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32" r:id="rId4"/>
    <p:sldId id="258" r:id="rId5"/>
    <p:sldId id="286" r:id="rId6"/>
    <p:sldId id="308" r:id="rId7"/>
    <p:sldId id="318" r:id="rId8"/>
    <p:sldId id="309" r:id="rId9"/>
    <p:sldId id="310" r:id="rId10"/>
    <p:sldId id="333" r:id="rId11"/>
    <p:sldId id="334" r:id="rId12"/>
    <p:sldId id="312" r:id="rId13"/>
    <p:sldId id="313" r:id="rId14"/>
    <p:sldId id="311" r:id="rId15"/>
    <p:sldId id="314" r:id="rId16"/>
    <p:sldId id="327" r:id="rId17"/>
    <p:sldId id="315" r:id="rId18"/>
    <p:sldId id="316" r:id="rId19"/>
    <p:sldId id="299" r:id="rId20"/>
    <p:sldId id="306" r:id="rId21"/>
    <p:sldId id="320" r:id="rId22"/>
    <p:sldId id="330" r:id="rId23"/>
    <p:sldId id="331" r:id="rId24"/>
    <p:sldId id="326" r:id="rId25"/>
    <p:sldId id="295" r:id="rId26"/>
    <p:sldId id="321" r:id="rId27"/>
    <p:sldId id="322" r:id="rId28"/>
    <p:sldId id="324" r:id="rId29"/>
    <p:sldId id="325" r:id="rId30"/>
    <p:sldId id="307" r:id="rId31"/>
    <p:sldId id="270" r:id="rId32"/>
  </p:sldIdLst>
  <p:sldSz cx="12192000" cy="6858000"/>
  <p:notesSz cx="6858000" cy="9144000"/>
  <p:embeddedFontLst>
    <p:embeddedFont>
      <p:font typeface="Poppins" panose="00000500000000000000" pitchFamily="2" charset="-18"/>
      <p:regular r:id="rId34"/>
      <p:bold r:id="rId35"/>
      <p:italic r:id="rId36"/>
      <p:boldItalic r:id="rId3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an Egri" initials="ZE" lastIdx="1" clrIdx="0">
    <p:extLst>
      <p:ext uri="{19B8F6BF-5375-455C-9EA6-DF929625EA0E}">
        <p15:presenceInfo xmlns:p15="http://schemas.microsoft.com/office/powerpoint/2012/main" userId="132fd478fe12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46"/>
    <a:srgbClr val="9DA8C4"/>
    <a:srgbClr val="1B9A63"/>
    <a:srgbClr val="00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</a:t>
            </a:r>
            <a:r>
              <a:rPr lang="hu-HU" dirty="0" err="1"/>
              <a:t>ozgásszervi</a:t>
            </a:r>
            <a:r>
              <a:rPr lang="hu-HU" dirty="0"/>
              <a:t> sérülések eloszlása 2018 NBWC adatai</a:t>
            </a:r>
            <a:r>
              <a:rPr lang="hu-HU" baseline="0" dirty="0"/>
              <a:t> alapján</a:t>
            </a:r>
            <a:r>
              <a:rPr lang="hu-HU" sz="1600" b="0" baseline="30000" dirty="0"/>
              <a:t>3</a:t>
            </a:r>
            <a:endParaRPr lang="en-US" sz="800" b="0" baseline="30000" dirty="0"/>
          </a:p>
        </c:rich>
      </c:tx>
      <c:layout>
        <c:manualLayout>
          <c:xMode val="edge"/>
          <c:yMode val="edge"/>
          <c:x val="0.116983515591975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984972613390234E-3"/>
          <c:y val="0.23635936859221102"/>
          <c:w val="0.8629355236354701"/>
          <c:h val="0.56632156038880221"/>
        </c:manualLayout>
      </c:layout>
      <c:pie3DChart>
        <c:varyColors val="1"/>
        <c:ser>
          <c:idx val="0"/>
          <c:order val="0"/>
          <c:tx>
            <c:strRef>
              <c:f>Munka5!$A$2</c:f>
              <c:strCache>
                <c:ptCount val="1"/>
                <c:pt idx="0">
                  <c:v>darab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925-491E-920F-74C1FF4F3D2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925-491E-920F-74C1FF4F3D2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925-491E-920F-74C1FF4F3D2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Munka5!$B$1:$D$1</c:f>
              <c:strCache>
                <c:ptCount val="3"/>
                <c:pt idx="0">
                  <c:v>Akut sérülés: ,fractura, luxatio, subluxatio, tendon, ligament ruptura</c:v>
                </c:pt>
                <c:pt idx="1">
                  <c:v>Túlterheléses panasz: tendinitis, tenosynovitis, impigement syndroma</c:v>
                </c:pt>
                <c:pt idx="2">
                  <c:v>Krónikus mozgásszervi panasz</c:v>
                </c:pt>
              </c:strCache>
            </c:strRef>
          </c:cat>
          <c:val>
            <c:numRef>
              <c:f>Munka5!$B$2:$D$2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25-491E-920F-74C1FF4F3D2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08634402523411"/>
          <c:y val="0.79625425387255289"/>
          <c:w val="0.73849883242671277"/>
          <c:h val="0.201543625126806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Mozgásszervi sérülések eloszlása hazánkban</a:t>
            </a:r>
            <a:endParaRPr lang="en-US" dirty="0"/>
          </a:p>
        </c:rich>
      </c:tx>
      <c:layout>
        <c:manualLayout>
          <c:xMode val="edge"/>
          <c:yMode val="edge"/>
          <c:x val="0.22150932006861587"/>
          <c:y val="1.5466038198512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394356955380577E-2"/>
          <c:y val="0.1330773822107866"/>
          <c:w val="0.64104664741175132"/>
          <c:h val="0.73988064293895628"/>
        </c:manualLayout>
      </c:layout>
      <c:pie3DChart>
        <c:varyColors val="1"/>
        <c:ser>
          <c:idx val="0"/>
          <c:order val="0"/>
          <c:tx>
            <c:strRef>
              <c:f>Munka3!$A$2</c:f>
              <c:strCache>
                <c:ptCount val="1"/>
                <c:pt idx="0">
                  <c:v>darab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AD6-4608-8937-0089A944810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AD6-4608-8937-0089A944810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AD6-4608-8937-0089A94481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6DC07A7-6F51-4AC2-87EB-B7787134A6F8}" type="CATEGORYNAME">
                      <a:rPr lang="en-US"/>
                      <a:pPr/>
                      <a:t>[KATEGÓRIA NEVE]</a:t>
                    </a:fld>
                    <a:r>
                      <a:rPr lang="en-US" baseline="0" dirty="0"/>
                      <a:t>
(7) </a:t>
                    </a:r>
                    <a:fld id="{18CD3478-E4F1-4362-AA95-B716DE7961B8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D6-4608-8937-0089A94481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30B25B-9A7A-42B8-AC93-01B61B44AEE6}" type="CATEGORYNAME">
                      <a:rPr lang="en-US"/>
                      <a:pPr/>
                      <a:t>[KATEGÓRIA NEVE]</a:t>
                    </a:fld>
                    <a:r>
                      <a:rPr lang="en-US" baseline="0" dirty="0"/>
                      <a:t>
(9) </a:t>
                    </a:r>
                    <a:fld id="{0FFCCB73-3A2F-4579-A8B7-05FDB958EEAF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D6-4608-8937-0089A94481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CAF00E2-74F4-4AA9-B5E6-5654F7AC029F}" type="CATEGORYNAME">
                      <a:rPr lang="pl-PL"/>
                      <a:pPr/>
                      <a:t>[KATEGÓRIA NEVE]</a:t>
                    </a:fld>
                    <a:r>
                      <a:rPr lang="pl-PL" baseline="0"/>
                      <a:t>
(4) </a:t>
                    </a:r>
                    <a:fld id="{C6025319-2BEE-47A0-8E2F-1A272F07AB73}" type="PERCENTAGE">
                      <a:rPr lang="pl-PL" baseline="0"/>
                      <a:pPr/>
                      <a:t>[SZÁZALÉK]</a:t>
                    </a:fld>
                    <a:endParaRPr lang="pl-PL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D6-4608-8937-0089A9448109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Munka3!$B$1:$D$1</c:f>
              <c:strCache>
                <c:ptCount val="3"/>
                <c:pt idx="0">
                  <c:v>Akut sérülés: fractura,luxatio, rotátor köpeny szakadás,fejsérülés</c:v>
                </c:pt>
                <c:pt idx="1">
                  <c:v>Túlterheléses sérülés: tendinitis, tendovaginitis, impingement syndr., teniszkönyök</c:v>
                </c:pt>
                <c:pt idx="2">
                  <c:v>Krónikus mozgásszervi panasz</c:v>
                </c:pt>
              </c:strCache>
            </c:strRef>
          </c:cat>
          <c:val>
            <c:numRef>
              <c:f>Munka3!$B$2:$D$2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6-4608-8937-0089A944810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505101706036744"/>
          <c:y val="0.78800836252504158"/>
          <c:w val="0.7827675172802353"/>
          <c:h val="0.211991637474958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</a:t>
            </a:r>
            <a:r>
              <a:rPr lang="hu-HU" dirty="0" err="1"/>
              <a:t>ozgásszervi</a:t>
            </a:r>
            <a:r>
              <a:rPr lang="hu-HU" dirty="0"/>
              <a:t> sérülések eloszlása 2018 NBWC adatai</a:t>
            </a:r>
            <a:r>
              <a:rPr lang="hu-HU" baseline="0" dirty="0"/>
              <a:t> alapján</a:t>
            </a:r>
            <a:r>
              <a:rPr lang="hu-HU" sz="1600" b="0" baseline="30000" dirty="0"/>
              <a:t>3</a:t>
            </a:r>
            <a:endParaRPr lang="en-US" sz="800" b="0" baseline="30000" dirty="0"/>
          </a:p>
        </c:rich>
      </c:tx>
      <c:layout>
        <c:manualLayout>
          <c:xMode val="edge"/>
          <c:yMode val="edge"/>
          <c:x val="0.116983515591975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984972613390234E-3"/>
          <c:y val="0.23635936859221102"/>
          <c:w val="0.8629355236354701"/>
          <c:h val="0.56632156038880221"/>
        </c:manualLayout>
      </c:layout>
      <c:pie3DChart>
        <c:varyColors val="1"/>
        <c:ser>
          <c:idx val="0"/>
          <c:order val="0"/>
          <c:tx>
            <c:strRef>
              <c:f>Munka5!$A$2</c:f>
              <c:strCache>
                <c:ptCount val="1"/>
                <c:pt idx="0">
                  <c:v>darab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925-491E-920F-74C1FF4F3D2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925-491E-920F-74C1FF4F3D2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925-491E-920F-74C1FF4F3D2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Munka5!$B$1:$D$1</c:f>
              <c:strCache>
                <c:ptCount val="3"/>
                <c:pt idx="0">
                  <c:v>Akut sérülés: ,fractura, luxatio, subluxatio, tendon, ligament ruptura</c:v>
                </c:pt>
                <c:pt idx="1">
                  <c:v>Túlterheléses panasz: tendinitis, tenosynovitis, impigement syndroma</c:v>
                </c:pt>
                <c:pt idx="2">
                  <c:v>Krónikus mozgásszervi panasz</c:v>
                </c:pt>
              </c:strCache>
            </c:strRef>
          </c:cat>
          <c:val>
            <c:numRef>
              <c:f>Munka5!$B$2:$D$2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25-491E-920F-74C1FF4F3D2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08634402523411"/>
          <c:y val="0.79625425387255289"/>
          <c:w val="0.73849883242671277"/>
          <c:h val="0.201543625126806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Mozgásszervi sérülések eloszlása hazánkban</a:t>
            </a:r>
            <a:endParaRPr lang="en-US" dirty="0"/>
          </a:p>
        </c:rich>
      </c:tx>
      <c:layout>
        <c:manualLayout>
          <c:xMode val="edge"/>
          <c:yMode val="edge"/>
          <c:x val="0.22150932006861587"/>
          <c:y val="1.5466038198512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394356955380577E-2"/>
          <c:y val="0.1330773822107866"/>
          <c:w val="0.64104664741175132"/>
          <c:h val="0.73988064293895628"/>
        </c:manualLayout>
      </c:layout>
      <c:pie3DChart>
        <c:varyColors val="1"/>
        <c:ser>
          <c:idx val="0"/>
          <c:order val="0"/>
          <c:tx>
            <c:strRef>
              <c:f>Munka3!$A$2</c:f>
              <c:strCache>
                <c:ptCount val="1"/>
                <c:pt idx="0">
                  <c:v>darab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AD6-4608-8937-0089A944810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AD6-4608-8937-0089A944810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AD6-4608-8937-0089A94481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6DC07A7-6F51-4AC2-87EB-B7787134A6F8}" type="CATEGORYNAME">
                      <a:rPr lang="en-US"/>
                      <a:pPr/>
                      <a:t>[KATEGÓRIA NEVE]</a:t>
                    </a:fld>
                    <a:r>
                      <a:rPr lang="en-US" baseline="0" dirty="0"/>
                      <a:t>
(7) </a:t>
                    </a:r>
                    <a:fld id="{18CD3478-E4F1-4362-AA95-B716DE7961B8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D6-4608-8937-0089A94481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30B25B-9A7A-42B8-AC93-01B61B44AEE6}" type="CATEGORYNAME">
                      <a:rPr lang="en-US"/>
                      <a:pPr/>
                      <a:t>[KATEGÓRIA NEVE]</a:t>
                    </a:fld>
                    <a:r>
                      <a:rPr lang="en-US" baseline="0" dirty="0"/>
                      <a:t>
(9) </a:t>
                    </a:r>
                    <a:fld id="{0FFCCB73-3A2F-4579-A8B7-05FDB958EEAF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D6-4608-8937-0089A94481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CAF00E2-74F4-4AA9-B5E6-5654F7AC029F}" type="CATEGORYNAME">
                      <a:rPr lang="pl-PL"/>
                      <a:pPr/>
                      <a:t>[KATEGÓRIA NEVE]</a:t>
                    </a:fld>
                    <a:r>
                      <a:rPr lang="pl-PL" baseline="0"/>
                      <a:t>
(4) </a:t>
                    </a:r>
                    <a:fld id="{C6025319-2BEE-47A0-8E2F-1A272F07AB73}" type="PERCENTAGE">
                      <a:rPr lang="pl-PL" baseline="0"/>
                      <a:pPr/>
                      <a:t>[SZÁZALÉK]</a:t>
                    </a:fld>
                    <a:endParaRPr lang="pl-PL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D6-4608-8937-0089A9448109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Munka3!$B$1:$D$1</c:f>
              <c:strCache>
                <c:ptCount val="3"/>
                <c:pt idx="0">
                  <c:v>Akut sérülés: fractura,luxatio, rotátor köpeny szakadás,fejsérülés</c:v>
                </c:pt>
                <c:pt idx="1">
                  <c:v>Túlterheléses sérülés: tendinitis, tendovaginitis, impingement syndr., teniszkönyök</c:v>
                </c:pt>
                <c:pt idx="2">
                  <c:v>Krónikus mozgásszervi panasz</c:v>
                </c:pt>
              </c:strCache>
            </c:strRef>
          </c:cat>
          <c:val>
            <c:numRef>
              <c:f>Munka3!$B$2:$D$2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6-4608-8937-0089A944810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505101706036744"/>
          <c:y val="0.78800836252504158"/>
          <c:w val="0.7827675172802353"/>
          <c:h val="0.211991637474958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072D5-BAEF-408F-8B92-DBB48521C6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6ADBAD8-E484-4110-BD7B-F3C21654FB7B}">
      <dgm:prSet/>
      <dgm:spPr>
        <a:xfrm>
          <a:off x="356339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u-H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összes játékos felmérése</a:t>
          </a:r>
        </a:p>
      </dgm:t>
    </dgm:pt>
    <dgm:pt modelId="{DE6EA4F1-9F78-4054-8300-797096006F03}" type="parTrans" cxnId="{8B162CAE-B493-4F93-8984-08CCB5CF2A59}">
      <dgm:prSet/>
      <dgm:spPr/>
      <dgm:t>
        <a:bodyPr/>
        <a:lstStyle/>
        <a:p>
          <a:endParaRPr lang="hu-HU"/>
        </a:p>
      </dgm:t>
    </dgm:pt>
    <dgm:pt modelId="{0AF791BB-3654-4692-95CA-CAE53F641596}" type="sibTrans" cxnId="{8B162CAE-B493-4F93-8984-08CCB5CF2A59}">
      <dgm:prSet/>
      <dgm:spPr/>
      <dgm:t>
        <a:bodyPr/>
        <a:lstStyle/>
        <a:p>
          <a:endParaRPr lang="hu-HU"/>
        </a:p>
      </dgm:t>
    </dgm:pt>
    <dgm:pt modelId="{8E794094-26CF-4C80-8E5F-6C640F9EA176}">
      <dgm:prSet/>
      <dgm:spPr>
        <a:xfrm>
          <a:off x="3680460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u-H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Sportágspecifikus sérülések gyakoriságának, karakterisztikájának elemzése</a:t>
          </a:r>
        </a:p>
        <a:p>
          <a:pPr>
            <a:buNone/>
          </a:pPr>
          <a:r>
            <a:rPr lang="hu-H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Nemzetközi irodalmi adatokkal való összehasonlítása</a:t>
          </a:r>
        </a:p>
      </dgm:t>
    </dgm:pt>
    <dgm:pt modelId="{50EDC8F7-4563-4FE3-B552-82DEA9E0CFD0}" type="parTrans" cxnId="{ED11A4A0-2343-48BD-8E3F-321E7D903680}">
      <dgm:prSet/>
      <dgm:spPr/>
      <dgm:t>
        <a:bodyPr/>
        <a:lstStyle/>
        <a:p>
          <a:endParaRPr lang="hu-HU"/>
        </a:p>
      </dgm:t>
    </dgm:pt>
    <dgm:pt modelId="{C7446FF5-F751-4302-9E86-CEEC3771A573}" type="sibTrans" cxnId="{ED11A4A0-2343-48BD-8E3F-321E7D903680}">
      <dgm:prSet/>
      <dgm:spPr/>
      <dgm:t>
        <a:bodyPr/>
        <a:lstStyle/>
        <a:p>
          <a:endParaRPr lang="hu-HU"/>
        </a:p>
      </dgm:t>
    </dgm:pt>
    <dgm:pt modelId="{4CFC88E9-D36E-479D-9F22-CC3399F43478}">
      <dgm:prSet/>
      <dgm:spPr>
        <a:xfrm>
          <a:off x="7004580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u-H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Sportágspecifikus sérülésprevenciós módszerek kidolgozása</a:t>
          </a:r>
        </a:p>
      </dgm:t>
    </dgm:pt>
    <dgm:pt modelId="{3AB78587-53D8-4EB9-A87C-C623E5AB81D5}" type="parTrans" cxnId="{DE889A63-92F1-434C-88CD-B6DE77A9499C}">
      <dgm:prSet/>
      <dgm:spPr/>
      <dgm:t>
        <a:bodyPr/>
        <a:lstStyle/>
        <a:p>
          <a:endParaRPr lang="hu-HU"/>
        </a:p>
      </dgm:t>
    </dgm:pt>
    <dgm:pt modelId="{EBF4B06B-8D28-4458-A95F-F0025ABB54F8}" type="sibTrans" cxnId="{DE889A63-92F1-434C-88CD-B6DE77A9499C}">
      <dgm:prSet/>
      <dgm:spPr/>
      <dgm:t>
        <a:bodyPr/>
        <a:lstStyle/>
        <a:p>
          <a:endParaRPr lang="hu-HU"/>
        </a:p>
      </dgm:t>
    </dgm:pt>
    <dgm:pt modelId="{C6B7889E-6697-4FE1-8A6E-88D57630010E}" type="pres">
      <dgm:prSet presAssocID="{CC3072D5-BAEF-408F-8B92-DBB48521C695}" presName="CompostProcess" presStyleCnt="0">
        <dgm:presLayoutVars>
          <dgm:dir/>
          <dgm:resizeHandles val="exact"/>
        </dgm:presLayoutVars>
      </dgm:prSet>
      <dgm:spPr/>
    </dgm:pt>
    <dgm:pt modelId="{2CD06882-162D-47B9-8CDC-076B34AB66AF}" type="pres">
      <dgm:prSet presAssocID="{CC3072D5-BAEF-408F-8B92-DBB48521C695}" presName="arrow" presStyleLbl="bgShp" presStyleIdx="0" presStyleCnt="1"/>
      <dgm:spPr>
        <a:xfrm>
          <a:off x="788669" y="0"/>
          <a:ext cx="8938260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DFC00A3-9F5F-4E0A-93FA-4A99A39D5E42}" type="pres">
      <dgm:prSet presAssocID="{CC3072D5-BAEF-408F-8B92-DBB48521C695}" presName="linearProcess" presStyleCnt="0"/>
      <dgm:spPr/>
    </dgm:pt>
    <dgm:pt modelId="{AA99AE39-2481-4D0E-92C3-F293AC6E0DE5}" type="pres">
      <dgm:prSet presAssocID="{D6ADBAD8-E484-4110-BD7B-F3C21654FB7B}" presName="textNode" presStyleLbl="node1" presStyleIdx="0" presStyleCnt="3">
        <dgm:presLayoutVars>
          <dgm:bulletEnabled val="1"/>
        </dgm:presLayoutVars>
      </dgm:prSet>
      <dgm:spPr/>
    </dgm:pt>
    <dgm:pt modelId="{AA79B1E7-84E3-4284-A752-7519652A0208}" type="pres">
      <dgm:prSet presAssocID="{0AF791BB-3654-4692-95CA-CAE53F641596}" presName="sibTrans" presStyleCnt="0"/>
      <dgm:spPr/>
    </dgm:pt>
    <dgm:pt modelId="{08E98611-4C36-4FA7-8219-40AB189FDE66}" type="pres">
      <dgm:prSet presAssocID="{8E794094-26CF-4C80-8E5F-6C640F9EA176}" presName="textNode" presStyleLbl="node1" presStyleIdx="1" presStyleCnt="3">
        <dgm:presLayoutVars>
          <dgm:bulletEnabled val="1"/>
        </dgm:presLayoutVars>
      </dgm:prSet>
      <dgm:spPr/>
    </dgm:pt>
    <dgm:pt modelId="{E6F58E42-31DD-4C29-8D68-9031944D1761}" type="pres">
      <dgm:prSet presAssocID="{C7446FF5-F751-4302-9E86-CEEC3771A573}" presName="sibTrans" presStyleCnt="0"/>
      <dgm:spPr/>
    </dgm:pt>
    <dgm:pt modelId="{BE3A7727-9A18-408C-BEE9-60193EEEDD65}" type="pres">
      <dgm:prSet presAssocID="{4CFC88E9-D36E-479D-9F22-CC3399F4347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45DB011-E11A-49EC-8265-3383D87D56B8}" type="presOf" srcId="{D6ADBAD8-E484-4110-BD7B-F3C21654FB7B}" destId="{AA99AE39-2481-4D0E-92C3-F293AC6E0DE5}" srcOrd="0" destOrd="0" presId="urn:microsoft.com/office/officeart/2005/8/layout/hProcess9"/>
    <dgm:cxn modelId="{DE889A63-92F1-434C-88CD-B6DE77A9499C}" srcId="{CC3072D5-BAEF-408F-8B92-DBB48521C695}" destId="{4CFC88E9-D36E-479D-9F22-CC3399F43478}" srcOrd="2" destOrd="0" parTransId="{3AB78587-53D8-4EB9-A87C-C623E5AB81D5}" sibTransId="{EBF4B06B-8D28-4458-A95F-F0025ABB54F8}"/>
    <dgm:cxn modelId="{7F739150-0CD2-4445-84E1-16C0E8D9CA5D}" type="presOf" srcId="{4CFC88E9-D36E-479D-9F22-CC3399F43478}" destId="{BE3A7727-9A18-408C-BEE9-60193EEEDD65}" srcOrd="0" destOrd="0" presId="urn:microsoft.com/office/officeart/2005/8/layout/hProcess9"/>
    <dgm:cxn modelId="{ED11A4A0-2343-48BD-8E3F-321E7D903680}" srcId="{CC3072D5-BAEF-408F-8B92-DBB48521C695}" destId="{8E794094-26CF-4C80-8E5F-6C640F9EA176}" srcOrd="1" destOrd="0" parTransId="{50EDC8F7-4563-4FE3-B552-82DEA9E0CFD0}" sibTransId="{C7446FF5-F751-4302-9E86-CEEC3771A573}"/>
    <dgm:cxn modelId="{D44126A6-1B77-4EAA-9476-C71CC86BF64B}" type="presOf" srcId="{CC3072D5-BAEF-408F-8B92-DBB48521C695}" destId="{C6B7889E-6697-4FE1-8A6E-88D57630010E}" srcOrd="0" destOrd="0" presId="urn:microsoft.com/office/officeart/2005/8/layout/hProcess9"/>
    <dgm:cxn modelId="{8B162CAE-B493-4F93-8984-08CCB5CF2A59}" srcId="{CC3072D5-BAEF-408F-8B92-DBB48521C695}" destId="{D6ADBAD8-E484-4110-BD7B-F3C21654FB7B}" srcOrd="0" destOrd="0" parTransId="{DE6EA4F1-9F78-4054-8300-797096006F03}" sibTransId="{0AF791BB-3654-4692-95CA-CAE53F641596}"/>
    <dgm:cxn modelId="{134005E3-BD08-4370-84A5-089E42476A01}" type="presOf" srcId="{8E794094-26CF-4C80-8E5F-6C640F9EA176}" destId="{08E98611-4C36-4FA7-8219-40AB189FDE66}" srcOrd="0" destOrd="0" presId="urn:microsoft.com/office/officeart/2005/8/layout/hProcess9"/>
    <dgm:cxn modelId="{324D64FD-338A-41E4-8962-2C2DD4775EA1}" type="presParOf" srcId="{C6B7889E-6697-4FE1-8A6E-88D57630010E}" destId="{2CD06882-162D-47B9-8CDC-076B34AB66AF}" srcOrd="0" destOrd="0" presId="urn:microsoft.com/office/officeart/2005/8/layout/hProcess9"/>
    <dgm:cxn modelId="{368D86BE-6BE9-4CB7-BB6E-592494B22EDD}" type="presParOf" srcId="{C6B7889E-6697-4FE1-8A6E-88D57630010E}" destId="{EDFC00A3-9F5F-4E0A-93FA-4A99A39D5E42}" srcOrd="1" destOrd="0" presId="urn:microsoft.com/office/officeart/2005/8/layout/hProcess9"/>
    <dgm:cxn modelId="{EADC2B4F-71A8-4713-9531-868510FC0492}" type="presParOf" srcId="{EDFC00A3-9F5F-4E0A-93FA-4A99A39D5E42}" destId="{AA99AE39-2481-4D0E-92C3-F293AC6E0DE5}" srcOrd="0" destOrd="0" presId="urn:microsoft.com/office/officeart/2005/8/layout/hProcess9"/>
    <dgm:cxn modelId="{2A4A49CC-5DC5-41BC-918C-FF64CC10DF81}" type="presParOf" srcId="{EDFC00A3-9F5F-4E0A-93FA-4A99A39D5E42}" destId="{AA79B1E7-84E3-4284-A752-7519652A0208}" srcOrd="1" destOrd="0" presId="urn:microsoft.com/office/officeart/2005/8/layout/hProcess9"/>
    <dgm:cxn modelId="{04022300-3363-4E65-AE1A-8E13429E51FD}" type="presParOf" srcId="{EDFC00A3-9F5F-4E0A-93FA-4A99A39D5E42}" destId="{08E98611-4C36-4FA7-8219-40AB189FDE66}" srcOrd="2" destOrd="0" presId="urn:microsoft.com/office/officeart/2005/8/layout/hProcess9"/>
    <dgm:cxn modelId="{7FB1F630-2E30-40A1-A283-E4D901237794}" type="presParOf" srcId="{EDFC00A3-9F5F-4E0A-93FA-4A99A39D5E42}" destId="{E6F58E42-31DD-4C29-8D68-9031944D1761}" srcOrd="3" destOrd="0" presId="urn:microsoft.com/office/officeart/2005/8/layout/hProcess9"/>
    <dgm:cxn modelId="{FBDA4BA2-9F76-4450-BC15-24D8258826E8}" type="presParOf" srcId="{EDFC00A3-9F5F-4E0A-93FA-4A99A39D5E42}" destId="{BE3A7727-9A18-408C-BEE9-60193EEEDD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072D5-BAEF-408F-8B92-DBB48521C6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6ADBAD8-E484-4110-BD7B-F3C21654FB7B}">
      <dgm:prSet/>
      <dgm:spPr>
        <a:xfrm>
          <a:off x="356339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u-H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összes játékos felmérése</a:t>
          </a:r>
        </a:p>
      </dgm:t>
    </dgm:pt>
    <dgm:pt modelId="{DE6EA4F1-9F78-4054-8300-797096006F03}" type="parTrans" cxnId="{8B162CAE-B493-4F93-8984-08CCB5CF2A59}">
      <dgm:prSet/>
      <dgm:spPr/>
      <dgm:t>
        <a:bodyPr/>
        <a:lstStyle/>
        <a:p>
          <a:endParaRPr lang="hu-HU"/>
        </a:p>
      </dgm:t>
    </dgm:pt>
    <dgm:pt modelId="{0AF791BB-3654-4692-95CA-CAE53F641596}" type="sibTrans" cxnId="{8B162CAE-B493-4F93-8984-08CCB5CF2A59}">
      <dgm:prSet/>
      <dgm:spPr/>
      <dgm:t>
        <a:bodyPr/>
        <a:lstStyle/>
        <a:p>
          <a:endParaRPr lang="hu-HU"/>
        </a:p>
      </dgm:t>
    </dgm:pt>
    <dgm:pt modelId="{8E794094-26CF-4C80-8E5F-6C640F9EA176}">
      <dgm:prSet/>
      <dgm:spPr>
        <a:xfrm>
          <a:off x="3680460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u-H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Sportágspecifikus sérülések gyakoriságának, karakterisztikájának elemzése</a:t>
          </a:r>
        </a:p>
        <a:p>
          <a:pPr>
            <a:buNone/>
          </a:pPr>
          <a:r>
            <a:rPr lang="hu-H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Nemzetközi irodalmi adatokkal való összehasonlítása</a:t>
          </a:r>
        </a:p>
      </dgm:t>
    </dgm:pt>
    <dgm:pt modelId="{50EDC8F7-4563-4FE3-B552-82DEA9E0CFD0}" type="parTrans" cxnId="{ED11A4A0-2343-48BD-8E3F-321E7D903680}">
      <dgm:prSet/>
      <dgm:spPr/>
      <dgm:t>
        <a:bodyPr/>
        <a:lstStyle/>
        <a:p>
          <a:endParaRPr lang="hu-HU"/>
        </a:p>
      </dgm:t>
    </dgm:pt>
    <dgm:pt modelId="{C7446FF5-F751-4302-9E86-CEEC3771A573}" type="sibTrans" cxnId="{ED11A4A0-2343-48BD-8E3F-321E7D903680}">
      <dgm:prSet/>
      <dgm:spPr/>
      <dgm:t>
        <a:bodyPr/>
        <a:lstStyle/>
        <a:p>
          <a:endParaRPr lang="hu-HU"/>
        </a:p>
      </dgm:t>
    </dgm:pt>
    <dgm:pt modelId="{4CFC88E9-D36E-479D-9F22-CC3399F43478}">
      <dgm:prSet/>
      <dgm:spPr>
        <a:xfrm>
          <a:off x="7004580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u-H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Sportágspecifikus sérülésprevenciós módszerek kidolgozása</a:t>
          </a:r>
        </a:p>
      </dgm:t>
    </dgm:pt>
    <dgm:pt modelId="{3AB78587-53D8-4EB9-A87C-C623E5AB81D5}" type="parTrans" cxnId="{DE889A63-92F1-434C-88CD-B6DE77A9499C}">
      <dgm:prSet/>
      <dgm:spPr/>
      <dgm:t>
        <a:bodyPr/>
        <a:lstStyle/>
        <a:p>
          <a:endParaRPr lang="hu-HU"/>
        </a:p>
      </dgm:t>
    </dgm:pt>
    <dgm:pt modelId="{EBF4B06B-8D28-4458-A95F-F0025ABB54F8}" type="sibTrans" cxnId="{DE889A63-92F1-434C-88CD-B6DE77A9499C}">
      <dgm:prSet/>
      <dgm:spPr/>
      <dgm:t>
        <a:bodyPr/>
        <a:lstStyle/>
        <a:p>
          <a:endParaRPr lang="hu-HU"/>
        </a:p>
      </dgm:t>
    </dgm:pt>
    <dgm:pt modelId="{C6B7889E-6697-4FE1-8A6E-88D57630010E}" type="pres">
      <dgm:prSet presAssocID="{CC3072D5-BAEF-408F-8B92-DBB48521C695}" presName="CompostProcess" presStyleCnt="0">
        <dgm:presLayoutVars>
          <dgm:dir/>
          <dgm:resizeHandles val="exact"/>
        </dgm:presLayoutVars>
      </dgm:prSet>
      <dgm:spPr/>
    </dgm:pt>
    <dgm:pt modelId="{2CD06882-162D-47B9-8CDC-076B34AB66AF}" type="pres">
      <dgm:prSet presAssocID="{CC3072D5-BAEF-408F-8B92-DBB48521C695}" presName="arrow" presStyleLbl="bgShp" presStyleIdx="0" presStyleCnt="1"/>
      <dgm:spPr>
        <a:xfrm>
          <a:off x="788669" y="0"/>
          <a:ext cx="8938260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DFC00A3-9F5F-4E0A-93FA-4A99A39D5E42}" type="pres">
      <dgm:prSet presAssocID="{CC3072D5-BAEF-408F-8B92-DBB48521C695}" presName="linearProcess" presStyleCnt="0"/>
      <dgm:spPr/>
    </dgm:pt>
    <dgm:pt modelId="{AA99AE39-2481-4D0E-92C3-F293AC6E0DE5}" type="pres">
      <dgm:prSet presAssocID="{D6ADBAD8-E484-4110-BD7B-F3C21654FB7B}" presName="textNode" presStyleLbl="node1" presStyleIdx="0" presStyleCnt="3">
        <dgm:presLayoutVars>
          <dgm:bulletEnabled val="1"/>
        </dgm:presLayoutVars>
      </dgm:prSet>
      <dgm:spPr/>
    </dgm:pt>
    <dgm:pt modelId="{AA79B1E7-84E3-4284-A752-7519652A0208}" type="pres">
      <dgm:prSet presAssocID="{0AF791BB-3654-4692-95CA-CAE53F641596}" presName="sibTrans" presStyleCnt="0"/>
      <dgm:spPr/>
    </dgm:pt>
    <dgm:pt modelId="{08E98611-4C36-4FA7-8219-40AB189FDE66}" type="pres">
      <dgm:prSet presAssocID="{8E794094-26CF-4C80-8E5F-6C640F9EA176}" presName="textNode" presStyleLbl="node1" presStyleIdx="1" presStyleCnt="3">
        <dgm:presLayoutVars>
          <dgm:bulletEnabled val="1"/>
        </dgm:presLayoutVars>
      </dgm:prSet>
      <dgm:spPr/>
    </dgm:pt>
    <dgm:pt modelId="{E6F58E42-31DD-4C29-8D68-9031944D1761}" type="pres">
      <dgm:prSet presAssocID="{C7446FF5-F751-4302-9E86-CEEC3771A573}" presName="sibTrans" presStyleCnt="0"/>
      <dgm:spPr/>
    </dgm:pt>
    <dgm:pt modelId="{BE3A7727-9A18-408C-BEE9-60193EEEDD65}" type="pres">
      <dgm:prSet presAssocID="{4CFC88E9-D36E-479D-9F22-CC3399F4347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45DB011-E11A-49EC-8265-3383D87D56B8}" type="presOf" srcId="{D6ADBAD8-E484-4110-BD7B-F3C21654FB7B}" destId="{AA99AE39-2481-4D0E-92C3-F293AC6E0DE5}" srcOrd="0" destOrd="0" presId="urn:microsoft.com/office/officeart/2005/8/layout/hProcess9"/>
    <dgm:cxn modelId="{DE889A63-92F1-434C-88CD-B6DE77A9499C}" srcId="{CC3072D5-BAEF-408F-8B92-DBB48521C695}" destId="{4CFC88E9-D36E-479D-9F22-CC3399F43478}" srcOrd="2" destOrd="0" parTransId="{3AB78587-53D8-4EB9-A87C-C623E5AB81D5}" sibTransId="{EBF4B06B-8D28-4458-A95F-F0025ABB54F8}"/>
    <dgm:cxn modelId="{7F739150-0CD2-4445-84E1-16C0E8D9CA5D}" type="presOf" srcId="{4CFC88E9-D36E-479D-9F22-CC3399F43478}" destId="{BE3A7727-9A18-408C-BEE9-60193EEEDD65}" srcOrd="0" destOrd="0" presId="urn:microsoft.com/office/officeart/2005/8/layout/hProcess9"/>
    <dgm:cxn modelId="{ED11A4A0-2343-48BD-8E3F-321E7D903680}" srcId="{CC3072D5-BAEF-408F-8B92-DBB48521C695}" destId="{8E794094-26CF-4C80-8E5F-6C640F9EA176}" srcOrd="1" destOrd="0" parTransId="{50EDC8F7-4563-4FE3-B552-82DEA9E0CFD0}" sibTransId="{C7446FF5-F751-4302-9E86-CEEC3771A573}"/>
    <dgm:cxn modelId="{D44126A6-1B77-4EAA-9476-C71CC86BF64B}" type="presOf" srcId="{CC3072D5-BAEF-408F-8B92-DBB48521C695}" destId="{C6B7889E-6697-4FE1-8A6E-88D57630010E}" srcOrd="0" destOrd="0" presId="urn:microsoft.com/office/officeart/2005/8/layout/hProcess9"/>
    <dgm:cxn modelId="{8B162CAE-B493-4F93-8984-08CCB5CF2A59}" srcId="{CC3072D5-BAEF-408F-8B92-DBB48521C695}" destId="{D6ADBAD8-E484-4110-BD7B-F3C21654FB7B}" srcOrd="0" destOrd="0" parTransId="{DE6EA4F1-9F78-4054-8300-797096006F03}" sibTransId="{0AF791BB-3654-4692-95CA-CAE53F641596}"/>
    <dgm:cxn modelId="{134005E3-BD08-4370-84A5-089E42476A01}" type="presOf" srcId="{8E794094-26CF-4C80-8E5F-6C640F9EA176}" destId="{08E98611-4C36-4FA7-8219-40AB189FDE66}" srcOrd="0" destOrd="0" presId="urn:microsoft.com/office/officeart/2005/8/layout/hProcess9"/>
    <dgm:cxn modelId="{324D64FD-338A-41E4-8962-2C2DD4775EA1}" type="presParOf" srcId="{C6B7889E-6697-4FE1-8A6E-88D57630010E}" destId="{2CD06882-162D-47B9-8CDC-076B34AB66AF}" srcOrd="0" destOrd="0" presId="urn:microsoft.com/office/officeart/2005/8/layout/hProcess9"/>
    <dgm:cxn modelId="{368D86BE-6BE9-4CB7-BB6E-592494B22EDD}" type="presParOf" srcId="{C6B7889E-6697-4FE1-8A6E-88D57630010E}" destId="{EDFC00A3-9F5F-4E0A-93FA-4A99A39D5E42}" srcOrd="1" destOrd="0" presId="urn:microsoft.com/office/officeart/2005/8/layout/hProcess9"/>
    <dgm:cxn modelId="{EADC2B4F-71A8-4713-9531-868510FC0492}" type="presParOf" srcId="{EDFC00A3-9F5F-4E0A-93FA-4A99A39D5E42}" destId="{AA99AE39-2481-4D0E-92C3-F293AC6E0DE5}" srcOrd="0" destOrd="0" presId="urn:microsoft.com/office/officeart/2005/8/layout/hProcess9"/>
    <dgm:cxn modelId="{2A4A49CC-5DC5-41BC-918C-FF64CC10DF81}" type="presParOf" srcId="{EDFC00A3-9F5F-4E0A-93FA-4A99A39D5E42}" destId="{AA79B1E7-84E3-4284-A752-7519652A0208}" srcOrd="1" destOrd="0" presId="urn:microsoft.com/office/officeart/2005/8/layout/hProcess9"/>
    <dgm:cxn modelId="{04022300-3363-4E65-AE1A-8E13429E51FD}" type="presParOf" srcId="{EDFC00A3-9F5F-4E0A-93FA-4A99A39D5E42}" destId="{08E98611-4C36-4FA7-8219-40AB189FDE66}" srcOrd="2" destOrd="0" presId="urn:microsoft.com/office/officeart/2005/8/layout/hProcess9"/>
    <dgm:cxn modelId="{7FB1F630-2E30-40A1-A283-E4D901237794}" type="presParOf" srcId="{EDFC00A3-9F5F-4E0A-93FA-4A99A39D5E42}" destId="{E6F58E42-31DD-4C29-8D68-9031944D1761}" srcOrd="3" destOrd="0" presId="urn:microsoft.com/office/officeart/2005/8/layout/hProcess9"/>
    <dgm:cxn modelId="{FBDA4BA2-9F76-4450-BC15-24D8258826E8}" type="presParOf" srcId="{EDFC00A3-9F5F-4E0A-93FA-4A99A39D5E42}" destId="{BE3A7727-9A18-408C-BEE9-60193EEEDD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06882-162D-47B9-8CDC-076B34AB66A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AE39-2481-4D0E-92C3-F293AC6E0DE5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összes játékos felmérése</a:t>
          </a:r>
        </a:p>
      </dsp:txBody>
      <dsp:txXfrm>
        <a:off x="441305" y="1390367"/>
        <a:ext cx="2984748" cy="1570603"/>
      </dsp:txXfrm>
    </dsp:sp>
    <dsp:sp modelId="{08E98611-4C36-4FA7-8219-40AB189FDE66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Sportágspecifikus sérülések gyakoriságának, karakterisztikájának elemzése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Nemzetközi irodalmi adatokkal való összehasonlítása</a:t>
          </a:r>
        </a:p>
      </dsp:txBody>
      <dsp:txXfrm>
        <a:off x="3765426" y="1390367"/>
        <a:ext cx="2984748" cy="1570603"/>
      </dsp:txXfrm>
    </dsp:sp>
    <dsp:sp modelId="{BE3A7727-9A18-408C-BEE9-60193EEEDD65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Sportágspecifikus sérülésprevenciós módszerek kidolgozása</a:t>
          </a:r>
        </a:p>
      </dsp:txBody>
      <dsp:txXfrm>
        <a:off x="7089546" y="1390367"/>
        <a:ext cx="2984748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06882-162D-47B9-8CDC-076B34AB66A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AE39-2481-4D0E-92C3-F293AC6E0DE5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összes játékos felmérése</a:t>
          </a:r>
        </a:p>
      </dsp:txBody>
      <dsp:txXfrm>
        <a:off x="441305" y="1390367"/>
        <a:ext cx="2984748" cy="1570603"/>
      </dsp:txXfrm>
    </dsp:sp>
    <dsp:sp modelId="{08E98611-4C36-4FA7-8219-40AB189FDE66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Sportágspecifikus sérülések gyakoriságának, karakterisztikájának elemzése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Nemzetközi irodalmi adatokkal való összehasonlítása</a:t>
          </a:r>
        </a:p>
      </dsp:txBody>
      <dsp:txXfrm>
        <a:off x="3765426" y="1390367"/>
        <a:ext cx="2984748" cy="1570603"/>
      </dsp:txXfrm>
    </dsp:sp>
    <dsp:sp modelId="{BE3A7727-9A18-408C-BEE9-60193EEEDD65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Sportágspecifikus sérülésprevenciós módszerek kidolgozása</a:t>
          </a:r>
        </a:p>
      </dsp:txBody>
      <dsp:txXfrm>
        <a:off x="7089546" y="1390367"/>
        <a:ext cx="2984748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DDB5-45D3-4789-933A-5253B3E216EE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7577-FC62-4C28-AB44-25F35AF044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1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Múlt alkalommal említettem  </a:t>
            </a:r>
            <a:r>
              <a:rPr lang="hu-HU" dirty="0" err="1"/>
              <a:t>parasport</a:t>
            </a:r>
            <a:r>
              <a:rPr lang="hu-HU" dirty="0"/>
              <a:t> fő problémája az utánpótlás hiánya, ill. a sportolók hiánya,  .  Sportegészségügyi, sporttudományi cél:  egészséges hiszen sportterápia, egészségmegőrzés, fejlesztés, életszínvonal növelés ezzel együtt, </a:t>
            </a:r>
            <a:r>
              <a:rPr lang="hu-HU" dirty="0" err="1"/>
              <a:t>útánpótlás</a:t>
            </a:r>
            <a:r>
              <a:rPr lang="hu-HU" dirty="0"/>
              <a:t> növelés, siker, javuló sporteredmények. Alapvető feladatunk a  sérülések </a:t>
            </a:r>
            <a:r>
              <a:rPr lang="hu-HU" dirty="0" err="1"/>
              <a:t>megekőzése</a:t>
            </a:r>
            <a:r>
              <a:rPr lang="hu-HU" dirty="0"/>
              <a:t>, sportágspecifikus  sérülésprevenció.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07577-FC62-4C28-AB44-25F35AF044B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45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Életmínőséget</a:t>
            </a:r>
            <a:r>
              <a:rPr lang="hu-HU" dirty="0"/>
              <a:t> ronthat: pl. Gergő nem tudna egyedül élni pl. csuklótörésnél, lelki trauma nem mer visszatérni, kudarc élmény.</a:t>
            </a:r>
          </a:p>
          <a:p>
            <a:r>
              <a:rPr lang="hu-HU" dirty="0"/>
              <a:t>Szilár Dani, nincs gyógytorna, masszőr, pszichológus anyagi háttér. Ez </a:t>
            </a:r>
            <a:r>
              <a:rPr lang="hu-HU" dirty="0" err="1"/>
              <a:t>megven</a:t>
            </a:r>
            <a:r>
              <a:rPr lang="hu-HU" dirty="0"/>
              <a:t> ha nagy csapat</a:t>
            </a:r>
          </a:p>
          <a:p>
            <a:r>
              <a:rPr lang="hu-HU" dirty="0"/>
              <a:t>Csapat szintjén a Dani nélkül nem tud a csapat kiállni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07577-FC62-4C28-AB44-25F35AF044B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5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sikerre akarjuk vinni pl. kosárcsapatot, egészségük megőrzése és fejlesztése mellett,  meg még utánpótlást is segítjük, a következő szinteken kell tudományosan végig haladnunk. Vegyünk </a:t>
            </a:r>
            <a:r>
              <a:rPr lang="hu-HU" dirty="0" err="1"/>
              <a:t>pl</a:t>
            </a:r>
            <a:r>
              <a:rPr lang="hu-HU" dirty="0"/>
              <a:t> a rollin </a:t>
            </a:r>
            <a:r>
              <a:rPr lang="hu-HU" dirty="0" err="1"/>
              <a:t>basket</a:t>
            </a:r>
            <a:r>
              <a:rPr lang="hu-HU" dirty="0"/>
              <a:t> csapatot és csináljuk velük végig a szinteket.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07577-FC62-4C28-AB44-25F35AF044B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0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Insertiopathiak</a:t>
            </a:r>
            <a:r>
              <a:rPr lang="hu-HU" dirty="0"/>
              <a:t>, </a:t>
            </a:r>
            <a:r>
              <a:rPr lang="hu-HU" dirty="0" err="1"/>
              <a:t>periostits</a:t>
            </a:r>
            <a:r>
              <a:rPr lang="hu-HU" dirty="0"/>
              <a:t>: sportsérülésekről </a:t>
            </a:r>
            <a:r>
              <a:rPr lang="hu-HU" dirty="0" err="1"/>
              <a:t>beszégetettek,akut</a:t>
            </a:r>
            <a:r>
              <a:rPr lang="hu-HU" dirty="0"/>
              <a:t>, túlterheléses, </a:t>
            </a:r>
            <a:r>
              <a:rPr lang="hu-HU" dirty="0" err="1"/>
              <a:t>chrónikus</a:t>
            </a:r>
            <a:endParaRPr lang="hu-HU" dirty="0"/>
          </a:p>
          <a:p>
            <a:r>
              <a:rPr lang="hu-HU" dirty="0"/>
              <a:t>Achilles, </a:t>
            </a:r>
            <a:r>
              <a:rPr lang="hu-HU" dirty="0" err="1"/>
              <a:t>biceps</a:t>
            </a:r>
            <a:r>
              <a:rPr lang="hu-HU" dirty="0"/>
              <a:t>, </a:t>
            </a:r>
            <a:r>
              <a:rPr lang="hu-HU" dirty="0" err="1"/>
              <a:t>rotátor</a:t>
            </a:r>
            <a:r>
              <a:rPr lang="hu-HU" dirty="0"/>
              <a:t> köpeny </a:t>
            </a:r>
            <a:r>
              <a:rPr lang="hu-HU" dirty="0" err="1"/>
              <a:t>syndroma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07577-FC62-4C28-AB44-25F35AF044B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6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07577-FC62-4C28-AB44-25F35AF044B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84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Életkorral nő a sportsérülések </a:t>
            </a:r>
            <a:r>
              <a:rPr lang="hu-HU" dirty="0" err="1"/>
              <a:t>gyakorsága</a:t>
            </a:r>
            <a:r>
              <a:rPr lang="hu-HU" dirty="0"/>
              <a:t>, férfiaknál gyakoribb</a:t>
            </a:r>
          </a:p>
          <a:p>
            <a:r>
              <a:rPr lang="hu-HU" dirty="0"/>
              <a:t>Izomkötöttségnél is gyakoribb</a:t>
            </a:r>
          </a:p>
          <a:p>
            <a:r>
              <a:rPr lang="hu-HU" dirty="0"/>
              <a:t>Mozgáskoordináció jobb</a:t>
            </a:r>
          </a:p>
          <a:p>
            <a:r>
              <a:rPr lang="hu-HU" dirty="0"/>
              <a:t>Lazább szalagokkal </a:t>
            </a:r>
            <a:r>
              <a:rPr lang="hu-HU" dirty="0" err="1"/>
              <a:t>könyebben</a:t>
            </a:r>
            <a:r>
              <a:rPr lang="hu-HU" dirty="0"/>
              <a:t> sérülnek</a:t>
            </a:r>
          </a:p>
          <a:p>
            <a:r>
              <a:rPr lang="hu-HU" dirty="0"/>
              <a:t>Krónikus sérülés, nem jól ellátva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07577-FC62-4C28-AB44-25F35AF044B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64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07577-FC62-4C28-AB44-25F35AF044B0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999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7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5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06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3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6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67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6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6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7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1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sv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svg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EAFED07B-614C-4ECF-AE8B-1B726A2DD9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186" y="723123"/>
            <a:ext cx="3357563" cy="7239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89557" y="1808279"/>
            <a:ext cx="1122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lang="hu-HU" sz="36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sportegészségügyi és sporttudományi háttere</a:t>
            </a:r>
            <a:endParaRPr lang="en-US" sz="36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/>
          <a:stretch/>
        </p:blipFill>
        <p:spPr>
          <a:xfrm flipH="1">
            <a:off x="7839490" y="312293"/>
            <a:ext cx="4352510" cy="652178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0" y="6213208"/>
            <a:ext cx="4173213" cy="128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2024. 09.26.</a:t>
            </a:r>
          </a:p>
          <a:p>
            <a:pPr>
              <a:lnSpc>
                <a:spcPts val="2400"/>
              </a:lnSpc>
            </a:pPr>
            <a:endParaRPr lang="hu-HU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  <a:p>
            <a:pPr>
              <a:lnSpc>
                <a:spcPts val="2400"/>
              </a:lnSpc>
            </a:pPr>
            <a:endParaRPr lang="hu-HU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  <a:p>
            <a:pPr>
              <a:lnSpc>
                <a:spcPts val="2400"/>
              </a:lnSpc>
            </a:pP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Alcím 2"/>
          <p:cNvSpPr>
            <a:spLocks noGrp="1"/>
          </p:cNvSpPr>
          <p:nvPr/>
        </p:nvSpPr>
        <p:spPr>
          <a:xfrm>
            <a:off x="-16704" y="5062635"/>
            <a:ext cx="4441370" cy="122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Dr. </a:t>
            </a:r>
            <a:r>
              <a:rPr lang="hu-HU" sz="1800" b="1" dirty="0" err="1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Dömse</a:t>
            </a:r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Eszter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ortopéd- traumatológus szakorvos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PTE ÁOK Sportmedicina Tanszék</a:t>
            </a:r>
          </a:p>
          <a:p>
            <a:endParaRPr lang="hu-HU" sz="1800" dirty="0">
              <a:solidFill>
                <a:schemeClr val="accent3">
                  <a:lumMod val="75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51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3BAC48E-5939-4BA3-B34B-2DC731D8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 b="15787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257453" y="6307826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A16944D-B3CC-4142-A756-91C678D88060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2C519E90-3B52-4191-B221-A2A158945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15F7520-8C11-4A7F-A162-0E3342E981B9}"/>
              </a:ext>
            </a:extLst>
          </p:cNvPr>
          <p:cNvSpPr txBox="1"/>
          <p:nvPr/>
        </p:nvSpPr>
        <p:spPr>
          <a:xfrm>
            <a:off x="159799" y="650039"/>
            <a:ext cx="11869444" cy="2455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PTE Sportmedicina Tanszék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parasportolókkal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folytatott sporttudományi kutatásai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1,  Sportsérülések előfordulási gyakoriságának vizsgálata hazai versenysportoló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    kerekesszékes kosárlabdajátékosok körében: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 kérdőíves felmérés nemzeti bajnokságban játszó 4 csapattal :online- covid- személyesen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                 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00DA44D-EB10-436B-8CD2-C3B0572AC3F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sporttudományi háttér helyzete régiónkban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graphicFrame>
        <p:nvGraphicFramePr>
          <p:cNvPr id="13" name="Tartalom helye 3">
            <a:extLst>
              <a:ext uri="{FF2B5EF4-FFF2-40B4-BE49-F238E27FC236}">
                <a16:creationId xmlns:a16="http://schemas.microsoft.com/office/drawing/2014/main" id="{E3B09314-B8B7-4D75-8D45-000DAED9C3E9}"/>
              </a:ext>
            </a:extLst>
          </p:cNvPr>
          <p:cNvGraphicFramePr>
            <a:graphicFrameLocks/>
          </p:cNvGraphicFramePr>
          <p:nvPr/>
        </p:nvGraphicFramePr>
        <p:xfrm>
          <a:off x="396538" y="23227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6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3BAC48E-5939-4BA3-B34B-2DC731D88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 b="15787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257453" y="6307826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A16944D-B3CC-4142-A756-91C678D88060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2C519E90-3B52-4191-B221-A2A158945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E00DA44D-EB10-436B-8CD2-C3B0572AC3F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sporttudományi háttér helyzete régiónkban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B65C0D39-E066-4FC1-944A-5E2C3C3C979F}"/>
              </a:ext>
            </a:extLst>
          </p:cNvPr>
          <p:cNvSpPr txBox="1">
            <a:spLocks/>
          </p:cNvSpPr>
          <p:nvPr/>
        </p:nvSpPr>
        <p:spPr>
          <a:xfrm>
            <a:off x="0" y="594897"/>
            <a:ext cx="12129856" cy="843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Eredmények : </a:t>
            </a:r>
            <a:b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Mozgásszervi eredetű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parasportsérülések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típusai sérülésmechanizmus szerint</a:t>
            </a:r>
          </a:p>
        </p:txBody>
      </p:sp>
      <p:graphicFrame>
        <p:nvGraphicFramePr>
          <p:cNvPr id="15" name="Tartalom helye 10">
            <a:extLst>
              <a:ext uri="{FF2B5EF4-FFF2-40B4-BE49-F238E27FC236}">
                <a16:creationId xmlns:a16="http://schemas.microsoft.com/office/drawing/2014/main" id="{D70C3EE3-C095-41A9-8BD2-AC81948E784B}"/>
              </a:ext>
            </a:extLst>
          </p:cNvPr>
          <p:cNvGraphicFramePr>
            <a:graphicFrameLocks/>
          </p:cNvGraphicFramePr>
          <p:nvPr/>
        </p:nvGraphicFramePr>
        <p:xfrm>
          <a:off x="97655" y="1713641"/>
          <a:ext cx="5743852" cy="49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Tartalom helye 6">
            <a:extLst>
              <a:ext uri="{FF2B5EF4-FFF2-40B4-BE49-F238E27FC236}">
                <a16:creationId xmlns:a16="http://schemas.microsoft.com/office/drawing/2014/main" id="{921AF9EB-7937-4E3F-92AA-AF9088EBCDE9}"/>
              </a:ext>
            </a:extLst>
          </p:cNvPr>
          <p:cNvGraphicFramePr>
            <a:graphicFrameLocks/>
          </p:cNvGraphicFramePr>
          <p:nvPr/>
        </p:nvGraphicFramePr>
        <p:xfrm>
          <a:off x="6190695" y="1713641"/>
          <a:ext cx="5684667" cy="49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207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83759" y="629944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13821" y="1765014"/>
            <a:ext cx="8454214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u-HU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Belső tényezők: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Nem, életkor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Testalkat, izomerő, izomkötöttség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Ügyesség, mozgáskoordináció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Szalaglazaság, ízületi instabilitás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Önismeret, lelki tényezők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Korábbi sérülések </a:t>
            </a:r>
            <a:endParaRPr lang="hu-HU" dirty="0"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A446C9F-2BCF-467E-98D5-72546C906D2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D974E96-2711-4981-A903-6DCAC7315A62}"/>
              </a:ext>
            </a:extLst>
          </p:cNvPr>
          <p:cNvSpPr/>
          <p:nvPr/>
        </p:nvSpPr>
        <p:spPr>
          <a:xfrm>
            <a:off x="0" y="831574"/>
            <a:ext cx="1077749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4.2. Sportágspecifikus sérülések </a:t>
            </a:r>
            <a:r>
              <a:rPr lang="hu-HU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etiológiájának</a:t>
            </a: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,  </a:t>
            </a:r>
            <a:r>
              <a:rPr lang="hu-HU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patomechanizmusának</a:t>
            </a: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a feltárása</a:t>
            </a:r>
          </a:p>
        </p:txBody>
      </p:sp>
    </p:spTree>
    <p:extLst>
      <p:ext uri="{BB962C8B-B14F-4D97-AF65-F5344CB8AC3E}">
        <p14:creationId xmlns:p14="http://schemas.microsoft.com/office/powerpoint/2010/main" val="16400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05381" y="631800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05381" y="1492137"/>
            <a:ext cx="11503145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Külső tényezők: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Sportágspecifikus játékszabályok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Edzésterhelés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Sportkörnyezet, sporteszközök, -felszerelés, -ruházat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Csapat körüli sportszakemberek (erőnléti edző, rehabilitációs edző, gyógytornász, sportmasszőr,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sportdietikus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, csapatorvos, sportpszichológus)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Egészségügyi háttér, sportorvosi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vizsg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.,,diagnosztikai háttér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Szociális körülmények: táplálkozás, alkohol fogyasztás, nikotin, anabolikus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steroidok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, egyéb drogfogyasztás</a:t>
            </a:r>
            <a:endParaRPr lang="hu-HU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B07A11D-68D1-4AD4-ADC8-BED1546CA3C2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351C0BE-6F91-450D-9ED0-B96221FAB98A}"/>
              </a:ext>
            </a:extLst>
          </p:cNvPr>
          <p:cNvSpPr/>
          <p:nvPr/>
        </p:nvSpPr>
        <p:spPr>
          <a:xfrm>
            <a:off x="0" y="723382"/>
            <a:ext cx="1077749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4.2. Sportágspecifikus sérülések </a:t>
            </a:r>
            <a:r>
              <a:rPr lang="hu-HU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etiológiájának</a:t>
            </a: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,  </a:t>
            </a:r>
            <a:r>
              <a:rPr lang="hu-HU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patomechanizmusának</a:t>
            </a: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a feltárása</a:t>
            </a:r>
          </a:p>
        </p:txBody>
      </p:sp>
    </p:spTree>
    <p:extLst>
      <p:ext uri="{BB962C8B-B14F-4D97-AF65-F5344CB8AC3E}">
        <p14:creationId xmlns:p14="http://schemas.microsoft.com/office/powerpoint/2010/main" val="27838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83759" y="629944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440027" y="1257613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Poppins" panose="020B0604020202020204" charset="-18"/>
                <a:cs typeface="Poppins" panose="020B0604020202020204" charset="-18"/>
              </a:rPr>
              <a:t>Sportkörnyezet</a:t>
            </a:r>
            <a:endParaRPr lang="hu-HU" sz="24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567"/>
            <a:ext cx="4440027" cy="323555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657" y="527091"/>
            <a:ext cx="4920343" cy="326240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126" y="3789492"/>
            <a:ext cx="4103448" cy="306850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13B55E91-B587-4D1E-9377-14A15F4B0AD5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719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83759" y="629944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644271" y="962741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Sporteszközök, -felszerelés, -ruházat</a:t>
            </a:r>
            <a:endParaRPr lang="hu-HU" sz="24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453"/>
            <a:ext cx="5962411" cy="395333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938" y="1910451"/>
            <a:ext cx="6082062" cy="3953339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B6688C38-3B73-422F-B28C-6C51565508A1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67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576223" y="642704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E7BC72F-5331-448E-8D44-EE6F0DBD34E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49C2D07-06D5-4636-A9A9-6274E7E55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69" y="1506411"/>
            <a:ext cx="8592130" cy="4811593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9BF82276-6E36-4B55-ABD9-5779283B9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22" y="197233"/>
            <a:ext cx="9083827" cy="39017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D894640-790B-45D4-BAE3-03E5CCED8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43" y="860179"/>
            <a:ext cx="618797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83759" y="629944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57841" y="977220"/>
            <a:ext cx="6962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Sporteszközök, -felszerelés, -ruházat</a:t>
            </a:r>
            <a:endParaRPr lang="hu-HU" sz="28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450"/>
            <a:ext cx="5725338" cy="37961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37" y="2002972"/>
            <a:ext cx="6370546" cy="3796148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8EC5AC2-77D9-49C5-9B7E-1B7BE3693B6C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182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05381" y="631800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05381" y="1922619"/>
            <a:ext cx="108508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Teljesítmény-élettani mérések (teljesítménydiagnosztika) a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parasportban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:</a:t>
            </a:r>
          </a:p>
          <a:p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Rendszeres edzés( fizikai munka) hatására az egyes szervrendszerek működésében változások jönnek létre, mely során a szervezet élettani funkciói a terheléshez  elkezdenek alkalmazkodni, és fejlődni.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Az alkalmazkodás folyamata megjelenik: a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neuromuszkuláris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rendszerben a motoros gyakorlatok végrehajtásában a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cardiorespiratorikus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funkciókban és az izomanyagcserében.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Teljesítmény-élettani felmérésekkel az aktuális teljesítményt jellemző élettani mutatókat vizsgáljuk és </a:t>
            </a:r>
          </a:p>
          <a:p>
            <a:pPr>
              <a:lnSpc>
                <a:spcPct val="20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    értékeljük. </a:t>
            </a: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E611AF0-8C26-4364-98C1-A9AF6038CC8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07629C4-F802-4B0B-819F-83F9E4303779}"/>
              </a:ext>
            </a:extLst>
          </p:cNvPr>
          <p:cNvSpPr/>
          <p:nvPr/>
        </p:nvSpPr>
        <p:spPr>
          <a:xfrm>
            <a:off x="0" y="527091"/>
            <a:ext cx="1006727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4.3. Sportágspecifikus sérülésprevenciós eljárások kidolgozása, bevezetése,  gyakorlati 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       alkalmazása</a:t>
            </a:r>
          </a:p>
        </p:txBody>
      </p:sp>
    </p:spTree>
    <p:extLst>
      <p:ext uri="{BB962C8B-B14F-4D97-AF65-F5344CB8AC3E}">
        <p14:creationId xmlns:p14="http://schemas.microsoft.com/office/powerpoint/2010/main" val="313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40794" y="631800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861493" y="6318004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30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E7BC72F-5331-448E-8D44-EE6F0DBD34E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256143" y="749650"/>
            <a:ext cx="5535818" cy="5568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Terhelésélettani, teljesítményélettani vizsgálatok: </a:t>
            </a:r>
          </a:p>
          <a:p>
            <a:pPr algn="l"/>
            <a:endParaRPr lang="hu-HU" sz="18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1500" i="1" u="sng" dirty="0" err="1">
                <a:latin typeface="Poppins" panose="020B0604020202020204" charset="-18"/>
                <a:cs typeface="Poppins" panose="020B0604020202020204" charset="-18"/>
              </a:rPr>
              <a:t>Ergometriás</a:t>
            </a:r>
            <a:r>
              <a:rPr lang="hu-HU" sz="1500" i="1" u="sng" dirty="0">
                <a:latin typeface="Poppins" panose="020B0604020202020204" charset="-18"/>
                <a:cs typeface="Poppins" panose="020B0604020202020204" charset="-18"/>
              </a:rPr>
              <a:t> mérések: </a:t>
            </a:r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során folyamatosan és pontosan mérjük az elvégzett fizikai munka mennyiségét. </a:t>
            </a:r>
          </a:p>
          <a:p>
            <a:pPr algn="l">
              <a:lnSpc>
                <a:spcPct val="160000"/>
              </a:lnSpc>
            </a:pPr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                                                  Fajtái: futószalag </a:t>
            </a:r>
            <a:r>
              <a:rPr lang="hu-HU" sz="1500" dirty="0" err="1">
                <a:latin typeface="Poppins" panose="020B0604020202020204" charset="-18"/>
                <a:cs typeface="Poppins" panose="020B0604020202020204" charset="-18"/>
              </a:rPr>
              <a:t>ergométer</a:t>
            </a:r>
            <a:endParaRPr lang="hu-HU" sz="1500" dirty="0">
              <a:latin typeface="Poppins" panose="020B0604020202020204" charset="-18"/>
              <a:cs typeface="Poppins" panose="020B0604020202020204" charset="-18"/>
            </a:endParaRPr>
          </a:p>
          <a:p>
            <a:pPr algn="l">
              <a:lnSpc>
                <a:spcPct val="160000"/>
              </a:lnSpc>
            </a:pPr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                                                              </a:t>
            </a:r>
            <a:r>
              <a:rPr lang="hu-HU" sz="1500" dirty="0" err="1">
                <a:latin typeface="Poppins" panose="020B0604020202020204" charset="-18"/>
                <a:cs typeface="Poppins" panose="020B0604020202020204" charset="-18"/>
              </a:rPr>
              <a:t>kerékpárergométer</a:t>
            </a:r>
            <a:endParaRPr lang="hu-HU" sz="1500" dirty="0">
              <a:latin typeface="Poppins" panose="020B0604020202020204" charset="-18"/>
              <a:cs typeface="Poppins" panose="020B0604020202020204" charset="-18"/>
            </a:endParaRPr>
          </a:p>
          <a:p>
            <a:pPr algn="l">
              <a:lnSpc>
                <a:spcPct val="160000"/>
              </a:lnSpc>
            </a:pPr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                                                              </a:t>
            </a:r>
            <a:r>
              <a:rPr lang="hu-HU" sz="1500" dirty="0" err="1">
                <a:latin typeface="Poppins" panose="020B0604020202020204" charset="-18"/>
                <a:cs typeface="Poppins" panose="020B0604020202020204" charset="-18"/>
              </a:rPr>
              <a:t>karergométer</a:t>
            </a:r>
            <a:endParaRPr lang="hu-HU" sz="1500" dirty="0">
              <a:latin typeface="Poppins" panose="020B0604020202020204" charset="-18"/>
              <a:cs typeface="Poppins" panose="020B0604020202020204" charset="-18"/>
            </a:endParaRPr>
          </a:p>
          <a:p>
            <a:endParaRPr lang="hu-HU" sz="1500" dirty="0"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  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500" i="1" dirty="0" err="1">
                <a:latin typeface="Poppins" panose="020B0604020202020204" charset="-18"/>
                <a:cs typeface="Poppins" panose="020B0604020202020204" charset="-18"/>
              </a:rPr>
              <a:t>Spiroergometriás</a:t>
            </a:r>
            <a:r>
              <a:rPr lang="hu-HU" sz="1500" i="1" dirty="0">
                <a:latin typeface="Poppins" panose="020B0604020202020204" charset="-18"/>
                <a:cs typeface="Poppins" panose="020B0604020202020204" charset="-18"/>
              </a:rPr>
              <a:t> vizsgálatok: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az izomanyagcseréről </a:t>
            </a:r>
            <a:r>
              <a:rPr lang="hu-HU" sz="1500" dirty="0" err="1">
                <a:latin typeface="Poppins" panose="020B0604020202020204" charset="-18"/>
                <a:cs typeface="Poppins" panose="020B0604020202020204" charset="-18"/>
              </a:rPr>
              <a:t>spiroergometriás</a:t>
            </a:r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 felméréssel kaphatunk  információt.   </a:t>
            </a:r>
            <a:r>
              <a:rPr lang="hu-HU" sz="1500" dirty="0" err="1">
                <a:latin typeface="Poppins" panose="020B0604020202020204" charset="-18"/>
                <a:cs typeface="Poppins" panose="020B0604020202020204" charset="-18"/>
              </a:rPr>
              <a:t>Spirográfia</a:t>
            </a:r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 használatakor nem csak az elvégzett  munkát mérjük pontosan, hanem a sportoló légzésteljesítményét is, a terhelés </a:t>
            </a:r>
            <a:r>
              <a:rPr lang="hu-HU" sz="1500" dirty="0" err="1">
                <a:latin typeface="Poppins" panose="020B0604020202020204" charset="-18"/>
                <a:cs typeface="Poppins" panose="020B0604020202020204" charset="-18"/>
              </a:rPr>
              <a:t>ergometriás</a:t>
            </a:r>
            <a:r>
              <a:rPr lang="hu-HU" sz="1500" dirty="0">
                <a:latin typeface="Poppins" panose="020B0604020202020204" charset="-18"/>
                <a:cs typeface="Poppins" panose="020B0604020202020204" charset="-18"/>
              </a:rPr>
              <a:t> eljárással  történik, az arcra erősített maszknak köszönhetően a kilégzés egy zárt  rendszerbe történik, amíg a belégzés a légtérből biztosított. 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40" y="792025"/>
            <a:ext cx="5173652" cy="5352053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8018D523-D001-457B-935C-337B475FD152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155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Alapfogalmak</a:t>
            </a:r>
            <a:endParaRPr lang="en-US" sz="5400" b="1" dirty="0">
              <a:solidFill>
                <a:schemeClr val="bg1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40794" y="631800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31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E7BC72F-5331-448E-8D44-EE6F0DBD34E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386011" y="1030276"/>
            <a:ext cx="6458671" cy="528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Terhelésélettani vizsgálatok haszna:</a:t>
            </a:r>
            <a:endParaRPr lang="hu-HU" sz="1500" dirty="0"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78971" y="1847488"/>
            <a:ext cx="903949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Értékelhető: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az aktuális teljesítmény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az edzésmunka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az aktuális edzettségi állapot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az aktuális egészségi állapot !!!!!!!!</a:t>
            </a:r>
          </a:p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                               </a:t>
            </a:r>
            <a:r>
              <a:rPr lang="hu-H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Parasportolóknál</a:t>
            </a:r>
            <a:r>
              <a:rPr lang="hu-H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ez különösen fontos!!</a:t>
            </a:r>
          </a:p>
          <a:p>
            <a:endParaRPr lang="hu-HU" u="sng" dirty="0">
              <a:solidFill>
                <a:schemeClr val="tx1">
                  <a:lumMod val="95000"/>
                  <a:lumOff val="5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endParaRPr lang="hu-HU" u="sng" dirty="0">
              <a:solidFill>
                <a:srgbClr val="FF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Lehetségessé válik: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  az edzésmunka megtervezése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  eredményesebb versenyzés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  terhelhetőség mértéke és intenzitásának a megítélése     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endParaRPr lang="hu-HU" dirty="0"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C5AB996-ED54-45ED-BCC0-12CE38160AB2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2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11206" y="1357940"/>
            <a:ext cx="9078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hu-H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sporttudományi háttér, avagy sérülésprevenció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a gyakorlatban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72"/>
          <a:stretch/>
        </p:blipFill>
        <p:spPr>
          <a:xfrm rot="10800000" flipH="1">
            <a:off x="8204199" y="-1"/>
            <a:ext cx="39878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3BAC48E-5939-4BA3-B34B-2DC731D8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 b="15787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257453" y="6307826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A16944D-B3CC-4142-A756-91C678D88060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2C519E90-3B52-4191-B221-A2A158945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15F7520-8C11-4A7F-A162-0E3342E981B9}"/>
              </a:ext>
            </a:extLst>
          </p:cNvPr>
          <p:cNvSpPr txBox="1"/>
          <p:nvPr/>
        </p:nvSpPr>
        <p:spPr>
          <a:xfrm>
            <a:off x="159799" y="650039"/>
            <a:ext cx="11869444" cy="2455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PTE Sportmedicina Tanszék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parasportolókkal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folytatott sporttudományi kutatásai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1,  Sportsérülések előfordulási gyakoriságának vizsgálata hazai versenysportoló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kerekesszékes kosárlabdajátékosok körében: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 kérdőíves felmérés nemzeti bajnokságban játszó 4 csapattal :online- covid- személyesen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                 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00DA44D-EB10-436B-8CD2-C3B0572AC3F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sporttudományi háttér helyzete régiónkban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graphicFrame>
        <p:nvGraphicFramePr>
          <p:cNvPr id="13" name="Tartalom helye 3">
            <a:extLst>
              <a:ext uri="{FF2B5EF4-FFF2-40B4-BE49-F238E27FC236}">
                <a16:creationId xmlns:a16="http://schemas.microsoft.com/office/drawing/2014/main" id="{E3B09314-B8B7-4D75-8D45-000DAED9C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377309"/>
              </p:ext>
            </p:extLst>
          </p:nvPr>
        </p:nvGraphicFramePr>
        <p:xfrm>
          <a:off x="396538" y="23227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17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3BAC48E-5939-4BA3-B34B-2DC731D88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 b="15787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257453" y="6307826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A16944D-B3CC-4142-A756-91C678D88060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2C519E90-3B52-4191-B221-A2A158945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E00DA44D-EB10-436B-8CD2-C3B0572AC3F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sporttudományi háttér helyzete régiónkban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B65C0D39-E066-4FC1-944A-5E2C3C3C979F}"/>
              </a:ext>
            </a:extLst>
          </p:cNvPr>
          <p:cNvSpPr txBox="1">
            <a:spLocks/>
          </p:cNvSpPr>
          <p:nvPr/>
        </p:nvSpPr>
        <p:spPr>
          <a:xfrm>
            <a:off x="0" y="594897"/>
            <a:ext cx="12129856" cy="843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Eredmények : </a:t>
            </a:r>
            <a:b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Mozgásszervi eredetű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parasportsérülések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típusai sérülésmechanizmus szerint</a:t>
            </a:r>
          </a:p>
        </p:txBody>
      </p:sp>
      <p:graphicFrame>
        <p:nvGraphicFramePr>
          <p:cNvPr id="15" name="Tartalom helye 10">
            <a:extLst>
              <a:ext uri="{FF2B5EF4-FFF2-40B4-BE49-F238E27FC236}">
                <a16:creationId xmlns:a16="http://schemas.microsoft.com/office/drawing/2014/main" id="{D70C3EE3-C095-41A9-8BD2-AC81948E7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409026"/>
              </p:ext>
            </p:extLst>
          </p:nvPr>
        </p:nvGraphicFramePr>
        <p:xfrm>
          <a:off x="97655" y="1713641"/>
          <a:ext cx="5743852" cy="49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Tartalom helye 6">
            <a:extLst>
              <a:ext uri="{FF2B5EF4-FFF2-40B4-BE49-F238E27FC236}">
                <a16:creationId xmlns:a16="http://schemas.microsoft.com/office/drawing/2014/main" id="{921AF9EB-7937-4E3F-92AA-AF9088EBC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606752"/>
              </p:ext>
            </p:extLst>
          </p:nvPr>
        </p:nvGraphicFramePr>
        <p:xfrm>
          <a:off x="6190695" y="1713641"/>
          <a:ext cx="5684667" cy="49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937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3BAC48E-5939-4BA3-B34B-2DC731D8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 b="15787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257453" y="6307826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A16944D-B3CC-4142-A756-91C678D88060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2C519E90-3B52-4191-B221-A2A158945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15F7520-8C11-4A7F-A162-0E3342E981B9}"/>
              </a:ext>
            </a:extLst>
          </p:cNvPr>
          <p:cNvSpPr txBox="1"/>
          <p:nvPr/>
        </p:nvSpPr>
        <p:spPr>
          <a:xfrm>
            <a:off x="159799" y="650039"/>
            <a:ext cx="11869444" cy="5043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PTE Sportmedicina Tanszék </a:t>
            </a:r>
            <a:r>
              <a:rPr kumimoji="0" lang="hu-HU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parasportolókkal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folytatott sporttudományi kutatásai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600" b="1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hu-H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,Parasportolók fizikai állapotfelmérésére és edzettségi állapotának a mérésére szolgáló protokoll 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u-H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kidolgozása: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a, általános egészségi állapot felmérésére és az anamnézis felmérésre szolgáló </a:t>
            </a:r>
            <a:r>
              <a:rPr lang="hu-HU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kérdőív+mozgásszervi</a:t>
            </a:r>
            <a:r>
              <a:rPr lang="hu-H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fizikális vizsgálat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6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600" b="1" dirty="0">
                <a:latin typeface="Arial" panose="020B0604020202020204" pitchFamily="34" charset="0"/>
                <a:ea typeface="Calibri" panose="020F0502020204030204" pitchFamily="34" charset="0"/>
              </a:rPr>
              <a:t> b, pálya tesztek az adott sportágra adaptálva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6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c, teljesítményélettani mérésekre szolgáló  pr</a:t>
            </a:r>
            <a:r>
              <a:rPr lang="hu-HU" sz="1600" b="1" dirty="0">
                <a:latin typeface="Arial" panose="020B0604020202020204" pitchFamily="34" charset="0"/>
                <a:ea typeface="Calibri" panose="020F0502020204030204" pitchFamily="34" charset="0"/>
              </a:rPr>
              <a:t>otokoll</a:t>
            </a:r>
            <a:r>
              <a:rPr lang="hu-HU" sz="1400" b="1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hu-HU" sz="1400" dirty="0">
                <a:latin typeface="Arial" panose="020B0604020202020204" pitchFamily="34" charset="0"/>
                <a:ea typeface="Calibri" panose="020F0502020204030204" pitchFamily="34" charset="0"/>
              </a:rPr>
              <a:t> nyugalmi EKG, szív UH, </a:t>
            </a:r>
            <a:r>
              <a:rPr lang="hu-HU" sz="1400" dirty="0" err="1">
                <a:latin typeface="Arial" panose="020B0604020202020204" pitchFamily="34" charset="0"/>
                <a:ea typeface="Calibri" panose="020F0502020204030204" pitchFamily="34" charset="0"/>
              </a:rPr>
              <a:t>karergometria</a:t>
            </a:r>
            <a:r>
              <a:rPr lang="hu-HU" sz="1400" dirty="0">
                <a:latin typeface="Arial" panose="020B0604020202020204" pitchFamily="34" charset="0"/>
                <a:ea typeface="Calibri" panose="020F0502020204030204" pitchFamily="34" charset="0"/>
              </a:rPr>
              <a:t>,   </a:t>
            </a:r>
            <a:r>
              <a:rPr lang="hu-HU" sz="1400" dirty="0" err="1">
                <a:latin typeface="Arial" panose="020B0604020202020204" pitchFamily="34" charset="0"/>
                <a:ea typeface="Calibri" panose="020F0502020204030204" pitchFamily="34" charset="0"/>
              </a:rPr>
              <a:t>spiroergometria</a:t>
            </a:r>
            <a:r>
              <a:rPr lang="hu-HU" sz="1400" dirty="0">
                <a:latin typeface="Arial" panose="020B0604020202020204" pitchFamily="34" charset="0"/>
                <a:ea typeface="Calibri" panose="020F0502020204030204" pitchFamily="34" charset="0"/>
              </a:rPr>
              <a:t> , DEXA-</a:t>
            </a:r>
            <a:r>
              <a:rPr lang="hu-HU" sz="1400" dirty="0" err="1">
                <a:latin typeface="Arial" panose="020B0604020202020204" pitchFamily="34" charset="0"/>
                <a:ea typeface="Calibri" panose="020F0502020204030204" pitchFamily="34" charset="0"/>
              </a:rPr>
              <a:t>Dual</a:t>
            </a:r>
            <a:r>
              <a:rPr lang="hu-HU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ea typeface="Calibri" panose="020F0502020204030204" pitchFamily="34" charset="0"/>
              </a:rPr>
              <a:t>energy</a:t>
            </a:r>
            <a:r>
              <a:rPr lang="hu-HU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ea typeface="Calibri" panose="020F0502020204030204" pitchFamily="34" charset="0"/>
              </a:rPr>
              <a:t>X_ray</a:t>
            </a:r>
            <a:r>
              <a:rPr lang="hu-HU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ea typeface="Calibri" panose="020F0502020204030204" pitchFamily="34" charset="0"/>
              </a:rPr>
              <a:t>absorptiometry</a:t>
            </a:r>
            <a:r>
              <a:rPr lang="hu-HU" sz="14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1600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3. Sportoló és nem sportoló mozgáskorlátozottak életminőségének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az összehasonlítása SF-36 kérdőívvel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                 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00DA44D-EB10-436B-8CD2-C3B0572AC3F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sporttudományi háttér helyzete régiónkban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 descr="A képen szöveg, személy, személyek, csoport látható&#10;&#10;Automatikusan generált leírás">
            <a:extLst>
              <a:ext uri="{FF2B5EF4-FFF2-40B4-BE49-F238E27FC236}">
                <a16:creationId xmlns:a16="http://schemas.microsoft.com/office/drawing/2014/main" id="{3F3F6E91-C072-4104-A5DA-39678B59B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62" y="3972312"/>
            <a:ext cx="3765459" cy="28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563942" y="837854"/>
            <a:ext cx="907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Általános mozgásszervi állapotfelmérés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Személyre szabott edzésterhelés kialakítása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80547" y="2004104"/>
            <a:ext cx="94436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Anamnézisfelvétel, általános mozgásszervi vizsgálat (ortopéd-traumatológus)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Fizikális állapotfelmérés, pályatesztek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Terhelésélettani,  teljesítményélettani vizsgálatok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               Személyre szabott sportágspecifikus edzésterv és  rehabilitációs terv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               Optimális edzésterhelés, növekvő sporteredmények, sérülésprevenció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5103236" y="3613118"/>
            <a:ext cx="484632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5131328" y="4908825"/>
            <a:ext cx="484632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11206" y="1357940"/>
            <a:ext cx="9078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  A sportegészségügyi háttér helyzete régiónkban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72"/>
          <a:stretch/>
        </p:blipFill>
        <p:spPr>
          <a:xfrm rot="10800000" flipH="1">
            <a:off x="8204199" y="-1"/>
            <a:ext cx="39878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3BAC48E-5939-4BA3-B34B-2DC731D8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 b="15787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60908" y="6458258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A16944D-B3CC-4142-A756-91C678D88060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2C519E90-3B52-4191-B221-A2A158945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C6E3C235-21AE-4CA5-AA22-585718E4EAEC}"/>
              </a:ext>
            </a:extLst>
          </p:cNvPr>
          <p:cNvSpPr txBox="1"/>
          <p:nvPr/>
        </p:nvSpPr>
        <p:spPr>
          <a:xfrm>
            <a:off x="86429" y="527091"/>
            <a:ext cx="8760040" cy="4458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PTE Sportmedicina Tanszék:</a:t>
            </a:r>
            <a:endParaRPr lang="hu-HU" sz="1600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• Biztosítjuk a  PEAC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Parasport</a:t>
            </a:r>
            <a:r>
              <a:rPr lang="hu-HU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szakosztály valamennyi sportág sportolójának megfelelő egészségügyi ellátását, mozgásszervi szűrővizsgálatait, a PTE Testnevelés- és Mozgásközponttal, PTE Traumatológiai klinika, együttműködve pedig a mozgásszervi rehabilitációját.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cs typeface="Poppins" panose="00000500000000000000" pitchFamily="2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Poppins" panose="00000500000000000000" pitchFamily="2" charset="-18"/>
              </a:rPr>
              <a:t>Covid-al</a:t>
            </a:r>
            <a:r>
              <a:rPr lang="hu-H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Poppins" panose="00000500000000000000" pitchFamily="2" charset="-18"/>
              </a:rPr>
              <a:t> kapcsolatos egészségügyi teendők, tesztek, oltással kapcsolatos tájékoztatás, post- </a:t>
            </a:r>
            <a:r>
              <a:rPr lang="hu-H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Poppins" panose="00000500000000000000" pitchFamily="2" charset="-18"/>
              </a:rPr>
              <a:t>covid</a:t>
            </a:r>
            <a:r>
              <a:rPr lang="hu-H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Poppins" panose="00000500000000000000" pitchFamily="2" charset="-18"/>
              </a:rPr>
              <a:t> kivizsgálások menedzselése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BAD4B536-D312-4FB9-B3BA-33D14513B75F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sportegészségügyi háttér helyzete régiónkban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6" name="Kép 5" descr="A képen személy, beltéri látható&#10;&#10;Automatikusan generált leírás">
            <a:extLst>
              <a:ext uri="{FF2B5EF4-FFF2-40B4-BE49-F238E27FC236}">
                <a16:creationId xmlns:a16="http://schemas.microsoft.com/office/drawing/2014/main" id="{F423D1D0-5277-4BC1-A6AC-BE2EDE33E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29" y="116114"/>
            <a:ext cx="3529742" cy="4710510"/>
          </a:xfrm>
          <a:prstGeom prst="rect">
            <a:avLst/>
          </a:prstGeom>
        </p:spPr>
      </p:pic>
      <p:pic>
        <p:nvPicPr>
          <p:cNvPr id="9" name="Kép 8" descr="A képen talaj, személy, csoport látható&#10;&#10;Automatikusan generált leírás">
            <a:extLst>
              <a:ext uri="{FF2B5EF4-FFF2-40B4-BE49-F238E27FC236}">
                <a16:creationId xmlns:a16="http://schemas.microsoft.com/office/drawing/2014/main" id="{754CCB1E-AD8E-4B89-9937-3BE6AF02B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27" y="3579432"/>
            <a:ext cx="4326773" cy="32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3BAC48E-5939-4BA3-B34B-2DC731D8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 b="15787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257453" y="6307826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A16944D-B3CC-4142-A756-91C678D88060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2C519E90-3B52-4191-B221-A2A158945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15F7520-8C11-4A7F-A162-0E3342E981B9}"/>
              </a:ext>
            </a:extLst>
          </p:cNvPr>
          <p:cNvSpPr txBox="1"/>
          <p:nvPr/>
        </p:nvSpPr>
        <p:spPr>
          <a:xfrm>
            <a:off x="257453" y="1117683"/>
            <a:ext cx="1046778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 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Klinikai Központ Reumatológiai és Immunológiai Klinika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  -Korai mozgásszervi rehabilitációs ré</a:t>
            </a: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szleg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Dr. Varjú </a:t>
            </a: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Cecilia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–egyetemi docens, orvos szakmai igazgatóhelyettes segítségével-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         csökkent képességűek mozgásszervi rehabilitációjának része legyen a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parasport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                                                           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PARASPORT=TERÁPIA</a:t>
            </a:r>
            <a:r>
              <a:rPr kumimoji="0" lang="hu-H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00DA44D-EB10-436B-8CD2-C3B0572AC3F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sportegészségügyi háttér helyzete régiónkban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 descr="A képen személy, kültéri, ruházat látható&#10;&#10;Automatikusan generált leírás">
            <a:extLst>
              <a:ext uri="{FF2B5EF4-FFF2-40B4-BE49-F238E27FC236}">
                <a16:creationId xmlns:a16="http://schemas.microsoft.com/office/drawing/2014/main" id="{851907A6-4DC9-44C9-BE85-DDEB0FABC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97" y="2752892"/>
            <a:ext cx="2728404" cy="40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C3BAC48E-5939-4BA3-B34B-2DC731D8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 b="15787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257453" y="6307826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A16944D-B3CC-4142-A756-91C678D88060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2C519E90-3B52-4191-B221-A2A158945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15F7520-8C11-4A7F-A162-0E3342E981B9}"/>
              </a:ext>
            </a:extLst>
          </p:cNvPr>
          <p:cNvSpPr txBox="1"/>
          <p:nvPr/>
        </p:nvSpPr>
        <p:spPr>
          <a:xfrm>
            <a:off x="257453" y="1117683"/>
            <a:ext cx="10467782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Valóság :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Parasportolók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posttraumás komplex mozgásszervi rehabilitációja – nincs megoldva-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       </a:t>
            </a:r>
            <a:r>
              <a:rPr kumimoji="0" lang="hu-HU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pl</a:t>
            </a:r>
            <a:r>
              <a:rPr kumimoji="0" lang="hu-HU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. :Ausztria-  Magyarország-Pécs (Dél-</a:t>
            </a: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</a:t>
            </a:r>
            <a:r>
              <a:rPr kumimoji="0" lang="hu-HU" sz="160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unátntúl</a:t>
            </a:r>
            <a:r>
              <a:rPr kumimoji="0" lang="hu-HU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)</a:t>
            </a: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(Budapest-Soproni tigrisek)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- A bajnokságok, sportesemények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e.ü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0000500000000000000" pitchFamily="2" charset="-18"/>
                <a:ea typeface="+mn-ea"/>
                <a:cs typeface="Poppins" panose="00000500000000000000" pitchFamily="2" charset="-18"/>
              </a:rPr>
              <a:t>-i háttere 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az utóbbi években lett megoldva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(</a:t>
            </a:r>
            <a:r>
              <a:rPr lang="hu-HU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pl.a</a:t>
            </a: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nemzetti kosárlabdabajnokságokon, </a:t>
            </a:r>
            <a:r>
              <a:rPr lang="hu-HU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pécs</a:t>
            </a: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kivételével  sokáig nem volt a meccseken orvosi jelenlét)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Egészségügyi rendszerben nincsenek külön finanszírozva, nincsenek külön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  kontingensek   csak amelyik csapat egy nagy sportegyesület része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 (pl. PVSK, PEAC szerződése van a PTE ÁOK –</a:t>
            </a:r>
            <a:r>
              <a:rPr lang="hu-HU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</a:t>
            </a: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-18"/>
              <a:ea typeface="+mn-ea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00DA44D-EB10-436B-8CD2-C3B0572AC3F3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4. A sportegészségügyi háttér helyzete régiónkban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387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576223" y="642704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210141" y="384651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Alapfogalmak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763214-5DF1-4277-93C2-F363F3C74DAE}"/>
              </a:ext>
            </a:extLst>
          </p:cNvPr>
          <p:cNvSpPr/>
          <p:nvPr/>
        </p:nvSpPr>
        <p:spPr>
          <a:xfrm>
            <a:off x="526617" y="930187"/>
            <a:ext cx="11138765" cy="191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Parasport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Csökkent képességgel élők, fogyatékkal élők sportja, az adott sportágnak a csökkent képességgel bíró egyén képességeinek megfelelően adaptált formája. A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fogyatékos személyek sportjának középpontjában az egészség megőrzése és a megmaradt képességek fejlesztése áll.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E7BC72F-5331-448E-8D44-EE6F0DBD34E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 descr="A képen szöveg, ég, víz, ember látható&#10;&#10;Automatikusan generált leírás">
            <a:extLst>
              <a:ext uri="{FF2B5EF4-FFF2-40B4-BE49-F238E27FC236}">
                <a16:creationId xmlns:a16="http://schemas.microsoft.com/office/drawing/2014/main" id="{1CE14C72-F459-AB9C-0BFC-CE116859F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771330"/>
            <a:ext cx="4886325" cy="40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40794" y="631800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32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0" y="214544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5.A Jövő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E7BC72F-5331-448E-8D44-EE6F0DBD34E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2075475" y="1063288"/>
            <a:ext cx="7756502" cy="606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Jövő: szemléletváltás a </a:t>
            </a:r>
            <a:r>
              <a:rPr lang="hu-HU" b="1" dirty="0" err="1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parasportban</a:t>
            </a:r>
            <a:endParaRPr lang="hu-HU" sz="1500" dirty="0"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574766" y="1634200"/>
            <a:ext cx="9614263" cy="4747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800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Egészségügyi háttér szempontjából:</a:t>
            </a:r>
          </a:p>
          <a:p>
            <a:pPr marL="285750" indent="-285750" algn="l">
              <a:buFontTx/>
              <a:buChar char="-"/>
            </a:pPr>
            <a:r>
              <a:rPr lang="hu-HU" sz="1800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Nagy sportegyesületbe való beolvadás:</a:t>
            </a:r>
          </a:p>
          <a:p>
            <a:pPr marL="285750" indent="-285750" algn="l">
              <a:buFontTx/>
              <a:buChar char="-"/>
            </a:pPr>
            <a:endParaRPr lang="hu-HU" sz="1800" b="1" dirty="0">
              <a:solidFill>
                <a:schemeClr val="tx2">
                  <a:lumMod val="50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hu-HU" sz="1800" b="1" i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-</a:t>
            </a:r>
            <a:r>
              <a:rPr lang="hu-H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csökkent képességűek mozgásszervi rehabilitációjának része legyen a </a:t>
            </a:r>
            <a:r>
              <a:rPr lang="hu-H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parasport</a:t>
            </a:r>
            <a:endParaRPr lang="hu-HU" sz="1600" b="1" dirty="0">
              <a:solidFill>
                <a:schemeClr val="tx1">
                  <a:lumMod val="95000"/>
                  <a:lumOff val="5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hu-H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                                                            </a:t>
            </a:r>
            <a:r>
              <a:rPr lang="hu-H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PARASPORT=TERÁPIA</a:t>
            </a:r>
          </a:p>
          <a:p>
            <a:pPr algn="l"/>
            <a:r>
              <a:rPr lang="hu-H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                                 </a:t>
            </a:r>
          </a:p>
          <a:p>
            <a:pPr algn="l"/>
            <a:r>
              <a:rPr lang="hu-HU" sz="1800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Tudományos háttér szempontjából:</a:t>
            </a:r>
          </a:p>
          <a:p>
            <a:pPr algn="l"/>
            <a:r>
              <a:rPr lang="hu-HU" sz="1800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Több sportoló- </a:t>
            </a:r>
            <a:r>
              <a:rPr lang="hu-HU" sz="1800" b="1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több lehetőség </a:t>
            </a:r>
            <a:r>
              <a:rPr lang="hu-HU" sz="1800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mérni- módszerek kidolgozására</a:t>
            </a:r>
          </a:p>
          <a:p>
            <a:pPr algn="l"/>
            <a:r>
              <a:rPr lang="hu-H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PARASPORT=  </a:t>
            </a: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egészség megtartása, életminőség javítása               </a:t>
            </a:r>
          </a:p>
          <a:p>
            <a:pPr algn="l"/>
            <a:r>
              <a:rPr lang="hu-H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SÉRÜLÉS = </a:t>
            </a: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életminőség, egészségromlás</a:t>
            </a:r>
          </a:p>
          <a:p>
            <a:pPr algn="l"/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707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933425" y="639613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2021. szept.20.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1324B418-5E8B-4604-A494-6D9DBD3A66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7280" y="83104"/>
            <a:ext cx="3357563" cy="7239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316480" y="160673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KÖSZÖNÖM A FIGYELMET!</a:t>
            </a:r>
          </a:p>
        </p:txBody>
      </p:sp>
      <p:pic>
        <p:nvPicPr>
          <p:cNvPr id="3" name="Kép 2" descr="A képen modellt állás, személy, csoport, személyek látható&#10;&#10;Automatikusan generált leírás">
            <a:extLst>
              <a:ext uri="{FF2B5EF4-FFF2-40B4-BE49-F238E27FC236}">
                <a16:creationId xmlns:a16="http://schemas.microsoft.com/office/drawing/2014/main" id="{D70490C8-8484-48AA-B93F-C3B8CCF2A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77" y="1418525"/>
            <a:ext cx="7918204" cy="52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576223" y="642704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210141" y="384651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Alapfogalmak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E7BC72F-5331-448E-8D44-EE6F0DBD34E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B4D488E-84B1-47AA-8395-14418C20479D}"/>
              </a:ext>
            </a:extLst>
          </p:cNvPr>
          <p:cNvSpPr/>
          <p:nvPr/>
        </p:nvSpPr>
        <p:spPr>
          <a:xfrm>
            <a:off x="210141" y="808946"/>
            <a:ext cx="11240173" cy="2161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Sérülésprevenció= Sérülésmegelőzés:</a:t>
            </a:r>
          </a:p>
          <a:p>
            <a:endParaRPr lang="hu-HU" sz="24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A sportágspecifikus sérülések rizikótényezőinek a komplex feltárása és azok csökkentésére irányuló módszerek összesége, melyekkel csökkenthető a sérülések gyakorisága és azok negatív hatásaik.</a:t>
            </a:r>
            <a:endParaRPr lang="hu-HU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4" name="Kép 3" descr="A képen fegyver, kard, személy, beltéri látható&#10;&#10;Automatikusan generált leírás">
            <a:extLst>
              <a:ext uri="{FF2B5EF4-FFF2-40B4-BE49-F238E27FC236}">
                <a16:creationId xmlns:a16="http://schemas.microsoft.com/office/drawing/2014/main" id="{A523DDE3-EE8C-473D-A325-E646C71E2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1" y="2612029"/>
            <a:ext cx="6403759" cy="42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690601" y="1260286"/>
            <a:ext cx="9078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2. A sportsérülések negatív hatásai a fogyatékkal élők számára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72"/>
          <a:stretch/>
        </p:blipFill>
        <p:spPr>
          <a:xfrm rot="10800000" flipH="1">
            <a:off x="8204199" y="-1"/>
            <a:ext cx="39878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98503" y="6276292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69D8983-133F-4F50-A700-9C6B3DA62072}"/>
              </a:ext>
            </a:extLst>
          </p:cNvPr>
          <p:cNvSpPr txBox="1"/>
          <p:nvPr/>
        </p:nvSpPr>
        <p:spPr>
          <a:xfrm>
            <a:off x="0" y="116114"/>
            <a:ext cx="9392575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2. A sportsérülések negatív hatásai a csökkent képességgel    </a:t>
            </a:r>
          </a:p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   élők számára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5576" y="1295613"/>
            <a:ext cx="8672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Egyén szintjén: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szöveti, szervi sérülés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lelki trauma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súlyosságától függően akár életminőséget súlyosan rontó tényező is lehet</a:t>
            </a:r>
          </a:p>
          <a:p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Csapat szintjén: a. a sportoló ideiglenes elvesztése a csapat </a:t>
            </a:r>
          </a:p>
          <a:p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eredményességét befolyásolhatja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terápiás, rehabilitációs költségek gazdasági terhet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      is jelent a csapatnak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7C7ED2C-DE92-492B-ABB6-4FD31F475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2"/>
          <a:stretch/>
        </p:blipFill>
        <p:spPr>
          <a:xfrm>
            <a:off x="6612382" y="3148341"/>
            <a:ext cx="5560386" cy="37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11206" y="1357940"/>
            <a:ext cx="9078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72"/>
          <a:stretch/>
        </p:blipFill>
        <p:spPr>
          <a:xfrm rot="10800000" flipH="1">
            <a:off x="8204199" y="-1"/>
            <a:ext cx="39878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83759" y="629944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69D8983-133F-4F50-A700-9C6B3DA62072}"/>
              </a:ext>
            </a:extLst>
          </p:cNvPr>
          <p:cNvSpPr txBox="1"/>
          <p:nvPr/>
        </p:nvSpPr>
        <p:spPr>
          <a:xfrm>
            <a:off x="0" y="315399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06385" y="1404255"/>
            <a:ext cx="83011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4.1. Sérülések fajtáinak, súlyosságának, gyakoriságának a feltérképezése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>
              <a:lnSpc>
                <a:spcPct val="20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4.2. Sportágspecifikus sérülések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etiológiájának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, 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patomechanizmusának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a </a:t>
            </a:r>
          </a:p>
          <a:p>
            <a:pPr>
              <a:lnSpc>
                <a:spcPct val="20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     feltárása</a:t>
            </a:r>
          </a:p>
          <a:p>
            <a:pPr>
              <a:lnSpc>
                <a:spcPct val="200000"/>
              </a:lnSpc>
            </a:pPr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>
              <a:lnSpc>
                <a:spcPct val="20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4.3. Sportágspecifikus sérülésprevenciós eljárások kidolgozása, bevezetése, </a:t>
            </a:r>
          </a:p>
          <a:p>
            <a:pPr>
              <a:lnSpc>
                <a:spcPct val="20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     gyakorlati alkalmazása</a:t>
            </a:r>
          </a:p>
          <a:p>
            <a:pPr>
              <a:lnSpc>
                <a:spcPct val="200000"/>
              </a:lnSpc>
            </a:pPr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>
              <a:lnSpc>
                <a:spcPct val="20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4.4. A meglevő eljárások értékelése, revideálása, fejlesztése</a:t>
            </a: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436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83759" y="629944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951" y="1447638"/>
            <a:ext cx="7339905" cy="480638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7227" y="667329"/>
            <a:ext cx="976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3.4.1. Sérülések fajtáinak, súlyosságának, gyakoriságának a feltérképezése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591F7AF-E2F1-4AC2-87B6-B43E987A47A6}"/>
              </a:ext>
            </a:extLst>
          </p:cNvPr>
          <p:cNvSpPr txBox="1"/>
          <p:nvPr/>
        </p:nvSpPr>
        <p:spPr>
          <a:xfrm>
            <a:off x="0" y="183920"/>
            <a:ext cx="90818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A sérülésprevenció szintjei a 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parasportban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500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  <wetp:taskpane dockstate="right" visibility="0" width="438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3D66844E-1049-405F-B308-3DDD9DDFD368}">
  <we:reference id="22ff87a5-132f-4d52-9e97-94d888e4dd91" version="3.6.0.0" store="EXCatalog" storeType="EXCatalog"/>
  <we:alternateReferences>
    <we:reference id="WA104380050" version="3.6.0.0" store="hu-HU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468C6B8-A6B9-41E9-9991-27BE5BE85E0E}">
  <we:reference id="f9ca3da2-1c13-4389-91ce-67dc3ac614b2" version="1.0.0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1486</Words>
  <Application>Microsoft Office PowerPoint</Application>
  <PresentationFormat>Szélesvásznú</PresentationFormat>
  <Paragraphs>300</Paragraphs>
  <Slides>31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Calibri Light</vt:lpstr>
      <vt:lpstr>Calibri</vt:lpstr>
      <vt:lpstr>Poppins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Dr. Dömse Eszter</cp:lastModifiedBy>
  <cp:revision>166</cp:revision>
  <dcterms:created xsi:type="dcterms:W3CDTF">2020-12-03T17:17:37Z</dcterms:created>
  <dcterms:modified xsi:type="dcterms:W3CDTF">2024-09-25T19:36:51Z</dcterms:modified>
</cp:coreProperties>
</file>