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8" r:id="rId2"/>
    <p:sldId id="267" r:id="rId3"/>
    <p:sldId id="300" r:id="rId4"/>
    <p:sldId id="260" r:id="rId5"/>
    <p:sldId id="273" r:id="rId6"/>
    <p:sldId id="301" r:id="rId7"/>
    <p:sldId id="272" r:id="rId8"/>
    <p:sldId id="302" r:id="rId9"/>
    <p:sldId id="271" r:id="rId10"/>
    <p:sldId id="270" r:id="rId11"/>
    <p:sldId id="269" r:id="rId12"/>
    <p:sldId id="268" r:id="rId13"/>
    <p:sldId id="274" r:id="rId14"/>
    <p:sldId id="276" r:id="rId15"/>
    <p:sldId id="275" r:id="rId16"/>
    <p:sldId id="280" r:id="rId17"/>
    <p:sldId id="282" r:id="rId18"/>
    <p:sldId id="296" r:id="rId19"/>
    <p:sldId id="278" r:id="rId20"/>
    <p:sldId id="294" r:id="rId21"/>
    <p:sldId id="293" r:id="rId22"/>
    <p:sldId id="304" r:id="rId23"/>
    <p:sldId id="299" r:id="rId24"/>
    <p:sldId id="298" r:id="rId25"/>
    <p:sldId id="266" r:id="rId26"/>
    <p:sldId id="283" r:id="rId27"/>
    <p:sldId id="279" r:id="rId28"/>
    <p:sldId id="285" r:id="rId29"/>
    <p:sldId id="284" r:id="rId30"/>
    <p:sldId id="277" r:id="rId31"/>
    <p:sldId id="286" r:id="rId32"/>
    <p:sldId id="290" r:id="rId33"/>
    <p:sldId id="289" r:id="rId34"/>
    <p:sldId id="288" r:id="rId35"/>
    <p:sldId id="287" r:id="rId36"/>
    <p:sldId id="291" r:id="rId37"/>
    <p:sldId id="297" r:id="rId38"/>
    <p:sldId id="305" r:id="rId39"/>
    <p:sldId id="265" r:id="rId4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71B8"/>
    <a:srgbClr val="005F71"/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Közepesen sötét stílus 1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Világos stílus 2 – 5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5328" autoAdjust="0"/>
  </p:normalViewPr>
  <p:slideViewPr>
    <p:cSldViewPr snapToGrid="0">
      <p:cViewPr varScale="1">
        <p:scale>
          <a:sx n="70" d="100"/>
          <a:sy n="70" d="100"/>
        </p:scale>
        <p:origin x="1075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6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9ED5B33E-9359-EAFB-8C87-9AFE842FEA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E990AD6-C26A-9FA1-9F2E-C88CD1D4FB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1A2A4-07C0-44DD-BB3A-C89301E7071F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7EA4FC6-740F-EC46-076B-70A8AD8F1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BEE0C0F-B011-CF40-346F-5B7B70ED9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B3CB0-9132-4BE5-93FA-2094C4605E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9384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D4C31-7859-481F-B276-41A4D049818D}" type="datetimeFigureOut">
              <a:rPr lang="hu-HU" smtClean="0"/>
              <a:t>2025. 09. 26.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922FF-E8EF-4752-B684-1F52E2E3C7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268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1606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 err="1"/>
              <a:t>Vazopresszor</a:t>
            </a:r>
            <a:r>
              <a:rPr lang="hu-HU" b="1" dirty="0"/>
              <a:t>-rezisztencia kórélettani alapjai</a:t>
            </a:r>
            <a:endParaRPr lang="hu-HU" dirty="0"/>
          </a:p>
          <a:p>
            <a:r>
              <a:rPr lang="hu-HU" dirty="0"/>
              <a:t>A klinikai gyakorlatban kezdetben úgy vélték, hogy a </a:t>
            </a:r>
            <a:r>
              <a:rPr lang="hu-HU" dirty="0" err="1"/>
              <a:t>vazopresszorokra</a:t>
            </a:r>
            <a:r>
              <a:rPr lang="hu-HU" dirty="0"/>
              <a:t> adott csökkent </a:t>
            </a:r>
            <a:r>
              <a:rPr lang="hu-HU" dirty="0" err="1"/>
              <a:t>vaszkuláris</a:t>
            </a:r>
            <a:r>
              <a:rPr lang="hu-HU" dirty="0"/>
              <a:t> válaszkészség (</a:t>
            </a:r>
            <a:r>
              <a:rPr lang="hu-HU" dirty="0" err="1"/>
              <a:t>hiporeszponzivitás</a:t>
            </a:r>
            <a:r>
              <a:rPr lang="hu-HU" dirty="0"/>
              <a:t>) elsősorban a szeptikus sokk sajátossága. Az utóbbi évek kutatásai azonban egyértelművé tették, hogy a jelenség hátterében álló, illetve ahhoz hozzájáruló mechanizmusok szélesebb körben is jelen vannak.</a:t>
            </a:r>
          </a:p>
          <a:p>
            <a:r>
              <a:rPr lang="hu-HU" dirty="0"/>
              <a:t>Ezek a mechanizmusok többek között: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1" dirty="0"/>
              <a:t>gyulladásos mediátorok aktivációja</a:t>
            </a:r>
            <a:r>
              <a:rPr lang="hu-HU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1" dirty="0"/>
              <a:t>fokozott nitrogén-monoxid (NO) termelés</a:t>
            </a:r>
            <a:r>
              <a:rPr lang="hu-HU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1" dirty="0"/>
              <a:t>kálium- és kalciumcsatornák működésének megváltozása</a:t>
            </a:r>
            <a:r>
              <a:rPr lang="hu-HU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1" dirty="0" err="1"/>
              <a:t>adrenomedullin</a:t>
            </a:r>
            <a:r>
              <a:rPr lang="hu-HU" b="1" dirty="0"/>
              <a:t>-felszabadulás</a:t>
            </a:r>
            <a:r>
              <a:rPr lang="hu-HU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1" dirty="0"/>
              <a:t>oxidatív stressz és szabadgyökök képződése</a:t>
            </a:r>
            <a:r>
              <a:rPr lang="hu-HU" dirty="0"/>
              <a:t>.</a:t>
            </a:r>
          </a:p>
          <a:p>
            <a:r>
              <a:rPr lang="hu-HU" dirty="0"/>
              <a:t>Ezek nem csupán szeptikus sokkban, hanem más kórképekben is kimutathatók, így például: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vérzéses sokkban,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err="1"/>
              <a:t>kardiogén</a:t>
            </a:r>
            <a:r>
              <a:rPr lang="hu-HU" dirty="0"/>
              <a:t> sokkban (beleértve a szívműtétet követő állapotokat is),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err="1"/>
              <a:t>anafilaxiás</a:t>
            </a:r>
            <a:r>
              <a:rPr lang="hu-HU" dirty="0"/>
              <a:t> sokkban,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valamint általános </a:t>
            </a:r>
            <a:r>
              <a:rPr lang="hu-HU" dirty="0" err="1"/>
              <a:t>iszkémia</a:t>
            </a:r>
            <a:r>
              <a:rPr lang="hu-HU" dirty="0"/>
              <a:t>–</a:t>
            </a:r>
            <a:r>
              <a:rPr lang="hu-HU" dirty="0" err="1"/>
              <a:t>reperfúziós</a:t>
            </a:r>
            <a:r>
              <a:rPr lang="hu-HU" dirty="0"/>
              <a:t> szindrómákban, mint amilyen a szívmegállást követő újraélesztés vagy a többszörös traumás sérülések.</a:t>
            </a:r>
          </a:p>
          <a:p>
            <a:r>
              <a:rPr lang="hu-HU" dirty="0"/>
              <a:t>Ennek megfelelően a </a:t>
            </a:r>
            <a:r>
              <a:rPr lang="hu-HU" dirty="0" err="1"/>
              <a:t>vazopresszorokkal</a:t>
            </a:r>
            <a:r>
              <a:rPr lang="hu-HU" dirty="0"/>
              <a:t> szembeni rezisztencia </a:t>
            </a:r>
            <a:r>
              <a:rPr lang="hu-HU" b="1" dirty="0"/>
              <a:t>nem kizárólag szeptikus sokk-specifikus jelenség</a:t>
            </a:r>
            <a:r>
              <a:rPr lang="hu-HU" dirty="0"/>
              <a:t>, hanem szélesebb </a:t>
            </a:r>
            <a:r>
              <a:rPr lang="hu-HU" dirty="0" err="1"/>
              <a:t>patofiziológiai</a:t>
            </a:r>
            <a:r>
              <a:rPr lang="hu-HU" dirty="0"/>
              <a:t> spektrum része, amely különféle kritikus állapotokban közös végpontként jelenhet meg.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0770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A </a:t>
            </a:r>
            <a:r>
              <a:rPr lang="hu-HU" b="1" dirty="0" err="1"/>
              <a:t>noradrenalin</a:t>
            </a:r>
            <a:r>
              <a:rPr lang="hu-HU" b="1" dirty="0"/>
              <a:t> által kiváltott kontrakciók esetében nagyobb mértékben támaszkodnak az </a:t>
            </a:r>
            <a:r>
              <a:rPr lang="hu-HU" b="1" dirty="0" err="1"/>
              <a:t>intracelluláris</a:t>
            </a:r>
            <a:r>
              <a:rPr lang="hu-HU" b="1" dirty="0"/>
              <a:t> kalciumraktárak felszabadulására, mint az extracelluláris kalcium beáramlására, míg a </a:t>
            </a:r>
            <a:r>
              <a:rPr lang="hu-HU" b="1" dirty="0" err="1"/>
              <a:t>vazopresszin</a:t>
            </a:r>
            <a:r>
              <a:rPr lang="hu-HU" b="1" dirty="0"/>
              <a:t> esetében ennek az ellenkezője figyelhető meg. Így a különböző kalcium-útvonalak eltérő kihasználása részben magyarázhatja a két agonista közötti </a:t>
            </a:r>
            <a:r>
              <a:rPr lang="hu-HU" b="1" dirty="0" err="1"/>
              <a:t>szinergizmust</a:t>
            </a:r>
            <a:r>
              <a:rPr lang="hu-HU" b="1" dirty="0"/>
              <a:t>. Receptor-keresztbeszélgetés.</a:t>
            </a:r>
            <a:endParaRPr lang="hu-HU" dirty="0"/>
          </a:p>
          <a:p>
            <a:r>
              <a:rPr lang="hu-HU" dirty="0"/>
              <a:t>Az ábra szemlélteti az </a:t>
            </a:r>
            <a:r>
              <a:rPr lang="hu-HU" dirty="0" err="1"/>
              <a:t>intracelluláris</a:t>
            </a:r>
            <a:r>
              <a:rPr lang="hu-HU" dirty="0"/>
              <a:t> kalcium (Ca²⁺) szint emelkedésének jelátviteli útvonalait a </a:t>
            </a:r>
            <a:r>
              <a:rPr lang="hu-HU" dirty="0" err="1"/>
              <a:t>vazopresszin</a:t>
            </a:r>
            <a:r>
              <a:rPr lang="hu-HU" dirty="0"/>
              <a:t> (VP) V1 receptorához (V1R) való kötődését követően egy </a:t>
            </a:r>
            <a:r>
              <a:rPr lang="hu-HU" dirty="0" err="1"/>
              <a:t>vaszkuláris</a:t>
            </a:r>
            <a:r>
              <a:rPr lang="hu-HU" dirty="0"/>
              <a:t> simaizomsejtben. A fekete, folytonos nyilak vastagsága az egyes útvonalak relatív jelentőségét tükrözi.</a:t>
            </a:r>
          </a:p>
          <a:p>
            <a:r>
              <a:rPr lang="hu-HU" dirty="0"/>
              <a:t>A V1R a </a:t>
            </a:r>
            <a:r>
              <a:rPr lang="hu-HU" dirty="0" err="1"/>
              <a:t>Gq</a:t>
            </a:r>
            <a:r>
              <a:rPr lang="hu-HU" dirty="0"/>
              <a:t>/11 fehérjén keresztül kapcsolódik a </a:t>
            </a:r>
            <a:r>
              <a:rPr lang="hu-HU" dirty="0" err="1"/>
              <a:t>foszfolipáz</a:t>
            </a:r>
            <a:r>
              <a:rPr lang="hu-HU" dirty="0"/>
              <a:t> C-hez (PLC), amely a </a:t>
            </a:r>
            <a:r>
              <a:rPr lang="hu-HU" dirty="0" err="1"/>
              <a:t>foszfatidil-inozitol-biszfoszfátot</a:t>
            </a:r>
            <a:r>
              <a:rPr lang="hu-HU" dirty="0"/>
              <a:t> (PIP2) </a:t>
            </a:r>
            <a:r>
              <a:rPr lang="hu-HU" dirty="0" err="1"/>
              <a:t>hidrolizálja</a:t>
            </a:r>
            <a:r>
              <a:rPr lang="hu-HU" dirty="0"/>
              <a:t>, </a:t>
            </a:r>
            <a:r>
              <a:rPr lang="hu-HU" dirty="0" err="1"/>
              <a:t>inozitol-trifoszfátot</a:t>
            </a:r>
            <a:r>
              <a:rPr lang="hu-HU" dirty="0"/>
              <a:t> (IP3) és </a:t>
            </a:r>
            <a:r>
              <a:rPr lang="hu-HU" dirty="0" err="1"/>
              <a:t>diacilglicerolt</a:t>
            </a:r>
            <a:r>
              <a:rPr lang="hu-HU" dirty="0"/>
              <a:t> (DAG) hozva létre. Ez utóbbi aktiválja a protein-</a:t>
            </a:r>
            <a:r>
              <a:rPr lang="hu-HU" dirty="0" err="1"/>
              <a:t>kináz</a:t>
            </a:r>
            <a:r>
              <a:rPr lang="hu-HU" dirty="0"/>
              <a:t> C-t (PKC).</a:t>
            </a:r>
          </a:p>
          <a:p>
            <a:r>
              <a:rPr lang="hu-HU" dirty="0"/>
              <a:t>Az </a:t>
            </a:r>
            <a:r>
              <a:rPr lang="hu-HU" dirty="0" err="1"/>
              <a:t>intracelluláris</a:t>
            </a:r>
            <a:r>
              <a:rPr lang="hu-HU" dirty="0"/>
              <a:t> Ca²⁺ átmeneti emelkedését az IP3 </a:t>
            </a:r>
            <a:r>
              <a:rPr lang="hu-HU" dirty="0" err="1"/>
              <a:t>szarkoplazmatikus</a:t>
            </a:r>
            <a:r>
              <a:rPr lang="hu-HU" dirty="0"/>
              <a:t> </a:t>
            </a:r>
            <a:r>
              <a:rPr lang="hu-HU" dirty="0" err="1"/>
              <a:t>retikulumra</a:t>
            </a:r>
            <a:r>
              <a:rPr lang="hu-HU" dirty="0"/>
              <a:t> gyakorolt hatása váltja ki, míg a tartós növekedést az extracelluláris Ca²⁺ beáramlása idézi elő. A </a:t>
            </a:r>
            <a:r>
              <a:rPr lang="hu-HU" dirty="0" err="1"/>
              <a:t>raktárvezérelt</a:t>
            </a:r>
            <a:r>
              <a:rPr lang="hu-HU" dirty="0"/>
              <a:t> csatornák (SOC-ok), amelyek az </a:t>
            </a:r>
            <a:r>
              <a:rPr lang="hu-HU" dirty="0" err="1"/>
              <a:t>intracelluláris</a:t>
            </a:r>
            <a:r>
              <a:rPr lang="hu-HU" dirty="0"/>
              <a:t> raktárak kiürülése révén aktiválódnak, kisebb szerepet játszanak a feszültségfüggő kalciumcsatornákhoz (VGCC) és a </a:t>
            </a:r>
            <a:r>
              <a:rPr lang="hu-HU" dirty="0" err="1"/>
              <a:t>receptorvezérelt</a:t>
            </a:r>
            <a:r>
              <a:rPr lang="hu-HU" dirty="0"/>
              <a:t> csatornákhoz (ROC) képest.</a:t>
            </a:r>
          </a:p>
          <a:p>
            <a:r>
              <a:rPr lang="hu-HU" dirty="0"/>
              <a:t>A VGCC-k megnyílását a sejtmembrán depolarizációja váltja ki, amely a ROC-okon keresztül történő kationbeáramlás, valamint a PKC által közvetített ATP-érzékeny káliumcsatornák (KATP) záródása következtében jön létre. A PKC közvetlenül is képes aktiválni a VGCC-ket.</a:t>
            </a:r>
          </a:p>
          <a:p>
            <a:r>
              <a:rPr lang="hu-HU" dirty="0"/>
              <a:t>A ROC-ok megnyitása G-fehérje-függő folyamat, amelyben a PLC közvetítésével létrejövő DAG és </a:t>
            </a:r>
            <a:r>
              <a:rPr lang="hu-HU" dirty="0" err="1"/>
              <a:t>arachidonsav</a:t>
            </a:r>
            <a:r>
              <a:rPr lang="hu-HU" dirty="0"/>
              <a:t> (AA) játszik szerepet. E csatornák jelentős Ca²⁺-áteresztő képességgel bírnak, amely valószínűleg közvetlenül hozzájárul a kontrakcióhoz.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9761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2101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6575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B2475F-BCD8-CD7B-C079-F436D796F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3E48BF8-A41A-FD08-C832-2C90B66F4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071B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D6B035E-2A76-A45F-AC4C-BE14012E66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  <p:sp>
        <p:nvSpPr>
          <p:cNvPr id="13" name="Ábra 17">
            <a:extLst>
              <a:ext uri="{FF2B5EF4-FFF2-40B4-BE49-F238E27FC236}">
                <a16:creationId xmlns:a16="http://schemas.microsoft.com/office/drawing/2014/main" id="{D247DB36-53B9-C28E-F0E7-45260F681A39}"/>
              </a:ext>
            </a:extLst>
          </p:cNvPr>
          <p:cNvSpPr/>
          <p:nvPr userDrawn="1"/>
        </p:nvSpPr>
        <p:spPr>
          <a:xfrm>
            <a:off x="516852" y="5341384"/>
            <a:ext cx="642695" cy="642695"/>
          </a:xfrm>
          <a:custGeom>
            <a:avLst/>
            <a:gdLst>
              <a:gd name="connsiteX0" fmla="*/ 363465 w 954487"/>
              <a:gd name="connsiteY0" fmla="*/ 0 h 954487"/>
              <a:gd name="connsiteX1" fmla="*/ 363465 w 954487"/>
              <a:gd name="connsiteY1" fmla="*/ 363465 h 954487"/>
              <a:gd name="connsiteX2" fmla="*/ 0 w 954487"/>
              <a:gd name="connsiteY2" fmla="*/ 363465 h 954487"/>
              <a:gd name="connsiteX3" fmla="*/ 0 w 954487"/>
              <a:gd name="connsiteY3" fmla="*/ 591087 h 954487"/>
              <a:gd name="connsiteX4" fmla="*/ 363465 w 954487"/>
              <a:gd name="connsiteY4" fmla="*/ 591087 h 954487"/>
              <a:gd name="connsiteX5" fmla="*/ 363465 w 954487"/>
              <a:gd name="connsiteY5" fmla="*/ 954487 h 954487"/>
              <a:gd name="connsiteX6" fmla="*/ 591022 w 954487"/>
              <a:gd name="connsiteY6" fmla="*/ 954487 h 954487"/>
              <a:gd name="connsiteX7" fmla="*/ 591022 w 954487"/>
              <a:gd name="connsiteY7" fmla="*/ 591087 h 954487"/>
              <a:gd name="connsiteX8" fmla="*/ 954487 w 954487"/>
              <a:gd name="connsiteY8" fmla="*/ 591087 h 954487"/>
              <a:gd name="connsiteX9" fmla="*/ 954487 w 954487"/>
              <a:gd name="connsiteY9" fmla="*/ 363465 h 954487"/>
              <a:gd name="connsiteX10" fmla="*/ 591022 w 954487"/>
              <a:gd name="connsiteY10" fmla="*/ 363465 h 954487"/>
              <a:gd name="connsiteX11" fmla="*/ 591022 w 954487"/>
              <a:gd name="connsiteY11" fmla="*/ 0 h 954487"/>
              <a:gd name="connsiteX12" fmla="*/ 363465 w 954487"/>
              <a:gd name="connsiteY12" fmla="*/ 0 h 9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4487" h="954487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 w="6393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4" name="Ábra 7">
            <a:extLst>
              <a:ext uri="{FF2B5EF4-FFF2-40B4-BE49-F238E27FC236}">
                <a16:creationId xmlns:a16="http://schemas.microsoft.com/office/drawing/2014/main" id="{16333E36-71B0-F0E9-E7A8-1BEE98FB18CD}"/>
              </a:ext>
            </a:extLst>
          </p:cNvPr>
          <p:cNvSpPr/>
          <p:nvPr userDrawn="1"/>
        </p:nvSpPr>
        <p:spPr>
          <a:xfrm>
            <a:off x="11353800" y="274121"/>
            <a:ext cx="457400" cy="457400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472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64B1A5-1C13-AA4E-E92C-0634409A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Pte Serif" pitchFamily="2" charset="2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802026-3659-838F-CA0D-7186B720E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te Sans" pitchFamily="2" charset="2"/>
              </a:defRPr>
            </a:lvl1pPr>
            <a:lvl2pPr>
              <a:defRPr>
                <a:latin typeface="Pte Sans" pitchFamily="2" charset="2"/>
              </a:defRPr>
            </a:lvl2pPr>
            <a:lvl3pPr>
              <a:defRPr>
                <a:latin typeface="Pte Sans" pitchFamily="2" charset="2"/>
              </a:defRPr>
            </a:lvl3pPr>
            <a:lvl4pPr>
              <a:defRPr>
                <a:latin typeface="Pte Sans" pitchFamily="2" charset="2"/>
              </a:defRPr>
            </a:lvl4pPr>
            <a:lvl5pPr>
              <a:defRPr>
                <a:latin typeface="Pte Sans" pitchFamily="2" charset="2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9" name="Ábra 7">
            <a:extLst>
              <a:ext uri="{FF2B5EF4-FFF2-40B4-BE49-F238E27FC236}">
                <a16:creationId xmlns:a16="http://schemas.microsoft.com/office/drawing/2014/main" id="{A2CC6374-ED18-F783-44C8-96A6F05A3E5B}"/>
              </a:ext>
            </a:extLst>
          </p:cNvPr>
          <p:cNvSpPr/>
          <p:nvPr/>
        </p:nvSpPr>
        <p:spPr>
          <a:xfrm>
            <a:off x="11016344" y="207684"/>
            <a:ext cx="674911" cy="674911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0" name="Ábra 7">
            <a:extLst>
              <a:ext uri="{FF2B5EF4-FFF2-40B4-BE49-F238E27FC236}">
                <a16:creationId xmlns:a16="http://schemas.microsoft.com/office/drawing/2014/main" id="{168B611C-2013-745C-B57E-2815F21E27AF}"/>
              </a:ext>
            </a:extLst>
          </p:cNvPr>
          <p:cNvSpPr/>
          <p:nvPr userDrawn="1"/>
        </p:nvSpPr>
        <p:spPr>
          <a:xfrm>
            <a:off x="11016343" y="882595"/>
            <a:ext cx="674911" cy="674911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3071B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>
              <a:solidFill>
                <a:srgbClr val="3071B8"/>
              </a:solidFill>
            </a:endParaRP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B5A7C571-8732-47BA-631F-4B69952BA4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350436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6EA421-9CCC-F536-FE54-7196C799A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latin typeface="Pte Serif" pitchFamily="2" charset="2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C30F31A-A7A4-05DC-1641-4C21F36E2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071B8"/>
                </a:solidFill>
                <a:latin typeface="Pte Sans" pitchFamily="2" charset="2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7" name="Ábra 7">
            <a:extLst>
              <a:ext uri="{FF2B5EF4-FFF2-40B4-BE49-F238E27FC236}">
                <a16:creationId xmlns:a16="http://schemas.microsoft.com/office/drawing/2014/main" id="{97C79AAD-7DB8-FD2A-57F8-76FEEF5C884D}"/>
              </a:ext>
            </a:extLst>
          </p:cNvPr>
          <p:cNvSpPr/>
          <p:nvPr userDrawn="1"/>
        </p:nvSpPr>
        <p:spPr>
          <a:xfrm>
            <a:off x="11016344" y="207684"/>
            <a:ext cx="674911" cy="674911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8" name="Ábra 7">
            <a:extLst>
              <a:ext uri="{FF2B5EF4-FFF2-40B4-BE49-F238E27FC236}">
                <a16:creationId xmlns:a16="http://schemas.microsoft.com/office/drawing/2014/main" id="{942A8ED6-3EFA-B25A-CFE8-8A2E3B5A0DB9}"/>
              </a:ext>
            </a:extLst>
          </p:cNvPr>
          <p:cNvSpPr/>
          <p:nvPr userDrawn="1"/>
        </p:nvSpPr>
        <p:spPr>
          <a:xfrm>
            <a:off x="11016343" y="882595"/>
            <a:ext cx="674911" cy="674911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3071B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>
              <a:solidFill>
                <a:srgbClr val="3071B8"/>
              </a:solidFill>
            </a:endParaRP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DEB9EBA0-2D78-A8FC-29E7-1C0884C270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3373085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es 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BAFEAB-8522-8046-5985-FC2F902B3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3621" y="2115045"/>
            <a:ext cx="5636816" cy="3276103"/>
          </a:xfr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160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1" name="Cím 10">
            <a:extLst>
              <a:ext uri="{FF2B5EF4-FFF2-40B4-BE49-F238E27FC236}">
                <a16:creationId xmlns:a16="http://schemas.microsoft.com/office/drawing/2014/main" id="{6ABEE534-F426-4A09-CC94-EC3A74402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621" y="970003"/>
            <a:ext cx="5636816" cy="879475"/>
          </a:xfr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6" name="Kép helye 15">
            <a:extLst>
              <a:ext uri="{FF2B5EF4-FFF2-40B4-BE49-F238E27FC236}">
                <a16:creationId xmlns:a16="http://schemas.microsoft.com/office/drawing/2014/main" id="{AAD89D7A-0064-39AC-34B9-8EA54776F7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2025" y="946150"/>
            <a:ext cx="4445000" cy="4445000"/>
          </a:xfrm>
          <a:solidFill>
            <a:schemeClr val="bg2"/>
          </a:solidFill>
        </p:spPr>
        <p:txBody>
          <a:bodyPr/>
          <a:lstStyle/>
          <a:p>
            <a:endParaRPr lang="hu-HU" dirty="0"/>
          </a:p>
        </p:txBody>
      </p:sp>
      <p:sp>
        <p:nvSpPr>
          <p:cNvPr id="26" name="Ábra 17">
            <a:extLst>
              <a:ext uri="{FF2B5EF4-FFF2-40B4-BE49-F238E27FC236}">
                <a16:creationId xmlns:a16="http://schemas.microsoft.com/office/drawing/2014/main" id="{CE7A6AAA-3981-537E-08DD-0C56EA33C741}"/>
              </a:ext>
            </a:extLst>
          </p:cNvPr>
          <p:cNvSpPr/>
          <p:nvPr userDrawn="1"/>
        </p:nvSpPr>
        <p:spPr>
          <a:xfrm>
            <a:off x="195505" y="5523154"/>
            <a:ext cx="642695" cy="642695"/>
          </a:xfrm>
          <a:custGeom>
            <a:avLst/>
            <a:gdLst>
              <a:gd name="connsiteX0" fmla="*/ 363465 w 954487"/>
              <a:gd name="connsiteY0" fmla="*/ 0 h 954487"/>
              <a:gd name="connsiteX1" fmla="*/ 363465 w 954487"/>
              <a:gd name="connsiteY1" fmla="*/ 363465 h 954487"/>
              <a:gd name="connsiteX2" fmla="*/ 0 w 954487"/>
              <a:gd name="connsiteY2" fmla="*/ 363465 h 954487"/>
              <a:gd name="connsiteX3" fmla="*/ 0 w 954487"/>
              <a:gd name="connsiteY3" fmla="*/ 591087 h 954487"/>
              <a:gd name="connsiteX4" fmla="*/ 363465 w 954487"/>
              <a:gd name="connsiteY4" fmla="*/ 591087 h 954487"/>
              <a:gd name="connsiteX5" fmla="*/ 363465 w 954487"/>
              <a:gd name="connsiteY5" fmla="*/ 954487 h 954487"/>
              <a:gd name="connsiteX6" fmla="*/ 591022 w 954487"/>
              <a:gd name="connsiteY6" fmla="*/ 954487 h 954487"/>
              <a:gd name="connsiteX7" fmla="*/ 591022 w 954487"/>
              <a:gd name="connsiteY7" fmla="*/ 591087 h 954487"/>
              <a:gd name="connsiteX8" fmla="*/ 954487 w 954487"/>
              <a:gd name="connsiteY8" fmla="*/ 591087 h 954487"/>
              <a:gd name="connsiteX9" fmla="*/ 954487 w 954487"/>
              <a:gd name="connsiteY9" fmla="*/ 363465 h 954487"/>
              <a:gd name="connsiteX10" fmla="*/ 591022 w 954487"/>
              <a:gd name="connsiteY10" fmla="*/ 363465 h 954487"/>
              <a:gd name="connsiteX11" fmla="*/ 591022 w 954487"/>
              <a:gd name="connsiteY11" fmla="*/ 0 h 954487"/>
              <a:gd name="connsiteX12" fmla="*/ 363465 w 954487"/>
              <a:gd name="connsiteY12" fmla="*/ 0 h 9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4487" h="954487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 w="6393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27" name="Ábra 7">
            <a:extLst>
              <a:ext uri="{FF2B5EF4-FFF2-40B4-BE49-F238E27FC236}">
                <a16:creationId xmlns:a16="http://schemas.microsoft.com/office/drawing/2014/main" id="{E1F2EDDD-ECEF-AC31-6F2A-AEC39DD7A31B}"/>
              </a:ext>
            </a:extLst>
          </p:cNvPr>
          <p:cNvSpPr/>
          <p:nvPr userDrawn="1"/>
        </p:nvSpPr>
        <p:spPr>
          <a:xfrm>
            <a:off x="11353800" y="274121"/>
            <a:ext cx="457400" cy="457400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8258053D-8C60-FA6B-A579-B4D4D1466E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143405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FA0ECA-978B-1CC0-84E9-EF2F751BF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0250"/>
            <a:ext cx="10515600" cy="1325563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31F9FBF-5690-75AD-C33C-2E28469BB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4628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071B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F029F36-5042-A18B-A6D4-2A4F7E975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70200"/>
            <a:ext cx="5157787" cy="32834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2E463FE-73D5-D6BA-1010-7A8076FA8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4628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071B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3138661-9AF7-0F5C-E4EE-CDA54AC30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70200"/>
            <a:ext cx="5183188" cy="32834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0" name="Ábra 17">
            <a:extLst>
              <a:ext uri="{FF2B5EF4-FFF2-40B4-BE49-F238E27FC236}">
                <a16:creationId xmlns:a16="http://schemas.microsoft.com/office/drawing/2014/main" id="{53498F8D-150A-292A-0BFC-DCBB82495E35}"/>
              </a:ext>
            </a:extLst>
          </p:cNvPr>
          <p:cNvSpPr/>
          <p:nvPr userDrawn="1"/>
        </p:nvSpPr>
        <p:spPr>
          <a:xfrm>
            <a:off x="11252939" y="178834"/>
            <a:ext cx="642695" cy="642695"/>
          </a:xfrm>
          <a:custGeom>
            <a:avLst/>
            <a:gdLst>
              <a:gd name="connsiteX0" fmla="*/ 363465 w 954487"/>
              <a:gd name="connsiteY0" fmla="*/ 0 h 954487"/>
              <a:gd name="connsiteX1" fmla="*/ 363465 w 954487"/>
              <a:gd name="connsiteY1" fmla="*/ 363465 h 954487"/>
              <a:gd name="connsiteX2" fmla="*/ 0 w 954487"/>
              <a:gd name="connsiteY2" fmla="*/ 363465 h 954487"/>
              <a:gd name="connsiteX3" fmla="*/ 0 w 954487"/>
              <a:gd name="connsiteY3" fmla="*/ 591087 h 954487"/>
              <a:gd name="connsiteX4" fmla="*/ 363465 w 954487"/>
              <a:gd name="connsiteY4" fmla="*/ 591087 h 954487"/>
              <a:gd name="connsiteX5" fmla="*/ 363465 w 954487"/>
              <a:gd name="connsiteY5" fmla="*/ 954487 h 954487"/>
              <a:gd name="connsiteX6" fmla="*/ 591022 w 954487"/>
              <a:gd name="connsiteY6" fmla="*/ 954487 h 954487"/>
              <a:gd name="connsiteX7" fmla="*/ 591022 w 954487"/>
              <a:gd name="connsiteY7" fmla="*/ 591087 h 954487"/>
              <a:gd name="connsiteX8" fmla="*/ 954487 w 954487"/>
              <a:gd name="connsiteY8" fmla="*/ 591087 h 954487"/>
              <a:gd name="connsiteX9" fmla="*/ 954487 w 954487"/>
              <a:gd name="connsiteY9" fmla="*/ 363465 h 954487"/>
              <a:gd name="connsiteX10" fmla="*/ 591022 w 954487"/>
              <a:gd name="connsiteY10" fmla="*/ 363465 h 954487"/>
              <a:gd name="connsiteX11" fmla="*/ 591022 w 954487"/>
              <a:gd name="connsiteY11" fmla="*/ 0 h 954487"/>
              <a:gd name="connsiteX12" fmla="*/ 363465 w 954487"/>
              <a:gd name="connsiteY12" fmla="*/ 0 h 9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4487" h="954487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 w="6393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3" name="Ábra 7">
            <a:extLst>
              <a:ext uri="{FF2B5EF4-FFF2-40B4-BE49-F238E27FC236}">
                <a16:creationId xmlns:a16="http://schemas.microsoft.com/office/drawing/2014/main" id="{8191FF97-A230-FA29-AA36-D3D970D749F4}"/>
              </a:ext>
            </a:extLst>
          </p:cNvPr>
          <p:cNvSpPr/>
          <p:nvPr userDrawn="1"/>
        </p:nvSpPr>
        <p:spPr>
          <a:xfrm>
            <a:off x="207763" y="5696275"/>
            <a:ext cx="457400" cy="457400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7" name="Szöveg helye 10">
            <a:extLst>
              <a:ext uri="{FF2B5EF4-FFF2-40B4-BE49-F238E27FC236}">
                <a16:creationId xmlns:a16="http://schemas.microsoft.com/office/drawing/2014/main" id="{1446C671-6BC8-67CA-0264-E8DFD89B1E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1736039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 kép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E0DFA5-80B4-F0B6-1353-919D8511B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6" name="Ábra 17">
            <a:extLst>
              <a:ext uri="{FF2B5EF4-FFF2-40B4-BE49-F238E27FC236}">
                <a16:creationId xmlns:a16="http://schemas.microsoft.com/office/drawing/2014/main" id="{B579CEB3-A11C-A47A-3D01-20A5725E1486}"/>
              </a:ext>
            </a:extLst>
          </p:cNvPr>
          <p:cNvSpPr/>
          <p:nvPr userDrawn="1"/>
        </p:nvSpPr>
        <p:spPr>
          <a:xfrm>
            <a:off x="365777" y="5474670"/>
            <a:ext cx="642695" cy="642695"/>
          </a:xfrm>
          <a:custGeom>
            <a:avLst/>
            <a:gdLst>
              <a:gd name="connsiteX0" fmla="*/ 363465 w 954487"/>
              <a:gd name="connsiteY0" fmla="*/ 0 h 954487"/>
              <a:gd name="connsiteX1" fmla="*/ 363465 w 954487"/>
              <a:gd name="connsiteY1" fmla="*/ 363465 h 954487"/>
              <a:gd name="connsiteX2" fmla="*/ 0 w 954487"/>
              <a:gd name="connsiteY2" fmla="*/ 363465 h 954487"/>
              <a:gd name="connsiteX3" fmla="*/ 0 w 954487"/>
              <a:gd name="connsiteY3" fmla="*/ 591087 h 954487"/>
              <a:gd name="connsiteX4" fmla="*/ 363465 w 954487"/>
              <a:gd name="connsiteY4" fmla="*/ 591087 h 954487"/>
              <a:gd name="connsiteX5" fmla="*/ 363465 w 954487"/>
              <a:gd name="connsiteY5" fmla="*/ 954487 h 954487"/>
              <a:gd name="connsiteX6" fmla="*/ 591022 w 954487"/>
              <a:gd name="connsiteY6" fmla="*/ 954487 h 954487"/>
              <a:gd name="connsiteX7" fmla="*/ 591022 w 954487"/>
              <a:gd name="connsiteY7" fmla="*/ 591087 h 954487"/>
              <a:gd name="connsiteX8" fmla="*/ 954487 w 954487"/>
              <a:gd name="connsiteY8" fmla="*/ 591087 h 954487"/>
              <a:gd name="connsiteX9" fmla="*/ 954487 w 954487"/>
              <a:gd name="connsiteY9" fmla="*/ 363465 h 954487"/>
              <a:gd name="connsiteX10" fmla="*/ 591022 w 954487"/>
              <a:gd name="connsiteY10" fmla="*/ 363465 h 954487"/>
              <a:gd name="connsiteX11" fmla="*/ 591022 w 954487"/>
              <a:gd name="connsiteY11" fmla="*/ 0 h 954487"/>
              <a:gd name="connsiteX12" fmla="*/ 363465 w 954487"/>
              <a:gd name="connsiteY12" fmla="*/ 0 h 9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4487" h="954487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 w="6393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8" name="Kép helye 7">
            <a:extLst>
              <a:ext uri="{FF2B5EF4-FFF2-40B4-BE49-F238E27FC236}">
                <a16:creationId xmlns:a16="http://schemas.microsoft.com/office/drawing/2014/main" id="{55AA8446-FCCD-46A7-AB9B-2E12F08CA7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6448" y="2257425"/>
            <a:ext cx="10447351" cy="3300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hu-HU"/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D013713C-175A-294A-081E-A45260FB0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005F71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1970124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10">
            <a:extLst>
              <a:ext uri="{FF2B5EF4-FFF2-40B4-BE49-F238E27FC236}">
                <a16:creationId xmlns:a16="http://schemas.microsoft.com/office/drawing/2014/main" id="{2764050C-0E98-98AE-807E-25C9E4E830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/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302968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AA0EF0E-BAD7-B3CA-4812-5525DF88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1982"/>
            <a:ext cx="10515600" cy="1029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F3BB944-3A83-B11A-A5C3-ECC3AC233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1193"/>
            <a:ext cx="10515600" cy="4085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1394444-7CD5-947D-E29A-7D33B07BD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Pte Sans" pitchFamily="2" charset="2"/>
              </a:defRPr>
            </a:lvl1pPr>
          </a:lstStyle>
          <a:p>
            <a:fld id="{468D6E24-B3D9-4BEA-96EF-ECE5BEF3CA43}" type="datetimeFigureOut">
              <a:rPr lang="hu-HU" smtClean="0"/>
              <a:pPr/>
              <a:t>2025. 09. 26.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56C41B-BB45-9FF3-0D14-3D8178E7A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Pte Sans" pitchFamily="2" charset="2"/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D48DF97-846A-6FA3-576A-73AE6459D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Pte Sans" pitchFamily="2" charset="2"/>
              </a:defRPr>
            </a:lvl1pPr>
          </a:lstStyle>
          <a:p>
            <a:fld id="{BDAD9373-3D15-4980-BCC1-8C75D503431A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8" name="Ábra 7">
            <a:extLst>
              <a:ext uri="{FF2B5EF4-FFF2-40B4-BE49-F238E27FC236}">
                <a16:creationId xmlns:a16="http://schemas.microsoft.com/office/drawing/2014/main" id="{9327F119-EC7A-E3B8-5DF9-2FE2396F7CF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404" y="277894"/>
            <a:ext cx="453624" cy="453624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8B53C585-66CF-E218-EA26-B0404CB1DE20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071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118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e Serif" pitchFamily="2" charset="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e Sans" pitchFamily="2" charset="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te Sans" pitchFamily="2" charset="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e Sans" pitchFamily="2" charset="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e Sans" pitchFamily="2" charset="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e Sans" pitchFamily="2" charset="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E5B0A-1DB0-1351-9C16-42AFEC847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Tárgyi lelet, képernyőkép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6AD4A9D-3436-5833-ACF2-E473CF13E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BB4A6608-EF53-B092-934E-2042EFD61674}"/>
              </a:ext>
            </a:extLst>
          </p:cNvPr>
          <p:cNvSpPr txBox="1">
            <a:spLocks/>
          </p:cNvSpPr>
          <p:nvPr/>
        </p:nvSpPr>
        <p:spPr>
          <a:xfrm>
            <a:off x="325395" y="1195490"/>
            <a:ext cx="8199373" cy="19584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Második </a:t>
            </a:r>
            <a:r>
              <a:rPr lang="hu-HU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vazopresszor</a:t>
            </a:r>
            <a:r>
              <a:rPr lang="hu-HU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u-HU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Vazopresszin</a:t>
            </a:r>
            <a:endParaRPr lang="hu-HU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C82DC832-A9B7-00E9-83E5-1D3ED8C2C301}"/>
              </a:ext>
            </a:extLst>
          </p:cNvPr>
          <p:cNvSpPr txBox="1"/>
          <p:nvPr/>
        </p:nvSpPr>
        <p:spPr>
          <a:xfrm>
            <a:off x="782979" y="2883091"/>
            <a:ext cx="5659437" cy="1695450"/>
          </a:xfrm>
          <a:prstGeom prst="rect">
            <a:avLst/>
          </a:prstGeom>
        </p:spPr>
        <p:txBody>
          <a:bodyPr vert="horz" wrap="square" lIns="0" tIns="15240" rIns="0" bIns="0" rtlCol="0" anchor="b">
            <a:norm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hu-HU" sz="2450" b="1" spc="-2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Kiss Tamás </a:t>
            </a:r>
            <a:r>
              <a:rPr lang="hu-HU" sz="2450" b="1" spc="-25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Ph.D</a:t>
            </a:r>
            <a:endParaRPr sz="24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hu-HU" sz="2000" spc="-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egyetemi adjunktus</a:t>
            </a: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hu-HU" sz="2000" spc="-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PTE KK AITI</a:t>
            </a:r>
            <a:endParaRPr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5DDFA166-10A7-B148-0E6C-E8CF4E961F5F}"/>
              </a:ext>
            </a:extLst>
          </p:cNvPr>
          <p:cNvSpPr txBox="1"/>
          <p:nvPr/>
        </p:nvSpPr>
        <p:spPr>
          <a:xfrm>
            <a:off x="794469" y="4998567"/>
            <a:ext cx="3630612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hu-HU" spc="-4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Pécs, 2025. 09.26.</a:t>
            </a:r>
            <a:endParaRPr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ABD46CB-6FF8-71CC-AE7B-46F3F370D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78" y="5710982"/>
            <a:ext cx="2605541" cy="90943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3640625-2765-B576-64ED-0F91AA1CD280}"/>
              </a:ext>
            </a:extLst>
          </p:cNvPr>
          <p:cNvSpPr txBox="1"/>
          <p:nvPr/>
        </p:nvSpPr>
        <p:spPr>
          <a:xfrm>
            <a:off x="3612698" y="5842533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solidFill>
                  <a:srgbClr val="FFFFFF"/>
                </a:solidFill>
                <a:effectLst/>
                <a:latin typeface="DejaVuSansBook"/>
              </a:rPr>
              <a:t>A PÉCSI TUDOMÁNYEGYETEM ANESZTEZIOLÓGIAI ÉS INTENZÍV TERÁPIÁS INTÉZETÉNEK KONFERENCIÁJA</a:t>
            </a:r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94E63EB-1635-2014-93B1-8BA908A58BF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677" y="5710982"/>
            <a:ext cx="1604305" cy="929390"/>
          </a:xfrm>
          <a:prstGeom prst="rect">
            <a:avLst/>
          </a:prstGeom>
          <a:solidFill>
            <a:srgbClr val="0624BA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486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6D50CA1-FE6D-E4BC-92F6-1D233BE4A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1133863"/>
            <a:ext cx="10486611" cy="5095429"/>
          </a:xfrm>
          <a:prstGeom prst="rect">
            <a:avLst/>
          </a:prstGeom>
        </p:spPr>
      </p:pic>
      <p:sp>
        <p:nvSpPr>
          <p:cNvPr id="6" name="Google Shape;130;p6">
            <a:extLst>
              <a:ext uri="{FF2B5EF4-FFF2-40B4-BE49-F238E27FC236}">
                <a16:creationId xmlns:a16="http://schemas.microsoft.com/office/drawing/2014/main" id="{EA10D035-6BFE-B632-203C-604034FE3255}"/>
              </a:ext>
            </a:extLst>
          </p:cNvPr>
          <p:cNvSpPr txBox="1"/>
          <p:nvPr/>
        </p:nvSpPr>
        <p:spPr>
          <a:xfrm>
            <a:off x="900436" y="205510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2686050" algn="l"/>
              </a:tabLst>
            </a:pPr>
            <a:r>
              <a:rPr lang="hu-HU" sz="320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A </a:t>
            </a:r>
            <a:r>
              <a:rPr lang="hu-HU" sz="320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vazopresszin</a:t>
            </a:r>
            <a:r>
              <a:rPr lang="hu-HU" sz="320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hatásai</a:t>
            </a:r>
            <a:endParaRPr sz="320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7D50727-8514-9F19-9B42-900434B1E687}"/>
              </a:ext>
            </a:extLst>
          </p:cNvPr>
          <p:cNvSpPr txBox="1"/>
          <p:nvPr/>
        </p:nvSpPr>
        <p:spPr>
          <a:xfrm>
            <a:off x="4640167" y="5744704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García-Álvarez R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 Pers Med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2023 Oct 29;13(11):1548.</a:t>
            </a:r>
            <a:endParaRPr lang="hu-HU" sz="14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20E3707-66BC-3BBC-4A3B-5B3858A93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1AC726C5-054F-0F84-562C-1835AF09BC51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2627294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BFEC452C-4372-1D46-13C0-1AAD4BF7F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05" y="1509381"/>
            <a:ext cx="11603069" cy="4753638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7BE8971-6F34-6D62-CE02-565D22661F0B}"/>
              </a:ext>
            </a:extLst>
          </p:cNvPr>
          <p:cNvSpPr txBox="1"/>
          <p:nvPr/>
        </p:nvSpPr>
        <p:spPr>
          <a:xfrm>
            <a:off x="89535" y="1509381"/>
            <a:ext cx="46653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García-Álvarez R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 Pers Med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2023 Oct 29;13(11):1548.</a:t>
            </a: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Google Shape;130;p6">
            <a:extLst>
              <a:ext uri="{FF2B5EF4-FFF2-40B4-BE49-F238E27FC236}">
                <a16:creationId xmlns:a16="http://schemas.microsoft.com/office/drawing/2014/main" id="{A0F81BD3-2E13-BA02-B522-36FD46B48483}"/>
              </a:ext>
            </a:extLst>
          </p:cNvPr>
          <p:cNvSpPr txBox="1"/>
          <p:nvPr/>
        </p:nvSpPr>
        <p:spPr>
          <a:xfrm>
            <a:off x="900436" y="205510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2686050" algn="l"/>
              </a:tabLst>
            </a:pPr>
            <a:r>
              <a:rPr lang="hu-HU" sz="320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A </a:t>
            </a:r>
            <a:r>
              <a:rPr lang="hu-HU" sz="320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vazopresszin</a:t>
            </a:r>
            <a:r>
              <a:rPr lang="hu-HU" sz="320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hatásai</a:t>
            </a:r>
            <a:endParaRPr sz="320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4CD80D1E-24C1-239F-FA27-D74388C46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7232C616-B1E1-F8DD-BF7E-001F02C64516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1190561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>
            <a:extLst>
              <a:ext uri="{FF2B5EF4-FFF2-40B4-BE49-F238E27FC236}">
                <a16:creationId xmlns:a16="http://schemas.microsoft.com/office/drawing/2014/main" id="{1890FC03-9900-1526-F191-642D2D43A621}"/>
              </a:ext>
            </a:extLst>
          </p:cNvPr>
          <p:cNvSpPr/>
          <p:nvPr/>
        </p:nvSpPr>
        <p:spPr>
          <a:xfrm>
            <a:off x="10572750" y="883115"/>
            <a:ext cx="1444942" cy="75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Google Shape;130;p6">
            <a:extLst>
              <a:ext uri="{FF2B5EF4-FFF2-40B4-BE49-F238E27FC236}">
                <a16:creationId xmlns:a16="http://schemas.microsoft.com/office/drawing/2014/main" id="{0D9F1153-4E52-DB13-DE0F-A3C90D1C06E5}"/>
              </a:ext>
            </a:extLst>
          </p:cNvPr>
          <p:cNvSpPr txBox="1"/>
          <p:nvPr/>
        </p:nvSpPr>
        <p:spPr>
          <a:xfrm>
            <a:off x="911866" y="225900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Relatív </a:t>
            </a: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vazopresszin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</a:t>
            </a: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deficiencia</a:t>
            </a:r>
            <a:endParaRPr lang="hu-HU"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17" name="Tartalom helye 2">
            <a:extLst>
              <a:ext uri="{FF2B5EF4-FFF2-40B4-BE49-F238E27FC236}">
                <a16:creationId xmlns:a16="http://schemas.microsoft.com/office/drawing/2014/main" id="{9C88533F-613E-6FB1-EB66-05D9B388B576}"/>
              </a:ext>
            </a:extLst>
          </p:cNvPr>
          <p:cNvSpPr txBox="1">
            <a:spLocks/>
          </p:cNvSpPr>
          <p:nvPr/>
        </p:nvSpPr>
        <p:spPr>
          <a:xfrm>
            <a:off x="110951" y="1021114"/>
            <a:ext cx="6761337" cy="569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 algn="l">
              <a:lnSpc>
                <a:spcPts val="2700"/>
              </a:lnSpc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</a:t>
            </a:r>
            <a:r>
              <a:rPr lang="hu-HU" sz="1600" b="1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VP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szintje </a:t>
            </a:r>
            <a:r>
              <a:rPr lang="hu-HU" sz="1600" b="1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kezdetben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hipotenzió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hatására jelentősen </a:t>
            </a:r>
            <a:r>
              <a:rPr lang="hu-HU" sz="1600" b="1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megemelkedik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lang="hu-HU" sz="1600" b="1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majd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fokozatosan, körülbelül 72 órán belül olyan </a:t>
            </a:r>
            <a:r>
              <a:rPr lang="hu-HU" sz="1600" b="1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alacsony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szintre esik vissza, amely elmarad a hasonlóan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hipotenzív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kardiogén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sokkban szenvedő betegek szintjétől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.</a:t>
            </a:r>
            <a:endParaRPr lang="hu-HU" sz="16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  <a:sym typeface="Arial"/>
            </a:endParaRPr>
          </a:p>
          <a:p>
            <a:pPr marL="228600" indent="-228600" algn="l">
              <a:lnSpc>
                <a:spcPts val="3000"/>
              </a:lnSpc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endParaRPr lang="hu-HU" sz="1600" dirty="0">
              <a:solidFill>
                <a:prstClr val="black"/>
              </a:solidFill>
              <a:latin typeface="Poppins" panose="00000500000000000000" pitchFamily="2" charset="-18"/>
              <a:cs typeface="Poppins" panose="00000500000000000000" pitchFamily="2" charset="-18"/>
              <a:sym typeface="Arial"/>
            </a:endParaRPr>
          </a:p>
          <a:p>
            <a:pPr marL="228600" indent="-228600" algn="l">
              <a:lnSpc>
                <a:spcPts val="3000"/>
              </a:lnSpc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1600" b="1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Vazodilatációval</a:t>
            </a:r>
            <a:r>
              <a:rPr lang="hu-HU" sz="1600" b="1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járó sokkállapotokban 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 </a:t>
            </a:r>
            <a:r>
              <a:rPr lang="hu-HU" sz="1600" b="1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VP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plazma </a:t>
            </a:r>
            <a:r>
              <a:rPr lang="hu-HU" sz="1600" b="1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szintje alacsony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, valószínűleg a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baroreflex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kóros megváltozása okozta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szekrecióváltozás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miatt.</a:t>
            </a:r>
            <a:endParaRPr lang="hu-HU" sz="1600" dirty="0">
              <a:solidFill>
                <a:srgbClr val="FF0000"/>
              </a:solidFill>
              <a:latin typeface="Poppins" panose="00000500000000000000" pitchFamily="2" charset="-18"/>
              <a:ea typeface="Calibri" panose="020F0502020204030204" pitchFamily="34" charset="0"/>
              <a:cs typeface="Poppins" panose="00000500000000000000" pitchFamily="2" charset="-18"/>
            </a:endParaRPr>
          </a:p>
          <a:p>
            <a:pPr marL="228600" indent="-228600" algn="l">
              <a:lnSpc>
                <a:spcPts val="2700"/>
              </a:lnSpc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endParaRPr lang="hu-HU" sz="1600" dirty="0">
              <a:solidFill>
                <a:prstClr val="black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indent="0">
              <a:buClr>
                <a:srgbClr val="000000"/>
              </a:buClr>
            </a:pPr>
            <a:endParaRPr lang="hu-HU" sz="1600" kern="0" dirty="0">
              <a:solidFill>
                <a:srgbClr val="0070C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1657807C-13A2-F0FC-0B6C-66027DF02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340" y="963598"/>
            <a:ext cx="4305300" cy="3067050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46D1A926-8466-B7D5-6743-D036B647F543}"/>
              </a:ext>
            </a:extLst>
          </p:cNvPr>
          <p:cNvSpPr txBox="1"/>
          <p:nvPr/>
        </p:nvSpPr>
        <p:spPr>
          <a:xfrm>
            <a:off x="481505" y="2855295"/>
            <a:ext cx="6097904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hu-HU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Sharshar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T </a:t>
            </a:r>
            <a:r>
              <a:rPr lang="hu-HU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Care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2003; 31:1752–1758. 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8DC05333-0EF8-A3DB-4E2E-1DF1080EC121}"/>
              </a:ext>
            </a:extLst>
          </p:cNvPr>
          <p:cNvSpPr txBox="1"/>
          <p:nvPr/>
        </p:nvSpPr>
        <p:spPr>
          <a:xfrm>
            <a:off x="414091" y="4676293"/>
            <a:ext cx="6126480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Landry DW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r>
              <a:rPr lang="en-US" sz="1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Circulation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 1997;95:1122-1125</a:t>
            </a:r>
            <a:endParaRPr lang="hu-HU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52E4FE3C-412C-83D6-F8DC-7E8D0A519C1A}"/>
              </a:ext>
            </a:extLst>
          </p:cNvPr>
          <p:cNvSpPr txBox="1"/>
          <p:nvPr/>
        </p:nvSpPr>
        <p:spPr>
          <a:xfrm>
            <a:off x="6096000" y="6041911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García-Álvarez R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 Pers Med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2023 Oct 29;13(11):1548.</a:t>
            </a: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975586DB-37B1-9315-445C-112CECC32420}"/>
              </a:ext>
            </a:extLst>
          </p:cNvPr>
          <p:cNvSpPr txBox="1"/>
          <p:nvPr/>
        </p:nvSpPr>
        <p:spPr>
          <a:xfrm>
            <a:off x="5983145" y="4126401"/>
            <a:ext cx="6097904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hu-HU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Sharshar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T </a:t>
            </a:r>
            <a:r>
              <a:rPr lang="hu-HU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Care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2003; 31:1752–1758. 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862813B4-2C74-AE1F-37F9-9755E3E0FE03}"/>
              </a:ext>
            </a:extLst>
          </p:cNvPr>
          <p:cNvSpPr txBox="1"/>
          <p:nvPr/>
        </p:nvSpPr>
        <p:spPr>
          <a:xfrm>
            <a:off x="110951" y="5384183"/>
            <a:ext cx="5501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16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Az VP szintje a szeptikus sokk kezdetét követően akár </a:t>
            </a:r>
            <a:r>
              <a:rPr lang="hu-HU" sz="16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7 napig is kórosan alacsony</a:t>
            </a:r>
            <a:r>
              <a:rPr lang="hu-HU" sz="16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maradhat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459D0A5A-6AA7-C896-05FE-AC31F33C6A33}"/>
              </a:ext>
            </a:extLst>
          </p:cNvPr>
          <p:cNvSpPr txBox="1"/>
          <p:nvPr/>
        </p:nvSpPr>
        <p:spPr>
          <a:xfrm>
            <a:off x="6478445" y="4866814"/>
            <a:ext cx="5713555" cy="1166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ts val="27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Ezt a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phenomenont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hívjuk </a:t>
            </a:r>
            <a:r>
              <a:rPr lang="hu-HU" sz="1600" b="1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relatív VP </a:t>
            </a:r>
            <a:r>
              <a:rPr lang="hu-HU" sz="1600" b="1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deficienciá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nak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.</a:t>
            </a:r>
          </a:p>
          <a:p>
            <a:pPr marL="685800" lvl="1" indent="-228600">
              <a:lnSpc>
                <a:spcPts val="27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hipotenzió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esetén a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vazopresszin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szintnek emelkednie kellene a normál szinthez képest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1772C9CE-D042-97FA-B449-9A459C909E2F}"/>
              </a:ext>
            </a:extLst>
          </p:cNvPr>
          <p:cNvSpPr txBox="1"/>
          <p:nvPr/>
        </p:nvSpPr>
        <p:spPr>
          <a:xfrm>
            <a:off x="2766060" y="6034790"/>
            <a:ext cx="4400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Russell J.A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N.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Engl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J.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2008;358:877–887.</a:t>
            </a:r>
          </a:p>
        </p:txBody>
      </p:sp>
      <p:cxnSp>
        <p:nvCxnSpPr>
          <p:cNvPr id="26" name="Összekötő: szögletes 25">
            <a:extLst>
              <a:ext uri="{FF2B5EF4-FFF2-40B4-BE49-F238E27FC236}">
                <a16:creationId xmlns:a16="http://schemas.microsoft.com/office/drawing/2014/main" id="{B11D80D6-C6E8-56A9-05F7-E9864A09CD55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6252210" y="1485900"/>
            <a:ext cx="1040130" cy="1011223"/>
          </a:xfrm>
          <a:prstGeom prst="bentConnector3">
            <a:avLst/>
          </a:prstGeom>
          <a:noFill/>
          <a:ln w="38100" cap="flat" cmpd="sng" algn="ctr">
            <a:solidFill>
              <a:srgbClr val="4472C4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28" name="Kép 27">
            <a:extLst>
              <a:ext uri="{FF2B5EF4-FFF2-40B4-BE49-F238E27FC236}">
                <a16:creationId xmlns:a16="http://schemas.microsoft.com/office/drawing/2014/main" id="{93BA7415-5EB6-8077-7BDE-6E21FA878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29" name="Szövegdoboz 28">
            <a:extLst>
              <a:ext uri="{FF2B5EF4-FFF2-40B4-BE49-F238E27FC236}">
                <a16:creationId xmlns:a16="http://schemas.microsoft.com/office/drawing/2014/main" id="{DE53B78B-2AF8-501C-8578-B4F3E2ED26FF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38747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30;p6">
            <a:extLst>
              <a:ext uri="{FF2B5EF4-FFF2-40B4-BE49-F238E27FC236}">
                <a16:creationId xmlns:a16="http://schemas.microsoft.com/office/drawing/2014/main" id="{A3C0A047-9881-87C6-705E-1338DECE4D31}"/>
              </a:ext>
            </a:extLst>
          </p:cNvPr>
          <p:cNvSpPr txBox="1"/>
          <p:nvPr/>
        </p:nvSpPr>
        <p:spPr>
          <a:xfrm>
            <a:off x="877924" y="229910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Noradrenalin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és </a:t>
            </a: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diszritmiák</a:t>
            </a:r>
            <a:endParaRPr lang="hu-HU"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29" name="Tartalom helye 2">
            <a:extLst>
              <a:ext uri="{FF2B5EF4-FFF2-40B4-BE49-F238E27FC236}">
                <a16:creationId xmlns:a16="http://schemas.microsoft.com/office/drawing/2014/main" id="{1A38E8E6-F21B-1665-5699-A71DEB6D4C6A}"/>
              </a:ext>
            </a:extLst>
          </p:cNvPr>
          <p:cNvSpPr txBox="1">
            <a:spLocks/>
          </p:cNvSpPr>
          <p:nvPr/>
        </p:nvSpPr>
        <p:spPr>
          <a:xfrm>
            <a:off x="145241" y="1239143"/>
            <a:ext cx="6761337" cy="437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 algn="l">
              <a:lnSpc>
                <a:spcPts val="2700"/>
              </a:lnSpc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18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nagyobb mennyiségű </a:t>
            </a:r>
            <a:r>
              <a:rPr lang="hu-HU" sz="18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katekolaminokhoz</a:t>
            </a:r>
            <a:r>
              <a:rPr lang="hu-HU" sz="18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való tartós kitettség növeli az aritmiák kialakulásának valószínűségét.</a:t>
            </a:r>
          </a:p>
          <a:p>
            <a:pPr marL="228600" indent="-228600" algn="l">
              <a:lnSpc>
                <a:spcPts val="2700"/>
              </a:lnSpc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18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 bevont 250 beteg közül 34,4%-</a:t>
            </a:r>
            <a:r>
              <a:rPr lang="hu-HU" sz="18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nál</a:t>
            </a:r>
            <a:r>
              <a:rPr lang="hu-HU" sz="18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(n = 86) alakult ki ritmuszavar. </a:t>
            </a:r>
          </a:p>
          <a:p>
            <a:pPr marL="228600" indent="-228600" algn="l">
              <a:lnSpc>
                <a:spcPts val="2700"/>
              </a:lnSpc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18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 ritmuszavart regisztrált betegek esetében  magasabb volt a mortalitás (30,5% </a:t>
            </a:r>
            <a:r>
              <a:rPr lang="hu-HU" sz="18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vs</a:t>
            </a:r>
            <a:r>
              <a:rPr lang="hu-HU" sz="18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63,9%-kal; p &lt; 0,001).</a:t>
            </a:r>
          </a:p>
          <a:p>
            <a:pPr marL="228600" indent="-228600" algn="l">
              <a:lnSpc>
                <a:spcPts val="2700"/>
              </a:lnSpc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hu-HU" sz="18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 ritmuszavar kialakulásának független </a:t>
            </a:r>
            <a:r>
              <a:rPr lang="hu-HU" sz="18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rizikófaktora</a:t>
            </a:r>
            <a:r>
              <a:rPr lang="hu-HU" sz="18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a </a:t>
            </a:r>
            <a:r>
              <a:rPr lang="hu-HU" sz="18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noradrenalin</a:t>
            </a:r>
            <a:r>
              <a:rPr lang="hu-HU" sz="18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-infúzió hosszabb időtartama és a nagyobb </a:t>
            </a:r>
            <a:r>
              <a:rPr lang="hu-HU" sz="18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noradrenalin</a:t>
            </a:r>
            <a:r>
              <a:rPr lang="hu-HU" sz="18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dózis.</a:t>
            </a:r>
          </a:p>
          <a:p>
            <a:pPr marL="0" indent="0">
              <a:buClr>
                <a:srgbClr val="000000"/>
              </a:buClr>
            </a:pPr>
            <a:endParaRPr lang="hu-HU" sz="1800" kern="0" dirty="0">
              <a:solidFill>
                <a:srgbClr val="0070C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graphicFrame>
        <p:nvGraphicFramePr>
          <p:cNvPr id="30" name="Táblázat 4">
            <a:extLst>
              <a:ext uri="{FF2B5EF4-FFF2-40B4-BE49-F238E27FC236}">
                <a16:creationId xmlns:a16="http://schemas.microsoft.com/office/drawing/2014/main" id="{5D5AEDD6-6CE8-CB18-DCD5-28B50BC59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510289"/>
              </p:ext>
            </p:extLst>
          </p:nvPr>
        </p:nvGraphicFramePr>
        <p:xfrm>
          <a:off x="7002856" y="2502205"/>
          <a:ext cx="4906470" cy="3106420"/>
        </p:xfrm>
        <a:graphic>
          <a:graphicData uri="http://schemas.openxmlformats.org/drawingml/2006/table">
            <a:tbl>
              <a:tblPr firstRow="1" bandRow="1"/>
              <a:tblGrid>
                <a:gridCol w="1957069">
                  <a:extLst>
                    <a:ext uri="{9D8B030D-6E8A-4147-A177-3AD203B41FA5}">
                      <a16:colId xmlns:a16="http://schemas.microsoft.com/office/drawing/2014/main" val="3588570814"/>
                    </a:ext>
                  </a:extLst>
                </a:gridCol>
                <a:gridCol w="1049284">
                  <a:extLst>
                    <a:ext uri="{9D8B030D-6E8A-4147-A177-3AD203B41FA5}">
                      <a16:colId xmlns:a16="http://schemas.microsoft.com/office/drawing/2014/main" val="1780325248"/>
                    </a:ext>
                  </a:extLst>
                </a:gridCol>
                <a:gridCol w="1900117">
                  <a:extLst>
                    <a:ext uri="{9D8B030D-6E8A-4147-A177-3AD203B41FA5}">
                      <a16:colId xmlns:a16="http://schemas.microsoft.com/office/drawing/2014/main" val="59233862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 err="1"/>
                        <a:t>Diszritmia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szubtípus</a:t>
                      </a:r>
                      <a:endParaRPr lang="hu-HU" dirty="0"/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dirty="0"/>
                        <a:t>n (%)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dirty="0"/>
                        <a:t>mortalitás n (%)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1621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>
                          <a:effectLst/>
                        </a:rPr>
                        <a:t>Sinus tachycardia</a:t>
                      </a:r>
                    </a:p>
                  </a:txBody>
                  <a:tcPr marL="31750" marR="31750" marT="31750" marB="31750" anchor="ctr"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>
                          <a:effectLst/>
                        </a:rPr>
                        <a:t>43 (50)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dirty="0">
                          <a:effectLst/>
                        </a:rPr>
                        <a:t>30 (69.8)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5376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>
                          <a:effectLst/>
                        </a:rPr>
                        <a:t>Pitvari flutter</a:t>
                      </a:r>
                    </a:p>
                  </a:txBody>
                  <a:tcPr marL="31750" marR="31750" marT="31750" marB="31750" anchor="ctr"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>
                          <a:effectLst/>
                        </a:rPr>
                        <a:t>16 (18.6)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>
                          <a:effectLst/>
                        </a:rPr>
                        <a:t>10 (62.5)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01755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 err="1">
                          <a:effectLst/>
                        </a:rPr>
                        <a:t>Pitvarfibrilláció</a:t>
                      </a:r>
                      <a:endParaRPr lang="hu-HU" dirty="0">
                        <a:effectLst/>
                      </a:endParaRPr>
                    </a:p>
                  </a:txBody>
                  <a:tcPr marL="31750" marR="31750" marT="31750" marB="31750" anchor="ctr"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>
                          <a:effectLst/>
                        </a:rPr>
                        <a:t>13 (15.1)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>
                          <a:effectLst/>
                        </a:rPr>
                        <a:t>3 (23.1)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55575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>
                          <a:effectLst/>
                        </a:rPr>
                        <a:t>Bradycardia</a:t>
                      </a:r>
                    </a:p>
                  </a:txBody>
                  <a:tcPr marL="31750" marR="31750" marT="31750" marB="31750" anchor="ctr"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>
                          <a:effectLst/>
                        </a:rPr>
                        <a:t>7 (0.08)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>
                          <a:effectLst/>
                        </a:rPr>
                        <a:t>3 (42.9)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01582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 err="1">
                          <a:effectLst/>
                        </a:rPr>
                        <a:t>Supraventricularis</a:t>
                      </a:r>
                      <a:r>
                        <a:rPr lang="hu-HU" dirty="0">
                          <a:effectLst/>
                        </a:rPr>
                        <a:t> </a:t>
                      </a:r>
                      <a:r>
                        <a:rPr lang="hu-HU" dirty="0" err="1">
                          <a:effectLst/>
                        </a:rPr>
                        <a:t>tachycardia</a:t>
                      </a:r>
                      <a:endParaRPr lang="hu-HU" dirty="0">
                        <a:effectLst/>
                      </a:endParaRPr>
                    </a:p>
                  </a:txBody>
                  <a:tcPr marL="31750" marR="31750" marT="31750" marB="31750" anchor="ctr"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>
                          <a:effectLst/>
                        </a:rPr>
                        <a:t>6 (7)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>
                          <a:effectLst/>
                        </a:rPr>
                        <a:t>3 (50)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3765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 err="1">
                          <a:effectLst/>
                        </a:rPr>
                        <a:t>Kamrafibrilláció</a:t>
                      </a:r>
                      <a:endParaRPr lang="hu-HU" dirty="0">
                        <a:effectLst/>
                      </a:endParaRPr>
                    </a:p>
                  </a:txBody>
                  <a:tcPr marL="31750" marR="31750" marT="31750" marB="31750" anchor="ctr"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dirty="0">
                          <a:effectLst/>
                        </a:rPr>
                        <a:t>1 (1.2)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dirty="0">
                          <a:effectLst/>
                        </a:rPr>
                        <a:t>1 (100)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065136"/>
                  </a:ext>
                </a:extLst>
              </a:tr>
            </a:tbl>
          </a:graphicData>
        </a:graphic>
      </p:graphicFrame>
      <p:sp>
        <p:nvSpPr>
          <p:cNvPr id="31" name="Szövegdoboz 30">
            <a:extLst>
              <a:ext uri="{FF2B5EF4-FFF2-40B4-BE49-F238E27FC236}">
                <a16:creationId xmlns:a16="http://schemas.microsoft.com/office/drawing/2014/main" id="{73FB68C3-7C30-A248-3D4E-3656AED081F6}"/>
              </a:ext>
            </a:extLst>
          </p:cNvPr>
          <p:cNvSpPr txBox="1"/>
          <p:nvPr/>
        </p:nvSpPr>
        <p:spPr>
          <a:xfrm>
            <a:off x="7775288" y="5761641"/>
            <a:ext cx="4362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Wieruszewski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E.D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J.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Care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2021;61:133–137.</a:t>
            </a:r>
          </a:p>
        </p:txBody>
      </p:sp>
      <p:pic>
        <p:nvPicPr>
          <p:cNvPr id="32" name="Kép 31">
            <a:extLst>
              <a:ext uri="{FF2B5EF4-FFF2-40B4-BE49-F238E27FC236}">
                <a16:creationId xmlns:a16="http://schemas.microsoft.com/office/drawing/2014/main" id="{38984B24-B302-BCE4-F4FC-A6636700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656" y="217832"/>
            <a:ext cx="2380256" cy="830322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E3409F88-674A-5933-1618-FCF971E28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573" y="883942"/>
            <a:ext cx="2419688" cy="952633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AA5992AE-7EF3-F108-6AF7-3655EC3B0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35" name="Szövegdoboz 34">
            <a:extLst>
              <a:ext uri="{FF2B5EF4-FFF2-40B4-BE49-F238E27FC236}">
                <a16:creationId xmlns:a16="http://schemas.microsoft.com/office/drawing/2014/main" id="{B98FC2AB-0904-EECB-7C26-71F7EAC30B27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1589392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0;p6">
            <a:extLst>
              <a:ext uri="{FF2B5EF4-FFF2-40B4-BE49-F238E27FC236}">
                <a16:creationId xmlns:a16="http://schemas.microsoft.com/office/drawing/2014/main" id="{B9C8FB62-31B8-44CE-F6F5-B609A0643920}"/>
              </a:ext>
            </a:extLst>
          </p:cNvPr>
          <p:cNvSpPr txBox="1"/>
          <p:nvPr/>
        </p:nvSpPr>
        <p:spPr>
          <a:xfrm>
            <a:off x="857000" y="203514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Vazopresszin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és </a:t>
            </a: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pitvarfibrilláció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DDCBC477-806D-F950-BA06-5EB6C5F39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6" y="1203394"/>
            <a:ext cx="7237724" cy="4447722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1E6E4EB4-F59B-7751-BBE8-42C5E8679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3780" y="2350283"/>
            <a:ext cx="481293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hu-HU" altLang="hu-HU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13 vizsgálat, 1462 beteg, 374 esemény</a:t>
            </a:r>
            <a:endParaRPr lang="hu-HU" altLang="hu-HU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  <a:sym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hu-HU" altLang="hu-HU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Relatív kockázat (RR): </a:t>
            </a:r>
            <a:r>
              <a:rPr lang="hu-HU" alt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0,77 (95% CI, 0,67–0,88)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hu-HU" altLang="hu-HU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Kockázatcsökkenés:</a:t>
            </a:r>
            <a:r>
              <a:rPr lang="hu-HU" alt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–6% (abszolút)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hu-HU" altLang="hu-HU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Értelmezés:</a:t>
            </a:r>
            <a:r>
              <a:rPr lang="hu-HU" alt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</a:t>
            </a:r>
            <a:r>
              <a:rPr lang="hu-HU" altLang="hu-HU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Vasopresszin</a:t>
            </a:r>
            <a:r>
              <a:rPr lang="hu-HU" alt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adásával 1000 betegből kb. 68 beteggel kevesebbnél jelentkezik </a:t>
            </a:r>
            <a:r>
              <a:rPr lang="hu-HU" altLang="hu-HU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pitvarfibrilláció</a:t>
            </a:r>
            <a:r>
              <a:rPr lang="hu-HU" alt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. Az eredmények konzisztensek az egyes (szepszis </a:t>
            </a:r>
            <a:r>
              <a:rPr lang="hu-HU" altLang="hu-HU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vs</a:t>
            </a:r>
            <a:r>
              <a:rPr lang="hu-HU" alt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. posztoperatív </a:t>
            </a:r>
            <a:r>
              <a:rPr lang="hu-HU" altLang="hu-HU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vasoplegia</a:t>
            </a:r>
            <a:r>
              <a:rPr lang="hu-HU" alt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).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182D429-729A-08E9-C467-6FCB6D5064E3}"/>
              </a:ext>
            </a:extLst>
          </p:cNvPr>
          <p:cNvSpPr txBox="1"/>
          <p:nvPr/>
        </p:nvSpPr>
        <p:spPr>
          <a:xfrm>
            <a:off x="397516" y="941245"/>
            <a:ext cx="8826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 </a:t>
            </a:r>
            <a:r>
              <a:rPr lang="hu-HU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pitvarfibrilláció</a:t>
            </a:r>
            <a:r>
              <a:rPr 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megjelenésének vizsgálata </a:t>
            </a:r>
            <a:r>
              <a:rPr lang="hu-HU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vazopresszin</a:t>
            </a:r>
            <a:r>
              <a:rPr 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terápia mellett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ABE22D89-20F5-033A-FB72-6A9EA97F3B1A}"/>
              </a:ext>
            </a:extLst>
          </p:cNvPr>
          <p:cNvSpPr txBox="1"/>
          <p:nvPr/>
        </p:nvSpPr>
        <p:spPr>
          <a:xfrm>
            <a:off x="146056" y="5679853"/>
            <a:ext cx="11888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Magyarázat</a:t>
            </a:r>
            <a:r>
              <a:rPr 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: A </a:t>
            </a:r>
            <a:r>
              <a:rPr lang="hu-HU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vazopresszin</a:t>
            </a:r>
            <a:r>
              <a:rPr 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hozzájárulhatott a </a:t>
            </a:r>
            <a:r>
              <a:rPr lang="hu-HU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pitvarfibrilláció</a:t>
            </a:r>
            <a:r>
              <a:rPr 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csökkenéséhez azáltal, hogy mérsékelte a </a:t>
            </a:r>
            <a:r>
              <a:rPr lang="hu-HU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katekolamin</a:t>
            </a:r>
            <a:r>
              <a:rPr 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-típusú </a:t>
            </a:r>
            <a:r>
              <a:rPr lang="hu-HU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vazopresszorok</a:t>
            </a:r>
            <a:r>
              <a:rPr 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által kiváltott </a:t>
            </a:r>
            <a:r>
              <a:rPr lang="hu-HU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adrenerg</a:t>
            </a:r>
            <a:r>
              <a:rPr 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stimulációt.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C2FFF7A7-C725-5FAA-78CD-4AD858FB0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010" y="203514"/>
            <a:ext cx="1670218" cy="1605979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FE3B275-50CE-B14A-C941-41014CC63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754" y="1081302"/>
            <a:ext cx="2380256" cy="830322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015C3A3E-4B78-102E-2F3F-66924056E8A9}"/>
              </a:ext>
            </a:extLst>
          </p:cNvPr>
          <p:cNvSpPr txBox="1"/>
          <p:nvPr/>
        </p:nvSpPr>
        <p:spPr>
          <a:xfrm>
            <a:off x="7792403" y="5228659"/>
            <a:ext cx="6143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McIntyre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WF </a:t>
            </a:r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400" b="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JAMA.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2018 May 8;319(18):1889-1900.</a:t>
            </a:r>
            <a:endParaRPr lang="hu-HU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E176E7C0-70DC-381E-171F-96184EF78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31A0D3F1-F5A4-F8E4-8AB9-4166BB67683A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2264461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0;p6">
            <a:extLst>
              <a:ext uri="{FF2B5EF4-FFF2-40B4-BE49-F238E27FC236}">
                <a16:creationId xmlns:a16="http://schemas.microsoft.com/office/drawing/2014/main" id="{FFAD09D7-6FE8-7194-9A36-1109CFBA87D5}"/>
              </a:ext>
            </a:extLst>
          </p:cNvPr>
          <p:cNvSpPr txBox="1"/>
          <p:nvPr/>
        </p:nvSpPr>
        <p:spPr>
          <a:xfrm>
            <a:off x="825185" y="221293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Katecholamin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</a:t>
            </a: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refrakteritás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14" name="Tartalom helye 2">
            <a:extLst>
              <a:ext uri="{FF2B5EF4-FFF2-40B4-BE49-F238E27FC236}">
                <a16:creationId xmlns:a16="http://schemas.microsoft.com/office/drawing/2014/main" id="{600A65BE-2D0C-1239-6B0E-F9655DADE49F}"/>
              </a:ext>
            </a:extLst>
          </p:cNvPr>
          <p:cNvSpPr txBox="1">
            <a:spLocks/>
          </p:cNvSpPr>
          <p:nvPr/>
        </p:nvSpPr>
        <p:spPr>
          <a:xfrm>
            <a:off x="409816" y="849264"/>
            <a:ext cx="9284492" cy="1130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>
              <a:lnSpc>
                <a:spcPct val="110000"/>
              </a:lnSpc>
              <a:buClr>
                <a:srgbClr val="000000"/>
              </a:buClr>
            </a:pPr>
            <a:r>
              <a:rPr lang="hu-HU" sz="2000" b="1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Def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: Olyan tartós keringési elégtelenséggel jellemezhető állapot, amely fennáll megfelelő volumenpótlás és nagy dózisú </a:t>
            </a:r>
            <a:r>
              <a:rPr lang="hu-HU" sz="20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noradrenalin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-terápia mellett is.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BDD1FFA5-351E-4007-CDB7-FB7CD98FDA47}"/>
              </a:ext>
            </a:extLst>
          </p:cNvPr>
          <p:cNvSpPr txBox="1"/>
          <p:nvPr/>
        </p:nvSpPr>
        <p:spPr>
          <a:xfrm>
            <a:off x="7516848" y="3304360"/>
            <a:ext cx="4720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Martin C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Shock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2015;44(4):305-309.</a:t>
            </a: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Meresse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Z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Minerva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Anestesiol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2020;86(5):537-545.</a:t>
            </a: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Antonucci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E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Care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2023;75:154258. </a:t>
            </a:r>
          </a:p>
        </p:txBody>
      </p:sp>
      <p:sp>
        <p:nvSpPr>
          <p:cNvPr id="16" name="Tartalom helye 2">
            <a:extLst>
              <a:ext uri="{FF2B5EF4-FFF2-40B4-BE49-F238E27FC236}">
                <a16:creationId xmlns:a16="http://schemas.microsoft.com/office/drawing/2014/main" id="{9995BFF1-7CB0-626A-D90E-0A9DE4510875}"/>
              </a:ext>
            </a:extLst>
          </p:cNvPr>
          <p:cNvSpPr txBox="1">
            <a:spLocks/>
          </p:cNvSpPr>
          <p:nvPr/>
        </p:nvSpPr>
        <p:spPr>
          <a:xfrm>
            <a:off x="5679157" y="4836369"/>
            <a:ext cx="5983706" cy="829462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76200"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1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0,5 – 1 µg/kg/perc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9A8A058A-DD15-6B83-1F93-98CEE8E05667}"/>
              </a:ext>
            </a:extLst>
          </p:cNvPr>
          <p:cNvSpPr/>
          <p:nvPr/>
        </p:nvSpPr>
        <p:spPr>
          <a:xfrm>
            <a:off x="5832561" y="1838660"/>
            <a:ext cx="5676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000000"/>
              </a:buClr>
              <a:buFont typeface="Arial"/>
              <a:buNone/>
            </a:pPr>
            <a:r>
              <a:rPr lang="hu-HU" b="1" kern="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Összességében</a:t>
            </a:r>
            <a:r>
              <a:rPr lang="hu-HU" kern="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: nagyon változó noradrenalin dózisok a </a:t>
            </a:r>
            <a:r>
              <a:rPr lang="hu-HU" kern="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refrakteritás</a:t>
            </a:r>
            <a:r>
              <a:rPr lang="hu-HU" kern="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</a:t>
            </a:r>
            <a:r>
              <a:rPr lang="hu-HU" kern="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definálásában</a:t>
            </a:r>
            <a:endParaRPr lang="hu-HU" kern="0" dirty="0">
              <a:solidFill>
                <a:prstClr val="black"/>
              </a:solidFill>
              <a:latin typeface="Poppins" panose="00000500000000000000" pitchFamily="2" charset="-18"/>
              <a:cs typeface="Poppins" panose="00000500000000000000" pitchFamily="2" charset="-18"/>
              <a:sym typeface="Arial"/>
            </a:endParaRPr>
          </a:p>
        </p:txBody>
      </p:sp>
      <p:sp>
        <p:nvSpPr>
          <p:cNvPr id="18" name="Tartalom helye 2">
            <a:extLst>
              <a:ext uri="{FF2B5EF4-FFF2-40B4-BE49-F238E27FC236}">
                <a16:creationId xmlns:a16="http://schemas.microsoft.com/office/drawing/2014/main" id="{C651C183-9326-B287-ABBF-F0ADE16C4BB6}"/>
              </a:ext>
            </a:extLst>
          </p:cNvPr>
          <p:cNvSpPr txBox="1">
            <a:spLocks/>
          </p:cNvSpPr>
          <p:nvPr/>
        </p:nvSpPr>
        <p:spPr>
          <a:xfrm>
            <a:off x="7232869" y="2599280"/>
            <a:ext cx="2876283" cy="661844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76200">
            <a:solidFill>
              <a:srgbClr val="FF0000"/>
            </a:solidFill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0,2 – 4 µg/kg/perc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lang="hu-HU" sz="9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Táblázat 7">
            <a:extLst>
              <a:ext uri="{FF2B5EF4-FFF2-40B4-BE49-F238E27FC236}">
                <a16:creationId xmlns:a16="http://schemas.microsoft.com/office/drawing/2014/main" id="{7BE7B130-001F-53D8-6FD2-2CB893F5D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630692"/>
              </p:ext>
            </p:extLst>
          </p:nvPr>
        </p:nvGraphicFramePr>
        <p:xfrm>
          <a:off x="257842" y="2239232"/>
          <a:ext cx="5194268" cy="3235960"/>
        </p:xfrm>
        <a:graphic>
          <a:graphicData uri="http://schemas.openxmlformats.org/drawingml/2006/table">
            <a:tbl>
              <a:tblPr firstRow="1" bandRow="1"/>
              <a:tblGrid>
                <a:gridCol w="2073878">
                  <a:extLst>
                    <a:ext uri="{9D8B030D-6E8A-4147-A177-3AD203B41FA5}">
                      <a16:colId xmlns:a16="http://schemas.microsoft.com/office/drawing/2014/main" val="3914887374"/>
                    </a:ext>
                  </a:extLst>
                </a:gridCol>
                <a:gridCol w="1261691">
                  <a:extLst>
                    <a:ext uri="{9D8B030D-6E8A-4147-A177-3AD203B41FA5}">
                      <a16:colId xmlns:a16="http://schemas.microsoft.com/office/drawing/2014/main" val="326674831"/>
                    </a:ext>
                  </a:extLst>
                </a:gridCol>
                <a:gridCol w="1858699">
                  <a:extLst>
                    <a:ext uri="{9D8B030D-6E8A-4147-A177-3AD203B41FA5}">
                      <a16:colId xmlns:a16="http://schemas.microsoft.com/office/drawing/2014/main" val="296686584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Vizsgálat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Esetszám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NA határérték (µg/kg/perc)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5074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 err="1"/>
                        <a:t>Katsaragakis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et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al</a:t>
                      </a:r>
                      <a:r>
                        <a:rPr lang="hu-HU" dirty="0"/>
                        <a:t>.</a:t>
                      </a: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12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4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73475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Leone </a:t>
                      </a:r>
                      <a:r>
                        <a:rPr lang="hu-HU" dirty="0" err="1"/>
                        <a:t>et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al</a:t>
                      </a:r>
                      <a:r>
                        <a:rPr lang="hu-HU" dirty="0"/>
                        <a:t>.</a:t>
                      </a: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17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2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67258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 err="1"/>
                        <a:t>Auchet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et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al</a:t>
                      </a:r>
                      <a:r>
                        <a:rPr lang="hu-HU" dirty="0"/>
                        <a:t>.</a:t>
                      </a: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106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41266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Martin </a:t>
                      </a:r>
                      <a:r>
                        <a:rPr lang="hu-HU" dirty="0" err="1"/>
                        <a:t>et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al</a:t>
                      </a:r>
                      <a:r>
                        <a:rPr lang="hu-HU" dirty="0"/>
                        <a:t>.</a:t>
                      </a: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324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1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15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 err="1"/>
                        <a:t>Svoboda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et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al</a:t>
                      </a:r>
                      <a:r>
                        <a:rPr lang="hu-HU" dirty="0"/>
                        <a:t>.</a:t>
                      </a: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30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0,6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72632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 err="1"/>
                        <a:t>O’Brien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et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al</a:t>
                      </a:r>
                      <a:r>
                        <a:rPr lang="hu-HU" dirty="0"/>
                        <a:t>.</a:t>
                      </a: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0,59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025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 err="1"/>
                        <a:t>Monti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et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al</a:t>
                      </a:r>
                      <a:r>
                        <a:rPr lang="hu-HU" dirty="0"/>
                        <a:t>.</a:t>
                      </a: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52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dirty="0"/>
                        <a:t>0,25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467203"/>
                  </a:ext>
                </a:extLst>
              </a:tr>
            </a:tbl>
          </a:graphicData>
        </a:graphic>
      </p:graphicFrame>
      <p:sp>
        <p:nvSpPr>
          <p:cNvPr id="20" name="Szövegdoboz 19">
            <a:extLst>
              <a:ext uri="{FF2B5EF4-FFF2-40B4-BE49-F238E27FC236}">
                <a16:creationId xmlns:a16="http://schemas.microsoft.com/office/drawing/2014/main" id="{728C50F7-C857-457B-E956-1DD6E93AE73B}"/>
              </a:ext>
            </a:extLst>
          </p:cNvPr>
          <p:cNvSpPr txBox="1"/>
          <p:nvPr/>
        </p:nvSpPr>
        <p:spPr>
          <a:xfrm>
            <a:off x="431483" y="5734733"/>
            <a:ext cx="4243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NA küszöbdózisát meghatározó tanulmányok </a:t>
            </a:r>
            <a:r>
              <a:rPr lang="hu-HU" sz="1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refrakter</a:t>
            </a:r>
            <a:r>
              <a:rPr lang="hu-HU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szeptikus sokkban.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C44FA3F7-EDAF-76B1-13DB-97B166293232}"/>
              </a:ext>
            </a:extLst>
          </p:cNvPr>
          <p:cNvSpPr txBox="1"/>
          <p:nvPr/>
        </p:nvSpPr>
        <p:spPr>
          <a:xfrm>
            <a:off x="6099528" y="5777112"/>
            <a:ext cx="6137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Meresse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Z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Minerva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Anestesiol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2020;86(5):537-545.</a:t>
            </a: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Bendjelid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hb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TIMES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Schw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Aerztej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2025;17(2):8-19.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C262673-60FD-1729-EB55-B36B40FEA248}"/>
              </a:ext>
            </a:extLst>
          </p:cNvPr>
          <p:cNvSpPr txBox="1"/>
          <p:nvPr/>
        </p:nvSpPr>
        <p:spPr>
          <a:xfrm>
            <a:off x="5959193" y="4171235"/>
            <a:ext cx="6137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hu-HU" sz="16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 legtöbb vizsgálat </a:t>
            </a:r>
            <a:r>
              <a:rPr lang="hu-HU" sz="16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 ≥0,5–1 mg/kg/perc dózisokat tekinti a </a:t>
            </a:r>
            <a:r>
              <a:rPr lang="hu-HU" sz="16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refrakteritás</a:t>
            </a:r>
            <a:r>
              <a:rPr lang="hu-HU" sz="16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jelzőjének.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6DB7BFE-4E64-9F0E-1B4F-2E8A711F6130}"/>
              </a:ext>
            </a:extLst>
          </p:cNvPr>
          <p:cNvSpPr txBox="1"/>
          <p:nvPr/>
        </p:nvSpPr>
        <p:spPr>
          <a:xfrm>
            <a:off x="1209676" y="6054111"/>
            <a:ext cx="6132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Meresse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Z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Minerva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Anestesiol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2020;86(5):537-545.</a:t>
            </a:r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39E4C712-9203-941E-9D0E-68CF352A8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DABB2713-B8EA-1A8F-015C-F63D06418DAB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375898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30;p6">
            <a:extLst>
              <a:ext uri="{FF2B5EF4-FFF2-40B4-BE49-F238E27FC236}">
                <a16:creationId xmlns:a16="http://schemas.microsoft.com/office/drawing/2014/main" id="{D38C175E-6AC9-2200-E21C-2BC2549B3A73}"/>
              </a:ext>
            </a:extLst>
          </p:cNvPr>
          <p:cNvSpPr txBox="1"/>
          <p:nvPr/>
        </p:nvSpPr>
        <p:spPr>
          <a:xfrm>
            <a:off x="882437" y="203235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Katecholamin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toxicitás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32" name="Tartalom helye 2">
            <a:extLst>
              <a:ext uri="{FF2B5EF4-FFF2-40B4-BE49-F238E27FC236}">
                <a16:creationId xmlns:a16="http://schemas.microsoft.com/office/drawing/2014/main" id="{F38ADB6C-BA57-D741-DCA2-356EF976830D}"/>
              </a:ext>
            </a:extLst>
          </p:cNvPr>
          <p:cNvSpPr txBox="1">
            <a:spLocks/>
          </p:cNvSpPr>
          <p:nvPr/>
        </p:nvSpPr>
        <p:spPr>
          <a:xfrm>
            <a:off x="7216076" y="616122"/>
            <a:ext cx="4336757" cy="1888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buClr>
                <a:srgbClr val="C00000"/>
              </a:buClr>
              <a:defRPr/>
            </a:pPr>
            <a:r>
              <a:rPr lang="hu-HU" sz="2000" dirty="0">
                <a:solidFill>
                  <a:sysClr val="windowText" lastClr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0,38 µg/kg/perc dózis felett megugrik a mortalitás</a:t>
            </a:r>
          </a:p>
          <a:p>
            <a:pPr>
              <a:lnSpc>
                <a:spcPts val="3000"/>
              </a:lnSpc>
              <a:buClr>
                <a:srgbClr val="C00000"/>
              </a:buClr>
              <a:defRPr/>
            </a:pPr>
            <a:r>
              <a:rPr lang="hu-HU" sz="2000" dirty="0">
                <a:solidFill>
                  <a:sysClr val="windowText" lastClr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1 µg/kg/perc dózis felett 90%-</a:t>
            </a:r>
            <a:r>
              <a:rPr lang="hu-HU" sz="2000" dirty="0" err="1">
                <a:solidFill>
                  <a:sysClr val="windowText" lastClr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ra</a:t>
            </a:r>
            <a:r>
              <a:rPr lang="hu-HU" sz="2000" dirty="0">
                <a:solidFill>
                  <a:sysClr val="windowText" lastClr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nő a mortalitás</a:t>
            </a:r>
          </a:p>
        </p:txBody>
      </p:sp>
      <p:pic>
        <p:nvPicPr>
          <p:cNvPr id="33" name="Kép 32">
            <a:extLst>
              <a:ext uri="{FF2B5EF4-FFF2-40B4-BE49-F238E27FC236}">
                <a16:creationId xmlns:a16="http://schemas.microsoft.com/office/drawing/2014/main" id="{476E7CA1-80BE-D764-976F-14D204895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4" y="1201957"/>
            <a:ext cx="7034900" cy="5098044"/>
          </a:xfrm>
          <a:prstGeom prst="rect">
            <a:avLst/>
          </a:prstGeom>
        </p:spPr>
      </p:pic>
      <p:sp>
        <p:nvSpPr>
          <p:cNvPr id="34" name="Szövegdoboz 33">
            <a:extLst>
              <a:ext uri="{FF2B5EF4-FFF2-40B4-BE49-F238E27FC236}">
                <a16:creationId xmlns:a16="http://schemas.microsoft.com/office/drawing/2014/main" id="{9959B441-9462-A922-A2EB-66D6328EC9A3}"/>
              </a:ext>
            </a:extLst>
          </p:cNvPr>
          <p:cNvSpPr txBox="1"/>
          <p:nvPr/>
        </p:nvSpPr>
        <p:spPr>
          <a:xfrm>
            <a:off x="6015279" y="1243600"/>
            <a:ext cx="105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≈ 90% !!!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06032299-CF03-49B2-A05E-CFD14FF73BBB}"/>
              </a:ext>
            </a:extLst>
          </p:cNvPr>
          <p:cNvSpPr txBox="1"/>
          <p:nvPr/>
        </p:nvSpPr>
        <p:spPr>
          <a:xfrm>
            <a:off x="4754915" y="3214874"/>
            <a:ext cx="87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7C80"/>
                </a:solidFill>
                <a:latin typeface="Calibri" panose="020F0502020204030204"/>
                <a:cs typeface="Arial"/>
                <a:sym typeface="Arial"/>
              </a:rPr>
              <a:t>≈ 50%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9DA06F2C-718D-1A28-44CE-7B8968AFD69F}"/>
              </a:ext>
            </a:extLst>
          </p:cNvPr>
          <p:cNvSpPr txBox="1"/>
          <p:nvPr/>
        </p:nvSpPr>
        <p:spPr>
          <a:xfrm>
            <a:off x="3562488" y="3174222"/>
            <a:ext cx="81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7C80"/>
                </a:solidFill>
                <a:latin typeface="Calibri" panose="020F0502020204030204"/>
                <a:cs typeface="Arial"/>
                <a:sym typeface="Arial"/>
              </a:rPr>
              <a:t>≈ 50%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E43145A6-FCB4-D1CA-855D-5F2A013C4F12}"/>
              </a:ext>
            </a:extLst>
          </p:cNvPr>
          <p:cNvSpPr txBox="1"/>
          <p:nvPr/>
        </p:nvSpPr>
        <p:spPr>
          <a:xfrm>
            <a:off x="1021993" y="4480300"/>
            <a:ext cx="8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≈ 20%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DD5FAE94-A468-40BC-CC0A-2F49EA32CAA6}"/>
              </a:ext>
            </a:extLst>
          </p:cNvPr>
          <p:cNvSpPr txBox="1"/>
          <p:nvPr/>
        </p:nvSpPr>
        <p:spPr>
          <a:xfrm>
            <a:off x="2251150" y="4110968"/>
            <a:ext cx="88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≈ 25%</a:t>
            </a:r>
          </a:p>
        </p:txBody>
      </p: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76BFA08E-A0E3-539F-C21A-C38A0EE861D3}"/>
              </a:ext>
            </a:extLst>
          </p:cNvPr>
          <p:cNvCxnSpPr/>
          <p:nvPr/>
        </p:nvCxnSpPr>
        <p:spPr>
          <a:xfrm flipH="1">
            <a:off x="5863063" y="1243600"/>
            <a:ext cx="20523" cy="4801473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40" name="Téglalap 39">
            <a:extLst>
              <a:ext uri="{FF2B5EF4-FFF2-40B4-BE49-F238E27FC236}">
                <a16:creationId xmlns:a16="http://schemas.microsoft.com/office/drawing/2014/main" id="{BB2B6AFD-323A-F345-8C44-FFA5F4276A07}"/>
              </a:ext>
            </a:extLst>
          </p:cNvPr>
          <p:cNvSpPr/>
          <p:nvPr/>
        </p:nvSpPr>
        <p:spPr>
          <a:xfrm>
            <a:off x="2250616" y="1988327"/>
            <a:ext cx="2504299" cy="6801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hu-HU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41" name="Kép 40">
            <a:extLst>
              <a:ext uri="{FF2B5EF4-FFF2-40B4-BE49-F238E27FC236}">
                <a16:creationId xmlns:a16="http://schemas.microsoft.com/office/drawing/2014/main" id="{D1AD0BD4-6DE0-77F2-1FEC-28A66DEC7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21" y="1428266"/>
            <a:ext cx="2024192" cy="578341"/>
          </a:xfrm>
          <a:prstGeom prst="rect">
            <a:avLst/>
          </a:prstGeom>
        </p:spPr>
      </p:pic>
      <p:cxnSp>
        <p:nvCxnSpPr>
          <p:cNvPr id="42" name="Egyenes összekötő 41">
            <a:extLst>
              <a:ext uri="{FF2B5EF4-FFF2-40B4-BE49-F238E27FC236}">
                <a16:creationId xmlns:a16="http://schemas.microsoft.com/office/drawing/2014/main" id="{E0A726C7-F0AE-93DB-A90E-B51A087B92E8}"/>
              </a:ext>
            </a:extLst>
          </p:cNvPr>
          <p:cNvCxnSpPr/>
          <p:nvPr/>
        </p:nvCxnSpPr>
        <p:spPr>
          <a:xfrm>
            <a:off x="3360271" y="1243600"/>
            <a:ext cx="18120" cy="4801473"/>
          </a:xfrm>
          <a:prstGeom prst="line">
            <a:avLst/>
          </a:prstGeom>
          <a:noFill/>
          <a:ln w="57150" cap="flat" cmpd="sng" algn="ctr">
            <a:solidFill>
              <a:srgbClr val="FF7C80"/>
            </a:solidFill>
            <a:prstDash val="solid"/>
            <a:miter lim="800000"/>
          </a:ln>
          <a:effectLst/>
        </p:spPr>
      </p:cxn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1ECACA60-951D-F0D7-AE94-171F41236C23}"/>
              </a:ext>
            </a:extLst>
          </p:cNvPr>
          <p:cNvSpPr txBox="1"/>
          <p:nvPr/>
        </p:nvSpPr>
        <p:spPr>
          <a:xfrm>
            <a:off x="8815114" y="5543695"/>
            <a:ext cx="3376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Martin C et </a:t>
            </a:r>
            <a:r>
              <a:rPr lang="hu-HU" sz="140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al</a:t>
            </a:r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.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Shock</a:t>
            </a:r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. 2015 Oct;44(4):305-9.</a:t>
            </a:r>
          </a:p>
        </p:txBody>
      </p:sp>
      <p:graphicFrame>
        <p:nvGraphicFramePr>
          <p:cNvPr id="44" name="Táblázat 43">
            <a:extLst>
              <a:ext uri="{FF2B5EF4-FFF2-40B4-BE49-F238E27FC236}">
                <a16:creationId xmlns:a16="http://schemas.microsoft.com/office/drawing/2014/main" id="{FA60DDB0-07A3-F2BF-4190-9CD03F1FB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170793"/>
              </p:ext>
            </p:extLst>
          </p:nvPr>
        </p:nvGraphicFramePr>
        <p:xfrm>
          <a:off x="7216076" y="2764153"/>
          <a:ext cx="4869858" cy="2519680"/>
        </p:xfrm>
        <a:graphic>
          <a:graphicData uri="http://schemas.openxmlformats.org/drawingml/2006/table">
            <a:tbl>
              <a:tblPr firstRow="1" bandRow="1"/>
              <a:tblGrid>
                <a:gridCol w="2438501">
                  <a:extLst>
                    <a:ext uri="{9D8B030D-6E8A-4147-A177-3AD203B41FA5}">
                      <a16:colId xmlns:a16="http://schemas.microsoft.com/office/drawing/2014/main" val="2103070739"/>
                    </a:ext>
                  </a:extLst>
                </a:gridCol>
                <a:gridCol w="1697010">
                  <a:extLst>
                    <a:ext uri="{9D8B030D-6E8A-4147-A177-3AD203B41FA5}">
                      <a16:colId xmlns:a16="http://schemas.microsoft.com/office/drawing/2014/main" val="1803699825"/>
                    </a:ext>
                  </a:extLst>
                </a:gridCol>
                <a:gridCol w="734347">
                  <a:extLst>
                    <a:ext uri="{9D8B030D-6E8A-4147-A177-3AD203B41FA5}">
                      <a16:colId xmlns:a16="http://schemas.microsoft.com/office/drawing/2014/main" val="1622414873"/>
                    </a:ext>
                  </a:extLst>
                </a:gridCol>
              </a:tblGrid>
              <a:tr h="370840">
                <a:tc gridSpan="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hu-HU" sz="2400" dirty="0"/>
                        <a:t>A mortalitás független </a:t>
                      </a:r>
                      <a:r>
                        <a:rPr lang="hu-HU" sz="2400" dirty="0" err="1"/>
                        <a:t>rizikófaktorai</a:t>
                      </a:r>
                      <a:endParaRPr lang="hu-HU" sz="2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625273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/>
                        <a:t>Rizikófaktor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/>
                        <a:t>OR (95% CI)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/>
                        <a:t>p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231335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/>
                        <a:t>Kor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/>
                        <a:t>1,02 (1,00 – 1,04)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/>
                        <a:t>0,019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25830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 err="1"/>
                        <a:t>Trombocitopénia</a:t>
                      </a:r>
                      <a:r>
                        <a:rPr lang="hu-HU" sz="1600" dirty="0"/>
                        <a:t> (&lt; 100 G/l)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/>
                        <a:t>3,8 (1,8 – 8,5)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/>
                        <a:t>0,002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46329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/>
                        <a:t>NA dózis (</a:t>
                      </a:r>
                      <a:r>
                        <a:rPr lang="hu-HU" sz="1600" baseline="0" dirty="0"/>
                        <a:t> &gt; 1µg/kg/perc)</a:t>
                      </a:r>
                      <a:endParaRPr lang="hu-HU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/>
                        <a:t>9,7 (4,5 – 23)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/>
                        <a:t>&lt; 0,00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023121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 err="1"/>
                        <a:t>Óradiurézis</a:t>
                      </a:r>
                      <a:r>
                        <a:rPr lang="hu-HU" sz="1600" dirty="0"/>
                        <a:t> (</a:t>
                      </a:r>
                      <a:r>
                        <a:rPr lang="hu-HU" sz="1600" baseline="0" dirty="0"/>
                        <a:t> &lt; 500 ml/24h)</a:t>
                      </a:r>
                      <a:endParaRPr lang="hu-HU" sz="16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/>
                        <a:t>8,7 (3,6 – 25)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hu-HU" sz="1600" dirty="0"/>
                        <a:t>&lt; 0,00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532001"/>
                  </a:ext>
                </a:extLst>
              </a:tr>
            </a:tbl>
          </a:graphicData>
        </a:graphic>
      </p:graphicFrame>
      <p:sp>
        <p:nvSpPr>
          <p:cNvPr id="45" name="Szövegdoboz 44">
            <a:extLst>
              <a:ext uri="{FF2B5EF4-FFF2-40B4-BE49-F238E27FC236}">
                <a16:creationId xmlns:a16="http://schemas.microsoft.com/office/drawing/2014/main" id="{56909574-E968-C598-D530-49900E4849AE}"/>
              </a:ext>
            </a:extLst>
          </p:cNvPr>
          <p:cNvSpPr txBox="1"/>
          <p:nvPr/>
        </p:nvSpPr>
        <p:spPr>
          <a:xfrm>
            <a:off x="670937" y="2059270"/>
            <a:ext cx="2626360" cy="83099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hu-HU" sz="16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n = 324 beteg, szeptikus sokk</a:t>
            </a:r>
          </a:p>
          <a:p>
            <a:pPr>
              <a:defRPr/>
            </a:pPr>
            <a:r>
              <a:rPr lang="hu-HU" sz="16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n = 240, NA &lt; 1 µg/kg/perc</a:t>
            </a:r>
          </a:p>
          <a:p>
            <a:pPr>
              <a:defRPr/>
            </a:pPr>
            <a:r>
              <a:rPr lang="hu-HU" sz="16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n = 84, NA &gt; 1 µg/kg/perc</a:t>
            </a:r>
          </a:p>
        </p:txBody>
      </p:sp>
      <p:pic>
        <p:nvPicPr>
          <p:cNvPr id="46" name="Kép 45">
            <a:extLst>
              <a:ext uri="{FF2B5EF4-FFF2-40B4-BE49-F238E27FC236}">
                <a16:creationId xmlns:a16="http://schemas.microsoft.com/office/drawing/2014/main" id="{18946D6E-7967-766E-42CA-0D83D537D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47" name="Szövegdoboz 46">
            <a:extLst>
              <a:ext uri="{FF2B5EF4-FFF2-40B4-BE49-F238E27FC236}">
                <a16:creationId xmlns:a16="http://schemas.microsoft.com/office/drawing/2014/main" id="{8EC0C780-F9C5-79D6-B4AD-D642B841BBC7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6826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 19">
            <a:extLst>
              <a:ext uri="{FF2B5EF4-FFF2-40B4-BE49-F238E27FC236}">
                <a16:creationId xmlns:a16="http://schemas.microsoft.com/office/drawing/2014/main" id="{A6A0DC97-7A5F-5460-3114-6886D146240C}"/>
              </a:ext>
            </a:extLst>
          </p:cNvPr>
          <p:cNvSpPr/>
          <p:nvPr/>
        </p:nvSpPr>
        <p:spPr>
          <a:xfrm>
            <a:off x="9990455" y="883994"/>
            <a:ext cx="1858759" cy="78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Google Shape;130;p6">
            <a:extLst>
              <a:ext uri="{FF2B5EF4-FFF2-40B4-BE49-F238E27FC236}">
                <a16:creationId xmlns:a16="http://schemas.microsoft.com/office/drawing/2014/main" id="{17D087DB-9D9E-EE96-9248-3EB87A025266}"/>
              </a:ext>
            </a:extLst>
          </p:cNvPr>
          <p:cNvSpPr txBox="1"/>
          <p:nvPr/>
        </p:nvSpPr>
        <p:spPr>
          <a:xfrm>
            <a:off x="911866" y="203289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Katekolamin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spórolás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1012EE40-734D-D7F4-1491-401DF946367B}"/>
              </a:ext>
            </a:extLst>
          </p:cNvPr>
          <p:cNvSpPr txBox="1">
            <a:spLocks/>
          </p:cNvSpPr>
          <p:nvPr/>
        </p:nvSpPr>
        <p:spPr>
          <a:xfrm>
            <a:off x="241300" y="642246"/>
            <a:ext cx="11779306" cy="603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>
              <a:lnSpc>
                <a:spcPct val="150000"/>
              </a:lnSpc>
              <a:buClr>
                <a:srgbClr val="000000"/>
              </a:buClr>
            </a:pPr>
            <a:r>
              <a:rPr 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VP több mechanizmuson keresztül javítja a </a:t>
            </a:r>
            <a:r>
              <a:rPr lang="hu-HU" sz="18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vaszkuláris</a:t>
            </a:r>
            <a:r>
              <a:rPr 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tónust </a:t>
            </a:r>
            <a:r>
              <a:rPr lang="hu-HU" sz="18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katecholamin</a:t>
            </a:r>
            <a:r>
              <a:rPr 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rezisztens </a:t>
            </a:r>
            <a:r>
              <a:rPr lang="hu-HU" sz="16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hipotenzióban</a:t>
            </a:r>
            <a:r>
              <a:rPr lang="en-US" sz="16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:</a:t>
            </a:r>
            <a:endParaRPr lang="hu-HU" sz="1600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450850" lvl="1" indent="-285750" algn="l">
              <a:lnSpc>
                <a:spcPct val="17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16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V1aR aktiváció</a:t>
            </a:r>
            <a:r>
              <a:rPr lang="en-US" sz="16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</a:t>
            </a:r>
            <a:endParaRPr lang="hu-HU" sz="1600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908050" lvl="3" indent="-285750" algn="l">
              <a:lnSpc>
                <a:spcPts val="22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magas keringő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katekolaminszintek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hatására az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adrenoreceptorok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deszenzitizálódnak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vagy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downregulálódnak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Wingdings" panose="05000000000000000000" pitchFamily="2" charset="2"/>
              </a:rPr>
              <a:t>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Wingdings" panose="05000000000000000000" pitchFamily="2" charset="2"/>
              </a:rPr>
              <a:t>vazodilatáció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Wingdings" panose="05000000000000000000" pitchFamily="2" charset="2"/>
              </a:rPr>
              <a:t> fennmarad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még akkor is, ha a plazma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katekolaminszint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emelkedik. A VP a V1 receptorokhoz kötődik, ezáltal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vazokonstrikciót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idéz elő, és fokozza az erek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katekolaminokra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adott válaszkészségét. A magas keringő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katekolaminszintek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által kiváltott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adrenoreceptor-deszenzitizációval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ellentétben a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vazopresszinreceptorok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érzékenysége változatlan marad.</a:t>
            </a:r>
          </a:p>
          <a:p>
            <a:pPr marL="450850" lvl="1" indent="-285750" algn="l">
              <a:lnSpc>
                <a:spcPts val="22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hu-HU" sz="1600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450850" lvl="1" indent="-285750" algn="l">
              <a:lnSpc>
                <a:spcPts val="22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16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Az ATP szenzitív K</a:t>
            </a:r>
            <a:r>
              <a:rPr lang="hu-HU" sz="1600" kern="0" baseline="30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+</a:t>
            </a:r>
            <a:r>
              <a:rPr lang="hu-HU" sz="16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csatornák </a:t>
            </a:r>
            <a:r>
              <a:rPr lang="en-US" sz="16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(K</a:t>
            </a:r>
            <a:r>
              <a:rPr lang="en-US" sz="1600" kern="0" baseline="-25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ATP</a:t>
            </a:r>
            <a:r>
              <a:rPr lang="en-US" sz="16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</a:t>
            </a:r>
            <a:r>
              <a:rPr lang="hu-HU" sz="16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és NO modulációja</a:t>
            </a:r>
          </a:p>
          <a:p>
            <a:pPr marL="908050" lvl="3" indent="-285750" algn="l">
              <a:lnSpc>
                <a:spcPts val="22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VP képes gátolni a K-ATP-csatornákat és befolyásolni a nitrogén-oxid (NO) jelátvitelt, ezáltal felerősítheti az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adrenerg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gyógyszerek hatását az érrendszeri simaizomban.</a:t>
            </a:r>
            <a:endParaRPr lang="hu-HU" sz="1400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450850" lvl="1" indent="-285750" algn="l">
              <a:lnSpc>
                <a:spcPts val="22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hu-HU" sz="1600" dirty="0">
              <a:solidFill>
                <a:prstClr val="black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450850" lvl="1" indent="-285750" algn="l">
              <a:lnSpc>
                <a:spcPts val="22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Alkalmazása acidózisban</a:t>
            </a:r>
          </a:p>
          <a:p>
            <a:pPr marL="908050" lvl="3" indent="-285750" algn="l">
              <a:lnSpc>
                <a:spcPts val="22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Az VP alkalmazása acidózis fennállása esetén is megfontolandó, mivel savas környezetben a VP-receptorok érzékenysége relatíve jobban megmarad, mint az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adrenerg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receptoroké</a:t>
            </a:r>
            <a:endParaRPr lang="hu-HU" sz="1400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457200" lvl="1" indent="0" algn="l">
              <a:buClr>
                <a:srgbClr val="C00000"/>
              </a:buClr>
            </a:pPr>
            <a:endParaRPr lang="hu-HU" sz="1600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B45C820-5C71-F500-BBA5-F85650780308}"/>
              </a:ext>
            </a:extLst>
          </p:cNvPr>
          <p:cNvSpPr txBox="1"/>
          <p:nvPr/>
        </p:nvSpPr>
        <p:spPr>
          <a:xfrm>
            <a:off x="8154468" y="1282001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Landry DW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NEJM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2001; 345(8): 588–595. </a:t>
            </a: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A51569F-1248-68EE-B0B3-699EF8892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643" y="107319"/>
            <a:ext cx="1077534" cy="688533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2678D62C-DD0B-94D8-3011-7616667B9BE8}"/>
              </a:ext>
            </a:extLst>
          </p:cNvPr>
          <p:cNvSpPr txBox="1"/>
          <p:nvPr/>
        </p:nvSpPr>
        <p:spPr>
          <a:xfrm>
            <a:off x="7365797" y="2946187"/>
            <a:ext cx="4483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Hotchkiss RS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NEJM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2003;348:138–150.</a:t>
            </a: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45C9AC65-E765-E06D-DCD8-10C20DDEC561}"/>
              </a:ext>
            </a:extLst>
          </p:cNvPr>
          <p:cNvSpPr txBox="1"/>
          <p:nvPr/>
        </p:nvSpPr>
        <p:spPr>
          <a:xfrm>
            <a:off x="7643927" y="3195445"/>
            <a:ext cx="42052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Barrett 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Crit. Care Med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2007;35:33–40.</a:t>
            </a: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AFF04DF7-8231-3BB3-1052-38E224DB2E59}"/>
              </a:ext>
            </a:extLst>
          </p:cNvPr>
          <p:cNvSpPr txBox="1"/>
          <p:nvPr/>
        </p:nvSpPr>
        <p:spPr>
          <a:xfrm>
            <a:off x="6695410" y="4376810"/>
            <a:ext cx="53178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O’Brien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AJ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Br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J. Pharmacol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2005;144:367–375. 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DAEA309-6EE1-F338-D14E-95E4AA37460E}"/>
              </a:ext>
            </a:extLst>
          </p:cNvPr>
          <p:cNvSpPr txBox="1"/>
          <p:nvPr/>
        </p:nvSpPr>
        <p:spPr>
          <a:xfrm>
            <a:off x="6507219" y="6082758"/>
            <a:ext cx="5513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Jakowenko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ND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J.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Intensive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Care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2022;37:1512–1519.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C4C10B2A-41A9-65AF-2172-C7E5B0CA94D9}"/>
              </a:ext>
            </a:extLst>
          </p:cNvPr>
          <p:cNvSpPr txBox="1"/>
          <p:nvPr/>
        </p:nvSpPr>
        <p:spPr>
          <a:xfrm>
            <a:off x="4928896" y="3430300"/>
            <a:ext cx="70340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Belletti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u-HU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Cardiothorac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Vasc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Anesth</a:t>
            </a:r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2020;34(4):1023-1041.</a:t>
            </a: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21B2288C-A252-BB4C-B6F9-B72983A6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023AAEB8-2CCD-629F-1E3F-5039A47E9472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2555021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ECC7A35-BB7B-79C4-D905-8324717CB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6" y="1430373"/>
            <a:ext cx="11631648" cy="3534268"/>
          </a:xfrm>
          <a:prstGeom prst="rect">
            <a:avLst/>
          </a:prstGeom>
        </p:spPr>
      </p:pic>
      <p:sp>
        <p:nvSpPr>
          <p:cNvPr id="4" name="Google Shape;130;p6">
            <a:extLst>
              <a:ext uri="{FF2B5EF4-FFF2-40B4-BE49-F238E27FC236}">
                <a16:creationId xmlns:a16="http://schemas.microsoft.com/office/drawing/2014/main" id="{2C0F54FC-1629-E2B4-B0F3-D7654E0A50E9}"/>
              </a:ext>
            </a:extLst>
          </p:cNvPr>
          <p:cNvSpPr txBox="1"/>
          <p:nvPr/>
        </p:nvSpPr>
        <p:spPr>
          <a:xfrm>
            <a:off x="911866" y="203289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VP </a:t>
            </a: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nephroprotektív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hatása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52ABC13-884B-0302-AFA3-BE303BFECD06}"/>
              </a:ext>
            </a:extLst>
          </p:cNvPr>
          <p:cNvSpPr txBox="1"/>
          <p:nvPr/>
        </p:nvSpPr>
        <p:spPr>
          <a:xfrm>
            <a:off x="372773" y="5283824"/>
            <a:ext cx="11631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latin typeface="Poppins" panose="00000500000000000000" pitchFamily="2" charset="-18"/>
                <a:cs typeface="Poppins" panose="00000500000000000000" pitchFamily="2" charset="-18"/>
              </a:rPr>
              <a:t>Kisebb klinikai vizsgálatokban kimutatták, hogy a VP infúziója növeli a vizeletmennyiséget és javítja a kreatinin-</a:t>
            </a:r>
            <a:r>
              <a:rPr lang="hu-HU" dirty="0" err="1">
                <a:latin typeface="Poppins" panose="00000500000000000000" pitchFamily="2" charset="-18"/>
                <a:cs typeface="Poppins" panose="00000500000000000000" pitchFamily="2" charset="-18"/>
              </a:rPr>
              <a:t>clearance</a:t>
            </a:r>
            <a:r>
              <a:rPr lang="hu-HU" dirty="0">
                <a:latin typeface="Poppins" panose="00000500000000000000" pitchFamily="2" charset="-18"/>
                <a:cs typeface="Poppins" panose="00000500000000000000" pitchFamily="2" charset="-18"/>
              </a:rPr>
              <a:t>-t a </a:t>
            </a:r>
            <a:r>
              <a:rPr lang="hu-HU" dirty="0" err="1">
                <a:latin typeface="Poppins" panose="00000500000000000000" pitchFamily="2" charset="-18"/>
                <a:cs typeface="Poppins" panose="00000500000000000000" pitchFamily="2" charset="-18"/>
              </a:rPr>
              <a:t>noradrenalinhoz</a:t>
            </a:r>
            <a:r>
              <a:rPr lang="hu-HU" dirty="0">
                <a:latin typeface="Poppins" panose="00000500000000000000" pitchFamily="2" charset="-18"/>
                <a:cs typeface="Poppins" panose="00000500000000000000" pitchFamily="2" charset="-18"/>
              </a:rPr>
              <a:t> (NE) képest.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31A2E8D-A504-C96C-FD47-BB2A685BFE61}"/>
              </a:ext>
            </a:extLst>
          </p:cNvPr>
          <p:cNvSpPr txBox="1"/>
          <p:nvPr/>
        </p:nvSpPr>
        <p:spPr>
          <a:xfrm>
            <a:off x="8394540" y="5628564"/>
            <a:ext cx="37974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Patel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BM </a:t>
            </a:r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400" b="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Anesthesiology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2002;96:576–582.</a:t>
            </a:r>
            <a:endParaRPr lang="hu-HU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52AD02A-4118-F9E1-ED57-08FEEC13B527}"/>
              </a:ext>
            </a:extLst>
          </p:cNvPr>
          <p:cNvSpPr txBox="1"/>
          <p:nvPr/>
        </p:nvSpPr>
        <p:spPr>
          <a:xfrm>
            <a:off x="6096000" y="5896376"/>
            <a:ext cx="61056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Lauzier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 </a:t>
            </a:r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400" b="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Intensive</a:t>
            </a:r>
            <a:r>
              <a:rPr lang="hu-HU" sz="1400" b="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b="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</a:t>
            </a:r>
            <a:r>
              <a:rPr lang="hu-HU" sz="1400" b="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b="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2006;32:1782–1789. </a:t>
            </a:r>
            <a:endParaRPr lang="hu-HU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DCA1BE8-1836-7984-0AEF-C27F0A669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2255E649-8D74-1AFA-C765-522D0871933A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1226381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>
            <a:extLst>
              <a:ext uri="{FF2B5EF4-FFF2-40B4-BE49-F238E27FC236}">
                <a16:creationId xmlns:a16="http://schemas.microsoft.com/office/drawing/2014/main" id="{AD86E98C-7EC1-EE7F-48FB-21F1EF2CDC67}"/>
              </a:ext>
            </a:extLst>
          </p:cNvPr>
          <p:cNvSpPr/>
          <p:nvPr/>
        </p:nvSpPr>
        <p:spPr>
          <a:xfrm>
            <a:off x="10847070" y="883471"/>
            <a:ext cx="1223010" cy="385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artalom helye 2">
            <a:extLst>
              <a:ext uri="{FF2B5EF4-FFF2-40B4-BE49-F238E27FC236}">
                <a16:creationId xmlns:a16="http://schemas.microsoft.com/office/drawing/2014/main" id="{588CFFD4-8654-68E1-52D4-6149B469A272}"/>
              </a:ext>
            </a:extLst>
          </p:cNvPr>
          <p:cNvSpPr txBox="1">
            <a:spLocks/>
          </p:cNvSpPr>
          <p:nvPr/>
        </p:nvSpPr>
        <p:spPr>
          <a:xfrm>
            <a:off x="0" y="1029200"/>
            <a:ext cx="3419849" cy="506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Clr>
                <a:srgbClr val="000000"/>
              </a:buClr>
            </a:pPr>
            <a:r>
              <a:rPr lang="hu-HU" sz="20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Post hoc analízis:</a:t>
            </a:r>
          </a:p>
          <a:p>
            <a:pPr>
              <a:lnSpc>
                <a:spcPct val="110000"/>
              </a:lnSpc>
              <a:buClr>
                <a:srgbClr val="000000"/>
              </a:buClr>
            </a:pP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RIFLE a szerinti „</a:t>
            </a:r>
            <a:r>
              <a:rPr lang="hu-HU" sz="20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Risk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” csoportba tartozó betegeknél a VP </a:t>
            </a:r>
            <a:r>
              <a:rPr lang="hu-HU" sz="20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csökkentette 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</a:t>
            </a:r>
            <a:r>
              <a:rPr lang="hu-HU" sz="20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mortalitást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(</a:t>
            </a:r>
            <a:r>
              <a:rPr lang="hu-HU" sz="2000" kern="0" dirty="0">
                <a:solidFill>
                  <a:srgbClr val="00206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54,7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20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vs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2000" kern="0" dirty="0">
                <a:solidFill>
                  <a:srgbClr val="00206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30,8%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).</a:t>
            </a:r>
          </a:p>
          <a:p>
            <a:pPr>
              <a:lnSpc>
                <a:spcPct val="110000"/>
              </a:lnSpc>
              <a:buClr>
                <a:srgbClr val="000000"/>
              </a:buClr>
            </a:pP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VP csoportban a </a:t>
            </a:r>
            <a:r>
              <a:rPr lang="hu-HU" sz="20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végstádiumú veseelégtelenségbe való progresszió  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50%-kal </a:t>
            </a:r>
            <a:r>
              <a:rPr lang="hu-HU" sz="20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csökkent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 </a:t>
            </a:r>
          </a:p>
          <a:p>
            <a:pPr>
              <a:lnSpc>
                <a:spcPct val="110000"/>
              </a:lnSpc>
              <a:buClr>
                <a:srgbClr val="000000"/>
              </a:buClr>
            </a:pP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VP csoportban az </a:t>
            </a:r>
            <a:r>
              <a:rPr lang="hu-HU" sz="20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RRT kezelés </a:t>
            </a:r>
            <a:r>
              <a:rPr lang="hu-HU" sz="2000" b="1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incidenciája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is ≈50%-kal </a:t>
            </a:r>
            <a:r>
              <a:rPr lang="hu-HU" sz="20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csökkent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DA6C4FB1-3E21-83EC-0433-BE6AD2D29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197" y="1027283"/>
            <a:ext cx="8422105" cy="4803433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0B52C9F6-A7DE-56EC-6D5C-1E1C0DC65038}"/>
              </a:ext>
            </a:extLst>
          </p:cNvPr>
          <p:cNvSpPr txBox="1"/>
          <p:nvPr/>
        </p:nvSpPr>
        <p:spPr>
          <a:xfrm>
            <a:off x="8184172" y="5925343"/>
            <a:ext cx="4007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Gordon AC et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Intensive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Care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2010;36:83–91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DBD72ABE-2E16-84B0-05DD-B18BC06CCDCA}"/>
              </a:ext>
            </a:extLst>
          </p:cNvPr>
          <p:cNvSpPr/>
          <p:nvPr/>
        </p:nvSpPr>
        <p:spPr>
          <a:xfrm>
            <a:off x="3420980" y="5012569"/>
            <a:ext cx="1343525" cy="14437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DBB8212A-9C32-717D-19B4-A3334E89A7D3}"/>
              </a:ext>
            </a:extLst>
          </p:cNvPr>
          <p:cNvSpPr/>
          <p:nvPr/>
        </p:nvSpPr>
        <p:spPr>
          <a:xfrm>
            <a:off x="9412707" y="5012569"/>
            <a:ext cx="2330114" cy="14437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0A53916F-E873-6296-FECA-9B974760194B}"/>
              </a:ext>
            </a:extLst>
          </p:cNvPr>
          <p:cNvSpPr/>
          <p:nvPr/>
        </p:nvSpPr>
        <p:spPr>
          <a:xfrm>
            <a:off x="3420980" y="5293514"/>
            <a:ext cx="1552074" cy="34186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2BAD6B8E-67A2-51CA-EC61-77838DA9782F}"/>
              </a:ext>
            </a:extLst>
          </p:cNvPr>
          <p:cNvSpPr/>
          <p:nvPr/>
        </p:nvSpPr>
        <p:spPr>
          <a:xfrm>
            <a:off x="9412707" y="5261652"/>
            <a:ext cx="2330114" cy="3764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Google Shape;130;p6">
            <a:extLst>
              <a:ext uri="{FF2B5EF4-FFF2-40B4-BE49-F238E27FC236}">
                <a16:creationId xmlns:a16="http://schemas.microsoft.com/office/drawing/2014/main" id="{2D3E5C19-05B8-7321-9F50-55FF6787DC86}"/>
              </a:ext>
            </a:extLst>
          </p:cNvPr>
          <p:cNvSpPr txBox="1"/>
          <p:nvPr/>
        </p:nvSpPr>
        <p:spPr>
          <a:xfrm>
            <a:off x="797566" y="114070"/>
            <a:ext cx="1040383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VASST (</a:t>
            </a:r>
            <a:r>
              <a:rPr lang="hu-HU" sz="4400" b="1" dirty="0" err="1">
                <a:solidFill>
                  <a:srgbClr val="00B050"/>
                </a:solidFill>
                <a:latin typeface="Calibri" panose="020F0502020204030204"/>
                <a:ea typeface="+mj-ea"/>
                <a:cs typeface="Arial"/>
                <a:sym typeface="Arial"/>
              </a:rPr>
              <a:t>Va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sopressin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and </a:t>
            </a:r>
            <a:r>
              <a:rPr lang="hu-HU" sz="4400" b="1" dirty="0" err="1">
                <a:solidFill>
                  <a:srgbClr val="00B050"/>
                </a:solidFill>
                <a:latin typeface="Calibri" panose="020F0502020204030204"/>
                <a:ea typeface="+mj-ea"/>
                <a:cs typeface="Arial"/>
                <a:sym typeface="Arial"/>
              </a:rPr>
              <a:t>S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eptic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</a:t>
            </a:r>
            <a:r>
              <a:rPr lang="hu-HU" sz="4400" b="1" dirty="0" err="1">
                <a:solidFill>
                  <a:srgbClr val="00B050"/>
                </a:solidFill>
                <a:latin typeface="Calibri" panose="020F0502020204030204"/>
                <a:ea typeface="+mj-ea"/>
                <a:cs typeface="Arial"/>
                <a:sym typeface="Arial"/>
              </a:rPr>
              <a:t>S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hock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</a:t>
            </a:r>
            <a:r>
              <a:rPr lang="hu-HU" sz="4400" b="1" dirty="0" err="1">
                <a:solidFill>
                  <a:srgbClr val="00B050"/>
                </a:solidFill>
                <a:latin typeface="Calibri" panose="020F0502020204030204"/>
                <a:ea typeface="+mj-ea"/>
                <a:cs typeface="Arial"/>
                <a:sym typeface="Arial"/>
              </a:rPr>
              <a:t>T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rial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)</a:t>
            </a:r>
            <a:endParaRPr lang="hu-HU"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pic>
        <p:nvPicPr>
          <p:cNvPr id="29" name="Kép 28">
            <a:extLst>
              <a:ext uri="{FF2B5EF4-FFF2-40B4-BE49-F238E27FC236}">
                <a16:creationId xmlns:a16="http://schemas.microsoft.com/office/drawing/2014/main" id="{98A7ECF3-DC0A-6CF4-9955-45722949C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30" name="Szövegdoboz 29">
            <a:extLst>
              <a:ext uri="{FF2B5EF4-FFF2-40B4-BE49-F238E27FC236}">
                <a16:creationId xmlns:a16="http://schemas.microsoft.com/office/drawing/2014/main" id="{609ECBD0-E417-AB07-C677-08D94445CE17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333478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0;p6">
            <a:extLst>
              <a:ext uri="{FF2B5EF4-FFF2-40B4-BE49-F238E27FC236}">
                <a16:creationId xmlns:a16="http://schemas.microsoft.com/office/drawing/2014/main" id="{C2419AF7-7B02-DF72-5096-E20B9D97B007}"/>
              </a:ext>
            </a:extLst>
          </p:cNvPr>
          <p:cNvSpPr txBox="1"/>
          <p:nvPr/>
        </p:nvSpPr>
        <p:spPr>
          <a:xfrm>
            <a:off x="985018" y="251008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2686050" algn="l"/>
              </a:tabLst>
            </a:pPr>
            <a:r>
              <a:rPr lang="hu-HU" sz="320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Amiről szó lesz</a:t>
            </a:r>
            <a:endParaRPr sz="320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6" name="Google Shape;131;p6">
            <a:extLst>
              <a:ext uri="{FF2B5EF4-FFF2-40B4-BE49-F238E27FC236}">
                <a16:creationId xmlns:a16="http://schemas.microsoft.com/office/drawing/2014/main" id="{CF169C0C-F8F1-673B-D630-97911AC12810}"/>
              </a:ext>
            </a:extLst>
          </p:cNvPr>
          <p:cNvSpPr/>
          <p:nvPr/>
        </p:nvSpPr>
        <p:spPr>
          <a:xfrm>
            <a:off x="496589" y="1373152"/>
            <a:ext cx="9763209" cy="4792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800" kern="1200" dirty="0">
                <a:solidFill>
                  <a:prstClr val="black"/>
                </a:solidFill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miért alkalmazzuk?</a:t>
            </a:r>
          </a:p>
          <a:p>
            <a:pPr marL="6286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800" kern="1200" dirty="0">
                <a:solidFill>
                  <a:prstClr val="black"/>
                </a:solidFill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a cél-MAP korai elérése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vazoplégia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élettani,</a:t>
            </a:r>
            <a:r>
              <a:rPr kumimoji="0" lang="hu-HU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kórélettani, biokémiai háttér</a:t>
            </a:r>
          </a:p>
          <a:p>
            <a:pPr marL="6286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vazopresszin</a:t>
            </a:r>
            <a:r>
              <a:rPr kumimoji="0" lang="hu-HU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és hatásai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800" kern="1200" dirty="0">
                <a:solidFill>
                  <a:prstClr val="black"/>
                </a:solidFill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terápia időzítés</a:t>
            </a:r>
          </a:p>
          <a:p>
            <a:pPr marL="628650" lvl="8" indent="-22860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hu-HU" sz="1800" kern="1200" dirty="0">
                <a:solidFill>
                  <a:prstClr val="black"/>
                </a:solidFill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mikor?</a:t>
            </a:r>
          </a:p>
          <a:p>
            <a:pPr marL="628650" lvl="8" indent="-22860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hu-HU" sz="1800" kern="1200" dirty="0">
                <a:solidFill>
                  <a:prstClr val="black"/>
                </a:solidFill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kinek?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terápia</a:t>
            </a:r>
            <a:r>
              <a:rPr kumimoji="0" lang="hu-HU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dozírozás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800" kern="1200" noProof="0" dirty="0">
                <a:solidFill>
                  <a:prstClr val="black"/>
                </a:solidFill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a kezeléstől várható előnyök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kockázatok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800" kern="1200" dirty="0">
                <a:solidFill>
                  <a:prstClr val="black"/>
                </a:solidFill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leszoktatás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lvl="1"/>
            <a:endParaRPr lang="hu-HU" sz="11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7" name="Google Shape;133;p6">
            <a:extLst>
              <a:ext uri="{FF2B5EF4-FFF2-40B4-BE49-F238E27FC236}">
                <a16:creationId xmlns:a16="http://schemas.microsoft.com/office/drawing/2014/main" id="{F255E167-3C76-2871-A208-EEA0EAA00C7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120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BED2376-9979-DB47-C6B2-2B3615A74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018" y="342862"/>
            <a:ext cx="2127435" cy="215791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8CCD695B-26CF-9587-346E-D72FF7BD5396}"/>
              </a:ext>
            </a:extLst>
          </p:cNvPr>
          <p:cNvSpPr txBox="1"/>
          <p:nvPr/>
        </p:nvSpPr>
        <p:spPr>
          <a:xfrm>
            <a:off x="5932441" y="1083941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solidFill>
                  <a:srgbClr val="002060"/>
                </a:solidFill>
              </a:rPr>
              <a:t>MAP</a:t>
            </a:r>
            <a:endParaRPr lang="hu-HU" sz="2800" b="1" dirty="0">
              <a:solidFill>
                <a:srgbClr val="002060"/>
              </a:solidFill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6EE9CC5-3805-2978-92B7-C8A0A45CA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983" y="1730272"/>
            <a:ext cx="2068980" cy="243698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2E70AAA-D25A-4727-FC65-EC922391B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947" y="2716311"/>
            <a:ext cx="2638793" cy="168616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870FB84-6849-99D0-C1D7-7964C0705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673" y="3578774"/>
            <a:ext cx="1771897" cy="253400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531380D-9A21-5AC1-440B-942D9D429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054" y="4520194"/>
            <a:ext cx="4166688" cy="1698445"/>
          </a:xfrm>
          <a:prstGeom prst="rect">
            <a:avLst/>
          </a:prstGeom>
        </p:spPr>
      </p:pic>
      <p:pic>
        <p:nvPicPr>
          <p:cNvPr id="14" name="Picture 2" descr="Feltételes adóbírság: előny vagy hátrány? - Adózásról érthetően">
            <a:extLst>
              <a:ext uri="{FF2B5EF4-FFF2-40B4-BE49-F238E27FC236}">
                <a16:creationId xmlns:a16="http://schemas.microsoft.com/office/drawing/2014/main" id="{7959176D-EE44-C4BC-38D6-ED7856536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76" y="3777419"/>
            <a:ext cx="2446023" cy="151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B7B50F24-FF42-8EE5-0D49-5B4EFF582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0022" y="4883274"/>
            <a:ext cx="1977626" cy="1974726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48F3588-C4F9-2C9D-1867-3246019CF1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7A294503-E66C-A0F3-75AB-751D72442444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94687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artalom helye 2">
            <a:extLst>
              <a:ext uri="{FF2B5EF4-FFF2-40B4-BE49-F238E27FC236}">
                <a16:creationId xmlns:a16="http://schemas.microsoft.com/office/drawing/2014/main" id="{CE7CD954-13EB-6BA7-A716-0F036F578126}"/>
              </a:ext>
            </a:extLst>
          </p:cNvPr>
          <p:cNvSpPr txBox="1">
            <a:spLocks/>
          </p:cNvSpPr>
          <p:nvPr/>
        </p:nvSpPr>
        <p:spPr>
          <a:xfrm>
            <a:off x="381000" y="20782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kettős vak RCT, 18 ITO bevonásával, Egyesült Királyságban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fluid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reszuszcitáció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ellenére fennálló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vazopresszor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támogatást igénylő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hipotenzió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 szeptikus sokk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4 csoport: 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vazopresszin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(0,06 U/min dózisig titrálva) + hidrokortizon (n = 101),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vazopresszin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+ placebo (n = 104), 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noradrenalin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+ hidrokortizon (n = 101), 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noradrenalin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+ placebo (n = 103).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34" name="Google Shape;130;p6">
            <a:extLst>
              <a:ext uri="{FF2B5EF4-FFF2-40B4-BE49-F238E27FC236}">
                <a16:creationId xmlns:a16="http://schemas.microsoft.com/office/drawing/2014/main" id="{4B963839-7065-278F-3D69-AFFE4D01351C}"/>
              </a:ext>
            </a:extLst>
          </p:cNvPr>
          <p:cNvSpPr txBox="1"/>
          <p:nvPr/>
        </p:nvSpPr>
        <p:spPr>
          <a:xfrm>
            <a:off x="797566" y="41881"/>
            <a:ext cx="1040383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VANISH (</a:t>
            </a:r>
            <a:r>
              <a:rPr lang="hu-HU" sz="4400" b="1" dirty="0" err="1">
                <a:solidFill>
                  <a:srgbClr val="00B050"/>
                </a:solidFill>
                <a:latin typeface="Calibri" panose="020F0502020204030204"/>
                <a:ea typeface="+mj-ea"/>
                <a:cs typeface="Arial"/>
                <a:sym typeface="Arial"/>
              </a:rPr>
              <a:t>VA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sopressin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versus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</a:t>
            </a:r>
            <a:r>
              <a:rPr lang="hu-HU" sz="4400" b="1" dirty="0" err="1">
                <a:solidFill>
                  <a:srgbClr val="00B050"/>
                </a:solidFill>
                <a:latin typeface="Calibri" panose="020F0502020204030204"/>
                <a:ea typeface="+mj-ea"/>
                <a:cs typeface="Arial"/>
                <a:sym typeface="Arial"/>
              </a:rPr>
              <a:t>N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oradrenaline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as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</a:t>
            </a:r>
            <a:r>
              <a:rPr lang="hu-HU" sz="4400" b="1" dirty="0" err="1">
                <a:solidFill>
                  <a:srgbClr val="00B050"/>
                </a:solidFill>
                <a:latin typeface="Calibri" panose="020F0502020204030204"/>
                <a:ea typeface="+mj-ea"/>
                <a:cs typeface="Arial"/>
                <a:sym typeface="Arial"/>
              </a:rPr>
              <a:t>I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nitial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therapy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in </a:t>
            </a:r>
            <a:r>
              <a:rPr lang="hu-HU" sz="4400" b="1" dirty="0" err="1">
                <a:solidFill>
                  <a:srgbClr val="00B050"/>
                </a:solidFill>
                <a:latin typeface="Calibri" panose="020F0502020204030204"/>
                <a:ea typeface="+mj-ea"/>
                <a:cs typeface="Arial"/>
                <a:sym typeface="Arial"/>
              </a:rPr>
              <a:t>S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eptic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s</a:t>
            </a:r>
            <a:r>
              <a:rPr lang="hu-HU" sz="4400" b="1" dirty="0" err="1">
                <a:solidFill>
                  <a:srgbClr val="00B050"/>
                </a:solidFill>
                <a:latin typeface="Calibri" panose="020F0502020204030204"/>
                <a:ea typeface="+mj-ea"/>
                <a:cs typeface="Arial"/>
                <a:sym typeface="Arial"/>
              </a:rPr>
              <a:t>H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ock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)</a:t>
            </a:r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780A3F6D-04FD-3F6F-35AE-B3CC2D909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115" y="4253957"/>
            <a:ext cx="5526885" cy="1857825"/>
          </a:xfrm>
          <a:prstGeom prst="rect">
            <a:avLst/>
          </a:prstGeom>
        </p:spPr>
      </p:pic>
      <p:pic>
        <p:nvPicPr>
          <p:cNvPr id="37" name="Kép 36">
            <a:extLst>
              <a:ext uri="{FF2B5EF4-FFF2-40B4-BE49-F238E27FC236}">
                <a16:creationId xmlns:a16="http://schemas.microsoft.com/office/drawing/2014/main" id="{097BCCF9-B400-F64F-96CF-C35AF46F0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38" name="Szövegdoboz 37">
            <a:extLst>
              <a:ext uri="{FF2B5EF4-FFF2-40B4-BE49-F238E27FC236}">
                <a16:creationId xmlns:a16="http://schemas.microsoft.com/office/drawing/2014/main" id="{7E598198-0E2B-00FD-4747-5C24F97BBC63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1515267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9C8BB935-5D94-871E-3D40-32BC410C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343" y="691794"/>
            <a:ext cx="8816113" cy="5474412"/>
          </a:xfrm>
          <a:prstGeom prst="rect">
            <a:avLst/>
          </a:prstGeom>
        </p:spPr>
      </p:pic>
      <p:sp>
        <p:nvSpPr>
          <p:cNvPr id="19" name="Téglalap 18">
            <a:extLst>
              <a:ext uri="{FF2B5EF4-FFF2-40B4-BE49-F238E27FC236}">
                <a16:creationId xmlns:a16="http://schemas.microsoft.com/office/drawing/2014/main" id="{3EE44950-B5BD-DAB6-553E-3C5936E41B95}"/>
              </a:ext>
            </a:extLst>
          </p:cNvPr>
          <p:cNvSpPr/>
          <p:nvPr/>
        </p:nvSpPr>
        <p:spPr>
          <a:xfrm>
            <a:off x="6615803" y="3170759"/>
            <a:ext cx="898634" cy="25824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C9B11429-E49F-1BFD-4DB6-0735798A989D}"/>
              </a:ext>
            </a:extLst>
          </p:cNvPr>
          <p:cNvSpPr/>
          <p:nvPr/>
        </p:nvSpPr>
        <p:spPr>
          <a:xfrm>
            <a:off x="9464107" y="4668482"/>
            <a:ext cx="898634" cy="22071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1824FC5C-810C-D957-2AC5-EFC58AABEA9B}"/>
              </a:ext>
            </a:extLst>
          </p:cNvPr>
          <p:cNvSpPr/>
          <p:nvPr/>
        </p:nvSpPr>
        <p:spPr>
          <a:xfrm>
            <a:off x="6615803" y="4684247"/>
            <a:ext cx="898634" cy="22071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A44B05F1-FC37-9B7C-7986-D304EBAA3699}"/>
              </a:ext>
            </a:extLst>
          </p:cNvPr>
          <p:cNvSpPr/>
          <p:nvPr/>
        </p:nvSpPr>
        <p:spPr>
          <a:xfrm>
            <a:off x="9448341" y="3133233"/>
            <a:ext cx="898634" cy="25824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16C0CD8-7876-28FD-08B0-0A84DA634CE8}"/>
              </a:ext>
            </a:extLst>
          </p:cNvPr>
          <p:cNvSpPr txBox="1"/>
          <p:nvPr/>
        </p:nvSpPr>
        <p:spPr>
          <a:xfrm>
            <a:off x="11602415" y="460993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prstClr val="black"/>
                </a:solidFill>
                <a:latin typeface="Calibri" panose="020F0502020204030204"/>
              </a:rPr>
              <a:t>*</a:t>
            </a: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9137E738-3DB3-D00C-037A-B8A2E75CB888}"/>
              </a:ext>
            </a:extLst>
          </p:cNvPr>
          <p:cNvSpPr/>
          <p:nvPr/>
        </p:nvSpPr>
        <p:spPr>
          <a:xfrm>
            <a:off x="2983639" y="3170759"/>
            <a:ext cx="1698260" cy="22071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99969D7D-0F09-D76F-EB82-BFF4F0B59CC6}"/>
              </a:ext>
            </a:extLst>
          </p:cNvPr>
          <p:cNvSpPr/>
          <p:nvPr/>
        </p:nvSpPr>
        <p:spPr>
          <a:xfrm>
            <a:off x="2981431" y="4668482"/>
            <a:ext cx="1684702" cy="23648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D8440A55-EB18-8345-D4FA-163CF63D2855}"/>
              </a:ext>
            </a:extLst>
          </p:cNvPr>
          <p:cNvSpPr/>
          <p:nvPr/>
        </p:nvSpPr>
        <p:spPr>
          <a:xfrm>
            <a:off x="2981431" y="2319420"/>
            <a:ext cx="1684702" cy="26801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71A0FAEE-B6F1-D36E-8038-5B969AB2C1A8}"/>
              </a:ext>
            </a:extLst>
          </p:cNvPr>
          <p:cNvSpPr/>
          <p:nvPr/>
        </p:nvSpPr>
        <p:spPr>
          <a:xfrm>
            <a:off x="6615803" y="2319420"/>
            <a:ext cx="898634" cy="29954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id="{9F765E53-DF11-2BC8-422C-A819E7602849}"/>
              </a:ext>
            </a:extLst>
          </p:cNvPr>
          <p:cNvSpPr/>
          <p:nvPr/>
        </p:nvSpPr>
        <p:spPr>
          <a:xfrm>
            <a:off x="9448341" y="2319420"/>
            <a:ext cx="914400" cy="26801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1A247FBD-B6B1-3FB7-B5CF-57509B8DC4D5}"/>
              </a:ext>
            </a:extLst>
          </p:cNvPr>
          <p:cNvSpPr txBox="1"/>
          <p:nvPr/>
        </p:nvSpPr>
        <p:spPr>
          <a:xfrm>
            <a:off x="11752456" y="2249633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NS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92E299B1-29C2-24DB-E3E3-FE561213FA8B}"/>
              </a:ext>
            </a:extLst>
          </p:cNvPr>
          <p:cNvSpPr txBox="1"/>
          <p:nvPr/>
        </p:nvSpPr>
        <p:spPr>
          <a:xfrm>
            <a:off x="11751670" y="3077688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NS</a:t>
            </a:r>
          </a:p>
        </p:txBody>
      </p:sp>
      <p:sp>
        <p:nvSpPr>
          <p:cNvPr id="34" name="Google Shape;130;p6">
            <a:extLst>
              <a:ext uri="{FF2B5EF4-FFF2-40B4-BE49-F238E27FC236}">
                <a16:creationId xmlns:a16="http://schemas.microsoft.com/office/drawing/2014/main" id="{51C3961F-1560-B88E-D0B6-568491E45610}"/>
              </a:ext>
            </a:extLst>
          </p:cNvPr>
          <p:cNvSpPr txBox="1"/>
          <p:nvPr/>
        </p:nvSpPr>
        <p:spPr>
          <a:xfrm>
            <a:off x="894083" y="124795"/>
            <a:ext cx="1040383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VANISH</a:t>
            </a:r>
          </a:p>
        </p:txBody>
      </p:sp>
      <p:pic>
        <p:nvPicPr>
          <p:cNvPr id="35" name="Kép 34">
            <a:extLst>
              <a:ext uri="{FF2B5EF4-FFF2-40B4-BE49-F238E27FC236}">
                <a16:creationId xmlns:a16="http://schemas.microsoft.com/office/drawing/2014/main" id="{ED34DC7C-41A8-2161-EAC7-B837DD14E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11" y="1133257"/>
            <a:ext cx="2619291" cy="880457"/>
          </a:xfrm>
          <a:prstGeom prst="rect">
            <a:avLst/>
          </a:prstGeom>
        </p:spPr>
      </p:pic>
      <p:pic>
        <p:nvPicPr>
          <p:cNvPr id="36" name="Kép 35">
            <a:extLst>
              <a:ext uri="{FF2B5EF4-FFF2-40B4-BE49-F238E27FC236}">
                <a16:creationId xmlns:a16="http://schemas.microsoft.com/office/drawing/2014/main" id="{11DBB9EE-71F8-B863-4009-CB90FB27B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37" name="Szövegdoboz 36">
            <a:extLst>
              <a:ext uri="{FF2B5EF4-FFF2-40B4-BE49-F238E27FC236}">
                <a16:creationId xmlns:a16="http://schemas.microsoft.com/office/drawing/2014/main" id="{8385F446-5E9D-56E1-7F59-DFA74E84BCF4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381031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854AAD53-722F-084E-B3B1-666CA0ED6442}"/>
              </a:ext>
            </a:extLst>
          </p:cNvPr>
          <p:cNvSpPr txBox="1">
            <a:spLocks/>
          </p:cNvSpPr>
          <p:nvPr/>
        </p:nvSpPr>
        <p:spPr>
          <a:xfrm>
            <a:off x="1945063" y="1546789"/>
            <a:ext cx="7173912" cy="19584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6000" b="1" dirty="0">
                <a:latin typeface="Calibri" panose="020F0502020204030204" pitchFamily="34" charset="0"/>
                <a:cs typeface="Calibri" panose="020F0502020204030204" pitchFamily="34" charset="0"/>
              </a:rPr>
              <a:t>Szövődmények!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4833DF5-1BF0-A034-63E0-60AC33444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7566" y="85925"/>
            <a:ext cx="4876800" cy="146086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0DCBCF5-8FC1-7B93-2A39-20C2A456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6CDF58A2-7EFB-B314-3A7B-A84B1D8D5B61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3267059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E959A34-A78E-2C01-A196-4FD7C9B0A418}"/>
              </a:ext>
            </a:extLst>
          </p:cNvPr>
          <p:cNvSpPr txBox="1"/>
          <p:nvPr/>
        </p:nvSpPr>
        <p:spPr>
          <a:xfrm>
            <a:off x="333664" y="1530471"/>
            <a:ext cx="6093994" cy="3747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Leggyakrabban előforduló súlyos mellékhatások (előfordulási gyakoriság &lt; 10%) </a:t>
            </a:r>
          </a:p>
          <a:p>
            <a:pPr marL="742950" lvl="1" indent="-285750">
              <a:lnSpc>
                <a:spcPts val="29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digitális </a:t>
            </a:r>
            <a:r>
              <a:rPr lang="hu-HU" sz="2000" dirty="0" err="1">
                <a:latin typeface="Poppins" panose="00000500000000000000" pitchFamily="2" charset="-18"/>
                <a:cs typeface="Poppins" panose="00000500000000000000" pitchFamily="2" charset="-18"/>
              </a:rPr>
              <a:t>iszkémia</a:t>
            </a:r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 (</a:t>
            </a:r>
            <a:r>
              <a:rPr lang="it-IT" sz="2000" dirty="0">
                <a:latin typeface="Poppins" panose="00000500000000000000" pitchFamily="2" charset="-18"/>
                <a:cs typeface="Poppins" panose="00000500000000000000" pitchFamily="2" charset="-18"/>
              </a:rPr>
              <a:t>vasopressor-induced acute limb ischemia (VIALI).</a:t>
            </a:r>
            <a:endParaRPr lang="hu-HU" sz="2000" dirty="0"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742950" lvl="1" indent="-285750">
              <a:lnSpc>
                <a:spcPts val="29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non-</a:t>
            </a:r>
            <a:r>
              <a:rPr lang="hu-HU" sz="2000" dirty="0" err="1">
                <a:latin typeface="Poppins" panose="00000500000000000000" pitchFamily="2" charset="-18"/>
                <a:cs typeface="Poppins" panose="00000500000000000000" pitchFamily="2" charset="-18"/>
              </a:rPr>
              <a:t>okkluzív</a:t>
            </a:r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 akut </a:t>
            </a:r>
            <a:r>
              <a:rPr lang="hu-HU" sz="2000" dirty="0" err="1">
                <a:latin typeface="Poppins" panose="00000500000000000000" pitchFamily="2" charset="-18"/>
                <a:cs typeface="Poppins" panose="00000500000000000000" pitchFamily="2" charset="-18"/>
              </a:rPr>
              <a:t>mezenteriális</a:t>
            </a:r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2000" dirty="0" err="1">
                <a:latin typeface="Poppins" panose="00000500000000000000" pitchFamily="2" charset="-18"/>
                <a:cs typeface="Poppins" panose="00000500000000000000" pitchFamily="2" charset="-18"/>
              </a:rPr>
              <a:t>iszkémia</a:t>
            </a:r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(NOMI).</a:t>
            </a:r>
          </a:p>
          <a:p>
            <a:pPr marL="742950" lvl="1" indent="-285750">
              <a:lnSpc>
                <a:spcPts val="29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akut </a:t>
            </a:r>
            <a:r>
              <a:rPr lang="hu-HU" sz="2000" dirty="0" err="1">
                <a:latin typeface="Poppins" panose="00000500000000000000" pitchFamily="2" charset="-18"/>
                <a:cs typeface="Poppins" panose="00000500000000000000" pitchFamily="2" charset="-18"/>
              </a:rPr>
              <a:t>myocardialis</a:t>
            </a:r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2000" dirty="0" err="1">
                <a:latin typeface="Poppins" panose="00000500000000000000" pitchFamily="2" charset="-18"/>
                <a:cs typeface="Poppins" panose="00000500000000000000" pitchFamily="2" charset="-18"/>
              </a:rPr>
              <a:t>iszkémia</a:t>
            </a:r>
            <a:endParaRPr lang="hu-HU" sz="2000" dirty="0"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742950" lvl="1" indent="-285750">
              <a:lnSpc>
                <a:spcPts val="29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Poppins" panose="00000500000000000000" pitchFamily="2" charset="-18"/>
                <a:cs typeface="Poppins" panose="00000500000000000000" pitchFamily="2" charset="-18"/>
              </a:rPr>
              <a:t>életet veszélyeztető ritmuszavarok</a:t>
            </a:r>
          </a:p>
          <a:p>
            <a:pPr marL="742950" lvl="1" indent="-285750">
              <a:lnSpc>
                <a:spcPts val="29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sz="2000" dirty="0" err="1">
                <a:latin typeface="Poppins" panose="00000500000000000000" pitchFamily="2" charset="-18"/>
                <a:cs typeface="Poppins" panose="00000500000000000000" pitchFamily="2" charset="-18"/>
              </a:rPr>
              <a:t>hyponatraemia</a:t>
            </a:r>
            <a:endParaRPr lang="hu-HU" sz="2000" dirty="0"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lvl="1"/>
            <a:endParaRPr lang="hu-HU" sz="20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4" name="Google Shape;130;p6">
            <a:extLst>
              <a:ext uri="{FF2B5EF4-FFF2-40B4-BE49-F238E27FC236}">
                <a16:creationId xmlns:a16="http://schemas.microsoft.com/office/drawing/2014/main" id="{5C8CC778-7E39-F7B6-272D-B5EB9D90F0E6}"/>
              </a:ext>
            </a:extLst>
          </p:cNvPr>
          <p:cNvSpPr txBox="1"/>
          <p:nvPr/>
        </p:nvSpPr>
        <p:spPr>
          <a:xfrm>
            <a:off x="797566" y="114070"/>
            <a:ext cx="1040383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Vazopresszin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mellékhatások</a:t>
            </a:r>
            <a:endParaRPr lang="hu-HU"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pic>
        <p:nvPicPr>
          <p:cNvPr id="1026" name="Picture 2" descr="Figure 2">
            <a:extLst>
              <a:ext uri="{FF2B5EF4-FFF2-40B4-BE49-F238E27FC236}">
                <a16:creationId xmlns:a16="http://schemas.microsoft.com/office/drawing/2014/main" id="{B90566C4-DF82-97FF-00F9-6BFD107A0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658" y="761070"/>
            <a:ext cx="4570641" cy="455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F50EB48-3D4C-EBDF-57F0-62A86276ABAE}"/>
              </a:ext>
            </a:extLst>
          </p:cNvPr>
          <p:cNvSpPr txBox="1"/>
          <p:nvPr/>
        </p:nvSpPr>
        <p:spPr>
          <a:xfrm>
            <a:off x="5999483" y="5453920"/>
            <a:ext cx="6093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Attallah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400" b="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Cureus</a:t>
            </a:r>
            <a:r>
              <a:rPr lang="hu-HU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2022 Dec 30;14(12):e33118.</a:t>
            </a:r>
            <a:endParaRPr lang="hu-HU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F20777C-EE9B-6F45-1F0E-9E9D46BF1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0E5DBF7-A139-1643-6111-AB2465D00AF7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326843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7EEB823E-76D1-CE94-3D57-85702B746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88" y="707524"/>
            <a:ext cx="8846500" cy="525303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DA889037-1A81-BD42-A84B-DC76A1179A6B}"/>
              </a:ext>
            </a:extLst>
          </p:cNvPr>
          <p:cNvSpPr/>
          <p:nvPr/>
        </p:nvSpPr>
        <p:spPr>
          <a:xfrm>
            <a:off x="3026988" y="4147528"/>
            <a:ext cx="1669540" cy="50449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01CBD338-0120-2C00-9A04-291F8372F5DE}"/>
              </a:ext>
            </a:extLst>
          </p:cNvPr>
          <p:cNvSpPr/>
          <p:nvPr/>
        </p:nvSpPr>
        <p:spPr>
          <a:xfrm>
            <a:off x="6682983" y="4147528"/>
            <a:ext cx="898634" cy="25824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5C680EBA-6B0D-67AB-8956-1AFE412E74A2}"/>
              </a:ext>
            </a:extLst>
          </p:cNvPr>
          <p:cNvSpPr/>
          <p:nvPr/>
        </p:nvSpPr>
        <p:spPr>
          <a:xfrm>
            <a:off x="9568072" y="4147528"/>
            <a:ext cx="898634" cy="25824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130;p6">
            <a:extLst>
              <a:ext uri="{FF2B5EF4-FFF2-40B4-BE49-F238E27FC236}">
                <a16:creationId xmlns:a16="http://schemas.microsoft.com/office/drawing/2014/main" id="{1214EC04-69C0-57D1-3AA4-99102374E041}"/>
              </a:ext>
            </a:extLst>
          </p:cNvPr>
          <p:cNvSpPr txBox="1"/>
          <p:nvPr/>
        </p:nvSpPr>
        <p:spPr>
          <a:xfrm>
            <a:off x="894083" y="124795"/>
            <a:ext cx="1040383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VANISH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7063B54E-5E31-2AC8-557F-1E988C4F2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11" y="1133257"/>
            <a:ext cx="2619291" cy="880457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A8EC5617-75CC-58C3-6CF4-AE42437F9381}"/>
              </a:ext>
            </a:extLst>
          </p:cNvPr>
          <p:cNvSpPr txBox="1"/>
          <p:nvPr/>
        </p:nvSpPr>
        <p:spPr>
          <a:xfrm>
            <a:off x="238642" y="2439368"/>
            <a:ext cx="266800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A súlyos, feltételezhetően gyógyszerrel összefüggő mellékhatások jelentkezésekor a </a:t>
            </a:r>
            <a:r>
              <a:rPr lang="hu-HU" b="1" dirty="0" err="1"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vazopresszin</a:t>
            </a:r>
            <a:r>
              <a:rPr lang="hu-HU" b="1" dirty="0"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átlagos adagja 0,06 U/perc, </a:t>
            </a:r>
            <a:r>
              <a:rPr lang="hu-HU" dirty="0"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a </a:t>
            </a:r>
            <a:r>
              <a:rPr lang="hu-HU" dirty="0" err="1"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noradrenalin</a:t>
            </a:r>
            <a:r>
              <a:rPr lang="hu-HU" dirty="0"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 vagy adrenalin átlagos adagja pedig 0,55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μ</a:t>
            </a:r>
            <a:r>
              <a:rPr lang="hu-HU" dirty="0">
                <a:latin typeface="Poppins" panose="00000500000000000000" pitchFamily="2" charset="-18"/>
                <a:ea typeface="Calibri" panose="020F0502020204030204" pitchFamily="34" charset="0"/>
                <a:cs typeface="Poppins" panose="00000500000000000000" pitchFamily="2" charset="-18"/>
              </a:rPr>
              <a:t>g/ttkg/perc volt.”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B2F46809-D269-C8F4-C100-7573865D7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3824A26A-084F-2556-2EAC-9C3A98057773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2138160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854AAD53-722F-084E-B3B1-666CA0ED6442}"/>
              </a:ext>
            </a:extLst>
          </p:cNvPr>
          <p:cNvSpPr txBox="1">
            <a:spLocks/>
          </p:cNvSpPr>
          <p:nvPr/>
        </p:nvSpPr>
        <p:spPr>
          <a:xfrm>
            <a:off x="1945063" y="1546789"/>
            <a:ext cx="7173912" cy="19584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6000" b="1" dirty="0">
                <a:latin typeface="Calibri" panose="020F0502020204030204" pitchFamily="34" charset="0"/>
                <a:cs typeface="Calibri" panose="020F0502020204030204" pitchFamily="34" charset="0"/>
              </a:rPr>
              <a:t>Időzítés!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4833DF5-1BF0-A034-63E0-60AC33444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7566" y="85925"/>
            <a:ext cx="4876800" cy="146086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BE12B574-C67F-8CAC-76D9-63E999E44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210" y="1653721"/>
            <a:ext cx="1771897" cy="253400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BDC1F57-80F7-CEF9-E5A7-19CE95E7E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31338000-31F5-E606-CFDD-436E4F402547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3300020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00CA3D32-8EC7-E85A-6A88-57B93FD1E45C}"/>
              </a:ext>
            </a:extLst>
          </p:cNvPr>
          <p:cNvSpPr/>
          <p:nvPr/>
        </p:nvSpPr>
        <p:spPr>
          <a:xfrm>
            <a:off x="10869930" y="883470"/>
            <a:ext cx="1070610" cy="1151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Google Shape;130;p6">
            <a:extLst>
              <a:ext uri="{FF2B5EF4-FFF2-40B4-BE49-F238E27FC236}">
                <a16:creationId xmlns:a16="http://schemas.microsoft.com/office/drawing/2014/main" id="{10147E00-9B7B-D4EA-C934-9097D421FB0A}"/>
              </a:ext>
            </a:extLst>
          </p:cNvPr>
          <p:cNvSpPr txBox="1"/>
          <p:nvPr/>
        </p:nvSpPr>
        <p:spPr>
          <a:xfrm>
            <a:off x="797566" y="114070"/>
            <a:ext cx="1040383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VASST (</a:t>
            </a:r>
            <a:r>
              <a:rPr lang="hu-HU" sz="4400" b="1" dirty="0" err="1">
                <a:solidFill>
                  <a:srgbClr val="00B050"/>
                </a:solidFill>
                <a:latin typeface="Calibri" panose="020F0502020204030204"/>
                <a:ea typeface="+mj-ea"/>
                <a:cs typeface="Arial"/>
                <a:sym typeface="Arial"/>
              </a:rPr>
              <a:t>Va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sopressin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and </a:t>
            </a:r>
            <a:r>
              <a:rPr lang="hu-HU" sz="4400" b="1" dirty="0" err="1">
                <a:solidFill>
                  <a:srgbClr val="00B050"/>
                </a:solidFill>
                <a:latin typeface="Calibri" panose="020F0502020204030204"/>
                <a:ea typeface="+mj-ea"/>
                <a:cs typeface="Arial"/>
                <a:sym typeface="Arial"/>
              </a:rPr>
              <a:t>S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eptic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</a:t>
            </a:r>
            <a:r>
              <a:rPr lang="hu-HU" sz="4400" b="1" dirty="0" err="1">
                <a:solidFill>
                  <a:srgbClr val="00B050"/>
                </a:solidFill>
                <a:latin typeface="Calibri" panose="020F0502020204030204"/>
                <a:ea typeface="+mj-ea"/>
                <a:cs typeface="Arial"/>
                <a:sym typeface="Arial"/>
              </a:rPr>
              <a:t>S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hock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 </a:t>
            </a:r>
            <a:r>
              <a:rPr lang="hu-HU" sz="4400" b="1" dirty="0" err="1">
                <a:solidFill>
                  <a:srgbClr val="00B050"/>
                </a:solidFill>
                <a:latin typeface="Calibri" panose="020F0502020204030204"/>
                <a:ea typeface="+mj-ea"/>
                <a:cs typeface="Arial"/>
                <a:sym typeface="Arial"/>
              </a:rPr>
              <a:t>T</a:t>
            </a:r>
            <a:r>
              <a:rPr lang="hu-HU" sz="4400" b="1" dirty="0" err="1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rial</a:t>
            </a:r>
            <a:r>
              <a:rPr lang="hu-HU" sz="4400" b="1" dirty="0">
                <a:solidFill>
                  <a:srgbClr val="002060"/>
                </a:solidFill>
                <a:latin typeface="Calibri" panose="020F0502020204030204"/>
                <a:ea typeface="+mj-ea"/>
                <a:cs typeface="Arial"/>
                <a:sym typeface="Arial"/>
              </a:rPr>
              <a:t>)</a:t>
            </a:r>
            <a:endParaRPr lang="hu-HU"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B73AF701-F7A8-18D7-E4AE-6FBBA6E2DBE9}"/>
              </a:ext>
            </a:extLst>
          </p:cNvPr>
          <p:cNvSpPr txBox="1">
            <a:spLocks/>
          </p:cNvSpPr>
          <p:nvPr/>
        </p:nvSpPr>
        <p:spPr>
          <a:xfrm>
            <a:off x="137160" y="1459004"/>
            <a:ext cx="4800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u-H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Multicentrikus RCT, n = 778, szeptikus sokk, </a:t>
            </a:r>
            <a:r>
              <a:rPr kumimoji="0" lang="hu-HU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noradrenalin</a:t>
            </a:r>
            <a:r>
              <a:rPr kumimoji="0" lang="hu-H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igény minimum 5µg/perc</a:t>
            </a:r>
          </a:p>
          <a:p>
            <a:pPr marL="457200" marR="0" lvl="0" indent="-406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hu-H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u-HU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 csoport </a:t>
            </a:r>
          </a:p>
          <a:p>
            <a:pPr marL="0" marR="0" lvl="1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hu-H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az aktuálisan alkalmazott </a:t>
            </a:r>
            <a:r>
              <a:rPr kumimoji="0" lang="hu-H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vazopresszor</a:t>
            </a:r>
            <a:r>
              <a:rPr kumimoji="0" lang="hu-H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kezelés mellé:</a:t>
            </a:r>
          </a:p>
          <a:p>
            <a:pPr marL="0" marR="0" lvl="2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+mj-lt"/>
              <a:buAutoNum type="arabicParenR"/>
              <a:tabLst/>
              <a:defRPr/>
            </a:pPr>
            <a:r>
              <a:rPr kumimoji="0" lang="hu-H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alacsony dózisú </a:t>
            </a:r>
            <a:r>
              <a:rPr kumimoji="0" lang="hu-HU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vazopresszin</a:t>
            </a:r>
            <a:r>
              <a:rPr kumimoji="0" lang="hu-H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(0</a:t>
            </a:r>
            <a:r>
              <a:rPr kumimoji="0" lang="hu-H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01</a:t>
            </a:r>
            <a:r>
              <a:rPr kumimoji="0" lang="hu-H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kumimoji="0" lang="hu-H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03 U </a:t>
            </a:r>
            <a:r>
              <a:rPr kumimoji="0" lang="hu-H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 perc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lang="hu-H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2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+mj-lt"/>
              <a:buAutoNum type="arabicParenR"/>
              <a:tabLst/>
              <a:defRPr/>
            </a:pPr>
            <a:r>
              <a:rPr kumimoji="0" lang="hu-H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u-HU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noradrenalin</a:t>
            </a:r>
            <a:r>
              <a:rPr kumimoji="0" lang="hu-H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(5 </a:t>
            </a:r>
            <a:r>
              <a:rPr kumimoji="0" lang="hu-H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15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μg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u-H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u-H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lang="hu-H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2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hu-HU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2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Cél MAP: 65 – 75 Hgmm</a:t>
            </a:r>
            <a:endParaRPr kumimoji="0" lang="hu-HU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110704DD-68B1-A57D-7A5D-366EDC3C7DA6}"/>
              </a:ext>
            </a:extLst>
          </p:cNvPr>
          <p:cNvSpPr txBox="1">
            <a:spLocks/>
          </p:cNvSpPr>
          <p:nvPr/>
        </p:nvSpPr>
        <p:spPr>
          <a:xfrm>
            <a:off x="4674870" y="883471"/>
            <a:ext cx="7517130" cy="581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40640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Nincs különbség a halálozásban a folyamatos dózisemeléssel, de csak NA-</a:t>
            </a:r>
            <a:r>
              <a:rPr kumimoji="0" lang="hu-H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nal</a:t>
            </a: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  és a NA + </a:t>
            </a:r>
            <a:r>
              <a:rPr kumimoji="0" lang="hu-H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vazopresszinnel</a:t>
            </a: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 kezelt csoportok között.</a:t>
            </a:r>
          </a:p>
          <a:p>
            <a:pPr marL="457200" marR="0" lvl="0" indent="-4064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hu-H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sym typeface="Calibri"/>
            </a:endParaRPr>
          </a:p>
          <a:p>
            <a:pPr marL="457200" marR="0" lvl="0" indent="-40640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Post hoc analízis</a:t>
            </a: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: a kevésbé súlyos sokkban szenvedő betegeknél (NA dózis: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5-14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μg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/</a:t>
            </a: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perc) és a veseelégtelenségben szenvedőknél a </a:t>
            </a:r>
            <a:r>
              <a:rPr kumimoji="0" lang="hu-H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vazopresszin</a:t>
            </a: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 előnyös lehet.</a:t>
            </a:r>
          </a:p>
          <a:p>
            <a:pPr marL="457200" marR="0" lvl="0" indent="-40640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hu-HU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Calibri"/>
              <a:cs typeface="Poppins" panose="00000500000000000000" pitchFamily="2" charset="-18"/>
              <a:sym typeface="Calibri"/>
            </a:endParaRPr>
          </a:p>
          <a:p>
            <a:pPr marL="457200" marR="0" lvl="0" indent="-40640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Az alacsony dózisú VP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 (0.03 IU/</a:t>
            </a: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perc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) </a:t>
            </a: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majdnem 10 %-kal csökkentette a mortalitást a kevésbé súlyos sokkállapotú csoportban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(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 &lt; 0.05)</a:t>
            </a: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; ez a hatás 90 napig meg is maradt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. </a:t>
            </a:r>
            <a:endParaRPr kumimoji="0" lang="hu-H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Calibri"/>
              <a:cs typeface="Poppins" panose="00000500000000000000" pitchFamily="2" charset="-18"/>
              <a:sym typeface="Calibri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0107E688-B65E-C310-191D-7DB3F14C5FB2}"/>
              </a:ext>
            </a:extLst>
          </p:cNvPr>
          <p:cNvSpPr txBox="1"/>
          <p:nvPr/>
        </p:nvSpPr>
        <p:spPr>
          <a:xfrm>
            <a:off x="6096000" y="2209529"/>
            <a:ext cx="6143624" cy="333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0640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Russell JA </a:t>
            </a:r>
            <a:r>
              <a:rPr kumimoji="0" lang="hu-H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et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u-H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VASST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kumimoji="0" lang="hu-H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Investigators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kumimoji="0" lang="hu-HU" sz="1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 </a:t>
            </a:r>
            <a:r>
              <a:rPr kumimoji="0" lang="hu-HU" sz="1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Engl</a:t>
            </a:r>
            <a:r>
              <a:rPr kumimoji="0" lang="hu-HU" sz="1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J </a:t>
            </a:r>
            <a:r>
              <a:rPr kumimoji="0" lang="hu-HU" sz="1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Med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2008 </a:t>
            </a:r>
            <a:r>
              <a:rPr kumimoji="0" lang="hu-H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Feb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28;358(9):877-87.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C6CB1D22-0F76-D350-5940-7DD410F7BDFE}"/>
              </a:ext>
            </a:extLst>
          </p:cNvPr>
          <p:cNvSpPr txBox="1"/>
          <p:nvPr/>
        </p:nvSpPr>
        <p:spPr>
          <a:xfrm>
            <a:off x="5999483" y="4053198"/>
            <a:ext cx="6143624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Bauer SR </a:t>
            </a:r>
            <a:r>
              <a:rPr kumimoji="0" lang="hu-H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et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u-H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kumimoji="0" lang="hu-HU" sz="1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Pharmacotherapy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2010 Oct;30(10):1057-71.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9A8082FE-EE69-2F8B-2243-F47EF2E2E44B}"/>
              </a:ext>
            </a:extLst>
          </p:cNvPr>
          <p:cNvSpPr txBox="1"/>
          <p:nvPr/>
        </p:nvSpPr>
        <p:spPr>
          <a:xfrm>
            <a:off x="6437948" y="5974529"/>
            <a:ext cx="6132194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hu-H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Maybauer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u-H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u-H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et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u-H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kumimoji="0" lang="hu-HU" sz="1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Intensive</a:t>
            </a:r>
            <a:r>
              <a:rPr kumimoji="0" lang="hu-HU" sz="1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u-HU" sz="1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Care</a:t>
            </a:r>
            <a:r>
              <a:rPr kumimoji="0" lang="hu-HU" sz="1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u-HU" sz="1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Med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2010 Sep;36(9):1484-7.	</a:t>
            </a:r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3EE4D7FD-F8B3-98D5-C5C6-058ED3E10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DC2811AA-139E-3117-6934-55ADB195F997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174055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82373CD6-DD30-87E1-24CD-EB8404EBC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46ECC113-0995-0680-856D-DDD8D0620EFB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  <p:sp>
        <p:nvSpPr>
          <p:cNvPr id="6" name="Google Shape;130;p6">
            <a:extLst>
              <a:ext uri="{FF2B5EF4-FFF2-40B4-BE49-F238E27FC236}">
                <a16:creationId xmlns:a16="http://schemas.microsoft.com/office/drawing/2014/main" id="{ACC397CB-B39A-5B10-44D3-CD16ADC05F08}"/>
              </a:ext>
            </a:extLst>
          </p:cNvPr>
          <p:cNvSpPr txBox="1"/>
          <p:nvPr/>
        </p:nvSpPr>
        <p:spPr>
          <a:xfrm>
            <a:off x="969016" y="199754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Vazopresszin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terápia időzítése - mikor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9757724-BD59-098C-B874-5658EB80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" y="893048"/>
            <a:ext cx="6601072" cy="254916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A2DB15F9-D33D-4089-F5AD-1E6EA9050CE9}"/>
              </a:ext>
            </a:extLst>
          </p:cNvPr>
          <p:cNvSpPr txBox="1"/>
          <p:nvPr/>
        </p:nvSpPr>
        <p:spPr>
          <a:xfrm>
            <a:off x="5695951" y="2641992"/>
            <a:ext cx="609790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García-Álvarez R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 Pers Med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2023 Oct 29;13(11):1548.</a:t>
            </a: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Evans L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Care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2021 Nov 1;49(11):e1063-e1143.</a:t>
            </a: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Rhodes A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 Care Med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2017 Mar;45(3):486-552.</a:t>
            </a: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9" name="Táblázat 5">
            <a:extLst>
              <a:ext uri="{FF2B5EF4-FFF2-40B4-BE49-F238E27FC236}">
                <a16:creationId xmlns:a16="http://schemas.microsoft.com/office/drawing/2014/main" id="{24A85BD7-3F45-BD3A-3457-6FFC77448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081566"/>
              </p:ext>
            </p:extLst>
          </p:nvPr>
        </p:nvGraphicFramePr>
        <p:xfrm>
          <a:off x="466725" y="3861506"/>
          <a:ext cx="11327130" cy="2796232"/>
        </p:xfrm>
        <a:graphic>
          <a:graphicData uri="http://schemas.openxmlformats.org/drawingml/2006/table">
            <a:tbl>
              <a:tblPr firstRow="1" bandRow="1"/>
              <a:tblGrid>
                <a:gridCol w="11327130">
                  <a:extLst>
                    <a:ext uri="{9D8B030D-6E8A-4147-A177-3AD203B41FA5}">
                      <a16:colId xmlns:a16="http://schemas.microsoft.com/office/drawing/2014/main" val="2761868730"/>
                    </a:ext>
                  </a:extLst>
                </a:gridCol>
              </a:tblGrid>
              <a:tr h="3169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Ajánlás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820620"/>
                  </a:ext>
                </a:extLst>
              </a:tr>
              <a:tr h="1086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For adults with septic shock, we recommend using 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norepinephrine</a:t>
                      </a: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as the 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first‑line </a:t>
                      </a: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agent over other vasopressors. </a:t>
                      </a:r>
                      <a:r>
                        <a:rPr lang="en-US" i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Strong recommendation</a:t>
                      </a:r>
                      <a:r>
                        <a:rPr lang="hu-HU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.</a:t>
                      </a:r>
                    </a:p>
                    <a:p>
                      <a:pPr marL="285750" indent="-28575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For adults with septic shock on norepinephrine with inadequate MAP levels, we suggest 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adding </a:t>
                      </a:r>
                      <a:r>
                        <a:rPr lang="en-US" b="1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vazopresszin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instead of escalating the dose of norepinephrine</a:t>
                      </a:r>
                      <a:r>
                        <a:rPr lang="hu-HU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.</a:t>
                      </a: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en-US" i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Weak recommendation, moderate-quality evidence</a:t>
                      </a:r>
                      <a:endParaRPr lang="hu-HU" i="1" dirty="0">
                        <a:latin typeface="Poppins" panose="00000500000000000000" pitchFamily="2" charset="-18"/>
                        <a:cs typeface="Poppins" panose="00000500000000000000" pitchFamily="2" charset="-18"/>
                      </a:endParaRPr>
                    </a:p>
                  </a:txBody>
                  <a:tcPr marL="180000" marR="180000" marT="72000" marB="7200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7837"/>
                  </a:ext>
                </a:extLst>
              </a:tr>
              <a:tr h="367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b="1" i="0" dirty="0">
                          <a:solidFill>
                            <a:schemeClr val="bg1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Megjegyzés</a:t>
                      </a:r>
                    </a:p>
                  </a:txBody>
                  <a:tcPr marL="180000" marR="180000" marT="72000" marB="7200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222960"/>
                  </a:ext>
                </a:extLst>
              </a:tr>
              <a:tr h="6104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In our practice, </a:t>
                      </a:r>
                      <a:r>
                        <a:rPr lang="en-US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vazopresszin</a:t>
                      </a: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is usually started 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when the dose of norepinephrine </a:t>
                      </a: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is in the range of 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0</a:t>
                      </a:r>
                      <a:r>
                        <a:rPr lang="hu-HU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,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25–0</a:t>
                      </a:r>
                      <a:r>
                        <a:rPr lang="hu-HU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,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5 </a:t>
                      </a:r>
                      <a:r>
                        <a:rPr lang="en-US" b="1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μg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/kg/min</a:t>
                      </a:r>
                      <a:r>
                        <a:rPr lang="hu-HU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.</a:t>
                      </a:r>
                      <a:endParaRPr lang="hu-HU" b="1" i="1" dirty="0">
                        <a:latin typeface="Poppins" panose="00000500000000000000" pitchFamily="2" charset="-18"/>
                        <a:cs typeface="Poppins" panose="00000500000000000000" pitchFamily="2" charset="-18"/>
                      </a:endParaRPr>
                    </a:p>
                  </a:txBody>
                  <a:tcPr marL="180000" marR="180000" marT="72000" marB="7200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589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609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9612AC61-8919-D778-0102-E59A1433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E119326C-2727-0C5F-3283-005F1C375C7C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  <p:sp>
        <p:nvSpPr>
          <p:cNvPr id="6" name="Google Shape;130;p6">
            <a:extLst>
              <a:ext uri="{FF2B5EF4-FFF2-40B4-BE49-F238E27FC236}">
                <a16:creationId xmlns:a16="http://schemas.microsoft.com/office/drawing/2014/main" id="{ACC397CB-B39A-5B10-44D3-CD16ADC05F08}"/>
              </a:ext>
            </a:extLst>
          </p:cNvPr>
          <p:cNvSpPr txBox="1"/>
          <p:nvPr/>
        </p:nvSpPr>
        <p:spPr>
          <a:xfrm>
            <a:off x="969016" y="199754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Vazopresszin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terápia időzítése - mikor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9757724-BD59-098C-B874-5658EB80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" y="893048"/>
            <a:ext cx="6601072" cy="254916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A2DB15F9-D33D-4089-F5AD-1E6EA9050CE9}"/>
              </a:ext>
            </a:extLst>
          </p:cNvPr>
          <p:cNvSpPr txBox="1"/>
          <p:nvPr/>
        </p:nvSpPr>
        <p:spPr>
          <a:xfrm>
            <a:off x="5695951" y="2641992"/>
            <a:ext cx="609790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García-Álvarez R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 Pers Med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2023 Oct 29;13(11):1548.</a:t>
            </a: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Evans L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Care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2021 Nov 1;49(11):e1063-e1143.</a:t>
            </a: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Rhodes A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 Care Med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2017 Mar;45(3):486-552.</a:t>
            </a: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9" name="Táblázat 5">
            <a:extLst>
              <a:ext uri="{FF2B5EF4-FFF2-40B4-BE49-F238E27FC236}">
                <a16:creationId xmlns:a16="http://schemas.microsoft.com/office/drawing/2014/main" id="{24A85BD7-3F45-BD3A-3457-6FFC77448D6D}"/>
              </a:ext>
            </a:extLst>
          </p:cNvPr>
          <p:cNvGraphicFramePr>
            <a:graphicFrameLocks noGrp="1"/>
          </p:cNvGraphicFramePr>
          <p:nvPr/>
        </p:nvGraphicFramePr>
        <p:xfrm>
          <a:off x="466725" y="3861506"/>
          <a:ext cx="11327130" cy="2796232"/>
        </p:xfrm>
        <a:graphic>
          <a:graphicData uri="http://schemas.openxmlformats.org/drawingml/2006/table">
            <a:tbl>
              <a:tblPr firstRow="1" bandRow="1"/>
              <a:tblGrid>
                <a:gridCol w="11327130">
                  <a:extLst>
                    <a:ext uri="{9D8B030D-6E8A-4147-A177-3AD203B41FA5}">
                      <a16:colId xmlns:a16="http://schemas.microsoft.com/office/drawing/2014/main" val="2761868730"/>
                    </a:ext>
                  </a:extLst>
                </a:gridCol>
              </a:tblGrid>
              <a:tr h="3169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Ajánlás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820620"/>
                  </a:ext>
                </a:extLst>
              </a:tr>
              <a:tr h="1086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For adults with septic shock, we recommend using 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norepinephrine</a:t>
                      </a: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as the 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first‑line </a:t>
                      </a: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agent over other vasopressors. </a:t>
                      </a:r>
                      <a:r>
                        <a:rPr lang="en-US" i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Strong recommendation</a:t>
                      </a:r>
                      <a:r>
                        <a:rPr lang="hu-HU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.</a:t>
                      </a:r>
                    </a:p>
                    <a:p>
                      <a:pPr marL="285750" indent="-28575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For adults with septic shock on norepinephrine with inadequate MAP levels, we suggest 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adding </a:t>
                      </a:r>
                      <a:r>
                        <a:rPr lang="en-US" b="1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vazopresszin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instead of escalating the dose of norepinephrine</a:t>
                      </a:r>
                      <a:r>
                        <a:rPr lang="hu-HU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.</a:t>
                      </a: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en-US" i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Weak recommendation, moderate-quality evidence</a:t>
                      </a:r>
                      <a:endParaRPr lang="hu-HU" i="1" dirty="0">
                        <a:latin typeface="Poppins" panose="00000500000000000000" pitchFamily="2" charset="-18"/>
                        <a:cs typeface="Poppins" panose="00000500000000000000" pitchFamily="2" charset="-18"/>
                      </a:endParaRPr>
                    </a:p>
                  </a:txBody>
                  <a:tcPr marL="180000" marR="180000" marT="72000" marB="7200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7837"/>
                  </a:ext>
                </a:extLst>
              </a:tr>
              <a:tr h="367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b="1" i="0" dirty="0">
                          <a:solidFill>
                            <a:schemeClr val="bg1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Megjegyzés</a:t>
                      </a:r>
                    </a:p>
                  </a:txBody>
                  <a:tcPr marL="180000" marR="180000" marT="72000" marB="7200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222960"/>
                  </a:ext>
                </a:extLst>
              </a:tr>
              <a:tr h="6104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just">
                        <a:lnSpc>
                          <a:spcPts val="2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In our practice, </a:t>
                      </a:r>
                      <a:r>
                        <a:rPr lang="en-US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vazopresszin</a:t>
                      </a: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is usually started 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when the dose of norepinephrine </a:t>
                      </a:r>
                      <a:r>
                        <a:rPr lang="en-US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is in the range of 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0</a:t>
                      </a:r>
                      <a:r>
                        <a:rPr lang="hu-HU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,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25–0</a:t>
                      </a:r>
                      <a:r>
                        <a:rPr lang="hu-HU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,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5 </a:t>
                      </a:r>
                      <a:r>
                        <a:rPr lang="en-US" b="1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μg</a:t>
                      </a:r>
                      <a:r>
                        <a:rPr lang="en-US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/kg/min</a:t>
                      </a:r>
                      <a:r>
                        <a:rPr lang="hu-HU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.</a:t>
                      </a:r>
                      <a:endParaRPr lang="hu-HU" b="1" i="1" dirty="0">
                        <a:latin typeface="Poppins" panose="00000500000000000000" pitchFamily="2" charset="-18"/>
                        <a:cs typeface="Poppins" panose="00000500000000000000" pitchFamily="2" charset="-18"/>
                      </a:endParaRPr>
                    </a:p>
                  </a:txBody>
                  <a:tcPr marL="180000" marR="180000" marT="72000" marB="7200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589468"/>
                  </a:ext>
                </a:extLst>
              </a:tr>
            </a:tbl>
          </a:graphicData>
        </a:graphic>
      </p:graphicFrame>
      <p:sp>
        <p:nvSpPr>
          <p:cNvPr id="2" name="Téglalap 1">
            <a:extLst>
              <a:ext uri="{FF2B5EF4-FFF2-40B4-BE49-F238E27FC236}">
                <a16:creationId xmlns:a16="http://schemas.microsoft.com/office/drawing/2014/main" id="{EE929C61-E5F4-41D3-B2F6-211BFBEC1835}"/>
              </a:ext>
            </a:extLst>
          </p:cNvPr>
          <p:cNvSpPr/>
          <p:nvPr/>
        </p:nvSpPr>
        <p:spPr>
          <a:xfrm>
            <a:off x="5832561" y="1838660"/>
            <a:ext cx="5676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000000"/>
              </a:buClr>
              <a:buFont typeface="Arial"/>
              <a:buNone/>
            </a:pPr>
            <a:r>
              <a:rPr lang="hu-HU" b="1" kern="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Összességében</a:t>
            </a:r>
            <a:r>
              <a:rPr lang="hu-HU" kern="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: nagyon változó noradrenalin dózisok a </a:t>
            </a:r>
            <a:r>
              <a:rPr lang="hu-HU" kern="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refrakteritás</a:t>
            </a:r>
            <a:r>
              <a:rPr lang="hu-HU" kern="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</a:t>
            </a:r>
            <a:r>
              <a:rPr lang="hu-HU" kern="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definálásában</a:t>
            </a:r>
            <a:endParaRPr lang="hu-HU" kern="0" dirty="0">
              <a:solidFill>
                <a:prstClr val="black"/>
              </a:solidFill>
              <a:latin typeface="Poppins" panose="00000500000000000000" pitchFamily="2" charset="-18"/>
              <a:cs typeface="Poppins" panose="00000500000000000000" pitchFamily="2" charset="-18"/>
              <a:sym typeface="Arial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56A3AA-B727-FCEC-95FB-AE56F6C98632}"/>
              </a:ext>
            </a:extLst>
          </p:cNvPr>
          <p:cNvSpPr txBox="1">
            <a:spLocks/>
          </p:cNvSpPr>
          <p:nvPr/>
        </p:nvSpPr>
        <p:spPr>
          <a:xfrm>
            <a:off x="7232869" y="2599280"/>
            <a:ext cx="2876283" cy="661844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76200">
            <a:solidFill>
              <a:srgbClr val="FF0000"/>
            </a:solidFill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0,2 – 4 µg/kg/perc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lang="hu-HU" sz="9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A7EEB5AD-5311-0938-286D-A3CE4A404C45}"/>
              </a:ext>
            </a:extLst>
          </p:cNvPr>
          <p:cNvSpPr/>
          <p:nvPr/>
        </p:nvSpPr>
        <p:spPr>
          <a:xfrm>
            <a:off x="2816145" y="1419306"/>
            <a:ext cx="7336669" cy="351126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solidFill>
                  <a:srgbClr val="00B05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Mikor indítsuk a </a:t>
            </a:r>
            <a:r>
              <a:rPr lang="hu-HU" sz="3200" b="1" dirty="0" err="1">
                <a:solidFill>
                  <a:srgbClr val="00B05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vazopresszint</a:t>
            </a:r>
            <a:r>
              <a:rPr lang="hu-HU" sz="3200" b="1" dirty="0">
                <a:solidFill>
                  <a:srgbClr val="00B05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?</a:t>
            </a:r>
          </a:p>
          <a:p>
            <a:pPr algn="ctr"/>
            <a:endParaRPr lang="hu-HU" sz="3200" b="1" dirty="0">
              <a:solidFill>
                <a:srgbClr val="00B05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ctr"/>
            <a:r>
              <a:rPr lang="hu-HU" sz="2800" b="1" dirty="0">
                <a:solidFill>
                  <a:srgbClr val="00B05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Amikor a </a:t>
            </a:r>
            <a:r>
              <a:rPr lang="hu-HU" sz="2800" b="1" dirty="0" err="1">
                <a:solidFill>
                  <a:srgbClr val="00B05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noradrenalin</a:t>
            </a:r>
            <a:r>
              <a:rPr lang="hu-HU" sz="2800" b="1" dirty="0">
                <a:solidFill>
                  <a:srgbClr val="00B05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dózis eléri</a:t>
            </a:r>
          </a:p>
          <a:p>
            <a:pPr algn="ctr"/>
            <a:endParaRPr lang="hu-HU" sz="2800" b="1" dirty="0">
              <a:solidFill>
                <a:srgbClr val="00B05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457200" marR="0" lvl="1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0,25 – 0,5 µg/kg/perc</a:t>
            </a:r>
          </a:p>
          <a:p>
            <a:pPr algn="ctr"/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3C23F7C-46FB-AA01-0C65-8F9BFD4AE52A}"/>
              </a:ext>
            </a:extLst>
          </p:cNvPr>
          <p:cNvSpPr txBox="1"/>
          <p:nvPr/>
        </p:nvSpPr>
        <p:spPr>
          <a:xfrm>
            <a:off x="9375855" y="4291743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42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áblázat 7">
            <a:extLst>
              <a:ext uri="{FF2B5EF4-FFF2-40B4-BE49-F238E27FC236}">
                <a16:creationId xmlns:a16="http://schemas.microsoft.com/office/drawing/2014/main" id="{6E67F18A-3516-AC78-8F60-E3C6F39E2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168994"/>
              </p:ext>
            </p:extLst>
          </p:nvPr>
        </p:nvGraphicFramePr>
        <p:xfrm>
          <a:off x="3857424" y="4283700"/>
          <a:ext cx="7970653" cy="1889760"/>
        </p:xfrm>
        <a:graphic>
          <a:graphicData uri="http://schemas.openxmlformats.org/drawingml/2006/table">
            <a:tbl>
              <a:tblPr firstRow="1" bandRow="1"/>
              <a:tblGrid>
                <a:gridCol w="1513316">
                  <a:extLst>
                    <a:ext uri="{9D8B030D-6E8A-4147-A177-3AD203B41FA5}">
                      <a16:colId xmlns:a16="http://schemas.microsoft.com/office/drawing/2014/main" val="869573254"/>
                    </a:ext>
                  </a:extLst>
                </a:gridCol>
                <a:gridCol w="2397855">
                  <a:extLst>
                    <a:ext uri="{9D8B030D-6E8A-4147-A177-3AD203B41FA5}">
                      <a16:colId xmlns:a16="http://schemas.microsoft.com/office/drawing/2014/main" val="1254662533"/>
                    </a:ext>
                  </a:extLst>
                </a:gridCol>
                <a:gridCol w="4059482">
                  <a:extLst>
                    <a:ext uri="{9D8B030D-6E8A-4147-A177-3AD203B41FA5}">
                      <a16:colId xmlns:a16="http://schemas.microsoft.com/office/drawing/2014/main" val="70570777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2000" dirty="0"/>
                        <a:t>Testtömeg (kg)</a:t>
                      </a: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2000" dirty="0"/>
                        <a:t>NA dózis (µg/kg/perc)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2000" dirty="0"/>
                        <a:t>4mg NA / 50ml </a:t>
                      </a:r>
                      <a:r>
                        <a:rPr lang="hu-HU" sz="2000" dirty="0" err="1"/>
                        <a:t>perfúzor</a:t>
                      </a:r>
                      <a:r>
                        <a:rPr lang="hu-HU" sz="2000" dirty="0"/>
                        <a:t> mellett (ml/h)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4052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sz="2000" b="1" dirty="0"/>
                        <a:t>50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sz="2000" b="1" dirty="0"/>
                        <a:t>0,25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sz="2000" b="1" dirty="0"/>
                        <a:t>9,375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2348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sz="2000" b="1" dirty="0"/>
                        <a:t>70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sz="2000" b="1" dirty="0"/>
                        <a:t>0,25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sz="2000" b="1" dirty="0"/>
                        <a:t>13,125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8593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sz="2000" b="1" dirty="0"/>
                        <a:t>90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sz="2000" b="1" dirty="0"/>
                        <a:t>0,25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sz="2000" b="1" dirty="0"/>
                        <a:t>16,875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80354"/>
                  </a:ext>
                </a:extLst>
              </a:tr>
            </a:tbl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2E8BC36B-6F0D-E677-13A5-4A88D5BC5419}"/>
              </a:ext>
            </a:extLst>
          </p:cNvPr>
          <p:cNvSpPr txBox="1"/>
          <p:nvPr/>
        </p:nvSpPr>
        <p:spPr>
          <a:xfrm>
            <a:off x="6526175" y="2539743"/>
            <a:ext cx="55113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Amikor a </a:t>
            </a:r>
            <a:r>
              <a:rPr lang="hu-HU" sz="20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noradrenalin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dózisa 0,25–0,5 </a:t>
            </a:r>
            <a:r>
              <a:rPr lang="hu-HU" sz="20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μg</a:t>
            </a:r>
            <a:r>
              <a:rPr lang="hu-HU" sz="20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/kg/perc tartományban van.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364B991-5227-F009-5AFA-F5C3A3D19F02}"/>
              </a:ext>
            </a:extLst>
          </p:cNvPr>
          <p:cNvSpPr txBox="1"/>
          <p:nvPr/>
        </p:nvSpPr>
        <p:spPr>
          <a:xfrm>
            <a:off x="6094096" y="3316534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Evans L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Care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2021 Nov 1;49(11):e1063-e1143.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A9CC4E7-DAD2-8D97-0999-4517D6FDE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41" y="1021214"/>
            <a:ext cx="5339566" cy="3148975"/>
          </a:xfrm>
          <a:prstGeom prst="rect">
            <a:avLst/>
          </a:prstGeom>
        </p:spPr>
      </p:pic>
      <p:sp>
        <p:nvSpPr>
          <p:cNvPr id="10" name="Google Shape;130;p6">
            <a:extLst>
              <a:ext uri="{FF2B5EF4-FFF2-40B4-BE49-F238E27FC236}">
                <a16:creationId xmlns:a16="http://schemas.microsoft.com/office/drawing/2014/main" id="{8D87C649-C655-815C-8FFF-A501AE85F544}"/>
              </a:ext>
            </a:extLst>
          </p:cNvPr>
          <p:cNvSpPr txBox="1"/>
          <p:nvPr/>
        </p:nvSpPr>
        <p:spPr>
          <a:xfrm>
            <a:off x="969016" y="199754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Vazopresszin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terápia időzítése - mikor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CEDF54DB-8FE1-09F9-99C2-88AE01998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458E518B-CB61-44F6-9A00-710CC61785D8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262188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854AAD53-722F-084E-B3B1-666CA0ED6442}"/>
              </a:ext>
            </a:extLst>
          </p:cNvPr>
          <p:cNvSpPr txBox="1">
            <a:spLocks/>
          </p:cNvSpPr>
          <p:nvPr/>
        </p:nvSpPr>
        <p:spPr>
          <a:xfrm>
            <a:off x="1945063" y="1546789"/>
            <a:ext cx="7173912" cy="19584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6000" b="1" dirty="0">
                <a:latin typeface="Calibri" panose="020F0502020204030204" pitchFamily="34" charset="0"/>
                <a:cs typeface="Calibri" panose="020F0502020204030204" pitchFamily="34" charset="0"/>
              </a:rPr>
              <a:t>A cél-MAP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4833DF5-1BF0-A034-63E0-60AC33444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7566" y="85925"/>
            <a:ext cx="4876800" cy="146086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B9AB28B-C1DD-1027-065B-0E9F76684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82904"/>
            <a:ext cx="2127435" cy="215791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906C5CA7-2D20-6AC6-89C8-9798012F9F69}"/>
              </a:ext>
            </a:extLst>
          </p:cNvPr>
          <p:cNvSpPr txBox="1"/>
          <p:nvPr/>
        </p:nvSpPr>
        <p:spPr>
          <a:xfrm>
            <a:off x="6554423" y="2623983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solidFill>
                  <a:srgbClr val="002060"/>
                </a:solidFill>
              </a:rPr>
              <a:t>MAP</a:t>
            </a:r>
            <a:endParaRPr lang="hu-HU" sz="2800" b="1" dirty="0">
              <a:solidFill>
                <a:srgbClr val="002060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C36B862-9034-6D14-5014-727649DEF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3F8776A6-8C72-9D01-29D4-D30E0E3B270A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89307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0;p6">
            <a:extLst>
              <a:ext uri="{FF2B5EF4-FFF2-40B4-BE49-F238E27FC236}">
                <a16:creationId xmlns:a16="http://schemas.microsoft.com/office/drawing/2014/main" id="{8A2B7731-B9A4-1378-84BE-7F901A6860DF}"/>
              </a:ext>
            </a:extLst>
          </p:cNvPr>
          <p:cNvSpPr txBox="1"/>
          <p:nvPr/>
        </p:nvSpPr>
        <p:spPr>
          <a:xfrm>
            <a:off x="922661" y="201678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Vazopresszin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terápia időzítése – mikor?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C9637917-0FE3-483C-0130-2553948856B3}"/>
              </a:ext>
            </a:extLst>
          </p:cNvPr>
          <p:cNvSpPr txBox="1">
            <a:spLocks/>
          </p:cNvSpPr>
          <p:nvPr/>
        </p:nvSpPr>
        <p:spPr>
          <a:xfrm>
            <a:off x="148019" y="3289081"/>
            <a:ext cx="9880389" cy="328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Clr>
                <a:srgbClr val="000000"/>
              </a:buClr>
            </a:pPr>
            <a:endParaRPr lang="hu-HU" kern="0" dirty="0">
              <a:solidFill>
                <a:srgbClr val="0070C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indent="0" algn="l">
              <a:buClr>
                <a:srgbClr val="000000"/>
              </a:buClr>
            </a:pPr>
            <a:r>
              <a:rPr 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232 kórház</a:t>
            </a:r>
          </a:p>
          <a:p>
            <a:pPr marL="0" indent="0" algn="l">
              <a:spcAft>
                <a:spcPts val="600"/>
              </a:spcAft>
              <a:buClr>
                <a:srgbClr val="000000"/>
              </a:buClr>
            </a:pPr>
            <a:r>
              <a:rPr 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 független adatbázis</a:t>
            </a:r>
          </a:p>
          <a:p>
            <a:pPr marL="982663" indent="-434975" algn="l">
              <a:buClr>
                <a:srgbClr val="C00000"/>
              </a:buClr>
              <a:buSzPct val="85000"/>
              <a:buFont typeface="+mj-lt"/>
              <a:buAutoNum type="arabicParenR"/>
            </a:pPr>
            <a:r>
              <a:rPr lang="en-US" kern="0" dirty="0">
                <a:solidFill>
                  <a:srgbClr val="333333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University of California, San Francisco (UCSF)</a:t>
            </a:r>
            <a:endParaRPr lang="hu-HU" kern="0" dirty="0">
              <a:solidFill>
                <a:srgbClr val="333333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982663" indent="-434975" algn="l">
              <a:buClr>
                <a:srgbClr val="C00000"/>
              </a:buClr>
              <a:buSzPct val="85000"/>
              <a:buFont typeface="+mj-lt"/>
              <a:buAutoNum type="arabicParenR"/>
            </a:pPr>
            <a:r>
              <a:rPr lang="en-US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Medical Information Mart for Intensive Care (MIMIC-IV</a:t>
            </a:r>
            <a:r>
              <a:rPr lang="hu-HU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</a:t>
            </a:r>
          </a:p>
          <a:p>
            <a:pPr marL="982663" indent="-434975" algn="l">
              <a:buClr>
                <a:srgbClr val="C00000"/>
              </a:buClr>
              <a:buSzPct val="85000"/>
              <a:buFont typeface="+mj-lt"/>
              <a:buAutoNum type="arabicParenR"/>
            </a:pPr>
            <a:r>
              <a:rPr lang="en-US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eICU</a:t>
            </a:r>
            <a:r>
              <a:rPr lang="en-US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Collaborative Research Database (</a:t>
            </a:r>
            <a:r>
              <a:rPr lang="en-US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eICU</a:t>
            </a:r>
            <a:r>
              <a:rPr lang="en-US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-CRD)</a:t>
            </a:r>
            <a:endParaRPr lang="hu-HU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982663" indent="-434975" algn="l">
              <a:buClr>
                <a:srgbClr val="C00000"/>
              </a:buClr>
              <a:buSzPct val="85000"/>
              <a:buFont typeface="+mj-lt"/>
              <a:buAutoNum type="arabicParenR"/>
            </a:pPr>
            <a:r>
              <a:rPr lang="en-US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University of Pittsburgh Medical Center (UPMC)</a:t>
            </a:r>
            <a:endParaRPr lang="hu-HU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lvl="1" indent="-457200" algn="l">
              <a:buClr>
                <a:srgbClr val="C00000"/>
              </a:buClr>
              <a:buFont typeface="Arial"/>
              <a:buAutoNum type="arabicParenR"/>
            </a:pPr>
            <a:endParaRPr lang="hu-HU" sz="1100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lvl="1" indent="0" algn="l">
              <a:buClr>
                <a:srgbClr val="C00000"/>
              </a:buClr>
            </a:pPr>
            <a:r>
              <a:rPr lang="hu-HU" sz="24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 = </a:t>
            </a:r>
            <a:r>
              <a:rPr lang="hu-HU" sz="28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14 453 </a:t>
            </a:r>
            <a:r>
              <a:rPr lang="hu-HU" sz="24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kritikus állapotú, szeptikus sokkos beteg (2008 és 2023 között)</a:t>
            </a:r>
          </a:p>
          <a:p>
            <a:pPr marL="0" lvl="1" indent="0" algn="l">
              <a:buClr>
                <a:srgbClr val="C00000"/>
              </a:buClr>
            </a:pPr>
            <a:endParaRPr lang="hu-HU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CC4038C-1BB0-19FB-4B93-FC3F9B6E1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1" y="983605"/>
            <a:ext cx="6963159" cy="244539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F18A95F-B80E-2734-84C5-90611A36C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188" y="1463388"/>
            <a:ext cx="4319019" cy="381411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F2E19F5C-20DE-F0DD-6F37-6ABC524CBCBA}"/>
              </a:ext>
            </a:extLst>
          </p:cNvPr>
          <p:cNvSpPr txBox="1"/>
          <p:nvPr/>
        </p:nvSpPr>
        <p:spPr>
          <a:xfrm>
            <a:off x="2662239" y="3487557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Kalimouttou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JAMA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2025 May 20;333(19):1688-1698.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E22BE5BF-6C09-71BE-8731-CDC1FF601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7F040151-F359-5C3F-791C-BC8B5C61E66D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380322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ép 24">
            <a:extLst>
              <a:ext uri="{FF2B5EF4-FFF2-40B4-BE49-F238E27FC236}">
                <a16:creationId xmlns:a16="http://schemas.microsoft.com/office/drawing/2014/main" id="{ADF8A072-0744-64B7-2C08-948E2E8F9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81" y="2082261"/>
            <a:ext cx="7066857" cy="4467962"/>
          </a:xfrm>
          <a:prstGeom prst="rect">
            <a:avLst/>
          </a:prstGeom>
        </p:spPr>
      </p:pic>
      <p:graphicFrame>
        <p:nvGraphicFramePr>
          <p:cNvPr id="26" name="Táblázat 25">
            <a:extLst>
              <a:ext uri="{FF2B5EF4-FFF2-40B4-BE49-F238E27FC236}">
                <a16:creationId xmlns:a16="http://schemas.microsoft.com/office/drawing/2014/main" id="{F1CF72C5-B136-33EE-7028-99998D5BB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829258"/>
              </p:ext>
            </p:extLst>
          </p:nvPr>
        </p:nvGraphicFramePr>
        <p:xfrm>
          <a:off x="3925534" y="981542"/>
          <a:ext cx="3320862" cy="1371600"/>
        </p:xfrm>
        <a:graphic>
          <a:graphicData uri="http://schemas.openxmlformats.org/drawingml/2006/table">
            <a:tbl>
              <a:tblPr firstRow="1" bandRow="1"/>
              <a:tblGrid>
                <a:gridCol w="3320862">
                  <a:extLst>
                    <a:ext uri="{9D8B030D-6E8A-4147-A177-3AD203B41FA5}">
                      <a16:colId xmlns:a16="http://schemas.microsoft.com/office/drawing/2014/main" val="1130694821"/>
                    </a:ext>
                  </a:extLst>
                </a:gridCol>
              </a:tblGrid>
              <a:tr h="1944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sz="12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Alapjellemzők</a:t>
                      </a:r>
                    </a:p>
                  </a:txBody>
                  <a:tcPr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55718"/>
                  </a:ext>
                </a:extLst>
              </a:tr>
              <a:tr h="3540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életkor, nem, testtömeg, testmagasság,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rassz/</a:t>
                      </a:r>
                      <a:r>
                        <a:rPr lang="hu-HU" sz="11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etnicitás</a:t>
                      </a:r>
                      <a:endParaRPr lang="hu-HU" sz="1100" dirty="0">
                        <a:latin typeface="Poppins" panose="00000500000000000000" pitchFamily="2" charset="-18"/>
                        <a:cs typeface="Poppins" panose="00000500000000000000" pitchFamily="2" charset="-18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SOFA pontszám,  MAP,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NA dózis, folyadékterápia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gépi lélegeztetés, vesepótló kezelés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hu-HU" altLang="hu-H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Charlson-komorbiditási</a:t>
                      </a:r>
                      <a:r>
                        <a:rPr kumimoji="0" lang="hu-HU" altLang="hu-H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index</a:t>
                      </a:r>
                      <a:endParaRPr lang="hu-HU" sz="1100" dirty="0">
                        <a:latin typeface="Poppins" panose="00000500000000000000" pitchFamily="2" charset="-18"/>
                        <a:cs typeface="Poppins" panose="00000500000000000000" pitchFamily="2" charset="-1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057163"/>
                  </a:ext>
                </a:extLst>
              </a:tr>
            </a:tbl>
          </a:graphicData>
        </a:graphic>
      </p:graphicFrame>
      <p:sp>
        <p:nvSpPr>
          <p:cNvPr id="27" name="Google Shape;130;p6">
            <a:extLst>
              <a:ext uri="{FF2B5EF4-FFF2-40B4-BE49-F238E27FC236}">
                <a16:creationId xmlns:a16="http://schemas.microsoft.com/office/drawing/2014/main" id="{45A32E81-AAA1-6410-82FE-EBC697218165}"/>
              </a:ext>
            </a:extLst>
          </p:cNvPr>
          <p:cNvSpPr txBox="1"/>
          <p:nvPr/>
        </p:nvSpPr>
        <p:spPr>
          <a:xfrm>
            <a:off x="877576" y="202571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OVISS </a:t>
            </a: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Reinforcement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</a:t>
            </a: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learning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vizsgálat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D5CB36A4-5B84-D362-10B9-BB6F423F0C38}"/>
              </a:ext>
            </a:extLst>
          </p:cNvPr>
          <p:cNvSpPr txBox="1"/>
          <p:nvPr/>
        </p:nvSpPr>
        <p:spPr>
          <a:xfrm>
            <a:off x="3788598" y="2582140"/>
            <a:ext cx="1797367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Vitális paraméterek, laborértékek és beavatkozások rögzítése minden időablakban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FFB71CEB-76BE-FABA-0CC9-B0C16E2F32F5}"/>
              </a:ext>
            </a:extLst>
          </p:cNvPr>
          <p:cNvSpPr txBox="1"/>
          <p:nvPr/>
        </p:nvSpPr>
        <p:spPr>
          <a:xfrm>
            <a:off x="10280117" y="2582140"/>
            <a:ext cx="1474022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Továbbítás a megerősítéses tanulási (RL) ügynöknek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832EF2F0-4196-61E5-99C4-E25CA351D791}"/>
              </a:ext>
            </a:extLst>
          </p:cNvPr>
          <p:cNvSpPr txBox="1"/>
          <p:nvPr/>
        </p:nvSpPr>
        <p:spPr>
          <a:xfrm>
            <a:off x="10513075" y="5813974"/>
            <a:ext cx="1678925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Az RL-ügynök döntéseket hoz a várható jutalom alapján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03D08F21-C0ED-CDFB-8765-FE0C900E9E94}"/>
              </a:ext>
            </a:extLst>
          </p:cNvPr>
          <p:cNvSpPr txBox="1"/>
          <p:nvPr/>
        </p:nvSpPr>
        <p:spPr>
          <a:xfrm>
            <a:off x="3942651" y="5813974"/>
            <a:ext cx="1568767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Optimális kezelési szabály létrehozása</a:t>
            </a:r>
          </a:p>
        </p:txBody>
      </p:sp>
      <p:pic>
        <p:nvPicPr>
          <p:cNvPr id="32" name="Kép 31">
            <a:extLst>
              <a:ext uri="{FF2B5EF4-FFF2-40B4-BE49-F238E27FC236}">
                <a16:creationId xmlns:a16="http://schemas.microsoft.com/office/drawing/2014/main" id="{AA52794B-641F-B2DE-017B-587D25C32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775" y="3382761"/>
            <a:ext cx="1851334" cy="1772611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DC3CEA6D-7451-AF6B-A943-F9888C7A0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403" y="61217"/>
            <a:ext cx="1465427" cy="1465427"/>
          </a:xfrm>
          <a:prstGeom prst="rect">
            <a:avLst/>
          </a:prstGeom>
        </p:spPr>
      </p:pic>
      <p:sp>
        <p:nvSpPr>
          <p:cNvPr id="34" name="Szövegdoboz 33">
            <a:extLst>
              <a:ext uri="{FF2B5EF4-FFF2-40B4-BE49-F238E27FC236}">
                <a16:creationId xmlns:a16="http://schemas.microsoft.com/office/drawing/2014/main" id="{B69CC66F-FB94-8CF9-E7E2-B3BBD83C041D}"/>
              </a:ext>
            </a:extLst>
          </p:cNvPr>
          <p:cNvSpPr txBox="1"/>
          <p:nvPr/>
        </p:nvSpPr>
        <p:spPr>
          <a:xfrm>
            <a:off x="3788598" y="3530265"/>
            <a:ext cx="18513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12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(1 órás időablak)</a:t>
            </a:r>
          </a:p>
        </p:txBody>
      </p:sp>
      <p:graphicFrame>
        <p:nvGraphicFramePr>
          <p:cNvPr id="35" name="Táblázat 28">
            <a:extLst>
              <a:ext uri="{FF2B5EF4-FFF2-40B4-BE49-F238E27FC236}">
                <a16:creationId xmlns:a16="http://schemas.microsoft.com/office/drawing/2014/main" id="{CBE7BDCC-E3DC-4CDA-77EC-EACF649CE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502872"/>
              </p:ext>
            </p:extLst>
          </p:nvPr>
        </p:nvGraphicFramePr>
        <p:xfrm>
          <a:off x="285805" y="1335504"/>
          <a:ext cx="3407584" cy="4810320"/>
        </p:xfrm>
        <a:graphic>
          <a:graphicData uri="http://schemas.openxmlformats.org/drawingml/2006/table">
            <a:tbl>
              <a:tblPr firstRow="1" bandRow="1"/>
              <a:tblGrid>
                <a:gridCol w="3407584">
                  <a:extLst>
                    <a:ext uri="{9D8B030D-6E8A-4147-A177-3AD203B41FA5}">
                      <a16:colId xmlns:a16="http://schemas.microsoft.com/office/drawing/2014/main" val="1130694821"/>
                    </a:ext>
                  </a:extLst>
                </a:gridCol>
              </a:tblGrid>
              <a:tr h="1944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hu-HU" sz="12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Vizsgált paraméterek</a:t>
                      </a:r>
                    </a:p>
                  </a:txBody>
                  <a:tcPr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55718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sokk kezdetétől eltelt idő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057163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noradrenalin</a:t>
                      </a:r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dózis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520440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MAP (Hgmm)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8928069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laktát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133775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SOFA pontszám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601855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Glükokortikoid</a:t>
                      </a:r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terápia (igen/nem)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925635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CN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652082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kreatinin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987837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vesepótló kezelés (igen/nem)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657608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gépi lélegeztetés (igen/nem)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843755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adott órában kapott folyadékmennyiség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672376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kumulatív folyadékbevitel az adott óra végéig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03678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óradiuresis</a:t>
                      </a:r>
                      <a:endParaRPr lang="hu-HU" sz="1100" dirty="0">
                        <a:latin typeface="Poppins" panose="00000500000000000000" pitchFamily="2" charset="-18"/>
                        <a:cs typeface="Poppins" panose="00000500000000000000" pitchFamily="2" charset="-1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73049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1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kórházi halálozás (igen/nem)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654222"/>
                  </a:ext>
                </a:extLst>
              </a:tr>
            </a:tbl>
          </a:graphicData>
        </a:graphic>
      </p:graphicFrame>
      <p:cxnSp>
        <p:nvCxnSpPr>
          <p:cNvPr id="36" name="Összekötő: szögletes 35">
            <a:extLst>
              <a:ext uri="{FF2B5EF4-FFF2-40B4-BE49-F238E27FC236}">
                <a16:creationId xmlns:a16="http://schemas.microsoft.com/office/drawing/2014/main" id="{CA0A6FED-DD5D-A1B6-1F83-0A9B14E7FEE3}"/>
              </a:ext>
            </a:extLst>
          </p:cNvPr>
          <p:cNvCxnSpPr>
            <a:cxnSpLocks/>
          </p:cNvCxnSpPr>
          <p:nvPr/>
        </p:nvCxnSpPr>
        <p:spPr>
          <a:xfrm rot="16200000" flipV="1">
            <a:off x="2333822" y="2213988"/>
            <a:ext cx="2161335" cy="748218"/>
          </a:xfrm>
          <a:prstGeom prst="bentConnector3">
            <a:avLst>
              <a:gd name="adj1" fmla="val 99711"/>
            </a:avLst>
          </a:prstGeom>
          <a:noFill/>
          <a:ln w="19050" cap="flat" cmpd="sng" algn="ctr">
            <a:solidFill>
              <a:srgbClr val="4472C4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CD7000C3-9724-BE83-A7F0-F9D97E8BCB38}"/>
              </a:ext>
            </a:extLst>
          </p:cNvPr>
          <p:cNvCxnSpPr/>
          <p:nvPr/>
        </p:nvCxnSpPr>
        <p:spPr>
          <a:xfrm>
            <a:off x="3788598" y="3668764"/>
            <a:ext cx="149571" cy="0"/>
          </a:xfrm>
          <a:prstGeom prst="line">
            <a:avLst/>
          </a:prstGeom>
          <a:noFill/>
          <a:ln w="19050" cap="flat" cmpd="sng" algn="ctr">
            <a:solidFill>
              <a:srgbClr val="4472C4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9B806BC9-8B0C-90D7-C5FA-6174300A22FC}"/>
              </a:ext>
            </a:extLst>
          </p:cNvPr>
          <p:cNvSpPr txBox="1"/>
          <p:nvPr/>
        </p:nvSpPr>
        <p:spPr>
          <a:xfrm>
            <a:off x="5639932" y="6491082"/>
            <a:ext cx="4902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1400" kern="0" dirty="0">
                <a:solidFill>
                  <a:schemeClr val="bg1"/>
                </a:solidFill>
                <a:latin typeface="Guardian TextSans Web"/>
                <a:cs typeface="Arial"/>
                <a:sym typeface="Arial"/>
              </a:rPr>
              <a:t>bináris döntés: pl. </a:t>
            </a:r>
            <a:r>
              <a:rPr lang="en-US" sz="1400" kern="0" dirty="0">
                <a:solidFill>
                  <a:schemeClr val="bg1"/>
                </a:solidFill>
                <a:latin typeface="Guardian TextSans Web"/>
                <a:cs typeface="Arial"/>
                <a:sym typeface="Arial"/>
              </a:rPr>
              <a:t>“start </a:t>
            </a:r>
            <a:r>
              <a:rPr lang="hu-HU" sz="1400" kern="0" dirty="0" err="1">
                <a:solidFill>
                  <a:schemeClr val="bg1"/>
                </a:solidFill>
                <a:latin typeface="Guardian TextSans Web"/>
                <a:cs typeface="Arial"/>
                <a:sym typeface="Arial"/>
              </a:rPr>
              <a:t>vazopresszin</a:t>
            </a:r>
            <a:r>
              <a:rPr lang="en-US" sz="1400" kern="0" dirty="0">
                <a:solidFill>
                  <a:schemeClr val="bg1"/>
                </a:solidFill>
                <a:latin typeface="Guardian TextSans Web"/>
                <a:cs typeface="Arial"/>
                <a:sym typeface="Arial"/>
              </a:rPr>
              <a:t>” </a:t>
            </a:r>
            <a:r>
              <a:rPr lang="hu-HU" sz="1400" kern="0" dirty="0">
                <a:solidFill>
                  <a:schemeClr val="bg1"/>
                </a:solidFill>
                <a:latin typeface="Guardian TextSans Web"/>
                <a:cs typeface="Arial"/>
                <a:sym typeface="Arial"/>
              </a:rPr>
              <a:t>vagy</a:t>
            </a:r>
            <a:r>
              <a:rPr lang="en-US" sz="1400" kern="0" dirty="0">
                <a:solidFill>
                  <a:schemeClr val="bg1"/>
                </a:solidFill>
                <a:latin typeface="Guardian TextSans Web"/>
                <a:cs typeface="Arial"/>
                <a:sym typeface="Arial"/>
              </a:rPr>
              <a:t> “</a:t>
            </a:r>
            <a:r>
              <a:rPr lang="hu-HU" sz="1400" kern="0" dirty="0">
                <a:solidFill>
                  <a:schemeClr val="bg1"/>
                </a:solidFill>
                <a:latin typeface="Guardian TextSans Web"/>
                <a:cs typeface="Arial"/>
                <a:sym typeface="Arial"/>
              </a:rPr>
              <a:t>nincs </a:t>
            </a:r>
            <a:r>
              <a:rPr lang="hu-HU" sz="1400" kern="0" dirty="0" err="1">
                <a:solidFill>
                  <a:schemeClr val="bg1"/>
                </a:solidFill>
                <a:latin typeface="Guardian TextSans Web"/>
                <a:cs typeface="Arial"/>
                <a:sym typeface="Arial"/>
              </a:rPr>
              <a:t>vazopresszin</a:t>
            </a:r>
            <a:r>
              <a:rPr lang="en-US" sz="1400" kern="0" dirty="0">
                <a:solidFill>
                  <a:schemeClr val="bg1"/>
                </a:solidFill>
                <a:latin typeface="Guardian TextSans Web"/>
                <a:cs typeface="Arial"/>
                <a:sym typeface="Arial"/>
              </a:rPr>
              <a:t>”</a:t>
            </a:r>
            <a:endParaRPr lang="hu-HU" sz="14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Téglalap 38">
            <a:extLst>
              <a:ext uri="{FF2B5EF4-FFF2-40B4-BE49-F238E27FC236}">
                <a16:creationId xmlns:a16="http://schemas.microsoft.com/office/drawing/2014/main" id="{85B5E3F4-EB4F-23CB-7DAE-9BF6A4256F06}"/>
              </a:ext>
            </a:extLst>
          </p:cNvPr>
          <p:cNvSpPr/>
          <p:nvPr/>
        </p:nvSpPr>
        <p:spPr>
          <a:xfrm>
            <a:off x="7316544" y="2053978"/>
            <a:ext cx="4875455" cy="459099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BE696E88-5E74-971F-BDCB-1C37BF397A04}"/>
              </a:ext>
            </a:extLst>
          </p:cNvPr>
          <p:cNvSpPr/>
          <p:nvPr/>
        </p:nvSpPr>
        <p:spPr>
          <a:xfrm>
            <a:off x="3938169" y="5090866"/>
            <a:ext cx="3576316" cy="137132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Téglalap 40">
            <a:extLst>
              <a:ext uri="{FF2B5EF4-FFF2-40B4-BE49-F238E27FC236}">
                <a16:creationId xmlns:a16="http://schemas.microsoft.com/office/drawing/2014/main" id="{447017AA-75D7-45B4-55D3-AF58013DD1CE}"/>
              </a:ext>
            </a:extLst>
          </p:cNvPr>
          <p:cNvSpPr/>
          <p:nvPr/>
        </p:nvSpPr>
        <p:spPr>
          <a:xfrm>
            <a:off x="5618482" y="6491082"/>
            <a:ext cx="4873143" cy="27000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  <a:sym typeface="Arial"/>
            </a:endParaRP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36DC42E5-E5E2-BBED-340A-2AD02481DE03}"/>
              </a:ext>
            </a:extLst>
          </p:cNvPr>
          <p:cNvSpPr txBox="1"/>
          <p:nvPr/>
        </p:nvSpPr>
        <p:spPr>
          <a:xfrm>
            <a:off x="7442673" y="1577867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Kalimouttou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JAMA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2025 May 20;333(19):1688-1698.</a:t>
            </a:r>
          </a:p>
        </p:txBody>
      </p:sp>
      <p:pic>
        <p:nvPicPr>
          <p:cNvPr id="43" name="Kép 42">
            <a:extLst>
              <a:ext uri="{FF2B5EF4-FFF2-40B4-BE49-F238E27FC236}">
                <a16:creationId xmlns:a16="http://schemas.microsoft.com/office/drawing/2014/main" id="{D5EFB045-02E3-AEC9-BDA8-38C707386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1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églalap 31">
            <a:extLst>
              <a:ext uri="{FF2B5EF4-FFF2-40B4-BE49-F238E27FC236}">
                <a16:creationId xmlns:a16="http://schemas.microsoft.com/office/drawing/2014/main" id="{A79EE27F-0207-5EDD-0CFB-EB5411D4FA58}"/>
              </a:ext>
            </a:extLst>
          </p:cNvPr>
          <p:cNvSpPr/>
          <p:nvPr/>
        </p:nvSpPr>
        <p:spPr>
          <a:xfrm>
            <a:off x="10842548" y="903347"/>
            <a:ext cx="1089913" cy="800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Google Shape;130;p6">
            <a:extLst>
              <a:ext uri="{FF2B5EF4-FFF2-40B4-BE49-F238E27FC236}">
                <a16:creationId xmlns:a16="http://schemas.microsoft.com/office/drawing/2014/main" id="{E78B4932-FFAA-0DA5-42E9-EA98CB914D8D}"/>
              </a:ext>
            </a:extLst>
          </p:cNvPr>
          <p:cNvSpPr txBox="1"/>
          <p:nvPr/>
        </p:nvSpPr>
        <p:spPr>
          <a:xfrm>
            <a:off x="989855" y="243360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OVISS eredmények</a:t>
            </a:r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314EDAA9-3ED2-ED1A-5780-BCAA19B31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986" y="181824"/>
            <a:ext cx="3550569" cy="1246926"/>
          </a:xfrm>
          <a:prstGeom prst="rect">
            <a:avLst/>
          </a:prstGeom>
        </p:spPr>
      </p:pic>
      <p:graphicFrame>
        <p:nvGraphicFramePr>
          <p:cNvPr id="25" name="Táblázat 10">
            <a:extLst>
              <a:ext uri="{FF2B5EF4-FFF2-40B4-BE49-F238E27FC236}">
                <a16:creationId xmlns:a16="http://schemas.microsoft.com/office/drawing/2014/main" id="{93A16537-77DB-9412-4BE4-A8B2EC9C3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946570"/>
              </p:ext>
            </p:extLst>
          </p:nvPr>
        </p:nvGraphicFramePr>
        <p:xfrm>
          <a:off x="108808" y="1428750"/>
          <a:ext cx="5789072" cy="4844347"/>
        </p:xfrm>
        <a:graphic>
          <a:graphicData uri="http://schemas.openxmlformats.org/drawingml/2006/table">
            <a:tbl>
              <a:tblPr firstRow="1" bandRow="1"/>
              <a:tblGrid>
                <a:gridCol w="5789072">
                  <a:extLst>
                    <a:ext uri="{9D8B030D-6E8A-4147-A177-3AD203B41FA5}">
                      <a16:colId xmlns:a16="http://schemas.microsoft.com/office/drawing/2014/main" val="3695780830"/>
                    </a:ext>
                  </a:extLst>
                </a:gridCol>
              </a:tblGrid>
              <a:tr h="7539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8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 klinikai gyakorlatban észlelt </a:t>
                      </a:r>
                      <a:r>
                        <a:rPr lang="hu-HU" sz="18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vazopresszin</a:t>
                      </a:r>
                      <a:r>
                        <a:rPr lang="hu-HU" sz="18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-használat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289232"/>
                  </a:ext>
                </a:extLst>
              </a:tr>
              <a:tr h="5329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 klinikusok </a:t>
                      </a:r>
                      <a:r>
                        <a:rPr lang="hu-HU" sz="1600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3186/10 217 betegben (31%)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indítottak </a:t>
                      </a:r>
                      <a:r>
                        <a:rPr lang="hu-HU" sz="16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vazopresszint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22842"/>
                  </a:ext>
                </a:extLst>
              </a:tr>
              <a:tr h="4889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Medián SOFA az indításkor: 9 (IQR 6–12),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1804742"/>
                  </a:ext>
                </a:extLst>
              </a:tr>
              <a:tr h="4889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Idő a sokk kezdetétől: medián 5 óra (IQR 1–14),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861730"/>
                  </a:ext>
                </a:extLst>
              </a:tr>
              <a:tr h="4889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Noradrenalin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-dózis: 0,37 </a:t>
                      </a:r>
                      <a:r>
                        <a:rPr lang="el-GR" sz="1600" dirty="0">
                          <a:cs typeface="Poppins" panose="00000500000000000000" pitchFamily="2" charset="-18"/>
                        </a:rPr>
                        <a:t>μ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g/kg/perc (IQR 0,17–0,69),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149125"/>
                  </a:ext>
                </a:extLst>
              </a:tr>
              <a:tr h="4889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Szérum-laktát: 3,6 </a:t>
                      </a:r>
                      <a:r>
                        <a:rPr lang="hu-HU" sz="16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mmol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/L (IQR 1,8–6,8).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473237"/>
                  </a:ext>
                </a:extLst>
              </a:tr>
              <a:tr h="4889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 kórházi halálozás 28–43%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200827"/>
                  </a:ext>
                </a:extLst>
              </a:tr>
              <a:tr h="97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Az UPMC-betegek több szervtámogatást kaptak, és a klinikusok magasabb </a:t>
                      </a:r>
                      <a:r>
                        <a:rPr lang="hu-HU" sz="16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noradrenalin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-dózis mellett kezdték a </a:t>
                      </a:r>
                      <a:r>
                        <a:rPr lang="hu-HU" sz="16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vazopresszint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(UPMC: 0,6 </a:t>
                      </a:r>
                      <a:r>
                        <a:rPr lang="el-GR" sz="1600" dirty="0">
                          <a:cs typeface="Poppins" panose="00000500000000000000" pitchFamily="2" charset="-18"/>
                        </a:rPr>
                        <a:t>μ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g/kg/perc </a:t>
                      </a:r>
                      <a:r>
                        <a:rPr lang="hu-HU" sz="16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vs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UCSF: 0,14 </a:t>
                      </a:r>
                      <a:r>
                        <a:rPr lang="el-GR" sz="1600" dirty="0">
                          <a:cs typeface="Poppins" panose="00000500000000000000" pitchFamily="2" charset="-18"/>
                        </a:rPr>
                        <a:t>μ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g/kg/perc).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936472"/>
                  </a:ext>
                </a:extLst>
              </a:tr>
            </a:tbl>
          </a:graphicData>
        </a:graphic>
      </p:graphicFrame>
      <p:graphicFrame>
        <p:nvGraphicFramePr>
          <p:cNvPr id="26" name="Táblázat 25">
            <a:extLst>
              <a:ext uri="{FF2B5EF4-FFF2-40B4-BE49-F238E27FC236}">
                <a16:creationId xmlns:a16="http://schemas.microsoft.com/office/drawing/2014/main" id="{C890BC29-D210-2982-73C1-BD92F5928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895900"/>
              </p:ext>
            </p:extLst>
          </p:nvPr>
        </p:nvGraphicFramePr>
        <p:xfrm>
          <a:off x="6094096" y="1428750"/>
          <a:ext cx="6095351" cy="4856704"/>
        </p:xfrm>
        <a:graphic>
          <a:graphicData uri="http://schemas.openxmlformats.org/drawingml/2006/table">
            <a:tbl>
              <a:tblPr firstRow="1" bandRow="1"/>
              <a:tblGrid>
                <a:gridCol w="6095351">
                  <a:extLst>
                    <a:ext uri="{9D8B030D-6E8A-4147-A177-3AD203B41FA5}">
                      <a16:colId xmlns:a16="http://schemas.microsoft.com/office/drawing/2014/main" val="3695780830"/>
                    </a:ext>
                  </a:extLst>
                </a:gridCol>
              </a:tblGrid>
              <a:tr h="6743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8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 megerősítéses tanulási modell értékelése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289232"/>
                  </a:ext>
                </a:extLst>
              </a:tr>
              <a:tr h="5880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 modell </a:t>
                      </a:r>
                      <a:r>
                        <a:rPr lang="hu-HU" sz="1600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több betegben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javasolta a </a:t>
                      </a:r>
                      <a:r>
                        <a:rPr lang="hu-HU" sz="16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vazopresszin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indítását, mint a klinikusok (87% </a:t>
                      </a:r>
                      <a:r>
                        <a:rPr lang="hu-HU" sz="16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vs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31%).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22842"/>
                  </a:ext>
                </a:extLst>
              </a:tr>
              <a:tr h="482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Alacsonyabb SOFA-pontszámnál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(medián 7 </a:t>
                      </a:r>
                      <a:r>
                        <a:rPr lang="hu-HU" sz="16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vs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9).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1804742"/>
                  </a:ext>
                </a:extLst>
              </a:tr>
              <a:tr h="5880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Korábban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ajánlotta az indítást (medián 4 </a:t>
                      </a:r>
                      <a:r>
                        <a:rPr lang="hu-HU" sz="16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vs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5 óra a sokk kezdetétől).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861730"/>
                  </a:ext>
                </a:extLst>
              </a:tr>
              <a:tr h="5880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Alacsonyabb </a:t>
                      </a:r>
                      <a:r>
                        <a:rPr lang="hu-HU" sz="1600" b="1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noradrenalin</a:t>
                      </a:r>
                      <a:r>
                        <a:rPr lang="hu-HU" sz="1600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-dózisnál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(0,20 </a:t>
                      </a:r>
                      <a:r>
                        <a:rPr lang="hu-HU" sz="16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vs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0,37 </a:t>
                      </a:r>
                      <a:r>
                        <a:rPr lang="el-GR" sz="1600" dirty="0">
                          <a:cs typeface="Poppins" panose="00000500000000000000" pitchFamily="2" charset="-18"/>
                        </a:rPr>
                        <a:t>μ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g/kg/perc).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149125"/>
                  </a:ext>
                </a:extLst>
              </a:tr>
              <a:tr h="482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Alacsonyabb szérum-</a:t>
                      </a:r>
                      <a:r>
                        <a:rPr lang="hu-HU" sz="1600" b="1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laktátnál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(2,5 </a:t>
                      </a:r>
                      <a:r>
                        <a:rPr lang="hu-HU" sz="16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vs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3,6 </a:t>
                      </a:r>
                      <a:r>
                        <a:rPr lang="hu-HU" sz="16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mmol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/L).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473237"/>
                  </a:ext>
                </a:extLst>
              </a:tr>
              <a:tr h="6173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 kórházi halálozási esélye </a:t>
                      </a:r>
                      <a:r>
                        <a:rPr lang="hu-HU" sz="1600" b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alacsonyabb volt</a:t>
                      </a:r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(OR 0,81; 95% CI 0,73–0,91).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200827"/>
                  </a:ext>
                </a:extLst>
              </a:tr>
              <a:tr h="8356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hu-HU" sz="16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 modell nem mutatott szignifikáns eltéréseket nem, életkor vagy rassz szerinti alcsoportokban. </a:t>
                      </a:r>
                    </a:p>
                    <a:p>
                      <a:endParaRPr lang="hu-HU" sz="1600" dirty="0">
                        <a:latin typeface="Poppins" panose="00000500000000000000" pitchFamily="2" charset="-18"/>
                        <a:cs typeface="Poppins" panose="00000500000000000000" pitchFamily="2" charset="-1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B9BD5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198266"/>
                  </a:ext>
                </a:extLst>
              </a:tr>
            </a:tbl>
          </a:graphicData>
        </a:graphic>
      </p:graphicFrame>
      <p:sp>
        <p:nvSpPr>
          <p:cNvPr id="27" name="Szövegdoboz 26">
            <a:extLst>
              <a:ext uri="{FF2B5EF4-FFF2-40B4-BE49-F238E27FC236}">
                <a16:creationId xmlns:a16="http://schemas.microsoft.com/office/drawing/2014/main" id="{1797EF00-1028-9D7C-4BA3-E84447063706}"/>
              </a:ext>
            </a:extLst>
          </p:cNvPr>
          <p:cNvSpPr txBox="1"/>
          <p:nvPr/>
        </p:nvSpPr>
        <p:spPr>
          <a:xfrm>
            <a:off x="-1221104" y="832763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Kalimouttou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JAMA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2025 May 20;333(19):1688-1698.</a:t>
            </a:r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id="{B898E386-EC9E-F77F-19FA-14607EC99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1308" y="1428750"/>
            <a:ext cx="662142" cy="584735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37419E9C-A1D3-A6A1-456F-A8B8058C5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813" y="1502266"/>
            <a:ext cx="877730" cy="660963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8AF8D2D9-CA9E-3F8F-A2B5-8F3562B28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31" name="Szövegdoboz 30">
            <a:extLst>
              <a:ext uri="{FF2B5EF4-FFF2-40B4-BE49-F238E27FC236}">
                <a16:creationId xmlns:a16="http://schemas.microsoft.com/office/drawing/2014/main" id="{EFA036B6-E272-9C4B-90AD-17C6D926C538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324400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2">
            <a:extLst>
              <a:ext uri="{FF2B5EF4-FFF2-40B4-BE49-F238E27FC236}">
                <a16:creationId xmlns:a16="http://schemas.microsoft.com/office/drawing/2014/main" id="{855D57DA-B560-7054-F8CE-740339CBD7A8}"/>
              </a:ext>
            </a:extLst>
          </p:cNvPr>
          <p:cNvSpPr txBox="1">
            <a:spLocks/>
          </p:cNvSpPr>
          <p:nvPr/>
        </p:nvSpPr>
        <p:spPr>
          <a:xfrm>
            <a:off x="389515" y="2800437"/>
            <a:ext cx="10023193" cy="328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megerősítéses tanulási szabály 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magasabb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összesített jutalomértékkel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járt, mint a klinikusok tényleges döntései (különbség: 31; 95% CI 15–52).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Az 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egyes paraméterek 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(halálozás, MAP, SOFA,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noradrenalin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-dózis, laktát) mind a modell javára mutattak 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kedvezőbb eredményt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logisztikus regresszió (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inverse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probability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weighting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 szerint a modellhez hasonló kezelést kapó 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betegek kórházi halálozási esélye alacsonyabb volt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(OR 0,81; 95% CI 0,73–0,91).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modellkövetés összefüggött a 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vesepótló kezelés alacsonyabb szükségességével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(OR 0,47), de nem befolyásolta a gépi lélegeztetés igényét (OR 1,00).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oppins" panose="00000500000000000000" pitchFamily="2" charset="-18"/>
              <a:ea typeface="Calibri"/>
              <a:cs typeface="Poppins" panose="00000500000000000000" pitchFamily="2" charset="-18"/>
              <a:sym typeface="Calibri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6BCDA7E-657D-097A-8B53-764CE070F38E}"/>
              </a:ext>
            </a:extLst>
          </p:cNvPr>
          <p:cNvSpPr txBox="1"/>
          <p:nvPr/>
        </p:nvSpPr>
        <p:spPr>
          <a:xfrm>
            <a:off x="6094096" y="5954737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Kalimouttou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JAMA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2025 May 20;333(19):1688-1698.</a:t>
            </a:r>
          </a:p>
        </p:txBody>
      </p:sp>
      <p:sp>
        <p:nvSpPr>
          <p:cNvPr id="10" name="Google Shape;130;p6">
            <a:extLst>
              <a:ext uri="{FF2B5EF4-FFF2-40B4-BE49-F238E27FC236}">
                <a16:creationId xmlns:a16="http://schemas.microsoft.com/office/drawing/2014/main" id="{EF9A5DB5-672D-043F-CB13-0EC623FE3B03}"/>
              </a:ext>
            </a:extLst>
          </p:cNvPr>
          <p:cNvSpPr txBox="1"/>
          <p:nvPr/>
        </p:nvSpPr>
        <p:spPr>
          <a:xfrm>
            <a:off x="646594" y="1154637"/>
            <a:ext cx="907858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2000" kern="0" dirty="0">
                <a:solidFill>
                  <a:srgbClr val="121D46"/>
                </a:solidFill>
                <a:latin typeface="Poppins" panose="00000500000000000000" pitchFamily="2" charset="-18"/>
                <a:ea typeface="Poppins"/>
                <a:cs typeface="Poppins" panose="00000500000000000000" pitchFamily="2" charset="-18"/>
                <a:sym typeface="Poppins"/>
              </a:rPr>
              <a:t>A modell teljesítménye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E3C52F0A-42EF-7DDA-5840-4E93E7BF7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773" y="1763528"/>
            <a:ext cx="917152" cy="809933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F226B487-9138-42A5-0162-C9B030669830}"/>
              </a:ext>
            </a:extLst>
          </p:cNvPr>
          <p:cNvSpPr txBox="1"/>
          <p:nvPr/>
        </p:nvSpPr>
        <p:spPr>
          <a:xfrm>
            <a:off x="3018319" y="1904921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2400" kern="0" dirty="0" err="1">
                <a:solidFill>
                  <a:srgbClr val="FF0000"/>
                </a:solidFill>
                <a:latin typeface="Algerian" panose="04020705040A02060702" pitchFamily="82" charset="0"/>
                <a:cs typeface="Poppins" panose="00000500000000000000" pitchFamily="2" charset="-18"/>
                <a:sym typeface="Arial"/>
              </a:rPr>
              <a:t>vs</a:t>
            </a:r>
            <a:endParaRPr lang="hu-HU" sz="2400" kern="0" dirty="0">
              <a:solidFill>
                <a:srgbClr val="FF0000"/>
              </a:solidFill>
              <a:latin typeface="Algerian" panose="04020705040A02060702" pitchFamily="82" charset="0"/>
              <a:cs typeface="Poppins" panose="00000500000000000000" pitchFamily="2" charset="-18"/>
              <a:sym typeface="Arial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20807B98-0180-40F6-698B-90A2FE0DF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753" y="1640614"/>
            <a:ext cx="1419359" cy="1068829"/>
          </a:xfrm>
          <a:prstGeom prst="rect">
            <a:avLst/>
          </a:prstGeom>
        </p:spPr>
      </p:pic>
      <p:sp>
        <p:nvSpPr>
          <p:cNvPr id="14" name="Google Shape;130;p6">
            <a:extLst>
              <a:ext uri="{FF2B5EF4-FFF2-40B4-BE49-F238E27FC236}">
                <a16:creationId xmlns:a16="http://schemas.microsoft.com/office/drawing/2014/main" id="{DDAD136E-5FC6-BEFE-03A2-7672B18E8982}"/>
              </a:ext>
            </a:extLst>
          </p:cNvPr>
          <p:cNvSpPr txBox="1"/>
          <p:nvPr/>
        </p:nvSpPr>
        <p:spPr>
          <a:xfrm>
            <a:off x="989855" y="243360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OVISS eredmények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FD0C311B-BDEC-F42C-7C07-15BE5DA05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986" y="181824"/>
            <a:ext cx="3550569" cy="1246926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891E7D6D-D05F-12EE-474B-6279AA692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6F9E3501-4BD4-53F1-F4B8-6F06E0FA85BE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3809571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2">
            <a:extLst>
              <a:ext uri="{FF2B5EF4-FFF2-40B4-BE49-F238E27FC236}">
                <a16:creationId xmlns:a16="http://schemas.microsoft.com/office/drawing/2014/main" id="{220F9F65-48C8-F284-3CB3-56024FFE98AF}"/>
              </a:ext>
            </a:extLst>
          </p:cNvPr>
          <p:cNvSpPr txBox="1">
            <a:spLocks/>
          </p:cNvSpPr>
          <p:nvPr/>
        </p:nvSpPr>
        <p:spPr>
          <a:xfrm>
            <a:off x="491490" y="2875626"/>
            <a:ext cx="10023193" cy="328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SHAP-analízis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szerint a modell döntéseit leginkább az alábbi tényezők befolyásolták a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vazopresszin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indításakor:</a:t>
            </a:r>
          </a:p>
          <a:p>
            <a:pPr marL="720725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a sokk kezdetétől eltelt idő</a:t>
            </a:r>
          </a:p>
          <a:p>
            <a:pPr marL="720725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SOFA pontszám</a:t>
            </a:r>
          </a:p>
          <a:p>
            <a:pPr marL="720725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NA dózis</a:t>
            </a:r>
          </a:p>
          <a:p>
            <a:pPr marL="720725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Calibri"/>
                <a:cs typeface="Poppins" panose="00000500000000000000" pitchFamily="2" charset="-18"/>
                <a:sym typeface="Calibri"/>
              </a:rPr>
              <a:t>laktát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modell következtetései összhangban állnak a 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VASST-vizsgálat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alcsoport-analízisével, amely arra utalt, hogy a kevésbé súlyos sokkos betegek jobban profitálnak a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vazopresszin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kezelés megkezdésétől</a:t>
            </a: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Calibri"/>
              <a:cs typeface="Poppins" panose="00000500000000000000" pitchFamily="2" charset="-18"/>
              <a:sym typeface="Calibri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89AB961-7865-578A-7654-888EE4947D6E}"/>
              </a:ext>
            </a:extLst>
          </p:cNvPr>
          <p:cNvSpPr txBox="1"/>
          <p:nvPr/>
        </p:nvSpPr>
        <p:spPr>
          <a:xfrm>
            <a:off x="6094096" y="5998952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Kalimouttou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JAMA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2025 May 20;333(19):1688-1698.</a:t>
            </a:r>
          </a:p>
        </p:txBody>
      </p:sp>
      <p:sp>
        <p:nvSpPr>
          <p:cNvPr id="10" name="Google Shape;130;p6">
            <a:extLst>
              <a:ext uri="{FF2B5EF4-FFF2-40B4-BE49-F238E27FC236}">
                <a16:creationId xmlns:a16="http://schemas.microsoft.com/office/drawing/2014/main" id="{00F99164-B524-FF7A-7D58-47EBBD934CD4}"/>
              </a:ext>
            </a:extLst>
          </p:cNvPr>
          <p:cNvSpPr txBox="1"/>
          <p:nvPr/>
        </p:nvSpPr>
        <p:spPr>
          <a:xfrm>
            <a:off x="613833" y="1060402"/>
            <a:ext cx="907858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2000" kern="0" dirty="0">
                <a:solidFill>
                  <a:srgbClr val="121D46"/>
                </a:solidFill>
                <a:latin typeface="Poppins" panose="00000500000000000000" pitchFamily="2" charset="-18"/>
                <a:ea typeface="Poppins"/>
                <a:cs typeface="Poppins" panose="00000500000000000000" pitchFamily="2" charset="-18"/>
                <a:sym typeface="Poppins"/>
              </a:rPr>
              <a:t>A modell interpretálhatósága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82E5ECA-68A8-ABF6-183B-745DF595E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203" y="1740688"/>
            <a:ext cx="917152" cy="809933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DCB1EACD-D314-776F-3519-0EFDAF2A3A54}"/>
              </a:ext>
            </a:extLst>
          </p:cNvPr>
          <p:cNvSpPr txBox="1"/>
          <p:nvPr/>
        </p:nvSpPr>
        <p:spPr>
          <a:xfrm>
            <a:off x="3029749" y="1882081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2400" kern="0" dirty="0" err="1">
                <a:solidFill>
                  <a:srgbClr val="FF0000"/>
                </a:solidFill>
                <a:latin typeface="Algerian" panose="04020705040A02060702" pitchFamily="82" charset="0"/>
                <a:cs typeface="Poppins" panose="00000500000000000000" pitchFamily="2" charset="-18"/>
                <a:sym typeface="Arial"/>
              </a:rPr>
              <a:t>vs</a:t>
            </a:r>
            <a:endParaRPr lang="hu-HU" sz="2400" kern="0" dirty="0">
              <a:solidFill>
                <a:srgbClr val="FF0000"/>
              </a:solidFill>
              <a:latin typeface="Algerian" panose="04020705040A02060702" pitchFamily="82" charset="0"/>
              <a:cs typeface="Poppins" panose="00000500000000000000" pitchFamily="2" charset="-18"/>
              <a:sym typeface="Arial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2F5EFBF5-8416-57A4-81F8-35286F120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183" y="1617774"/>
            <a:ext cx="1419359" cy="1068829"/>
          </a:xfrm>
          <a:prstGeom prst="rect">
            <a:avLst/>
          </a:prstGeom>
        </p:spPr>
      </p:pic>
      <p:sp>
        <p:nvSpPr>
          <p:cNvPr id="14" name="Google Shape;130;p6">
            <a:extLst>
              <a:ext uri="{FF2B5EF4-FFF2-40B4-BE49-F238E27FC236}">
                <a16:creationId xmlns:a16="http://schemas.microsoft.com/office/drawing/2014/main" id="{0CBE9B41-FE05-9850-3744-11CF52065A07}"/>
              </a:ext>
            </a:extLst>
          </p:cNvPr>
          <p:cNvSpPr txBox="1"/>
          <p:nvPr/>
        </p:nvSpPr>
        <p:spPr>
          <a:xfrm>
            <a:off x="989855" y="243360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OVISS eredmények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5CA39EB3-1926-F642-2B6F-C458BB165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986" y="181824"/>
            <a:ext cx="3550569" cy="1246926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6840686A-2F68-527C-7CAD-14CFB10EA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095C8F0D-B3CD-A11E-B0A1-565DDC5F7F40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3153960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2">
            <a:extLst>
              <a:ext uri="{FF2B5EF4-FFF2-40B4-BE49-F238E27FC236}">
                <a16:creationId xmlns:a16="http://schemas.microsoft.com/office/drawing/2014/main" id="{BAD15BD1-DE64-0307-F15E-A612351011C1}"/>
              </a:ext>
            </a:extLst>
          </p:cNvPr>
          <p:cNvSpPr txBox="1">
            <a:spLocks/>
          </p:cNvSpPr>
          <p:nvPr/>
        </p:nvSpPr>
        <p:spPr>
          <a:xfrm>
            <a:off x="374226" y="1751098"/>
            <a:ext cx="11135784" cy="4682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18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Adatalapú döntés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– a modell olyan </a:t>
            </a:r>
            <a:r>
              <a:rPr lang="hu-HU" altLang="hu-HU" sz="18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szubklinikai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altLang="hu-HU" sz="18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mintázatokat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azonosíthat, amelyeket a klinikusok nem hangsúlyoznak eléggé.</a:t>
            </a:r>
          </a:p>
          <a:p>
            <a:pPr marL="342900" indent="-34290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hu-HU" altLang="hu-HU" sz="1800" b="1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indent="-342900" algn="l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18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Biológiai hatás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– a szeptikus sokkban tapasztalt relatív </a:t>
            </a:r>
            <a:r>
              <a:rPr lang="hu-HU" altLang="hu-HU" sz="18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vazopresszinhiányt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pótolja.</a:t>
            </a:r>
          </a:p>
          <a:p>
            <a:pPr marL="342900" indent="-342900"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hu-HU" altLang="hu-HU" sz="1800" b="1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indent="-342900"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18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Vesevédelem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– fokozhatja a </a:t>
            </a:r>
            <a:r>
              <a:rPr lang="hu-HU" altLang="hu-HU" sz="18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glomeruláris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filtrációs nyomást, ami összhangban van azzal, hogy a modell követése kevesebb vesepótló kezelést igényelt.</a:t>
            </a:r>
          </a:p>
          <a:p>
            <a:pPr marL="342900" indent="-342900"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hu-HU" altLang="hu-HU" sz="1800" b="1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indent="-342900"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1800" b="1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Katekolamin</a:t>
            </a:r>
            <a:r>
              <a:rPr lang="hu-HU" altLang="hu-HU" sz="18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-megtakarító hatás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– csökkenti a nagy dózisú </a:t>
            </a:r>
            <a:r>
              <a:rPr lang="hu-HU" altLang="hu-HU" sz="18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noradrenalin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szükségletét, mérsékelve a </a:t>
            </a:r>
            <a:r>
              <a:rPr lang="hu-HU" altLang="hu-HU" sz="18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tachyarrhythmia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vagy </a:t>
            </a:r>
            <a:r>
              <a:rPr lang="hu-HU" altLang="hu-HU" sz="18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myocardialis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altLang="hu-HU" sz="18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ischaemia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kockázatát.</a:t>
            </a:r>
          </a:p>
          <a:p>
            <a:pPr marL="342900" indent="-342900"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hu-HU" altLang="hu-HU" sz="1800" b="1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indent="-342900"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1800" b="1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Fokozott klinikai éberség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– a korábbi </a:t>
            </a:r>
            <a:r>
              <a:rPr lang="hu-HU" altLang="hu-HU" sz="1800" kern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vazopresszinindítás</a:t>
            </a:r>
            <a:r>
              <a:rPr lang="hu-HU" altLang="hu-HU" sz="1800" kern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 szorosabb monitorozás jele is lehet, ami önmagában javíthatja az eredményeket.</a:t>
            </a:r>
          </a:p>
          <a:p>
            <a:pPr marL="0" indent="0" algn="l">
              <a:lnSpc>
                <a:spcPct val="160000"/>
              </a:lnSpc>
              <a:buClr>
                <a:srgbClr val="C00000"/>
              </a:buClr>
            </a:pPr>
            <a:endParaRPr lang="hu-HU" sz="1800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F6B3975-2610-850A-0FED-722F191F04AB}"/>
              </a:ext>
            </a:extLst>
          </p:cNvPr>
          <p:cNvSpPr txBox="1"/>
          <p:nvPr/>
        </p:nvSpPr>
        <p:spPr>
          <a:xfrm>
            <a:off x="6096000" y="6012884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Kalimouttou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JAMA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2025 May 20;333(19):1688-1698.</a:t>
            </a:r>
          </a:p>
        </p:txBody>
      </p:sp>
      <p:sp>
        <p:nvSpPr>
          <p:cNvPr id="8" name="Google Shape;130;p6">
            <a:extLst>
              <a:ext uri="{FF2B5EF4-FFF2-40B4-BE49-F238E27FC236}">
                <a16:creationId xmlns:a16="http://schemas.microsoft.com/office/drawing/2014/main" id="{EA31E03F-07BE-BC41-268B-633CC5034656}"/>
              </a:ext>
            </a:extLst>
          </p:cNvPr>
          <p:cNvSpPr txBox="1"/>
          <p:nvPr/>
        </p:nvSpPr>
        <p:spPr>
          <a:xfrm>
            <a:off x="646594" y="926037"/>
            <a:ext cx="907858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2000" kern="0" dirty="0">
                <a:solidFill>
                  <a:srgbClr val="121D46"/>
                </a:solidFill>
                <a:latin typeface="Poppins" panose="00000500000000000000" pitchFamily="2" charset="-18"/>
                <a:ea typeface="Poppins"/>
                <a:cs typeface="Poppins" panose="00000500000000000000" pitchFamily="2" charset="-18"/>
                <a:sym typeface="Poppins"/>
              </a:rPr>
              <a:t>Miért működhet a modell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B9A166F-D45C-F016-D1EA-CAF43652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536" y="834637"/>
            <a:ext cx="917152" cy="809933"/>
          </a:xfrm>
          <a:prstGeom prst="rect">
            <a:avLst/>
          </a:prstGeom>
        </p:spPr>
      </p:pic>
      <p:sp>
        <p:nvSpPr>
          <p:cNvPr id="10" name="Google Shape;130;p6">
            <a:extLst>
              <a:ext uri="{FF2B5EF4-FFF2-40B4-BE49-F238E27FC236}">
                <a16:creationId xmlns:a16="http://schemas.microsoft.com/office/drawing/2014/main" id="{E36BE149-E6C8-0F04-78DC-F559C37384D5}"/>
              </a:ext>
            </a:extLst>
          </p:cNvPr>
          <p:cNvSpPr txBox="1"/>
          <p:nvPr/>
        </p:nvSpPr>
        <p:spPr>
          <a:xfrm>
            <a:off x="989855" y="243360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OVISS eredmények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6A41CF6-8D4E-4B7D-AB01-FB729B340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986" y="181824"/>
            <a:ext cx="3550569" cy="124692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1427E3C-7D29-106C-17B9-522799574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DFEE9CF3-BC99-57D7-05C5-A8554BE0AB87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2333595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églalap 33">
            <a:extLst>
              <a:ext uri="{FF2B5EF4-FFF2-40B4-BE49-F238E27FC236}">
                <a16:creationId xmlns:a16="http://schemas.microsoft.com/office/drawing/2014/main" id="{E48FEFCF-9FEF-D0BF-A17B-C9E48DEE081D}"/>
              </a:ext>
            </a:extLst>
          </p:cNvPr>
          <p:cNvSpPr/>
          <p:nvPr/>
        </p:nvSpPr>
        <p:spPr>
          <a:xfrm>
            <a:off x="10842548" y="-1"/>
            <a:ext cx="1089913" cy="170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" name="Egyenes összekötő 1">
            <a:extLst>
              <a:ext uri="{FF2B5EF4-FFF2-40B4-BE49-F238E27FC236}">
                <a16:creationId xmlns:a16="http://schemas.microsoft.com/office/drawing/2014/main" id="{DC68CF02-01A8-F55F-4631-A53C40AFED9A}"/>
              </a:ext>
            </a:extLst>
          </p:cNvPr>
          <p:cNvCxnSpPr/>
          <p:nvPr/>
        </p:nvCxnSpPr>
        <p:spPr>
          <a:xfrm flipH="1">
            <a:off x="2038824" y="137122"/>
            <a:ext cx="1" cy="1997885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>
            <a:extLst>
              <a:ext uri="{FF2B5EF4-FFF2-40B4-BE49-F238E27FC236}">
                <a16:creationId xmlns:a16="http://schemas.microsoft.com/office/drawing/2014/main" id="{76DF7872-C6B6-1700-1DEB-D076937F8778}"/>
              </a:ext>
            </a:extLst>
          </p:cNvPr>
          <p:cNvSpPr txBox="1"/>
          <p:nvPr/>
        </p:nvSpPr>
        <p:spPr>
          <a:xfrm>
            <a:off x="2425192" y="264695"/>
            <a:ext cx="3995453" cy="1200329"/>
          </a:xfrm>
          <a:prstGeom prst="rect">
            <a:avLst/>
          </a:prstGeom>
          <a:gradFill flip="none" rotWithShape="1">
            <a:gsLst>
              <a:gs pos="0">
                <a:srgbClr val="F24336">
                  <a:tint val="66000"/>
                  <a:satMod val="160000"/>
                </a:srgbClr>
              </a:gs>
              <a:gs pos="50000">
                <a:srgbClr val="F24336">
                  <a:tint val="44500"/>
                  <a:satMod val="160000"/>
                </a:srgbClr>
              </a:gs>
              <a:gs pos="100000">
                <a:srgbClr val="F24336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vélt vagy igazolt szeptikus sokk</a:t>
            </a:r>
          </a:p>
          <a:p>
            <a:pPr marL="0" marR="0" lvl="0" indent="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sepsis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vérkép, CRP, PCT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D682302-B494-F932-286F-5771A3C0AFCA}"/>
              </a:ext>
            </a:extLst>
          </p:cNvPr>
          <p:cNvSpPr txBox="1"/>
          <p:nvPr/>
        </p:nvSpPr>
        <p:spPr>
          <a:xfrm>
            <a:off x="1056290" y="2175038"/>
            <a:ext cx="5364355" cy="830997"/>
          </a:xfrm>
          <a:prstGeom prst="rect">
            <a:avLst/>
          </a:prstGeom>
          <a:gradFill flip="none" rotWithShape="1">
            <a:gsLst>
              <a:gs pos="0">
                <a:srgbClr val="F24336">
                  <a:tint val="66000"/>
                  <a:satMod val="160000"/>
                </a:srgbClr>
              </a:gs>
              <a:gs pos="50000">
                <a:srgbClr val="F24336">
                  <a:tint val="44500"/>
                  <a:satMod val="160000"/>
                </a:srgbClr>
              </a:gs>
              <a:gs pos="100000">
                <a:srgbClr val="F24336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folyadék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reszuszcitáció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mellett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perzisztáló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hipotenzió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(MAP &lt; 65 – 70 Hgmm)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C742467-3E9B-7D64-6313-06F8B67DE6D3}"/>
              </a:ext>
            </a:extLst>
          </p:cNvPr>
          <p:cNvSpPr txBox="1"/>
          <p:nvPr/>
        </p:nvSpPr>
        <p:spPr>
          <a:xfrm>
            <a:off x="2884579" y="3822178"/>
            <a:ext cx="3099631" cy="461665"/>
          </a:xfrm>
          <a:prstGeom prst="rect">
            <a:avLst/>
          </a:prstGeom>
          <a:gradFill flip="none" rotWithShape="1">
            <a:gsLst>
              <a:gs pos="0">
                <a:srgbClr val="F24336">
                  <a:tint val="66000"/>
                  <a:satMod val="160000"/>
                </a:srgbClr>
              </a:gs>
              <a:gs pos="50000">
                <a:srgbClr val="F24336">
                  <a:tint val="44500"/>
                  <a:satMod val="160000"/>
                </a:srgbClr>
              </a:gs>
              <a:gs pos="100000">
                <a:srgbClr val="F24336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noradrenalin bevezetés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5EA1233-2C6E-9FD1-EB76-675BA803B50B}"/>
              </a:ext>
            </a:extLst>
          </p:cNvPr>
          <p:cNvSpPr txBox="1"/>
          <p:nvPr/>
        </p:nvSpPr>
        <p:spPr>
          <a:xfrm>
            <a:off x="0" y="4940752"/>
            <a:ext cx="6168385" cy="830997"/>
          </a:xfrm>
          <a:prstGeom prst="rect">
            <a:avLst/>
          </a:prstGeom>
          <a:gradFill flip="none" rotWithShape="1">
            <a:gsLst>
              <a:gs pos="0">
                <a:srgbClr val="F24336">
                  <a:tint val="66000"/>
                  <a:satMod val="160000"/>
                </a:srgbClr>
              </a:gs>
              <a:gs pos="50000">
                <a:srgbClr val="F24336">
                  <a:tint val="44500"/>
                  <a:satMod val="160000"/>
                </a:srgbClr>
              </a:gs>
              <a:gs pos="100000">
                <a:srgbClr val="F24336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adekvát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folyadékreszuszc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ellenére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perzisztáló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magas NA igény (&gt; 0,2 µg/kg/min)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20FBE29-C09F-CDB7-7DA3-62B25D5CAE4F}"/>
              </a:ext>
            </a:extLst>
          </p:cNvPr>
          <p:cNvSpPr txBox="1"/>
          <p:nvPr/>
        </p:nvSpPr>
        <p:spPr>
          <a:xfrm>
            <a:off x="2028085" y="6359189"/>
            <a:ext cx="4392560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vazopresszin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bevezetése NA mellé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F86397A-2EEC-2016-F31C-9466FC8FA805}"/>
              </a:ext>
            </a:extLst>
          </p:cNvPr>
          <p:cNvSpPr txBox="1"/>
          <p:nvPr/>
        </p:nvSpPr>
        <p:spPr>
          <a:xfrm>
            <a:off x="6758748" y="5851427"/>
            <a:ext cx="543325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dobutamin bevezetése invazív hemodinamikai monitorozás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PiCCO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echocardiográfia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eredményének megfelelően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0157BE7-2378-C1CC-67AA-24C1D36E4DD8}"/>
              </a:ext>
            </a:extLst>
          </p:cNvPr>
          <p:cNvSpPr txBox="1"/>
          <p:nvPr/>
        </p:nvSpPr>
        <p:spPr>
          <a:xfrm>
            <a:off x="135966" y="393082"/>
            <a:ext cx="1295547" cy="76944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Sokk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F4C888A-F3B3-6DC4-3259-3782900DDE27}"/>
              </a:ext>
            </a:extLst>
          </p:cNvPr>
          <p:cNvSpPr txBox="1"/>
          <p:nvPr/>
        </p:nvSpPr>
        <p:spPr>
          <a:xfrm>
            <a:off x="7498958" y="546969"/>
            <a:ext cx="4301755" cy="461665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sokkállapot hátterének tisztázása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7F937AEE-FC18-67BB-0066-B8A0FF695A5D}"/>
              </a:ext>
            </a:extLst>
          </p:cNvPr>
          <p:cNvSpPr txBox="1"/>
          <p:nvPr/>
        </p:nvSpPr>
        <p:spPr>
          <a:xfrm>
            <a:off x="7722337" y="5072910"/>
            <a:ext cx="3530710" cy="461665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monoterápia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folytatása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24EF312-504C-24FF-D672-8084B2891D33}"/>
              </a:ext>
            </a:extLst>
          </p:cNvPr>
          <p:cNvSpPr txBox="1"/>
          <p:nvPr/>
        </p:nvSpPr>
        <p:spPr>
          <a:xfrm>
            <a:off x="8784598" y="2304119"/>
            <a:ext cx="1730474" cy="461665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monitorozás</a:t>
            </a:r>
          </a:p>
        </p:txBody>
      </p:sp>
      <p:sp>
        <p:nvSpPr>
          <p:cNvPr id="13" name="Jobbra nyíl 17">
            <a:extLst>
              <a:ext uri="{FF2B5EF4-FFF2-40B4-BE49-F238E27FC236}">
                <a16:creationId xmlns:a16="http://schemas.microsoft.com/office/drawing/2014/main" id="{0254E3ED-F880-6714-18E0-99083D873FCA}"/>
              </a:ext>
            </a:extLst>
          </p:cNvPr>
          <p:cNvSpPr/>
          <p:nvPr/>
        </p:nvSpPr>
        <p:spPr>
          <a:xfrm>
            <a:off x="6687801" y="2322863"/>
            <a:ext cx="1829640" cy="381838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Jobbra nyíl 18">
            <a:extLst>
              <a:ext uri="{FF2B5EF4-FFF2-40B4-BE49-F238E27FC236}">
                <a16:creationId xmlns:a16="http://schemas.microsoft.com/office/drawing/2014/main" id="{F466466F-D058-8121-50C7-3376E43B925D}"/>
              </a:ext>
            </a:extLst>
          </p:cNvPr>
          <p:cNvSpPr/>
          <p:nvPr/>
        </p:nvSpPr>
        <p:spPr>
          <a:xfrm>
            <a:off x="6247944" y="5152737"/>
            <a:ext cx="1394833" cy="381838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Jobbra nyíl 19">
            <a:extLst>
              <a:ext uri="{FF2B5EF4-FFF2-40B4-BE49-F238E27FC236}">
                <a16:creationId xmlns:a16="http://schemas.microsoft.com/office/drawing/2014/main" id="{C70536BB-D2FB-AB2E-AE19-8BCCBAE196DB}"/>
              </a:ext>
            </a:extLst>
          </p:cNvPr>
          <p:cNvSpPr/>
          <p:nvPr/>
        </p:nvSpPr>
        <p:spPr>
          <a:xfrm>
            <a:off x="6505311" y="514350"/>
            <a:ext cx="831504" cy="454371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Jobbra nyíl 21">
            <a:extLst>
              <a:ext uri="{FF2B5EF4-FFF2-40B4-BE49-F238E27FC236}">
                <a16:creationId xmlns:a16="http://schemas.microsoft.com/office/drawing/2014/main" id="{42F4D419-C66E-ED62-B06F-A8068FCA0AD5}"/>
              </a:ext>
            </a:extLst>
          </p:cNvPr>
          <p:cNvSpPr/>
          <p:nvPr/>
        </p:nvSpPr>
        <p:spPr>
          <a:xfrm rot="5400000">
            <a:off x="3908393" y="1649038"/>
            <a:ext cx="670162" cy="381838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Jobbra nyíl 22">
            <a:extLst>
              <a:ext uri="{FF2B5EF4-FFF2-40B4-BE49-F238E27FC236}">
                <a16:creationId xmlns:a16="http://schemas.microsoft.com/office/drawing/2014/main" id="{8DD89BFB-B6A6-9119-30E4-FDA7E0F18E09}"/>
              </a:ext>
            </a:extLst>
          </p:cNvPr>
          <p:cNvSpPr/>
          <p:nvPr/>
        </p:nvSpPr>
        <p:spPr>
          <a:xfrm rot="5400000">
            <a:off x="3908393" y="3247526"/>
            <a:ext cx="670162" cy="381838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Jobbra nyíl 23">
            <a:extLst>
              <a:ext uri="{FF2B5EF4-FFF2-40B4-BE49-F238E27FC236}">
                <a16:creationId xmlns:a16="http://schemas.microsoft.com/office/drawing/2014/main" id="{D40A04F2-8B3C-AF5B-F458-5DAB18E6B1B6}"/>
              </a:ext>
            </a:extLst>
          </p:cNvPr>
          <p:cNvSpPr/>
          <p:nvPr/>
        </p:nvSpPr>
        <p:spPr>
          <a:xfrm rot="5400000">
            <a:off x="3954872" y="4461231"/>
            <a:ext cx="577204" cy="381838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Jobbra nyíl 24">
            <a:extLst>
              <a:ext uri="{FF2B5EF4-FFF2-40B4-BE49-F238E27FC236}">
                <a16:creationId xmlns:a16="http://schemas.microsoft.com/office/drawing/2014/main" id="{3908834C-8EEA-D551-1FB9-E3C901CAEDDC}"/>
              </a:ext>
            </a:extLst>
          </p:cNvPr>
          <p:cNvSpPr/>
          <p:nvPr/>
        </p:nvSpPr>
        <p:spPr>
          <a:xfrm rot="5400000">
            <a:off x="4006728" y="5857753"/>
            <a:ext cx="473491" cy="381838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Jobbra nyíl 25">
            <a:extLst>
              <a:ext uri="{FF2B5EF4-FFF2-40B4-BE49-F238E27FC236}">
                <a16:creationId xmlns:a16="http://schemas.microsoft.com/office/drawing/2014/main" id="{1DFF651F-73E0-787D-DA5A-2F3D49CBA2CC}"/>
              </a:ext>
            </a:extLst>
          </p:cNvPr>
          <p:cNvSpPr/>
          <p:nvPr/>
        </p:nvSpPr>
        <p:spPr>
          <a:xfrm>
            <a:off x="1531977" y="673940"/>
            <a:ext cx="831504" cy="381838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0A4A8E6E-784C-354E-0983-3684DA225CAD}"/>
              </a:ext>
            </a:extLst>
          </p:cNvPr>
          <p:cNvSpPr txBox="1"/>
          <p:nvPr/>
        </p:nvSpPr>
        <p:spPr>
          <a:xfrm>
            <a:off x="1621665" y="331531"/>
            <a:ext cx="58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igen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BA5CA50-8AAD-E8D1-8CFD-0DE192269558}"/>
              </a:ext>
            </a:extLst>
          </p:cNvPr>
          <p:cNvSpPr txBox="1"/>
          <p:nvPr/>
        </p:nvSpPr>
        <p:spPr>
          <a:xfrm>
            <a:off x="6584137" y="29332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nem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DC8A9D02-6D19-1E31-2456-E9504C4F3910}"/>
              </a:ext>
            </a:extLst>
          </p:cNvPr>
          <p:cNvSpPr txBox="1"/>
          <p:nvPr/>
        </p:nvSpPr>
        <p:spPr>
          <a:xfrm>
            <a:off x="4434392" y="1572790"/>
            <a:ext cx="58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igen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6885BD54-58A9-88DB-FB1F-91E78E26645A}"/>
              </a:ext>
            </a:extLst>
          </p:cNvPr>
          <p:cNvSpPr txBox="1"/>
          <p:nvPr/>
        </p:nvSpPr>
        <p:spPr>
          <a:xfrm>
            <a:off x="4434393" y="3242622"/>
            <a:ext cx="58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igen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EB22B738-1BA2-44DF-34BF-262AE1DF328D}"/>
              </a:ext>
            </a:extLst>
          </p:cNvPr>
          <p:cNvSpPr txBox="1"/>
          <p:nvPr/>
        </p:nvSpPr>
        <p:spPr>
          <a:xfrm>
            <a:off x="4434391" y="5851427"/>
            <a:ext cx="58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igen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0596FEAF-3C74-E032-2AC5-B44E69BA8C42}"/>
              </a:ext>
            </a:extLst>
          </p:cNvPr>
          <p:cNvSpPr txBox="1"/>
          <p:nvPr/>
        </p:nvSpPr>
        <p:spPr>
          <a:xfrm>
            <a:off x="7280229" y="2046427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nem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1B525BF2-8DD4-7390-680D-6EDBA0EDC45D}"/>
              </a:ext>
            </a:extLst>
          </p:cNvPr>
          <p:cNvSpPr txBox="1"/>
          <p:nvPr/>
        </p:nvSpPr>
        <p:spPr>
          <a:xfrm>
            <a:off x="6505311" y="4848392"/>
            <a:ext cx="101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nem</a:t>
            </a:r>
          </a:p>
        </p:txBody>
      </p:sp>
      <p:cxnSp>
        <p:nvCxnSpPr>
          <p:cNvPr id="28" name="Egyenes összekötő 27">
            <a:extLst>
              <a:ext uri="{FF2B5EF4-FFF2-40B4-BE49-F238E27FC236}">
                <a16:creationId xmlns:a16="http://schemas.microsoft.com/office/drawing/2014/main" id="{04560D81-18A4-127A-4F3A-86847341A2D8}"/>
              </a:ext>
            </a:extLst>
          </p:cNvPr>
          <p:cNvCxnSpPr/>
          <p:nvPr/>
        </p:nvCxnSpPr>
        <p:spPr>
          <a:xfrm>
            <a:off x="783739" y="4652489"/>
            <a:ext cx="9372267" cy="33349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A99D5868-9015-7719-60B5-CCB08F20E1F0}"/>
              </a:ext>
            </a:extLst>
          </p:cNvPr>
          <p:cNvSpPr txBox="1"/>
          <p:nvPr/>
        </p:nvSpPr>
        <p:spPr>
          <a:xfrm>
            <a:off x="7032581" y="4033211"/>
            <a:ext cx="3123425" cy="58477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C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invazív hemodinamikai monitorozás kiterjesztése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PiCCO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FDAFFCE1-8402-472F-0AA4-02D5057E45FC}"/>
              </a:ext>
            </a:extLst>
          </p:cNvPr>
          <p:cNvSpPr txBox="1"/>
          <p:nvPr/>
        </p:nvSpPr>
        <p:spPr>
          <a:xfrm>
            <a:off x="149241" y="1286639"/>
            <a:ext cx="1836210" cy="83099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C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9525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invazív artériás vérnyomás mérés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CVK biztosítás</a:t>
            </a:r>
          </a:p>
        </p:txBody>
      </p:sp>
      <p:pic>
        <p:nvPicPr>
          <p:cNvPr id="32" name="Kép 31">
            <a:extLst>
              <a:ext uri="{FF2B5EF4-FFF2-40B4-BE49-F238E27FC236}">
                <a16:creationId xmlns:a16="http://schemas.microsoft.com/office/drawing/2014/main" id="{93F6219D-3C62-233B-5C01-CBE5BABDC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3" name="Szövegdoboz 32">
            <a:extLst>
              <a:ext uri="{FF2B5EF4-FFF2-40B4-BE49-F238E27FC236}">
                <a16:creationId xmlns:a16="http://schemas.microsoft.com/office/drawing/2014/main" id="{804575CC-FE26-68C3-D70C-C6614E182702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277591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églalap 61">
            <a:extLst>
              <a:ext uri="{FF2B5EF4-FFF2-40B4-BE49-F238E27FC236}">
                <a16:creationId xmlns:a16="http://schemas.microsoft.com/office/drawing/2014/main" id="{E51899BC-9C55-46FE-F66F-EEAEE15124F2}"/>
              </a:ext>
            </a:extLst>
          </p:cNvPr>
          <p:cNvSpPr/>
          <p:nvPr/>
        </p:nvSpPr>
        <p:spPr>
          <a:xfrm>
            <a:off x="10842548" y="903347"/>
            <a:ext cx="1089913" cy="800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0" name="Kép 59">
            <a:extLst>
              <a:ext uri="{FF2B5EF4-FFF2-40B4-BE49-F238E27FC236}">
                <a16:creationId xmlns:a16="http://schemas.microsoft.com/office/drawing/2014/main" id="{DCF78274-AC25-DE44-9AB0-FE3445544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61" name="Szövegdoboz 60">
            <a:extLst>
              <a:ext uri="{FF2B5EF4-FFF2-40B4-BE49-F238E27FC236}">
                <a16:creationId xmlns:a16="http://schemas.microsoft.com/office/drawing/2014/main" id="{A34B1E80-6075-BEF2-C71E-0FB4FDD3DD91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E2286F30-FB4D-D3B4-4E6B-2CFFDFA95B75}"/>
              </a:ext>
            </a:extLst>
          </p:cNvPr>
          <p:cNvSpPr txBox="1"/>
          <p:nvPr/>
        </p:nvSpPr>
        <p:spPr>
          <a:xfrm>
            <a:off x="5815701" y="231765"/>
            <a:ext cx="4392560" cy="830997"/>
          </a:xfrm>
          <a:prstGeom prst="rect">
            <a:avLst/>
          </a:prstGeom>
          <a:gradFill flip="none" rotWithShape="1">
            <a:gsLst>
              <a:gs pos="0">
                <a:srgbClr val="F24336">
                  <a:tint val="66000"/>
                  <a:satMod val="160000"/>
                </a:srgbClr>
              </a:gs>
              <a:gs pos="50000">
                <a:srgbClr val="F24336">
                  <a:tint val="44500"/>
                  <a:satMod val="160000"/>
                </a:srgbClr>
              </a:gs>
              <a:gs pos="100000">
                <a:srgbClr val="F24336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VP bevezetése NA mellé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induló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dózi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0,01 E/min 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FAE0BC02-4C52-0167-2CF2-543AC45EF858}"/>
              </a:ext>
            </a:extLst>
          </p:cNvPr>
          <p:cNvSpPr txBox="1"/>
          <p:nvPr/>
        </p:nvSpPr>
        <p:spPr>
          <a:xfrm>
            <a:off x="2546245" y="1345509"/>
            <a:ext cx="4392560" cy="46166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MAP megfelelő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DCF270E5-EF0C-AC3A-CA41-701B7762196F}"/>
              </a:ext>
            </a:extLst>
          </p:cNvPr>
          <p:cNvSpPr txBox="1"/>
          <p:nvPr/>
        </p:nvSpPr>
        <p:spPr>
          <a:xfrm>
            <a:off x="7653497" y="1341309"/>
            <a:ext cx="4392560" cy="461665"/>
          </a:xfrm>
          <a:prstGeom prst="rect">
            <a:avLst/>
          </a:prstGeom>
          <a:solidFill>
            <a:srgbClr val="C00000"/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MAP nem megfelelő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6D9D2F2E-D091-23F1-3E49-A62970075008}"/>
              </a:ext>
            </a:extLst>
          </p:cNvPr>
          <p:cNvSpPr txBox="1"/>
          <p:nvPr/>
        </p:nvSpPr>
        <p:spPr>
          <a:xfrm>
            <a:off x="2546245" y="2198203"/>
            <a:ext cx="4392560" cy="461665"/>
          </a:xfrm>
          <a:prstGeom prst="rect">
            <a:avLst/>
          </a:prstGeom>
          <a:gradFill flip="none" rotWithShape="1">
            <a:gsLst>
              <a:gs pos="0">
                <a:srgbClr val="F24336">
                  <a:tint val="66000"/>
                  <a:satMod val="160000"/>
                </a:srgbClr>
              </a:gs>
              <a:gs pos="50000">
                <a:srgbClr val="F24336">
                  <a:tint val="44500"/>
                  <a:satMod val="160000"/>
                </a:srgbClr>
              </a:gs>
              <a:gs pos="100000">
                <a:srgbClr val="F24336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NA csökkentése 0,1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ug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/kg/perc-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ig</a:t>
            </a: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CF0A687A-36EA-F591-6C58-18A482A8E216}"/>
              </a:ext>
            </a:extLst>
          </p:cNvPr>
          <p:cNvSpPr txBox="1"/>
          <p:nvPr/>
        </p:nvSpPr>
        <p:spPr>
          <a:xfrm>
            <a:off x="2546245" y="3008699"/>
            <a:ext cx="4392560" cy="46166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MAP megfelelő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45C6199C-BCA8-D030-4439-D246C779B5B0}"/>
              </a:ext>
            </a:extLst>
          </p:cNvPr>
          <p:cNvSpPr txBox="1"/>
          <p:nvPr/>
        </p:nvSpPr>
        <p:spPr>
          <a:xfrm>
            <a:off x="2546245" y="3819195"/>
            <a:ext cx="4392560" cy="1200329"/>
          </a:xfrm>
          <a:prstGeom prst="rect">
            <a:avLst/>
          </a:prstGeom>
          <a:gradFill flip="none" rotWithShape="1">
            <a:gsLst>
              <a:gs pos="0">
                <a:srgbClr val="F24336">
                  <a:tint val="66000"/>
                  <a:satMod val="160000"/>
                </a:srgbClr>
              </a:gs>
              <a:gs pos="50000">
                <a:srgbClr val="F24336">
                  <a:tint val="44500"/>
                  <a:satMod val="160000"/>
                </a:srgbClr>
              </a:gs>
              <a:gs pos="100000">
                <a:srgbClr val="F24336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VP csökkentése 0,01 E/perc-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cel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60 percenként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STOP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vazopresszin</a:t>
            </a: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34B725C4-D04F-657B-4894-14813679ECA9}"/>
              </a:ext>
            </a:extLst>
          </p:cNvPr>
          <p:cNvSpPr txBox="1"/>
          <p:nvPr/>
        </p:nvSpPr>
        <p:spPr>
          <a:xfrm>
            <a:off x="2546245" y="5350781"/>
            <a:ext cx="4392560" cy="46166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MAP megfelelő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ABC4ED6F-BC6D-A27E-6202-79C0CD6049DE}"/>
              </a:ext>
            </a:extLst>
          </p:cNvPr>
          <p:cNvSpPr txBox="1"/>
          <p:nvPr/>
        </p:nvSpPr>
        <p:spPr>
          <a:xfrm>
            <a:off x="2546245" y="6164570"/>
            <a:ext cx="4392560" cy="461665"/>
          </a:xfrm>
          <a:prstGeom prst="rect">
            <a:avLst/>
          </a:prstGeom>
          <a:gradFill flip="none" rotWithShape="1">
            <a:gsLst>
              <a:gs pos="0">
                <a:srgbClr val="F24336">
                  <a:tint val="66000"/>
                  <a:satMod val="160000"/>
                </a:srgbClr>
              </a:gs>
              <a:gs pos="50000">
                <a:srgbClr val="F24336">
                  <a:tint val="44500"/>
                  <a:satMod val="160000"/>
                </a:srgbClr>
              </a:gs>
              <a:gs pos="100000">
                <a:srgbClr val="F24336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STOP NA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8E583A20-B90D-36C6-D6AA-D02B3571C63B}"/>
              </a:ext>
            </a:extLst>
          </p:cNvPr>
          <p:cNvSpPr txBox="1"/>
          <p:nvPr/>
        </p:nvSpPr>
        <p:spPr>
          <a:xfrm>
            <a:off x="7653497" y="3756572"/>
            <a:ext cx="4392560" cy="830997"/>
          </a:xfrm>
          <a:prstGeom prst="rect">
            <a:avLst/>
          </a:prstGeom>
          <a:solidFill>
            <a:srgbClr val="00B0F0"/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VP újraindítása vagy dózisemelés 0,01 E/perc-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cel</a:t>
            </a: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94D50EED-C9EB-4C4B-9639-EDDF5DAF5F94}"/>
              </a:ext>
            </a:extLst>
          </p:cNvPr>
          <p:cNvSpPr txBox="1"/>
          <p:nvPr/>
        </p:nvSpPr>
        <p:spPr>
          <a:xfrm>
            <a:off x="7653497" y="2179488"/>
            <a:ext cx="4392560" cy="461665"/>
          </a:xfrm>
          <a:prstGeom prst="rect">
            <a:avLst/>
          </a:prstGeom>
          <a:solidFill>
            <a:srgbClr val="00B0F0"/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VP dózisemelés 0,03 E/perc-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ig</a:t>
            </a: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6995535E-31B6-B919-C58F-D5432C8B3EC0}"/>
              </a:ext>
            </a:extLst>
          </p:cNvPr>
          <p:cNvSpPr txBox="1"/>
          <p:nvPr/>
        </p:nvSpPr>
        <p:spPr>
          <a:xfrm>
            <a:off x="7653497" y="5281658"/>
            <a:ext cx="4392560" cy="461665"/>
          </a:xfrm>
          <a:prstGeom prst="rect">
            <a:avLst/>
          </a:prstGeom>
          <a:solidFill>
            <a:srgbClr val="C00000"/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MAP nem megfelelő</a:t>
            </a:r>
          </a:p>
        </p:txBody>
      </p:sp>
      <p:sp>
        <p:nvSpPr>
          <p:cNvPr id="43" name="Jobbra nyíl 18">
            <a:extLst>
              <a:ext uri="{FF2B5EF4-FFF2-40B4-BE49-F238E27FC236}">
                <a16:creationId xmlns:a16="http://schemas.microsoft.com/office/drawing/2014/main" id="{35121ED8-C672-04CB-3C09-42AE6B19F5BA}"/>
              </a:ext>
            </a:extLst>
          </p:cNvPr>
          <p:cNvSpPr/>
          <p:nvPr/>
        </p:nvSpPr>
        <p:spPr>
          <a:xfrm rot="20135144">
            <a:off x="6956081" y="5973205"/>
            <a:ext cx="1394833" cy="381838"/>
          </a:xfrm>
          <a:prstGeom prst="rightArrow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4" name="Jobbra nyíl 18">
            <a:extLst>
              <a:ext uri="{FF2B5EF4-FFF2-40B4-BE49-F238E27FC236}">
                <a16:creationId xmlns:a16="http://schemas.microsoft.com/office/drawing/2014/main" id="{253F1E12-A9E7-B94B-8BFF-AC684DE9D8BD}"/>
              </a:ext>
            </a:extLst>
          </p:cNvPr>
          <p:cNvSpPr/>
          <p:nvPr/>
        </p:nvSpPr>
        <p:spPr>
          <a:xfrm rot="1252508">
            <a:off x="6961058" y="4718588"/>
            <a:ext cx="1394833" cy="381838"/>
          </a:xfrm>
          <a:prstGeom prst="rightArrow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5" name="Jobbra nyíl 24">
            <a:extLst>
              <a:ext uri="{FF2B5EF4-FFF2-40B4-BE49-F238E27FC236}">
                <a16:creationId xmlns:a16="http://schemas.microsoft.com/office/drawing/2014/main" id="{8B6E81CC-6E01-1E6B-2481-12F0E5243AE2}"/>
              </a:ext>
            </a:extLst>
          </p:cNvPr>
          <p:cNvSpPr/>
          <p:nvPr/>
        </p:nvSpPr>
        <p:spPr>
          <a:xfrm rot="16200000">
            <a:off x="9633410" y="4743695"/>
            <a:ext cx="473491" cy="381838"/>
          </a:xfrm>
          <a:prstGeom prst="rightArrow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6" name="Jobbra nyíl 18">
            <a:extLst>
              <a:ext uri="{FF2B5EF4-FFF2-40B4-BE49-F238E27FC236}">
                <a16:creationId xmlns:a16="http://schemas.microsoft.com/office/drawing/2014/main" id="{CB5DBD7A-4B11-D8BE-2407-88F005222344}"/>
              </a:ext>
            </a:extLst>
          </p:cNvPr>
          <p:cNvSpPr/>
          <p:nvPr/>
        </p:nvSpPr>
        <p:spPr>
          <a:xfrm rot="1769826">
            <a:off x="10238448" y="802825"/>
            <a:ext cx="881265" cy="354611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7" name="Jobbra nyíl 18">
            <a:extLst>
              <a:ext uri="{FF2B5EF4-FFF2-40B4-BE49-F238E27FC236}">
                <a16:creationId xmlns:a16="http://schemas.microsoft.com/office/drawing/2014/main" id="{3F18958C-81A3-35AD-9594-3DD3C0B1AC0F}"/>
              </a:ext>
            </a:extLst>
          </p:cNvPr>
          <p:cNvSpPr/>
          <p:nvPr/>
        </p:nvSpPr>
        <p:spPr>
          <a:xfrm rot="8642337">
            <a:off x="4877084" y="809384"/>
            <a:ext cx="881265" cy="354611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8" name="Jobbra nyíl 24">
            <a:extLst>
              <a:ext uri="{FF2B5EF4-FFF2-40B4-BE49-F238E27FC236}">
                <a16:creationId xmlns:a16="http://schemas.microsoft.com/office/drawing/2014/main" id="{5E877A0D-38C2-1FFF-B29B-C1A6A2C515CE}"/>
              </a:ext>
            </a:extLst>
          </p:cNvPr>
          <p:cNvSpPr/>
          <p:nvPr/>
        </p:nvSpPr>
        <p:spPr>
          <a:xfrm rot="5400000">
            <a:off x="4484693" y="1860618"/>
            <a:ext cx="369079" cy="274086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9" name="Jobbra nyíl 24">
            <a:extLst>
              <a:ext uri="{FF2B5EF4-FFF2-40B4-BE49-F238E27FC236}">
                <a16:creationId xmlns:a16="http://schemas.microsoft.com/office/drawing/2014/main" id="{F8A305E3-4E5B-8884-FCEC-9979180B5FB3}"/>
              </a:ext>
            </a:extLst>
          </p:cNvPr>
          <p:cNvSpPr/>
          <p:nvPr/>
        </p:nvSpPr>
        <p:spPr>
          <a:xfrm rot="5400000">
            <a:off x="4484693" y="2709959"/>
            <a:ext cx="369079" cy="274086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0" name="Jobbra nyíl 24">
            <a:extLst>
              <a:ext uri="{FF2B5EF4-FFF2-40B4-BE49-F238E27FC236}">
                <a16:creationId xmlns:a16="http://schemas.microsoft.com/office/drawing/2014/main" id="{2D4D0EF0-DD18-A10E-4B9E-4B0DA8A9B8F0}"/>
              </a:ext>
            </a:extLst>
          </p:cNvPr>
          <p:cNvSpPr/>
          <p:nvPr/>
        </p:nvSpPr>
        <p:spPr>
          <a:xfrm rot="5400000">
            <a:off x="4484693" y="3512832"/>
            <a:ext cx="369079" cy="274086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1" name="Jobbra nyíl 24">
            <a:extLst>
              <a:ext uri="{FF2B5EF4-FFF2-40B4-BE49-F238E27FC236}">
                <a16:creationId xmlns:a16="http://schemas.microsoft.com/office/drawing/2014/main" id="{75D015C9-A155-8687-4242-4FCFBC165DF2}"/>
              </a:ext>
            </a:extLst>
          </p:cNvPr>
          <p:cNvSpPr/>
          <p:nvPr/>
        </p:nvSpPr>
        <p:spPr>
          <a:xfrm rot="5400000">
            <a:off x="4484692" y="5053514"/>
            <a:ext cx="369079" cy="274086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2" name="Jobbra nyíl 24">
            <a:extLst>
              <a:ext uri="{FF2B5EF4-FFF2-40B4-BE49-F238E27FC236}">
                <a16:creationId xmlns:a16="http://schemas.microsoft.com/office/drawing/2014/main" id="{C8277A9B-A8D5-2FD8-CC14-2B33D6CF8148}"/>
              </a:ext>
            </a:extLst>
          </p:cNvPr>
          <p:cNvSpPr/>
          <p:nvPr/>
        </p:nvSpPr>
        <p:spPr>
          <a:xfrm rot="5400000">
            <a:off x="4484692" y="5863623"/>
            <a:ext cx="369079" cy="274086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3" name="Jobbra nyíl 24">
            <a:extLst>
              <a:ext uri="{FF2B5EF4-FFF2-40B4-BE49-F238E27FC236}">
                <a16:creationId xmlns:a16="http://schemas.microsoft.com/office/drawing/2014/main" id="{6796B3CD-658A-8412-9702-21FCEB92D19A}"/>
              </a:ext>
            </a:extLst>
          </p:cNvPr>
          <p:cNvSpPr/>
          <p:nvPr/>
        </p:nvSpPr>
        <p:spPr>
          <a:xfrm rot="5400000">
            <a:off x="9665238" y="1865648"/>
            <a:ext cx="369079" cy="274086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4" name="Jobbra nyíl 18">
            <a:extLst>
              <a:ext uri="{FF2B5EF4-FFF2-40B4-BE49-F238E27FC236}">
                <a16:creationId xmlns:a16="http://schemas.microsoft.com/office/drawing/2014/main" id="{06542C9F-0A74-DA6B-4E0F-ACEC72E6EF3A}"/>
              </a:ext>
            </a:extLst>
          </p:cNvPr>
          <p:cNvSpPr/>
          <p:nvPr/>
        </p:nvSpPr>
        <p:spPr>
          <a:xfrm rot="12544603">
            <a:off x="6898993" y="1870301"/>
            <a:ext cx="760075" cy="287117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5" name="Jobbra nyíl 18">
            <a:extLst>
              <a:ext uri="{FF2B5EF4-FFF2-40B4-BE49-F238E27FC236}">
                <a16:creationId xmlns:a16="http://schemas.microsoft.com/office/drawing/2014/main" id="{5D403640-B6D9-7CD4-F39C-8BF6902763B7}"/>
              </a:ext>
            </a:extLst>
          </p:cNvPr>
          <p:cNvSpPr/>
          <p:nvPr/>
        </p:nvSpPr>
        <p:spPr>
          <a:xfrm rot="5400000">
            <a:off x="-1858784" y="2954821"/>
            <a:ext cx="5953440" cy="507328"/>
          </a:xfrm>
          <a:prstGeom prst="rightArrow">
            <a:avLst/>
          </a:prstGeom>
          <a:solidFill>
            <a:srgbClr val="A5A5A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6" name="Téglalap: lekerekített 55">
            <a:extLst>
              <a:ext uri="{FF2B5EF4-FFF2-40B4-BE49-F238E27FC236}">
                <a16:creationId xmlns:a16="http://schemas.microsoft.com/office/drawing/2014/main" id="{49EB522D-BDE7-B704-B160-DB389DFDF62F}"/>
              </a:ext>
            </a:extLst>
          </p:cNvPr>
          <p:cNvSpPr/>
          <p:nvPr/>
        </p:nvSpPr>
        <p:spPr>
          <a:xfrm>
            <a:off x="280313" y="318770"/>
            <a:ext cx="1664567" cy="83838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VP </a:t>
            </a:r>
            <a:r>
              <a:rPr kumimoji="0" lang="hu-HU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iniciáció</a:t>
            </a:r>
            <a:endParaRPr kumimoji="0" lang="hu-H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7" name="Téglalap: lekerekített 56">
            <a:extLst>
              <a:ext uri="{FF2B5EF4-FFF2-40B4-BE49-F238E27FC236}">
                <a16:creationId xmlns:a16="http://schemas.microsoft.com/office/drawing/2014/main" id="{D868CD65-7644-DD4B-C33F-9D96233F0989}"/>
              </a:ext>
            </a:extLst>
          </p:cNvPr>
          <p:cNvSpPr/>
          <p:nvPr/>
        </p:nvSpPr>
        <p:spPr>
          <a:xfrm>
            <a:off x="280312" y="2013858"/>
            <a:ext cx="1664567" cy="838388"/>
          </a:xfrm>
          <a:prstGeom prst="roundRect">
            <a:avLst/>
          </a:prstGeom>
          <a:solidFill>
            <a:schemeClr val="bg1">
              <a:alpha val="76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„leszoktatás”</a:t>
            </a:r>
          </a:p>
        </p:txBody>
      </p: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27CD00CD-E123-A9D7-CAB5-0C0469CAE00C}"/>
              </a:ext>
            </a:extLst>
          </p:cNvPr>
          <p:cNvSpPr txBox="1"/>
          <p:nvPr/>
        </p:nvSpPr>
        <p:spPr>
          <a:xfrm>
            <a:off x="5950057" y="3160801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Bendjelid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hb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TIMES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Schw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Aerztej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2025;17(2):8-19.</a:t>
            </a:r>
          </a:p>
        </p:txBody>
      </p:sp>
      <p:sp>
        <p:nvSpPr>
          <p:cNvPr id="59" name="Szövegdoboz 58">
            <a:extLst>
              <a:ext uri="{FF2B5EF4-FFF2-40B4-BE49-F238E27FC236}">
                <a16:creationId xmlns:a16="http://schemas.microsoft.com/office/drawing/2014/main" id="{5776E4F8-4D9B-B004-B0A8-343FF8BEE4D2}"/>
              </a:ext>
            </a:extLst>
          </p:cNvPr>
          <p:cNvSpPr txBox="1"/>
          <p:nvPr/>
        </p:nvSpPr>
        <p:spPr>
          <a:xfrm>
            <a:off x="5936723" y="2873659"/>
            <a:ext cx="6109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García-Álvarez R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 Pers Med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2023 Oct 29;13(11):1548.</a:t>
            </a: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8" grpId="0"/>
      <p:bldP spid="5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églalap 61">
            <a:extLst>
              <a:ext uri="{FF2B5EF4-FFF2-40B4-BE49-F238E27FC236}">
                <a16:creationId xmlns:a16="http://schemas.microsoft.com/office/drawing/2014/main" id="{E51899BC-9C55-46FE-F66F-EEAEE15124F2}"/>
              </a:ext>
            </a:extLst>
          </p:cNvPr>
          <p:cNvSpPr/>
          <p:nvPr/>
        </p:nvSpPr>
        <p:spPr>
          <a:xfrm>
            <a:off x="10842548" y="903347"/>
            <a:ext cx="1089913" cy="800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0" name="Kép 59">
            <a:extLst>
              <a:ext uri="{FF2B5EF4-FFF2-40B4-BE49-F238E27FC236}">
                <a16:creationId xmlns:a16="http://schemas.microsoft.com/office/drawing/2014/main" id="{DCF78274-AC25-DE44-9AB0-FE3445544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61" name="Szövegdoboz 60">
            <a:extLst>
              <a:ext uri="{FF2B5EF4-FFF2-40B4-BE49-F238E27FC236}">
                <a16:creationId xmlns:a16="http://schemas.microsoft.com/office/drawing/2014/main" id="{A34B1E80-6075-BEF2-C71E-0FB4FDD3DD91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E2286F30-FB4D-D3B4-4E6B-2CFFDFA95B75}"/>
              </a:ext>
            </a:extLst>
          </p:cNvPr>
          <p:cNvSpPr txBox="1"/>
          <p:nvPr/>
        </p:nvSpPr>
        <p:spPr>
          <a:xfrm>
            <a:off x="5815701" y="231765"/>
            <a:ext cx="4392560" cy="830997"/>
          </a:xfrm>
          <a:prstGeom prst="rect">
            <a:avLst/>
          </a:prstGeom>
          <a:gradFill flip="none" rotWithShape="1">
            <a:gsLst>
              <a:gs pos="0">
                <a:srgbClr val="F24336">
                  <a:tint val="66000"/>
                  <a:satMod val="160000"/>
                </a:srgbClr>
              </a:gs>
              <a:gs pos="50000">
                <a:srgbClr val="F24336">
                  <a:tint val="44500"/>
                  <a:satMod val="160000"/>
                </a:srgbClr>
              </a:gs>
              <a:gs pos="100000">
                <a:srgbClr val="F24336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VP bevezetése NA mellé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induló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dózi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0,01 E/min 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FAE0BC02-4C52-0167-2CF2-543AC45EF858}"/>
              </a:ext>
            </a:extLst>
          </p:cNvPr>
          <p:cNvSpPr txBox="1"/>
          <p:nvPr/>
        </p:nvSpPr>
        <p:spPr>
          <a:xfrm>
            <a:off x="2546245" y="1345509"/>
            <a:ext cx="4392560" cy="46166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MAP megfelelő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DCF270E5-EF0C-AC3A-CA41-701B7762196F}"/>
              </a:ext>
            </a:extLst>
          </p:cNvPr>
          <p:cNvSpPr txBox="1"/>
          <p:nvPr/>
        </p:nvSpPr>
        <p:spPr>
          <a:xfrm>
            <a:off x="7653497" y="1341309"/>
            <a:ext cx="4392560" cy="461665"/>
          </a:xfrm>
          <a:prstGeom prst="rect">
            <a:avLst/>
          </a:prstGeom>
          <a:solidFill>
            <a:srgbClr val="C00000"/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MAP nem megfelelő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6D9D2F2E-D091-23F1-3E49-A62970075008}"/>
              </a:ext>
            </a:extLst>
          </p:cNvPr>
          <p:cNvSpPr txBox="1"/>
          <p:nvPr/>
        </p:nvSpPr>
        <p:spPr>
          <a:xfrm>
            <a:off x="2546245" y="2198203"/>
            <a:ext cx="4392560" cy="461665"/>
          </a:xfrm>
          <a:prstGeom prst="rect">
            <a:avLst/>
          </a:prstGeom>
          <a:gradFill flip="none" rotWithShape="1">
            <a:gsLst>
              <a:gs pos="0">
                <a:srgbClr val="F24336">
                  <a:tint val="66000"/>
                  <a:satMod val="160000"/>
                </a:srgbClr>
              </a:gs>
              <a:gs pos="50000">
                <a:srgbClr val="F24336">
                  <a:tint val="44500"/>
                  <a:satMod val="160000"/>
                </a:srgbClr>
              </a:gs>
              <a:gs pos="100000">
                <a:srgbClr val="F24336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NA csökkentése 0,1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ug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/kg/perc-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ig</a:t>
            </a: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CF0A687A-36EA-F591-6C58-18A482A8E216}"/>
              </a:ext>
            </a:extLst>
          </p:cNvPr>
          <p:cNvSpPr txBox="1"/>
          <p:nvPr/>
        </p:nvSpPr>
        <p:spPr>
          <a:xfrm>
            <a:off x="2546245" y="3008699"/>
            <a:ext cx="4392560" cy="46166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MAP megfelelő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45C6199C-BCA8-D030-4439-D246C779B5B0}"/>
              </a:ext>
            </a:extLst>
          </p:cNvPr>
          <p:cNvSpPr txBox="1"/>
          <p:nvPr/>
        </p:nvSpPr>
        <p:spPr>
          <a:xfrm>
            <a:off x="2546245" y="3819195"/>
            <a:ext cx="4392560" cy="1200329"/>
          </a:xfrm>
          <a:prstGeom prst="rect">
            <a:avLst/>
          </a:prstGeom>
          <a:gradFill flip="none" rotWithShape="1">
            <a:gsLst>
              <a:gs pos="0">
                <a:srgbClr val="F24336">
                  <a:tint val="66000"/>
                  <a:satMod val="160000"/>
                </a:srgbClr>
              </a:gs>
              <a:gs pos="50000">
                <a:srgbClr val="F24336">
                  <a:tint val="44500"/>
                  <a:satMod val="160000"/>
                </a:srgbClr>
              </a:gs>
              <a:gs pos="100000">
                <a:srgbClr val="F24336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VP csökkentése 0,01 E/perc-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cel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60 percenként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STOP 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vazopresszin</a:t>
            </a: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34B725C4-D04F-657B-4894-14813679ECA9}"/>
              </a:ext>
            </a:extLst>
          </p:cNvPr>
          <p:cNvSpPr txBox="1"/>
          <p:nvPr/>
        </p:nvSpPr>
        <p:spPr>
          <a:xfrm>
            <a:off x="2546245" y="5350781"/>
            <a:ext cx="4392560" cy="46166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MAP megfelelő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ABC4ED6F-BC6D-A27E-6202-79C0CD6049DE}"/>
              </a:ext>
            </a:extLst>
          </p:cNvPr>
          <p:cNvSpPr txBox="1"/>
          <p:nvPr/>
        </p:nvSpPr>
        <p:spPr>
          <a:xfrm>
            <a:off x="2546245" y="6164570"/>
            <a:ext cx="4392560" cy="461665"/>
          </a:xfrm>
          <a:prstGeom prst="rect">
            <a:avLst/>
          </a:prstGeom>
          <a:gradFill flip="none" rotWithShape="1">
            <a:gsLst>
              <a:gs pos="0">
                <a:srgbClr val="F24336">
                  <a:tint val="66000"/>
                  <a:satMod val="160000"/>
                </a:srgbClr>
              </a:gs>
              <a:gs pos="50000">
                <a:srgbClr val="F24336">
                  <a:tint val="44500"/>
                  <a:satMod val="160000"/>
                </a:srgbClr>
              </a:gs>
              <a:gs pos="100000">
                <a:srgbClr val="F24336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STOP NA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8E583A20-B90D-36C6-D6AA-D02B3571C63B}"/>
              </a:ext>
            </a:extLst>
          </p:cNvPr>
          <p:cNvSpPr txBox="1"/>
          <p:nvPr/>
        </p:nvSpPr>
        <p:spPr>
          <a:xfrm>
            <a:off x="7653497" y="3756572"/>
            <a:ext cx="4392560" cy="830997"/>
          </a:xfrm>
          <a:prstGeom prst="rect">
            <a:avLst/>
          </a:prstGeom>
          <a:solidFill>
            <a:srgbClr val="00B0F0"/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VP újraindítása vagy dózisemelés 0,01 E/perc-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cel</a:t>
            </a: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94D50EED-C9EB-4C4B-9639-EDDF5DAF5F94}"/>
              </a:ext>
            </a:extLst>
          </p:cNvPr>
          <p:cNvSpPr txBox="1"/>
          <p:nvPr/>
        </p:nvSpPr>
        <p:spPr>
          <a:xfrm>
            <a:off x="7653497" y="2179488"/>
            <a:ext cx="4392560" cy="461665"/>
          </a:xfrm>
          <a:prstGeom prst="rect">
            <a:avLst/>
          </a:prstGeom>
          <a:solidFill>
            <a:srgbClr val="00B0F0"/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VP dózisemelés 0,03 E/perc-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ig</a:t>
            </a: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6995535E-31B6-B919-C58F-D5432C8B3EC0}"/>
              </a:ext>
            </a:extLst>
          </p:cNvPr>
          <p:cNvSpPr txBox="1"/>
          <p:nvPr/>
        </p:nvSpPr>
        <p:spPr>
          <a:xfrm>
            <a:off x="7653497" y="5281658"/>
            <a:ext cx="4392560" cy="461665"/>
          </a:xfrm>
          <a:prstGeom prst="rect">
            <a:avLst/>
          </a:prstGeom>
          <a:solidFill>
            <a:srgbClr val="C00000"/>
          </a:solidFill>
          <a:ln>
            <a:solidFill>
              <a:srgbClr val="5B9BD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MAP nem megfelelő</a:t>
            </a:r>
          </a:p>
        </p:txBody>
      </p:sp>
      <p:sp>
        <p:nvSpPr>
          <p:cNvPr id="43" name="Jobbra nyíl 18">
            <a:extLst>
              <a:ext uri="{FF2B5EF4-FFF2-40B4-BE49-F238E27FC236}">
                <a16:creationId xmlns:a16="http://schemas.microsoft.com/office/drawing/2014/main" id="{35121ED8-C672-04CB-3C09-42AE6B19F5BA}"/>
              </a:ext>
            </a:extLst>
          </p:cNvPr>
          <p:cNvSpPr/>
          <p:nvPr/>
        </p:nvSpPr>
        <p:spPr>
          <a:xfrm rot="20135144">
            <a:off x="6956081" y="5973205"/>
            <a:ext cx="1394833" cy="381838"/>
          </a:xfrm>
          <a:prstGeom prst="rightArrow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4" name="Jobbra nyíl 18">
            <a:extLst>
              <a:ext uri="{FF2B5EF4-FFF2-40B4-BE49-F238E27FC236}">
                <a16:creationId xmlns:a16="http://schemas.microsoft.com/office/drawing/2014/main" id="{253F1E12-A9E7-B94B-8BFF-AC684DE9D8BD}"/>
              </a:ext>
            </a:extLst>
          </p:cNvPr>
          <p:cNvSpPr/>
          <p:nvPr/>
        </p:nvSpPr>
        <p:spPr>
          <a:xfrm rot="1252508">
            <a:off x="6961058" y="4718588"/>
            <a:ext cx="1394833" cy="381838"/>
          </a:xfrm>
          <a:prstGeom prst="rightArrow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5" name="Jobbra nyíl 24">
            <a:extLst>
              <a:ext uri="{FF2B5EF4-FFF2-40B4-BE49-F238E27FC236}">
                <a16:creationId xmlns:a16="http://schemas.microsoft.com/office/drawing/2014/main" id="{8B6E81CC-6E01-1E6B-2481-12F0E5243AE2}"/>
              </a:ext>
            </a:extLst>
          </p:cNvPr>
          <p:cNvSpPr/>
          <p:nvPr/>
        </p:nvSpPr>
        <p:spPr>
          <a:xfrm rot="16200000">
            <a:off x="9633410" y="4743695"/>
            <a:ext cx="473491" cy="381838"/>
          </a:xfrm>
          <a:prstGeom prst="rightArrow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6" name="Jobbra nyíl 18">
            <a:extLst>
              <a:ext uri="{FF2B5EF4-FFF2-40B4-BE49-F238E27FC236}">
                <a16:creationId xmlns:a16="http://schemas.microsoft.com/office/drawing/2014/main" id="{CB5DBD7A-4B11-D8BE-2407-88F005222344}"/>
              </a:ext>
            </a:extLst>
          </p:cNvPr>
          <p:cNvSpPr/>
          <p:nvPr/>
        </p:nvSpPr>
        <p:spPr>
          <a:xfrm rot="1769826">
            <a:off x="10238448" y="802825"/>
            <a:ext cx="881265" cy="354611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7" name="Jobbra nyíl 18">
            <a:extLst>
              <a:ext uri="{FF2B5EF4-FFF2-40B4-BE49-F238E27FC236}">
                <a16:creationId xmlns:a16="http://schemas.microsoft.com/office/drawing/2014/main" id="{3F18958C-81A3-35AD-9594-3DD3C0B1AC0F}"/>
              </a:ext>
            </a:extLst>
          </p:cNvPr>
          <p:cNvSpPr/>
          <p:nvPr/>
        </p:nvSpPr>
        <p:spPr>
          <a:xfrm rot="8642337">
            <a:off x="4877084" y="809384"/>
            <a:ext cx="881265" cy="354611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8" name="Jobbra nyíl 24">
            <a:extLst>
              <a:ext uri="{FF2B5EF4-FFF2-40B4-BE49-F238E27FC236}">
                <a16:creationId xmlns:a16="http://schemas.microsoft.com/office/drawing/2014/main" id="{5E877A0D-38C2-1FFF-B29B-C1A6A2C515CE}"/>
              </a:ext>
            </a:extLst>
          </p:cNvPr>
          <p:cNvSpPr/>
          <p:nvPr/>
        </p:nvSpPr>
        <p:spPr>
          <a:xfrm rot="5400000">
            <a:off x="4484693" y="1860618"/>
            <a:ext cx="369079" cy="274086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9" name="Jobbra nyíl 24">
            <a:extLst>
              <a:ext uri="{FF2B5EF4-FFF2-40B4-BE49-F238E27FC236}">
                <a16:creationId xmlns:a16="http://schemas.microsoft.com/office/drawing/2014/main" id="{F8A305E3-4E5B-8884-FCEC-9979180B5FB3}"/>
              </a:ext>
            </a:extLst>
          </p:cNvPr>
          <p:cNvSpPr/>
          <p:nvPr/>
        </p:nvSpPr>
        <p:spPr>
          <a:xfrm rot="5400000">
            <a:off x="4484693" y="2709959"/>
            <a:ext cx="369079" cy="274086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0" name="Jobbra nyíl 24">
            <a:extLst>
              <a:ext uri="{FF2B5EF4-FFF2-40B4-BE49-F238E27FC236}">
                <a16:creationId xmlns:a16="http://schemas.microsoft.com/office/drawing/2014/main" id="{2D4D0EF0-DD18-A10E-4B9E-4B0DA8A9B8F0}"/>
              </a:ext>
            </a:extLst>
          </p:cNvPr>
          <p:cNvSpPr/>
          <p:nvPr/>
        </p:nvSpPr>
        <p:spPr>
          <a:xfrm rot="5400000">
            <a:off x="4484693" y="3512832"/>
            <a:ext cx="369079" cy="274086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1" name="Jobbra nyíl 24">
            <a:extLst>
              <a:ext uri="{FF2B5EF4-FFF2-40B4-BE49-F238E27FC236}">
                <a16:creationId xmlns:a16="http://schemas.microsoft.com/office/drawing/2014/main" id="{75D015C9-A155-8687-4242-4FCFBC165DF2}"/>
              </a:ext>
            </a:extLst>
          </p:cNvPr>
          <p:cNvSpPr/>
          <p:nvPr/>
        </p:nvSpPr>
        <p:spPr>
          <a:xfrm rot="5400000">
            <a:off x="4484692" y="5053514"/>
            <a:ext cx="369079" cy="274086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2" name="Jobbra nyíl 24">
            <a:extLst>
              <a:ext uri="{FF2B5EF4-FFF2-40B4-BE49-F238E27FC236}">
                <a16:creationId xmlns:a16="http://schemas.microsoft.com/office/drawing/2014/main" id="{C8277A9B-A8D5-2FD8-CC14-2B33D6CF8148}"/>
              </a:ext>
            </a:extLst>
          </p:cNvPr>
          <p:cNvSpPr/>
          <p:nvPr/>
        </p:nvSpPr>
        <p:spPr>
          <a:xfrm rot="5400000">
            <a:off x="4484692" y="5863623"/>
            <a:ext cx="369079" cy="274086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3" name="Jobbra nyíl 24">
            <a:extLst>
              <a:ext uri="{FF2B5EF4-FFF2-40B4-BE49-F238E27FC236}">
                <a16:creationId xmlns:a16="http://schemas.microsoft.com/office/drawing/2014/main" id="{6796B3CD-658A-8412-9702-21FCEB92D19A}"/>
              </a:ext>
            </a:extLst>
          </p:cNvPr>
          <p:cNvSpPr/>
          <p:nvPr/>
        </p:nvSpPr>
        <p:spPr>
          <a:xfrm rot="5400000">
            <a:off x="9665238" y="1865648"/>
            <a:ext cx="369079" cy="274086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4" name="Jobbra nyíl 18">
            <a:extLst>
              <a:ext uri="{FF2B5EF4-FFF2-40B4-BE49-F238E27FC236}">
                <a16:creationId xmlns:a16="http://schemas.microsoft.com/office/drawing/2014/main" id="{06542C9F-0A74-DA6B-4E0F-ACEC72E6EF3A}"/>
              </a:ext>
            </a:extLst>
          </p:cNvPr>
          <p:cNvSpPr/>
          <p:nvPr/>
        </p:nvSpPr>
        <p:spPr>
          <a:xfrm rot="12544603">
            <a:off x="6898993" y="1870301"/>
            <a:ext cx="760075" cy="287117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5" name="Jobbra nyíl 18">
            <a:extLst>
              <a:ext uri="{FF2B5EF4-FFF2-40B4-BE49-F238E27FC236}">
                <a16:creationId xmlns:a16="http://schemas.microsoft.com/office/drawing/2014/main" id="{5D403640-B6D9-7CD4-F39C-8BF6902763B7}"/>
              </a:ext>
            </a:extLst>
          </p:cNvPr>
          <p:cNvSpPr/>
          <p:nvPr/>
        </p:nvSpPr>
        <p:spPr>
          <a:xfrm rot="5400000">
            <a:off x="-1858784" y="2954821"/>
            <a:ext cx="5953440" cy="507328"/>
          </a:xfrm>
          <a:prstGeom prst="rightArrow">
            <a:avLst/>
          </a:prstGeom>
          <a:solidFill>
            <a:srgbClr val="A5A5A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6" name="Téglalap: lekerekített 55">
            <a:extLst>
              <a:ext uri="{FF2B5EF4-FFF2-40B4-BE49-F238E27FC236}">
                <a16:creationId xmlns:a16="http://schemas.microsoft.com/office/drawing/2014/main" id="{49EB522D-BDE7-B704-B160-DB389DFDF62F}"/>
              </a:ext>
            </a:extLst>
          </p:cNvPr>
          <p:cNvSpPr/>
          <p:nvPr/>
        </p:nvSpPr>
        <p:spPr>
          <a:xfrm>
            <a:off x="280313" y="318770"/>
            <a:ext cx="1664567" cy="83838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VP </a:t>
            </a:r>
            <a:r>
              <a:rPr kumimoji="0" lang="hu-HU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iniciáció</a:t>
            </a:r>
            <a:endParaRPr kumimoji="0" lang="hu-H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7" name="Téglalap: lekerekített 56">
            <a:extLst>
              <a:ext uri="{FF2B5EF4-FFF2-40B4-BE49-F238E27FC236}">
                <a16:creationId xmlns:a16="http://schemas.microsoft.com/office/drawing/2014/main" id="{D868CD65-7644-DD4B-C33F-9D96233F0989}"/>
              </a:ext>
            </a:extLst>
          </p:cNvPr>
          <p:cNvSpPr/>
          <p:nvPr/>
        </p:nvSpPr>
        <p:spPr>
          <a:xfrm>
            <a:off x="280312" y="2013858"/>
            <a:ext cx="1664567" cy="838388"/>
          </a:xfrm>
          <a:prstGeom prst="roundRect">
            <a:avLst/>
          </a:prstGeom>
          <a:solidFill>
            <a:schemeClr val="bg1">
              <a:alpha val="76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„leszoktatás”</a:t>
            </a:r>
          </a:p>
        </p:txBody>
      </p: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27CD00CD-E123-A9D7-CAB5-0C0469CAE00C}"/>
              </a:ext>
            </a:extLst>
          </p:cNvPr>
          <p:cNvSpPr txBox="1"/>
          <p:nvPr/>
        </p:nvSpPr>
        <p:spPr>
          <a:xfrm>
            <a:off x="5950057" y="3160801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Bendjelid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hb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TIMES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Schw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Aerztej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2025;17(2):8-19.</a:t>
            </a:r>
          </a:p>
        </p:txBody>
      </p:sp>
      <p:sp>
        <p:nvSpPr>
          <p:cNvPr id="59" name="Szövegdoboz 58">
            <a:extLst>
              <a:ext uri="{FF2B5EF4-FFF2-40B4-BE49-F238E27FC236}">
                <a16:creationId xmlns:a16="http://schemas.microsoft.com/office/drawing/2014/main" id="{5776E4F8-4D9B-B004-B0A8-343FF8BEE4D2}"/>
              </a:ext>
            </a:extLst>
          </p:cNvPr>
          <p:cNvSpPr txBox="1"/>
          <p:nvPr/>
        </p:nvSpPr>
        <p:spPr>
          <a:xfrm>
            <a:off x="5936723" y="2873659"/>
            <a:ext cx="6109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García-Álvarez R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 Pers Med</a:t>
            </a:r>
            <a:r>
              <a:rPr lang="en-US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2023 Oct 29;13(11):1548.</a:t>
            </a:r>
            <a:endParaRPr lang="hu-HU" sz="14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62E341AA-2E5E-EE48-A917-F9BDFD423772}"/>
              </a:ext>
            </a:extLst>
          </p:cNvPr>
          <p:cNvSpPr/>
          <p:nvPr/>
        </p:nvSpPr>
        <p:spPr>
          <a:xfrm>
            <a:off x="398262" y="2131184"/>
            <a:ext cx="5621891" cy="2818035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  <a:sym typeface="Arial"/>
              </a:rPr>
              <a:t>DÓZIS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hu-HU" sz="2800" b="1" kern="0" dirty="0">
              <a:solidFill>
                <a:srgbClr val="00B050"/>
              </a:solidFill>
              <a:latin typeface="Poppins" panose="00000500000000000000" pitchFamily="2" charset="-18"/>
              <a:cs typeface="Poppins" panose="00000500000000000000" pitchFamily="2" charset="-18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  <a:sym typeface="Arial"/>
              </a:rPr>
              <a:t>Vazopresszin</a:t>
            </a:r>
            <a:r>
              <a:rPr kumimoji="0" lang="hu-HU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  <a:sym typeface="Arial"/>
              </a:rPr>
              <a:t> kezdő dózis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u-HU" sz="2800" b="1" kern="0" dirty="0">
                <a:solidFill>
                  <a:srgbClr val="00B05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0,01 E/perc</a:t>
            </a:r>
            <a:endParaRPr kumimoji="0" lang="hu-HU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  <a:sym typeface="Arial"/>
            </a:endParaRP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BC1C22BF-5061-B618-EF63-C93912087AC6}"/>
              </a:ext>
            </a:extLst>
          </p:cNvPr>
          <p:cNvSpPr/>
          <p:nvPr/>
        </p:nvSpPr>
        <p:spPr>
          <a:xfrm>
            <a:off x="6425118" y="2151418"/>
            <a:ext cx="5621891" cy="2818035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  <a:sym typeface="Arial"/>
              </a:rPr>
              <a:t>DÓZIS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hu-HU" sz="2800" b="1" kern="0" dirty="0">
              <a:solidFill>
                <a:srgbClr val="00B050"/>
              </a:solidFill>
              <a:latin typeface="Poppins" panose="00000500000000000000" pitchFamily="2" charset="-18"/>
              <a:cs typeface="Poppins" panose="00000500000000000000" pitchFamily="2" charset="-18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  <a:sym typeface="Arial"/>
              </a:rPr>
              <a:t>Vazopresszin</a:t>
            </a:r>
            <a:r>
              <a:rPr kumimoji="0" lang="hu-HU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  <a:sym typeface="Arial"/>
              </a:rPr>
              <a:t> </a:t>
            </a:r>
            <a:r>
              <a:rPr kumimoji="0" lang="hu-H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  <a:sym typeface="Arial"/>
              </a:rPr>
              <a:t>max</a:t>
            </a:r>
            <a:r>
              <a:rPr kumimoji="0" lang="hu-HU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  <a:sym typeface="Arial"/>
              </a:rPr>
              <a:t>. dózis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u-HU" sz="2800" b="1" kern="0" dirty="0">
                <a:solidFill>
                  <a:srgbClr val="00B050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0,03 – (0,04 E/perc)</a:t>
            </a:r>
            <a:endParaRPr kumimoji="0" lang="hu-HU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  <a:sym typeface="Arial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7ACF3CE-FDD0-24DA-5B95-0A40C3EC1076}"/>
              </a:ext>
            </a:extLst>
          </p:cNvPr>
          <p:cNvSpPr txBox="1"/>
          <p:nvPr/>
        </p:nvSpPr>
        <p:spPr>
          <a:xfrm>
            <a:off x="5276717" y="4256722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E0C6AA2-98C0-9D38-56B1-19BC611BCAE9}"/>
              </a:ext>
            </a:extLst>
          </p:cNvPr>
          <p:cNvSpPr txBox="1"/>
          <p:nvPr/>
        </p:nvSpPr>
        <p:spPr>
          <a:xfrm>
            <a:off x="11207006" y="4254123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299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607FE83-8B45-09FD-90DF-067122B46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0E2E91E3-2DA2-35A8-02B6-27AA50160A37}"/>
              </a:ext>
            </a:extLst>
          </p:cNvPr>
          <p:cNvSpPr txBox="1"/>
          <p:nvPr/>
        </p:nvSpPr>
        <p:spPr>
          <a:xfrm>
            <a:off x="1330672" y="3820356"/>
            <a:ext cx="5833264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Köszönöm a </a:t>
            </a:r>
          </a:p>
          <a:p>
            <a:r>
              <a:rPr lang="hu-HU" sz="48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megtisztelő figyelmet.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E89CB23-3DAF-E1AE-6E8E-397C1E7E4F2F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4224271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Kép 35">
            <a:extLst>
              <a:ext uri="{FF2B5EF4-FFF2-40B4-BE49-F238E27FC236}">
                <a16:creationId xmlns:a16="http://schemas.microsoft.com/office/drawing/2014/main" id="{7DC23A3F-5A33-7D5A-D2E0-5BB4943E8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37" name="Szövegdoboz 36">
            <a:extLst>
              <a:ext uri="{FF2B5EF4-FFF2-40B4-BE49-F238E27FC236}">
                <a16:creationId xmlns:a16="http://schemas.microsoft.com/office/drawing/2014/main" id="{2C689DEA-6BA4-48EF-5DF6-DA8441D528FF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685C03C5-A88D-6A98-A8FE-D03F68C1EE6C}"/>
              </a:ext>
            </a:extLst>
          </p:cNvPr>
          <p:cNvSpPr/>
          <p:nvPr/>
        </p:nvSpPr>
        <p:spPr>
          <a:xfrm>
            <a:off x="9059779" y="216462"/>
            <a:ext cx="3132221" cy="199629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Google Shape;130;p6">
            <a:extLst>
              <a:ext uri="{FF2B5EF4-FFF2-40B4-BE49-F238E27FC236}">
                <a16:creationId xmlns:a16="http://schemas.microsoft.com/office/drawing/2014/main" id="{42749429-7A62-FF1E-45F1-F0D3721A1F14}"/>
              </a:ext>
            </a:extLst>
          </p:cNvPr>
          <p:cNvSpPr txBox="1"/>
          <p:nvPr/>
        </p:nvSpPr>
        <p:spPr>
          <a:xfrm>
            <a:off x="944573" y="217236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A cél-MAP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28" name="Google Shape;133;p6">
            <a:extLst>
              <a:ext uri="{FF2B5EF4-FFF2-40B4-BE49-F238E27FC236}">
                <a16:creationId xmlns:a16="http://schemas.microsoft.com/office/drawing/2014/main" id="{93F4A027-45B2-1CEA-B410-B268FE3EF0FF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sz="1200" kern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1200" kern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" name="Kép 28">
            <a:extLst>
              <a:ext uri="{FF2B5EF4-FFF2-40B4-BE49-F238E27FC236}">
                <a16:creationId xmlns:a16="http://schemas.microsoft.com/office/drawing/2014/main" id="{38CD6C97-B148-A172-C9B1-20D690DAA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72" y="1117807"/>
            <a:ext cx="4957736" cy="2981717"/>
          </a:xfrm>
          <a:prstGeom prst="rect">
            <a:avLst/>
          </a:prstGeom>
        </p:spPr>
      </p:pic>
      <p:sp>
        <p:nvSpPr>
          <p:cNvPr id="30" name="Szövegdoboz 29">
            <a:extLst>
              <a:ext uri="{FF2B5EF4-FFF2-40B4-BE49-F238E27FC236}">
                <a16:creationId xmlns:a16="http://schemas.microsoft.com/office/drawing/2014/main" id="{E8378937-B23D-D6E9-AB10-A701CF13A1BD}"/>
              </a:ext>
            </a:extLst>
          </p:cNvPr>
          <p:cNvSpPr txBox="1"/>
          <p:nvPr/>
        </p:nvSpPr>
        <p:spPr>
          <a:xfrm>
            <a:off x="244648" y="4146462"/>
            <a:ext cx="4957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Evans L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Care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2021 Nov 1;49(11):e1063-e1143.</a:t>
            </a:r>
          </a:p>
        </p:txBody>
      </p:sp>
      <p:graphicFrame>
        <p:nvGraphicFramePr>
          <p:cNvPr id="31" name="Táblázat 5">
            <a:extLst>
              <a:ext uri="{FF2B5EF4-FFF2-40B4-BE49-F238E27FC236}">
                <a16:creationId xmlns:a16="http://schemas.microsoft.com/office/drawing/2014/main" id="{44C4EEEB-622F-FCD1-3DD5-09F9047E7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16543"/>
              </p:ext>
            </p:extLst>
          </p:nvPr>
        </p:nvGraphicFramePr>
        <p:xfrm>
          <a:off x="244648" y="4590284"/>
          <a:ext cx="4864562" cy="1976483"/>
        </p:xfrm>
        <a:graphic>
          <a:graphicData uri="http://schemas.openxmlformats.org/drawingml/2006/table">
            <a:tbl>
              <a:tblPr firstRow="1" bandRow="1"/>
              <a:tblGrid>
                <a:gridCol w="4864562">
                  <a:extLst>
                    <a:ext uri="{9D8B030D-6E8A-4147-A177-3AD203B41FA5}">
                      <a16:colId xmlns:a16="http://schemas.microsoft.com/office/drawing/2014/main" val="2761868730"/>
                    </a:ext>
                  </a:extLst>
                </a:gridCol>
              </a:tblGrid>
              <a:tr h="3266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Ajánlás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820620"/>
                  </a:ext>
                </a:extLst>
              </a:tr>
              <a:tr h="1584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„Szeptikus sokkban szenvedő, </a:t>
                      </a:r>
                      <a:r>
                        <a:rPr lang="hu-HU" sz="14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vazopresszor</a:t>
                      </a: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kezelésben részesülő felnőtt betegek esetében a kezdeti </a:t>
                      </a:r>
                      <a:r>
                        <a:rPr lang="hu-HU" sz="1400" dirty="0">
                          <a:highlight>
                            <a:srgbClr val="FFFF00"/>
                          </a:highlight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célként 65 Hgmm</a:t>
                      </a: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-es artériás középnyomás </a:t>
                      </a:r>
                      <a:r>
                        <a:rPr lang="hu-HU" sz="1400" dirty="0">
                          <a:highlight>
                            <a:srgbClr val="FFFF00"/>
                          </a:highlight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(MAP)</a:t>
                      </a: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beállítását javasoljuk a magasabb MAP-célértékekkel szemben.</a:t>
                      </a: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i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Erős ajánlás, közepes minőségű bizonyíték.”</a:t>
                      </a:r>
                    </a:p>
                  </a:txBody>
                  <a:tcPr marL="180000" marR="180000" marT="72000" marB="7200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7837"/>
                  </a:ext>
                </a:extLst>
              </a:tr>
            </a:tbl>
          </a:graphicData>
        </a:graphic>
      </p:graphicFrame>
      <p:pic>
        <p:nvPicPr>
          <p:cNvPr id="32" name="Kép 31">
            <a:extLst>
              <a:ext uri="{FF2B5EF4-FFF2-40B4-BE49-F238E27FC236}">
                <a16:creationId xmlns:a16="http://schemas.microsoft.com/office/drawing/2014/main" id="{C9A60430-5BED-2642-4D6B-29EAB2BA4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595" y="216462"/>
            <a:ext cx="5514832" cy="2570144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D62902C5-FE13-79E6-7981-F9FEB81E2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2733" y="4419264"/>
            <a:ext cx="3188583" cy="2289335"/>
          </a:xfrm>
          <a:prstGeom prst="rect">
            <a:avLst/>
          </a:prstGeom>
        </p:spPr>
      </p:pic>
      <p:graphicFrame>
        <p:nvGraphicFramePr>
          <p:cNvPr id="34" name="Táblázat 33">
            <a:extLst>
              <a:ext uri="{FF2B5EF4-FFF2-40B4-BE49-F238E27FC236}">
                <a16:creationId xmlns:a16="http://schemas.microsoft.com/office/drawing/2014/main" id="{C0530D10-6CCB-E495-1716-77CC38BF4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770558"/>
              </p:ext>
            </p:extLst>
          </p:nvPr>
        </p:nvGraphicFramePr>
        <p:xfrm>
          <a:off x="5667559" y="3253363"/>
          <a:ext cx="3439692" cy="2237849"/>
        </p:xfrm>
        <a:graphic>
          <a:graphicData uri="http://schemas.openxmlformats.org/drawingml/2006/table">
            <a:tbl>
              <a:tblPr firstRow="1" bandRow="1"/>
              <a:tblGrid>
                <a:gridCol w="3439692">
                  <a:extLst>
                    <a:ext uri="{9D8B030D-6E8A-4147-A177-3AD203B41FA5}">
                      <a16:colId xmlns:a16="http://schemas.microsoft.com/office/drawing/2014/main" val="2761868730"/>
                    </a:ext>
                  </a:extLst>
                </a:gridCol>
              </a:tblGrid>
              <a:tr h="3266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Következtetés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820620"/>
                  </a:ext>
                </a:extLst>
              </a:tr>
              <a:tr h="1584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 vizsgálatot leállították, mert:</a:t>
                      </a: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Idősebb (életkor ≥ 65 év) szeptikus sokkos betegek körében a </a:t>
                      </a:r>
                      <a:r>
                        <a:rPr lang="hu-HU" sz="1400" dirty="0">
                          <a:highlight>
                            <a:srgbClr val="FFFF00"/>
                          </a:highlight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magasabb cél-MAP </a:t>
                      </a: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(65-70 </a:t>
                      </a:r>
                      <a:r>
                        <a:rPr lang="hu-HU" sz="14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vs</a:t>
                      </a: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80-85 Hgmm) jelentősen </a:t>
                      </a:r>
                      <a:r>
                        <a:rPr lang="hu-HU" sz="1400" dirty="0">
                          <a:highlight>
                            <a:srgbClr val="FFFF00"/>
                          </a:highlight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növelte a halálozást</a:t>
                      </a: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a standard kezeléshez képest.</a:t>
                      </a:r>
                      <a:endParaRPr lang="hu-HU" sz="1400" i="1" dirty="0">
                        <a:latin typeface="Poppins" panose="00000500000000000000" pitchFamily="2" charset="-18"/>
                        <a:cs typeface="Poppins" panose="00000500000000000000" pitchFamily="2" charset="-18"/>
                      </a:endParaRPr>
                    </a:p>
                  </a:txBody>
                  <a:tcPr marL="180000" marR="180000" marT="72000" marB="7200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7837"/>
                  </a:ext>
                </a:extLst>
              </a:tr>
            </a:tbl>
          </a:graphicData>
        </a:graphic>
      </p:graphicFrame>
      <p:sp>
        <p:nvSpPr>
          <p:cNvPr id="35" name="Szövegdoboz 34">
            <a:extLst>
              <a:ext uri="{FF2B5EF4-FFF2-40B4-BE49-F238E27FC236}">
                <a16:creationId xmlns:a16="http://schemas.microsoft.com/office/drawing/2014/main" id="{9A76CBE1-8F50-D6AA-71FA-18F2B6E51B3F}"/>
              </a:ext>
            </a:extLst>
          </p:cNvPr>
          <p:cNvSpPr txBox="1"/>
          <p:nvPr/>
        </p:nvSpPr>
        <p:spPr>
          <a:xfrm>
            <a:off x="7641910" y="2804763"/>
            <a:ext cx="4550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Endo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Intensive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Care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2025 May;51(5):883-892. </a:t>
            </a:r>
          </a:p>
        </p:txBody>
      </p:sp>
    </p:spTree>
    <p:extLst>
      <p:ext uri="{BB962C8B-B14F-4D97-AF65-F5344CB8AC3E}">
        <p14:creationId xmlns:p14="http://schemas.microsoft.com/office/powerpoint/2010/main" val="263032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Kép 45">
            <a:extLst>
              <a:ext uri="{FF2B5EF4-FFF2-40B4-BE49-F238E27FC236}">
                <a16:creationId xmlns:a16="http://schemas.microsoft.com/office/drawing/2014/main" id="{E3D3495D-B0A6-8D17-A22D-72EA76B3A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47" name="Szövegdoboz 46">
            <a:extLst>
              <a:ext uri="{FF2B5EF4-FFF2-40B4-BE49-F238E27FC236}">
                <a16:creationId xmlns:a16="http://schemas.microsoft.com/office/drawing/2014/main" id="{B1085B4E-0F52-24E7-CBBC-A81CCAC2AB0E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816203DE-EED7-2D21-180D-3FB005F1A220}"/>
              </a:ext>
            </a:extLst>
          </p:cNvPr>
          <p:cNvSpPr/>
          <p:nvPr/>
        </p:nvSpPr>
        <p:spPr>
          <a:xfrm>
            <a:off x="9059779" y="216462"/>
            <a:ext cx="3132221" cy="199629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Google Shape;133;p6">
            <a:extLst>
              <a:ext uri="{FF2B5EF4-FFF2-40B4-BE49-F238E27FC236}">
                <a16:creationId xmlns:a16="http://schemas.microsoft.com/office/drawing/2014/main" id="{3D1573F5-FB84-EA9B-D534-16256F5A29B2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sz="1200" kern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1200" kern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" name="Kép 32">
            <a:extLst>
              <a:ext uri="{FF2B5EF4-FFF2-40B4-BE49-F238E27FC236}">
                <a16:creationId xmlns:a16="http://schemas.microsoft.com/office/drawing/2014/main" id="{61BB3EB5-40A4-1131-C033-B3AEF4091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72" y="1117807"/>
            <a:ext cx="4957736" cy="2981717"/>
          </a:xfrm>
          <a:prstGeom prst="rect">
            <a:avLst/>
          </a:prstGeom>
        </p:spPr>
      </p:pic>
      <p:sp>
        <p:nvSpPr>
          <p:cNvPr id="34" name="Szövegdoboz 33">
            <a:extLst>
              <a:ext uri="{FF2B5EF4-FFF2-40B4-BE49-F238E27FC236}">
                <a16:creationId xmlns:a16="http://schemas.microsoft.com/office/drawing/2014/main" id="{4BB208FA-E760-D696-7251-CE705348DEC6}"/>
              </a:ext>
            </a:extLst>
          </p:cNvPr>
          <p:cNvSpPr txBox="1"/>
          <p:nvPr/>
        </p:nvSpPr>
        <p:spPr>
          <a:xfrm>
            <a:off x="244648" y="4146462"/>
            <a:ext cx="4957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Evans L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Care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2021 Nov 1;49(11):e1063-e1143.</a:t>
            </a:r>
          </a:p>
        </p:txBody>
      </p:sp>
      <p:graphicFrame>
        <p:nvGraphicFramePr>
          <p:cNvPr id="35" name="Táblázat 5">
            <a:extLst>
              <a:ext uri="{FF2B5EF4-FFF2-40B4-BE49-F238E27FC236}">
                <a16:creationId xmlns:a16="http://schemas.microsoft.com/office/drawing/2014/main" id="{1B25EE40-4734-6D3E-AB14-9FA7CF1CA803}"/>
              </a:ext>
            </a:extLst>
          </p:cNvPr>
          <p:cNvGraphicFramePr>
            <a:graphicFrameLocks noGrp="1"/>
          </p:cNvGraphicFramePr>
          <p:nvPr/>
        </p:nvGraphicFramePr>
        <p:xfrm>
          <a:off x="244648" y="4590284"/>
          <a:ext cx="4864562" cy="1976483"/>
        </p:xfrm>
        <a:graphic>
          <a:graphicData uri="http://schemas.openxmlformats.org/drawingml/2006/table">
            <a:tbl>
              <a:tblPr firstRow="1" bandRow="1"/>
              <a:tblGrid>
                <a:gridCol w="4864562">
                  <a:extLst>
                    <a:ext uri="{9D8B030D-6E8A-4147-A177-3AD203B41FA5}">
                      <a16:colId xmlns:a16="http://schemas.microsoft.com/office/drawing/2014/main" val="2761868730"/>
                    </a:ext>
                  </a:extLst>
                </a:gridCol>
              </a:tblGrid>
              <a:tr h="3266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Ajánlás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820620"/>
                  </a:ext>
                </a:extLst>
              </a:tr>
              <a:tr h="1584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„Szeptikus sokkban szenvedő, </a:t>
                      </a:r>
                      <a:r>
                        <a:rPr lang="hu-HU" sz="14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vazopresszor</a:t>
                      </a: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kezelésben részesülő felnőtt betegek esetében a kezdeti </a:t>
                      </a:r>
                      <a:r>
                        <a:rPr lang="hu-HU" sz="1400" dirty="0">
                          <a:highlight>
                            <a:srgbClr val="FFFF00"/>
                          </a:highlight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célként 65 Hgmm</a:t>
                      </a: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-es artériás középnyomás </a:t>
                      </a:r>
                      <a:r>
                        <a:rPr lang="hu-HU" sz="1400" dirty="0">
                          <a:highlight>
                            <a:srgbClr val="FFFF00"/>
                          </a:highlight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(MAP)</a:t>
                      </a: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beállítását javasoljuk a magasabb MAP-célértékekkel szemben.</a:t>
                      </a: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i="1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Erős ajánlás, közepes minőségű bizonyíték.”</a:t>
                      </a:r>
                    </a:p>
                  </a:txBody>
                  <a:tcPr marL="180000" marR="180000" marT="72000" marB="7200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7837"/>
                  </a:ext>
                </a:extLst>
              </a:tr>
            </a:tbl>
          </a:graphicData>
        </a:graphic>
      </p:graphicFrame>
      <p:pic>
        <p:nvPicPr>
          <p:cNvPr id="36" name="Kép 35">
            <a:extLst>
              <a:ext uri="{FF2B5EF4-FFF2-40B4-BE49-F238E27FC236}">
                <a16:creationId xmlns:a16="http://schemas.microsoft.com/office/drawing/2014/main" id="{9D42FAA7-99B1-440B-5F4E-C56D1A503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595" y="216462"/>
            <a:ext cx="5514832" cy="2570144"/>
          </a:xfrm>
          <a:prstGeom prst="rect">
            <a:avLst/>
          </a:prstGeom>
        </p:spPr>
      </p:pic>
      <p:graphicFrame>
        <p:nvGraphicFramePr>
          <p:cNvPr id="38" name="Táblázat 37">
            <a:extLst>
              <a:ext uri="{FF2B5EF4-FFF2-40B4-BE49-F238E27FC236}">
                <a16:creationId xmlns:a16="http://schemas.microsoft.com/office/drawing/2014/main" id="{59092F5D-23E9-7FAF-A1B0-9F84F82E188E}"/>
              </a:ext>
            </a:extLst>
          </p:cNvPr>
          <p:cNvGraphicFramePr>
            <a:graphicFrameLocks noGrp="1"/>
          </p:cNvGraphicFramePr>
          <p:nvPr/>
        </p:nvGraphicFramePr>
        <p:xfrm>
          <a:off x="5667559" y="3253363"/>
          <a:ext cx="3439692" cy="2237849"/>
        </p:xfrm>
        <a:graphic>
          <a:graphicData uri="http://schemas.openxmlformats.org/drawingml/2006/table">
            <a:tbl>
              <a:tblPr firstRow="1" bandRow="1"/>
              <a:tblGrid>
                <a:gridCol w="3439692">
                  <a:extLst>
                    <a:ext uri="{9D8B030D-6E8A-4147-A177-3AD203B41FA5}">
                      <a16:colId xmlns:a16="http://schemas.microsoft.com/office/drawing/2014/main" val="2761868730"/>
                    </a:ext>
                  </a:extLst>
                </a:gridCol>
              </a:tblGrid>
              <a:tr h="3266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Következtetés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820620"/>
                  </a:ext>
                </a:extLst>
              </a:tr>
              <a:tr h="1584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A vizsgálatot leállították, mert:</a:t>
                      </a: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Idősebb (életkor ≥ 65 év) szeptikus sokkos betegek körében a </a:t>
                      </a:r>
                      <a:r>
                        <a:rPr lang="hu-HU" sz="1400" dirty="0">
                          <a:highlight>
                            <a:srgbClr val="FFFF00"/>
                          </a:highlight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magasabb cél-MAP </a:t>
                      </a: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(65-70 </a:t>
                      </a:r>
                      <a:r>
                        <a:rPr lang="hu-HU" sz="1400" dirty="0" err="1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vs</a:t>
                      </a: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80-85 Hgmm) jelentősen </a:t>
                      </a:r>
                      <a:r>
                        <a:rPr lang="hu-HU" sz="1400" dirty="0">
                          <a:highlight>
                            <a:srgbClr val="FFFF00"/>
                          </a:highlight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növelte a halálozást</a:t>
                      </a:r>
                      <a:r>
                        <a:rPr lang="hu-HU" sz="1400" dirty="0"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a standard kezeléshez képest.</a:t>
                      </a:r>
                      <a:endParaRPr lang="hu-HU" sz="1400" i="1" dirty="0">
                        <a:latin typeface="Poppins" panose="00000500000000000000" pitchFamily="2" charset="-18"/>
                        <a:cs typeface="Poppins" panose="00000500000000000000" pitchFamily="2" charset="-18"/>
                      </a:endParaRPr>
                    </a:p>
                  </a:txBody>
                  <a:tcPr marL="180000" marR="180000" marT="72000" marB="7200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7837"/>
                  </a:ext>
                </a:extLst>
              </a:tr>
            </a:tbl>
          </a:graphicData>
        </a:graphic>
      </p:graphicFrame>
      <p:sp>
        <p:nvSpPr>
          <p:cNvPr id="39" name="Szövegdoboz 38">
            <a:extLst>
              <a:ext uri="{FF2B5EF4-FFF2-40B4-BE49-F238E27FC236}">
                <a16:creationId xmlns:a16="http://schemas.microsoft.com/office/drawing/2014/main" id="{76E5DF41-B04E-2DF1-3A66-A1A32DC3737B}"/>
              </a:ext>
            </a:extLst>
          </p:cNvPr>
          <p:cNvSpPr txBox="1"/>
          <p:nvPr/>
        </p:nvSpPr>
        <p:spPr>
          <a:xfrm>
            <a:off x="7641910" y="2804763"/>
            <a:ext cx="4550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Endo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Intensive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Care</a:t>
            </a:r>
            <a:r>
              <a:rPr lang="hu-HU" sz="14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hu-HU" sz="14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</a:t>
            </a:r>
            <a:r>
              <a:rPr lang="hu-HU" sz="14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2025 May;51(5):883-892. </a:t>
            </a:r>
          </a:p>
        </p:txBody>
      </p:sp>
      <p:sp>
        <p:nvSpPr>
          <p:cNvPr id="40" name="Téglalap: lekerekített 39">
            <a:extLst>
              <a:ext uri="{FF2B5EF4-FFF2-40B4-BE49-F238E27FC236}">
                <a16:creationId xmlns:a16="http://schemas.microsoft.com/office/drawing/2014/main" id="{977C35E4-57EB-768A-F9A4-5356C161AB7F}"/>
              </a:ext>
            </a:extLst>
          </p:cNvPr>
          <p:cNvSpPr/>
          <p:nvPr/>
        </p:nvSpPr>
        <p:spPr>
          <a:xfrm>
            <a:off x="3062597" y="2208568"/>
            <a:ext cx="5621891" cy="2818035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  <a:sym typeface="Arial"/>
              </a:rPr>
              <a:t>Cél MAP: 65 – 70 Hgmm</a:t>
            </a:r>
          </a:p>
        </p:txBody>
      </p:sp>
      <p:pic>
        <p:nvPicPr>
          <p:cNvPr id="41" name="Kép 40">
            <a:extLst>
              <a:ext uri="{FF2B5EF4-FFF2-40B4-BE49-F238E27FC236}">
                <a16:creationId xmlns:a16="http://schemas.microsoft.com/office/drawing/2014/main" id="{C1B4C6B3-55CC-E536-096D-178DB110E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010" y="2765792"/>
            <a:ext cx="2124371" cy="2152950"/>
          </a:xfrm>
          <a:prstGeom prst="rect">
            <a:avLst/>
          </a:prstGeom>
        </p:spPr>
      </p:pic>
      <p:sp>
        <p:nvSpPr>
          <p:cNvPr id="42" name="Szövegdoboz 41">
            <a:extLst>
              <a:ext uri="{FF2B5EF4-FFF2-40B4-BE49-F238E27FC236}">
                <a16:creationId xmlns:a16="http://schemas.microsoft.com/office/drawing/2014/main" id="{4EB6C973-EAE5-EC00-5DEC-9132A194F11F}"/>
              </a:ext>
            </a:extLst>
          </p:cNvPr>
          <p:cNvSpPr txBox="1"/>
          <p:nvPr/>
        </p:nvSpPr>
        <p:spPr>
          <a:xfrm>
            <a:off x="5183901" y="3512215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MAP</a:t>
            </a:r>
            <a:endParaRPr lang="hu-HU" sz="28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" name="Kép 42">
            <a:extLst>
              <a:ext uri="{FF2B5EF4-FFF2-40B4-BE49-F238E27FC236}">
                <a16:creationId xmlns:a16="http://schemas.microsoft.com/office/drawing/2014/main" id="{F3886B3A-7A6B-7EA1-0F8B-D680A06D2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2733" y="4419264"/>
            <a:ext cx="3188583" cy="2289335"/>
          </a:xfrm>
          <a:prstGeom prst="rect">
            <a:avLst/>
          </a:prstGeom>
        </p:spPr>
      </p:pic>
      <p:sp>
        <p:nvSpPr>
          <p:cNvPr id="44" name="Google Shape;130;p6">
            <a:extLst>
              <a:ext uri="{FF2B5EF4-FFF2-40B4-BE49-F238E27FC236}">
                <a16:creationId xmlns:a16="http://schemas.microsoft.com/office/drawing/2014/main" id="{0B92AE79-4DB3-FA91-3EC6-029AFAD699C4}"/>
              </a:ext>
            </a:extLst>
          </p:cNvPr>
          <p:cNvSpPr txBox="1"/>
          <p:nvPr/>
        </p:nvSpPr>
        <p:spPr>
          <a:xfrm>
            <a:off x="944573" y="217236"/>
            <a:ext cx="9078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A cél-MAP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05B491CC-AE83-2C7D-81EF-C15D2ECC346F}"/>
              </a:ext>
            </a:extLst>
          </p:cNvPr>
          <p:cNvSpPr txBox="1"/>
          <p:nvPr/>
        </p:nvSpPr>
        <p:spPr>
          <a:xfrm>
            <a:off x="7870168" y="4359451"/>
            <a:ext cx="30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4213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854AAD53-722F-084E-B3B1-666CA0ED6442}"/>
              </a:ext>
            </a:extLst>
          </p:cNvPr>
          <p:cNvSpPr txBox="1">
            <a:spLocks/>
          </p:cNvSpPr>
          <p:nvPr/>
        </p:nvSpPr>
        <p:spPr>
          <a:xfrm>
            <a:off x="1945063" y="1546789"/>
            <a:ext cx="7173912" cy="19584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6000" b="1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vazoplégia</a:t>
            </a:r>
            <a:endParaRPr lang="hu-HU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4833DF5-1BF0-A034-63E0-60AC33444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7566" y="85925"/>
            <a:ext cx="4876800" cy="146086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63EA50B0-ECA9-B88B-388C-D76B5A445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762" y="1862619"/>
            <a:ext cx="2068980" cy="243698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AD1B302-E31A-EAB5-E82F-448B9855F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7E43E30-AE37-BE85-C410-CB312C5C798F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119996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mages-na.ssl-images-amazon.com/images/I/81DjB4guccL._SL1500_.jpg">
            <a:extLst>
              <a:ext uri="{FF2B5EF4-FFF2-40B4-BE49-F238E27FC236}">
                <a16:creationId xmlns:a16="http://schemas.microsoft.com/office/drawing/2014/main" id="{B3E974AD-A834-2DAE-4F5E-84AF11A4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559" y="1068899"/>
            <a:ext cx="2102127" cy="294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30;p6">
            <a:extLst>
              <a:ext uri="{FF2B5EF4-FFF2-40B4-BE49-F238E27FC236}">
                <a16:creationId xmlns:a16="http://schemas.microsoft.com/office/drawing/2014/main" id="{F4A00016-A424-37A6-75CD-779757426799}"/>
              </a:ext>
            </a:extLst>
          </p:cNvPr>
          <p:cNvSpPr txBox="1"/>
          <p:nvPr/>
        </p:nvSpPr>
        <p:spPr>
          <a:xfrm>
            <a:off x="808996" y="195747"/>
            <a:ext cx="907858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en-US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Vazoplégia</a:t>
            </a:r>
            <a:r>
              <a:rPr lang="en-US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-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		</a:t>
            </a:r>
            <a:r>
              <a:rPr lang="en-US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csökkent</a:t>
            </a:r>
            <a:r>
              <a:rPr lang="en-US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</a:t>
            </a:r>
            <a:r>
              <a:rPr lang="en-US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vazopresszor</a:t>
            </a:r>
            <a:endParaRPr lang="hu-HU"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  <a:p>
            <a:pPr>
              <a:buClr>
                <a:srgbClr val="000000"/>
              </a:buClr>
              <a:buFont typeface="Arial"/>
              <a:buNone/>
              <a:tabLst>
                <a:tab pos="2778125" algn="l"/>
              </a:tabLst>
            </a:pP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	</a:t>
            </a:r>
            <a:r>
              <a:rPr lang="en-US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válaszkészség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sp>
        <p:nvSpPr>
          <p:cNvPr id="11" name="Google Shape;131;p6">
            <a:extLst>
              <a:ext uri="{FF2B5EF4-FFF2-40B4-BE49-F238E27FC236}">
                <a16:creationId xmlns:a16="http://schemas.microsoft.com/office/drawing/2014/main" id="{C960C900-236B-C8A8-C55E-5E65CB401E06}"/>
              </a:ext>
            </a:extLst>
          </p:cNvPr>
          <p:cNvSpPr/>
          <p:nvPr/>
        </p:nvSpPr>
        <p:spPr>
          <a:xfrm>
            <a:off x="2578686" y="1737844"/>
            <a:ext cx="9763209" cy="452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kontrollálatlan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vazodilatáció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Wingdings" panose="05000000000000000000" pitchFamily="2" charset="2"/>
              </a:rPr>
              <a:t>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Wingdings" panose="05000000000000000000" pitchFamily="2" charset="2"/>
              </a:rPr>
              <a:t>vasoplégia</a:t>
            </a:r>
            <a:endParaRPr lang="hu-HU" sz="1600" dirty="0">
              <a:solidFill>
                <a:prstClr val="black"/>
              </a:solidFill>
              <a:latin typeface="Poppins" panose="00000500000000000000" pitchFamily="2" charset="-18"/>
              <a:cs typeface="Poppins" panose="00000500000000000000" pitchFamily="2" charset="-18"/>
              <a:sym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u-HU" b="1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Wingdings" panose="05000000000000000000" pitchFamily="2" charset="2"/>
              </a:rPr>
              <a:t>Vazoplégia</a:t>
            </a:r>
            <a:r>
              <a:rPr lang="hu-HU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Wingdings" panose="05000000000000000000" pitchFamily="2" charset="2"/>
              </a:rPr>
              <a:t>: 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Wingdings" panose="05000000000000000000" pitchFamily="2" charset="2"/>
              </a:rPr>
              <a:t>az ér átmérőjének statikus leírása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az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intraluminalis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és </a:t>
            </a:r>
          </a:p>
          <a:p>
            <a:pPr marL="1876425" indent="-18764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	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transzmurális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nyomás hatására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u-HU" b="1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Csökkent </a:t>
            </a:r>
            <a:r>
              <a:rPr lang="hu-HU" b="1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vazopresszor</a:t>
            </a:r>
            <a:r>
              <a:rPr lang="hu-HU" b="1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válaszkészség</a:t>
            </a:r>
            <a:r>
              <a:rPr lang="hu-HU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: 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az ér endogén /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exogén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vazopresszorokra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adott reakciójának dinamikus leírása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Eredtileg a szeptikus és az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anaphylaxiás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sokk  részjelenségeként tartották számon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MÁRA: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hu-HU" sz="1600" b="1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Dinamikus felfogás 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: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vazopresszorokra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adott 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vaszkuláris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hiporeszponzivitás</a:t>
            </a:r>
            <a:endParaRPr lang="hu-HU" sz="1600" dirty="0">
              <a:solidFill>
                <a:prstClr val="black"/>
              </a:solidFill>
              <a:latin typeface="Poppins" panose="00000500000000000000" pitchFamily="2" charset="-18"/>
              <a:cs typeface="Poppins" panose="00000500000000000000" pitchFamily="2" charset="-18"/>
              <a:sym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g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yulladásos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mediátorok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NO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kálium és </a:t>
            </a: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kálcium</a:t>
            </a: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csatornák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hu-HU" sz="14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adrenomedullin</a:t>
            </a:r>
            <a:endParaRPr lang="hu-HU" sz="1400" dirty="0">
              <a:solidFill>
                <a:prstClr val="black"/>
              </a:solidFill>
              <a:latin typeface="Poppins" panose="00000500000000000000" pitchFamily="2" charset="-18"/>
              <a:cs typeface="Poppins" panose="00000500000000000000" pitchFamily="2" charset="-18"/>
              <a:sym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szabad gyökök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Haemorrhagiás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sokk,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kardiogén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sokk,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ischaemia-reperfúzió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, </a:t>
            </a:r>
            <a:r>
              <a:rPr lang="hu-HU" sz="1600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polytrauma</a:t>
            </a:r>
            <a:r>
              <a:rPr lang="hu-HU" sz="1600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  <a:sym typeface="Arial"/>
              </a:rPr>
              <a:t> esetén is</a:t>
            </a:r>
          </a:p>
          <a:p>
            <a:pPr marL="0" lvl="1">
              <a:buClr>
                <a:srgbClr val="000000"/>
              </a:buClr>
              <a:buFont typeface="Arial"/>
              <a:buNone/>
            </a:pPr>
            <a:endParaRPr lang="hu-HU" sz="1050" kern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  <a:sym typeface="Arial"/>
            </a:endParaRPr>
          </a:p>
        </p:txBody>
      </p:sp>
      <p:sp>
        <p:nvSpPr>
          <p:cNvPr id="12" name="Google Shape;133;p6">
            <a:extLst>
              <a:ext uri="{FF2B5EF4-FFF2-40B4-BE49-F238E27FC236}">
                <a16:creationId xmlns:a16="http://schemas.microsoft.com/office/drawing/2014/main" id="{7C2A0C45-4266-8DEE-EB0B-D48A132911F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sz="1200" kern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1200" kern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F95742C6-3298-0789-1DD7-79C3EB515B3D}"/>
              </a:ext>
            </a:extLst>
          </p:cNvPr>
          <p:cNvSpPr/>
          <p:nvPr/>
        </p:nvSpPr>
        <p:spPr>
          <a:xfrm>
            <a:off x="7850747" y="3744860"/>
            <a:ext cx="4341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Kimmoun</a:t>
            </a:r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A et </a:t>
            </a:r>
            <a:r>
              <a:rPr lang="hu-HU" sz="140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al</a:t>
            </a:r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.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Curr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Vasc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Pharmacol</a:t>
            </a:r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. 2013;11:139–49. 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55A43B08-E506-E14C-ED03-50154B46B338}"/>
              </a:ext>
            </a:extLst>
          </p:cNvPr>
          <p:cNvSpPr/>
          <p:nvPr/>
        </p:nvSpPr>
        <p:spPr>
          <a:xfrm>
            <a:off x="8081783" y="4854875"/>
            <a:ext cx="4260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Kohsaka</a:t>
            </a:r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S et </a:t>
            </a:r>
            <a:r>
              <a:rPr lang="hu-HU" sz="140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al</a:t>
            </a:r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.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Arch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Intern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Med</a:t>
            </a:r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. 2005;165:1643–50.</a:t>
            </a:r>
          </a:p>
          <a:p>
            <a:r>
              <a:rPr lang="hu-HU" sz="140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Adrie</a:t>
            </a:r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C et </a:t>
            </a:r>
            <a:r>
              <a:rPr lang="hu-HU" sz="140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al</a:t>
            </a:r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.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Curr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Opin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Crit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Care</a:t>
            </a:r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. 2004;10:208–12.</a:t>
            </a:r>
          </a:p>
          <a:p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Baker TA et </a:t>
            </a:r>
            <a:r>
              <a:rPr lang="hu-HU" sz="140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al</a:t>
            </a:r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.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Crit</a:t>
            </a:r>
            <a:r>
              <a:rPr lang="hu-HU" sz="1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Care </a:t>
            </a:r>
            <a:r>
              <a:rPr lang="hu-HU" sz="1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Med</a:t>
            </a:r>
            <a:r>
              <a:rPr lang="hu-HU" sz="14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. 2012;40:876–85.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F3CC3946-792F-0BCC-450A-1133EE2B6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363" y="636488"/>
            <a:ext cx="1262149" cy="1486642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9F5CC052-1984-7231-F757-64D5C95EC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F6D05ECE-C5AF-135B-22BA-04F0B36D2916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285380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854AAD53-722F-084E-B3B1-666CA0ED6442}"/>
              </a:ext>
            </a:extLst>
          </p:cNvPr>
          <p:cNvSpPr txBox="1">
            <a:spLocks/>
          </p:cNvSpPr>
          <p:nvPr/>
        </p:nvSpPr>
        <p:spPr>
          <a:xfrm>
            <a:off x="573463" y="1862619"/>
            <a:ext cx="8943516" cy="19584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6000" b="1" dirty="0">
                <a:latin typeface="Calibri" panose="020F0502020204030204" pitchFamily="34" charset="0"/>
                <a:cs typeface="Calibri" panose="020F0502020204030204" pitchFamily="34" charset="0"/>
              </a:rPr>
              <a:t>Egy kis élettan, biokémia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4833DF5-1BF0-A034-63E0-60AC33444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7566" y="85925"/>
            <a:ext cx="4876800" cy="146086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E6C8D3F-AA91-C77B-1A93-FA0000BC8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347" y="2207059"/>
            <a:ext cx="2638793" cy="168616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B065848-6D8E-3EDA-C4C0-7171D34E6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14" y="6390264"/>
            <a:ext cx="1241861" cy="433456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7617F75-9BFF-699D-0E9F-33020531037F}"/>
              </a:ext>
            </a:extLst>
          </p:cNvPr>
          <p:cNvSpPr txBox="1"/>
          <p:nvPr/>
        </p:nvSpPr>
        <p:spPr>
          <a:xfrm>
            <a:off x="9760071" y="64223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Pte Serif"/>
              </a:rPr>
              <a:t>Pécs, 2025. 09. 26.</a:t>
            </a:r>
          </a:p>
        </p:txBody>
      </p:sp>
    </p:spTree>
    <p:extLst>
      <p:ext uri="{BB962C8B-B14F-4D97-AF65-F5344CB8AC3E}">
        <p14:creationId xmlns:p14="http://schemas.microsoft.com/office/powerpoint/2010/main" val="28625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>
            <a:extLst>
              <a:ext uri="{FF2B5EF4-FFF2-40B4-BE49-F238E27FC236}">
                <a16:creationId xmlns:a16="http://schemas.microsoft.com/office/drawing/2014/main" id="{09CA6D55-07FB-19BF-C592-FFA64655DF03}"/>
              </a:ext>
            </a:extLst>
          </p:cNvPr>
          <p:cNvSpPr/>
          <p:nvPr/>
        </p:nvSpPr>
        <p:spPr>
          <a:xfrm>
            <a:off x="10904220" y="0"/>
            <a:ext cx="948690" cy="1877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Google Shape;130;p6">
            <a:extLst>
              <a:ext uri="{FF2B5EF4-FFF2-40B4-BE49-F238E27FC236}">
                <a16:creationId xmlns:a16="http://schemas.microsoft.com/office/drawing/2014/main" id="{A25177F6-7659-7B66-825B-3722FCEAF112}"/>
              </a:ext>
            </a:extLst>
          </p:cNvPr>
          <p:cNvSpPr txBox="1"/>
          <p:nvPr/>
        </p:nvSpPr>
        <p:spPr>
          <a:xfrm>
            <a:off x="889006" y="191052"/>
            <a:ext cx="959230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2686050" algn="l"/>
              </a:tabLst>
            </a:pPr>
            <a:r>
              <a:rPr lang="hu-HU" sz="3200" kern="0" dirty="0" err="1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Vazokonstrikció</a:t>
            </a:r>
            <a:r>
              <a:rPr lang="hu-HU" sz="3200" kern="0" dirty="0">
                <a:solidFill>
                  <a:srgbClr val="121D46"/>
                </a:solidFill>
                <a:latin typeface="Poppins bold" panose="00000800000000000000" pitchFamily="2" charset="-18"/>
                <a:ea typeface="Poppins"/>
                <a:cs typeface="Poppins bold" panose="00000800000000000000" pitchFamily="2" charset="-18"/>
                <a:sym typeface="Poppins"/>
              </a:rPr>
              <a:t> receptor-mechanizmusai</a:t>
            </a:r>
            <a:endParaRPr sz="3200" kern="0" dirty="0">
              <a:solidFill>
                <a:srgbClr val="121D46"/>
              </a:solidFill>
              <a:latin typeface="Poppins bold" panose="00000800000000000000" pitchFamily="2" charset="-18"/>
              <a:ea typeface="Poppins"/>
              <a:cs typeface="Poppins bold" panose="00000800000000000000" pitchFamily="2" charset="-18"/>
              <a:sym typeface="Poppins"/>
            </a:endParaRPr>
          </a:p>
        </p:txBody>
      </p:sp>
      <p:pic>
        <p:nvPicPr>
          <p:cNvPr id="12" name="Tartalom helye 3">
            <a:extLst>
              <a:ext uri="{FF2B5EF4-FFF2-40B4-BE49-F238E27FC236}">
                <a16:creationId xmlns:a16="http://schemas.microsoft.com/office/drawing/2014/main" id="{808E1895-836A-F17A-308E-366BE804A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303"/>
            <a:ext cx="12220635" cy="553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5AD5B3C-8CA6-4530-19D8-536A3EA22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037" y="75170"/>
            <a:ext cx="1837219" cy="1173963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1C89E0F2-945D-413F-0C33-ABC64523B861}"/>
              </a:ext>
            </a:extLst>
          </p:cNvPr>
          <p:cNvSpPr txBox="1"/>
          <p:nvPr/>
        </p:nvSpPr>
        <p:spPr>
          <a:xfrm>
            <a:off x="977253" y="1385059"/>
            <a:ext cx="40049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sv-SE" sz="13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Barrett LK</a:t>
            </a:r>
            <a:r>
              <a:rPr lang="hu-HU" sz="13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et </a:t>
            </a:r>
            <a:r>
              <a:rPr lang="hu-HU" sz="13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sv-SE" sz="13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hu-HU" sz="13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sv-SE" sz="13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 Care Med</a:t>
            </a:r>
            <a:r>
              <a:rPr lang="sv-SE" sz="13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 2007 Jan;35(1):33-40.</a:t>
            </a:r>
            <a:endParaRPr lang="hu-HU" sz="13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hu-HU" sz="13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Levy</a:t>
            </a:r>
            <a:r>
              <a:rPr lang="hu-HU" sz="13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B et </a:t>
            </a:r>
            <a:r>
              <a:rPr lang="hu-HU" sz="1300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</a:t>
            </a:r>
            <a:r>
              <a:rPr lang="hu-HU" sz="13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1300" i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Crit</a:t>
            </a:r>
            <a:r>
              <a:rPr lang="en-US" sz="1300" i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Care</a:t>
            </a:r>
            <a:r>
              <a:rPr lang="en-US" sz="1300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2018 Feb 27;22(1):52.</a:t>
            </a:r>
            <a:endParaRPr lang="sv-SE" sz="13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6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4057</Words>
  <Application>Microsoft Office PowerPoint</Application>
  <PresentationFormat>Szélesvásznú</PresentationFormat>
  <Paragraphs>520</Paragraphs>
  <Slides>39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50" baseType="lpstr">
      <vt:lpstr>Algerian</vt:lpstr>
      <vt:lpstr>Aptos</vt:lpstr>
      <vt:lpstr>Arial</vt:lpstr>
      <vt:lpstr>Calibri</vt:lpstr>
      <vt:lpstr>DejaVuSansBook</vt:lpstr>
      <vt:lpstr>Guardian TextSans Web</vt:lpstr>
      <vt:lpstr>Poppins</vt:lpstr>
      <vt:lpstr>Poppins bold</vt:lpstr>
      <vt:lpstr>Pte Sans</vt:lpstr>
      <vt:lpstr>Pte Serif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2025-08-31T22:20:14Z</dcterms:created>
  <dcterms:modified xsi:type="dcterms:W3CDTF">2025-09-26T07:20:35Z</dcterms:modified>
</cp:coreProperties>
</file>