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8" r:id="rId2"/>
    <p:sldId id="372" r:id="rId3"/>
    <p:sldId id="379" r:id="rId4"/>
    <p:sldId id="380" r:id="rId5"/>
    <p:sldId id="374" r:id="rId6"/>
    <p:sldId id="375" r:id="rId7"/>
    <p:sldId id="376" r:id="rId8"/>
    <p:sldId id="377" r:id="rId9"/>
    <p:sldId id="381" r:id="rId10"/>
    <p:sldId id="383" r:id="rId11"/>
    <p:sldId id="384" r:id="rId12"/>
    <p:sldId id="385" r:id="rId13"/>
    <p:sldId id="386" r:id="rId14"/>
    <p:sldId id="387" r:id="rId15"/>
    <p:sldId id="394" r:id="rId16"/>
    <p:sldId id="395" r:id="rId17"/>
    <p:sldId id="396" r:id="rId18"/>
    <p:sldId id="389" r:id="rId19"/>
    <p:sldId id="390" r:id="rId20"/>
    <p:sldId id="391" r:id="rId21"/>
    <p:sldId id="392" r:id="rId22"/>
    <p:sldId id="393" r:id="rId23"/>
    <p:sldId id="397" r:id="rId24"/>
    <p:sldId id="398" r:id="rId25"/>
    <p:sldId id="399" r:id="rId26"/>
    <p:sldId id="401" r:id="rId27"/>
    <p:sldId id="402" r:id="rId28"/>
    <p:sldId id="403" r:id="rId29"/>
    <p:sldId id="400" r:id="rId30"/>
    <p:sldId id="430" r:id="rId31"/>
    <p:sldId id="431" r:id="rId32"/>
    <p:sldId id="432" r:id="rId33"/>
    <p:sldId id="269" r:id="rId3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1B8"/>
    <a:srgbClr val="005F71"/>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09" autoAdjust="0"/>
  </p:normalViewPr>
  <p:slideViewPr>
    <p:cSldViewPr snapToGrid="0">
      <p:cViewPr varScale="1">
        <p:scale>
          <a:sx n="82" d="100"/>
          <a:sy n="82" d="100"/>
        </p:scale>
        <p:origin x="557"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6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univpecs-my.sharepoint.com/personal/cscsaap_pte_tr_pte_hu/Documents/Dokumentumok/mentend&#337;k/el&#337;ad&#225;s/2025/k&#243;rh&#225;zsz&#246;vets&#233;g/csontos_prof_le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pecs-my.sharepoint.com/personal/cscsaap_pte_tr_pte_hu/Documents/Dokumentumok/mentend&#337;k/el&#337;ad&#225;s/2025/k&#243;rh&#225;zsz&#246;vets&#233;g/csontos_prof_le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pecs-my.sharepoint.com/personal/cscsaap_pte_tr_pte_hu/Documents/Dokumentumok/mentend&#337;k/el&#337;ad&#225;s/2025/k&#243;rh&#225;zsz&#246;vets&#233;g/csontos_prof_le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MAP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MAP!$B$1</c:f>
              <c:strCache>
                <c:ptCount val="1"/>
                <c:pt idx="0">
                  <c:v>1</c:v>
                </c:pt>
              </c:strCache>
            </c:strRef>
          </c:tx>
          <c:spPr>
            <a:solidFill>
              <a:schemeClr val="accent1"/>
            </a:solidFill>
            <a:ln>
              <a:noFill/>
            </a:ln>
            <a:effectLst/>
          </c:spPr>
          <c:invertIfNegative val="0"/>
          <c:cat>
            <c:numRef>
              <c:f>MAP!$A$2:$A$25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MAP!$B$2:$B$25</c:f>
              <c:numCache>
                <c:formatCode>General</c:formatCode>
                <c:ptCount val="24"/>
                <c:pt idx="0">
                  <c:v>81</c:v>
                </c:pt>
                <c:pt idx="1">
                  <c:v>88</c:v>
                </c:pt>
                <c:pt idx="2">
                  <c:v>78</c:v>
                </c:pt>
                <c:pt idx="3">
                  <c:v>83</c:v>
                </c:pt>
                <c:pt idx="4">
                  <c:v>75</c:v>
                </c:pt>
                <c:pt idx="5">
                  <c:v>69</c:v>
                </c:pt>
                <c:pt idx="6">
                  <c:v>74</c:v>
                </c:pt>
                <c:pt idx="7">
                  <c:v>75</c:v>
                </c:pt>
                <c:pt idx="8">
                  <c:v>84</c:v>
                </c:pt>
                <c:pt idx="9">
                  <c:v>82</c:v>
                </c:pt>
                <c:pt idx="10">
                  <c:v>78</c:v>
                </c:pt>
                <c:pt idx="11">
                  <c:v>79</c:v>
                </c:pt>
                <c:pt idx="12">
                  <c:v>77</c:v>
                </c:pt>
                <c:pt idx="13">
                  <c:v>74</c:v>
                </c:pt>
                <c:pt idx="14">
                  <c:v>73</c:v>
                </c:pt>
                <c:pt idx="15">
                  <c:v>79</c:v>
                </c:pt>
                <c:pt idx="16">
                  <c:v>81</c:v>
                </c:pt>
                <c:pt idx="17">
                  <c:v>76</c:v>
                </c:pt>
                <c:pt idx="18">
                  <c:v>78</c:v>
                </c:pt>
                <c:pt idx="19">
                  <c:v>74</c:v>
                </c:pt>
                <c:pt idx="20">
                  <c:v>81</c:v>
                </c:pt>
                <c:pt idx="21">
                  <c:v>83</c:v>
                </c:pt>
                <c:pt idx="22">
                  <c:v>67</c:v>
                </c:pt>
                <c:pt idx="23">
                  <c:v>83</c:v>
                </c:pt>
              </c:numCache>
            </c:numRef>
          </c:val>
          <c:extLst>
            <c:ext xmlns:c16="http://schemas.microsoft.com/office/drawing/2014/chart" uri="{C3380CC4-5D6E-409C-BE32-E72D297353CC}">
              <c16:uniqueId val="{00000000-DA78-4BEF-BE03-DD524B5BAA0C}"/>
            </c:ext>
          </c:extLst>
        </c:ser>
        <c:ser>
          <c:idx val="1"/>
          <c:order val="1"/>
          <c:tx>
            <c:strRef>
              <c:f>MAP!$C$1</c:f>
              <c:strCache>
                <c:ptCount val="1"/>
                <c:pt idx="0">
                  <c:v>2</c:v>
                </c:pt>
              </c:strCache>
            </c:strRef>
          </c:tx>
          <c:spPr>
            <a:solidFill>
              <a:schemeClr val="accent2"/>
            </a:solidFill>
            <a:ln>
              <a:noFill/>
            </a:ln>
            <a:effectLst/>
          </c:spPr>
          <c:invertIfNegative val="0"/>
          <c:cat>
            <c:numRef>
              <c:f>MAP!$A$2:$A$25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MAP!$C$2:$C$25</c:f>
              <c:numCache>
                <c:formatCode>General</c:formatCode>
                <c:ptCount val="24"/>
                <c:pt idx="0">
                  <c:v>73</c:v>
                </c:pt>
                <c:pt idx="1">
                  <c:v>83</c:v>
                </c:pt>
                <c:pt idx="2">
                  <c:v>85</c:v>
                </c:pt>
                <c:pt idx="3">
                  <c:v>78</c:v>
                </c:pt>
                <c:pt idx="4">
                  <c:v>82</c:v>
                </c:pt>
                <c:pt idx="5">
                  <c:v>73</c:v>
                </c:pt>
                <c:pt idx="6">
                  <c:v>79</c:v>
                </c:pt>
                <c:pt idx="7">
                  <c:v>84</c:v>
                </c:pt>
                <c:pt idx="8">
                  <c:v>86</c:v>
                </c:pt>
                <c:pt idx="9">
                  <c:v>86</c:v>
                </c:pt>
                <c:pt idx="10">
                  <c:v>81</c:v>
                </c:pt>
                <c:pt idx="11">
                  <c:v>81</c:v>
                </c:pt>
                <c:pt idx="12">
                  <c:v>80</c:v>
                </c:pt>
                <c:pt idx="13">
                  <c:v>86</c:v>
                </c:pt>
                <c:pt idx="14">
                  <c:v>89</c:v>
                </c:pt>
                <c:pt idx="15">
                  <c:v>86</c:v>
                </c:pt>
                <c:pt idx="16">
                  <c:v>82</c:v>
                </c:pt>
                <c:pt idx="17">
                  <c:v>86</c:v>
                </c:pt>
                <c:pt idx="18">
                  <c:v>85</c:v>
                </c:pt>
                <c:pt idx="19">
                  <c:v>87</c:v>
                </c:pt>
                <c:pt idx="20">
                  <c:v>92</c:v>
                </c:pt>
                <c:pt idx="21">
                  <c:v>79</c:v>
                </c:pt>
                <c:pt idx="22">
                  <c:v>85</c:v>
                </c:pt>
                <c:pt idx="23">
                  <c:v>85</c:v>
                </c:pt>
              </c:numCache>
            </c:numRef>
          </c:val>
          <c:extLst>
            <c:ext xmlns:c16="http://schemas.microsoft.com/office/drawing/2014/chart" uri="{C3380CC4-5D6E-409C-BE32-E72D297353CC}">
              <c16:uniqueId val="{00000001-DA78-4BEF-BE03-DD524B5BAA0C}"/>
            </c:ext>
          </c:extLst>
        </c:ser>
        <c:ser>
          <c:idx val="2"/>
          <c:order val="2"/>
          <c:tx>
            <c:strRef>
              <c:f>MAP!$D$1</c:f>
              <c:strCache>
                <c:ptCount val="1"/>
                <c:pt idx="0">
                  <c:v>3</c:v>
                </c:pt>
              </c:strCache>
            </c:strRef>
          </c:tx>
          <c:spPr>
            <a:solidFill>
              <a:schemeClr val="accent3"/>
            </a:solidFill>
            <a:ln>
              <a:noFill/>
            </a:ln>
            <a:effectLst/>
          </c:spPr>
          <c:invertIfNegative val="0"/>
          <c:cat>
            <c:numRef>
              <c:f>MAP!$A$2:$A$25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MAP!$D$2:$D$25</c:f>
              <c:numCache>
                <c:formatCode>General</c:formatCode>
                <c:ptCount val="24"/>
                <c:pt idx="0">
                  <c:v>56</c:v>
                </c:pt>
                <c:pt idx="1">
                  <c:v>76</c:v>
                </c:pt>
                <c:pt idx="2">
                  <c:v>67</c:v>
                </c:pt>
                <c:pt idx="3">
                  <c:v>76</c:v>
                </c:pt>
                <c:pt idx="4">
                  <c:v>82</c:v>
                </c:pt>
                <c:pt idx="5">
                  <c:v>83</c:v>
                </c:pt>
                <c:pt idx="6">
                  <c:v>74</c:v>
                </c:pt>
                <c:pt idx="7">
                  <c:v>77</c:v>
                </c:pt>
                <c:pt idx="8">
                  <c:v>76</c:v>
                </c:pt>
                <c:pt idx="9">
                  <c:v>75</c:v>
                </c:pt>
                <c:pt idx="10">
                  <c:v>76</c:v>
                </c:pt>
                <c:pt idx="11">
                  <c:v>83</c:v>
                </c:pt>
                <c:pt idx="12">
                  <c:v>82</c:v>
                </c:pt>
                <c:pt idx="13">
                  <c:v>61</c:v>
                </c:pt>
                <c:pt idx="14">
                  <c:v>82</c:v>
                </c:pt>
                <c:pt idx="15">
                  <c:v>84</c:v>
                </c:pt>
                <c:pt idx="16">
                  <c:v>81</c:v>
                </c:pt>
                <c:pt idx="17">
                  <c:v>81</c:v>
                </c:pt>
                <c:pt idx="18">
                  <c:v>79</c:v>
                </c:pt>
                <c:pt idx="19">
                  <c:v>83</c:v>
                </c:pt>
                <c:pt idx="20">
                  <c:v>86</c:v>
                </c:pt>
                <c:pt idx="21">
                  <c:v>91</c:v>
                </c:pt>
                <c:pt idx="22">
                  <c:v>95</c:v>
                </c:pt>
                <c:pt idx="23">
                  <c:v>96</c:v>
                </c:pt>
              </c:numCache>
            </c:numRef>
          </c:val>
          <c:extLst>
            <c:ext xmlns:c16="http://schemas.microsoft.com/office/drawing/2014/chart" uri="{C3380CC4-5D6E-409C-BE32-E72D297353CC}">
              <c16:uniqueId val="{00000002-DA78-4BEF-BE03-DD524B5BAA0C}"/>
            </c:ext>
          </c:extLst>
        </c:ser>
        <c:ser>
          <c:idx val="3"/>
          <c:order val="3"/>
          <c:tx>
            <c:strRef>
              <c:f>MAP!$E$1</c:f>
              <c:strCache>
                <c:ptCount val="1"/>
                <c:pt idx="0">
                  <c:v>4</c:v>
                </c:pt>
              </c:strCache>
            </c:strRef>
          </c:tx>
          <c:spPr>
            <a:solidFill>
              <a:schemeClr val="accent4"/>
            </a:solidFill>
            <a:ln>
              <a:noFill/>
            </a:ln>
            <a:effectLst/>
          </c:spPr>
          <c:invertIfNegative val="0"/>
          <c:cat>
            <c:numRef>
              <c:f>MAP!$A$2:$A$25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MAP!$E$2:$E$25</c:f>
              <c:numCache>
                <c:formatCode>General</c:formatCode>
                <c:ptCount val="24"/>
                <c:pt idx="0">
                  <c:v>62</c:v>
                </c:pt>
                <c:pt idx="1">
                  <c:v>74</c:v>
                </c:pt>
                <c:pt idx="2">
                  <c:v>73</c:v>
                </c:pt>
                <c:pt idx="3">
                  <c:v>72</c:v>
                </c:pt>
                <c:pt idx="4">
                  <c:v>73</c:v>
                </c:pt>
                <c:pt idx="5">
                  <c:v>76</c:v>
                </c:pt>
                <c:pt idx="6">
                  <c:v>74</c:v>
                </c:pt>
                <c:pt idx="7">
                  <c:v>68</c:v>
                </c:pt>
                <c:pt idx="8">
                  <c:v>66</c:v>
                </c:pt>
                <c:pt idx="9">
                  <c:v>66</c:v>
                </c:pt>
                <c:pt idx="10">
                  <c:v>67</c:v>
                </c:pt>
                <c:pt idx="11">
                  <c:v>68</c:v>
                </c:pt>
                <c:pt idx="12">
                  <c:v>69</c:v>
                </c:pt>
                <c:pt idx="13">
                  <c:v>70</c:v>
                </c:pt>
                <c:pt idx="14">
                  <c:v>66</c:v>
                </c:pt>
                <c:pt idx="15">
                  <c:v>64</c:v>
                </c:pt>
                <c:pt idx="16">
                  <c:v>63</c:v>
                </c:pt>
                <c:pt idx="17">
                  <c:v>64</c:v>
                </c:pt>
                <c:pt idx="18">
                  <c:v>64</c:v>
                </c:pt>
                <c:pt idx="19">
                  <c:v>64</c:v>
                </c:pt>
                <c:pt idx="20">
                  <c:v>66</c:v>
                </c:pt>
                <c:pt idx="21">
                  <c:v>69</c:v>
                </c:pt>
                <c:pt idx="22">
                  <c:v>68</c:v>
                </c:pt>
                <c:pt idx="23">
                  <c:v>67</c:v>
                </c:pt>
              </c:numCache>
            </c:numRef>
          </c:val>
          <c:extLst>
            <c:ext xmlns:c16="http://schemas.microsoft.com/office/drawing/2014/chart" uri="{C3380CC4-5D6E-409C-BE32-E72D297353CC}">
              <c16:uniqueId val="{00000003-DA78-4BEF-BE03-DD524B5BAA0C}"/>
            </c:ext>
          </c:extLst>
        </c:ser>
        <c:ser>
          <c:idx val="4"/>
          <c:order val="4"/>
          <c:tx>
            <c:strRef>
              <c:f>MAP!$F$1</c:f>
              <c:strCache>
                <c:ptCount val="1"/>
                <c:pt idx="0">
                  <c:v>5</c:v>
                </c:pt>
              </c:strCache>
            </c:strRef>
          </c:tx>
          <c:spPr>
            <a:solidFill>
              <a:schemeClr val="accent5"/>
            </a:solidFill>
            <a:ln>
              <a:noFill/>
            </a:ln>
            <a:effectLst/>
          </c:spPr>
          <c:invertIfNegative val="0"/>
          <c:cat>
            <c:numRef>
              <c:f>MAP!$A$2:$A$25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MAP!$F$2:$F$25</c:f>
              <c:numCache>
                <c:formatCode>General</c:formatCode>
                <c:ptCount val="24"/>
                <c:pt idx="0">
                  <c:v>72</c:v>
                </c:pt>
                <c:pt idx="1">
                  <c:v>62</c:v>
                </c:pt>
                <c:pt idx="2">
                  <c:v>66</c:v>
                </c:pt>
                <c:pt idx="3">
                  <c:v>68</c:v>
                </c:pt>
                <c:pt idx="4">
                  <c:v>68</c:v>
                </c:pt>
                <c:pt idx="5">
                  <c:v>66</c:v>
                </c:pt>
                <c:pt idx="6">
                  <c:v>68</c:v>
                </c:pt>
                <c:pt idx="7">
                  <c:v>62</c:v>
                </c:pt>
                <c:pt idx="8">
                  <c:v>60</c:v>
                </c:pt>
                <c:pt idx="9">
                  <c:v>63</c:v>
                </c:pt>
                <c:pt idx="10">
                  <c:v>60</c:v>
                </c:pt>
                <c:pt idx="11">
                  <c:v>61</c:v>
                </c:pt>
                <c:pt idx="12">
                  <c:v>65</c:v>
                </c:pt>
                <c:pt idx="13">
                  <c:v>65</c:v>
                </c:pt>
                <c:pt idx="14">
                  <c:v>63</c:v>
                </c:pt>
                <c:pt idx="15">
                  <c:v>63</c:v>
                </c:pt>
                <c:pt idx="16">
                  <c:v>64</c:v>
                </c:pt>
                <c:pt idx="17">
                  <c:v>64</c:v>
                </c:pt>
                <c:pt idx="18">
                  <c:v>60</c:v>
                </c:pt>
                <c:pt idx="19">
                  <c:v>63</c:v>
                </c:pt>
                <c:pt idx="20">
                  <c:v>67</c:v>
                </c:pt>
                <c:pt idx="21">
                  <c:v>79</c:v>
                </c:pt>
                <c:pt idx="22">
                  <c:v>77</c:v>
                </c:pt>
                <c:pt idx="23">
                  <c:v>73</c:v>
                </c:pt>
              </c:numCache>
            </c:numRef>
          </c:val>
          <c:extLst>
            <c:ext xmlns:c16="http://schemas.microsoft.com/office/drawing/2014/chart" uri="{C3380CC4-5D6E-409C-BE32-E72D297353CC}">
              <c16:uniqueId val="{00000004-DA78-4BEF-BE03-DD524B5BAA0C}"/>
            </c:ext>
          </c:extLst>
        </c:ser>
        <c:dLbls>
          <c:showLegendKey val="0"/>
          <c:showVal val="0"/>
          <c:showCatName val="0"/>
          <c:showSerName val="0"/>
          <c:showPercent val="0"/>
          <c:showBubbleSize val="0"/>
        </c:dLbls>
        <c:gapWidth val="219"/>
        <c:overlap val="-27"/>
        <c:axId val="1992115903"/>
        <c:axId val="1992103423"/>
      </c:barChart>
      <c:catAx>
        <c:axId val="199211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92103423"/>
        <c:crosses val="autoZero"/>
        <c:auto val="1"/>
        <c:lblAlgn val="ctr"/>
        <c:lblOffset val="100"/>
        <c:noMultiLvlLbl val="0"/>
      </c:catAx>
      <c:valAx>
        <c:axId val="1992103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9211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Noradrenalin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Arterenol!$B$1</c:f>
              <c:strCache>
                <c:ptCount val="1"/>
                <c:pt idx="0">
                  <c:v>1</c:v>
                </c:pt>
              </c:strCache>
            </c:strRef>
          </c:tx>
          <c:spPr>
            <a:solidFill>
              <a:schemeClr val="accent1"/>
            </a:solidFill>
            <a:ln>
              <a:noFill/>
            </a:ln>
            <a:effectLst/>
          </c:spPr>
          <c:invertIfNegative val="0"/>
          <c:cat>
            <c:numRef>
              <c:f>Arterenol!$A$2:$A$25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Arterenol!$B$2:$B$25</c:f>
              <c:numCache>
                <c:formatCode>General</c:formatCode>
                <c:ptCount val="24"/>
                <c:pt idx="0">
                  <c:v>1</c:v>
                </c:pt>
                <c:pt idx="1">
                  <c:v>1</c:v>
                </c:pt>
                <c:pt idx="2">
                  <c:v>0.8</c:v>
                </c:pt>
                <c:pt idx="3">
                  <c:v>0.8</c:v>
                </c:pt>
                <c:pt idx="4">
                  <c:v>0.8</c:v>
                </c:pt>
                <c:pt idx="5">
                  <c:v>0.6</c:v>
                </c:pt>
                <c:pt idx="6">
                  <c:v>0.6</c:v>
                </c:pt>
                <c:pt idx="7">
                  <c:v>0.6</c:v>
                </c:pt>
                <c:pt idx="8">
                  <c:v>0.5</c:v>
                </c:pt>
                <c:pt idx="9">
                  <c:v>0.2</c:v>
                </c:pt>
                <c:pt idx="10">
                  <c:v>0.2</c:v>
                </c:pt>
                <c:pt idx="11">
                  <c:v>0</c:v>
                </c:pt>
                <c:pt idx="12">
                  <c:v>0</c:v>
                </c:pt>
                <c:pt idx="13">
                  <c:v>0</c:v>
                </c:pt>
                <c:pt idx="14">
                  <c:v>0</c:v>
                </c:pt>
                <c:pt idx="15">
                  <c:v>0</c:v>
                </c:pt>
                <c:pt idx="16">
                  <c:v>0</c:v>
                </c:pt>
                <c:pt idx="17">
                  <c:v>0</c:v>
                </c:pt>
                <c:pt idx="18">
                  <c:v>0.2</c:v>
                </c:pt>
                <c:pt idx="19">
                  <c:v>0.2</c:v>
                </c:pt>
                <c:pt idx="20">
                  <c:v>0.2</c:v>
                </c:pt>
                <c:pt idx="21">
                  <c:v>0.2</c:v>
                </c:pt>
                <c:pt idx="22">
                  <c:v>0.2</c:v>
                </c:pt>
                <c:pt idx="23">
                  <c:v>0.8</c:v>
                </c:pt>
              </c:numCache>
            </c:numRef>
          </c:val>
          <c:extLst>
            <c:ext xmlns:c16="http://schemas.microsoft.com/office/drawing/2014/chart" uri="{C3380CC4-5D6E-409C-BE32-E72D297353CC}">
              <c16:uniqueId val="{00000000-C88A-4620-B2E9-777CEBBE3D82}"/>
            </c:ext>
          </c:extLst>
        </c:ser>
        <c:ser>
          <c:idx val="1"/>
          <c:order val="1"/>
          <c:tx>
            <c:strRef>
              <c:f>Arterenol!$C$1</c:f>
              <c:strCache>
                <c:ptCount val="1"/>
                <c:pt idx="0">
                  <c:v>2</c:v>
                </c:pt>
              </c:strCache>
            </c:strRef>
          </c:tx>
          <c:spPr>
            <a:solidFill>
              <a:schemeClr val="accent2"/>
            </a:solidFill>
            <a:ln>
              <a:noFill/>
            </a:ln>
            <a:effectLst/>
          </c:spPr>
          <c:invertIfNegative val="0"/>
          <c:cat>
            <c:numRef>
              <c:f>Arterenol!$A$2:$A$25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Arterenol!$C$2:$C$25</c:f>
              <c:numCache>
                <c:formatCode>General</c:formatCode>
                <c:ptCount val="24"/>
                <c:pt idx="0">
                  <c:v>4.3</c:v>
                </c:pt>
                <c:pt idx="1">
                  <c:v>4.3</c:v>
                </c:pt>
                <c:pt idx="2">
                  <c:v>3.8</c:v>
                </c:pt>
                <c:pt idx="3">
                  <c:v>3.4</c:v>
                </c:pt>
                <c:pt idx="4">
                  <c:v>3.2</c:v>
                </c:pt>
                <c:pt idx="5">
                  <c:v>3.2</c:v>
                </c:pt>
                <c:pt idx="6">
                  <c:v>3.2</c:v>
                </c:pt>
                <c:pt idx="7">
                  <c:v>3.2</c:v>
                </c:pt>
                <c:pt idx="8">
                  <c:v>3.2</c:v>
                </c:pt>
                <c:pt idx="9">
                  <c:v>3.2</c:v>
                </c:pt>
                <c:pt idx="10">
                  <c:v>3.2</c:v>
                </c:pt>
                <c:pt idx="11">
                  <c:v>2.7</c:v>
                </c:pt>
                <c:pt idx="12">
                  <c:v>2.9</c:v>
                </c:pt>
                <c:pt idx="13">
                  <c:v>3.2</c:v>
                </c:pt>
                <c:pt idx="14">
                  <c:v>3.2</c:v>
                </c:pt>
                <c:pt idx="15">
                  <c:v>2.7</c:v>
                </c:pt>
                <c:pt idx="16">
                  <c:v>2.7</c:v>
                </c:pt>
                <c:pt idx="17">
                  <c:v>2.7</c:v>
                </c:pt>
                <c:pt idx="18">
                  <c:v>2.4</c:v>
                </c:pt>
                <c:pt idx="19">
                  <c:v>2.4</c:v>
                </c:pt>
                <c:pt idx="20">
                  <c:v>2.4</c:v>
                </c:pt>
                <c:pt idx="21">
                  <c:v>2.1</c:v>
                </c:pt>
                <c:pt idx="22">
                  <c:v>2.1</c:v>
                </c:pt>
                <c:pt idx="23">
                  <c:v>2.1</c:v>
                </c:pt>
              </c:numCache>
            </c:numRef>
          </c:val>
          <c:extLst>
            <c:ext xmlns:c16="http://schemas.microsoft.com/office/drawing/2014/chart" uri="{C3380CC4-5D6E-409C-BE32-E72D297353CC}">
              <c16:uniqueId val="{00000001-C88A-4620-B2E9-777CEBBE3D82}"/>
            </c:ext>
          </c:extLst>
        </c:ser>
        <c:ser>
          <c:idx val="2"/>
          <c:order val="2"/>
          <c:tx>
            <c:strRef>
              <c:f>Arterenol!$D$1</c:f>
              <c:strCache>
                <c:ptCount val="1"/>
                <c:pt idx="0">
                  <c:v>3</c:v>
                </c:pt>
              </c:strCache>
            </c:strRef>
          </c:tx>
          <c:spPr>
            <a:solidFill>
              <a:schemeClr val="accent3"/>
            </a:solidFill>
            <a:ln>
              <a:noFill/>
            </a:ln>
            <a:effectLst/>
          </c:spPr>
          <c:invertIfNegative val="0"/>
          <c:cat>
            <c:numRef>
              <c:f>Arterenol!$A$2:$A$25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Arterenol!$D$2:$D$25</c:f>
              <c:numCache>
                <c:formatCode>General</c:formatCode>
                <c:ptCount val="24"/>
                <c:pt idx="0">
                  <c:v>20.5</c:v>
                </c:pt>
                <c:pt idx="1">
                  <c:v>22.4</c:v>
                </c:pt>
                <c:pt idx="2">
                  <c:v>22.1</c:v>
                </c:pt>
                <c:pt idx="3">
                  <c:v>22.4</c:v>
                </c:pt>
                <c:pt idx="4">
                  <c:v>15.7</c:v>
                </c:pt>
                <c:pt idx="5">
                  <c:v>5.8</c:v>
                </c:pt>
                <c:pt idx="6">
                  <c:v>5.0999999999999996</c:v>
                </c:pt>
                <c:pt idx="7">
                  <c:v>4.8</c:v>
                </c:pt>
                <c:pt idx="8">
                  <c:v>3.8</c:v>
                </c:pt>
                <c:pt idx="9">
                  <c:v>3.8</c:v>
                </c:pt>
                <c:pt idx="10">
                  <c:v>3.8</c:v>
                </c:pt>
                <c:pt idx="11">
                  <c:v>2.6</c:v>
                </c:pt>
                <c:pt idx="12">
                  <c:v>2.2000000000000002</c:v>
                </c:pt>
                <c:pt idx="13">
                  <c:v>2.4</c:v>
                </c:pt>
                <c:pt idx="14">
                  <c:v>1.8</c:v>
                </c:pt>
                <c:pt idx="15">
                  <c:v>1.8</c:v>
                </c:pt>
                <c:pt idx="16">
                  <c:v>1.8</c:v>
                </c:pt>
                <c:pt idx="17">
                  <c:v>1.8</c:v>
                </c:pt>
                <c:pt idx="18">
                  <c:v>1.8</c:v>
                </c:pt>
                <c:pt idx="19">
                  <c:v>1.8</c:v>
                </c:pt>
                <c:pt idx="20">
                  <c:v>2.2000000000000002</c:v>
                </c:pt>
                <c:pt idx="21">
                  <c:v>2.2000000000000002</c:v>
                </c:pt>
                <c:pt idx="22">
                  <c:v>2.2000000000000002</c:v>
                </c:pt>
                <c:pt idx="23">
                  <c:v>2.2000000000000002</c:v>
                </c:pt>
              </c:numCache>
            </c:numRef>
          </c:val>
          <c:extLst>
            <c:ext xmlns:c16="http://schemas.microsoft.com/office/drawing/2014/chart" uri="{C3380CC4-5D6E-409C-BE32-E72D297353CC}">
              <c16:uniqueId val="{00000002-C88A-4620-B2E9-777CEBBE3D82}"/>
            </c:ext>
          </c:extLst>
        </c:ser>
        <c:ser>
          <c:idx val="3"/>
          <c:order val="3"/>
          <c:tx>
            <c:strRef>
              <c:f>Arterenol!$E$1</c:f>
              <c:strCache>
                <c:ptCount val="1"/>
                <c:pt idx="0">
                  <c:v>4</c:v>
                </c:pt>
              </c:strCache>
            </c:strRef>
          </c:tx>
          <c:spPr>
            <a:solidFill>
              <a:schemeClr val="accent4"/>
            </a:solidFill>
            <a:ln>
              <a:noFill/>
            </a:ln>
            <a:effectLst/>
          </c:spPr>
          <c:invertIfNegative val="0"/>
          <c:cat>
            <c:numRef>
              <c:f>Arterenol!$A$2:$A$25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Arterenol!$E$2:$E$25</c:f>
              <c:numCache>
                <c:formatCode>General</c:formatCode>
                <c:ptCount val="24"/>
                <c:pt idx="0">
                  <c:v>5.8</c:v>
                </c:pt>
                <c:pt idx="1">
                  <c:v>4</c:v>
                </c:pt>
                <c:pt idx="2">
                  <c:v>3.2</c:v>
                </c:pt>
                <c:pt idx="3">
                  <c:v>3.5</c:v>
                </c:pt>
                <c:pt idx="4">
                  <c:v>3.5</c:v>
                </c:pt>
                <c:pt idx="5">
                  <c:v>3.5</c:v>
                </c:pt>
                <c:pt idx="6">
                  <c:v>3.5</c:v>
                </c:pt>
                <c:pt idx="7">
                  <c:v>3.5</c:v>
                </c:pt>
                <c:pt idx="8">
                  <c:v>3.5</c:v>
                </c:pt>
                <c:pt idx="9">
                  <c:v>3.5</c:v>
                </c:pt>
                <c:pt idx="10">
                  <c:v>4</c:v>
                </c:pt>
                <c:pt idx="11">
                  <c:v>4</c:v>
                </c:pt>
                <c:pt idx="12">
                  <c:v>4</c:v>
                </c:pt>
                <c:pt idx="13">
                  <c:v>4</c:v>
                </c:pt>
                <c:pt idx="14">
                  <c:v>4</c:v>
                </c:pt>
                <c:pt idx="15">
                  <c:v>4</c:v>
                </c:pt>
                <c:pt idx="16">
                  <c:v>4</c:v>
                </c:pt>
                <c:pt idx="17">
                  <c:v>4</c:v>
                </c:pt>
                <c:pt idx="18">
                  <c:v>4</c:v>
                </c:pt>
                <c:pt idx="19">
                  <c:v>4</c:v>
                </c:pt>
                <c:pt idx="20">
                  <c:v>4</c:v>
                </c:pt>
                <c:pt idx="21">
                  <c:v>4</c:v>
                </c:pt>
                <c:pt idx="22">
                  <c:v>4</c:v>
                </c:pt>
                <c:pt idx="23">
                  <c:v>3.7</c:v>
                </c:pt>
              </c:numCache>
            </c:numRef>
          </c:val>
          <c:extLst>
            <c:ext xmlns:c16="http://schemas.microsoft.com/office/drawing/2014/chart" uri="{C3380CC4-5D6E-409C-BE32-E72D297353CC}">
              <c16:uniqueId val="{00000003-C88A-4620-B2E9-777CEBBE3D82}"/>
            </c:ext>
          </c:extLst>
        </c:ser>
        <c:ser>
          <c:idx val="4"/>
          <c:order val="4"/>
          <c:tx>
            <c:strRef>
              <c:f>Arterenol!$F$1</c:f>
              <c:strCache>
                <c:ptCount val="1"/>
                <c:pt idx="0">
                  <c:v>5</c:v>
                </c:pt>
              </c:strCache>
            </c:strRef>
          </c:tx>
          <c:spPr>
            <a:solidFill>
              <a:schemeClr val="accent5"/>
            </a:solidFill>
            <a:ln>
              <a:noFill/>
            </a:ln>
            <a:effectLst/>
          </c:spPr>
          <c:invertIfNegative val="0"/>
          <c:cat>
            <c:numRef>
              <c:f>Arterenol!$A$2:$A$25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Arterenol!$F$2:$F$25</c:f>
              <c:numCache>
                <c:formatCode>General</c:formatCode>
                <c:ptCount val="24"/>
                <c:pt idx="0">
                  <c:v>9.6</c:v>
                </c:pt>
                <c:pt idx="1">
                  <c:v>5.8</c:v>
                </c:pt>
                <c:pt idx="2">
                  <c:v>5.8</c:v>
                </c:pt>
                <c:pt idx="3">
                  <c:v>5.8</c:v>
                </c:pt>
                <c:pt idx="4">
                  <c:v>5.8</c:v>
                </c:pt>
                <c:pt idx="5">
                  <c:v>5.8</c:v>
                </c:pt>
                <c:pt idx="6">
                  <c:v>5.8</c:v>
                </c:pt>
                <c:pt idx="7">
                  <c:v>4.8</c:v>
                </c:pt>
                <c:pt idx="8">
                  <c:v>4.3</c:v>
                </c:pt>
                <c:pt idx="9">
                  <c:v>4.3</c:v>
                </c:pt>
                <c:pt idx="10">
                  <c:v>4.3</c:v>
                </c:pt>
                <c:pt idx="11">
                  <c:v>4.3</c:v>
                </c:pt>
                <c:pt idx="12">
                  <c:v>4.3</c:v>
                </c:pt>
                <c:pt idx="13">
                  <c:v>4.3</c:v>
                </c:pt>
                <c:pt idx="14">
                  <c:v>4.3</c:v>
                </c:pt>
                <c:pt idx="15">
                  <c:v>4.3</c:v>
                </c:pt>
                <c:pt idx="16">
                  <c:v>4.3</c:v>
                </c:pt>
                <c:pt idx="17">
                  <c:v>4.3</c:v>
                </c:pt>
                <c:pt idx="18">
                  <c:v>4.3</c:v>
                </c:pt>
                <c:pt idx="19">
                  <c:v>4.3</c:v>
                </c:pt>
                <c:pt idx="20">
                  <c:v>4.3</c:v>
                </c:pt>
                <c:pt idx="21">
                  <c:v>4.3</c:v>
                </c:pt>
                <c:pt idx="22">
                  <c:v>3.8</c:v>
                </c:pt>
                <c:pt idx="23">
                  <c:v>3.4</c:v>
                </c:pt>
              </c:numCache>
            </c:numRef>
          </c:val>
          <c:extLst>
            <c:ext xmlns:c16="http://schemas.microsoft.com/office/drawing/2014/chart" uri="{C3380CC4-5D6E-409C-BE32-E72D297353CC}">
              <c16:uniqueId val="{00000004-C88A-4620-B2E9-777CEBBE3D82}"/>
            </c:ext>
          </c:extLst>
        </c:ser>
        <c:dLbls>
          <c:showLegendKey val="0"/>
          <c:showVal val="0"/>
          <c:showCatName val="0"/>
          <c:showSerName val="0"/>
          <c:showPercent val="0"/>
          <c:showBubbleSize val="0"/>
        </c:dLbls>
        <c:gapWidth val="219"/>
        <c:overlap val="-27"/>
        <c:axId val="1772730607"/>
        <c:axId val="1772729647"/>
      </c:barChart>
      <c:catAx>
        <c:axId val="177273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72729647"/>
        <c:crosses val="autoZero"/>
        <c:auto val="1"/>
        <c:lblAlgn val="ctr"/>
        <c:lblOffset val="100"/>
        <c:noMultiLvlLbl val="0"/>
      </c:catAx>
      <c:valAx>
        <c:axId val="1772729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77273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Angiotensin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barChart>
        <c:barDir val="col"/>
        <c:grouping val="clustered"/>
        <c:varyColors val="0"/>
        <c:ser>
          <c:idx val="0"/>
          <c:order val="0"/>
          <c:tx>
            <c:strRef>
              <c:f>Angiotensin!$B$27</c:f>
              <c:strCache>
                <c:ptCount val="1"/>
                <c:pt idx="0">
                  <c:v>1</c:v>
                </c:pt>
              </c:strCache>
            </c:strRef>
          </c:tx>
          <c:spPr>
            <a:solidFill>
              <a:schemeClr val="accent1"/>
            </a:solidFill>
            <a:ln>
              <a:noFill/>
            </a:ln>
            <a:effectLst/>
          </c:spPr>
          <c:invertIfNegative val="0"/>
          <c:cat>
            <c:numRef>
              <c:f>Angiotensin!$A$28:$A$51</c:f>
              <c:numCache>
                <c:formatCode>General</c:formatCode>
                <c:ptCount val="24"/>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1</c:v>
                </c:pt>
                <c:pt idx="17">
                  <c:v>42</c:v>
                </c:pt>
                <c:pt idx="18">
                  <c:v>43</c:v>
                </c:pt>
                <c:pt idx="19">
                  <c:v>44</c:v>
                </c:pt>
                <c:pt idx="20">
                  <c:v>45</c:v>
                </c:pt>
                <c:pt idx="21">
                  <c:v>46</c:v>
                </c:pt>
                <c:pt idx="22">
                  <c:v>47</c:v>
                </c:pt>
                <c:pt idx="23">
                  <c:v>48</c:v>
                </c:pt>
              </c:numCache>
            </c:numRef>
          </c:cat>
          <c:val>
            <c:numRef>
              <c:f>Angiotensin!$B$28:$B$51</c:f>
              <c:numCache>
                <c:formatCode>General</c:formatCode>
                <c:ptCount val="24"/>
                <c:pt idx="0">
                  <c:v>29.96</c:v>
                </c:pt>
                <c:pt idx="1">
                  <c:v>29.97</c:v>
                </c:pt>
                <c:pt idx="2">
                  <c:v>29.96</c:v>
                </c:pt>
                <c:pt idx="3">
                  <c:v>29.97</c:v>
                </c:pt>
                <c:pt idx="4">
                  <c:v>29.44</c:v>
                </c:pt>
                <c:pt idx="5">
                  <c:v>29.96</c:v>
                </c:pt>
                <c:pt idx="6">
                  <c:v>29.97</c:v>
                </c:pt>
                <c:pt idx="7">
                  <c:v>29.92</c:v>
                </c:pt>
                <c:pt idx="8">
                  <c:v>29.97</c:v>
                </c:pt>
                <c:pt idx="9">
                  <c:v>30.22</c:v>
                </c:pt>
                <c:pt idx="10">
                  <c:v>22.73</c:v>
                </c:pt>
                <c:pt idx="11">
                  <c:v>12.91</c:v>
                </c:pt>
                <c:pt idx="12">
                  <c:v>8.19</c:v>
                </c:pt>
                <c:pt idx="13">
                  <c:v>2.0499999999999998</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30D8-46F3-BCC8-0DD2D6CFD1EE}"/>
            </c:ext>
          </c:extLst>
        </c:ser>
        <c:ser>
          <c:idx val="1"/>
          <c:order val="1"/>
          <c:tx>
            <c:strRef>
              <c:f>Angiotensin!$C$27</c:f>
              <c:strCache>
                <c:ptCount val="1"/>
                <c:pt idx="0">
                  <c:v>2</c:v>
                </c:pt>
              </c:strCache>
            </c:strRef>
          </c:tx>
          <c:spPr>
            <a:solidFill>
              <a:schemeClr val="accent2"/>
            </a:solidFill>
            <a:ln>
              <a:noFill/>
            </a:ln>
            <a:effectLst/>
          </c:spPr>
          <c:invertIfNegative val="0"/>
          <c:cat>
            <c:numRef>
              <c:f>Angiotensin!$A$28:$A$51</c:f>
              <c:numCache>
                <c:formatCode>General</c:formatCode>
                <c:ptCount val="24"/>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1</c:v>
                </c:pt>
                <c:pt idx="17">
                  <c:v>42</c:v>
                </c:pt>
                <c:pt idx="18">
                  <c:v>43</c:v>
                </c:pt>
                <c:pt idx="19">
                  <c:v>44</c:v>
                </c:pt>
                <c:pt idx="20">
                  <c:v>45</c:v>
                </c:pt>
                <c:pt idx="21">
                  <c:v>46</c:v>
                </c:pt>
                <c:pt idx="22">
                  <c:v>47</c:v>
                </c:pt>
                <c:pt idx="23">
                  <c:v>48</c:v>
                </c:pt>
              </c:numCache>
            </c:numRef>
          </c:cat>
          <c:val>
            <c:numRef>
              <c:f>Angiotensin!$C$28:$C$51</c:f>
              <c:numCache>
                <c:formatCode>General</c:formatCode>
                <c:ptCount val="24"/>
                <c:pt idx="0">
                  <c:v>1.5</c:v>
                </c:pt>
                <c:pt idx="1">
                  <c:v>1.5</c:v>
                </c:pt>
                <c:pt idx="2">
                  <c:v>1.5</c:v>
                </c:pt>
                <c:pt idx="3">
                  <c:v>1.5</c:v>
                </c:pt>
                <c:pt idx="4">
                  <c:v>1.5</c:v>
                </c:pt>
                <c:pt idx="5">
                  <c:v>1.5</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0.75</c:v>
                </c:pt>
              </c:numCache>
            </c:numRef>
          </c:val>
          <c:extLst>
            <c:ext xmlns:c16="http://schemas.microsoft.com/office/drawing/2014/chart" uri="{C3380CC4-5D6E-409C-BE32-E72D297353CC}">
              <c16:uniqueId val="{00000001-30D8-46F3-BCC8-0DD2D6CFD1EE}"/>
            </c:ext>
          </c:extLst>
        </c:ser>
        <c:ser>
          <c:idx val="2"/>
          <c:order val="2"/>
          <c:tx>
            <c:strRef>
              <c:f>Angiotensin!$D$27</c:f>
              <c:strCache>
                <c:ptCount val="1"/>
                <c:pt idx="0">
                  <c:v>3</c:v>
                </c:pt>
              </c:strCache>
            </c:strRef>
          </c:tx>
          <c:spPr>
            <a:solidFill>
              <a:schemeClr val="accent3"/>
            </a:solidFill>
            <a:ln>
              <a:noFill/>
            </a:ln>
            <a:effectLst/>
          </c:spPr>
          <c:invertIfNegative val="0"/>
          <c:cat>
            <c:numRef>
              <c:f>Angiotensin!$A$28:$A$51</c:f>
              <c:numCache>
                <c:formatCode>General</c:formatCode>
                <c:ptCount val="24"/>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1</c:v>
                </c:pt>
                <c:pt idx="17">
                  <c:v>42</c:v>
                </c:pt>
                <c:pt idx="18">
                  <c:v>43</c:v>
                </c:pt>
                <c:pt idx="19">
                  <c:v>44</c:v>
                </c:pt>
                <c:pt idx="20">
                  <c:v>45</c:v>
                </c:pt>
                <c:pt idx="21">
                  <c:v>46</c:v>
                </c:pt>
                <c:pt idx="22">
                  <c:v>47</c:v>
                </c:pt>
                <c:pt idx="23">
                  <c:v>48</c:v>
                </c:pt>
              </c:numCache>
            </c:numRef>
          </c:cat>
          <c:val>
            <c:numRef>
              <c:f>Angiotensin!$D$28:$D$51</c:f>
              <c:numCache>
                <c:formatCode>General</c:formatCode>
                <c:ptCount val="24"/>
                <c:pt idx="0">
                  <c:v>50.01</c:v>
                </c:pt>
                <c:pt idx="1">
                  <c:v>50.08</c:v>
                </c:pt>
                <c:pt idx="2">
                  <c:v>48.85</c:v>
                </c:pt>
                <c:pt idx="3">
                  <c:v>37.840000000000003</c:v>
                </c:pt>
                <c:pt idx="4">
                  <c:v>29.12</c:v>
                </c:pt>
                <c:pt idx="5">
                  <c:v>25.01</c:v>
                </c:pt>
                <c:pt idx="6">
                  <c:v>25.04</c:v>
                </c:pt>
                <c:pt idx="7">
                  <c:v>23.08</c:v>
                </c:pt>
                <c:pt idx="8">
                  <c:v>17.02</c:v>
                </c:pt>
                <c:pt idx="9">
                  <c:v>12.67</c:v>
                </c:pt>
                <c:pt idx="10">
                  <c:v>10</c:v>
                </c:pt>
                <c:pt idx="11">
                  <c:v>10.02</c:v>
                </c:pt>
                <c:pt idx="12">
                  <c:v>10.02</c:v>
                </c:pt>
                <c:pt idx="13">
                  <c:v>10.01</c:v>
                </c:pt>
                <c:pt idx="14">
                  <c:v>8.0299999999999994</c:v>
                </c:pt>
                <c:pt idx="15">
                  <c:v>1.67</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2-30D8-46F3-BCC8-0DD2D6CFD1EE}"/>
            </c:ext>
          </c:extLst>
        </c:ser>
        <c:ser>
          <c:idx val="3"/>
          <c:order val="3"/>
          <c:tx>
            <c:strRef>
              <c:f>Angiotensin!$E$27</c:f>
              <c:strCache>
                <c:ptCount val="1"/>
                <c:pt idx="0">
                  <c:v>4</c:v>
                </c:pt>
              </c:strCache>
            </c:strRef>
          </c:tx>
          <c:spPr>
            <a:solidFill>
              <a:schemeClr val="accent4"/>
            </a:solidFill>
            <a:ln>
              <a:noFill/>
            </a:ln>
            <a:effectLst/>
          </c:spPr>
          <c:invertIfNegative val="0"/>
          <c:cat>
            <c:numRef>
              <c:f>Angiotensin!$A$28:$A$51</c:f>
              <c:numCache>
                <c:formatCode>General</c:formatCode>
                <c:ptCount val="24"/>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1</c:v>
                </c:pt>
                <c:pt idx="17">
                  <c:v>42</c:v>
                </c:pt>
                <c:pt idx="18">
                  <c:v>43</c:v>
                </c:pt>
                <c:pt idx="19">
                  <c:v>44</c:v>
                </c:pt>
                <c:pt idx="20">
                  <c:v>45</c:v>
                </c:pt>
                <c:pt idx="21">
                  <c:v>46</c:v>
                </c:pt>
                <c:pt idx="22">
                  <c:v>47</c:v>
                </c:pt>
                <c:pt idx="23">
                  <c:v>48</c:v>
                </c:pt>
              </c:numCache>
            </c:numRef>
          </c:cat>
          <c:val>
            <c:numRef>
              <c:f>Angiotensin!$E$28:$E$51</c:f>
              <c:numCache>
                <c:formatCode>General</c:formatCode>
                <c:ptCount val="24"/>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numCache>
            </c:numRef>
          </c:val>
          <c:extLst>
            <c:ext xmlns:c16="http://schemas.microsoft.com/office/drawing/2014/chart" uri="{C3380CC4-5D6E-409C-BE32-E72D297353CC}">
              <c16:uniqueId val="{00000003-30D8-46F3-BCC8-0DD2D6CFD1EE}"/>
            </c:ext>
          </c:extLst>
        </c:ser>
        <c:ser>
          <c:idx val="4"/>
          <c:order val="4"/>
          <c:tx>
            <c:strRef>
              <c:f>Angiotensin!$F$27</c:f>
              <c:strCache>
                <c:ptCount val="1"/>
                <c:pt idx="0">
                  <c:v>5</c:v>
                </c:pt>
              </c:strCache>
            </c:strRef>
          </c:tx>
          <c:spPr>
            <a:solidFill>
              <a:schemeClr val="accent5"/>
            </a:solidFill>
            <a:ln>
              <a:noFill/>
            </a:ln>
            <a:effectLst/>
          </c:spPr>
          <c:invertIfNegative val="0"/>
          <c:cat>
            <c:numRef>
              <c:f>Angiotensin!$A$28:$A$51</c:f>
              <c:numCache>
                <c:formatCode>General</c:formatCode>
                <c:ptCount val="24"/>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1</c:v>
                </c:pt>
                <c:pt idx="17">
                  <c:v>42</c:v>
                </c:pt>
                <c:pt idx="18">
                  <c:v>43</c:v>
                </c:pt>
                <c:pt idx="19">
                  <c:v>44</c:v>
                </c:pt>
                <c:pt idx="20">
                  <c:v>45</c:v>
                </c:pt>
                <c:pt idx="21">
                  <c:v>46</c:v>
                </c:pt>
                <c:pt idx="22">
                  <c:v>47</c:v>
                </c:pt>
                <c:pt idx="23">
                  <c:v>48</c:v>
                </c:pt>
              </c:numCache>
            </c:numRef>
          </c:cat>
          <c:val>
            <c:numRef>
              <c:f>Angiotensin!$F$28:$F$51</c:f>
              <c:numCache>
                <c:formatCode>General</c:formatCode>
                <c:ptCount val="24"/>
                <c:pt idx="0">
                  <c:v>83.97</c:v>
                </c:pt>
                <c:pt idx="1">
                  <c:v>85.12</c:v>
                </c:pt>
                <c:pt idx="2">
                  <c:v>84.46</c:v>
                </c:pt>
                <c:pt idx="3">
                  <c:v>66.83</c:v>
                </c:pt>
                <c:pt idx="4">
                  <c:v>61.25</c:v>
                </c:pt>
                <c:pt idx="5">
                  <c:v>50.04</c:v>
                </c:pt>
                <c:pt idx="6">
                  <c:v>29.87</c:v>
                </c:pt>
                <c:pt idx="7">
                  <c:v>29.64</c:v>
                </c:pt>
                <c:pt idx="8">
                  <c:v>20.77</c:v>
                </c:pt>
                <c:pt idx="9">
                  <c:v>20.03</c:v>
                </c:pt>
                <c:pt idx="10">
                  <c:v>17.95</c:v>
                </c:pt>
                <c:pt idx="11">
                  <c:v>14.99</c:v>
                </c:pt>
                <c:pt idx="12">
                  <c:v>15.02</c:v>
                </c:pt>
                <c:pt idx="13">
                  <c:v>15.03</c:v>
                </c:pt>
                <c:pt idx="14">
                  <c:v>36.5</c:v>
                </c:pt>
                <c:pt idx="15">
                  <c:v>42.77</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30D8-46F3-BCC8-0DD2D6CFD1EE}"/>
            </c:ext>
          </c:extLst>
        </c:ser>
        <c:dLbls>
          <c:showLegendKey val="0"/>
          <c:showVal val="0"/>
          <c:showCatName val="0"/>
          <c:showSerName val="0"/>
          <c:showPercent val="0"/>
          <c:showBubbleSize val="0"/>
        </c:dLbls>
        <c:gapWidth val="219"/>
        <c:overlap val="-27"/>
        <c:axId val="1016506592"/>
        <c:axId val="1016508992"/>
      </c:barChart>
      <c:catAx>
        <c:axId val="101650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016508992"/>
        <c:crosses val="autoZero"/>
        <c:auto val="1"/>
        <c:lblAlgn val="ctr"/>
        <c:lblOffset val="100"/>
        <c:noMultiLvlLbl val="0"/>
      </c:catAx>
      <c:valAx>
        <c:axId val="1016508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01650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9ED5B33E-9359-EAFB-8C87-9AFE842FEA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FE990AD6-C26A-9FA1-9F2E-C88CD1D4FB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81A2A4-07C0-44DD-BB3A-C89301E7071F}" type="datetimeFigureOut">
              <a:rPr lang="hu-HU" smtClean="0"/>
              <a:t>2025. 09. 26.</a:t>
            </a:fld>
            <a:endParaRPr lang="hu-HU"/>
          </a:p>
        </p:txBody>
      </p:sp>
      <p:sp>
        <p:nvSpPr>
          <p:cNvPr id="4" name="Élőláb helye 3">
            <a:extLst>
              <a:ext uri="{FF2B5EF4-FFF2-40B4-BE49-F238E27FC236}">
                <a16:creationId xmlns:a16="http://schemas.microsoft.com/office/drawing/2014/main" id="{07EA4FC6-740F-EC46-076B-70A8AD8F1B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8BEE0C0F-B011-CF40-346F-5B7B70ED9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CB3CB0-9132-4BE5-93FA-2094C4605ECE}" type="slidenum">
              <a:rPr lang="hu-HU" smtClean="0"/>
              <a:t>‹#›</a:t>
            </a:fld>
            <a:endParaRPr lang="hu-HU"/>
          </a:p>
        </p:txBody>
      </p:sp>
    </p:spTree>
    <p:extLst>
      <p:ext uri="{BB962C8B-B14F-4D97-AF65-F5344CB8AC3E}">
        <p14:creationId xmlns:p14="http://schemas.microsoft.com/office/powerpoint/2010/main" val="1779384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D4C31-7859-481F-B276-41A4D049818D}" type="datetimeFigureOut">
              <a:rPr lang="hu-HU" smtClean="0"/>
              <a:t>2025. 09. 26.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922FF-E8EF-4752-B684-1F52E2E3C746}" type="slidenum">
              <a:rPr lang="hu-HU" smtClean="0"/>
              <a:t>‹#›</a:t>
            </a:fld>
            <a:endParaRPr lang="hu-HU"/>
          </a:p>
        </p:txBody>
      </p:sp>
    </p:spTree>
    <p:extLst>
      <p:ext uri="{BB962C8B-B14F-4D97-AF65-F5344CB8AC3E}">
        <p14:creationId xmlns:p14="http://schemas.microsoft.com/office/powerpoint/2010/main" val="198268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B2475F-BCD8-CD7B-C079-F436D796FB13}"/>
              </a:ext>
            </a:extLst>
          </p:cNvPr>
          <p:cNvSpPr>
            <a:spLocks noGrp="1"/>
          </p:cNvSpPr>
          <p:nvPr>
            <p:ph type="ctrTitle"/>
          </p:nvPr>
        </p:nvSpPr>
        <p:spPr>
          <a:xfrm>
            <a:off x="1524000" y="1122363"/>
            <a:ext cx="9144000" cy="2387600"/>
          </a:xfrm>
        </p:spPr>
        <p:txBody>
          <a:bodyPr anchor="b">
            <a:normAutofit/>
          </a:bodyPr>
          <a:lstStyle>
            <a:lvl1pPr algn="l">
              <a:defRPr sz="4800"/>
            </a:lvl1pPr>
          </a:lstStyle>
          <a:p>
            <a:r>
              <a:rPr lang="hu-HU" dirty="0"/>
              <a:t>Mintacím szerkesztése</a:t>
            </a:r>
          </a:p>
        </p:txBody>
      </p:sp>
      <p:sp>
        <p:nvSpPr>
          <p:cNvPr id="3" name="Alcím 2">
            <a:extLst>
              <a:ext uri="{FF2B5EF4-FFF2-40B4-BE49-F238E27FC236}">
                <a16:creationId xmlns:a16="http://schemas.microsoft.com/office/drawing/2014/main" id="{53E48BF8-A41A-FD08-C832-2C90B66F43DF}"/>
              </a:ext>
            </a:extLst>
          </p:cNvPr>
          <p:cNvSpPr>
            <a:spLocks noGrp="1"/>
          </p:cNvSpPr>
          <p:nvPr>
            <p:ph type="subTitle" idx="1"/>
          </p:nvPr>
        </p:nvSpPr>
        <p:spPr>
          <a:xfrm>
            <a:off x="1524000" y="3602038"/>
            <a:ext cx="9144000" cy="1655762"/>
          </a:xfrm>
        </p:spPr>
        <p:txBody>
          <a:bodyPr/>
          <a:lstStyle>
            <a:lvl1pPr marL="0" indent="0" algn="l">
              <a:buNone/>
              <a:defRPr sz="2400">
                <a:solidFill>
                  <a:srgbClr val="3071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11" name="Szöveg helye 10">
            <a:extLst>
              <a:ext uri="{FF2B5EF4-FFF2-40B4-BE49-F238E27FC236}">
                <a16:creationId xmlns:a16="http://schemas.microsoft.com/office/drawing/2014/main" id="{BD6B035E-2A76-A45F-AC4C-BE14012E6609}"/>
              </a:ext>
            </a:extLst>
          </p:cNvPr>
          <p:cNvSpPr>
            <a:spLocks noGrp="1"/>
          </p:cNvSpPr>
          <p:nvPr>
            <p:ph type="body" sz="quarter" idx="13" hasCustomPrompt="1"/>
          </p:nvPr>
        </p:nvSpPr>
        <p:spPr>
          <a:xfrm>
            <a:off x="838200" y="270112"/>
            <a:ext cx="5340350" cy="461409"/>
          </a:xfrm>
        </p:spPr>
        <p:txBody>
          <a:bodyPr anchor="ctr">
            <a:normAutofit/>
          </a:bodyPr>
          <a:lstStyle>
            <a:lvl1pPr marL="0" indent="0">
              <a:spcBef>
                <a:spcPts val="0"/>
              </a:spcBef>
              <a:buNone/>
              <a:defRPr sz="1200" b="1">
                <a:solidFill>
                  <a:srgbClr val="3071B8"/>
                </a:solidFill>
              </a:defRPr>
            </a:lvl1pPr>
          </a:lstStyle>
          <a:p>
            <a:pPr lvl="0"/>
            <a:r>
              <a:rPr lang="hu-HU" dirty="0"/>
              <a:t>Előadás címe • Előadó neve</a:t>
            </a:r>
          </a:p>
        </p:txBody>
      </p:sp>
      <p:sp>
        <p:nvSpPr>
          <p:cNvPr id="13" name="Ábra 17">
            <a:extLst>
              <a:ext uri="{FF2B5EF4-FFF2-40B4-BE49-F238E27FC236}">
                <a16:creationId xmlns:a16="http://schemas.microsoft.com/office/drawing/2014/main" id="{D247DB36-53B9-C28E-F0E7-45260F681A39}"/>
              </a:ext>
            </a:extLst>
          </p:cNvPr>
          <p:cNvSpPr/>
          <p:nvPr userDrawn="1"/>
        </p:nvSpPr>
        <p:spPr>
          <a:xfrm>
            <a:off x="516852" y="5341384"/>
            <a:ext cx="642695" cy="642695"/>
          </a:xfrm>
          <a:custGeom>
            <a:avLst/>
            <a:gdLst>
              <a:gd name="connsiteX0" fmla="*/ 363465 w 954487"/>
              <a:gd name="connsiteY0" fmla="*/ 0 h 954487"/>
              <a:gd name="connsiteX1" fmla="*/ 363465 w 954487"/>
              <a:gd name="connsiteY1" fmla="*/ 363465 h 954487"/>
              <a:gd name="connsiteX2" fmla="*/ 0 w 954487"/>
              <a:gd name="connsiteY2" fmla="*/ 363465 h 954487"/>
              <a:gd name="connsiteX3" fmla="*/ 0 w 954487"/>
              <a:gd name="connsiteY3" fmla="*/ 591087 h 954487"/>
              <a:gd name="connsiteX4" fmla="*/ 363465 w 954487"/>
              <a:gd name="connsiteY4" fmla="*/ 591087 h 954487"/>
              <a:gd name="connsiteX5" fmla="*/ 363465 w 954487"/>
              <a:gd name="connsiteY5" fmla="*/ 954487 h 954487"/>
              <a:gd name="connsiteX6" fmla="*/ 591022 w 954487"/>
              <a:gd name="connsiteY6" fmla="*/ 954487 h 954487"/>
              <a:gd name="connsiteX7" fmla="*/ 591022 w 954487"/>
              <a:gd name="connsiteY7" fmla="*/ 591087 h 954487"/>
              <a:gd name="connsiteX8" fmla="*/ 954487 w 954487"/>
              <a:gd name="connsiteY8" fmla="*/ 591087 h 954487"/>
              <a:gd name="connsiteX9" fmla="*/ 954487 w 954487"/>
              <a:gd name="connsiteY9" fmla="*/ 363465 h 954487"/>
              <a:gd name="connsiteX10" fmla="*/ 591022 w 954487"/>
              <a:gd name="connsiteY10" fmla="*/ 363465 h 954487"/>
              <a:gd name="connsiteX11" fmla="*/ 591022 w 954487"/>
              <a:gd name="connsiteY11" fmla="*/ 0 h 954487"/>
              <a:gd name="connsiteX12" fmla="*/ 363465 w 954487"/>
              <a:gd name="connsiteY12" fmla="*/ 0 h 9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487" h="954487">
                <a:moveTo>
                  <a:pt x="363465" y="0"/>
                </a:moveTo>
                <a:lnTo>
                  <a:pt x="363465" y="363465"/>
                </a:lnTo>
                <a:lnTo>
                  <a:pt x="0" y="363465"/>
                </a:lnTo>
                <a:lnTo>
                  <a:pt x="0" y="591087"/>
                </a:lnTo>
                <a:lnTo>
                  <a:pt x="363465" y="591087"/>
                </a:lnTo>
                <a:lnTo>
                  <a:pt x="363465" y="954487"/>
                </a:lnTo>
                <a:lnTo>
                  <a:pt x="591022" y="954487"/>
                </a:lnTo>
                <a:lnTo>
                  <a:pt x="591022" y="591087"/>
                </a:lnTo>
                <a:lnTo>
                  <a:pt x="954487" y="591087"/>
                </a:lnTo>
                <a:lnTo>
                  <a:pt x="954487" y="363465"/>
                </a:lnTo>
                <a:lnTo>
                  <a:pt x="591022" y="363465"/>
                </a:lnTo>
                <a:lnTo>
                  <a:pt x="591022" y="0"/>
                </a:lnTo>
                <a:lnTo>
                  <a:pt x="363465" y="0"/>
                </a:lnTo>
                <a:close/>
              </a:path>
            </a:pathLst>
          </a:custGeom>
          <a:solidFill>
            <a:srgbClr val="3071B8"/>
          </a:solidFill>
          <a:ln w="6393" cap="flat">
            <a:noFill/>
            <a:prstDash val="solid"/>
            <a:miter/>
          </a:ln>
        </p:spPr>
        <p:txBody>
          <a:bodyPr rtlCol="0" anchor="ctr"/>
          <a:lstStyle/>
          <a:p>
            <a:endParaRPr lang="hu-HU"/>
          </a:p>
        </p:txBody>
      </p:sp>
      <p:sp>
        <p:nvSpPr>
          <p:cNvPr id="14" name="Ábra 7">
            <a:extLst>
              <a:ext uri="{FF2B5EF4-FFF2-40B4-BE49-F238E27FC236}">
                <a16:creationId xmlns:a16="http://schemas.microsoft.com/office/drawing/2014/main" id="{16333E36-71B0-F0E9-E7A8-1BEE98FB18CD}"/>
              </a:ext>
            </a:extLst>
          </p:cNvPr>
          <p:cNvSpPr/>
          <p:nvPr userDrawn="1"/>
        </p:nvSpPr>
        <p:spPr>
          <a:xfrm>
            <a:off x="11353800" y="274121"/>
            <a:ext cx="457400" cy="457400"/>
          </a:xfrm>
          <a:custGeom>
            <a:avLst/>
            <a:gdLst>
              <a:gd name="connsiteX0" fmla="*/ 523780 w 1739931"/>
              <a:gd name="connsiteY0" fmla="*/ 869823 h 1739931"/>
              <a:gd name="connsiteX1" fmla="*/ 870013 w 1739931"/>
              <a:gd name="connsiteY1" fmla="*/ 523780 h 1739931"/>
              <a:gd name="connsiteX2" fmla="*/ 1216247 w 1739931"/>
              <a:gd name="connsiteY2" fmla="*/ 869823 h 1739931"/>
              <a:gd name="connsiteX3" fmla="*/ 870013 w 1739931"/>
              <a:gd name="connsiteY3" fmla="*/ 1216057 h 1739931"/>
              <a:gd name="connsiteX4" fmla="*/ 523780 w 1739931"/>
              <a:gd name="connsiteY4" fmla="*/ 869823 h 1739931"/>
              <a:gd name="connsiteX5" fmla="*/ 869918 w 1739931"/>
              <a:gd name="connsiteY5" fmla="*/ 0 h 1739931"/>
              <a:gd name="connsiteX6" fmla="*/ 0 w 1739931"/>
              <a:gd name="connsiteY6" fmla="*/ 869823 h 1739931"/>
              <a:gd name="connsiteX7" fmla="*/ 869918 w 1739931"/>
              <a:gd name="connsiteY7" fmla="*/ 1739932 h 1739931"/>
              <a:gd name="connsiteX8" fmla="*/ 1739932 w 1739931"/>
              <a:gd name="connsiteY8" fmla="*/ 869823 h 1739931"/>
              <a:gd name="connsiteX9" fmla="*/ 869918 w 1739931"/>
              <a:gd name="connsiteY9" fmla="*/ 0 h 17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31" h="1739931">
                <a:moveTo>
                  <a:pt x="523780" y="869823"/>
                </a:moveTo>
                <a:lnTo>
                  <a:pt x="870013" y="523780"/>
                </a:lnTo>
                <a:lnTo>
                  <a:pt x="1216247" y="869823"/>
                </a:lnTo>
                <a:lnTo>
                  <a:pt x="870013" y="1216057"/>
                </a:lnTo>
                <a:lnTo>
                  <a:pt x="523780" y="869823"/>
                </a:lnTo>
                <a:close/>
                <a:moveTo>
                  <a:pt x="869918" y="0"/>
                </a:moveTo>
                <a:lnTo>
                  <a:pt x="0" y="869823"/>
                </a:lnTo>
                <a:lnTo>
                  <a:pt x="869918" y="1739932"/>
                </a:lnTo>
                <a:lnTo>
                  <a:pt x="1739932" y="869823"/>
                </a:lnTo>
                <a:lnTo>
                  <a:pt x="869918" y="0"/>
                </a:lnTo>
                <a:close/>
              </a:path>
            </a:pathLst>
          </a:custGeom>
          <a:solidFill>
            <a:srgbClr val="BCBEC0"/>
          </a:solidFill>
          <a:ln w="9525" cap="flat">
            <a:noFill/>
            <a:prstDash val="solid"/>
            <a:miter/>
          </a:ln>
        </p:spPr>
        <p:txBody>
          <a:bodyPr rtlCol="0" anchor="ctr"/>
          <a:lstStyle/>
          <a:p>
            <a:endParaRPr lang="hu-HU"/>
          </a:p>
        </p:txBody>
      </p:sp>
    </p:spTree>
    <p:extLst>
      <p:ext uri="{BB962C8B-B14F-4D97-AF65-F5344CB8AC3E}">
        <p14:creationId xmlns:p14="http://schemas.microsoft.com/office/powerpoint/2010/main" val="339472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Üres">
    <p:spTree>
      <p:nvGrpSpPr>
        <p:cNvPr id="1" name=""/>
        <p:cNvGrpSpPr/>
        <p:nvPr/>
      </p:nvGrpSpPr>
      <p:grpSpPr>
        <a:xfrm>
          <a:off x="0" y="0"/>
          <a:ext cx="0" cy="0"/>
          <a:chOff x="0" y="0"/>
          <a:chExt cx="0" cy="0"/>
        </a:xfrm>
      </p:grpSpPr>
      <p:sp>
        <p:nvSpPr>
          <p:cNvPr id="2" name="Dátum helye 9"/>
          <p:cNvSpPr>
            <a:spLocks noGrp="1"/>
          </p:cNvSpPr>
          <p:nvPr>
            <p:ph type="dt" sz="half" idx="10"/>
          </p:nvPr>
        </p:nvSpPr>
        <p:spPr/>
        <p:txBody>
          <a:bodyPr/>
          <a:lstStyle>
            <a:lvl1pPr>
              <a:defRPr/>
            </a:lvl1pPr>
          </a:lstStyle>
          <a:p>
            <a:pPr>
              <a:defRPr/>
            </a:pPr>
            <a:endParaRPr lang="hu-HU"/>
          </a:p>
        </p:txBody>
      </p:sp>
      <p:sp>
        <p:nvSpPr>
          <p:cNvPr id="3" name="Élőláb helye 21"/>
          <p:cNvSpPr>
            <a:spLocks noGrp="1"/>
          </p:cNvSpPr>
          <p:nvPr>
            <p:ph type="ftr" sz="quarter" idx="11"/>
          </p:nvPr>
        </p:nvSpPr>
        <p:spPr/>
        <p:txBody>
          <a:bodyPr/>
          <a:lstStyle>
            <a:lvl1pPr>
              <a:defRPr/>
            </a:lvl1pPr>
          </a:lstStyle>
          <a:p>
            <a:pPr>
              <a:defRPr/>
            </a:pPr>
            <a:endParaRPr lang="hu-HU"/>
          </a:p>
        </p:txBody>
      </p:sp>
      <p:sp>
        <p:nvSpPr>
          <p:cNvPr id="4" name="Dia számának helye 17"/>
          <p:cNvSpPr>
            <a:spLocks noGrp="1"/>
          </p:cNvSpPr>
          <p:nvPr>
            <p:ph type="sldNum" sz="quarter" idx="12"/>
          </p:nvPr>
        </p:nvSpPr>
        <p:spPr/>
        <p:txBody>
          <a:bodyPr/>
          <a:lstStyle>
            <a:lvl1pPr>
              <a:defRPr/>
            </a:lvl1pPr>
          </a:lstStyle>
          <a:p>
            <a:pPr>
              <a:defRPr/>
            </a:pPr>
            <a:fld id="{65B9DA9B-10A4-4A5D-BFC6-9504D85F7D86}" type="slidenum">
              <a:rPr lang="hu-HU"/>
              <a:pPr>
                <a:defRPr/>
              </a:pPr>
              <a:t>‹#›</a:t>
            </a:fld>
            <a:endParaRPr lang="hu-HU"/>
          </a:p>
        </p:txBody>
      </p:sp>
    </p:spTree>
    <p:extLst>
      <p:ext uri="{BB962C8B-B14F-4D97-AF65-F5344CB8AC3E}">
        <p14:creationId xmlns:p14="http://schemas.microsoft.com/office/powerpoint/2010/main" val="179944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zakaszfejléc" type="secHead">
  <p:cSld name="1_Szakaszfejléc">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583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64B1A5-1C13-AA4E-E92C-0634409AD848}"/>
              </a:ext>
            </a:extLst>
          </p:cNvPr>
          <p:cNvSpPr>
            <a:spLocks noGrp="1"/>
          </p:cNvSpPr>
          <p:nvPr>
            <p:ph type="title"/>
          </p:nvPr>
        </p:nvSpPr>
        <p:spPr/>
        <p:txBody>
          <a:bodyPr/>
          <a:lstStyle>
            <a:lvl1pPr>
              <a:defRPr b="1">
                <a:latin typeface="Pte Serif" pitchFamily="2" charset="2"/>
              </a:defRPr>
            </a:lvl1pPr>
          </a:lstStyle>
          <a:p>
            <a:r>
              <a:rPr lang="hu-HU" dirty="0"/>
              <a:t>Mintacím szerkesztése</a:t>
            </a:r>
          </a:p>
        </p:txBody>
      </p:sp>
      <p:sp>
        <p:nvSpPr>
          <p:cNvPr id="3" name="Tartalom helye 2">
            <a:extLst>
              <a:ext uri="{FF2B5EF4-FFF2-40B4-BE49-F238E27FC236}">
                <a16:creationId xmlns:a16="http://schemas.microsoft.com/office/drawing/2014/main" id="{A4802026-3659-838F-CA0D-7186B720EF40}"/>
              </a:ext>
            </a:extLst>
          </p:cNvPr>
          <p:cNvSpPr>
            <a:spLocks noGrp="1"/>
          </p:cNvSpPr>
          <p:nvPr>
            <p:ph idx="1"/>
          </p:nvPr>
        </p:nvSpPr>
        <p:spPr/>
        <p:txBody>
          <a:bodyPr/>
          <a:lstStyle>
            <a:lvl1pPr>
              <a:defRPr>
                <a:latin typeface="Pte Sans" pitchFamily="2" charset="2"/>
              </a:defRPr>
            </a:lvl1pPr>
            <a:lvl2pPr>
              <a:defRPr>
                <a:latin typeface="Pte Sans" pitchFamily="2" charset="2"/>
              </a:defRPr>
            </a:lvl2pPr>
            <a:lvl3pPr>
              <a:defRPr>
                <a:latin typeface="Pte Sans" pitchFamily="2" charset="2"/>
              </a:defRPr>
            </a:lvl3pPr>
            <a:lvl4pPr>
              <a:defRPr>
                <a:latin typeface="Pte Sans" pitchFamily="2" charset="2"/>
              </a:defRPr>
            </a:lvl4pPr>
            <a:lvl5pPr>
              <a:defRPr>
                <a:latin typeface="Pte Sans" pitchFamily="2" charset="2"/>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9" name="Ábra 7">
            <a:extLst>
              <a:ext uri="{FF2B5EF4-FFF2-40B4-BE49-F238E27FC236}">
                <a16:creationId xmlns:a16="http://schemas.microsoft.com/office/drawing/2014/main" id="{A2CC6374-ED18-F783-44C8-96A6F05A3E5B}"/>
              </a:ext>
            </a:extLst>
          </p:cNvPr>
          <p:cNvSpPr/>
          <p:nvPr/>
        </p:nvSpPr>
        <p:spPr>
          <a:xfrm>
            <a:off x="11016344" y="207684"/>
            <a:ext cx="674911" cy="674911"/>
          </a:xfrm>
          <a:custGeom>
            <a:avLst/>
            <a:gdLst>
              <a:gd name="connsiteX0" fmla="*/ 523780 w 1739931"/>
              <a:gd name="connsiteY0" fmla="*/ 869823 h 1739931"/>
              <a:gd name="connsiteX1" fmla="*/ 870013 w 1739931"/>
              <a:gd name="connsiteY1" fmla="*/ 523780 h 1739931"/>
              <a:gd name="connsiteX2" fmla="*/ 1216247 w 1739931"/>
              <a:gd name="connsiteY2" fmla="*/ 869823 h 1739931"/>
              <a:gd name="connsiteX3" fmla="*/ 870013 w 1739931"/>
              <a:gd name="connsiteY3" fmla="*/ 1216057 h 1739931"/>
              <a:gd name="connsiteX4" fmla="*/ 523780 w 1739931"/>
              <a:gd name="connsiteY4" fmla="*/ 869823 h 1739931"/>
              <a:gd name="connsiteX5" fmla="*/ 869918 w 1739931"/>
              <a:gd name="connsiteY5" fmla="*/ 0 h 1739931"/>
              <a:gd name="connsiteX6" fmla="*/ 0 w 1739931"/>
              <a:gd name="connsiteY6" fmla="*/ 869823 h 1739931"/>
              <a:gd name="connsiteX7" fmla="*/ 869918 w 1739931"/>
              <a:gd name="connsiteY7" fmla="*/ 1739932 h 1739931"/>
              <a:gd name="connsiteX8" fmla="*/ 1739932 w 1739931"/>
              <a:gd name="connsiteY8" fmla="*/ 869823 h 1739931"/>
              <a:gd name="connsiteX9" fmla="*/ 869918 w 1739931"/>
              <a:gd name="connsiteY9" fmla="*/ 0 h 17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31" h="1739931">
                <a:moveTo>
                  <a:pt x="523780" y="869823"/>
                </a:moveTo>
                <a:lnTo>
                  <a:pt x="870013" y="523780"/>
                </a:lnTo>
                <a:lnTo>
                  <a:pt x="1216247" y="869823"/>
                </a:lnTo>
                <a:lnTo>
                  <a:pt x="870013" y="1216057"/>
                </a:lnTo>
                <a:lnTo>
                  <a:pt x="523780" y="869823"/>
                </a:lnTo>
                <a:close/>
                <a:moveTo>
                  <a:pt x="869918" y="0"/>
                </a:moveTo>
                <a:lnTo>
                  <a:pt x="0" y="869823"/>
                </a:lnTo>
                <a:lnTo>
                  <a:pt x="869918" y="1739932"/>
                </a:lnTo>
                <a:lnTo>
                  <a:pt x="1739932" y="869823"/>
                </a:lnTo>
                <a:lnTo>
                  <a:pt x="869918" y="0"/>
                </a:lnTo>
                <a:close/>
              </a:path>
            </a:pathLst>
          </a:custGeom>
          <a:solidFill>
            <a:srgbClr val="BCBEC0"/>
          </a:solidFill>
          <a:ln w="9525" cap="flat">
            <a:noFill/>
            <a:prstDash val="solid"/>
            <a:miter/>
          </a:ln>
        </p:spPr>
        <p:txBody>
          <a:bodyPr rtlCol="0" anchor="ctr"/>
          <a:lstStyle/>
          <a:p>
            <a:endParaRPr lang="hu-HU"/>
          </a:p>
        </p:txBody>
      </p:sp>
      <p:sp>
        <p:nvSpPr>
          <p:cNvPr id="10" name="Ábra 7">
            <a:extLst>
              <a:ext uri="{FF2B5EF4-FFF2-40B4-BE49-F238E27FC236}">
                <a16:creationId xmlns:a16="http://schemas.microsoft.com/office/drawing/2014/main" id="{168B611C-2013-745C-B57E-2815F21E27AF}"/>
              </a:ext>
            </a:extLst>
          </p:cNvPr>
          <p:cNvSpPr/>
          <p:nvPr userDrawn="1"/>
        </p:nvSpPr>
        <p:spPr>
          <a:xfrm>
            <a:off x="11016343" y="882595"/>
            <a:ext cx="674911" cy="674911"/>
          </a:xfrm>
          <a:custGeom>
            <a:avLst/>
            <a:gdLst>
              <a:gd name="connsiteX0" fmla="*/ 523780 w 1739931"/>
              <a:gd name="connsiteY0" fmla="*/ 869823 h 1739931"/>
              <a:gd name="connsiteX1" fmla="*/ 870013 w 1739931"/>
              <a:gd name="connsiteY1" fmla="*/ 523780 h 1739931"/>
              <a:gd name="connsiteX2" fmla="*/ 1216247 w 1739931"/>
              <a:gd name="connsiteY2" fmla="*/ 869823 h 1739931"/>
              <a:gd name="connsiteX3" fmla="*/ 870013 w 1739931"/>
              <a:gd name="connsiteY3" fmla="*/ 1216057 h 1739931"/>
              <a:gd name="connsiteX4" fmla="*/ 523780 w 1739931"/>
              <a:gd name="connsiteY4" fmla="*/ 869823 h 1739931"/>
              <a:gd name="connsiteX5" fmla="*/ 869918 w 1739931"/>
              <a:gd name="connsiteY5" fmla="*/ 0 h 1739931"/>
              <a:gd name="connsiteX6" fmla="*/ 0 w 1739931"/>
              <a:gd name="connsiteY6" fmla="*/ 869823 h 1739931"/>
              <a:gd name="connsiteX7" fmla="*/ 869918 w 1739931"/>
              <a:gd name="connsiteY7" fmla="*/ 1739932 h 1739931"/>
              <a:gd name="connsiteX8" fmla="*/ 1739932 w 1739931"/>
              <a:gd name="connsiteY8" fmla="*/ 869823 h 1739931"/>
              <a:gd name="connsiteX9" fmla="*/ 869918 w 1739931"/>
              <a:gd name="connsiteY9" fmla="*/ 0 h 17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31" h="1739931">
                <a:moveTo>
                  <a:pt x="523780" y="869823"/>
                </a:moveTo>
                <a:lnTo>
                  <a:pt x="870013" y="523780"/>
                </a:lnTo>
                <a:lnTo>
                  <a:pt x="1216247" y="869823"/>
                </a:lnTo>
                <a:lnTo>
                  <a:pt x="870013" y="1216057"/>
                </a:lnTo>
                <a:lnTo>
                  <a:pt x="523780" y="869823"/>
                </a:lnTo>
                <a:close/>
                <a:moveTo>
                  <a:pt x="869918" y="0"/>
                </a:moveTo>
                <a:lnTo>
                  <a:pt x="0" y="869823"/>
                </a:lnTo>
                <a:lnTo>
                  <a:pt x="869918" y="1739932"/>
                </a:lnTo>
                <a:lnTo>
                  <a:pt x="1739932" y="869823"/>
                </a:lnTo>
                <a:lnTo>
                  <a:pt x="869918" y="0"/>
                </a:lnTo>
                <a:close/>
              </a:path>
            </a:pathLst>
          </a:custGeom>
          <a:solidFill>
            <a:srgbClr val="3071B8"/>
          </a:solidFill>
          <a:ln w="9525" cap="flat">
            <a:noFill/>
            <a:prstDash val="solid"/>
            <a:miter/>
          </a:ln>
        </p:spPr>
        <p:txBody>
          <a:bodyPr rtlCol="0" anchor="ctr"/>
          <a:lstStyle/>
          <a:p>
            <a:endParaRPr lang="hu-HU">
              <a:solidFill>
                <a:srgbClr val="3071B8"/>
              </a:solidFill>
            </a:endParaRPr>
          </a:p>
        </p:txBody>
      </p:sp>
      <p:sp>
        <p:nvSpPr>
          <p:cNvPr id="4" name="Szöveg helye 10">
            <a:extLst>
              <a:ext uri="{FF2B5EF4-FFF2-40B4-BE49-F238E27FC236}">
                <a16:creationId xmlns:a16="http://schemas.microsoft.com/office/drawing/2014/main" id="{B5A7C571-8732-47BA-631F-4B69952BA4F3}"/>
              </a:ext>
            </a:extLst>
          </p:cNvPr>
          <p:cNvSpPr>
            <a:spLocks noGrp="1"/>
          </p:cNvSpPr>
          <p:nvPr>
            <p:ph type="body" sz="quarter" idx="13" hasCustomPrompt="1"/>
          </p:nvPr>
        </p:nvSpPr>
        <p:spPr>
          <a:xfrm>
            <a:off x="838200" y="270112"/>
            <a:ext cx="5340350" cy="461409"/>
          </a:xfrm>
        </p:spPr>
        <p:txBody>
          <a:bodyPr anchor="ctr">
            <a:normAutofit/>
          </a:bodyPr>
          <a:lstStyle>
            <a:lvl1pPr marL="0" indent="0">
              <a:spcBef>
                <a:spcPts val="0"/>
              </a:spcBef>
              <a:buNone/>
              <a:defRPr sz="1200" b="1">
                <a:solidFill>
                  <a:srgbClr val="3071B8"/>
                </a:solidFill>
              </a:defRPr>
            </a:lvl1pPr>
          </a:lstStyle>
          <a:p>
            <a:pPr lvl="0"/>
            <a:r>
              <a:rPr lang="hu-HU" dirty="0"/>
              <a:t>Előadás címe • Előadó neve</a:t>
            </a:r>
          </a:p>
        </p:txBody>
      </p:sp>
    </p:spTree>
    <p:extLst>
      <p:ext uri="{BB962C8B-B14F-4D97-AF65-F5344CB8AC3E}">
        <p14:creationId xmlns:p14="http://schemas.microsoft.com/office/powerpoint/2010/main" val="35043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6EA421-9CCC-F536-FE54-7196C799AC76}"/>
              </a:ext>
            </a:extLst>
          </p:cNvPr>
          <p:cNvSpPr>
            <a:spLocks noGrp="1"/>
          </p:cNvSpPr>
          <p:nvPr>
            <p:ph type="title"/>
          </p:nvPr>
        </p:nvSpPr>
        <p:spPr>
          <a:xfrm>
            <a:off x="831850" y="1709738"/>
            <a:ext cx="10515600" cy="2852737"/>
          </a:xfrm>
        </p:spPr>
        <p:txBody>
          <a:bodyPr anchor="b">
            <a:normAutofit/>
          </a:bodyPr>
          <a:lstStyle>
            <a:lvl1pPr>
              <a:defRPr sz="4400" b="1">
                <a:latin typeface="Pte Serif" pitchFamily="2" charset="2"/>
              </a:defRPr>
            </a:lvl1pPr>
          </a:lstStyle>
          <a:p>
            <a:r>
              <a:rPr lang="hu-HU" dirty="0"/>
              <a:t>Mintacím szerkesztése</a:t>
            </a:r>
          </a:p>
        </p:txBody>
      </p:sp>
      <p:sp>
        <p:nvSpPr>
          <p:cNvPr id="3" name="Szöveg helye 2">
            <a:extLst>
              <a:ext uri="{FF2B5EF4-FFF2-40B4-BE49-F238E27FC236}">
                <a16:creationId xmlns:a16="http://schemas.microsoft.com/office/drawing/2014/main" id="{0C30F31A-A7A4-05DC-1641-4C21F36E28CE}"/>
              </a:ext>
            </a:extLst>
          </p:cNvPr>
          <p:cNvSpPr>
            <a:spLocks noGrp="1"/>
          </p:cNvSpPr>
          <p:nvPr>
            <p:ph type="body" idx="1"/>
          </p:nvPr>
        </p:nvSpPr>
        <p:spPr>
          <a:xfrm>
            <a:off x="831850" y="4589463"/>
            <a:ext cx="10515600" cy="1500187"/>
          </a:xfrm>
        </p:spPr>
        <p:txBody>
          <a:bodyPr/>
          <a:lstStyle>
            <a:lvl1pPr marL="0" indent="0">
              <a:buNone/>
              <a:defRPr sz="2400">
                <a:solidFill>
                  <a:srgbClr val="3071B8"/>
                </a:solidFill>
                <a:latin typeface="Pte Sans" pitchFamily="2" charset="2"/>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u-HU" dirty="0"/>
              <a:t>Mintaszöveg szerkesztése</a:t>
            </a:r>
          </a:p>
        </p:txBody>
      </p:sp>
      <p:sp>
        <p:nvSpPr>
          <p:cNvPr id="7" name="Ábra 7">
            <a:extLst>
              <a:ext uri="{FF2B5EF4-FFF2-40B4-BE49-F238E27FC236}">
                <a16:creationId xmlns:a16="http://schemas.microsoft.com/office/drawing/2014/main" id="{97C79AAD-7DB8-FD2A-57F8-76FEEF5C884D}"/>
              </a:ext>
            </a:extLst>
          </p:cNvPr>
          <p:cNvSpPr/>
          <p:nvPr userDrawn="1"/>
        </p:nvSpPr>
        <p:spPr>
          <a:xfrm>
            <a:off x="11016344" y="207684"/>
            <a:ext cx="674911" cy="674911"/>
          </a:xfrm>
          <a:custGeom>
            <a:avLst/>
            <a:gdLst>
              <a:gd name="connsiteX0" fmla="*/ 523780 w 1739931"/>
              <a:gd name="connsiteY0" fmla="*/ 869823 h 1739931"/>
              <a:gd name="connsiteX1" fmla="*/ 870013 w 1739931"/>
              <a:gd name="connsiteY1" fmla="*/ 523780 h 1739931"/>
              <a:gd name="connsiteX2" fmla="*/ 1216247 w 1739931"/>
              <a:gd name="connsiteY2" fmla="*/ 869823 h 1739931"/>
              <a:gd name="connsiteX3" fmla="*/ 870013 w 1739931"/>
              <a:gd name="connsiteY3" fmla="*/ 1216057 h 1739931"/>
              <a:gd name="connsiteX4" fmla="*/ 523780 w 1739931"/>
              <a:gd name="connsiteY4" fmla="*/ 869823 h 1739931"/>
              <a:gd name="connsiteX5" fmla="*/ 869918 w 1739931"/>
              <a:gd name="connsiteY5" fmla="*/ 0 h 1739931"/>
              <a:gd name="connsiteX6" fmla="*/ 0 w 1739931"/>
              <a:gd name="connsiteY6" fmla="*/ 869823 h 1739931"/>
              <a:gd name="connsiteX7" fmla="*/ 869918 w 1739931"/>
              <a:gd name="connsiteY7" fmla="*/ 1739932 h 1739931"/>
              <a:gd name="connsiteX8" fmla="*/ 1739932 w 1739931"/>
              <a:gd name="connsiteY8" fmla="*/ 869823 h 1739931"/>
              <a:gd name="connsiteX9" fmla="*/ 869918 w 1739931"/>
              <a:gd name="connsiteY9" fmla="*/ 0 h 17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31" h="1739931">
                <a:moveTo>
                  <a:pt x="523780" y="869823"/>
                </a:moveTo>
                <a:lnTo>
                  <a:pt x="870013" y="523780"/>
                </a:lnTo>
                <a:lnTo>
                  <a:pt x="1216247" y="869823"/>
                </a:lnTo>
                <a:lnTo>
                  <a:pt x="870013" y="1216057"/>
                </a:lnTo>
                <a:lnTo>
                  <a:pt x="523780" y="869823"/>
                </a:lnTo>
                <a:close/>
                <a:moveTo>
                  <a:pt x="869918" y="0"/>
                </a:moveTo>
                <a:lnTo>
                  <a:pt x="0" y="869823"/>
                </a:lnTo>
                <a:lnTo>
                  <a:pt x="869918" y="1739932"/>
                </a:lnTo>
                <a:lnTo>
                  <a:pt x="1739932" y="869823"/>
                </a:lnTo>
                <a:lnTo>
                  <a:pt x="869918" y="0"/>
                </a:lnTo>
                <a:close/>
              </a:path>
            </a:pathLst>
          </a:custGeom>
          <a:solidFill>
            <a:srgbClr val="BCBEC0"/>
          </a:solidFill>
          <a:ln w="9525" cap="flat">
            <a:noFill/>
            <a:prstDash val="solid"/>
            <a:miter/>
          </a:ln>
        </p:spPr>
        <p:txBody>
          <a:bodyPr rtlCol="0" anchor="ctr"/>
          <a:lstStyle/>
          <a:p>
            <a:endParaRPr lang="hu-HU"/>
          </a:p>
        </p:txBody>
      </p:sp>
      <p:sp>
        <p:nvSpPr>
          <p:cNvPr id="8" name="Ábra 7">
            <a:extLst>
              <a:ext uri="{FF2B5EF4-FFF2-40B4-BE49-F238E27FC236}">
                <a16:creationId xmlns:a16="http://schemas.microsoft.com/office/drawing/2014/main" id="{942A8ED6-3EFA-B25A-CFE8-8A2E3B5A0DB9}"/>
              </a:ext>
            </a:extLst>
          </p:cNvPr>
          <p:cNvSpPr/>
          <p:nvPr userDrawn="1"/>
        </p:nvSpPr>
        <p:spPr>
          <a:xfrm>
            <a:off x="11016343" y="882595"/>
            <a:ext cx="674911" cy="674911"/>
          </a:xfrm>
          <a:custGeom>
            <a:avLst/>
            <a:gdLst>
              <a:gd name="connsiteX0" fmla="*/ 523780 w 1739931"/>
              <a:gd name="connsiteY0" fmla="*/ 869823 h 1739931"/>
              <a:gd name="connsiteX1" fmla="*/ 870013 w 1739931"/>
              <a:gd name="connsiteY1" fmla="*/ 523780 h 1739931"/>
              <a:gd name="connsiteX2" fmla="*/ 1216247 w 1739931"/>
              <a:gd name="connsiteY2" fmla="*/ 869823 h 1739931"/>
              <a:gd name="connsiteX3" fmla="*/ 870013 w 1739931"/>
              <a:gd name="connsiteY3" fmla="*/ 1216057 h 1739931"/>
              <a:gd name="connsiteX4" fmla="*/ 523780 w 1739931"/>
              <a:gd name="connsiteY4" fmla="*/ 869823 h 1739931"/>
              <a:gd name="connsiteX5" fmla="*/ 869918 w 1739931"/>
              <a:gd name="connsiteY5" fmla="*/ 0 h 1739931"/>
              <a:gd name="connsiteX6" fmla="*/ 0 w 1739931"/>
              <a:gd name="connsiteY6" fmla="*/ 869823 h 1739931"/>
              <a:gd name="connsiteX7" fmla="*/ 869918 w 1739931"/>
              <a:gd name="connsiteY7" fmla="*/ 1739932 h 1739931"/>
              <a:gd name="connsiteX8" fmla="*/ 1739932 w 1739931"/>
              <a:gd name="connsiteY8" fmla="*/ 869823 h 1739931"/>
              <a:gd name="connsiteX9" fmla="*/ 869918 w 1739931"/>
              <a:gd name="connsiteY9" fmla="*/ 0 h 17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31" h="1739931">
                <a:moveTo>
                  <a:pt x="523780" y="869823"/>
                </a:moveTo>
                <a:lnTo>
                  <a:pt x="870013" y="523780"/>
                </a:lnTo>
                <a:lnTo>
                  <a:pt x="1216247" y="869823"/>
                </a:lnTo>
                <a:lnTo>
                  <a:pt x="870013" y="1216057"/>
                </a:lnTo>
                <a:lnTo>
                  <a:pt x="523780" y="869823"/>
                </a:lnTo>
                <a:close/>
                <a:moveTo>
                  <a:pt x="869918" y="0"/>
                </a:moveTo>
                <a:lnTo>
                  <a:pt x="0" y="869823"/>
                </a:lnTo>
                <a:lnTo>
                  <a:pt x="869918" y="1739932"/>
                </a:lnTo>
                <a:lnTo>
                  <a:pt x="1739932" y="869823"/>
                </a:lnTo>
                <a:lnTo>
                  <a:pt x="869918" y="0"/>
                </a:lnTo>
                <a:close/>
              </a:path>
            </a:pathLst>
          </a:custGeom>
          <a:solidFill>
            <a:srgbClr val="3071B8"/>
          </a:solidFill>
          <a:ln w="9525" cap="flat">
            <a:noFill/>
            <a:prstDash val="solid"/>
            <a:miter/>
          </a:ln>
        </p:spPr>
        <p:txBody>
          <a:bodyPr rtlCol="0" anchor="ctr"/>
          <a:lstStyle/>
          <a:p>
            <a:endParaRPr lang="hu-HU">
              <a:solidFill>
                <a:srgbClr val="3071B8"/>
              </a:solidFill>
            </a:endParaRPr>
          </a:p>
        </p:txBody>
      </p:sp>
      <p:sp>
        <p:nvSpPr>
          <p:cNvPr id="4" name="Szöveg helye 10">
            <a:extLst>
              <a:ext uri="{FF2B5EF4-FFF2-40B4-BE49-F238E27FC236}">
                <a16:creationId xmlns:a16="http://schemas.microsoft.com/office/drawing/2014/main" id="{DEB9EBA0-2D78-A8FC-29E7-1C0884C27024}"/>
              </a:ext>
            </a:extLst>
          </p:cNvPr>
          <p:cNvSpPr>
            <a:spLocks noGrp="1"/>
          </p:cNvSpPr>
          <p:nvPr>
            <p:ph type="body" sz="quarter" idx="13" hasCustomPrompt="1"/>
          </p:nvPr>
        </p:nvSpPr>
        <p:spPr>
          <a:xfrm>
            <a:off x="838200" y="270112"/>
            <a:ext cx="5340350" cy="461409"/>
          </a:xfrm>
        </p:spPr>
        <p:txBody>
          <a:bodyPr anchor="ctr">
            <a:normAutofit/>
          </a:bodyPr>
          <a:lstStyle>
            <a:lvl1pPr marL="0" indent="0">
              <a:spcBef>
                <a:spcPts val="0"/>
              </a:spcBef>
              <a:buNone/>
              <a:defRPr sz="1200" b="1">
                <a:solidFill>
                  <a:srgbClr val="3071B8"/>
                </a:solidFill>
              </a:defRPr>
            </a:lvl1pPr>
          </a:lstStyle>
          <a:p>
            <a:pPr lvl="0"/>
            <a:r>
              <a:rPr lang="hu-HU" dirty="0"/>
              <a:t>Előadás címe • Előadó neve</a:t>
            </a:r>
          </a:p>
        </p:txBody>
      </p:sp>
    </p:spTree>
    <p:extLst>
      <p:ext uri="{BB962C8B-B14F-4D97-AF65-F5344CB8AC3E}">
        <p14:creationId xmlns:p14="http://schemas.microsoft.com/office/powerpoint/2010/main" val="337308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épes dia 1">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CBAFEAB-8522-8046-5985-FC2F902B3C2E}"/>
              </a:ext>
            </a:extLst>
          </p:cNvPr>
          <p:cNvSpPr>
            <a:spLocks noGrp="1"/>
          </p:cNvSpPr>
          <p:nvPr>
            <p:ph sz="half" idx="1"/>
          </p:nvPr>
        </p:nvSpPr>
        <p:spPr>
          <a:xfrm>
            <a:off x="5613621" y="2115045"/>
            <a:ext cx="5636816" cy="3276103"/>
          </a:xfrm>
        </p:spPr>
        <p:txBody>
          <a:bodyPr lIns="0" tIns="0" rIns="0" bIns="0">
            <a:normAutofit/>
          </a:bodyPr>
          <a:lstStyle>
            <a:lvl1pPr marL="0" indent="0" algn="l">
              <a:buFontTx/>
              <a:buNone/>
              <a:defRPr sz="160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hu-HU" dirty="0"/>
              <a:t>Mintaszöveg szerkesztése</a:t>
            </a:r>
          </a:p>
        </p:txBody>
      </p:sp>
      <p:sp>
        <p:nvSpPr>
          <p:cNvPr id="11" name="Cím 10">
            <a:extLst>
              <a:ext uri="{FF2B5EF4-FFF2-40B4-BE49-F238E27FC236}">
                <a16:creationId xmlns:a16="http://schemas.microsoft.com/office/drawing/2014/main" id="{6ABEE534-F426-4A09-CC94-EC3A74402319}"/>
              </a:ext>
            </a:extLst>
          </p:cNvPr>
          <p:cNvSpPr>
            <a:spLocks noGrp="1"/>
          </p:cNvSpPr>
          <p:nvPr>
            <p:ph type="title"/>
          </p:nvPr>
        </p:nvSpPr>
        <p:spPr>
          <a:xfrm>
            <a:off x="5613621" y="970003"/>
            <a:ext cx="5636816" cy="879475"/>
          </a:xfrm>
        </p:spPr>
        <p:txBody>
          <a:bodyPr lIns="0" tIns="0" rIns="0" bIns="0">
            <a:normAutofit/>
          </a:bodyPr>
          <a:lstStyle>
            <a:lvl1pPr>
              <a:defRPr sz="2800"/>
            </a:lvl1pPr>
          </a:lstStyle>
          <a:p>
            <a:r>
              <a:rPr lang="hu-HU" dirty="0"/>
              <a:t>Mintacím szerkesztése</a:t>
            </a:r>
          </a:p>
        </p:txBody>
      </p:sp>
      <p:sp>
        <p:nvSpPr>
          <p:cNvPr id="16" name="Kép helye 15">
            <a:extLst>
              <a:ext uri="{FF2B5EF4-FFF2-40B4-BE49-F238E27FC236}">
                <a16:creationId xmlns:a16="http://schemas.microsoft.com/office/drawing/2014/main" id="{AAD89D7A-0064-39AC-34B9-8EA54776F763}"/>
              </a:ext>
            </a:extLst>
          </p:cNvPr>
          <p:cNvSpPr>
            <a:spLocks noGrp="1"/>
          </p:cNvSpPr>
          <p:nvPr>
            <p:ph type="pic" sz="quarter" idx="10"/>
          </p:nvPr>
        </p:nvSpPr>
        <p:spPr>
          <a:xfrm>
            <a:off x="962025" y="946150"/>
            <a:ext cx="4445000" cy="4445000"/>
          </a:xfrm>
          <a:solidFill>
            <a:schemeClr val="bg2"/>
          </a:solidFill>
        </p:spPr>
        <p:txBody>
          <a:bodyPr/>
          <a:lstStyle/>
          <a:p>
            <a:endParaRPr lang="hu-HU" dirty="0"/>
          </a:p>
        </p:txBody>
      </p:sp>
      <p:sp>
        <p:nvSpPr>
          <p:cNvPr id="26" name="Ábra 17">
            <a:extLst>
              <a:ext uri="{FF2B5EF4-FFF2-40B4-BE49-F238E27FC236}">
                <a16:creationId xmlns:a16="http://schemas.microsoft.com/office/drawing/2014/main" id="{CE7A6AAA-3981-537E-08DD-0C56EA33C741}"/>
              </a:ext>
            </a:extLst>
          </p:cNvPr>
          <p:cNvSpPr/>
          <p:nvPr userDrawn="1"/>
        </p:nvSpPr>
        <p:spPr>
          <a:xfrm>
            <a:off x="195505" y="5523154"/>
            <a:ext cx="642695" cy="642695"/>
          </a:xfrm>
          <a:custGeom>
            <a:avLst/>
            <a:gdLst>
              <a:gd name="connsiteX0" fmla="*/ 363465 w 954487"/>
              <a:gd name="connsiteY0" fmla="*/ 0 h 954487"/>
              <a:gd name="connsiteX1" fmla="*/ 363465 w 954487"/>
              <a:gd name="connsiteY1" fmla="*/ 363465 h 954487"/>
              <a:gd name="connsiteX2" fmla="*/ 0 w 954487"/>
              <a:gd name="connsiteY2" fmla="*/ 363465 h 954487"/>
              <a:gd name="connsiteX3" fmla="*/ 0 w 954487"/>
              <a:gd name="connsiteY3" fmla="*/ 591087 h 954487"/>
              <a:gd name="connsiteX4" fmla="*/ 363465 w 954487"/>
              <a:gd name="connsiteY4" fmla="*/ 591087 h 954487"/>
              <a:gd name="connsiteX5" fmla="*/ 363465 w 954487"/>
              <a:gd name="connsiteY5" fmla="*/ 954487 h 954487"/>
              <a:gd name="connsiteX6" fmla="*/ 591022 w 954487"/>
              <a:gd name="connsiteY6" fmla="*/ 954487 h 954487"/>
              <a:gd name="connsiteX7" fmla="*/ 591022 w 954487"/>
              <a:gd name="connsiteY7" fmla="*/ 591087 h 954487"/>
              <a:gd name="connsiteX8" fmla="*/ 954487 w 954487"/>
              <a:gd name="connsiteY8" fmla="*/ 591087 h 954487"/>
              <a:gd name="connsiteX9" fmla="*/ 954487 w 954487"/>
              <a:gd name="connsiteY9" fmla="*/ 363465 h 954487"/>
              <a:gd name="connsiteX10" fmla="*/ 591022 w 954487"/>
              <a:gd name="connsiteY10" fmla="*/ 363465 h 954487"/>
              <a:gd name="connsiteX11" fmla="*/ 591022 w 954487"/>
              <a:gd name="connsiteY11" fmla="*/ 0 h 954487"/>
              <a:gd name="connsiteX12" fmla="*/ 363465 w 954487"/>
              <a:gd name="connsiteY12" fmla="*/ 0 h 9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487" h="954487">
                <a:moveTo>
                  <a:pt x="363465" y="0"/>
                </a:moveTo>
                <a:lnTo>
                  <a:pt x="363465" y="363465"/>
                </a:lnTo>
                <a:lnTo>
                  <a:pt x="0" y="363465"/>
                </a:lnTo>
                <a:lnTo>
                  <a:pt x="0" y="591087"/>
                </a:lnTo>
                <a:lnTo>
                  <a:pt x="363465" y="591087"/>
                </a:lnTo>
                <a:lnTo>
                  <a:pt x="363465" y="954487"/>
                </a:lnTo>
                <a:lnTo>
                  <a:pt x="591022" y="954487"/>
                </a:lnTo>
                <a:lnTo>
                  <a:pt x="591022" y="591087"/>
                </a:lnTo>
                <a:lnTo>
                  <a:pt x="954487" y="591087"/>
                </a:lnTo>
                <a:lnTo>
                  <a:pt x="954487" y="363465"/>
                </a:lnTo>
                <a:lnTo>
                  <a:pt x="591022" y="363465"/>
                </a:lnTo>
                <a:lnTo>
                  <a:pt x="591022" y="0"/>
                </a:lnTo>
                <a:lnTo>
                  <a:pt x="363465" y="0"/>
                </a:lnTo>
                <a:close/>
              </a:path>
            </a:pathLst>
          </a:custGeom>
          <a:solidFill>
            <a:srgbClr val="3071B8"/>
          </a:solidFill>
          <a:ln w="6393" cap="flat">
            <a:noFill/>
            <a:prstDash val="solid"/>
            <a:miter/>
          </a:ln>
        </p:spPr>
        <p:txBody>
          <a:bodyPr rtlCol="0" anchor="ctr"/>
          <a:lstStyle/>
          <a:p>
            <a:endParaRPr lang="hu-HU"/>
          </a:p>
        </p:txBody>
      </p:sp>
      <p:sp>
        <p:nvSpPr>
          <p:cNvPr id="27" name="Ábra 7">
            <a:extLst>
              <a:ext uri="{FF2B5EF4-FFF2-40B4-BE49-F238E27FC236}">
                <a16:creationId xmlns:a16="http://schemas.microsoft.com/office/drawing/2014/main" id="{E1F2EDDD-ECEF-AC31-6F2A-AEC39DD7A31B}"/>
              </a:ext>
            </a:extLst>
          </p:cNvPr>
          <p:cNvSpPr/>
          <p:nvPr userDrawn="1"/>
        </p:nvSpPr>
        <p:spPr>
          <a:xfrm>
            <a:off x="11353800" y="274121"/>
            <a:ext cx="457400" cy="457400"/>
          </a:xfrm>
          <a:custGeom>
            <a:avLst/>
            <a:gdLst>
              <a:gd name="connsiteX0" fmla="*/ 523780 w 1739931"/>
              <a:gd name="connsiteY0" fmla="*/ 869823 h 1739931"/>
              <a:gd name="connsiteX1" fmla="*/ 870013 w 1739931"/>
              <a:gd name="connsiteY1" fmla="*/ 523780 h 1739931"/>
              <a:gd name="connsiteX2" fmla="*/ 1216247 w 1739931"/>
              <a:gd name="connsiteY2" fmla="*/ 869823 h 1739931"/>
              <a:gd name="connsiteX3" fmla="*/ 870013 w 1739931"/>
              <a:gd name="connsiteY3" fmla="*/ 1216057 h 1739931"/>
              <a:gd name="connsiteX4" fmla="*/ 523780 w 1739931"/>
              <a:gd name="connsiteY4" fmla="*/ 869823 h 1739931"/>
              <a:gd name="connsiteX5" fmla="*/ 869918 w 1739931"/>
              <a:gd name="connsiteY5" fmla="*/ 0 h 1739931"/>
              <a:gd name="connsiteX6" fmla="*/ 0 w 1739931"/>
              <a:gd name="connsiteY6" fmla="*/ 869823 h 1739931"/>
              <a:gd name="connsiteX7" fmla="*/ 869918 w 1739931"/>
              <a:gd name="connsiteY7" fmla="*/ 1739932 h 1739931"/>
              <a:gd name="connsiteX8" fmla="*/ 1739932 w 1739931"/>
              <a:gd name="connsiteY8" fmla="*/ 869823 h 1739931"/>
              <a:gd name="connsiteX9" fmla="*/ 869918 w 1739931"/>
              <a:gd name="connsiteY9" fmla="*/ 0 h 17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31" h="1739931">
                <a:moveTo>
                  <a:pt x="523780" y="869823"/>
                </a:moveTo>
                <a:lnTo>
                  <a:pt x="870013" y="523780"/>
                </a:lnTo>
                <a:lnTo>
                  <a:pt x="1216247" y="869823"/>
                </a:lnTo>
                <a:lnTo>
                  <a:pt x="870013" y="1216057"/>
                </a:lnTo>
                <a:lnTo>
                  <a:pt x="523780" y="869823"/>
                </a:lnTo>
                <a:close/>
                <a:moveTo>
                  <a:pt x="869918" y="0"/>
                </a:moveTo>
                <a:lnTo>
                  <a:pt x="0" y="869823"/>
                </a:lnTo>
                <a:lnTo>
                  <a:pt x="869918" y="1739932"/>
                </a:lnTo>
                <a:lnTo>
                  <a:pt x="1739932" y="869823"/>
                </a:lnTo>
                <a:lnTo>
                  <a:pt x="869918" y="0"/>
                </a:lnTo>
                <a:close/>
              </a:path>
            </a:pathLst>
          </a:custGeom>
          <a:solidFill>
            <a:srgbClr val="BCBEC0"/>
          </a:solidFill>
          <a:ln w="9525" cap="flat">
            <a:noFill/>
            <a:prstDash val="solid"/>
            <a:miter/>
          </a:ln>
        </p:spPr>
        <p:txBody>
          <a:bodyPr rtlCol="0" anchor="ctr"/>
          <a:lstStyle/>
          <a:p>
            <a:endParaRPr lang="hu-HU"/>
          </a:p>
        </p:txBody>
      </p:sp>
      <p:sp>
        <p:nvSpPr>
          <p:cNvPr id="2" name="Szöveg helye 10">
            <a:extLst>
              <a:ext uri="{FF2B5EF4-FFF2-40B4-BE49-F238E27FC236}">
                <a16:creationId xmlns:a16="http://schemas.microsoft.com/office/drawing/2014/main" id="{8258053D-8C60-FA6B-A579-B4D4D1466EAC}"/>
              </a:ext>
            </a:extLst>
          </p:cNvPr>
          <p:cNvSpPr>
            <a:spLocks noGrp="1"/>
          </p:cNvSpPr>
          <p:nvPr>
            <p:ph type="body" sz="quarter" idx="13" hasCustomPrompt="1"/>
          </p:nvPr>
        </p:nvSpPr>
        <p:spPr>
          <a:xfrm>
            <a:off x="838200" y="270112"/>
            <a:ext cx="5340350" cy="461409"/>
          </a:xfrm>
        </p:spPr>
        <p:txBody>
          <a:bodyPr anchor="ctr">
            <a:normAutofit/>
          </a:bodyPr>
          <a:lstStyle>
            <a:lvl1pPr marL="0" indent="0">
              <a:spcBef>
                <a:spcPts val="0"/>
              </a:spcBef>
              <a:buNone/>
              <a:defRPr sz="1200" b="1">
                <a:solidFill>
                  <a:srgbClr val="3071B8"/>
                </a:solidFill>
              </a:defRPr>
            </a:lvl1pPr>
          </a:lstStyle>
          <a:p>
            <a:pPr lvl="0"/>
            <a:r>
              <a:rPr lang="hu-HU" dirty="0"/>
              <a:t>Előadás címe • Előadó neve</a:t>
            </a:r>
          </a:p>
        </p:txBody>
      </p:sp>
    </p:spTree>
    <p:extLst>
      <p:ext uri="{BB962C8B-B14F-4D97-AF65-F5344CB8AC3E}">
        <p14:creationId xmlns:p14="http://schemas.microsoft.com/office/powerpoint/2010/main" val="143405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0FA0ECA-978B-1CC0-84E9-EF2F751BFF8E}"/>
              </a:ext>
            </a:extLst>
          </p:cNvPr>
          <p:cNvSpPr>
            <a:spLocks noGrp="1"/>
          </p:cNvSpPr>
          <p:nvPr>
            <p:ph type="title"/>
          </p:nvPr>
        </p:nvSpPr>
        <p:spPr>
          <a:xfrm>
            <a:off x="839788" y="730250"/>
            <a:ext cx="10515600" cy="1325563"/>
          </a:xfrm>
        </p:spPr>
        <p:txBody>
          <a:bodyPr/>
          <a:lstStyle/>
          <a:p>
            <a:r>
              <a:rPr lang="hu-HU" dirty="0"/>
              <a:t>Mintacím szerkesztése</a:t>
            </a:r>
          </a:p>
        </p:txBody>
      </p:sp>
      <p:sp>
        <p:nvSpPr>
          <p:cNvPr id="3" name="Szöveg helye 2">
            <a:extLst>
              <a:ext uri="{FF2B5EF4-FFF2-40B4-BE49-F238E27FC236}">
                <a16:creationId xmlns:a16="http://schemas.microsoft.com/office/drawing/2014/main" id="{431F9FBF-5690-75AD-C33C-2E28469BBA81}"/>
              </a:ext>
            </a:extLst>
          </p:cNvPr>
          <p:cNvSpPr>
            <a:spLocks noGrp="1"/>
          </p:cNvSpPr>
          <p:nvPr>
            <p:ph type="body" idx="1"/>
          </p:nvPr>
        </p:nvSpPr>
        <p:spPr>
          <a:xfrm>
            <a:off x="839788" y="2046288"/>
            <a:ext cx="5157787" cy="823912"/>
          </a:xfrm>
        </p:spPr>
        <p:txBody>
          <a:bodyPr anchor="b">
            <a:normAutofit/>
          </a:bodyPr>
          <a:lstStyle>
            <a:lvl1pPr marL="0" indent="0">
              <a:buNone/>
              <a:defRPr sz="2000" b="1">
                <a:solidFill>
                  <a:srgbClr val="30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4" name="Tartalom helye 3">
            <a:extLst>
              <a:ext uri="{FF2B5EF4-FFF2-40B4-BE49-F238E27FC236}">
                <a16:creationId xmlns:a16="http://schemas.microsoft.com/office/drawing/2014/main" id="{EF029F36-5042-A18B-A6D4-2A4F7E97550E}"/>
              </a:ext>
            </a:extLst>
          </p:cNvPr>
          <p:cNvSpPr>
            <a:spLocks noGrp="1"/>
          </p:cNvSpPr>
          <p:nvPr>
            <p:ph sz="half" idx="2"/>
          </p:nvPr>
        </p:nvSpPr>
        <p:spPr>
          <a:xfrm>
            <a:off x="839788" y="2870200"/>
            <a:ext cx="5157787" cy="3283475"/>
          </a:xfrm>
        </p:spPr>
        <p:txBody>
          <a:bodyPr>
            <a:normAutofit/>
          </a:bodyPr>
          <a:lstStyle>
            <a:lvl1pPr>
              <a:defRPr sz="1800"/>
            </a:lvl1pPr>
            <a:lvl2pPr>
              <a:defRPr sz="1600"/>
            </a:lvl2pPr>
            <a:lvl3pPr>
              <a:defRPr sz="1400"/>
            </a:lvl3pPr>
            <a:lvl4pPr>
              <a:defRPr sz="1200"/>
            </a:lvl4pPr>
            <a:lvl5pPr>
              <a:defRPr sz="12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Szöveg helye 4">
            <a:extLst>
              <a:ext uri="{FF2B5EF4-FFF2-40B4-BE49-F238E27FC236}">
                <a16:creationId xmlns:a16="http://schemas.microsoft.com/office/drawing/2014/main" id="{62E463FE-73D5-D6BA-1010-7A8076FA8EE4}"/>
              </a:ext>
            </a:extLst>
          </p:cNvPr>
          <p:cNvSpPr>
            <a:spLocks noGrp="1"/>
          </p:cNvSpPr>
          <p:nvPr>
            <p:ph type="body" sz="quarter" idx="3"/>
          </p:nvPr>
        </p:nvSpPr>
        <p:spPr>
          <a:xfrm>
            <a:off x="6172200" y="2046288"/>
            <a:ext cx="5183188" cy="823912"/>
          </a:xfrm>
        </p:spPr>
        <p:txBody>
          <a:bodyPr anchor="b">
            <a:normAutofit/>
          </a:bodyPr>
          <a:lstStyle>
            <a:lvl1pPr marL="0" indent="0">
              <a:buNone/>
              <a:defRPr sz="2000" b="1">
                <a:solidFill>
                  <a:srgbClr val="30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a:t>Mintaszöveg szerkesztése</a:t>
            </a:r>
          </a:p>
        </p:txBody>
      </p:sp>
      <p:sp>
        <p:nvSpPr>
          <p:cNvPr id="6" name="Tartalom helye 5">
            <a:extLst>
              <a:ext uri="{FF2B5EF4-FFF2-40B4-BE49-F238E27FC236}">
                <a16:creationId xmlns:a16="http://schemas.microsoft.com/office/drawing/2014/main" id="{F3138661-9AF7-0F5C-E4EE-CDA54AC3017E}"/>
              </a:ext>
            </a:extLst>
          </p:cNvPr>
          <p:cNvSpPr>
            <a:spLocks noGrp="1"/>
          </p:cNvSpPr>
          <p:nvPr>
            <p:ph sz="quarter" idx="4"/>
          </p:nvPr>
        </p:nvSpPr>
        <p:spPr>
          <a:xfrm>
            <a:off x="6172200" y="2870200"/>
            <a:ext cx="5183188" cy="3283475"/>
          </a:xfrm>
        </p:spPr>
        <p:txBody>
          <a:bodyPr>
            <a:normAutofit/>
          </a:bodyPr>
          <a:lstStyle>
            <a:lvl1pPr>
              <a:defRPr sz="1800"/>
            </a:lvl1pPr>
            <a:lvl2pPr>
              <a:defRPr sz="1600"/>
            </a:lvl2pPr>
            <a:lvl3pPr>
              <a:defRPr sz="1400"/>
            </a:lvl3pPr>
            <a:lvl4pPr>
              <a:defRPr sz="1200"/>
            </a:lvl4pPr>
            <a:lvl5pPr>
              <a:defRPr sz="1200"/>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10" name="Ábra 17">
            <a:extLst>
              <a:ext uri="{FF2B5EF4-FFF2-40B4-BE49-F238E27FC236}">
                <a16:creationId xmlns:a16="http://schemas.microsoft.com/office/drawing/2014/main" id="{53498F8D-150A-292A-0BFC-DCBB82495E35}"/>
              </a:ext>
            </a:extLst>
          </p:cNvPr>
          <p:cNvSpPr/>
          <p:nvPr userDrawn="1"/>
        </p:nvSpPr>
        <p:spPr>
          <a:xfrm>
            <a:off x="11252939" y="178834"/>
            <a:ext cx="642695" cy="642695"/>
          </a:xfrm>
          <a:custGeom>
            <a:avLst/>
            <a:gdLst>
              <a:gd name="connsiteX0" fmla="*/ 363465 w 954487"/>
              <a:gd name="connsiteY0" fmla="*/ 0 h 954487"/>
              <a:gd name="connsiteX1" fmla="*/ 363465 w 954487"/>
              <a:gd name="connsiteY1" fmla="*/ 363465 h 954487"/>
              <a:gd name="connsiteX2" fmla="*/ 0 w 954487"/>
              <a:gd name="connsiteY2" fmla="*/ 363465 h 954487"/>
              <a:gd name="connsiteX3" fmla="*/ 0 w 954487"/>
              <a:gd name="connsiteY3" fmla="*/ 591087 h 954487"/>
              <a:gd name="connsiteX4" fmla="*/ 363465 w 954487"/>
              <a:gd name="connsiteY4" fmla="*/ 591087 h 954487"/>
              <a:gd name="connsiteX5" fmla="*/ 363465 w 954487"/>
              <a:gd name="connsiteY5" fmla="*/ 954487 h 954487"/>
              <a:gd name="connsiteX6" fmla="*/ 591022 w 954487"/>
              <a:gd name="connsiteY6" fmla="*/ 954487 h 954487"/>
              <a:gd name="connsiteX7" fmla="*/ 591022 w 954487"/>
              <a:gd name="connsiteY7" fmla="*/ 591087 h 954487"/>
              <a:gd name="connsiteX8" fmla="*/ 954487 w 954487"/>
              <a:gd name="connsiteY8" fmla="*/ 591087 h 954487"/>
              <a:gd name="connsiteX9" fmla="*/ 954487 w 954487"/>
              <a:gd name="connsiteY9" fmla="*/ 363465 h 954487"/>
              <a:gd name="connsiteX10" fmla="*/ 591022 w 954487"/>
              <a:gd name="connsiteY10" fmla="*/ 363465 h 954487"/>
              <a:gd name="connsiteX11" fmla="*/ 591022 w 954487"/>
              <a:gd name="connsiteY11" fmla="*/ 0 h 954487"/>
              <a:gd name="connsiteX12" fmla="*/ 363465 w 954487"/>
              <a:gd name="connsiteY12" fmla="*/ 0 h 9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487" h="954487">
                <a:moveTo>
                  <a:pt x="363465" y="0"/>
                </a:moveTo>
                <a:lnTo>
                  <a:pt x="363465" y="363465"/>
                </a:lnTo>
                <a:lnTo>
                  <a:pt x="0" y="363465"/>
                </a:lnTo>
                <a:lnTo>
                  <a:pt x="0" y="591087"/>
                </a:lnTo>
                <a:lnTo>
                  <a:pt x="363465" y="591087"/>
                </a:lnTo>
                <a:lnTo>
                  <a:pt x="363465" y="954487"/>
                </a:lnTo>
                <a:lnTo>
                  <a:pt x="591022" y="954487"/>
                </a:lnTo>
                <a:lnTo>
                  <a:pt x="591022" y="591087"/>
                </a:lnTo>
                <a:lnTo>
                  <a:pt x="954487" y="591087"/>
                </a:lnTo>
                <a:lnTo>
                  <a:pt x="954487" y="363465"/>
                </a:lnTo>
                <a:lnTo>
                  <a:pt x="591022" y="363465"/>
                </a:lnTo>
                <a:lnTo>
                  <a:pt x="591022" y="0"/>
                </a:lnTo>
                <a:lnTo>
                  <a:pt x="363465" y="0"/>
                </a:lnTo>
                <a:close/>
              </a:path>
            </a:pathLst>
          </a:custGeom>
          <a:solidFill>
            <a:srgbClr val="3071B8"/>
          </a:solidFill>
          <a:ln w="6393" cap="flat">
            <a:noFill/>
            <a:prstDash val="solid"/>
            <a:miter/>
          </a:ln>
        </p:spPr>
        <p:txBody>
          <a:bodyPr rtlCol="0" anchor="ctr"/>
          <a:lstStyle/>
          <a:p>
            <a:endParaRPr lang="hu-HU"/>
          </a:p>
        </p:txBody>
      </p:sp>
      <p:sp>
        <p:nvSpPr>
          <p:cNvPr id="13" name="Ábra 7">
            <a:extLst>
              <a:ext uri="{FF2B5EF4-FFF2-40B4-BE49-F238E27FC236}">
                <a16:creationId xmlns:a16="http://schemas.microsoft.com/office/drawing/2014/main" id="{8191FF97-A230-FA29-AA36-D3D970D749F4}"/>
              </a:ext>
            </a:extLst>
          </p:cNvPr>
          <p:cNvSpPr/>
          <p:nvPr userDrawn="1"/>
        </p:nvSpPr>
        <p:spPr>
          <a:xfrm>
            <a:off x="207763" y="5696275"/>
            <a:ext cx="457400" cy="457400"/>
          </a:xfrm>
          <a:custGeom>
            <a:avLst/>
            <a:gdLst>
              <a:gd name="connsiteX0" fmla="*/ 523780 w 1739931"/>
              <a:gd name="connsiteY0" fmla="*/ 869823 h 1739931"/>
              <a:gd name="connsiteX1" fmla="*/ 870013 w 1739931"/>
              <a:gd name="connsiteY1" fmla="*/ 523780 h 1739931"/>
              <a:gd name="connsiteX2" fmla="*/ 1216247 w 1739931"/>
              <a:gd name="connsiteY2" fmla="*/ 869823 h 1739931"/>
              <a:gd name="connsiteX3" fmla="*/ 870013 w 1739931"/>
              <a:gd name="connsiteY3" fmla="*/ 1216057 h 1739931"/>
              <a:gd name="connsiteX4" fmla="*/ 523780 w 1739931"/>
              <a:gd name="connsiteY4" fmla="*/ 869823 h 1739931"/>
              <a:gd name="connsiteX5" fmla="*/ 869918 w 1739931"/>
              <a:gd name="connsiteY5" fmla="*/ 0 h 1739931"/>
              <a:gd name="connsiteX6" fmla="*/ 0 w 1739931"/>
              <a:gd name="connsiteY6" fmla="*/ 869823 h 1739931"/>
              <a:gd name="connsiteX7" fmla="*/ 869918 w 1739931"/>
              <a:gd name="connsiteY7" fmla="*/ 1739932 h 1739931"/>
              <a:gd name="connsiteX8" fmla="*/ 1739932 w 1739931"/>
              <a:gd name="connsiteY8" fmla="*/ 869823 h 1739931"/>
              <a:gd name="connsiteX9" fmla="*/ 869918 w 1739931"/>
              <a:gd name="connsiteY9" fmla="*/ 0 h 17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31" h="1739931">
                <a:moveTo>
                  <a:pt x="523780" y="869823"/>
                </a:moveTo>
                <a:lnTo>
                  <a:pt x="870013" y="523780"/>
                </a:lnTo>
                <a:lnTo>
                  <a:pt x="1216247" y="869823"/>
                </a:lnTo>
                <a:lnTo>
                  <a:pt x="870013" y="1216057"/>
                </a:lnTo>
                <a:lnTo>
                  <a:pt x="523780" y="869823"/>
                </a:lnTo>
                <a:close/>
                <a:moveTo>
                  <a:pt x="869918" y="0"/>
                </a:moveTo>
                <a:lnTo>
                  <a:pt x="0" y="869823"/>
                </a:lnTo>
                <a:lnTo>
                  <a:pt x="869918" y="1739932"/>
                </a:lnTo>
                <a:lnTo>
                  <a:pt x="1739932" y="869823"/>
                </a:lnTo>
                <a:lnTo>
                  <a:pt x="869918" y="0"/>
                </a:lnTo>
                <a:close/>
              </a:path>
            </a:pathLst>
          </a:custGeom>
          <a:solidFill>
            <a:srgbClr val="BCBEC0"/>
          </a:solidFill>
          <a:ln w="9525" cap="flat">
            <a:noFill/>
            <a:prstDash val="solid"/>
            <a:miter/>
          </a:ln>
        </p:spPr>
        <p:txBody>
          <a:bodyPr rtlCol="0" anchor="ctr"/>
          <a:lstStyle/>
          <a:p>
            <a:endParaRPr lang="hu-HU"/>
          </a:p>
        </p:txBody>
      </p:sp>
      <p:sp>
        <p:nvSpPr>
          <p:cNvPr id="7" name="Szöveg helye 10">
            <a:extLst>
              <a:ext uri="{FF2B5EF4-FFF2-40B4-BE49-F238E27FC236}">
                <a16:creationId xmlns:a16="http://schemas.microsoft.com/office/drawing/2014/main" id="{1446C671-6BC8-67CA-0264-E8DFD89B1E1B}"/>
              </a:ext>
            </a:extLst>
          </p:cNvPr>
          <p:cNvSpPr>
            <a:spLocks noGrp="1"/>
          </p:cNvSpPr>
          <p:nvPr>
            <p:ph type="body" sz="quarter" idx="13" hasCustomPrompt="1"/>
          </p:nvPr>
        </p:nvSpPr>
        <p:spPr>
          <a:xfrm>
            <a:off x="838200" y="270112"/>
            <a:ext cx="5340350" cy="461409"/>
          </a:xfrm>
        </p:spPr>
        <p:txBody>
          <a:bodyPr anchor="ctr">
            <a:normAutofit/>
          </a:bodyPr>
          <a:lstStyle>
            <a:lvl1pPr marL="0" indent="0">
              <a:spcBef>
                <a:spcPts val="0"/>
              </a:spcBef>
              <a:buNone/>
              <a:defRPr sz="1200" b="1">
                <a:solidFill>
                  <a:srgbClr val="3071B8"/>
                </a:solidFill>
              </a:defRPr>
            </a:lvl1pPr>
          </a:lstStyle>
          <a:p>
            <a:pPr lvl="0"/>
            <a:r>
              <a:rPr lang="hu-HU" dirty="0"/>
              <a:t>Előadás címe • Előadó neve</a:t>
            </a:r>
          </a:p>
        </p:txBody>
      </p:sp>
    </p:spTree>
    <p:extLst>
      <p:ext uri="{BB962C8B-B14F-4D97-AF65-F5344CB8AC3E}">
        <p14:creationId xmlns:p14="http://schemas.microsoft.com/office/powerpoint/2010/main" val="173603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ak cím képpe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E0DFA5-80B4-F0B6-1353-919D8511B148}"/>
              </a:ext>
            </a:extLst>
          </p:cNvPr>
          <p:cNvSpPr>
            <a:spLocks noGrp="1"/>
          </p:cNvSpPr>
          <p:nvPr>
            <p:ph type="title"/>
          </p:nvPr>
        </p:nvSpPr>
        <p:spPr/>
        <p:txBody>
          <a:bodyPr/>
          <a:lstStyle/>
          <a:p>
            <a:r>
              <a:rPr lang="hu-HU" dirty="0"/>
              <a:t>Mintacím szerkesztése</a:t>
            </a:r>
          </a:p>
        </p:txBody>
      </p:sp>
      <p:sp>
        <p:nvSpPr>
          <p:cNvPr id="6" name="Ábra 17">
            <a:extLst>
              <a:ext uri="{FF2B5EF4-FFF2-40B4-BE49-F238E27FC236}">
                <a16:creationId xmlns:a16="http://schemas.microsoft.com/office/drawing/2014/main" id="{B579CEB3-A11C-A47A-3D01-20A5725E1486}"/>
              </a:ext>
            </a:extLst>
          </p:cNvPr>
          <p:cNvSpPr/>
          <p:nvPr userDrawn="1"/>
        </p:nvSpPr>
        <p:spPr>
          <a:xfrm>
            <a:off x="365777" y="5474670"/>
            <a:ext cx="642695" cy="642695"/>
          </a:xfrm>
          <a:custGeom>
            <a:avLst/>
            <a:gdLst>
              <a:gd name="connsiteX0" fmla="*/ 363465 w 954487"/>
              <a:gd name="connsiteY0" fmla="*/ 0 h 954487"/>
              <a:gd name="connsiteX1" fmla="*/ 363465 w 954487"/>
              <a:gd name="connsiteY1" fmla="*/ 363465 h 954487"/>
              <a:gd name="connsiteX2" fmla="*/ 0 w 954487"/>
              <a:gd name="connsiteY2" fmla="*/ 363465 h 954487"/>
              <a:gd name="connsiteX3" fmla="*/ 0 w 954487"/>
              <a:gd name="connsiteY3" fmla="*/ 591087 h 954487"/>
              <a:gd name="connsiteX4" fmla="*/ 363465 w 954487"/>
              <a:gd name="connsiteY4" fmla="*/ 591087 h 954487"/>
              <a:gd name="connsiteX5" fmla="*/ 363465 w 954487"/>
              <a:gd name="connsiteY5" fmla="*/ 954487 h 954487"/>
              <a:gd name="connsiteX6" fmla="*/ 591022 w 954487"/>
              <a:gd name="connsiteY6" fmla="*/ 954487 h 954487"/>
              <a:gd name="connsiteX7" fmla="*/ 591022 w 954487"/>
              <a:gd name="connsiteY7" fmla="*/ 591087 h 954487"/>
              <a:gd name="connsiteX8" fmla="*/ 954487 w 954487"/>
              <a:gd name="connsiteY8" fmla="*/ 591087 h 954487"/>
              <a:gd name="connsiteX9" fmla="*/ 954487 w 954487"/>
              <a:gd name="connsiteY9" fmla="*/ 363465 h 954487"/>
              <a:gd name="connsiteX10" fmla="*/ 591022 w 954487"/>
              <a:gd name="connsiteY10" fmla="*/ 363465 h 954487"/>
              <a:gd name="connsiteX11" fmla="*/ 591022 w 954487"/>
              <a:gd name="connsiteY11" fmla="*/ 0 h 954487"/>
              <a:gd name="connsiteX12" fmla="*/ 363465 w 954487"/>
              <a:gd name="connsiteY12" fmla="*/ 0 h 95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487" h="954487">
                <a:moveTo>
                  <a:pt x="363465" y="0"/>
                </a:moveTo>
                <a:lnTo>
                  <a:pt x="363465" y="363465"/>
                </a:lnTo>
                <a:lnTo>
                  <a:pt x="0" y="363465"/>
                </a:lnTo>
                <a:lnTo>
                  <a:pt x="0" y="591087"/>
                </a:lnTo>
                <a:lnTo>
                  <a:pt x="363465" y="591087"/>
                </a:lnTo>
                <a:lnTo>
                  <a:pt x="363465" y="954487"/>
                </a:lnTo>
                <a:lnTo>
                  <a:pt x="591022" y="954487"/>
                </a:lnTo>
                <a:lnTo>
                  <a:pt x="591022" y="591087"/>
                </a:lnTo>
                <a:lnTo>
                  <a:pt x="954487" y="591087"/>
                </a:lnTo>
                <a:lnTo>
                  <a:pt x="954487" y="363465"/>
                </a:lnTo>
                <a:lnTo>
                  <a:pt x="591022" y="363465"/>
                </a:lnTo>
                <a:lnTo>
                  <a:pt x="591022" y="0"/>
                </a:lnTo>
                <a:lnTo>
                  <a:pt x="363465" y="0"/>
                </a:lnTo>
                <a:close/>
              </a:path>
            </a:pathLst>
          </a:custGeom>
          <a:solidFill>
            <a:srgbClr val="3071B8"/>
          </a:solidFill>
          <a:ln w="6393" cap="flat">
            <a:noFill/>
            <a:prstDash val="solid"/>
            <a:miter/>
          </a:ln>
        </p:spPr>
        <p:txBody>
          <a:bodyPr rtlCol="0" anchor="ctr"/>
          <a:lstStyle/>
          <a:p>
            <a:endParaRPr lang="hu-HU"/>
          </a:p>
        </p:txBody>
      </p:sp>
      <p:sp>
        <p:nvSpPr>
          <p:cNvPr id="8" name="Kép helye 7">
            <a:extLst>
              <a:ext uri="{FF2B5EF4-FFF2-40B4-BE49-F238E27FC236}">
                <a16:creationId xmlns:a16="http://schemas.microsoft.com/office/drawing/2014/main" id="{55AA8446-FCCD-46A7-AB9B-2E12F08CA780}"/>
              </a:ext>
            </a:extLst>
          </p:cNvPr>
          <p:cNvSpPr>
            <a:spLocks noGrp="1"/>
          </p:cNvSpPr>
          <p:nvPr>
            <p:ph type="pic" sz="quarter" idx="10"/>
          </p:nvPr>
        </p:nvSpPr>
        <p:spPr>
          <a:xfrm>
            <a:off x="906448" y="2257425"/>
            <a:ext cx="10447351" cy="3300413"/>
          </a:xfrm>
          <a:solidFill>
            <a:schemeClr val="bg1">
              <a:lumMod val="95000"/>
            </a:schemeClr>
          </a:solidFill>
        </p:spPr>
        <p:txBody>
          <a:bodyPr/>
          <a:lstStyle/>
          <a:p>
            <a:endParaRPr lang="hu-HU"/>
          </a:p>
        </p:txBody>
      </p:sp>
      <p:sp>
        <p:nvSpPr>
          <p:cNvPr id="10" name="Szöveg helye 10">
            <a:extLst>
              <a:ext uri="{FF2B5EF4-FFF2-40B4-BE49-F238E27FC236}">
                <a16:creationId xmlns:a16="http://schemas.microsoft.com/office/drawing/2014/main" id="{D013713C-175A-294A-081E-A45260FB00A1}"/>
              </a:ext>
            </a:extLst>
          </p:cNvPr>
          <p:cNvSpPr>
            <a:spLocks noGrp="1"/>
          </p:cNvSpPr>
          <p:nvPr>
            <p:ph type="body" sz="quarter" idx="13" hasCustomPrompt="1"/>
          </p:nvPr>
        </p:nvSpPr>
        <p:spPr>
          <a:xfrm>
            <a:off x="838200" y="270112"/>
            <a:ext cx="5340350" cy="461409"/>
          </a:xfrm>
        </p:spPr>
        <p:txBody>
          <a:bodyPr anchor="ctr">
            <a:normAutofit/>
          </a:bodyPr>
          <a:lstStyle>
            <a:lvl1pPr marL="0" indent="0">
              <a:spcBef>
                <a:spcPts val="0"/>
              </a:spcBef>
              <a:buNone/>
              <a:defRPr sz="1200" b="1">
                <a:solidFill>
                  <a:srgbClr val="005F71"/>
                </a:solidFill>
              </a:defRPr>
            </a:lvl1pPr>
          </a:lstStyle>
          <a:p>
            <a:pPr lvl="0"/>
            <a:r>
              <a:rPr lang="hu-HU" dirty="0"/>
              <a:t>Előadás címe • Előadó neve</a:t>
            </a:r>
          </a:p>
        </p:txBody>
      </p:sp>
    </p:spTree>
    <p:extLst>
      <p:ext uri="{BB962C8B-B14F-4D97-AF65-F5344CB8AC3E}">
        <p14:creationId xmlns:p14="http://schemas.microsoft.com/office/powerpoint/2010/main" val="19701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7" name="Szöveg helye 10">
            <a:extLst>
              <a:ext uri="{FF2B5EF4-FFF2-40B4-BE49-F238E27FC236}">
                <a16:creationId xmlns:a16="http://schemas.microsoft.com/office/drawing/2014/main" id="{2764050C-0E98-98AE-807E-25C9E4E83050}"/>
              </a:ext>
            </a:extLst>
          </p:cNvPr>
          <p:cNvSpPr>
            <a:spLocks noGrp="1"/>
          </p:cNvSpPr>
          <p:nvPr>
            <p:ph type="body" sz="quarter" idx="13" hasCustomPrompt="1"/>
          </p:nvPr>
        </p:nvSpPr>
        <p:spPr>
          <a:xfrm>
            <a:off x="838200" y="270112"/>
            <a:ext cx="5340350" cy="461409"/>
          </a:xfrm>
        </p:spPr>
        <p:txBody>
          <a:bodyPr anchor="ctr">
            <a:normAutofit/>
          </a:bodyPr>
          <a:lstStyle>
            <a:lvl1pPr marL="0" indent="0">
              <a:spcBef>
                <a:spcPts val="0"/>
              </a:spcBef>
              <a:buNone/>
              <a:defRPr sz="1200" b="1"/>
            </a:lvl1pPr>
          </a:lstStyle>
          <a:p>
            <a:pPr lvl="0"/>
            <a:r>
              <a:rPr lang="hu-HU" dirty="0"/>
              <a:t>Előadás címe • Előadó neve</a:t>
            </a:r>
          </a:p>
        </p:txBody>
      </p:sp>
    </p:spTree>
    <p:extLst>
      <p:ext uri="{BB962C8B-B14F-4D97-AF65-F5344CB8AC3E}">
        <p14:creationId xmlns:p14="http://schemas.microsoft.com/office/powerpoint/2010/main" val="302968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ímdia" type="title">
  <p:cSld name="1_Címdia">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11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p:cNvSpPr>
            <a:spLocks noGrp="1"/>
          </p:cNvSpPr>
          <p:nvPr>
            <p:ph type="dt" sz="half" idx="10"/>
          </p:nvPr>
        </p:nvSpPr>
        <p:spPr/>
        <p:txBody>
          <a:bodyPr/>
          <a:lstStyle>
            <a:lvl1pPr>
              <a:defRPr/>
            </a:lvl1pPr>
          </a:lstStyle>
          <a:p>
            <a:pPr>
              <a:defRPr/>
            </a:pPr>
            <a:endParaRPr lang="hu-HU"/>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7C238B1C-3D15-4FA1-87A0-E6A0B44EBD9A}" type="slidenum">
              <a:rPr lang="hu-HU"/>
              <a:pPr>
                <a:defRPr/>
              </a:pPr>
              <a:t>‹#›</a:t>
            </a:fld>
            <a:endParaRPr lang="hu-HU"/>
          </a:p>
        </p:txBody>
      </p:sp>
    </p:spTree>
    <p:extLst>
      <p:ext uri="{BB962C8B-B14F-4D97-AF65-F5344CB8AC3E}">
        <p14:creationId xmlns:p14="http://schemas.microsoft.com/office/powerpoint/2010/main" val="322543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AA0EF0E-BAD7-B3CA-4812-5525DF88DB3F}"/>
              </a:ext>
            </a:extLst>
          </p:cNvPr>
          <p:cNvSpPr>
            <a:spLocks noGrp="1"/>
          </p:cNvSpPr>
          <p:nvPr>
            <p:ph type="title"/>
          </p:nvPr>
        </p:nvSpPr>
        <p:spPr>
          <a:xfrm>
            <a:off x="838200" y="1061982"/>
            <a:ext cx="10515600" cy="1029211"/>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4F3BB944-3A83-B11A-A5C3-ECC3AC233405}"/>
              </a:ext>
            </a:extLst>
          </p:cNvPr>
          <p:cNvSpPr>
            <a:spLocks noGrp="1"/>
          </p:cNvSpPr>
          <p:nvPr>
            <p:ph type="body" idx="1"/>
          </p:nvPr>
        </p:nvSpPr>
        <p:spPr>
          <a:xfrm>
            <a:off x="838200" y="2091193"/>
            <a:ext cx="10515600" cy="4085770"/>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a:extLst>
              <a:ext uri="{FF2B5EF4-FFF2-40B4-BE49-F238E27FC236}">
                <a16:creationId xmlns:a16="http://schemas.microsoft.com/office/drawing/2014/main" id="{91394444-7CD5-947D-E29A-7D33B07BD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Pte Sans" pitchFamily="2" charset="2"/>
              </a:defRPr>
            </a:lvl1pPr>
          </a:lstStyle>
          <a:p>
            <a:fld id="{468D6E24-B3D9-4BEA-96EF-ECE5BEF3CA43}" type="datetimeFigureOut">
              <a:rPr lang="hu-HU" smtClean="0"/>
              <a:pPr/>
              <a:t>2025. 09. 26.</a:t>
            </a:fld>
            <a:endParaRPr lang="hu-HU" dirty="0"/>
          </a:p>
        </p:txBody>
      </p:sp>
      <p:sp>
        <p:nvSpPr>
          <p:cNvPr id="5" name="Élőláb helye 4">
            <a:extLst>
              <a:ext uri="{FF2B5EF4-FFF2-40B4-BE49-F238E27FC236}">
                <a16:creationId xmlns:a16="http://schemas.microsoft.com/office/drawing/2014/main" id="{BD56C41B-BB45-9FF3-0D14-3D8178E7A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Pte Sans" pitchFamily="2" charset="2"/>
              </a:defRPr>
            </a:lvl1pPr>
          </a:lstStyle>
          <a:p>
            <a:endParaRPr lang="hu-HU" dirty="0"/>
          </a:p>
        </p:txBody>
      </p:sp>
      <p:sp>
        <p:nvSpPr>
          <p:cNvPr id="6" name="Dia számának helye 5">
            <a:extLst>
              <a:ext uri="{FF2B5EF4-FFF2-40B4-BE49-F238E27FC236}">
                <a16:creationId xmlns:a16="http://schemas.microsoft.com/office/drawing/2014/main" id="{1D48DF97-846A-6FA3-576A-73AE6459D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Pte Sans" pitchFamily="2" charset="2"/>
              </a:defRPr>
            </a:lvl1pPr>
          </a:lstStyle>
          <a:p>
            <a:fld id="{BDAD9373-3D15-4980-BCC1-8C75D503431A}" type="slidenum">
              <a:rPr lang="hu-HU" smtClean="0"/>
              <a:pPr/>
              <a:t>‹#›</a:t>
            </a:fld>
            <a:endParaRPr lang="hu-HU" dirty="0"/>
          </a:p>
        </p:txBody>
      </p:sp>
      <p:pic>
        <p:nvPicPr>
          <p:cNvPr id="8" name="Ábra 7">
            <a:extLst>
              <a:ext uri="{FF2B5EF4-FFF2-40B4-BE49-F238E27FC236}">
                <a16:creationId xmlns:a16="http://schemas.microsoft.com/office/drawing/2014/main" id="{9327F119-EC7A-E3B8-5DF9-2FE2396F7CF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249404" y="277894"/>
            <a:ext cx="453624" cy="453624"/>
          </a:xfrm>
          <a:prstGeom prst="rect">
            <a:avLst/>
          </a:prstGeom>
        </p:spPr>
      </p:pic>
      <p:sp>
        <p:nvSpPr>
          <p:cNvPr id="14" name="Téglalap 13">
            <a:extLst>
              <a:ext uri="{FF2B5EF4-FFF2-40B4-BE49-F238E27FC236}">
                <a16:creationId xmlns:a16="http://schemas.microsoft.com/office/drawing/2014/main" id="{8B53C585-66CF-E218-EA26-B0404CB1DE20}"/>
              </a:ext>
            </a:extLst>
          </p:cNvPr>
          <p:cNvSpPr/>
          <p:nvPr userDrawn="1"/>
        </p:nvSpPr>
        <p:spPr>
          <a:xfrm>
            <a:off x="0" y="6356350"/>
            <a:ext cx="12192000" cy="501650"/>
          </a:xfrm>
          <a:prstGeom prst="rect">
            <a:avLst/>
          </a:prstGeom>
          <a:solidFill>
            <a:srgbClr val="307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6118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Pte Serif" pitchFamily="2" charset="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te Sans" pitchFamily="2"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te Sans" pitchFamily="2" charset="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te Sans" pitchFamily="2" charset="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te Sans" pitchFamily="2" charset="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te Sans" pitchFamily="2" charset="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E5B0A-1DB0-1351-9C16-42AFEC847F0F}"/>
            </a:ext>
          </a:extLst>
        </p:cNvPr>
        <p:cNvGrpSpPr/>
        <p:nvPr/>
      </p:nvGrpSpPr>
      <p:grpSpPr>
        <a:xfrm>
          <a:off x="0" y="0"/>
          <a:ext cx="0" cy="0"/>
          <a:chOff x="0" y="0"/>
          <a:chExt cx="0" cy="0"/>
        </a:xfrm>
      </p:grpSpPr>
      <p:pic>
        <p:nvPicPr>
          <p:cNvPr id="2" name="Kép 1" descr="A képen Tárgyi lelet, képernyőkép, művészet látható&#10;&#10;Előfordulhat, hogy az AI által létrehozott tartalom helytelen.">
            <a:extLst>
              <a:ext uri="{FF2B5EF4-FFF2-40B4-BE49-F238E27FC236}">
                <a16:creationId xmlns:a16="http://schemas.microsoft.com/office/drawing/2014/main" id="{36AD4A9D-3436-5833-ACF2-E473CF13E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3" cy="6858000"/>
          </a:xfrm>
          <a:prstGeom prst="rect">
            <a:avLst/>
          </a:prstGeom>
        </p:spPr>
      </p:pic>
      <p:sp>
        <p:nvSpPr>
          <p:cNvPr id="3" name="Cím 1">
            <a:extLst>
              <a:ext uri="{FF2B5EF4-FFF2-40B4-BE49-F238E27FC236}">
                <a16:creationId xmlns:a16="http://schemas.microsoft.com/office/drawing/2014/main" id="{BB4A6608-EF53-B092-934E-2042EFD61674}"/>
              </a:ext>
            </a:extLst>
          </p:cNvPr>
          <p:cNvSpPr txBox="1">
            <a:spLocks/>
          </p:cNvSpPr>
          <p:nvPr/>
        </p:nvSpPr>
        <p:spPr>
          <a:xfrm>
            <a:off x="727869" y="1996515"/>
            <a:ext cx="7173912" cy="1958411"/>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33333"/>
              </a:lnSpc>
              <a:spcBef>
                <a:spcPts val="0"/>
              </a:spcBef>
            </a:pPr>
            <a:r>
              <a:rPr lang="hu-HU" dirty="0" err="1">
                <a:solidFill>
                  <a:schemeClr val="bg1"/>
                </a:solidFill>
                <a:latin typeface="Poppins"/>
                <a:ea typeface="Poppins"/>
                <a:cs typeface="Poppins"/>
                <a:sym typeface="Poppins"/>
              </a:rPr>
              <a:t>Angiotenzin</a:t>
            </a:r>
            <a:r>
              <a:rPr lang="hu-HU" dirty="0">
                <a:solidFill>
                  <a:schemeClr val="bg1"/>
                </a:solidFill>
                <a:latin typeface="Poppins"/>
                <a:ea typeface="Poppins"/>
                <a:cs typeface="Poppins"/>
                <a:sym typeface="Poppins"/>
              </a:rPr>
              <a:t> II </a:t>
            </a:r>
            <a:r>
              <a:rPr lang="hu-HU" dirty="0" err="1">
                <a:solidFill>
                  <a:schemeClr val="bg1"/>
                </a:solidFill>
                <a:latin typeface="Poppins"/>
                <a:ea typeface="Poppins"/>
                <a:cs typeface="Poppins"/>
                <a:sym typeface="Poppins"/>
              </a:rPr>
              <a:t>refrakter</a:t>
            </a:r>
            <a:r>
              <a:rPr lang="hu-HU" dirty="0">
                <a:solidFill>
                  <a:schemeClr val="bg1"/>
                </a:solidFill>
                <a:latin typeface="Poppins"/>
                <a:ea typeface="Poppins"/>
                <a:cs typeface="Poppins"/>
                <a:sym typeface="Poppins"/>
              </a:rPr>
              <a:t> </a:t>
            </a:r>
            <a:r>
              <a:rPr lang="hu-HU" dirty="0" err="1">
                <a:solidFill>
                  <a:schemeClr val="bg1"/>
                </a:solidFill>
                <a:latin typeface="Poppins"/>
                <a:ea typeface="Poppins"/>
                <a:cs typeface="Poppins"/>
                <a:sym typeface="Poppins"/>
              </a:rPr>
              <a:t>vazodilatációs</a:t>
            </a:r>
            <a:r>
              <a:rPr lang="hu-HU" dirty="0">
                <a:solidFill>
                  <a:schemeClr val="bg1"/>
                </a:solidFill>
                <a:latin typeface="Poppins"/>
                <a:ea typeface="Poppins"/>
                <a:cs typeface="Poppins"/>
                <a:sym typeface="Poppins"/>
              </a:rPr>
              <a:t> sokkban</a:t>
            </a:r>
          </a:p>
        </p:txBody>
      </p:sp>
      <p:sp>
        <p:nvSpPr>
          <p:cNvPr id="7" name="object 14">
            <a:extLst>
              <a:ext uri="{FF2B5EF4-FFF2-40B4-BE49-F238E27FC236}">
                <a16:creationId xmlns:a16="http://schemas.microsoft.com/office/drawing/2014/main" id="{C82DC832-A9B7-00E9-83E5-1D3ED8C2C301}"/>
              </a:ext>
            </a:extLst>
          </p:cNvPr>
          <p:cNvSpPr txBox="1"/>
          <p:nvPr/>
        </p:nvSpPr>
        <p:spPr>
          <a:xfrm>
            <a:off x="2751138" y="4384036"/>
            <a:ext cx="5659437" cy="1695450"/>
          </a:xfrm>
          <a:prstGeom prst="rect">
            <a:avLst/>
          </a:prstGeom>
        </p:spPr>
        <p:txBody>
          <a:bodyPr vert="horz" wrap="square" lIns="0" tIns="15240" rIns="0" bIns="0" rtlCol="0" anchor="b">
            <a:normAutofit lnSpcReduction="10000"/>
          </a:bodyPr>
          <a:lstStyle/>
          <a:p>
            <a:pPr lvl="0">
              <a:lnSpc>
                <a:spcPct val="200000"/>
              </a:lnSpc>
            </a:pPr>
            <a:r>
              <a:rPr lang="hu-HU" sz="2800" dirty="0">
                <a:solidFill>
                  <a:schemeClr val="bg1"/>
                </a:solidFill>
                <a:latin typeface="Poppins"/>
                <a:ea typeface="Poppins"/>
                <a:cs typeface="Poppins"/>
                <a:sym typeface="Poppins"/>
              </a:rPr>
              <a:t>Csontos Csaba</a:t>
            </a:r>
          </a:p>
          <a:p>
            <a:pPr lvl="0">
              <a:lnSpc>
                <a:spcPct val="200000"/>
              </a:lnSpc>
            </a:pPr>
            <a:r>
              <a:rPr lang="hu-HU" sz="2800" dirty="0">
                <a:solidFill>
                  <a:schemeClr val="bg1"/>
                </a:solidFill>
                <a:latin typeface="Poppins"/>
                <a:ea typeface="Poppins"/>
                <a:cs typeface="Poppins"/>
                <a:sym typeface="Poppins"/>
              </a:rPr>
              <a:t>     PTE KK AITI</a:t>
            </a:r>
          </a:p>
          <a:p>
            <a:pPr marL="12700">
              <a:lnSpc>
                <a:spcPct val="100000"/>
              </a:lnSpc>
              <a:spcBef>
                <a:spcPts val="30"/>
              </a:spcBef>
            </a:pPr>
            <a:endParaRPr sz="2000" dirty="0">
              <a:solidFill>
                <a:schemeClr val="bg1"/>
              </a:solidFill>
              <a:latin typeface="Pte Sans"/>
              <a:cs typeface="Pte Sans"/>
            </a:endParaRPr>
          </a:p>
        </p:txBody>
      </p:sp>
    </p:spTree>
    <p:extLst>
      <p:ext uri="{BB962C8B-B14F-4D97-AF65-F5344CB8AC3E}">
        <p14:creationId xmlns:p14="http://schemas.microsoft.com/office/powerpoint/2010/main" val="233848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010EABF3-A6EA-DA9B-5531-40054548BB79}"/>
              </a:ext>
            </a:extLst>
          </p:cNvPr>
          <p:cNvPicPr>
            <a:picLocks noChangeAspect="1"/>
          </p:cNvPicPr>
          <p:nvPr/>
        </p:nvPicPr>
        <p:blipFill>
          <a:blip r:embed="rId2"/>
          <a:stretch>
            <a:fillRect/>
          </a:stretch>
        </p:blipFill>
        <p:spPr>
          <a:xfrm>
            <a:off x="2355273" y="1533509"/>
            <a:ext cx="7241308" cy="5324491"/>
          </a:xfrm>
          <a:prstGeom prst="rect">
            <a:avLst/>
          </a:prstGeom>
        </p:spPr>
      </p:pic>
      <p:pic>
        <p:nvPicPr>
          <p:cNvPr id="4" name="Kép 3">
            <a:extLst>
              <a:ext uri="{FF2B5EF4-FFF2-40B4-BE49-F238E27FC236}">
                <a16:creationId xmlns:a16="http://schemas.microsoft.com/office/drawing/2014/main" id="{B76E252E-CC9A-120C-31B3-E0C11DA37E42}"/>
              </a:ext>
            </a:extLst>
          </p:cNvPr>
          <p:cNvPicPr>
            <a:picLocks noChangeAspect="1"/>
          </p:cNvPicPr>
          <p:nvPr/>
        </p:nvPicPr>
        <p:blipFill>
          <a:blip r:embed="rId3"/>
          <a:stretch>
            <a:fillRect/>
          </a:stretch>
        </p:blipFill>
        <p:spPr>
          <a:xfrm>
            <a:off x="73891" y="154119"/>
            <a:ext cx="5800897" cy="1536569"/>
          </a:xfrm>
          <a:prstGeom prst="rect">
            <a:avLst/>
          </a:prstGeom>
        </p:spPr>
      </p:pic>
      <p:pic>
        <p:nvPicPr>
          <p:cNvPr id="5" name="Google Shape;129;p6">
            <a:extLst>
              <a:ext uri="{FF2B5EF4-FFF2-40B4-BE49-F238E27FC236}">
                <a16:creationId xmlns:a16="http://schemas.microsoft.com/office/drawing/2014/main" id="{6C1C036E-A265-E840-6905-BFE38439A54F}"/>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6" name="Kép 5">
            <a:extLst>
              <a:ext uri="{FF2B5EF4-FFF2-40B4-BE49-F238E27FC236}">
                <a16:creationId xmlns:a16="http://schemas.microsoft.com/office/drawing/2014/main" id="{B9278982-94A0-83EF-0C45-22E909C99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51893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A5FBF62-FE80-F906-B69A-27AD12B83A0D}"/>
              </a:ext>
            </a:extLst>
          </p:cNvPr>
          <p:cNvSpPr>
            <a:spLocks noGrp="1"/>
          </p:cNvSpPr>
          <p:nvPr>
            <p:ph type="title"/>
          </p:nvPr>
        </p:nvSpPr>
        <p:spPr>
          <a:xfrm>
            <a:off x="-195406" y="768350"/>
            <a:ext cx="10515600" cy="2474335"/>
          </a:xfrm>
        </p:spPr>
        <p:txBody>
          <a:bodyPr/>
          <a:lstStyle/>
          <a:p>
            <a:pPr algn="ctr"/>
            <a:r>
              <a:rPr lang="hu-HU" dirty="0" err="1">
                <a:latin typeface="+mn-lt"/>
                <a:cs typeface="Times New Roman" panose="02020603050405020304" pitchFamily="18" charset="0"/>
              </a:rPr>
              <a:t>Angiotensin</a:t>
            </a:r>
            <a:r>
              <a:rPr lang="hu-HU" dirty="0">
                <a:latin typeface="+mn-lt"/>
                <a:cs typeface="Times New Roman" panose="02020603050405020304" pitchFamily="18" charset="0"/>
              </a:rPr>
              <a:t> II nem </a:t>
            </a:r>
            <a:r>
              <a:rPr lang="hu-HU" dirty="0" err="1">
                <a:latin typeface="+mn-lt"/>
                <a:cs typeface="Times New Roman" panose="02020603050405020304" pitchFamily="18" charset="0"/>
              </a:rPr>
              <a:t>hemodinamikai</a:t>
            </a:r>
            <a:r>
              <a:rPr lang="hu-HU" dirty="0">
                <a:latin typeface="+mn-lt"/>
                <a:cs typeface="Times New Roman" panose="02020603050405020304" pitchFamily="18" charset="0"/>
              </a:rPr>
              <a:t> hatásai</a:t>
            </a:r>
          </a:p>
        </p:txBody>
      </p:sp>
      <p:pic>
        <p:nvPicPr>
          <p:cNvPr id="4" name="Google Shape;91;p1">
            <a:extLst>
              <a:ext uri="{FF2B5EF4-FFF2-40B4-BE49-F238E27FC236}">
                <a16:creationId xmlns:a16="http://schemas.microsoft.com/office/drawing/2014/main" id="{5A3A7E75-E03F-9578-99A6-4620867E76C2}"/>
              </a:ext>
            </a:extLst>
          </p:cNvPr>
          <p:cNvPicPr preferRelativeResize="0"/>
          <p:nvPr/>
        </p:nvPicPr>
        <p:blipFill rotWithShape="1">
          <a:blip r:embed="rId2">
            <a:alphaModFix/>
          </a:blip>
          <a:srcRect l="33197"/>
          <a:stretch/>
        </p:blipFill>
        <p:spPr>
          <a:xfrm flipH="1">
            <a:off x="7839490" y="-881298"/>
            <a:ext cx="4352510" cy="6521785"/>
          </a:xfrm>
          <a:prstGeom prst="rect">
            <a:avLst/>
          </a:prstGeom>
          <a:noFill/>
          <a:ln>
            <a:noFill/>
          </a:ln>
        </p:spPr>
      </p:pic>
      <p:pic>
        <p:nvPicPr>
          <p:cNvPr id="5" name="Kép 4">
            <a:extLst>
              <a:ext uri="{FF2B5EF4-FFF2-40B4-BE49-F238E27FC236}">
                <a16:creationId xmlns:a16="http://schemas.microsoft.com/office/drawing/2014/main" id="{D37A523D-97F0-5CE0-6058-D75308553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216181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025E65-BCF4-4B96-7DA6-C907EDF61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982" y="1372245"/>
            <a:ext cx="6721043" cy="5095631"/>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a:extLst>
              <a:ext uri="{FF2B5EF4-FFF2-40B4-BE49-F238E27FC236}">
                <a16:creationId xmlns:a16="http://schemas.microsoft.com/office/drawing/2014/main" id="{B19DE00C-330A-2A14-4CC9-63AD123A8862}"/>
              </a:ext>
            </a:extLst>
          </p:cNvPr>
          <p:cNvSpPr txBox="1"/>
          <p:nvPr/>
        </p:nvSpPr>
        <p:spPr>
          <a:xfrm>
            <a:off x="8919297" y="3057235"/>
            <a:ext cx="2678545" cy="2400657"/>
          </a:xfrm>
          <a:prstGeom prst="rect">
            <a:avLst/>
          </a:prstGeom>
          <a:noFill/>
        </p:spPr>
        <p:txBody>
          <a:bodyPr wrap="square">
            <a:spAutoFit/>
          </a:bodyPr>
          <a:lstStyle/>
          <a:p>
            <a:r>
              <a:rPr lang="en-US" sz="800" b="0" i="1" dirty="0">
                <a:solidFill>
                  <a:srgbClr val="666666"/>
                </a:solidFill>
                <a:effectLst/>
                <a:latin typeface="Open Sans" panose="020B0606030504020204" pitchFamily="34" charset="0"/>
              </a:rPr>
              <a:t>Angiotensin-II treatment modulates the systemic inflammatory response to CLP in a biphasic manner. Cytokine levels at T</a:t>
            </a:r>
            <a:r>
              <a:rPr lang="en-US" sz="800" b="0" i="1" baseline="-25000" dirty="0">
                <a:solidFill>
                  <a:srgbClr val="666666"/>
                </a:solidFill>
                <a:effectLst/>
                <a:latin typeface="Open Sans" panose="020B0606030504020204" pitchFamily="34" charset="0"/>
              </a:rPr>
              <a:t>0</a:t>
            </a:r>
            <a:r>
              <a:rPr lang="en-US" sz="800" b="0" i="1" dirty="0">
                <a:solidFill>
                  <a:srgbClr val="666666"/>
                </a:solidFill>
                <a:effectLst/>
                <a:latin typeface="Open Sans" panose="020B0606030504020204" pitchFamily="34" charset="0"/>
              </a:rPr>
              <a:t> and at 24 and 48 h post-CLP. The y axis displays cytokine concentrations on a log</a:t>
            </a:r>
            <a:r>
              <a:rPr lang="en-US" sz="800" b="0" i="1" baseline="-25000" dirty="0">
                <a:solidFill>
                  <a:srgbClr val="666666"/>
                </a:solidFill>
                <a:effectLst/>
                <a:latin typeface="Open Sans" panose="020B0606030504020204" pitchFamily="34" charset="0"/>
              </a:rPr>
              <a:t>2</a:t>
            </a:r>
            <a:r>
              <a:rPr lang="en-US" sz="800" b="0" i="1" dirty="0">
                <a:solidFill>
                  <a:srgbClr val="666666"/>
                </a:solidFill>
                <a:effectLst/>
                <a:latin typeface="Open Sans" panose="020B0606030504020204" pitchFamily="34" charset="0"/>
              </a:rPr>
              <a:t> scale. Dots represent individual mice, horizontal bars represent group median, box height represents interquartile range, error bars represent range. Asterisks indicate the (multiple comparison-adjusted) P values vs. the control (vehicle) group at the indicated time point as follows: ns, P &gt; 0.05; *P &lt; 0.05. **P &lt; 0.005; ***P &lt; 0.0005; ****P &lt; 0.0001. Daggers indicate the (multiple comparison adjusted) P values for the indicated treatment group at 48 h vs. the respectively treated group at 24 h post-CLP as follows: </a:t>
            </a:r>
            <a:r>
              <a:rPr lang="en-US" sz="800" b="0" i="1" baseline="30000" dirty="0">
                <a:solidFill>
                  <a:srgbClr val="666666"/>
                </a:solidFill>
                <a:effectLst/>
                <a:latin typeface="Open Sans" panose="020B0606030504020204" pitchFamily="34" charset="0"/>
              </a:rPr>
              <a:t>†</a:t>
            </a:r>
            <a:r>
              <a:rPr lang="en-US" sz="800" b="0" i="1" dirty="0">
                <a:solidFill>
                  <a:srgbClr val="666666"/>
                </a:solidFill>
                <a:effectLst/>
                <a:latin typeface="Open Sans" panose="020B0606030504020204" pitchFamily="34" charset="0"/>
              </a:rPr>
              <a:t>P &lt; 0.05, </a:t>
            </a:r>
            <a:r>
              <a:rPr lang="en-US" sz="800" b="0" i="1" baseline="30000" dirty="0">
                <a:solidFill>
                  <a:srgbClr val="666666"/>
                </a:solidFill>
                <a:effectLst/>
                <a:latin typeface="Open Sans" panose="020B0606030504020204" pitchFamily="34" charset="0"/>
              </a:rPr>
              <a:t>††</a:t>
            </a:r>
            <a:r>
              <a:rPr lang="en-US" sz="800" b="0" i="1" dirty="0">
                <a:solidFill>
                  <a:srgbClr val="666666"/>
                </a:solidFill>
                <a:effectLst/>
                <a:latin typeface="Open Sans" panose="020B0606030504020204" pitchFamily="34" charset="0"/>
              </a:rPr>
              <a:t>P &lt; 0.005; </a:t>
            </a:r>
            <a:r>
              <a:rPr lang="en-US" sz="800" b="0" i="1" baseline="30000" dirty="0">
                <a:solidFill>
                  <a:srgbClr val="666666"/>
                </a:solidFill>
                <a:effectLst/>
                <a:latin typeface="Open Sans" panose="020B0606030504020204" pitchFamily="34" charset="0"/>
              </a:rPr>
              <a:t>†††</a:t>
            </a:r>
            <a:r>
              <a:rPr lang="en-US" sz="800" b="0" i="1" dirty="0">
                <a:solidFill>
                  <a:srgbClr val="666666"/>
                </a:solidFill>
                <a:effectLst/>
                <a:latin typeface="Open Sans" panose="020B0606030504020204" pitchFamily="34" charset="0"/>
              </a:rPr>
              <a:t>P &lt; 0.0005, </a:t>
            </a:r>
            <a:r>
              <a:rPr lang="en-US" sz="800" b="0" i="1" baseline="30000" dirty="0">
                <a:solidFill>
                  <a:srgbClr val="666666"/>
                </a:solidFill>
                <a:effectLst/>
                <a:latin typeface="Open Sans" panose="020B0606030504020204" pitchFamily="34" charset="0"/>
              </a:rPr>
              <a:t>††††</a:t>
            </a:r>
            <a:r>
              <a:rPr lang="en-US" sz="800" b="0" i="1" dirty="0">
                <a:solidFill>
                  <a:srgbClr val="666666"/>
                </a:solidFill>
                <a:effectLst/>
                <a:latin typeface="Open Sans" panose="020B0606030504020204" pitchFamily="34" charset="0"/>
              </a:rPr>
              <a:t>P &lt; 0.0001. The P value for the overall interaction effect of time with treatment group is displayed below each graph</a:t>
            </a:r>
            <a:r>
              <a:rPr lang="en-US" b="0" i="1" dirty="0">
                <a:solidFill>
                  <a:srgbClr val="666666"/>
                </a:solidFill>
                <a:effectLst/>
                <a:latin typeface="Open Sans" panose="020B0606030504020204" pitchFamily="34" charset="0"/>
              </a:rPr>
              <a:t>.</a:t>
            </a:r>
            <a:endParaRPr lang="hu-HU" dirty="0"/>
          </a:p>
        </p:txBody>
      </p:sp>
      <p:sp>
        <p:nvSpPr>
          <p:cNvPr id="8" name="Szövegdoboz 7">
            <a:extLst>
              <a:ext uri="{FF2B5EF4-FFF2-40B4-BE49-F238E27FC236}">
                <a16:creationId xmlns:a16="http://schemas.microsoft.com/office/drawing/2014/main" id="{449888AB-8ABC-4497-A91C-9F647BDCB5F8}"/>
              </a:ext>
            </a:extLst>
          </p:cNvPr>
          <p:cNvSpPr txBox="1"/>
          <p:nvPr/>
        </p:nvSpPr>
        <p:spPr>
          <a:xfrm>
            <a:off x="4017818" y="910580"/>
            <a:ext cx="5781964" cy="461665"/>
          </a:xfrm>
          <a:prstGeom prst="rect">
            <a:avLst/>
          </a:prstGeom>
          <a:noFill/>
        </p:spPr>
        <p:txBody>
          <a:bodyPr wrap="square" rtlCol="0">
            <a:spAutoFit/>
          </a:bodyPr>
          <a:lstStyle/>
          <a:p>
            <a:r>
              <a:rPr lang="hu-HU" sz="2400" dirty="0" err="1"/>
              <a:t>Angiotensin</a:t>
            </a:r>
            <a:r>
              <a:rPr lang="hu-HU" sz="2400" dirty="0"/>
              <a:t> II és </a:t>
            </a:r>
            <a:r>
              <a:rPr lang="hu-HU" sz="2400" dirty="0" err="1"/>
              <a:t>gyulladásos</a:t>
            </a:r>
            <a:r>
              <a:rPr lang="hu-HU" sz="2400" dirty="0"/>
              <a:t> </a:t>
            </a:r>
            <a:r>
              <a:rPr lang="hu-HU" sz="2400" dirty="0" err="1"/>
              <a:t>citokinek</a:t>
            </a:r>
            <a:endParaRPr lang="hu-HU" sz="2400" dirty="0"/>
          </a:p>
        </p:txBody>
      </p:sp>
      <p:sp>
        <p:nvSpPr>
          <p:cNvPr id="10" name="Szövegdoboz 9">
            <a:extLst>
              <a:ext uri="{FF2B5EF4-FFF2-40B4-BE49-F238E27FC236}">
                <a16:creationId xmlns:a16="http://schemas.microsoft.com/office/drawing/2014/main" id="{62CA69C8-08AD-DD9E-EE56-25206FB68D00}"/>
              </a:ext>
            </a:extLst>
          </p:cNvPr>
          <p:cNvSpPr txBox="1"/>
          <p:nvPr/>
        </p:nvSpPr>
        <p:spPr>
          <a:xfrm>
            <a:off x="0" y="18656"/>
            <a:ext cx="6096000" cy="1015663"/>
          </a:xfrm>
          <a:prstGeom prst="rect">
            <a:avLst/>
          </a:prstGeom>
          <a:noFill/>
        </p:spPr>
        <p:txBody>
          <a:bodyPr wrap="square">
            <a:spAutoFit/>
          </a:bodyPr>
          <a:lstStyle/>
          <a:p>
            <a:r>
              <a:rPr lang="hu-HU" sz="1000" b="1" dirty="0" err="1"/>
              <a:t>Angiotensin</a:t>
            </a:r>
            <a:r>
              <a:rPr lang="hu-HU" sz="1000" b="1" dirty="0"/>
              <a:t> II </a:t>
            </a:r>
            <a:r>
              <a:rPr lang="hu-HU" sz="1000" b="1" dirty="0" err="1"/>
              <a:t>enhances</a:t>
            </a:r>
            <a:r>
              <a:rPr lang="hu-HU" sz="1000" b="1" dirty="0"/>
              <a:t> </a:t>
            </a:r>
            <a:r>
              <a:rPr lang="hu-HU" sz="1000" b="1" dirty="0" err="1"/>
              <a:t>bacterial</a:t>
            </a:r>
            <a:r>
              <a:rPr lang="hu-HU" sz="1000" b="1" dirty="0"/>
              <a:t> </a:t>
            </a:r>
            <a:r>
              <a:rPr lang="hu-HU" sz="1000" b="1" dirty="0" err="1"/>
              <a:t>clearance</a:t>
            </a:r>
            <a:r>
              <a:rPr lang="hu-HU" sz="1000" b="1" dirty="0"/>
              <a:t> </a:t>
            </a:r>
            <a:r>
              <a:rPr lang="hu-HU" sz="1000" b="1" dirty="0" err="1"/>
              <a:t>via</a:t>
            </a:r>
            <a:r>
              <a:rPr lang="hu-HU" sz="1000" b="1" dirty="0"/>
              <a:t> </a:t>
            </a:r>
            <a:r>
              <a:rPr lang="hu-HU" sz="1000" b="1" dirty="0" err="1"/>
              <a:t>myeloid</a:t>
            </a:r>
            <a:r>
              <a:rPr lang="hu-HU" sz="1000" b="1" dirty="0"/>
              <a:t> </a:t>
            </a:r>
            <a:r>
              <a:rPr lang="hu-HU" sz="1000" b="1" dirty="0" err="1"/>
              <a:t>signaling</a:t>
            </a:r>
            <a:r>
              <a:rPr lang="hu-HU" sz="1000" b="1" dirty="0"/>
              <a:t> in a </a:t>
            </a:r>
            <a:r>
              <a:rPr lang="hu-HU" sz="1000" b="1" dirty="0" err="1"/>
              <a:t>murine</a:t>
            </a:r>
            <a:r>
              <a:rPr lang="hu-HU" sz="1000" b="1" dirty="0"/>
              <a:t> </a:t>
            </a:r>
            <a:r>
              <a:rPr lang="hu-HU" sz="1000" b="1" dirty="0" err="1"/>
              <a:t>sepsis</a:t>
            </a:r>
            <a:r>
              <a:rPr lang="hu-HU" sz="1000" b="1" dirty="0"/>
              <a:t> </a:t>
            </a:r>
            <a:r>
              <a:rPr lang="hu-HU" sz="1000" b="1" dirty="0" err="1"/>
              <a:t>model</a:t>
            </a:r>
            <a:r>
              <a:rPr lang="hu-HU" sz="1000" b="1" dirty="0"/>
              <a:t> </a:t>
            </a:r>
            <a:r>
              <a:rPr lang="hu-HU" sz="1000" dirty="0"/>
              <a:t>Daniel E. Leismana,b,c,1 , Jamie R. </a:t>
            </a:r>
            <a:r>
              <a:rPr lang="hu-HU" sz="1000" dirty="0" err="1"/>
              <a:t>Privratskyd</a:t>
            </a:r>
            <a:r>
              <a:rPr lang="hu-HU" sz="1000" dirty="0"/>
              <a:t> , Jake R. </a:t>
            </a:r>
            <a:r>
              <a:rPr lang="hu-HU" sz="1000" dirty="0" err="1"/>
              <a:t>Lehmanc,e</a:t>
            </a:r>
            <a:r>
              <a:rPr lang="hu-HU" sz="1000" dirty="0"/>
              <a:t> , Mabel N. </a:t>
            </a:r>
            <a:r>
              <a:rPr lang="hu-HU" sz="1000" dirty="0" err="1"/>
              <a:t>Abrahamc,e</a:t>
            </a:r>
            <a:r>
              <a:rPr lang="hu-HU" sz="1000" dirty="0"/>
              <a:t>, </a:t>
            </a:r>
            <a:r>
              <a:rPr lang="hu-HU" sz="1000" dirty="0" err="1"/>
              <a:t>Omar</a:t>
            </a:r>
            <a:r>
              <a:rPr lang="hu-HU" sz="1000" dirty="0"/>
              <a:t> Y. </a:t>
            </a:r>
            <a:r>
              <a:rPr lang="hu-HU" sz="1000" dirty="0" err="1"/>
              <a:t>Yaipanc,e</a:t>
            </a:r>
            <a:r>
              <a:rPr lang="hu-HU" sz="1000" dirty="0"/>
              <a:t>, Mariana R. </a:t>
            </a:r>
            <a:r>
              <a:rPr lang="hu-HU" sz="1000" dirty="0" err="1"/>
              <a:t>Brewerc,e</a:t>
            </a:r>
            <a:r>
              <a:rPr lang="hu-HU" sz="1000" dirty="0"/>
              <a:t>, </a:t>
            </a:r>
            <a:r>
              <a:rPr lang="hu-HU" sz="1000" dirty="0" err="1"/>
              <a:t>Ana</a:t>
            </a:r>
            <a:r>
              <a:rPr lang="hu-HU" sz="1000" dirty="0"/>
              <a:t> </a:t>
            </a:r>
            <a:r>
              <a:rPr lang="hu-HU" sz="1000" dirty="0" err="1"/>
              <a:t>Nedeljkovic-Kurepac,e</a:t>
            </a:r>
            <a:r>
              <a:rPr lang="hu-HU" sz="1000" dirty="0"/>
              <a:t>, Christine C. </a:t>
            </a:r>
            <a:r>
              <a:rPr lang="hu-HU" sz="1000" dirty="0" err="1"/>
              <a:t>Caponec,e</a:t>
            </a:r>
            <a:r>
              <a:rPr lang="hu-HU" sz="1000" dirty="0"/>
              <a:t>, </a:t>
            </a:r>
            <a:r>
              <a:rPr lang="hu-HU" sz="1000" dirty="0" err="1"/>
              <a:t>Tiago</a:t>
            </a:r>
            <a:r>
              <a:rPr lang="hu-HU" sz="1000" dirty="0"/>
              <a:t> D. </a:t>
            </a:r>
            <a:r>
              <a:rPr lang="hu-HU" sz="1000" dirty="0" err="1"/>
              <a:t>Fernandesc,e</a:t>
            </a:r>
            <a:r>
              <a:rPr lang="hu-HU" sz="1000" dirty="0"/>
              <a:t>, Robert </a:t>
            </a:r>
            <a:r>
              <a:rPr lang="hu-HU" sz="1000" dirty="0" err="1"/>
              <a:t>Griffithsf</a:t>
            </a:r>
            <a:r>
              <a:rPr lang="hu-HU" sz="1000" dirty="0"/>
              <a:t> , William J. </a:t>
            </a:r>
            <a:r>
              <a:rPr lang="hu-HU" sz="1000" dirty="0" err="1"/>
              <a:t>Steinc,e</a:t>
            </a:r>
            <a:r>
              <a:rPr lang="hu-HU" sz="1000" dirty="0"/>
              <a:t>, </a:t>
            </a:r>
            <a:r>
              <a:rPr lang="hu-HU" sz="1000" dirty="0" err="1"/>
              <a:t>Marcia</a:t>
            </a:r>
            <a:r>
              <a:rPr lang="hu-HU" sz="1000" dirty="0"/>
              <a:t> B. </a:t>
            </a:r>
            <a:r>
              <a:rPr lang="hu-HU" sz="1000" dirty="0" err="1"/>
              <a:t>Goldbergg,h,i,j</a:t>
            </a:r>
            <a:r>
              <a:rPr lang="hu-HU" sz="1000" dirty="0"/>
              <a:t> , Steven D. </a:t>
            </a:r>
            <a:r>
              <a:rPr lang="hu-HU" sz="1000" dirty="0" err="1"/>
              <a:t>Crowleyf</a:t>
            </a:r>
            <a:r>
              <a:rPr lang="hu-HU" sz="1000" dirty="0"/>
              <a:t> , </a:t>
            </a:r>
            <a:r>
              <a:rPr lang="hu-HU" sz="1000" dirty="0" err="1"/>
              <a:t>Rinaldo</a:t>
            </a:r>
            <a:r>
              <a:rPr lang="hu-HU" sz="1000" dirty="0"/>
              <a:t> </a:t>
            </a:r>
            <a:r>
              <a:rPr lang="hu-HU" sz="1000" dirty="0" err="1"/>
              <a:t>Bellomoj,k,l,m,n</a:t>
            </a:r>
            <a:r>
              <a:rPr lang="hu-HU" sz="1000" dirty="0"/>
              <a:t>, </a:t>
            </a:r>
            <a:r>
              <a:rPr lang="hu-HU" sz="1000" dirty="0" err="1"/>
              <a:t>Clifford</a:t>
            </a:r>
            <a:r>
              <a:rPr lang="hu-HU" sz="1000" dirty="0"/>
              <a:t> S. </a:t>
            </a:r>
            <a:r>
              <a:rPr lang="hu-HU" sz="1000" dirty="0" err="1"/>
              <a:t>Deutschmanc,e</a:t>
            </a:r>
            <a:r>
              <a:rPr lang="hu-HU" sz="1000" dirty="0"/>
              <a:t>, and Matthew D. </a:t>
            </a:r>
            <a:r>
              <a:rPr lang="hu-HU" sz="1000" dirty="0" err="1"/>
              <a:t>Taylorc,e</a:t>
            </a:r>
            <a:r>
              <a:rPr lang="hu-HU" sz="1000" dirty="0"/>
              <a:t> Edited </a:t>
            </a:r>
            <a:r>
              <a:rPr lang="hu-HU" sz="1000" dirty="0" err="1"/>
              <a:t>by</a:t>
            </a:r>
            <a:r>
              <a:rPr lang="hu-HU" sz="1000" dirty="0"/>
              <a:t> Carl Nathan, Weill </a:t>
            </a:r>
            <a:r>
              <a:rPr lang="hu-HU" sz="1000" dirty="0" err="1"/>
              <a:t>Medical</a:t>
            </a:r>
            <a:r>
              <a:rPr lang="hu-HU" sz="1000" dirty="0"/>
              <a:t> College of </a:t>
            </a:r>
            <a:r>
              <a:rPr lang="hu-HU" sz="1000" dirty="0" err="1"/>
              <a:t>Cornell</a:t>
            </a:r>
            <a:r>
              <a:rPr lang="hu-HU" sz="1000" dirty="0"/>
              <a:t> University, New York, NY; </a:t>
            </a:r>
            <a:r>
              <a:rPr lang="hu-HU" sz="1000" dirty="0" err="1"/>
              <a:t>received</a:t>
            </a:r>
            <a:r>
              <a:rPr lang="hu-HU" sz="1000" dirty="0"/>
              <a:t> </a:t>
            </a:r>
            <a:r>
              <a:rPr lang="hu-HU" sz="1000" dirty="0" err="1"/>
              <a:t>July</a:t>
            </a:r>
            <a:r>
              <a:rPr lang="hu-HU" sz="1000" dirty="0"/>
              <a:t> 4, 2022; </a:t>
            </a:r>
            <a:r>
              <a:rPr lang="hu-HU" sz="1000" dirty="0" err="1"/>
              <a:t>accepted</a:t>
            </a:r>
            <a:r>
              <a:rPr lang="hu-HU" sz="1000" dirty="0"/>
              <a:t> </a:t>
            </a:r>
            <a:r>
              <a:rPr lang="hu-HU" sz="1000" dirty="0" err="1"/>
              <a:t>July</a:t>
            </a:r>
            <a:r>
              <a:rPr lang="hu-HU" sz="1000" dirty="0"/>
              <a:t> 19, 2022</a:t>
            </a:r>
          </a:p>
        </p:txBody>
      </p:sp>
      <p:pic>
        <p:nvPicPr>
          <p:cNvPr id="11" name="Kép 10">
            <a:extLst>
              <a:ext uri="{FF2B5EF4-FFF2-40B4-BE49-F238E27FC236}">
                <a16:creationId xmlns:a16="http://schemas.microsoft.com/office/drawing/2014/main" id="{3D4759DB-0A7D-7C00-343D-C96399011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pic>
        <p:nvPicPr>
          <p:cNvPr id="12" name="Google Shape;129;p6">
            <a:extLst>
              <a:ext uri="{FF2B5EF4-FFF2-40B4-BE49-F238E27FC236}">
                <a16:creationId xmlns:a16="http://schemas.microsoft.com/office/drawing/2014/main" id="{6C7070F5-01CE-CC8E-4EF7-C356F4115B1C}"/>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spTree>
    <p:extLst>
      <p:ext uri="{BB962C8B-B14F-4D97-AF65-F5344CB8AC3E}">
        <p14:creationId xmlns:p14="http://schemas.microsoft.com/office/powerpoint/2010/main" val="32396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196DC99-7213-DCFD-DEB2-B338FAD3E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252" y="1212363"/>
            <a:ext cx="5684549" cy="5203910"/>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9F398A66-3A55-87ED-45DF-320A6E3DD601}"/>
              </a:ext>
            </a:extLst>
          </p:cNvPr>
          <p:cNvSpPr txBox="1"/>
          <p:nvPr/>
        </p:nvSpPr>
        <p:spPr>
          <a:xfrm>
            <a:off x="8515927" y="2906086"/>
            <a:ext cx="2917735" cy="2062103"/>
          </a:xfrm>
          <a:prstGeom prst="rect">
            <a:avLst/>
          </a:prstGeom>
          <a:noFill/>
        </p:spPr>
        <p:txBody>
          <a:bodyPr wrap="square">
            <a:spAutoFit/>
          </a:bodyPr>
          <a:lstStyle/>
          <a:p>
            <a:r>
              <a:rPr lang="hu-HU" sz="800" b="0" i="1" dirty="0" err="1">
                <a:solidFill>
                  <a:srgbClr val="666666"/>
                </a:solidFill>
                <a:effectLst/>
                <a:latin typeface="Open Sans" panose="020B0606030504020204" pitchFamily="34" charset="0"/>
              </a:rPr>
              <a:t>Angiotensin</a:t>
            </a:r>
            <a:r>
              <a:rPr lang="hu-HU" sz="800" b="0" i="1" dirty="0">
                <a:solidFill>
                  <a:srgbClr val="666666"/>
                </a:solidFill>
                <a:effectLst/>
                <a:latin typeface="Open Sans" panose="020B0606030504020204" pitchFamily="34" charset="0"/>
              </a:rPr>
              <a:t>-II </a:t>
            </a:r>
            <a:r>
              <a:rPr lang="hu-HU" sz="800" b="0" i="1" dirty="0" err="1">
                <a:solidFill>
                  <a:srgbClr val="666666"/>
                </a:solidFill>
                <a:effectLst/>
                <a:latin typeface="Open Sans" panose="020B0606030504020204" pitchFamily="34" charset="0"/>
              </a:rPr>
              <a:t>decreases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bacterial</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growth</a:t>
            </a:r>
            <a:r>
              <a:rPr lang="hu-HU" sz="800" b="0" i="1" dirty="0">
                <a:solidFill>
                  <a:srgbClr val="666666"/>
                </a:solidFill>
                <a:effectLst/>
                <a:latin typeface="Open Sans" panose="020B0606030504020204" pitchFamily="34" charset="0"/>
              </a:rPr>
              <a:t> in </a:t>
            </a:r>
            <a:r>
              <a:rPr lang="hu-HU" sz="800" b="0" i="1" dirty="0" err="1">
                <a:solidFill>
                  <a:srgbClr val="666666"/>
                </a:solidFill>
                <a:effectLst/>
                <a:latin typeface="Open Sans" panose="020B0606030504020204" pitchFamily="34" charset="0"/>
              </a:rPr>
              <a:t>peritoneal</a:t>
            </a:r>
            <a:r>
              <a:rPr lang="hu-HU" sz="800" b="0" i="1" dirty="0">
                <a:solidFill>
                  <a:srgbClr val="666666"/>
                </a:solidFill>
                <a:effectLst/>
                <a:latin typeface="Open Sans" panose="020B0606030504020204" pitchFamily="34" charset="0"/>
              </a:rPr>
              <a:t> and </a:t>
            </a:r>
            <a:r>
              <a:rPr lang="hu-HU" sz="800" b="0" i="1" dirty="0" err="1">
                <a:solidFill>
                  <a:srgbClr val="666666"/>
                </a:solidFill>
                <a:effectLst/>
                <a:latin typeface="Open Sans" panose="020B0606030504020204" pitchFamily="34" charset="0"/>
              </a:rPr>
              <a:t>blood</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cultures</a:t>
            </a:r>
            <a:r>
              <a:rPr lang="hu-HU" sz="800" b="0" i="1" dirty="0">
                <a:solidFill>
                  <a:srgbClr val="666666"/>
                </a:solidFill>
                <a:effectLst/>
                <a:latin typeface="Open Sans" panose="020B0606030504020204" pitchFamily="34" charset="0"/>
              </a:rPr>
              <a:t> in an AT1R-dependent </a:t>
            </a:r>
            <a:r>
              <a:rPr lang="hu-HU" sz="800" b="0" i="1" dirty="0" err="1">
                <a:solidFill>
                  <a:srgbClr val="666666"/>
                </a:solidFill>
                <a:effectLst/>
                <a:latin typeface="Open Sans" panose="020B0606030504020204" pitchFamily="34" charset="0"/>
              </a:rPr>
              <a:t>manner</a:t>
            </a:r>
            <a:r>
              <a:rPr lang="hu-HU" sz="800" b="0" i="1" dirty="0">
                <a:solidFill>
                  <a:srgbClr val="666666"/>
                </a:solidFill>
                <a:effectLst/>
                <a:latin typeface="Open Sans" panose="020B0606030504020204" pitchFamily="34" charset="0"/>
              </a:rPr>
              <a:t> 48-h </a:t>
            </a:r>
            <a:r>
              <a:rPr lang="hu-HU" sz="800" b="0" i="1" dirty="0" err="1">
                <a:solidFill>
                  <a:srgbClr val="666666"/>
                </a:solidFill>
                <a:effectLst/>
                <a:latin typeface="Open Sans" panose="020B0606030504020204" pitchFamily="34" charset="0"/>
              </a:rPr>
              <a:t>after</a:t>
            </a:r>
            <a:r>
              <a:rPr lang="hu-HU" sz="800" b="0" i="1" dirty="0">
                <a:solidFill>
                  <a:srgbClr val="666666"/>
                </a:solidFill>
                <a:effectLst/>
                <a:latin typeface="Open Sans" panose="020B0606030504020204" pitchFamily="34" charset="0"/>
              </a:rPr>
              <a:t> CLP. (Top) </a:t>
            </a:r>
            <a:r>
              <a:rPr lang="hu-HU" sz="800" b="0" i="1" dirty="0" err="1">
                <a:solidFill>
                  <a:srgbClr val="666666"/>
                </a:solidFill>
                <a:effectLst/>
                <a:latin typeface="Open Sans" panose="020B0606030504020204" pitchFamily="34" charset="0"/>
              </a:rPr>
              <a:t>Images</a:t>
            </a:r>
            <a:r>
              <a:rPr lang="hu-HU" sz="800" b="0" i="1" dirty="0">
                <a:solidFill>
                  <a:srgbClr val="666666"/>
                </a:solidFill>
                <a:effectLst/>
                <a:latin typeface="Open Sans" panose="020B0606030504020204" pitchFamily="34" charset="0"/>
              </a:rPr>
              <a:t> display </a:t>
            </a:r>
            <a:r>
              <a:rPr lang="hu-HU" sz="800" b="0" i="1" dirty="0" err="1">
                <a:solidFill>
                  <a:srgbClr val="666666"/>
                </a:solidFill>
                <a:effectLst/>
                <a:latin typeface="Open Sans" panose="020B0606030504020204" pitchFamily="34" charset="0"/>
              </a:rPr>
              <a:t>representative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peritoneal</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culture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plates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from</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each</a:t>
            </a:r>
            <a:r>
              <a:rPr lang="hu-HU" sz="800" b="0" i="1" dirty="0">
                <a:solidFill>
                  <a:srgbClr val="666666"/>
                </a:solidFill>
                <a:effectLst/>
                <a:latin typeface="Open Sans" panose="020B0606030504020204" pitchFamily="34" charset="0"/>
              </a:rPr>
              <a:t> of </a:t>
            </a:r>
            <a:r>
              <a:rPr lang="hu-HU" sz="800" b="0" i="1" dirty="0" err="1">
                <a:solidFill>
                  <a:srgbClr val="666666"/>
                </a:solidFill>
                <a:effectLst/>
                <a:latin typeface="Open Sans" panose="020B0606030504020204" pitchFamily="34" charset="0"/>
              </a:rPr>
              <a:t>the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treatment</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groups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Middle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Graphs</a:t>
            </a:r>
            <a:r>
              <a:rPr lang="hu-HU" sz="800" b="0" i="1" dirty="0">
                <a:solidFill>
                  <a:srgbClr val="666666"/>
                </a:solidFill>
                <a:effectLst/>
                <a:latin typeface="Open Sans" panose="020B0606030504020204" pitchFamily="34" charset="0"/>
              </a:rPr>
              <a:t> display </a:t>
            </a:r>
            <a:r>
              <a:rPr lang="hu-HU" sz="800" b="0" i="1" dirty="0" err="1">
                <a:solidFill>
                  <a:srgbClr val="666666"/>
                </a:solidFill>
                <a:effectLst/>
                <a:latin typeface="Open Sans" panose="020B0606030504020204" pitchFamily="34" charset="0"/>
              </a:rPr>
              <a:t>bacterial</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counts</a:t>
            </a:r>
            <a:r>
              <a:rPr lang="hu-HU" sz="800" b="0" i="1" dirty="0">
                <a:solidFill>
                  <a:srgbClr val="666666"/>
                </a:solidFill>
                <a:effectLst/>
                <a:latin typeface="Open Sans" panose="020B0606030504020204" pitchFamily="34" charset="0"/>
              </a:rPr>
              <a:t> in </a:t>
            </a:r>
            <a:r>
              <a:rPr lang="hu-HU" sz="800" b="0" i="1" dirty="0" err="1">
                <a:solidFill>
                  <a:srgbClr val="666666"/>
                </a:solidFill>
                <a:effectLst/>
                <a:latin typeface="Open Sans" panose="020B0606030504020204" pitchFamily="34" charset="0"/>
              </a:rPr>
              <a:t>treatment</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groups</a:t>
            </a:r>
            <a:r>
              <a:rPr lang="hu-HU" sz="800" b="0" i="1" dirty="0">
                <a:solidFill>
                  <a:srgbClr val="666666"/>
                </a:solidFill>
                <a:effectLst/>
                <a:latin typeface="Open Sans" panose="020B0606030504020204" pitchFamily="34" charset="0"/>
              </a:rPr>
              <a:t> and T</a:t>
            </a:r>
            <a:r>
              <a:rPr lang="hu-HU" sz="800" b="0" i="1" baseline="-25000" dirty="0">
                <a:solidFill>
                  <a:srgbClr val="666666"/>
                </a:solidFill>
                <a:effectLst/>
                <a:latin typeface="Open Sans" panose="020B0606030504020204" pitchFamily="34" charset="0"/>
              </a:rPr>
              <a:t>0</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mice</a:t>
            </a:r>
            <a:r>
              <a:rPr lang="hu-HU" sz="800" b="0" i="1" dirty="0">
                <a:solidFill>
                  <a:srgbClr val="666666"/>
                </a:solidFill>
                <a:effectLst/>
                <a:latin typeface="Open Sans" panose="020B0606030504020204" pitchFamily="34" charset="0"/>
              </a:rPr>
              <a:t>. The y </a:t>
            </a:r>
            <a:r>
              <a:rPr lang="hu-HU" sz="800" b="0" i="1" dirty="0" err="1">
                <a:solidFill>
                  <a:srgbClr val="666666"/>
                </a:solidFill>
                <a:effectLst/>
                <a:latin typeface="Open Sans" panose="020B0606030504020204" pitchFamily="34" charset="0"/>
              </a:rPr>
              <a:t>axis</a:t>
            </a:r>
            <a:r>
              <a:rPr lang="hu-HU" sz="800" b="0" i="1" dirty="0">
                <a:solidFill>
                  <a:srgbClr val="666666"/>
                </a:solidFill>
                <a:effectLst/>
                <a:latin typeface="Open Sans" panose="020B0606030504020204" pitchFamily="34" charset="0"/>
              </a:rPr>
              <a:t> displays </a:t>
            </a:r>
            <a:r>
              <a:rPr lang="hu-HU" sz="800" b="0" i="1" dirty="0" err="1">
                <a:solidFill>
                  <a:srgbClr val="666666"/>
                </a:solidFill>
                <a:effectLst/>
                <a:latin typeface="Open Sans" panose="020B0606030504020204" pitchFamily="34" charset="0"/>
              </a:rPr>
              <a:t>bacterial</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counts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on</a:t>
            </a:r>
            <a:r>
              <a:rPr lang="hu-HU" sz="800" b="0" i="1" dirty="0">
                <a:solidFill>
                  <a:srgbClr val="666666"/>
                </a:solidFill>
                <a:effectLst/>
                <a:latin typeface="Open Sans" panose="020B0606030504020204" pitchFamily="34" charset="0"/>
              </a:rPr>
              <a:t> a </a:t>
            </a:r>
            <a:r>
              <a:rPr lang="hu-HU" sz="800" b="0" i="1" dirty="0" err="1">
                <a:solidFill>
                  <a:srgbClr val="666666"/>
                </a:solidFill>
                <a:effectLst/>
                <a:latin typeface="Open Sans" panose="020B0606030504020204" pitchFamily="34" charset="0"/>
              </a:rPr>
              <a:t>natural</a:t>
            </a:r>
            <a:r>
              <a:rPr lang="hu-HU" sz="800" b="0" i="1" dirty="0">
                <a:solidFill>
                  <a:srgbClr val="666666"/>
                </a:solidFill>
                <a:effectLst/>
                <a:latin typeface="Open Sans" panose="020B0606030504020204" pitchFamily="34" charset="0"/>
              </a:rPr>
              <a:t> log </a:t>
            </a:r>
            <a:r>
              <a:rPr lang="hu-HU" sz="800" b="0" i="1" dirty="0" err="1">
                <a:solidFill>
                  <a:srgbClr val="666666"/>
                </a:solidFill>
                <a:effectLst/>
                <a:latin typeface="Open Sans" panose="020B0606030504020204" pitchFamily="34" charset="0"/>
              </a:rPr>
              <a:t>scale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Dots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represent</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individual</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mice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horizontal</a:t>
            </a:r>
            <a:r>
              <a:rPr lang="hu-HU" sz="800" b="0" i="1" dirty="0">
                <a:solidFill>
                  <a:srgbClr val="666666"/>
                </a:solidFill>
                <a:effectLst/>
                <a:latin typeface="Open Sans" panose="020B0606030504020204" pitchFamily="34" charset="0"/>
              </a:rPr>
              <a:t> bars </a:t>
            </a:r>
            <a:r>
              <a:rPr lang="hu-HU" sz="800" b="0" i="1" dirty="0" err="1">
                <a:solidFill>
                  <a:srgbClr val="666666"/>
                </a:solidFill>
                <a:effectLst/>
                <a:latin typeface="Open Sans" panose="020B0606030504020204" pitchFamily="34" charset="0"/>
              </a:rPr>
              <a:t>represent</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group</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median</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box</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height</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represents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interquartile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range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error</a:t>
            </a:r>
            <a:r>
              <a:rPr lang="hu-HU" sz="800" b="0" i="1" dirty="0">
                <a:solidFill>
                  <a:srgbClr val="666666"/>
                </a:solidFill>
                <a:effectLst/>
                <a:latin typeface="Open Sans" panose="020B0606030504020204" pitchFamily="34" charset="0"/>
              </a:rPr>
              <a:t> bars </a:t>
            </a:r>
            <a:r>
              <a:rPr lang="hu-HU" sz="800" b="0" i="1" dirty="0" err="1">
                <a:solidFill>
                  <a:srgbClr val="666666"/>
                </a:solidFill>
                <a:effectLst/>
                <a:latin typeface="Open Sans" panose="020B0606030504020204" pitchFamily="34" charset="0"/>
              </a:rPr>
              <a:t>represent</a:t>
            </a:r>
            <a:r>
              <a:rPr lang="hu-HU" sz="800" b="0" i="1" dirty="0">
                <a:solidFill>
                  <a:srgbClr val="666666"/>
                </a:solidFill>
                <a:effectLst/>
                <a:latin typeface="Open Sans" panose="020B0606030504020204" pitchFamily="34" charset="0"/>
              </a:rPr>
              <a:t> range. </a:t>
            </a:r>
            <a:r>
              <a:rPr lang="hu-HU" sz="800" b="0" i="1" dirty="0" err="1">
                <a:solidFill>
                  <a:srgbClr val="666666"/>
                </a:solidFill>
                <a:effectLst/>
                <a:latin typeface="Open Sans" panose="020B0606030504020204" pitchFamily="34" charset="0"/>
              </a:rPr>
              <a:t>Asterisks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indicate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the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multiple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comparison-adjusted</a:t>
            </a:r>
            <a:r>
              <a:rPr lang="hu-HU" sz="800" b="0" i="1" dirty="0">
                <a:solidFill>
                  <a:srgbClr val="666666"/>
                </a:solidFill>
                <a:effectLst/>
                <a:latin typeface="Open Sans" panose="020B0606030504020204" pitchFamily="34" charset="0"/>
              </a:rPr>
              <a:t>) P </a:t>
            </a:r>
            <a:r>
              <a:rPr lang="hu-HU" sz="800" b="0" i="1" dirty="0" err="1">
                <a:solidFill>
                  <a:srgbClr val="666666"/>
                </a:solidFill>
                <a:effectLst/>
                <a:latin typeface="Open Sans" panose="020B0606030504020204" pitchFamily="34" charset="0"/>
              </a:rPr>
              <a:t>values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vs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the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control</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vehicle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group</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as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follows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ns</a:t>
            </a:r>
            <a:r>
              <a:rPr lang="hu-HU" sz="800" b="0" i="1" dirty="0">
                <a:solidFill>
                  <a:srgbClr val="666666"/>
                </a:solidFill>
                <a:effectLst/>
                <a:latin typeface="Open Sans" panose="020B0606030504020204" pitchFamily="34" charset="0"/>
              </a:rPr>
              <a:t>, P &gt; 0.05; *P &lt; 0.05; **P &lt; 0.005; ***P &lt; 0.0005. White </a:t>
            </a:r>
            <a:r>
              <a:rPr lang="hu-HU" sz="800" b="0" i="1" dirty="0" err="1">
                <a:solidFill>
                  <a:srgbClr val="666666"/>
                </a:solidFill>
                <a:effectLst/>
                <a:latin typeface="Open Sans" panose="020B0606030504020204" pitchFamily="34" charset="0"/>
              </a:rPr>
              <a:t>boxes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below</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each</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box</a:t>
            </a:r>
            <a:r>
              <a:rPr lang="hu-HU" sz="800" b="0" i="1" dirty="0">
                <a:solidFill>
                  <a:srgbClr val="666666"/>
                </a:solidFill>
                <a:effectLst/>
                <a:latin typeface="Open Sans" panose="020B0606030504020204" pitchFamily="34" charset="0"/>
              </a:rPr>
              <a:t> display </a:t>
            </a:r>
            <a:r>
              <a:rPr lang="hu-HU" sz="800" b="0" i="1" dirty="0" err="1">
                <a:solidFill>
                  <a:srgbClr val="666666"/>
                </a:solidFill>
                <a:effectLst/>
                <a:latin typeface="Open Sans" panose="020B0606030504020204" pitchFamily="34" charset="0"/>
              </a:rPr>
              <a:t>the</a:t>
            </a:r>
            <a:r>
              <a:rPr lang="hu-HU" sz="800" b="0" i="1" dirty="0">
                <a:solidFill>
                  <a:srgbClr val="666666"/>
                </a:solidFill>
                <a:effectLst/>
                <a:latin typeface="Open Sans" panose="020B0606030504020204" pitchFamily="34" charset="0"/>
              </a:rPr>
              <a:t> overall </a:t>
            </a:r>
            <a:r>
              <a:rPr lang="hu-HU" sz="800" b="0" i="1" dirty="0" err="1">
                <a:solidFill>
                  <a:srgbClr val="666666"/>
                </a:solidFill>
                <a:effectLst/>
                <a:latin typeface="Open Sans" panose="020B0606030504020204" pitchFamily="34" charset="0"/>
              </a:rPr>
              <a:t>group</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mean</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Bottom</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Table</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summarizes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interventions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for</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each</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graph</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column</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Abbreviations</a:t>
            </a:r>
            <a:r>
              <a:rPr lang="hu-HU" sz="800" b="0" i="1" dirty="0">
                <a:solidFill>
                  <a:srgbClr val="666666"/>
                </a:solidFill>
                <a:effectLst/>
                <a:latin typeface="Open Sans" panose="020B0606030504020204" pitchFamily="34" charset="0"/>
              </a:rPr>
              <a:t>: A-II, </a:t>
            </a:r>
            <a:r>
              <a:rPr lang="hu-HU" sz="800" b="0" i="1" dirty="0" err="1">
                <a:solidFill>
                  <a:srgbClr val="666666"/>
                </a:solidFill>
                <a:effectLst/>
                <a:latin typeface="Open Sans" panose="020B0606030504020204" pitchFamily="34" charset="0"/>
              </a:rPr>
              <a:t>angiotensin</a:t>
            </a:r>
            <a:r>
              <a:rPr lang="hu-HU" sz="800" b="0" i="1" dirty="0">
                <a:solidFill>
                  <a:srgbClr val="666666"/>
                </a:solidFill>
                <a:effectLst/>
                <a:latin typeface="Open Sans" panose="020B0606030504020204" pitchFamily="34" charset="0"/>
              </a:rPr>
              <a:t>-II; IP, </a:t>
            </a:r>
            <a:r>
              <a:rPr lang="hu-HU" sz="800" b="0" i="1" dirty="0" err="1">
                <a:solidFill>
                  <a:srgbClr val="666666"/>
                </a:solidFill>
                <a:effectLst/>
                <a:latin typeface="Open Sans" panose="020B0606030504020204" pitchFamily="34" charset="0"/>
              </a:rPr>
              <a:t>intraperitoneal</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Ln</a:t>
            </a:r>
            <a:r>
              <a:rPr lang="hu-HU" sz="800" b="0" i="1" dirty="0">
                <a:solidFill>
                  <a:srgbClr val="666666"/>
                </a:solidFill>
                <a:effectLst/>
                <a:latin typeface="Open Sans" panose="020B0606030504020204" pitchFamily="34" charset="0"/>
              </a:rPr>
              <a:t>(</a:t>
            </a:r>
            <a:r>
              <a:rPr lang="hu-HU" sz="800" b="0" i="1" dirty="0" err="1">
                <a:solidFill>
                  <a:srgbClr val="666666"/>
                </a:solidFill>
                <a:effectLst/>
                <a:latin typeface="Open Sans" panose="020B0606030504020204" pitchFamily="34" charset="0"/>
              </a:rPr>
              <a:t>CFUs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natural</a:t>
            </a:r>
            <a:r>
              <a:rPr lang="hu-HU" sz="800" b="0" i="1" dirty="0">
                <a:solidFill>
                  <a:srgbClr val="666666"/>
                </a:solidFill>
                <a:effectLst/>
                <a:latin typeface="Open Sans" panose="020B0606030504020204" pitchFamily="34" charset="0"/>
              </a:rPr>
              <a:t> log of </a:t>
            </a:r>
            <a:r>
              <a:rPr lang="hu-HU" sz="800" b="0" i="1" dirty="0" err="1">
                <a:solidFill>
                  <a:srgbClr val="666666"/>
                </a:solidFill>
                <a:effectLst/>
                <a:latin typeface="Open Sans" panose="020B0606030504020204" pitchFamily="34" charset="0"/>
              </a:rPr>
              <a:t>colony</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forming</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units</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Losar</a:t>
            </a:r>
            <a:r>
              <a:rPr lang="hu-HU" sz="800" b="0" i="1" dirty="0">
                <a:solidFill>
                  <a:srgbClr val="666666"/>
                </a:solidFill>
                <a:effectLst/>
                <a:latin typeface="Open Sans" panose="020B0606030504020204" pitchFamily="34" charset="0"/>
              </a:rPr>
              <a:t>, </a:t>
            </a:r>
            <a:r>
              <a:rPr lang="hu-HU" sz="800" b="0" i="1" dirty="0" err="1">
                <a:solidFill>
                  <a:srgbClr val="666666"/>
                </a:solidFill>
                <a:effectLst/>
                <a:latin typeface="Open Sans" panose="020B0606030504020204" pitchFamily="34" charset="0"/>
              </a:rPr>
              <a:t>losartan</a:t>
            </a:r>
            <a:r>
              <a:rPr lang="hu-HU" sz="800" b="0" i="1" dirty="0">
                <a:solidFill>
                  <a:srgbClr val="666666"/>
                </a:solidFill>
                <a:effectLst/>
                <a:latin typeface="Open Sans" panose="020B0606030504020204" pitchFamily="34" charset="0"/>
              </a:rPr>
              <a:t>.</a:t>
            </a:r>
            <a:endParaRPr lang="hu-HU" sz="800" dirty="0"/>
          </a:p>
        </p:txBody>
      </p:sp>
      <p:sp>
        <p:nvSpPr>
          <p:cNvPr id="6" name="Szövegdoboz 5">
            <a:extLst>
              <a:ext uri="{FF2B5EF4-FFF2-40B4-BE49-F238E27FC236}">
                <a16:creationId xmlns:a16="http://schemas.microsoft.com/office/drawing/2014/main" id="{8B913BC9-7807-2938-19E4-5DD7EBEB5BC2}"/>
              </a:ext>
            </a:extLst>
          </p:cNvPr>
          <p:cNvSpPr txBox="1"/>
          <p:nvPr/>
        </p:nvSpPr>
        <p:spPr>
          <a:xfrm>
            <a:off x="0" y="0"/>
            <a:ext cx="6096000" cy="1015663"/>
          </a:xfrm>
          <a:prstGeom prst="rect">
            <a:avLst/>
          </a:prstGeom>
          <a:noFill/>
        </p:spPr>
        <p:txBody>
          <a:bodyPr wrap="square">
            <a:spAutoFit/>
          </a:bodyPr>
          <a:lstStyle/>
          <a:p>
            <a:r>
              <a:rPr lang="hu-HU" sz="1000" b="1" dirty="0" err="1"/>
              <a:t>Angiotensin</a:t>
            </a:r>
            <a:r>
              <a:rPr lang="hu-HU" sz="1000" b="1" dirty="0"/>
              <a:t> II </a:t>
            </a:r>
            <a:r>
              <a:rPr lang="hu-HU" sz="1000" b="1" dirty="0" err="1"/>
              <a:t>enhances</a:t>
            </a:r>
            <a:r>
              <a:rPr lang="hu-HU" sz="1000" b="1" dirty="0"/>
              <a:t> </a:t>
            </a:r>
            <a:r>
              <a:rPr lang="hu-HU" sz="1000" b="1" dirty="0" err="1"/>
              <a:t>bacterial</a:t>
            </a:r>
            <a:r>
              <a:rPr lang="hu-HU" sz="1000" b="1" dirty="0"/>
              <a:t> </a:t>
            </a:r>
            <a:r>
              <a:rPr lang="hu-HU" sz="1000" b="1" dirty="0" err="1"/>
              <a:t>clearance</a:t>
            </a:r>
            <a:r>
              <a:rPr lang="hu-HU" sz="1000" b="1" dirty="0"/>
              <a:t> </a:t>
            </a:r>
            <a:r>
              <a:rPr lang="hu-HU" sz="1000" b="1" dirty="0" err="1"/>
              <a:t>via</a:t>
            </a:r>
            <a:r>
              <a:rPr lang="hu-HU" sz="1000" b="1" dirty="0"/>
              <a:t> </a:t>
            </a:r>
            <a:r>
              <a:rPr lang="hu-HU" sz="1000" b="1" dirty="0" err="1"/>
              <a:t>myeloid</a:t>
            </a:r>
            <a:r>
              <a:rPr lang="hu-HU" sz="1000" b="1" dirty="0"/>
              <a:t> </a:t>
            </a:r>
            <a:r>
              <a:rPr lang="hu-HU" sz="1000" b="1" dirty="0" err="1"/>
              <a:t>signaling</a:t>
            </a:r>
            <a:r>
              <a:rPr lang="hu-HU" sz="1000" b="1" dirty="0"/>
              <a:t> in a </a:t>
            </a:r>
            <a:r>
              <a:rPr lang="hu-HU" sz="1000" b="1" dirty="0" err="1"/>
              <a:t>murine</a:t>
            </a:r>
            <a:r>
              <a:rPr lang="hu-HU" sz="1000" b="1" dirty="0"/>
              <a:t> </a:t>
            </a:r>
            <a:r>
              <a:rPr lang="hu-HU" sz="1000" b="1" dirty="0" err="1"/>
              <a:t>sepsis</a:t>
            </a:r>
            <a:r>
              <a:rPr lang="hu-HU" sz="1000" b="1" dirty="0"/>
              <a:t> </a:t>
            </a:r>
            <a:r>
              <a:rPr lang="hu-HU" sz="1000" b="1" dirty="0" err="1"/>
              <a:t>model</a:t>
            </a:r>
            <a:r>
              <a:rPr lang="hu-HU" sz="1000" b="1" dirty="0"/>
              <a:t> </a:t>
            </a:r>
            <a:r>
              <a:rPr lang="hu-HU" sz="1000" dirty="0"/>
              <a:t>Daniel E. Leismana,b,c,1 , Jamie R. </a:t>
            </a:r>
            <a:r>
              <a:rPr lang="hu-HU" sz="1000" dirty="0" err="1"/>
              <a:t>Privratskyd</a:t>
            </a:r>
            <a:r>
              <a:rPr lang="hu-HU" sz="1000" dirty="0"/>
              <a:t> , Jake R. </a:t>
            </a:r>
            <a:r>
              <a:rPr lang="hu-HU" sz="1000" dirty="0" err="1"/>
              <a:t>Lehmanc,e</a:t>
            </a:r>
            <a:r>
              <a:rPr lang="hu-HU" sz="1000" dirty="0"/>
              <a:t> , Mabel N. </a:t>
            </a:r>
            <a:r>
              <a:rPr lang="hu-HU" sz="1000" dirty="0" err="1"/>
              <a:t>Abrahamc,e</a:t>
            </a:r>
            <a:r>
              <a:rPr lang="hu-HU" sz="1000" dirty="0"/>
              <a:t>, </a:t>
            </a:r>
            <a:r>
              <a:rPr lang="hu-HU" sz="1000" dirty="0" err="1"/>
              <a:t>Omar</a:t>
            </a:r>
            <a:r>
              <a:rPr lang="hu-HU" sz="1000" dirty="0"/>
              <a:t> Y. </a:t>
            </a:r>
            <a:r>
              <a:rPr lang="hu-HU" sz="1000" dirty="0" err="1"/>
              <a:t>Yaipanc,e</a:t>
            </a:r>
            <a:r>
              <a:rPr lang="hu-HU" sz="1000" dirty="0"/>
              <a:t>, Mariana R. </a:t>
            </a:r>
            <a:r>
              <a:rPr lang="hu-HU" sz="1000" dirty="0" err="1"/>
              <a:t>Brewerc,e</a:t>
            </a:r>
            <a:r>
              <a:rPr lang="hu-HU" sz="1000" dirty="0"/>
              <a:t>, </a:t>
            </a:r>
            <a:r>
              <a:rPr lang="hu-HU" sz="1000" dirty="0" err="1"/>
              <a:t>Ana</a:t>
            </a:r>
            <a:r>
              <a:rPr lang="hu-HU" sz="1000" dirty="0"/>
              <a:t> </a:t>
            </a:r>
            <a:r>
              <a:rPr lang="hu-HU" sz="1000" dirty="0" err="1"/>
              <a:t>Nedeljkovic-Kurepac,e</a:t>
            </a:r>
            <a:r>
              <a:rPr lang="hu-HU" sz="1000" dirty="0"/>
              <a:t>, Christine C. </a:t>
            </a:r>
            <a:r>
              <a:rPr lang="hu-HU" sz="1000" dirty="0" err="1"/>
              <a:t>Caponec,e</a:t>
            </a:r>
            <a:r>
              <a:rPr lang="hu-HU" sz="1000" dirty="0"/>
              <a:t>, </a:t>
            </a:r>
            <a:r>
              <a:rPr lang="hu-HU" sz="1000" dirty="0" err="1"/>
              <a:t>Tiago</a:t>
            </a:r>
            <a:r>
              <a:rPr lang="hu-HU" sz="1000" dirty="0"/>
              <a:t> D. </a:t>
            </a:r>
            <a:r>
              <a:rPr lang="hu-HU" sz="1000" dirty="0" err="1"/>
              <a:t>Fernandesc,e</a:t>
            </a:r>
            <a:r>
              <a:rPr lang="hu-HU" sz="1000" dirty="0"/>
              <a:t>, Robert </a:t>
            </a:r>
            <a:r>
              <a:rPr lang="hu-HU" sz="1000" dirty="0" err="1"/>
              <a:t>Griffithsf</a:t>
            </a:r>
            <a:r>
              <a:rPr lang="hu-HU" sz="1000" dirty="0"/>
              <a:t> , William J. </a:t>
            </a:r>
            <a:r>
              <a:rPr lang="hu-HU" sz="1000" dirty="0" err="1"/>
              <a:t>Steinc,e</a:t>
            </a:r>
            <a:r>
              <a:rPr lang="hu-HU" sz="1000" dirty="0"/>
              <a:t>, </a:t>
            </a:r>
            <a:r>
              <a:rPr lang="hu-HU" sz="1000" dirty="0" err="1"/>
              <a:t>Marcia</a:t>
            </a:r>
            <a:r>
              <a:rPr lang="hu-HU" sz="1000" dirty="0"/>
              <a:t> B. </a:t>
            </a:r>
            <a:r>
              <a:rPr lang="hu-HU" sz="1000" dirty="0" err="1"/>
              <a:t>Goldbergg,h,i,j</a:t>
            </a:r>
            <a:r>
              <a:rPr lang="hu-HU" sz="1000" dirty="0"/>
              <a:t> , Steven D. </a:t>
            </a:r>
            <a:r>
              <a:rPr lang="hu-HU" sz="1000" dirty="0" err="1"/>
              <a:t>Crowleyf</a:t>
            </a:r>
            <a:r>
              <a:rPr lang="hu-HU" sz="1000" dirty="0"/>
              <a:t> , </a:t>
            </a:r>
            <a:r>
              <a:rPr lang="hu-HU" sz="1000" dirty="0" err="1"/>
              <a:t>Rinaldo</a:t>
            </a:r>
            <a:r>
              <a:rPr lang="hu-HU" sz="1000" dirty="0"/>
              <a:t> </a:t>
            </a:r>
            <a:r>
              <a:rPr lang="hu-HU" sz="1000" dirty="0" err="1"/>
              <a:t>Bellomoj,k,l,m,n</a:t>
            </a:r>
            <a:r>
              <a:rPr lang="hu-HU" sz="1000" dirty="0"/>
              <a:t>, </a:t>
            </a:r>
            <a:r>
              <a:rPr lang="hu-HU" sz="1000" dirty="0" err="1"/>
              <a:t>Clifford</a:t>
            </a:r>
            <a:r>
              <a:rPr lang="hu-HU" sz="1000" dirty="0"/>
              <a:t> S. </a:t>
            </a:r>
            <a:r>
              <a:rPr lang="hu-HU" sz="1000" dirty="0" err="1"/>
              <a:t>Deutschmanc,e</a:t>
            </a:r>
            <a:r>
              <a:rPr lang="hu-HU" sz="1000" dirty="0"/>
              <a:t>, and Matthew D. </a:t>
            </a:r>
            <a:r>
              <a:rPr lang="hu-HU" sz="1000" dirty="0" err="1"/>
              <a:t>Taylorc,e</a:t>
            </a:r>
            <a:r>
              <a:rPr lang="hu-HU" sz="1000" dirty="0"/>
              <a:t> Edited </a:t>
            </a:r>
            <a:r>
              <a:rPr lang="hu-HU" sz="1000" dirty="0" err="1"/>
              <a:t>by</a:t>
            </a:r>
            <a:r>
              <a:rPr lang="hu-HU" sz="1000" dirty="0"/>
              <a:t> Carl Nathan, Weill </a:t>
            </a:r>
            <a:r>
              <a:rPr lang="hu-HU" sz="1000" dirty="0" err="1"/>
              <a:t>Medical</a:t>
            </a:r>
            <a:r>
              <a:rPr lang="hu-HU" sz="1000" dirty="0"/>
              <a:t> College of </a:t>
            </a:r>
            <a:r>
              <a:rPr lang="hu-HU" sz="1000" dirty="0" err="1"/>
              <a:t>Cornell</a:t>
            </a:r>
            <a:r>
              <a:rPr lang="hu-HU" sz="1000" dirty="0"/>
              <a:t> University, New York, NY; </a:t>
            </a:r>
            <a:r>
              <a:rPr lang="hu-HU" sz="1000" dirty="0" err="1"/>
              <a:t>received</a:t>
            </a:r>
            <a:r>
              <a:rPr lang="hu-HU" sz="1000" dirty="0"/>
              <a:t> </a:t>
            </a:r>
            <a:r>
              <a:rPr lang="hu-HU" sz="1000" dirty="0" err="1"/>
              <a:t>July</a:t>
            </a:r>
            <a:r>
              <a:rPr lang="hu-HU" sz="1000" dirty="0"/>
              <a:t> 4, 2022; </a:t>
            </a:r>
            <a:r>
              <a:rPr lang="hu-HU" sz="1000" dirty="0" err="1"/>
              <a:t>accepted</a:t>
            </a:r>
            <a:r>
              <a:rPr lang="hu-HU" sz="1000" dirty="0"/>
              <a:t> </a:t>
            </a:r>
            <a:r>
              <a:rPr lang="hu-HU" sz="1000" dirty="0" err="1"/>
              <a:t>July</a:t>
            </a:r>
            <a:r>
              <a:rPr lang="hu-HU" sz="1000" dirty="0"/>
              <a:t> 19, 2022</a:t>
            </a:r>
          </a:p>
        </p:txBody>
      </p:sp>
      <p:pic>
        <p:nvPicPr>
          <p:cNvPr id="7" name="Kép 6">
            <a:extLst>
              <a:ext uri="{FF2B5EF4-FFF2-40B4-BE49-F238E27FC236}">
                <a16:creationId xmlns:a16="http://schemas.microsoft.com/office/drawing/2014/main" id="{6ECC27A2-3033-D934-5980-965F5A73E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pic>
        <p:nvPicPr>
          <p:cNvPr id="8" name="Google Shape;129;p6">
            <a:extLst>
              <a:ext uri="{FF2B5EF4-FFF2-40B4-BE49-F238E27FC236}">
                <a16:creationId xmlns:a16="http://schemas.microsoft.com/office/drawing/2014/main" id="{47103939-4858-E4CD-2F73-549419FBFBBD}"/>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spTree>
    <p:extLst>
      <p:ext uri="{BB962C8B-B14F-4D97-AF65-F5344CB8AC3E}">
        <p14:creationId xmlns:p14="http://schemas.microsoft.com/office/powerpoint/2010/main" val="347078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C78002A-6E9C-8051-D57F-5D31F4D33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298" y="1125451"/>
            <a:ext cx="4511154" cy="5308685"/>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6FE02B05-401D-1CB1-EB8B-4E55B8460685}"/>
              </a:ext>
            </a:extLst>
          </p:cNvPr>
          <p:cNvSpPr txBox="1"/>
          <p:nvPr/>
        </p:nvSpPr>
        <p:spPr>
          <a:xfrm>
            <a:off x="7887855" y="2379364"/>
            <a:ext cx="3609060" cy="2585323"/>
          </a:xfrm>
          <a:prstGeom prst="rect">
            <a:avLst/>
          </a:prstGeom>
          <a:noFill/>
        </p:spPr>
        <p:txBody>
          <a:bodyPr wrap="square">
            <a:spAutoFit/>
          </a:bodyPr>
          <a:lstStyle/>
          <a:p>
            <a:r>
              <a:rPr lang="en-US" sz="800" b="0" i="1" dirty="0">
                <a:solidFill>
                  <a:srgbClr val="666666"/>
                </a:solidFill>
                <a:effectLst/>
                <a:latin typeface="Open Sans" panose="020B0606030504020204" pitchFamily="34" charset="0"/>
              </a:rPr>
              <a:t>Angiotensin-II enhances ex vivo phagocytosis and ROS production in response to LPS stimulation after CLP via AT1R. (A and B) Ex vivo phagocytosis with and without LPS stimulation. They y axis indicates the proportion of the indicated cell type positive for having phagocytized fluorescent-tagged IgG-conjugated beads. Bar height indicates mean, error bars the SD. Individual dots represent the average of the technical replicates for each biological replicate. Asterisks indicate the (multiple comparison adjusted) P values vs. the angiotensin-II group as follows: ns, P &gt; 0.05; *P &lt; 0.05; **P &lt; 0.005; ***P &lt; 0.0005; ****P &lt; 0.0001. (C and D) Ex vivo ROS levels with and without LPS stimulation in splenic cells isolated post-CLP. Bar height indicates interquartile range, error bar height indicates the range. The horizontal black lines indicate the median. Each dot represents the average of the technical replicates for an individual biological replicate. Asterisks above the bars indicate the (multiple comparison-adjusted) P values for LPS stimulated vs. unstimulated as follows: ns, P &gt; 0.05; *P &lt; 0.05. The “#” symbols indicates P values for the difference between the indicated treatment groups without LPS stimulation (</a:t>
            </a:r>
            <a:r>
              <a:rPr lang="en-US" sz="800" b="0" i="1" baseline="30000" dirty="0">
                <a:solidFill>
                  <a:srgbClr val="666666"/>
                </a:solidFill>
                <a:effectLst/>
                <a:latin typeface="Open Sans" panose="020B0606030504020204" pitchFamily="34" charset="0"/>
              </a:rPr>
              <a:t>#</a:t>
            </a:r>
            <a:r>
              <a:rPr lang="en-US" sz="800" b="0" i="1" dirty="0">
                <a:solidFill>
                  <a:srgbClr val="666666"/>
                </a:solidFill>
                <a:effectLst/>
                <a:latin typeface="Open Sans" panose="020B0606030504020204" pitchFamily="34" charset="0"/>
              </a:rPr>
              <a:t>P &lt; 0.05) while “^” symbols indicate P values for the difference between the indicated treatment groups with LPS stimulation (^P &lt; 0.05; ^^P &lt; 0.005</a:t>
            </a:r>
            <a:r>
              <a:rPr lang="en-US" b="0" i="1" dirty="0">
                <a:solidFill>
                  <a:srgbClr val="666666"/>
                </a:solidFill>
                <a:effectLst/>
                <a:latin typeface="Open Sans" panose="020B0606030504020204" pitchFamily="34" charset="0"/>
              </a:rPr>
              <a:t>).</a:t>
            </a:r>
            <a:endParaRPr lang="hu-HU" dirty="0"/>
          </a:p>
        </p:txBody>
      </p:sp>
      <p:sp>
        <p:nvSpPr>
          <p:cNvPr id="7" name="Szövegdoboz 6">
            <a:extLst>
              <a:ext uri="{FF2B5EF4-FFF2-40B4-BE49-F238E27FC236}">
                <a16:creationId xmlns:a16="http://schemas.microsoft.com/office/drawing/2014/main" id="{B0CDC4F0-B89C-8831-B71F-C917BB95FC71}"/>
              </a:ext>
            </a:extLst>
          </p:cNvPr>
          <p:cNvSpPr txBox="1"/>
          <p:nvPr/>
        </p:nvSpPr>
        <p:spPr>
          <a:xfrm>
            <a:off x="0" y="-22091"/>
            <a:ext cx="6096000" cy="1015663"/>
          </a:xfrm>
          <a:prstGeom prst="rect">
            <a:avLst/>
          </a:prstGeom>
          <a:noFill/>
        </p:spPr>
        <p:txBody>
          <a:bodyPr wrap="square">
            <a:spAutoFit/>
          </a:bodyPr>
          <a:lstStyle/>
          <a:p>
            <a:r>
              <a:rPr lang="hu-HU" sz="1000" b="1" dirty="0" err="1"/>
              <a:t>Angiotensin</a:t>
            </a:r>
            <a:r>
              <a:rPr lang="hu-HU" sz="1000" b="1" dirty="0"/>
              <a:t> II </a:t>
            </a:r>
            <a:r>
              <a:rPr lang="hu-HU" sz="1000" b="1" dirty="0" err="1"/>
              <a:t>enhances</a:t>
            </a:r>
            <a:r>
              <a:rPr lang="hu-HU" sz="1000" b="1" dirty="0"/>
              <a:t> </a:t>
            </a:r>
            <a:r>
              <a:rPr lang="hu-HU" sz="1000" b="1" dirty="0" err="1"/>
              <a:t>bacterial</a:t>
            </a:r>
            <a:r>
              <a:rPr lang="hu-HU" sz="1000" b="1" dirty="0"/>
              <a:t> </a:t>
            </a:r>
            <a:r>
              <a:rPr lang="hu-HU" sz="1000" b="1" dirty="0" err="1"/>
              <a:t>clearance</a:t>
            </a:r>
            <a:r>
              <a:rPr lang="hu-HU" sz="1000" b="1" dirty="0"/>
              <a:t> </a:t>
            </a:r>
            <a:r>
              <a:rPr lang="hu-HU" sz="1000" b="1" dirty="0" err="1"/>
              <a:t>via</a:t>
            </a:r>
            <a:r>
              <a:rPr lang="hu-HU" sz="1000" b="1" dirty="0"/>
              <a:t> </a:t>
            </a:r>
            <a:r>
              <a:rPr lang="hu-HU" sz="1000" b="1" dirty="0" err="1"/>
              <a:t>myeloid</a:t>
            </a:r>
            <a:r>
              <a:rPr lang="hu-HU" sz="1000" b="1" dirty="0"/>
              <a:t> </a:t>
            </a:r>
            <a:r>
              <a:rPr lang="hu-HU" sz="1000" b="1" dirty="0" err="1"/>
              <a:t>signaling</a:t>
            </a:r>
            <a:r>
              <a:rPr lang="hu-HU" sz="1000" b="1" dirty="0"/>
              <a:t> in a </a:t>
            </a:r>
            <a:r>
              <a:rPr lang="hu-HU" sz="1000" b="1" dirty="0" err="1"/>
              <a:t>murine</a:t>
            </a:r>
            <a:r>
              <a:rPr lang="hu-HU" sz="1000" b="1" dirty="0"/>
              <a:t> </a:t>
            </a:r>
            <a:r>
              <a:rPr lang="hu-HU" sz="1000" b="1" dirty="0" err="1"/>
              <a:t>sepsis</a:t>
            </a:r>
            <a:r>
              <a:rPr lang="hu-HU" sz="1000" b="1" dirty="0"/>
              <a:t> </a:t>
            </a:r>
            <a:r>
              <a:rPr lang="hu-HU" sz="1000" b="1" dirty="0" err="1"/>
              <a:t>model</a:t>
            </a:r>
            <a:r>
              <a:rPr lang="hu-HU" sz="1000" b="1" dirty="0"/>
              <a:t> </a:t>
            </a:r>
            <a:r>
              <a:rPr lang="hu-HU" sz="1000" dirty="0"/>
              <a:t>Daniel E. Leismana,b,c,1 , Jamie R. </a:t>
            </a:r>
            <a:r>
              <a:rPr lang="hu-HU" sz="1000" dirty="0" err="1"/>
              <a:t>Privratskyd</a:t>
            </a:r>
            <a:r>
              <a:rPr lang="hu-HU" sz="1000" dirty="0"/>
              <a:t> , Jake R. </a:t>
            </a:r>
            <a:r>
              <a:rPr lang="hu-HU" sz="1000" dirty="0" err="1"/>
              <a:t>Lehmanc,e</a:t>
            </a:r>
            <a:r>
              <a:rPr lang="hu-HU" sz="1000" dirty="0"/>
              <a:t> , Mabel N. </a:t>
            </a:r>
            <a:r>
              <a:rPr lang="hu-HU" sz="1000" dirty="0" err="1"/>
              <a:t>Abrahamc,e</a:t>
            </a:r>
            <a:r>
              <a:rPr lang="hu-HU" sz="1000" dirty="0"/>
              <a:t>, </a:t>
            </a:r>
            <a:r>
              <a:rPr lang="hu-HU" sz="1000" dirty="0" err="1"/>
              <a:t>Omar</a:t>
            </a:r>
            <a:r>
              <a:rPr lang="hu-HU" sz="1000" dirty="0"/>
              <a:t> Y. </a:t>
            </a:r>
            <a:r>
              <a:rPr lang="hu-HU" sz="1000" dirty="0" err="1"/>
              <a:t>Yaipanc,e</a:t>
            </a:r>
            <a:r>
              <a:rPr lang="hu-HU" sz="1000" dirty="0"/>
              <a:t>, Mariana R. </a:t>
            </a:r>
            <a:r>
              <a:rPr lang="hu-HU" sz="1000" dirty="0" err="1"/>
              <a:t>Brewerc,e</a:t>
            </a:r>
            <a:r>
              <a:rPr lang="hu-HU" sz="1000" dirty="0"/>
              <a:t>, </a:t>
            </a:r>
            <a:r>
              <a:rPr lang="hu-HU" sz="1000" dirty="0" err="1"/>
              <a:t>Ana</a:t>
            </a:r>
            <a:r>
              <a:rPr lang="hu-HU" sz="1000" dirty="0"/>
              <a:t> </a:t>
            </a:r>
            <a:r>
              <a:rPr lang="hu-HU" sz="1000" dirty="0" err="1"/>
              <a:t>Nedeljkovic-Kurepac,e</a:t>
            </a:r>
            <a:r>
              <a:rPr lang="hu-HU" sz="1000" dirty="0"/>
              <a:t>, Christine C. </a:t>
            </a:r>
            <a:r>
              <a:rPr lang="hu-HU" sz="1000" dirty="0" err="1"/>
              <a:t>Caponec,e</a:t>
            </a:r>
            <a:r>
              <a:rPr lang="hu-HU" sz="1000" dirty="0"/>
              <a:t>, </a:t>
            </a:r>
            <a:r>
              <a:rPr lang="hu-HU" sz="1000" dirty="0" err="1"/>
              <a:t>Tiago</a:t>
            </a:r>
            <a:r>
              <a:rPr lang="hu-HU" sz="1000" dirty="0"/>
              <a:t> D. </a:t>
            </a:r>
            <a:r>
              <a:rPr lang="hu-HU" sz="1000" dirty="0" err="1"/>
              <a:t>Fernandesc,e</a:t>
            </a:r>
            <a:r>
              <a:rPr lang="hu-HU" sz="1000" dirty="0"/>
              <a:t>, Robert </a:t>
            </a:r>
            <a:r>
              <a:rPr lang="hu-HU" sz="1000" dirty="0" err="1"/>
              <a:t>Griffithsf</a:t>
            </a:r>
            <a:r>
              <a:rPr lang="hu-HU" sz="1000" dirty="0"/>
              <a:t> , William J. </a:t>
            </a:r>
            <a:r>
              <a:rPr lang="hu-HU" sz="1000" dirty="0" err="1"/>
              <a:t>Steinc,e</a:t>
            </a:r>
            <a:r>
              <a:rPr lang="hu-HU" sz="1000" dirty="0"/>
              <a:t>, </a:t>
            </a:r>
            <a:r>
              <a:rPr lang="hu-HU" sz="1000" dirty="0" err="1"/>
              <a:t>Marcia</a:t>
            </a:r>
            <a:r>
              <a:rPr lang="hu-HU" sz="1000" dirty="0"/>
              <a:t> B. </a:t>
            </a:r>
            <a:r>
              <a:rPr lang="hu-HU" sz="1000" dirty="0" err="1"/>
              <a:t>Goldbergg,h,i,j</a:t>
            </a:r>
            <a:r>
              <a:rPr lang="hu-HU" sz="1000" dirty="0"/>
              <a:t> , Steven D. </a:t>
            </a:r>
            <a:r>
              <a:rPr lang="hu-HU" sz="1000" dirty="0" err="1"/>
              <a:t>Crowleyf</a:t>
            </a:r>
            <a:r>
              <a:rPr lang="hu-HU" sz="1000" dirty="0"/>
              <a:t> , </a:t>
            </a:r>
            <a:r>
              <a:rPr lang="hu-HU" sz="1000" dirty="0" err="1"/>
              <a:t>Rinaldo</a:t>
            </a:r>
            <a:r>
              <a:rPr lang="hu-HU" sz="1000" dirty="0"/>
              <a:t> </a:t>
            </a:r>
            <a:r>
              <a:rPr lang="hu-HU" sz="1000" dirty="0" err="1"/>
              <a:t>Bellomoj,k,l,m,n</a:t>
            </a:r>
            <a:r>
              <a:rPr lang="hu-HU" sz="1000" dirty="0"/>
              <a:t>, </a:t>
            </a:r>
            <a:r>
              <a:rPr lang="hu-HU" sz="1000" dirty="0" err="1"/>
              <a:t>Clifford</a:t>
            </a:r>
            <a:r>
              <a:rPr lang="hu-HU" sz="1000" dirty="0"/>
              <a:t> S. </a:t>
            </a:r>
            <a:r>
              <a:rPr lang="hu-HU" sz="1000" dirty="0" err="1"/>
              <a:t>Deutschmanc,e</a:t>
            </a:r>
            <a:r>
              <a:rPr lang="hu-HU" sz="1000" dirty="0"/>
              <a:t>, and Matthew D. </a:t>
            </a:r>
            <a:r>
              <a:rPr lang="hu-HU" sz="1000" dirty="0" err="1"/>
              <a:t>Taylorc,e</a:t>
            </a:r>
            <a:r>
              <a:rPr lang="hu-HU" sz="1000" dirty="0"/>
              <a:t> Edited </a:t>
            </a:r>
            <a:r>
              <a:rPr lang="hu-HU" sz="1000" dirty="0" err="1"/>
              <a:t>by</a:t>
            </a:r>
            <a:r>
              <a:rPr lang="hu-HU" sz="1000" dirty="0"/>
              <a:t> Carl Nathan, Weill </a:t>
            </a:r>
            <a:r>
              <a:rPr lang="hu-HU" sz="1000" dirty="0" err="1"/>
              <a:t>Medical</a:t>
            </a:r>
            <a:r>
              <a:rPr lang="hu-HU" sz="1000" dirty="0"/>
              <a:t> College of </a:t>
            </a:r>
            <a:r>
              <a:rPr lang="hu-HU" sz="1000" dirty="0" err="1"/>
              <a:t>Cornell</a:t>
            </a:r>
            <a:r>
              <a:rPr lang="hu-HU" sz="1000" dirty="0"/>
              <a:t> University, New York, NY; </a:t>
            </a:r>
            <a:r>
              <a:rPr lang="hu-HU" sz="1000" dirty="0" err="1"/>
              <a:t>received</a:t>
            </a:r>
            <a:r>
              <a:rPr lang="hu-HU" sz="1000" dirty="0"/>
              <a:t> </a:t>
            </a:r>
            <a:r>
              <a:rPr lang="hu-HU" sz="1000" dirty="0" err="1"/>
              <a:t>July</a:t>
            </a:r>
            <a:r>
              <a:rPr lang="hu-HU" sz="1000" dirty="0"/>
              <a:t> 4, 2022; </a:t>
            </a:r>
            <a:r>
              <a:rPr lang="hu-HU" sz="1000" dirty="0" err="1"/>
              <a:t>accepted</a:t>
            </a:r>
            <a:r>
              <a:rPr lang="hu-HU" sz="1000" dirty="0"/>
              <a:t> </a:t>
            </a:r>
            <a:r>
              <a:rPr lang="hu-HU" sz="1000" dirty="0" err="1"/>
              <a:t>July</a:t>
            </a:r>
            <a:r>
              <a:rPr lang="hu-HU" sz="1000" dirty="0"/>
              <a:t> 19, 2022</a:t>
            </a:r>
          </a:p>
        </p:txBody>
      </p:sp>
      <p:pic>
        <p:nvPicPr>
          <p:cNvPr id="8" name="Kép 7">
            <a:extLst>
              <a:ext uri="{FF2B5EF4-FFF2-40B4-BE49-F238E27FC236}">
                <a16:creationId xmlns:a16="http://schemas.microsoft.com/office/drawing/2014/main" id="{657937E2-E56B-337A-9456-084893585D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pic>
        <p:nvPicPr>
          <p:cNvPr id="9" name="Google Shape;129;p6">
            <a:extLst>
              <a:ext uri="{FF2B5EF4-FFF2-40B4-BE49-F238E27FC236}">
                <a16:creationId xmlns:a16="http://schemas.microsoft.com/office/drawing/2014/main" id="{3ED0B39C-F4CC-A7D9-2DD2-FCBDF36F351B}"/>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spTree>
    <p:extLst>
      <p:ext uri="{BB962C8B-B14F-4D97-AF65-F5344CB8AC3E}">
        <p14:creationId xmlns:p14="http://schemas.microsoft.com/office/powerpoint/2010/main" val="403888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05298218-30C7-7B26-AA26-62B255A864E5}"/>
              </a:ext>
            </a:extLst>
          </p:cNvPr>
          <p:cNvPicPr>
            <a:picLocks noChangeAspect="1"/>
          </p:cNvPicPr>
          <p:nvPr/>
        </p:nvPicPr>
        <p:blipFill>
          <a:blip r:embed="rId2"/>
          <a:stretch>
            <a:fillRect/>
          </a:stretch>
        </p:blipFill>
        <p:spPr>
          <a:xfrm>
            <a:off x="0" y="253568"/>
            <a:ext cx="3631987" cy="1806142"/>
          </a:xfrm>
          <a:prstGeom prst="rect">
            <a:avLst/>
          </a:prstGeom>
        </p:spPr>
      </p:pic>
      <p:pic>
        <p:nvPicPr>
          <p:cNvPr id="5" name="Kép 4">
            <a:extLst>
              <a:ext uri="{FF2B5EF4-FFF2-40B4-BE49-F238E27FC236}">
                <a16:creationId xmlns:a16="http://schemas.microsoft.com/office/drawing/2014/main" id="{1D16459E-7DC9-AA6E-950D-434709B5EDD0}"/>
              </a:ext>
            </a:extLst>
          </p:cNvPr>
          <p:cNvPicPr>
            <a:picLocks noChangeAspect="1"/>
          </p:cNvPicPr>
          <p:nvPr/>
        </p:nvPicPr>
        <p:blipFill>
          <a:blip r:embed="rId3"/>
          <a:stretch>
            <a:fillRect/>
          </a:stretch>
        </p:blipFill>
        <p:spPr>
          <a:xfrm>
            <a:off x="1335232" y="2059710"/>
            <a:ext cx="9521536" cy="4487465"/>
          </a:xfrm>
          <a:prstGeom prst="rect">
            <a:avLst/>
          </a:prstGeom>
        </p:spPr>
      </p:pic>
      <p:pic>
        <p:nvPicPr>
          <p:cNvPr id="6" name="Google Shape;129;p6">
            <a:extLst>
              <a:ext uri="{FF2B5EF4-FFF2-40B4-BE49-F238E27FC236}">
                <a16:creationId xmlns:a16="http://schemas.microsoft.com/office/drawing/2014/main" id="{3522EA56-E002-A16A-E2B4-21470D4400A0}"/>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7" name="Kép 6">
            <a:extLst>
              <a:ext uri="{FF2B5EF4-FFF2-40B4-BE49-F238E27FC236}">
                <a16:creationId xmlns:a16="http://schemas.microsoft.com/office/drawing/2014/main" id="{AAB9A6C7-840E-922A-5975-24310508ED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81744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A98372B-97DC-7F0A-63A7-D0DF9A66A04A}"/>
              </a:ext>
            </a:extLst>
          </p:cNvPr>
          <p:cNvPicPr>
            <a:picLocks noChangeAspect="1"/>
          </p:cNvPicPr>
          <p:nvPr/>
        </p:nvPicPr>
        <p:blipFill>
          <a:blip r:embed="rId2"/>
          <a:stretch>
            <a:fillRect/>
          </a:stretch>
        </p:blipFill>
        <p:spPr>
          <a:xfrm>
            <a:off x="3538330" y="58711"/>
            <a:ext cx="5250290" cy="6686143"/>
          </a:xfrm>
          <a:prstGeom prst="rect">
            <a:avLst/>
          </a:prstGeom>
        </p:spPr>
      </p:pic>
      <p:cxnSp>
        <p:nvCxnSpPr>
          <p:cNvPr id="5" name="Egyenes összekötő nyíllal 4">
            <a:extLst>
              <a:ext uri="{FF2B5EF4-FFF2-40B4-BE49-F238E27FC236}">
                <a16:creationId xmlns:a16="http://schemas.microsoft.com/office/drawing/2014/main" id="{D2F21D5B-A8E1-D26E-4A5D-989BC7EE14EE}"/>
              </a:ext>
            </a:extLst>
          </p:cNvPr>
          <p:cNvCxnSpPr>
            <a:cxnSpLocks/>
          </p:cNvCxnSpPr>
          <p:nvPr/>
        </p:nvCxnSpPr>
        <p:spPr>
          <a:xfrm flipH="1">
            <a:off x="8559317" y="3143979"/>
            <a:ext cx="895928" cy="923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Szövegdoboz 8">
            <a:extLst>
              <a:ext uri="{FF2B5EF4-FFF2-40B4-BE49-F238E27FC236}">
                <a16:creationId xmlns:a16="http://schemas.microsoft.com/office/drawing/2014/main" id="{EA4F0DA4-E4E2-9855-EDDF-220B6053EFB9}"/>
              </a:ext>
            </a:extLst>
          </p:cNvPr>
          <p:cNvSpPr txBox="1"/>
          <p:nvPr/>
        </p:nvSpPr>
        <p:spPr>
          <a:xfrm>
            <a:off x="9591259" y="2774647"/>
            <a:ext cx="1607127" cy="738664"/>
          </a:xfrm>
          <a:prstGeom prst="rect">
            <a:avLst/>
          </a:prstGeom>
          <a:noFill/>
        </p:spPr>
        <p:txBody>
          <a:bodyPr wrap="square" rtlCol="0">
            <a:spAutoFit/>
          </a:bodyPr>
          <a:lstStyle/>
          <a:p>
            <a:r>
              <a:rPr lang="hu-HU" dirty="0"/>
              <a:t>Csökkent </a:t>
            </a:r>
            <a:r>
              <a:rPr lang="hu-HU" dirty="0" err="1"/>
              <a:t>myocardium</a:t>
            </a:r>
            <a:r>
              <a:rPr lang="hu-HU" dirty="0"/>
              <a:t> O2 igény AT II mellett</a:t>
            </a:r>
          </a:p>
        </p:txBody>
      </p:sp>
      <p:pic>
        <p:nvPicPr>
          <p:cNvPr id="10" name="Kép 9">
            <a:extLst>
              <a:ext uri="{FF2B5EF4-FFF2-40B4-BE49-F238E27FC236}">
                <a16:creationId xmlns:a16="http://schemas.microsoft.com/office/drawing/2014/main" id="{3EDB66BE-5918-B04F-870C-52D7857BC332}"/>
              </a:ext>
            </a:extLst>
          </p:cNvPr>
          <p:cNvPicPr>
            <a:picLocks noChangeAspect="1"/>
          </p:cNvPicPr>
          <p:nvPr/>
        </p:nvPicPr>
        <p:blipFill>
          <a:blip r:embed="rId3"/>
          <a:stretch>
            <a:fillRect/>
          </a:stretch>
        </p:blipFill>
        <p:spPr>
          <a:xfrm>
            <a:off x="0" y="253568"/>
            <a:ext cx="3631987" cy="1806142"/>
          </a:xfrm>
          <a:prstGeom prst="rect">
            <a:avLst/>
          </a:prstGeom>
        </p:spPr>
      </p:pic>
      <p:pic>
        <p:nvPicPr>
          <p:cNvPr id="11" name="Google Shape;129;p6">
            <a:extLst>
              <a:ext uri="{FF2B5EF4-FFF2-40B4-BE49-F238E27FC236}">
                <a16:creationId xmlns:a16="http://schemas.microsoft.com/office/drawing/2014/main" id="{4EAB2BC9-D4AB-B1C4-62AD-E0C718D4F667}"/>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12" name="Kép 11">
            <a:extLst>
              <a:ext uri="{FF2B5EF4-FFF2-40B4-BE49-F238E27FC236}">
                <a16:creationId xmlns:a16="http://schemas.microsoft.com/office/drawing/2014/main" id="{12DB3D36-E1B3-2969-7E9A-689B809BA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1463519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13FCFB1-F9DC-B0C5-A319-097FD347534E}"/>
              </a:ext>
            </a:extLst>
          </p:cNvPr>
          <p:cNvPicPr>
            <a:picLocks noChangeAspect="1"/>
          </p:cNvPicPr>
          <p:nvPr/>
        </p:nvPicPr>
        <p:blipFill>
          <a:blip r:embed="rId2"/>
          <a:stretch>
            <a:fillRect/>
          </a:stretch>
        </p:blipFill>
        <p:spPr>
          <a:xfrm>
            <a:off x="2611856" y="2059710"/>
            <a:ext cx="6968288" cy="4143206"/>
          </a:xfrm>
          <a:prstGeom prst="rect">
            <a:avLst/>
          </a:prstGeom>
        </p:spPr>
      </p:pic>
      <p:sp>
        <p:nvSpPr>
          <p:cNvPr id="6" name="Szövegdoboz 5">
            <a:extLst>
              <a:ext uri="{FF2B5EF4-FFF2-40B4-BE49-F238E27FC236}">
                <a16:creationId xmlns:a16="http://schemas.microsoft.com/office/drawing/2014/main" id="{054B3752-9EC1-09BB-3A85-814055C01B9B}"/>
              </a:ext>
            </a:extLst>
          </p:cNvPr>
          <p:cNvSpPr txBox="1"/>
          <p:nvPr/>
        </p:nvSpPr>
        <p:spPr>
          <a:xfrm>
            <a:off x="3528392" y="655084"/>
            <a:ext cx="5585791" cy="1200329"/>
          </a:xfrm>
          <a:prstGeom prst="rect">
            <a:avLst/>
          </a:prstGeom>
          <a:solidFill>
            <a:srgbClr val="FFC000"/>
          </a:solidFill>
        </p:spPr>
        <p:txBody>
          <a:bodyPr wrap="square" rtlCol="0">
            <a:spAutoFit/>
          </a:bodyPr>
          <a:lstStyle/>
          <a:p>
            <a:r>
              <a:rPr lang="hu-HU" sz="2400" b="1" dirty="0">
                <a:solidFill>
                  <a:srgbClr val="FF0000"/>
                </a:solidFill>
              </a:rPr>
              <a:t>IL 1 és 6 szintek alacsonyabbak az AII csoportban illetve kevésbé kifejezett a receptor </a:t>
            </a:r>
            <a:r>
              <a:rPr lang="hu-HU" sz="2400" b="1" dirty="0" err="1">
                <a:solidFill>
                  <a:srgbClr val="FF0000"/>
                </a:solidFill>
              </a:rPr>
              <a:t>upreguláció</a:t>
            </a:r>
            <a:endParaRPr lang="hu-HU" sz="2400" b="1" dirty="0">
              <a:solidFill>
                <a:srgbClr val="FF0000"/>
              </a:solidFill>
            </a:endParaRPr>
          </a:p>
        </p:txBody>
      </p:sp>
      <p:pic>
        <p:nvPicPr>
          <p:cNvPr id="7" name="Kép 6">
            <a:extLst>
              <a:ext uri="{FF2B5EF4-FFF2-40B4-BE49-F238E27FC236}">
                <a16:creationId xmlns:a16="http://schemas.microsoft.com/office/drawing/2014/main" id="{F8AAFBBD-8371-5866-CD8B-7B34C9DDD599}"/>
              </a:ext>
            </a:extLst>
          </p:cNvPr>
          <p:cNvPicPr>
            <a:picLocks noChangeAspect="1"/>
          </p:cNvPicPr>
          <p:nvPr/>
        </p:nvPicPr>
        <p:blipFill>
          <a:blip r:embed="rId3"/>
          <a:stretch>
            <a:fillRect/>
          </a:stretch>
        </p:blipFill>
        <p:spPr>
          <a:xfrm>
            <a:off x="0" y="253568"/>
            <a:ext cx="3631987" cy="1806142"/>
          </a:xfrm>
          <a:prstGeom prst="rect">
            <a:avLst/>
          </a:prstGeom>
        </p:spPr>
      </p:pic>
      <p:pic>
        <p:nvPicPr>
          <p:cNvPr id="8" name="Google Shape;129;p6">
            <a:extLst>
              <a:ext uri="{FF2B5EF4-FFF2-40B4-BE49-F238E27FC236}">
                <a16:creationId xmlns:a16="http://schemas.microsoft.com/office/drawing/2014/main" id="{CB722A8F-58A4-C03C-C0E6-53B4C3C58D53}"/>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9" name="Kép 8">
            <a:extLst>
              <a:ext uri="{FF2B5EF4-FFF2-40B4-BE49-F238E27FC236}">
                <a16:creationId xmlns:a16="http://schemas.microsoft.com/office/drawing/2014/main" id="{77284E66-C181-E6C5-9496-853DDF3F32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21384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A5FBF62-FE80-F906-B69A-27AD12B83A0D}"/>
              </a:ext>
            </a:extLst>
          </p:cNvPr>
          <p:cNvSpPr>
            <a:spLocks noGrp="1"/>
          </p:cNvSpPr>
          <p:nvPr>
            <p:ph type="title"/>
          </p:nvPr>
        </p:nvSpPr>
        <p:spPr>
          <a:xfrm>
            <a:off x="0" y="607390"/>
            <a:ext cx="10515600" cy="2474335"/>
          </a:xfrm>
        </p:spPr>
        <p:txBody>
          <a:bodyPr/>
          <a:lstStyle/>
          <a:p>
            <a:pPr algn="ctr"/>
            <a:r>
              <a:rPr lang="hu-HU" dirty="0" err="1">
                <a:latin typeface="+mn-lt"/>
              </a:rPr>
              <a:t>Angiotensin</a:t>
            </a:r>
            <a:r>
              <a:rPr lang="hu-HU" dirty="0">
                <a:latin typeface="+mn-lt"/>
              </a:rPr>
              <a:t> II </a:t>
            </a:r>
            <a:r>
              <a:rPr lang="hu-HU" dirty="0" err="1">
                <a:latin typeface="+mn-lt"/>
              </a:rPr>
              <a:t>klinikum</a:t>
            </a:r>
            <a:endParaRPr lang="hu-HU" dirty="0">
              <a:latin typeface="+mn-lt"/>
            </a:endParaRPr>
          </a:p>
        </p:txBody>
      </p:sp>
      <p:pic>
        <p:nvPicPr>
          <p:cNvPr id="4" name="Google Shape;91;p1">
            <a:extLst>
              <a:ext uri="{FF2B5EF4-FFF2-40B4-BE49-F238E27FC236}">
                <a16:creationId xmlns:a16="http://schemas.microsoft.com/office/drawing/2014/main" id="{5A3A7E75-E03F-9578-99A6-4620867E76C2}"/>
              </a:ext>
            </a:extLst>
          </p:cNvPr>
          <p:cNvPicPr preferRelativeResize="0"/>
          <p:nvPr/>
        </p:nvPicPr>
        <p:blipFill rotWithShape="1">
          <a:blip r:embed="rId2">
            <a:alphaModFix/>
          </a:blip>
          <a:srcRect l="33197"/>
          <a:stretch/>
        </p:blipFill>
        <p:spPr>
          <a:xfrm flipH="1">
            <a:off x="7839490" y="-881298"/>
            <a:ext cx="4352510" cy="6521785"/>
          </a:xfrm>
          <a:prstGeom prst="rect">
            <a:avLst/>
          </a:prstGeom>
          <a:noFill/>
          <a:ln>
            <a:noFill/>
          </a:ln>
        </p:spPr>
      </p:pic>
      <p:pic>
        <p:nvPicPr>
          <p:cNvPr id="5" name="Kép 4">
            <a:extLst>
              <a:ext uri="{FF2B5EF4-FFF2-40B4-BE49-F238E27FC236}">
                <a16:creationId xmlns:a16="http://schemas.microsoft.com/office/drawing/2014/main" id="{D37A523D-97F0-5CE0-6058-D75308553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94703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E06699D-CE4F-F733-EAF1-AEE403DD85D3}"/>
              </a:ext>
            </a:extLst>
          </p:cNvPr>
          <p:cNvPicPr>
            <a:picLocks noChangeAspect="1"/>
          </p:cNvPicPr>
          <p:nvPr/>
        </p:nvPicPr>
        <p:blipFill>
          <a:blip r:embed="rId2"/>
          <a:stretch>
            <a:fillRect/>
          </a:stretch>
        </p:blipFill>
        <p:spPr>
          <a:xfrm>
            <a:off x="0" y="0"/>
            <a:ext cx="2865748" cy="1493549"/>
          </a:xfrm>
          <a:prstGeom prst="rect">
            <a:avLst/>
          </a:prstGeom>
        </p:spPr>
      </p:pic>
      <p:sp>
        <p:nvSpPr>
          <p:cNvPr id="5" name="Tartalom helye 4">
            <a:extLst>
              <a:ext uri="{FF2B5EF4-FFF2-40B4-BE49-F238E27FC236}">
                <a16:creationId xmlns:a16="http://schemas.microsoft.com/office/drawing/2014/main" id="{C7FFD31D-1F81-9E92-130E-641976FECFEE}"/>
              </a:ext>
            </a:extLst>
          </p:cNvPr>
          <p:cNvSpPr>
            <a:spLocks noGrp="1"/>
          </p:cNvSpPr>
          <p:nvPr>
            <p:ph idx="1"/>
          </p:nvPr>
        </p:nvSpPr>
        <p:spPr/>
        <p:txBody>
          <a:bodyPr/>
          <a:lstStyle/>
          <a:p>
            <a:r>
              <a:rPr lang="hu-HU" dirty="0">
                <a:latin typeface="+mn-lt"/>
              </a:rPr>
              <a:t>A </a:t>
            </a:r>
            <a:r>
              <a:rPr lang="hu-HU" dirty="0" err="1">
                <a:latin typeface="+mn-lt"/>
              </a:rPr>
              <a:t>vazoplég</a:t>
            </a:r>
            <a:r>
              <a:rPr lang="hu-HU" dirty="0">
                <a:latin typeface="+mn-lt"/>
              </a:rPr>
              <a:t> sokk definíciója</a:t>
            </a:r>
          </a:p>
          <a:p>
            <a:pPr lvl="1"/>
            <a:r>
              <a:rPr lang="hu-HU" sz="1800" b="0" i="0" dirty="0">
                <a:solidFill>
                  <a:srgbClr val="231F20"/>
                </a:solidFill>
                <a:effectLst/>
                <a:latin typeface="TimesNewRomanPSMT"/>
              </a:rPr>
              <a:t>2,3 liter/perc/négyzetméternél nagyobb</a:t>
            </a:r>
            <a:r>
              <a:rPr lang="hu-HU" sz="1800" dirty="0">
                <a:solidFill>
                  <a:srgbClr val="231F20"/>
                </a:solidFill>
                <a:latin typeface="TimesNewRomanPSMT"/>
              </a:rPr>
              <a:t> </a:t>
            </a:r>
            <a:r>
              <a:rPr lang="hu-HU" sz="1800" b="0" i="0" dirty="0">
                <a:solidFill>
                  <a:srgbClr val="231F20"/>
                </a:solidFill>
                <a:effectLst/>
                <a:latin typeface="TimesNewRomanPSMT"/>
              </a:rPr>
              <a:t>szívindex vagy 70%-</a:t>
            </a:r>
            <a:r>
              <a:rPr lang="hu-HU" sz="1800" b="0" i="0" dirty="0" err="1">
                <a:solidFill>
                  <a:srgbClr val="231F20"/>
                </a:solidFill>
                <a:effectLst/>
                <a:latin typeface="TimesNewRomanPSMT"/>
              </a:rPr>
              <a:t>nál</a:t>
            </a:r>
            <a:r>
              <a:rPr lang="hu-HU" sz="1800" b="0" i="0" dirty="0">
                <a:solidFill>
                  <a:srgbClr val="231F20"/>
                </a:solidFill>
                <a:effectLst/>
                <a:latin typeface="TimesNewRomanPSMT"/>
              </a:rPr>
              <a:t> nagyobb ScVO2</a:t>
            </a:r>
          </a:p>
          <a:p>
            <a:pPr lvl="1"/>
            <a:r>
              <a:rPr lang="hu-HU" sz="1800" dirty="0">
                <a:solidFill>
                  <a:srgbClr val="231F20"/>
                </a:solidFill>
                <a:latin typeface="TimesNewRomanPSMT"/>
              </a:rPr>
              <a:t>CVK &gt; 8 Hgmm</a:t>
            </a:r>
            <a:endParaRPr lang="hu-HU" sz="1800" b="0" i="0" dirty="0">
              <a:solidFill>
                <a:srgbClr val="231F20"/>
              </a:solidFill>
              <a:effectLst/>
              <a:latin typeface="TimesNewRomanPSMT"/>
            </a:endParaRPr>
          </a:p>
          <a:p>
            <a:pPr lvl="1"/>
            <a:r>
              <a:rPr lang="hu-HU" sz="1800" b="0" i="0" dirty="0">
                <a:solidFill>
                  <a:srgbClr val="231F20"/>
                </a:solidFill>
                <a:effectLst/>
                <a:latin typeface="TimesNewRomanPSMT"/>
              </a:rPr>
              <a:t>MAP 55 és </a:t>
            </a:r>
            <a:r>
              <a:rPr lang="hu-HU" sz="1800" dirty="0">
                <a:solidFill>
                  <a:srgbClr val="231F20"/>
                </a:solidFill>
                <a:latin typeface="TimesNewRomanPSMT"/>
              </a:rPr>
              <a:t>70 Hgmm között</a:t>
            </a:r>
            <a:br>
              <a:rPr lang="hu-HU" sz="1800" b="0" i="0" dirty="0">
                <a:solidFill>
                  <a:srgbClr val="231F20"/>
                </a:solidFill>
                <a:effectLst/>
                <a:latin typeface="TimesNewRomanPSMT"/>
              </a:rPr>
            </a:br>
            <a:endParaRPr lang="hu-HU" sz="1800" b="0" i="0" dirty="0">
              <a:solidFill>
                <a:srgbClr val="231F20"/>
              </a:solidFill>
              <a:effectLst/>
              <a:latin typeface="TimesNewRomanPSMT"/>
            </a:endParaRPr>
          </a:p>
          <a:p>
            <a:r>
              <a:rPr lang="hu-HU" dirty="0">
                <a:solidFill>
                  <a:srgbClr val="231F20"/>
                </a:solidFill>
                <a:latin typeface="TimesNewRomanPSMT"/>
              </a:rPr>
              <a:t>Magas </a:t>
            </a:r>
            <a:r>
              <a:rPr lang="hu-HU" dirty="0" err="1">
                <a:solidFill>
                  <a:srgbClr val="231F20"/>
                </a:solidFill>
                <a:latin typeface="TimesNewRomanPSMT"/>
              </a:rPr>
              <a:t>vazopresszor</a:t>
            </a:r>
            <a:r>
              <a:rPr lang="hu-HU" dirty="0">
                <a:solidFill>
                  <a:srgbClr val="231F20"/>
                </a:solidFill>
                <a:latin typeface="TimesNewRomanPSMT"/>
              </a:rPr>
              <a:t> dózis definíciója</a:t>
            </a:r>
          </a:p>
          <a:p>
            <a:pPr lvl="1"/>
            <a:r>
              <a:rPr lang="hu-HU" sz="1800" b="0" i="0" dirty="0" err="1">
                <a:solidFill>
                  <a:srgbClr val="231F20"/>
                </a:solidFill>
                <a:effectLst/>
                <a:latin typeface="TimesNewRomanPSMT"/>
              </a:rPr>
              <a:t>noradrenalin</a:t>
            </a:r>
            <a:r>
              <a:rPr lang="hu-HU" sz="1800" b="0" i="0" dirty="0">
                <a:solidFill>
                  <a:srgbClr val="231F20"/>
                </a:solidFill>
                <a:effectLst/>
                <a:latin typeface="TimesNewRomanPSMT"/>
              </a:rPr>
              <a:t> </a:t>
            </a:r>
            <a:r>
              <a:rPr lang="el-GR" sz="1800" b="0" i="0" dirty="0">
                <a:solidFill>
                  <a:srgbClr val="231F20"/>
                </a:solidFill>
                <a:effectLst/>
                <a:latin typeface="TimesNewRomanPSMT"/>
              </a:rPr>
              <a:t>0,2 μ</a:t>
            </a:r>
            <a:r>
              <a:rPr lang="hu-HU" sz="1800" b="0" i="0" dirty="0">
                <a:solidFill>
                  <a:srgbClr val="231F20"/>
                </a:solidFill>
                <a:effectLst/>
                <a:latin typeface="TimesNewRomanPSMT"/>
              </a:rPr>
              <a:t>g per kilogramm per perc, vagy egy másik </a:t>
            </a:r>
            <a:r>
              <a:rPr lang="hu-HU" sz="1800" b="0" i="0" dirty="0" err="1">
                <a:solidFill>
                  <a:srgbClr val="231F20"/>
                </a:solidFill>
                <a:effectLst/>
                <a:latin typeface="TimesNewRomanPSMT"/>
              </a:rPr>
              <a:t>vazopreszor</a:t>
            </a:r>
            <a:r>
              <a:rPr lang="hu-HU" sz="1800" dirty="0">
                <a:solidFill>
                  <a:srgbClr val="231F20"/>
                </a:solidFill>
                <a:latin typeface="TimesNewRomanPSMT"/>
              </a:rPr>
              <a:t> </a:t>
            </a:r>
            <a:r>
              <a:rPr lang="hu-HU" sz="1800" b="0" i="0" dirty="0">
                <a:solidFill>
                  <a:srgbClr val="231F20"/>
                </a:solidFill>
                <a:effectLst/>
                <a:latin typeface="TimesNewRomanPSMT"/>
              </a:rPr>
              <a:t>egyenértékű dózisa</a:t>
            </a:r>
          </a:p>
          <a:p>
            <a:pPr lvl="1"/>
            <a:r>
              <a:rPr lang="hu-HU" sz="1800" b="0" i="0" dirty="0">
                <a:solidFill>
                  <a:srgbClr val="231F20"/>
                </a:solidFill>
                <a:effectLst/>
                <a:latin typeface="TimesNewRomanPSMT"/>
              </a:rPr>
              <a:t>legalább 6, de</a:t>
            </a:r>
            <a:r>
              <a:rPr lang="hu-HU" sz="1800" dirty="0">
                <a:solidFill>
                  <a:srgbClr val="231F20"/>
                </a:solidFill>
                <a:latin typeface="TimesNewRomanPSMT"/>
              </a:rPr>
              <a:t> </a:t>
            </a:r>
            <a:r>
              <a:rPr lang="hu-HU" sz="1800" b="0" i="0" dirty="0">
                <a:solidFill>
                  <a:srgbClr val="231F20"/>
                </a:solidFill>
                <a:effectLst/>
                <a:latin typeface="TimesNewRomanPSMT"/>
              </a:rPr>
              <a:t>legfeljebb 48 órán keresztül.</a:t>
            </a:r>
            <a:r>
              <a:rPr lang="hu-HU" sz="2000" dirty="0"/>
              <a:t> </a:t>
            </a:r>
            <a:br>
              <a:rPr lang="hu-HU" sz="2000" dirty="0"/>
            </a:br>
            <a:br>
              <a:rPr lang="hu-HU" sz="1800" b="0" i="0" dirty="0">
                <a:solidFill>
                  <a:srgbClr val="231F20"/>
                </a:solidFill>
                <a:effectLst/>
                <a:latin typeface="TimesNewRomanPSMT"/>
              </a:rPr>
            </a:br>
            <a:endParaRPr lang="hu-HU" dirty="0"/>
          </a:p>
        </p:txBody>
      </p:sp>
      <p:pic>
        <p:nvPicPr>
          <p:cNvPr id="6" name="Google Shape;129;p6">
            <a:extLst>
              <a:ext uri="{FF2B5EF4-FFF2-40B4-BE49-F238E27FC236}">
                <a16:creationId xmlns:a16="http://schemas.microsoft.com/office/drawing/2014/main" id="{D9723931-BCD2-7C21-4DF5-0FBBA87AC218}"/>
              </a:ext>
            </a:extLst>
          </p:cNvPr>
          <p:cNvPicPr preferRelativeResize="0"/>
          <p:nvPr/>
        </p:nvPicPr>
        <p:blipFill rotWithShape="1">
          <a:blip r:embed="rId3">
            <a:alphaModFix/>
          </a:blip>
          <a:srcRect t="15777" r="25348"/>
          <a:stretch/>
        </p:blipFill>
        <p:spPr>
          <a:xfrm>
            <a:off x="10144054" y="0"/>
            <a:ext cx="2047946" cy="2235615"/>
          </a:xfrm>
          <a:prstGeom prst="rect">
            <a:avLst/>
          </a:prstGeom>
          <a:noFill/>
          <a:ln>
            <a:noFill/>
          </a:ln>
        </p:spPr>
      </p:pic>
      <p:pic>
        <p:nvPicPr>
          <p:cNvPr id="2" name="Kép 1">
            <a:extLst>
              <a:ext uri="{FF2B5EF4-FFF2-40B4-BE49-F238E27FC236}">
                <a16:creationId xmlns:a16="http://schemas.microsoft.com/office/drawing/2014/main" id="{D95DCF1B-E5AF-AF2C-3D56-734C60745D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275017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D57A9E3-C7AA-DF7E-3810-213FA0DFE5D2}"/>
              </a:ext>
            </a:extLst>
          </p:cNvPr>
          <p:cNvSpPr>
            <a:spLocks noGrp="1"/>
          </p:cNvSpPr>
          <p:nvPr>
            <p:ph type="title"/>
          </p:nvPr>
        </p:nvSpPr>
        <p:spPr/>
        <p:txBody>
          <a:bodyPr/>
          <a:lstStyle/>
          <a:p>
            <a:r>
              <a:rPr lang="hu-HU" dirty="0" err="1">
                <a:latin typeface="+mn-lt"/>
                <a:cs typeface="Times New Roman" panose="02020603050405020304" pitchFamily="18" charset="0"/>
              </a:rPr>
              <a:t>Angiotenzin</a:t>
            </a:r>
            <a:r>
              <a:rPr lang="hu-HU" dirty="0">
                <a:latin typeface="+mn-lt"/>
                <a:cs typeface="Times New Roman" panose="02020603050405020304" pitchFamily="18" charset="0"/>
              </a:rPr>
              <a:t> II szepszisben</a:t>
            </a:r>
          </a:p>
        </p:txBody>
      </p:sp>
      <p:pic>
        <p:nvPicPr>
          <p:cNvPr id="5" name="Tartalom helye 4">
            <a:extLst>
              <a:ext uri="{FF2B5EF4-FFF2-40B4-BE49-F238E27FC236}">
                <a16:creationId xmlns:a16="http://schemas.microsoft.com/office/drawing/2014/main" id="{3F4A64B7-0B6A-CDB1-A258-AABA2E9E5DFE}"/>
              </a:ext>
            </a:extLst>
          </p:cNvPr>
          <p:cNvPicPr>
            <a:picLocks noGrp="1" noChangeAspect="1"/>
          </p:cNvPicPr>
          <p:nvPr>
            <p:ph idx="1"/>
          </p:nvPr>
        </p:nvPicPr>
        <p:blipFill>
          <a:blip r:embed="rId2"/>
          <a:stretch>
            <a:fillRect/>
          </a:stretch>
        </p:blipFill>
        <p:spPr>
          <a:xfrm>
            <a:off x="762785" y="2157203"/>
            <a:ext cx="10515600" cy="1573763"/>
          </a:xfrm>
        </p:spPr>
      </p:pic>
      <p:pic>
        <p:nvPicPr>
          <p:cNvPr id="7" name="Kép 6">
            <a:extLst>
              <a:ext uri="{FF2B5EF4-FFF2-40B4-BE49-F238E27FC236}">
                <a16:creationId xmlns:a16="http://schemas.microsoft.com/office/drawing/2014/main" id="{8D870101-F99E-6DF9-944F-27AF3CDA2BFC}"/>
              </a:ext>
            </a:extLst>
          </p:cNvPr>
          <p:cNvPicPr>
            <a:picLocks noChangeAspect="1"/>
          </p:cNvPicPr>
          <p:nvPr/>
        </p:nvPicPr>
        <p:blipFill>
          <a:blip r:embed="rId3"/>
          <a:stretch>
            <a:fillRect/>
          </a:stretch>
        </p:blipFill>
        <p:spPr>
          <a:xfrm>
            <a:off x="762785" y="4134139"/>
            <a:ext cx="10515600" cy="1411577"/>
          </a:xfrm>
          <a:prstGeom prst="rect">
            <a:avLst/>
          </a:prstGeom>
        </p:spPr>
      </p:pic>
      <p:pic>
        <p:nvPicPr>
          <p:cNvPr id="8" name="Kép 7">
            <a:extLst>
              <a:ext uri="{FF2B5EF4-FFF2-40B4-BE49-F238E27FC236}">
                <a16:creationId xmlns:a16="http://schemas.microsoft.com/office/drawing/2014/main" id="{98701978-1AC9-633B-E1CA-689CD8797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pic>
        <p:nvPicPr>
          <p:cNvPr id="9" name="Google Shape;129;p6">
            <a:extLst>
              <a:ext uri="{FF2B5EF4-FFF2-40B4-BE49-F238E27FC236}">
                <a16:creationId xmlns:a16="http://schemas.microsoft.com/office/drawing/2014/main" id="{7F7A04B3-881F-74F9-DF83-3DAE39470AEA}"/>
              </a:ext>
            </a:extLst>
          </p:cNvPr>
          <p:cNvPicPr preferRelativeResize="0"/>
          <p:nvPr/>
        </p:nvPicPr>
        <p:blipFill rotWithShape="1">
          <a:blip r:embed="rId5">
            <a:alphaModFix/>
          </a:blip>
          <a:srcRect t="15777" r="25348"/>
          <a:stretch/>
        </p:blipFill>
        <p:spPr>
          <a:xfrm>
            <a:off x="10473179" y="0"/>
            <a:ext cx="1718822" cy="1855238"/>
          </a:xfrm>
          <a:prstGeom prst="rect">
            <a:avLst/>
          </a:prstGeom>
          <a:noFill/>
          <a:ln>
            <a:noFill/>
          </a:ln>
        </p:spPr>
      </p:pic>
    </p:spTree>
    <p:extLst>
      <p:ext uri="{BB962C8B-B14F-4D97-AF65-F5344CB8AC3E}">
        <p14:creationId xmlns:p14="http://schemas.microsoft.com/office/powerpoint/2010/main" val="20129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675CA6B-57E0-AC09-27E4-0B715D003D2A}"/>
              </a:ext>
            </a:extLst>
          </p:cNvPr>
          <p:cNvPicPr>
            <a:picLocks noChangeAspect="1"/>
          </p:cNvPicPr>
          <p:nvPr/>
        </p:nvPicPr>
        <p:blipFill>
          <a:blip r:embed="rId2"/>
          <a:stretch>
            <a:fillRect/>
          </a:stretch>
        </p:blipFill>
        <p:spPr>
          <a:xfrm>
            <a:off x="3671887" y="438150"/>
            <a:ext cx="4848225" cy="5429250"/>
          </a:xfrm>
          <a:prstGeom prst="rect">
            <a:avLst/>
          </a:prstGeom>
        </p:spPr>
      </p:pic>
      <p:pic>
        <p:nvPicPr>
          <p:cNvPr id="4" name="Kép 3">
            <a:extLst>
              <a:ext uri="{FF2B5EF4-FFF2-40B4-BE49-F238E27FC236}">
                <a16:creationId xmlns:a16="http://schemas.microsoft.com/office/drawing/2014/main" id="{936D8A04-B4FD-E559-B7B8-A499F06F38AB}"/>
              </a:ext>
            </a:extLst>
          </p:cNvPr>
          <p:cNvPicPr>
            <a:picLocks noChangeAspect="1"/>
          </p:cNvPicPr>
          <p:nvPr/>
        </p:nvPicPr>
        <p:blipFill>
          <a:blip r:embed="rId3"/>
          <a:stretch>
            <a:fillRect/>
          </a:stretch>
        </p:blipFill>
        <p:spPr>
          <a:xfrm>
            <a:off x="0" y="0"/>
            <a:ext cx="2865748" cy="1493549"/>
          </a:xfrm>
          <a:prstGeom prst="rect">
            <a:avLst/>
          </a:prstGeom>
        </p:spPr>
      </p:pic>
      <p:pic>
        <p:nvPicPr>
          <p:cNvPr id="5" name="Google Shape;129;p6">
            <a:extLst>
              <a:ext uri="{FF2B5EF4-FFF2-40B4-BE49-F238E27FC236}">
                <a16:creationId xmlns:a16="http://schemas.microsoft.com/office/drawing/2014/main" id="{BF7E722B-955C-52F6-AEAF-224D4DA3A003}"/>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6" name="Kép 5">
            <a:extLst>
              <a:ext uri="{FF2B5EF4-FFF2-40B4-BE49-F238E27FC236}">
                <a16:creationId xmlns:a16="http://schemas.microsoft.com/office/drawing/2014/main" id="{86AC7CC5-8835-1190-513E-9E72AD2FC7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200009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AABD6BF-0CE0-CF55-F9A1-29AA3D5F51AB}"/>
              </a:ext>
            </a:extLst>
          </p:cNvPr>
          <p:cNvPicPr>
            <a:picLocks noChangeAspect="1"/>
          </p:cNvPicPr>
          <p:nvPr/>
        </p:nvPicPr>
        <p:blipFill>
          <a:blip r:embed="rId2"/>
          <a:stretch>
            <a:fillRect/>
          </a:stretch>
        </p:blipFill>
        <p:spPr>
          <a:xfrm>
            <a:off x="3614737" y="0"/>
            <a:ext cx="4962525" cy="6315075"/>
          </a:xfrm>
          <a:prstGeom prst="rect">
            <a:avLst/>
          </a:prstGeom>
        </p:spPr>
      </p:pic>
      <p:pic>
        <p:nvPicPr>
          <p:cNvPr id="4" name="Kép 3">
            <a:extLst>
              <a:ext uri="{FF2B5EF4-FFF2-40B4-BE49-F238E27FC236}">
                <a16:creationId xmlns:a16="http://schemas.microsoft.com/office/drawing/2014/main" id="{EEAA4DF2-4D13-2EC5-3312-0CE0AF0D7198}"/>
              </a:ext>
            </a:extLst>
          </p:cNvPr>
          <p:cNvPicPr>
            <a:picLocks noChangeAspect="1"/>
          </p:cNvPicPr>
          <p:nvPr/>
        </p:nvPicPr>
        <p:blipFill>
          <a:blip r:embed="rId3"/>
          <a:stretch>
            <a:fillRect/>
          </a:stretch>
        </p:blipFill>
        <p:spPr>
          <a:xfrm>
            <a:off x="0" y="0"/>
            <a:ext cx="2865748" cy="1493549"/>
          </a:xfrm>
          <a:prstGeom prst="rect">
            <a:avLst/>
          </a:prstGeom>
        </p:spPr>
      </p:pic>
      <p:pic>
        <p:nvPicPr>
          <p:cNvPr id="5" name="Google Shape;129;p6">
            <a:extLst>
              <a:ext uri="{FF2B5EF4-FFF2-40B4-BE49-F238E27FC236}">
                <a16:creationId xmlns:a16="http://schemas.microsoft.com/office/drawing/2014/main" id="{862DAA25-5761-8B44-2871-06C4E764711C}"/>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6" name="Kép 5">
            <a:extLst>
              <a:ext uri="{FF2B5EF4-FFF2-40B4-BE49-F238E27FC236}">
                <a16:creationId xmlns:a16="http://schemas.microsoft.com/office/drawing/2014/main" id="{E0BC3CA7-3C7F-BAF2-8525-972D1FFA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108773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C3A0A53-766B-3D08-56B6-DFD6024D2706}"/>
              </a:ext>
            </a:extLst>
          </p:cNvPr>
          <p:cNvPicPr>
            <a:picLocks noChangeAspect="1"/>
          </p:cNvPicPr>
          <p:nvPr/>
        </p:nvPicPr>
        <p:blipFill>
          <a:blip r:embed="rId2"/>
          <a:stretch>
            <a:fillRect/>
          </a:stretch>
        </p:blipFill>
        <p:spPr>
          <a:xfrm>
            <a:off x="3652837" y="38100"/>
            <a:ext cx="4886325" cy="6781800"/>
          </a:xfrm>
          <a:prstGeom prst="rect">
            <a:avLst/>
          </a:prstGeom>
        </p:spPr>
      </p:pic>
      <p:pic>
        <p:nvPicPr>
          <p:cNvPr id="4" name="Kép 3">
            <a:extLst>
              <a:ext uri="{FF2B5EF4-FFF2-40B4-BE49-F238E27FC236}">
                <a16:creationId xmlns:a16="http://schemas.microsoft.com/office/drawing/2014/main" id="{C1D9D1DA-FCB0-289C-431F-3052F20C76BE}"/>
              </a:ext>
            </a:extLst>
          </p:cNvPr>
          <p:cNvPicPr>
            <a:picLocks noChangeAspect="1"/>
          </p:cNvPicPr>
          <p:nvPr/>
        </p:nvPicPr>
        <p:blipFill>
          <a:blip r:embed="rId3"/>
          <a:stretch>
            <a:fillRect/>
          </a:stretch>
        </p:blipFill>
        <p:spPr>
          <a:xfrm>
            <a:off x="0" y="0"/>
            <a:ext cx="2865748" cy="1493549"/>
          </a:xfrm>
          <a:prstGeom prst="rect">
            <a:avLst/>
          </a:prstGeom>
        </p:spPr>
      </p:pic>
      <p:pic>
        <p:nvPicPr>
          <p:cNvPr id="5" name="Google Shape;129;p6">
            <a:extLst>
              <a:ext uri="{FF2B5EF4-FFF2-40B4-BE49-F238E27FC236}">
                <a16:creationId xmlns:a16="http://schemas.microsoft.com/office/drawing/2014/main" id="{491CC99D-1B55-F3D8-3B8B-BA964738554F}"/>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6" name="Kép 5">
            <a:extLst>
              <a:ext uri="{FF2B5EF4-FFF2-40B4-BE49-F238E27FC236}">
                <a16:creationId xmlns:a16="http://schemas.microsoft.com/office/drawing/2014/main" id="{CEC42BCA-AC1F-8351-8BDE-43BDB3681D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332317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20B3A57-CB14-A91F-A124-86BE0A42BBDA}"/>
              </a:ext>
            </a:extLst>
          </p:cNvPr>
          <p:cNvPicPr>
            <a:picLocks noChangeAspect="1"/>
          </p:cNvPicPr>
          <p:nvPr/>
        </p:nvPicPr>
        <p:blipFill>
          <a:blip r:embed="rId2"/>
          <a:stretch>
            <a:fillRect/>
          </a:stretch>
        </p:blipFill>
        <p:spPr>
          <a:xfrm>
            <a:off x="0" y="0"/>
            <a:ext cx="4313583" cy="1505832"/>
          </a:xfrm>
          <a:prstGeom prst="rect">
            <a:avLst/>
          </a:prstGeom>
        </p:spPr>
      </p:pic>
      <p:pic>
        <p:nvPicPr>
          <p:cNvPr id="5" name="Kép 4">
            <a:extLst>
              <a:ext uri="{FF2B5EF4-FFF2-40B4-BE49-F238E27FC236}">
                <a16:creationId xmlns:a16="http://schemas.microsoft.com/office/drawing/2014/main" id="{CCBA7381-9D31-B4F6-63B0-7E5FD7B6CACA}"/>
              </a:ext>
            </a:extLst>
          </p:cNvPr>
          <p:cNvPicPr>
            <a:picLocks noChangeAspect="1"/>
          </p:cNvPicPr>
          <p:nvPr/>
        </p:nvPicPr>
        <p:blipFill>
          <a:blip r:embed="rId3"/>
          <a:stretch>
            <a:fillRect/>
          </a:stretch>
        </p:blipFill>
        <p:spPr>
          <a:xfrm>
            <a:off x="370440" y="2056911"/>
            <a:ext cx="5858258" cy="3627368"/>
          </a:xfrm>
          <a:prstGeom prst="rect">
            <a:avLst/>
          </a:prstGeom>
        </p:spPr>
      </p:pic>
      <p:pic>
        <p:nvPicPr>
          <p:cNvPr id="7" name="Kép 6">
            <a:extLst>
              <a:ext uri="{FF2B5EF4-FFF2-40B4-BE49-F238E27FC236}">
                <a16:creationId xmlns:a16="http://schemas.microsoft.com/office/drawing/2014/main" id="{0CA9B07E-BD72-0448-7A78-72FCDD36FB26}"/>
              </a:ext>
            </a:extLst>
          </p:cNvPr>
          <p:cNvPicPr>
            <a:picLocks noChangeAspect="1"/>
          </p:cNvPicPr>
          <p:nvPr/>
        </p:nvPicPr>
        <p:blipFill>
          <a:blip r:embed="rId4"/>
          <a:stretch>
            <a:fillRect/>
          </a:stretch>
        </p:blipFill>
        <p:spPr>
          <a:xfrm>
            <a:off x="6228698" y="2126974"/>
            <a:ext cx="5725560" cy="3627857"/>
          </a:xfrm>
          <a:prstGeom prst="rect">
            <a:avLst/>
          </a:prstGeom>
        </p:spPr>
      </p:pic>
      <p:pic>
        <p:nvPicPr>
          <p:cNvPr id="8" name="Google Shape;129;p6">
            <a:extLst>
              <a:ext uri="{FF2B5EF4-FFF2-40B4-BE49-F238E27FC236}">
                <a16:creationId xmlns:a16="http://schemas.microsoft.com/office/drawing/2014/main" id="{777DDB9B-17FA-0B79-72F8-CB7B811A612F}"/>
              </a:ext>
            </a:extLst>
          </p:cNvPr>
          <p:cNvPicPr preferRelativeResize="0"/>
          <p:nvPr/>
        </p:nvPicPr>
        <p:blipFill rotWithShape="1">
          <a:blip r:embed="rId5">
            <a:alphaModFix/>
          </a:blip>
          <a:srcRect t="15777" r="25348"/>
          <a:stretch/>
        </p:blipFill>
        <p:spPr>
          <a:xfrm>
            <a:off x="10144054" y="0"/>
            <a:ext cx="2047946" cy="2235615"/>
          </a:xfrm>
          <a:prstGeom prst="rect">
            <a:avLst/>
          </a:prstGeom>
          <a:noFill/>
          <a:ln>
            <a:noFill/>
          </a:ln>
        </p:spPr>
      </p:pic>
      <p:pic>
        <p:nvPicPr>
          <p:cNvPr id="9" name="Kép 8">
            <a:extLst>
              <a:ext uri="{FF2B5EF4-FFF2-40B4-BE49-F238E27FC236}">
                <a16:creationId xmlns:a16="http://schemas.microsoft.com/office/drawing/2014/main" id="{30B442C3-B106-4009-4361-3424CCE87B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272854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8D9728C-F2A9-202F-6A6D-08CA7443E70A}"/>
              </a:ext>
            </a:extLst>
          </p:cNvPr>
          <p:cNvPicPr>
            <a:picLocks noChangeAspect="1"/>
          </p:cNvPicPr>
          <p:nvPr/>
        </p:nvPicPr>
        <p:blipFill>
          <a:blip r:embed="rId2"/>
          <a:stretch>
            <a:fillRect/>
          </a:stretch>
        </p:blipFill>
        <p:spPr>
          <a:xfrm>
            <a:off x="413924" y="2574713"/>
            <a:ext cx="5589310" cy="3192366"/>
          </a:xfrm>
          <a:prstGeom prst="rect">
            <a:avLst/>
          </a:prstGeom>
        </p:spPr>
      </p:pic>
      <p:pic>
        <p:nvPicPr>
          <p:cNvPr id="5" name="Kép 4">
            <a:extLst>
              <a:ext uri="{FF2B5EF4-FFF2-40B4-BE49-F238E27FC236}">
                <a16:creationId xmlns:a16="http://schemas.microsoft.com/office/drawing/2014/main" id="{D3103764-96AB-BB24-C6B6-8355954ABC75}"/>
              </a:ext>
            </a:extLst>
          </p:cNvPr>
          <p:cNvPicPr>
            <a:picLocks noChangeAspect="1"/>
          </p:cNvPicPr>
          <p:nvPr/>
        </p:nvPicPr>
        <p:blipFill>
          <a:blip r:embed="rId3"/>
          <a:stretch>
            <a:fillRect/>
          </a:stretch>
        </p:blipFill>
        <p:spPr>
          <a:xfrm>
            <a:off x="6188767" y="2574713"/>
            <a:ext cx="5415768" cy="2945239"/>
          </a:xfrm>
          <a:prstGeom prst="rect">
            <a:avLst/>
          </a:prstGeom>
        </p:spPr>
      </p:pic>
      <p:sp>
        <p:nvSpPr>
          <p:cNvPr id="6" name="Szövegdoboz 5">
            <a:extLst>
              <a:ext uri="{FF2B5EF4-FFF2-40B4-BE49-F238E27FC236}">
                <a16:creationId xmlns:a16="http://schemas.microsoft.com/office/drawing/2014/main" id="{8BA5DEA9-7151-D390-D806-25C530EDFB70}"/>
              </a:ext>
            </a:extLst>
          </p:cNvPr>
          <p:cNvSpPr txBox="1"/>
          <p:nvPr/>
        </p:nvSpPr>
        <p:spPr>
          <a:xfrm>
            <a:off x="2385392" y="5894589"/>
            <a:ext cx="4055165" cy="307777"/>
          </a:xfrm>
          <a:prstGeom prst="rect">
            <a:avLst/>
          </a:prstGeom>
          <a:noFill/>
        </p:spPr>
        <p:txBody>
          <a:bodyPr wrap="square" rtlCol="0">
            <a:spAutoFit/>
          </a:bodyPr>
          <a:lstStyle/>
          <a:p>
            <a:r>
              <a:rPr lang="hu-HU" dirty="0"/>
              <a:t>Medián alatti betegek</a:t>
            </a:r>
          </a:p>
        </p:txBody>
      </p:sp>
      <p:sp>
        <p:nvSpPr>
          <p:cNvPr id="7" name="Szövegdoboz 6">
            <a:extLst>
              <a:ext uri="{FF2B5EF4-FFF2-40B4-BE49-F238E27FC236}">
                <a16:creationId xmlns:a16="http://schemas.microsoft.com/office/drawing/2014/main" id="{45A7BC18-2D56-0A6A-C3CA-9D39ACD06342}"/>
              </a:ext>
            </a:extLst>
          </p:cNvPr>
          <p:cNvSpPr txBox="1"/>
          <p:nvPr/>
        </p:nvSpPr>
        <p:spPr>
          <a:xfrm>
            <a:off x="8226286" y="5894588"/>
            <a:ext cx="3160643" cy="307777"/>
          </a:xfrm>
          <a:prstGeom prst="rect">
            <a:avLst/>
          </a:prstGeom>
          <a:noFill/>
        </p:spPr>
        <p:txBody>
          <a:bodyPr wrap="square" rtlCol="0">
            <a:spAutoFit/>
          </a:bodyPr>
          <a:lstStyle/>
          <a:p>
            <a:r>
              <a:rPr lang="hu-HU" dirty="0"/>
              <a:t>Medián feletti betegek</a:t>
            </a:r>
          </a:p>
        </p:txBody>
      </p:sp>
      <p:pic>
        <p:nvPicPr>
          <p:cNvPr id="10" name="Kép 9">
            <a:extLst>
              <a:ext uri="{FF2B5EF4-FFF2-40B4-BE49-F238E27FC236}">
                <a16:creationId xmlns:a16="http://schemas.microsoft.com/office/drawing/2014/main" id="{04B1228A-F0D6-BEFD-B428-2F6839504711}"/>
              </a:ext>
            </a:extLst>
          </p:cNvPr>
          <p:cNvPicPr>
            <a:picLocks noChangeAspect="1"/>
          </p:cNvPicPr>
          <p:nvPr/>
        </p:nvPicPr>
        <p:blipFill>
          <a:blip r:embed="rId4"/>
          <a:stretch>
            <a:fillRect/>
          </a:stretch>
        </p:blipFill>
        <p:spPr>
          <a:xfrm>
            <a:off x="0" y="0"/>
            <a:ext cx="4313583" cy="1505832"/>
          </a:xfrm>
          <a:prstGeom prst="rect">
            <a:avLst/>
          </a:prstGeom>
        </p:spPr>
      </p:pic>
      <p:pic>
        <p:nvPicPr>
          <p:cNvPr id="9" name="Kép 8">
            <a:extLst>
              <a:ext uri="{FF2B5EF4-FFF2-40B4-BE49-F238E27FC236}">
                <a16:creationId xmlns:a16="http://schemas.microsoft.com/office/drawing/2014/main" id="{AF9C6405-F038-4A6E-3024-D1F38650041C}"/>
              </a:ext>
            </a:extLst>
          </p:cNvPr>
          <p:cNvPicPr>
            <a:picLocks noChangeAspect="1"/>
          </p:cNvPicPr>
          <p:nvPr/>
        </p:nvPicPr>
        <p:blipFill>
          <a:blip r:embed="rId5"/>
          <a:stretch>
            <a:fillRect/>
          </a:stretch>
        </p:blipFill>
        <p:spPr>
          <a:xfrm>
            <a:off x="2718353" y="405024"/>
            <a:ext cx="7444407" cy="2201615"/>
          </a:xfrm>
          <a:prstGeom prst="rect">
            <a:avLst/>
          </a:prstGeom>
        </p:spPr>
      </p:pic>
      <p:pic>
        <p:nvPicPr>
          <p:cNvPr id="11" name="Google Shape;129;p6">
            <a:extLst>
              <a:ext uri="{FF2B5EF4-FFF2-40B4-BE49-F238E27FC236}">
                <a16:creationId xmlns:a16="http://schemas.microsoft.com/office/drawing/2014/main" id="{7C6C18ED-1472-C8CC-BBBB-B9BDF7ED9522}"/>
              </a:ext>
            </a:extLst>
          </p:cNvPr>
          <p:cNvPicPr preferRelativeResize="0"/>
          <p:nvPr/>
        </p:nvPicPr>
        <p:blipFill rotWithShape="1">
          <a:blip r:embed="rId6">
            <a:alphaModFix/>
          </a:blip>
          <a:srcRect t="15777" r="25348"/>
          <a:stretch/>
        </p:blipFill>
        <p:spPr>
          <a:xfrm>
            <a:off x="10144054" y="0"/>
            <a:ext cx="2047946" cy="2235615"/>
          </a:xfrm>
          <a:prstGeom prst="rect">
            <a:avLst/>
          </a:prstGeom>
          <a:noFill/>
          <a:ln>
            <a:noFill/>
          </a:ln>
        </p:spPr>
      </p:pic>
      <p:pic>
        <p:nvPicPr>
          <p:cNvPr id="12" name="Kép 11">
            <a:extLst>
              <a:ext uri="{FF2B5EF4-FFF2-40B4-BE49-F238E27FC236}">
                <a16:creationId xmlns:a16="http://schemas.microsoft.com/office/drawing/2014/main" id="{7CE8439C-6D22-4A60-F417-5D9513F79A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1118942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29;p6">
            <a:extLst>
              <a:ext uri="{FF2B5EF4-FFF2-40B4-BE49-F238E27FC236}">
                <a16:creationId xmlns:a16="http://schemas.microsoft.com/office/drawing/2014/main" id="{4C400C25-25E6-882D-70E8-F224F33D6F93}"/>
              </a:ext>
            </a:extLst>
          </p:cNvPr>
          <p:cNvPicPr preferRelativeResize="0"/>
          <p:nvPr/>
        </p:nvPicPr>
        <p:blipFill rotWithShape="1">
          <a:blip r:embed="rId2">
            <a:alphaModFix/>
          </a:blip>
          <a:srcRect t="15777" r="25348"/>
          <a:stretch/>
        </p:blipFill>
        <p:spPr>
          <a:xfrm>
            <a:off x="10144054" y="-51371"/>
            <a:ext cx="2047946" cy="2235615"/>
          </a:xfrm>
          <a:prstGeom prst="rect">
            <a:avLst/>
          </a:prstGeom>
          <a:noFill/>
          <a:ln>
            <a:noFill/>
          </a:ln>
        </p:spPr>
      </p:pic>
      <p:pic>
        <p:nvPicPr>
          <p:cNvPr id="3" name="Kép 2">
            <a:extLst>
              <a:ext uri="{FF2B5EF4-FFF2-40B4-BE49-F238E27FC236}">
                <a16:creationId xmlns:a16="http://schemas.microsoft.com/office/drawing/2014/main" id="{D81301A0-DAB1-853F-5B12-7A96B622E41E}"/>
              </a:ext>
            </a:extLst>
          </p:cNvPr>
          <p:cNvPicPr>
            <a:picLocks noChangeAspect="1"/>
          </p:cNvPicPr>
          <p:nvPr/>
        </p:nvPicPr>
        <p:blipFill>
          <a:blip r:embed="rId3"/>
          <a:stretch>
            <a:fillRect/>
          </a:stretch>
        </p:blipFill>
        <p:spPr>
          <a:xfrm>
            <a:off x="1456498" y="1452032"/>
            <a:ext cx="8981867" cy="4971961"/>
          </a:xfrm>
          <a:prstGeom prst="rect">
            <a:avLst/>
          </a:prstGeom>
        </p:spPr>
      </p:pic>
      <p:pic>
        <p:nvPicPr>
          <p:cNvPr id="4" name="Kép 3">
            <a:extLst>
              <a:ext uri="{FF2B5EF4-FFF2-40B4-BE49-F238E27FC236}">
                <a16:creationId xmlns:a16="http://schemas.microsoft.com/office/drawing/2014/main" id="{A550AD65-0EED-C258-5FAE-92D180F5E52F}"/>
              </a:ext>
            </a:extLst>
          </p:cNvPr>
          <p:cNvPicPr>
            <a:picLocks noChangeAspect="1"/>
          </p:cNvPicPr>
          <p:nvPr/>
        </p:nvPicPr>
        <p:blipFill>
          <a:blip r:embed="rId4"/>
          <a:stretch>
            <a:fillRect/>
          </a:stretch>
        </p:blipFill>
        <p:spPr>
          <a:xfrm>
            <a:off x="0" y="0"/>
            <a:ext cx="4313583" cy="1505832"/>
          </a:xfrm>
          <a:prstGeom prst="rect">
            <a:avLst/>
          </a:prstGeom>
        </p:spPr>
      </p:pic>
      <p:pic>
        <p:nvPicPr>
          <p:cNvPr id="6" name="Kép 5">
            <a:extLst>
              <a:ext uri="{FF2B5EF4-FFF2-40B4-BE49-F238E27FC236}">
                <a16:creationId xmlns:a16="http://schemas.microsoft.com/office/drawing/2014/main" id="{DAC1A2D9-CF60-70ED-D1F7-4F5FEFF97B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69438"/>
            <a:ext cx="1555844" cy="909110"/>
          </a:xfrm>
          <a:prstGeom prst="rect">
            <a:avLst/>
          </a:prstGeom>
        </p:spPr>
      </p:pic>
    </p:spTree>
    <p:extLst>
      <p:ext uri="{BB962C8B-B14F-4D97-AF65-F5344CB8AC3E}">
        <p14:creationId xmlns:p14="http://schemas.microsoft.com/office/powerpoint/2010/main" val="3996193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29277C58-DEDF-338C-4AA5-A603A8F4CFC2}"/>
              </a:ext>
            </a:extLst>
          </p:cNvPr>
          <p:cNvPicPr>
            <a:picLocks noChangeAspect="1"/>
          </p:cNvPicPr>
          <p:nvPr/>
        </p:nvPicPr>
        <p:blipFill>
          <a:blip r:embed="rId2"/>
          <a:stretch>
            <a:fillRect/>
          </a:stretch>
        </p:blipFill>
        <p:spPr>
          <a:xfrm>
            <a:off x="0" y="70878"/>
            <a:ext cx="3780092" cy="1924178"/>
          </a:xfrm>
          <a:prstGeom prst="rect">
            <a:avLst/>
          </a:prstGeom>
        </p:spPr>
      </p:pic>
      <p:pic>
        <p:nvPicPr>
          <p:cNvPr id="5" name="Kép 4">
            <a:extLst>
              <a:ext uri="{FF2B5EF4-FFF2-40B4-BE49-F238E27FC236}">
                <a16:creationId xmlns:a16="http://schemas.microsoft.com/office/drawing/2014/main" id="{C0583995-B114-817C-B57E-221C947A7E7B}"/>
              </a:ext>
            </a:extLst>
          </p:cNvPr>
          <p:cNvPicPr>
            <a:picLocks noChangeAspect="1"/>
          </p:cNvPicPr>
          <p:nvPr/>
        </p:nvPicPr>
        <p:blipFill>
          <a:blip r:embed="rId3"/>
          <a:stretch>
            <a:fillRect/>
          </a:stretch>
        </p:blipFill>
        <p:spPr>
          <a:xfrm>
            <a:off x="3780092" y="0"/>
            <a:ext cx="5805112" cy="6858000"/>
          </a:xfrm>
          <a:prstGeom prst="rect">
            <a:avLst/>
          </a:prstGeom>
        </p:spPr>
      </p:pic>
      <p:pic>
        <p:nvPicPr>
          <p:cNvPr id="2" name="Google Shape;129;p6">
            <a:extLst>
              <a:ext uri="{FF2B5EF4-FFF2-40B4-BE49-F238E27FC236}">
                <a16:creationId xmlns:a16="http://schemas.microsoft.com/office/drawing/2014/main" id="{D43AEF7C-6BF5-F14F-ABB0-29333014E6FE}"/>
              </a:ext>
            </a:extLst>
          </p:cNvPr>
          <p:cNvPicPr preferRelativeResize="0"/>
          <p:nvPr/>
        </p:nvPicPr>
        <p:blipFill rotWithShape="1">
          <a:blip r:embed="rId4">
            <a:alphaModFix/>
          </a:blip>
          <a:srcRect t="15777" r="25348"/>
          <a:stretch/>
        </p:blipFill>
        <p:spPr>
          <a:xfrm>
            <a:off x="10144054" y="-51371"/>
            <a:ext cx="2047946" cy="2235615"/>
          </a:xfrm>
          <a:prstGeom prst="rect">
            <a:avLst/>
          </a:prstGeom>
          <a:noFill/>
          <a:ln>
            <a:noFill/>
          </a:ln>
        </p:spPr>
      </p:pic>
      <p:pic>
        <p:nvPicPr>
          <p:cNvPr id="4" name="Kép 3">
            <a:extLst>
              <a:ext uri="{FF2B5EF4-FFF2-40B4-BE49-F238E27FC236}">
                <a16:creationId xmlns:a16="http://schemas.microsoft.com/office/drawing/2014/main" id="{47B6D930-834A-74A7-7914-415BC7DE45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69438"/>
            <a:ext cx="1555844" cy="909110"/>
          </a:xfrm>
          <a:prstGeom prst="rect">
            <a:avLst/>
          </a:prstGeom>
        </p:spPr>
      </p:pic>
    </p:spTree>
    <p:extLst>
      <p:ext uri="{BB962C8B-B14F-4D97-AF65-F5344CB8AC3E}">
        <p14:creationId xmlns:p14="http://schemas.microsoft.com/office/powerpoint/2010/main" val="82068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C39F089-ADA3-0D6A-FF99-7EA10F38F0C3}"/>
              </a:ext>
            </a:extLst>
          </p:cNvPr>
          <p:cNvPicPr>
            <a:picLocks noChangeAspect="1"/>
          </p:cNvPicPr>
          <p:nvPr/>
        </p:nvPicPr>
        <p:blipFill>
          <a:blip r:embed="rId2"/>
          <a:stretch>
            <a:fillRect/>
          </a:stretch>
        </p:blipFill>
        <p:spPr>
          <a:xfrm>
            <a:off x="0" y="0"/>
            <a:ext cx="4356243" cy="1940038"/>
          </a:xfrm>
          <a:prstGeom prst="rect">
            <a:avLst/>
          </a:prstGeom>
        </p:spPr>
      </p:pic>
      <p:pic>
        <p:nvPicPr>
          <p:cNvPr id="5" name="Kép 4">
            <a:extLst>
              <a:ext uri="{FF2B5EF4-FFF2-40B4-BE49-F238E27FC236}">
                <a16:creationId xmlns:a16="http://schemas.microsoft.com/office/drawing/2014/main" id="{A4332E86-7C3B-A469-0138-E7DFA21F2973}"/>
              </a:ext>
            </a:extLst>
          </p:cNvPr>
          <p:cNvPicPr>
            <a:picLocks noChangeAspect="1"/>
          </p:cNvPicPr>
          <p:nvPr/>
        </p:nvPicPr>
        <p:blipFill>
          <a:blip r:embed="rId3"/>
          <a:stretch>
            <a:fillRect/>
          </a:stretch>
        </p:blipFill>
        <p:spPr>
          <a:xfrm>
            <a:off x="2244837" y="1512644"/>
            <a:ext cx="7702325" cy="5179150"/>
          </a:xfrm>
          <a:prstGeom prst="rect">
            <a:avLst/>
          </a:prstGeom>
        </p:spPr>
      </p:pic>
      <p:pic>
        <p:nvPicPr>
          <p:cNvPr id="6" name="Google Shape;129;p6">
            <a:extLst>
              <a:ext uri="{FF2B5EF4-FFF2-40B4-BE49-F238E27FC236}">
                <a16:creationId xmlns:a16="http://schemas.microsoft.com/office/drawing/2014/main" id="{85D29D36-0CD7-275D-3D64-CE2D35AEDE9E}"/>
              </a:ext>
            </a:extLst>
          </p:cNvPr>
          <p:cNvPicPr preferRelativeResize="0"/>
          <p:nvPr/>
        </p:nvPicPr>
        <p:blipFill rotWithShape="1">
          <a:blip r:embed="rId4">
            <a:alphaModFix/>
          </a:blip>
          <a:srcRect t="15777" r="25348"/>
          <a:stretch/>
        </p:blipFill>
        <p:spPr>
          <a:xfrm>
            <a:off x="10144054" y="-51371"/>
            <a:ext cx="2047946" cy="2235615"/>
          </a:xfrm>
          <a:prstGeom prst="rect">
            <a:avLst/>
          </a:prstGeom>
          <a:noFill/>
          <a:ln>
            <a:noFill/>
          </a:ln>
        </p:spPr>
      </p:pic>
      <p:pic>
        <p:nvPicPr>
          <p:cNvPr id="7" name="Kép 6">
            <a:extLst>
              <a:ext uri="{FF2B5EF4-FFF2-40B4-BE49-F238E27FC236}">
                <a16:creationId xmlns:a16="http://schemas.microsoft.com/office/drawing/2014/main" id="{A5CF96CC-2E6E-D1FE-F15F-DEAC6BE84C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69438"/>
            <a:ext cx="1555844" cy="909110"/>
          </a:xfrm>
          <a:prstGeom prst="rect">
            <a:avLst/>
          </a:prstGeom>
        </p:spPr>
      </p:pic>
    </p:spTree>
    <p:extLst>
      <p:ext uri="{BB962C8B-B14F-4D97-AF65-F5344CB8AC3E}">
        <p14:creationId xmlns:p14="http://schemas.microsoft.com/office/powerpoint/2010/main" val="158411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3A1CF174-7EB1-0414-9687-B2ED8CACAF02}"/>
              </a:ext>
            </a:extLst>
          </p:cNvPr>
          <p:cNvPicPr>
            <a:picLocks noChangeAspect="1"/>
          </p:cNvPicPr>
          <p:nvPr/>
        </p:nvPicPr>
        <p:blipFill>
          <a:blip r:embed="rId2"/>
          <a:stretch>
            <a:fillRect/>
          </a:stretch>
        </p:blipFill>
        <p:spPr>
          <a:xfrm>
            <a:off x="0" y="0"/>
            <a:ext cx="4356243" cy="1940038"/>
          </a:xfrm>
          <a:prstGeom prst="rect">
            <a:avLst/>
          </a:prstGeom>
        </p:spPr>
      </p:pic>
      <p:pic>
        <p:nvPicPr>
          <p:cNvPr id="3" name="Kép 2">
            <a:extLst>
              <a:ext uri="{FF2B5EF4-FFF2-40B4-BE49-F238E27FC236}">
                <a16:creationId xmlns:a16="http://schemas.microsoft.com/office/drawing/2014/main" id="{54180CE9-D8AE-7C0B-3F66-783B6CF47CBD}"/>
              </a:ext>
            </a:extLst>
          </p:cNvPr>
          <p:cNvPicPr>
            <a:picLocks noChangeAspect="1"/>
          </p:cNvPicPr>
          <p:nvPr/>
        </p:nvPicPr>
        <p:blipFill>
          <a:blip r:embed="rId3"/>
          <a:stretch>
            <a:fillRect/>
          </a:stretch>
        </p:blipFill>
        <p:spPr>
          <a:xfrm>
            <a:off x="1634072" y="806108"/>
            <a:ext cx="8923855" cy="5918327"/>
          </a:xfrm>
          <a:prstGeom prst="rect">
            <a:avLst/>
          </a:prstGeom>
        </p:spPr>
      </p:pic>
      <p:pic>
        <p:nvPicPr>
          <p:cNvPr id="5" name="Google Shape;129;p6">
            <a:extLst>
              <a:ext uri="{FF2B5EF4-FFF2-40B4-BE49-F238E27FC236}">
                <a16:creationId xmlns:a16="http://schemas.microsoft.com/office/drawing/2014/main" id="{FB4F6705-934F-136C-08EF-C0C0F4CC14F8}"/>
              </a:ext>
            </a:extLst>
          </p:cNvPr>
          <p:cNvPicPr preferRelativeResize="0"/>
          <p:nvPr/>
        </p:nvPicPr>
        <p:blipFill rotWithShape="1">
          <a:blip r:embed="rId4">
            <a:alphaModFix/>
          </a:blip>
          <a:srcRect t="15777" r="25348"/>
          <a:stretch/>
        </p:blipFill>
        <p:spPr>
          <a:xfrm>
            <a:off x="10144054" y="-51371"/>
            <a:ext cx="2047946" cy="2235615"/>
          </a:xfrm>
          <a:prstGeom prst="rect">
            <a:avLst/>
          </a:prstGeom>
          <a:noFill/>
          <a:ln>
            <a:noFill/>
          </a:ln>
        </p:spPr>
      </p:pic>
      <p:pic>
        <p:nvPicPr>
          <p:cNvPr id="6" name="Kép 5">
            <a:extLst>
              <a:ext uri="{FF2B5EF4-FFF2-40B4-BE49-F238E27FC236}">
                <a16:creationId xmlns:a16="http://schemas.microsoft.com/office/drawing/2014/main" id="{3B65D52D-E159-E8E2-FEC6-B0D35543E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69438"/>
            <a:ext cx="1555844" cy="909110"/>
          </a:xfrm>
          <a:prstGeom prst="rect">
            <a:avLst/>
          </a:prstGeom>
        </p:spPr>
      </p:pic>
    </p:spTree>
    <p:extLst>
      <p:ext uri="{BB962C8B-B14F-4D97-AF65-F5344CB8AC3E}">
        <p14:creationId xmlns:p14="http://schemas.microsoft.com/office/powerpoint/2010/main" val="970912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9;p6">
            <a:extLst>
              <a:ext uri="{FF2B5EF4-FFF2-40B4-BE49-F238E27FC236}">
                <a16:creationId xmlns:a16="http://schemas.microsoft.com/office/drawing/2014/main" id="{B32DF48C-D416-01D6-C775-398A81D6BBA2}"/>
              </a:ext>
            </a:extLst>
          </p:cNvPr>
          <p:cNvPicPr preferRelativeResize="0"/>
          <p:nvPr/>
        </p:nvPicPr>
        <p:blipFill rotWithShape="1">
          <a:blip r:embed="rId2">
            <a:alphaModFix/>
          </a:blip>
          <a:srcRect t="15777" r="25348"/>
          <a:stretch/>
        </p:blipFill>
        <p:spPr>
          <a:xfrm>
            <a:off x="10144054" y="-51371"/>
            <a:ext cx="2047946" cy="2235615"/>
          </a:xfrm>
          <a:prstGeom prst="rect">
            <a:avLst/>
          </a:prstGeom>
          <a:noFill/>
          <a:ln>
            <a:noFill/>
          </a:ln>
        </p:spPr>
      </p:pic>
      <p:sp>
        <p:nvSpPr>
          <p:cNvPr id="2" name="Cím 1">
            <a:extLst>
              <a:ext uri="{FF2B5EF4-FFF2-40B4-BE49-F238E27FC236}">
                <a16:creationId xmlns:a16="http://schemas.microsoft.com/office/drawing/2014/main" id="{D50CF431-D147-F454-433D-E9FB9C48BBBB}"/>
              </a:ext>
            </a:extLst>
          </p:cNvPr>
          <p:cNvSpPr>
            <a:spLocks noGrp="1"/>
          </p:cNvSpPr>
          <p:nvPr>
            <p:ph type="title"/>
          </p:nvPr>
        </p:nvSpPr>
        <p:spPr>
          <a:xfrm>
            <a:off x="838200" y="176789"/>
            <a:ext cx="10515600" cy="1325563"/>
          </a:xfrm>
        </p:spPr>
        <p:txBody>
          <a:bodyPr/>
          <a:lstStyle/>
          <a:p>
            <a:pPr algn="ctr"/>
            <a:r>
              <a:rPr lang="hu-HU" dirty="0">
                <a:latin typeface="+mn-lt"/>
              </a:rPr>
              <a:t>Összefoglalás</a:t>
            </a:r>
          </a:p>
        </p:txBody>
      </p:sp>
      <p:sp>
        <p:nvSpPr>
          <p:cNvPr id="3" name="Tartalom helye 2">
            <a:extLst>
              <a:ext uri="{FF2B5EF4-FFF2-40B4-BE49-F238E27FC236}">
                <a16:creationId xmlns:a16="http://schemas.microsoft.com/office/drawing/2014/main" id="{1913394A-7751-2662-503F-A1F3C183C86F}"/>
              </a:ext>
            </a:extLst>
          </p:cNvPr>
          <p:cNvSpPr>
            <a:spLocks noGrp="1"/>
          </p:cNvSpPr>
          <p:nvPr>
            <p:ph idx="1"/>
          </p:nvPr>
        </p:nvSpPr>
        <p:spPr>
          <a:xfrm>
            <a:off x="838200" y="1502352"/>
            <a:ext cx="10515600" cy="4787611"/>
          </a:xfrm>
        </p:spPr>
        <p:txBody>
          <a:bodyPr>
            <a:normAutofit lnSpcReduction="10000"/>
          </a:bodyPr>
          <a:lstStyle/>
          <a:p>
            <a:r>
              <a:rPr lang="hu-HU" dirty="0">
                <a:latin typeface="+mn-lt"/>
              </a:rPr>
              <a:t>Szeptikus sokban az ACE aktívitás csökken, </a:t>
            </a:r>
            <a:r>
              <a:rPr lang="hu-HU" dirty="0" err="1">
                <a:latin typeface="+mn-lt"/>
              </a:rPr>
              <a:t>renin</a:t>
            </a:r>
            <a:r>
              <a:rPr lang="hu-HU" dirty="0">
                <a:latin typeface="+mn-lt"/>
              </a:rPr>
              <a:t> aktivitás emelkedik.</a:t>
            </a:r>
          </a:p>
          <a:p>
            <a:r>
              <a:rPr lang="hu-HU" dirty="0">
                <a:latin typeface="+mn-lt"/>
              </a:rPr>
              <a:t>A </a:t>
            </a:r>
            <a:r>
              <a:rPr lang="hu-HU" dirty="0" err="1">
                <a:latin typeface="+mn-lt"/>
              </a:rPr>
              <a:t>renin</a:t>
            </a:r>
            <a:r>
              <a:rPr lang="hu-HU" dirty="0">
                <a:latin typeface="+mn-lt"/>
              </a:rPr>
              <a:t> szint emelkedése korrelál az állapot súlyosságával.</a:t>
            </a:r>
          </a:p>
          <a:p>
            <a:r>
              <a:rPr lang="hu-HU" dirty="0">
                <a:latin typeface="+mn-lt"/>
              </a:rPr>
              <a:t>Az </a:t>
            </a:r>
            <a:r>
              <a:rPr lang="hu-HU" dirty="0" err="1">
                <a:latin typeface="+mn-lt"/>
              </a:rPr>
              <a:t>Ag</a:t>
            </a:r>
            <a:r>
              <a:rPr lang="hu-HU" dirty="0">
                <a:latin typeface="+mn-lt"/>
              </a:rPr>
              <a:t> II számos nem direkt ér tónusára gyakorolt hatással is rendelkezik.</a:t>
            </a:r>
          </a:p>
          <a:p>
            <a:pPr lvl="1"/>
            <a:r>
              <a:rPr lang="hu-HU" dirty="0">
                <a:latin typeface="+mn-lt"/>
              </a:rPr>
              <a:t>Baktériumok növekedése</a:t>
            </a:r>
          </a:p>
          <a:p>
            <a:pPr lvl="1"/>
            <a:r>
              <a:rPr lang="hu-HU" dirty="0">
                <a:latin typeface="+mn-lt"/>
              </a:rPr>
              <a:t>Gyulladás</a:t>
            </a:r>
          </a:p>
          <a:p>
            <a:pPr lvl="1"/>
            <a:r>
              <a:rPr lang="hu-HU" dirty="0" err="1">
                <a:latin typeface="+mn-lt"/>
              </a:rPr>
              <a:t>Miokardium</a:t>
            </a:r>
            <a:endParaRPr lang="hu-HU" dirty="0">
              <a:latin typeface="+mn-lt"/>
            </a:endParaRPr>
          </a:p>
          <a:p>
            <a:r>
              <a:rPr lang="hu-HU" dirty="0">
                <a:latin typeface="+mn-lt"/>
              </a:rPr>
              <a:t>Klinikailag a magas </a:t>
            </a:r>
            <a:r>
              <a:rPr lang="hu-HU" dirty="0" err="1">
                <a:latin typeface="+mn-lt"/>
              </a:rPr>
              <a:t>renin</a:t>
            </a:r>
            <a:r>
              <a:rPr lang="hu-HU" dirty="0">
                <a:latin typeface="+mn-lt"/>
              </a:rPr>
              <a:t> szintű betegeknél volt pozitív hatása</a:t>
            </a:r>
          </a:p>
          <a:p>
            <a:r>
              <a:rPr lang="hu-HU" dirty="0">
                <a:latin typeface="+mn-lt"/>
              </a:rPr>
              <a:t>ACEI </a:t>
            </a:r>
            <a:r>
              <a:rPr lang="hu-HU" dirty="0" err="1">
                <a:latin typeface="+mn-lt"/>
              </a:rPr>
              <a:t>vs</a:t>
            </a:r>
            <a:r>
              <a:rPr lang="hu-HU" dirty="0">
                <a:latin typeface="+mn-lt"/>
              </a:rPr>
              <a:t> ARB</a:t>
            </a:r>
          </a:p>
          <a:p>
            <a:r>
              <a:rPr lang="hu-HU" dirty="0">
                <a:latin typeface="+mn-lt"/>
              </a:rPr>
              <a:t>CRRT-t igénylő betegek</a:t>
            </a:r>
          </a:p>
        </p:txBody>
      </p:sp>
      <p:pic>
        <p:nvPicPr>
          <p:cNvPr id="5" name="Kép 4">
            <a:extLst>
              <a:ext uri="{FF2B5EF4-FFF2-40B4-BE49-F238E27FC236}">
                <a16:creationId xmlns:a16="http://schemas.microsoft.com/office/drawing/2014/main" id="{ED58A4B5-BCAD-D70C-0680-C4EE37EE5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156" y="5969438"/>
            <a:ext cx="1555844" cy="909110"/>
          </a:xfrm>
          <a:prstGeom prst="rect">
            <a:avLst/>
          </a:prstGeom>
        </p:spPr>
      </p:pic>
    </p:spTree>
    <p:extLst>
      <p:ext uri="{BB962C8B-B14F-4D97-AF65-F5344CB8AC3E}">
        <p14:creationId xmlns:p14="http://schemas.microsoft.com/office/powerpoint/2010/main" val="149554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89D2183C-2AE1-2692-09C3-6484E521AA2B}"/>
              </a:ext>
            </a:extLst>
          </p:cNvPr>
          <p:cNvPicPr>
            <a:picLocks noChangeAspect="1"/>
          </p:cNvPicPr>
          <p:nvPr/>
        </p:nvPicPr>
        <p:blipFill>
          <a:blip r:embed="rId2"/>
          <a:stretch>
            <a:fillRect/>
          </a:stretch>
        </p:blipFill>
        <p:spPr>
          <a:xfrm>
            <a:off x="0" y="0"/>
            <a:ext cx="4553146" cy="1586482"/>
          </a:xfrm>
          <a:prstGeom prst="rect">
            <a:avLst/>
          </a:prstGeom>
        </p:spPr>
      </p:pic>
      <p:pic>
        <p:nvPicPr>
          <p:cNvPr id="7" name="Kép 6">
            <a:extLst>
              <a:ext uri="{FF2B5EF4-FFF2-40B4-BE49-F238E27FC236}">
                <a16:creationId xmlns:a16="http://schemas.microsoft.com/office/drawing/2014/main" id="{EEDE93B8-B016-B80F-CE44-1CB6014FDA41}"/>
              </a:ext>
            </a:extLst>
          </p:cNvPr>
          <p:cNvPicPr>
            <a:picLocks noChangeAspect="1"/>
          </p:cNvPicPr>
          <p:nvPr/>
        </p:nvPicPr>
        <p:blipFill>
          <a:blip r:embed="rId3"/>
          <a:stretch>
            <a:fillRect/>
          </a:stretch>
        </p:blipFill>
        <p:spPr>
          <a:xfrm>
            <a:off x="1943782" y="1586482"/>
            <a:ext cx="8304436" cy="5232782"/>
          </a:xfrm>
          <a:prstGeom prst="rect">
            <a:avLst/>
          </a:prstGeom>
        </p:spPr>
      </p:pic>
      <p:pic>
        <p:nvPicPr>
          <p:cNvPr id="8" name="Google Shape;129;p6">
            <a:extLst>
              <a:ext uri="{FF2B5EF4-FFF2-40B4-BE49-F238E27FC236}">
                <a16:creationId xmlns:a16="http://schemas.microsoft.com/office/drawing/2014/main" id="{10A60885-657D-0A2F-B0D4-B5A6DF9462E7}"/>
              </a:ext>
            </a:extLst>
          </p:cNvPr>
          <p:cNvPicPr preferRelativeResize="0"/>
          <p:nvPr/>
        </p:nvPicPr>
        <p:blipFill rotWithShape="1">
          <a:blip r:embed="rId4">
            <a:alphaModFix/>
          </a:blip>
          <a:srcRect t="15777" r="25348"/>
          <a:stretch/>
        </p:blipFill>
        <p:spPr>
          <a:xfrm>
            <a:off x="10144055" y="-1"/>
            <a:ext cx="2047946" cy="2235615"/>
          </a:xfrm>
          <a:prstGeom prst="rect">
            <a:avLst/>
          </a:prstGeom>
          <a:noFill/>
          <a:ln>
            <a:noFill/>
          </a:ln>
        </p:spPr>
      </p:pic>
      <p:pic>
        <p:nvPicPr>
          <p:cNvPr id="9" name="Kép 8">
            <a:extLst>
              <a:ext uri="{FF2B5EF4-FFF2-40B4-BE49-F238E27FC236}">
                <a16:creationId xmlns:a16="http://schemas.microsoft.com/office/drawing/2014/main" id="{11031CC7-9ECF-6974-FAAB-0DC26DC71A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388465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3493DEB-1866-87DF-93C9-9C4BA24952D6}"/>
              </a:ext>
            </a:extLst>
          </p:cNvPr>
          <p:cNvSpPr>
            <a:spLocks noGrp="1"/>
          </p:cNvSpPr>
          <p:nvPr>
            <p:ph type="title"/>
          </p:nvPr>
        </p:nvSpPr>
        <p:spPr/>
        <p:txBody>
          <a:bodyPr/>
          <a:lstStyle/>
          <a:p>
            <a:pPr algn="ctr"/>
            <a:r>
              <a:rPr lang="hu-HU" b="1" dirty="0" err="1">
                <a:latin typeface="+mn-lt"/>
              </a:rPr>
              <a:t>Angiotensin</a:t>
            </a:r>
            <a:r>
              <a:rPr lang="hu-HU" b="1" dirty="0">
                <a:latin typeface="+mn-lt"/>
              </a:rPr>
              <a:t> II - MAP</a:t>
            </a:r>
          </a:p>
        </p:txBody>
      </p:sp>
      <p:sp>
        <p:nvSpPr>
          <p:cNvPr id="3" name="Tartalom helye 2">
            <a:extLst>
              <a:ext uri="{FF2B5EF4-FFF2-40B4-BE49-F238E27FC236}">
                <a16:creationId xmlns:a16="http://schemas.microsoft.com/office/drawing/2014/main" id="{908302F6-6487-242D-8E8A-47858D6EB032}"/>
              </a:ext>
            </a:extLst>
          </p:cNvPr>
          <p:cNvSpPr>
            <a:spLocks noGrp="1"/>
          </p:cNvSpPr>
          <p:nvPr>
            <p:ph idx="1"/>
          </p:nvPr>
        </p:nvSpPr>
        <p:spPr/>
        <p:txBody>
          <a:bodyPr/>
          <a:lstStyle/>
          <a:p>
            <a:endParaRPr lang="hu-HU" dirty="0"/>
          </a:p>
        </p:txBody>
      </p:sp>
      <p:graphicFrame>
        <p:nvGraphicFramePr>
          <p:cNvPr id="4" name="Diagram 3">
            <a:extLst>
              <a:ext uri="{FF2B5EF4-FFF2-40B4-BE49-F238E27FC236}">
                <a16:creationId xmlns:a16="http://schemas.microsoft.com/office/drawing/2014/main" id="{3B9F1465-5A0A-8DF3-4241-911FD15762E8}"/>
              </a:ext>
            </a:extLst>
          </p:cNvPr>
          <p:cNvGraphicFramePr>
            <a:graphicFrameLocks/>
          </p:cNvGraphicFramePr>
          <p:nvPr/>
        </p:nvGraphicFramePr>
        <p:xfrm>
          <a:off x="1285875" y="1690688"/>
          <a:ext cx="9315450" cy="4138613"/>
        </p:xfrm>
        <a:graphic>
          <a:graphicData uri="http://schemas.openxmlformats.org/drawingml/2006/chart">
            <c:chart xmlns:c="http://schemas.openxmlformats.org/drawingml/2006/chart" xmlns:r="http://schemas.openxmlformats.org/officeDocument/2006/relationships" r:id="rId2"/>
          </a:graphicData>
        </a:graphic>
      </p:graphicFrame>
      <p:pic>
        <p:nvPicPr>
          <p:cNvPr id="5" name="Google Shape;129;p6">
            <a:extLst>
              <a:ext uri="{FF2B5EF4-FFF2-40B4-BE49-F238E27FC236}">
                <a16:creationId xmlns:a16="http://schemas.microsoft.com/office/drawing/2014/main" id="{B7CE8B74-A627-A6E9-9457-5010761E3303}"/>
              </a:ext>
            </a:extLst>
          </p:cNvPr>
          <p:cNvPicPr preferRelativeResize="0"/>
          <p:nvPr/>
        </p:nvPicPr>
        <p:blipFill rotWithShape="1">
          <a:blip r:embed="rId3">
            <a:alphaModFix/>
          </a:blip>
          <a:srcRect t="15777" r="25348"/>
          <a:stretch/>
        </p:blipFill>
        <p:spPr>
          <a:xfrm>
            <a:off x="10144055" y="-1"/>
            <a:ext cx="2047946" cy="2235615"/>
          </a:xfrm>
          <a:prstGeom prst="rect">
            <a:avLst/>
          </a:prstGeom>
          <a:noFill/>
          <a:ln>
            <a:noFill/>
          </a:ln>
        </p:spPr>
      </p:pic>
      <p:pic>
        <p:nvPicPr>
          <p:cNvPr id="6" name="Kép 5">
            <a:extLst>
              <a:ext uri="{FF2B5EF4-FFF2-40B4-BE49-F238E27FC236}">
                <a16:creationId xmlns:a16="http://schemas.microsoft.com/office/drawing/2014/main" id="{17091DEB-C8F5-ABFD-E2CB-2A826A4461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3561703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0D2820-453F-BC5A-3775-55C0A9650A9D}"/>
              </a:ext>
            </a:extLst>
          </p:cNvPr>
          <p:cNvSpPr>
            <a:spLocks noGrp="1"/>
          </p:cNvSpPr>
          <p:nvPr>
            <p:ph type="title"/>
          </p:nvPr>
        </p:nvSpPr>
        <p:spPr/>
        <p:txBody>
          <a:bodyPr/>
          <a:lstStyle/>
          <a:p>
            <a:pPr algn="ctr"/>
            <a:r>
              <a:rPr lang="hu-HU" b="1" dirty="0" err="1">
                <a:latin typeface="+mn-lt"/>
              </a:rPr>
              <a:t>Angiotensin</a:t>
            </a:r>
            <a:r>
              <a:rPr lang="hu-HU" b="1" dirty="0">
                <a:latin typeface="+mn-lt"/>
              </a:rPr>
              <a:t> II - </a:t>
            </a:r>
            <a:r>
              <a:rPr lang="hu-HU" b="1" dirty="0" err="1">
                <a:latin typeface="+mn-lt"/>
              </a:rPr>
              <a:t>noradrenalin</a:t>
            </a:r>
            <a:endParaRPr lang="hu-HU" b="1" dirty="0">
              <a:latin typeface="+mn-lt"/>
            </a:endParaRPr>
          </a:p>
        </p:txBody>
      </p:sp>
      <p:sp>
        <p:nvSpPr>
          <p:cNvPr id="3" name="Tartalom helye 2">
            <a:extLst>
              <a:ext uri="{FF2B5EF4-FFF2-40B4-BE49-F238E27FC236}">
                <a16:creationId xmlns:a16="http://schemas.microsoft.com/office/drawing/2014/main" id="{0CE8118A-6F54-90BC-B4A1-84C3D8FAA049}"/>
              </a:ext>
            </a:extLst>
          </p:cNvPr>
          <p:cNvSpPr>
            <a:spLocks noGrp="1"/>
          </p:cNvSpPr>
          <p:nvPr>
            <p:ph idx="1"/>
          </p:nvPr>
        </p:nvSpPr>
        <p:spPr/>
        <p:txBody>
          <a:bodyPr/>
          <a:lstStyle/>
          <a:p>
            <a:endParaRPr lang="hu-HU"/>
          </a:p>
        </p:txBody>
      </p:sp>
      <p:graphicFrame>
        <p:nvGraphicFramePr>
          <p:cNvPr id="4" name="Diagram 3">
            <a:extLst>
              <a:ext uri="{FF2B5EF4-FFF2-40B4-BE49-F238E27FC236}">
                <a16:creationId xmlns:a16="http://schemas.microsoft.com/office/drawing/2014/main" id="{B799B74F-A600-9E90-568D-E987F22DA411}"/>
              </a:ext>
            </a:extLst>
          </p:cNvPr>
          <p:cNvGraphicFramePr>
            <a:graphicFrameLocks/>
          </p:cNvGraphicFramePr>
          <p:nvPr/>
        </p:nvGraphicFramePr>
        <p:xfrm>
          <a:off x="1685925" y="1825625"/>
          <a:ext cx="8458200" cy="4605337"/>
        </p:xfrm>
        <a:graphic>
          <a:graphicData uri="http://schemas.openxmlformats.org/drawingml/2006/chart">
            <c:chart xmlns:c="http://schemas.openxmlformats.org/drawingml/2006/chart" xmlns:r="http://schemas.openxmlformats.org/officeDocument/2006/relationships" r:id="rId2"/>
          </a:graphicData>
        </a:graphic>
      </p:graphicFrame>
      <p:pic>
        <p:nvPicPr>
          <p:cNvPr id="5" name="Google Shape;129;p6">
            <a:extLst>
              <a:ext uri="{FF2B5EF4-FFF2-40B4-BE49-F238E27FC236}">
                <a16:creationId xmlns:a16="http://schemas.microsoft.com/office/drawing/2014/main" id="{C7EC9920-4C3E-CE55-52CD-8AEE4F6D3B7B}"/>
              </a:ext>
            </a:extLst>
          </p:cNvPr>
          <p:cNvPicPr preferRelativeResize="0"/>
          <p:nvPr/>
        </p:nvPicPr>
        <p:blipFill rotWithShape="1">
          <a:blip r:embed="rId3">
            <a:alphaModFix/>
          </a:blip>
          <a:srcRect t="15777" r="25348"/>
          <a:stretch/>
        </p:blipFill>
        <p:spPr>
          <a:xfrm>
            <a:off x="10144055" y="-1"/>
            <a:ext cx="2047946" cy="2235615"/>
          </a:xfrm>
          <a:prstGeom prst="rect">
            <a:avLst/>
          </a:prstGeom>
          <a:noFill/>
          <a:ln>
            <a:noFill/>
          </a:ln>
        </p:spPr>
      </p:pic>
      <p:pic>
        <p:nvPicPr>
          <p:cNvPr id="6" name="Kép 5">
            <a:extLst>
              <a:ext uri="{FF2B5EF4-FFF2-40B4-BE49-F238E27FC236}">
                <a16:creationId xmlns:a16="http://schemas.microsoft.com/office/drawing/2014/main" id="{992AD0A9-EE91-9452-428C-E839FC7DB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252847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73F8AC8-DFA3-52E2-AB09-FCDEA36747B0}"/>
              </a:ext>
            </a:extLst>
          </p:cNvPr>
          <p:cNvSpPr>
            <a:spLocks noGrp="1"/>
          </p:cNvSpPr>
          <p:nvPr>
            <p:ph type="title"/>
          </p:nvPr>
        </p:nvSpPr>
        <p:spPr/>
        <p:txBody>
          <a:bodyPr/>
          <a:lstStyle/>
          <a:p>
            <a:pPr algn="ctr"/>
            <a:r>
              <a:rPr lang="hu-HU" b="1" dirty="0" err="1">
                <a:latin typeface="+mn-lt"/>
              </a:rPr>
              <a:t>Angiotensin</a:t>
            </a:r>
            <a:r>
              <a:rPr lang="hu-HU" b="1" dirty="0">
                <a:latin typeface="+mn-lt"/>
              </a:rPr>
              <a:t> II </a:t>
            </a:r>
          </a:p>
        </p:txBody>
      </p:sp>
      <p:graphicFrame>
        <p:nvGraphicFramePr>
          <p:cNvPr id="4" name="Tartalom helye 3">
            <a:extLst>
              <a:ext uri="{FF2B5EF4-FFF2-40B4-BE49-F238E27FC236}">
                <a16:creationId xmlns:a16="http://schemas.microsoft.com/office/drawing/2014/main" id="{3A051618-1290-054B-D2BC-89F2977DE62A}"/>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Google Shape;129;p6">
            <a:extLst>
              <a:ext uri="{FF2B5EF4-FFF2-40B4-BE49-F238E27FC236}">
                <a16:creationId xmlns:a16="http://schemas.microsoft.com/office/drawing/2014/main" id="{F633CD06-2CCD-6210-795A-57FF35526A7E}"/>
              </a:ext>
            </a:extLst>
          </p:cNvPr>
          <p:cNvPicPr preferRelativeResize="0"/>
          <p:nvPr/>
        </p:nvPicPr>
        <p:blipFill rotWithShape="1">
          <a:blip r:embed="rId3">
            <a:alphaModFix/>
          </a:blip>
          <a:srcRect t="15777" r="25348"/>
          <a:stretch/>
        </p:blipFill>
        <p:spPr>
          <a:xfrm>
            <a:off x="10144055" y="-1"/>
            <a:ext cx="2047946" cy="2235615"/>
          </a:xfrm>
          <a:prstGeom prst="rect">
            <a:avLst/>
          </a:prstGeom>
          <a:noFill/>
          <a:ln>
            <a:noFill/>
          </a:ln>
        </p:spPr>
      </p:pic>
      <p:pic>
        <p:nvPicPr>
          <p:cNvPr id="6" name="Kép 5">
            <a:extLst>
              <a:ext uri="{FF2B5EF4-FFF2-40B4-BE49-F238E27FC236}">
                <a16:creationId xmlns:a16="http://schemas.microsoft.com/office/drawing/2014/main" id="{9AE3DBD8-8755-8FBF-558C-89D4F43E7F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195549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p:nvPr/>
        </p:nvSpPr>
        <p:spPr>
          <a:xfrm>
            <a:off x="2557786" y="2967335"/>
            <a:ext cx="9078589" cy="923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hu-HU" sz="5400" b="1" dirty="0">
                <a:solidFill>
                  <a:srgbClr val="121D46"/>
                </a:solidFill>
                <a:latin typeface="Poppins"/>
                <a:ea typeface="Poppins"/>
                <a:cs typeface="Poppins"/>
                <a:sym typeface="Poppins"/>
              </a:rPr>
              <a:t>Köszönöm a figyelmet</a:t>
            </a:r>
            <a:endParaRPr dirty="0"/>
          </a:p>
        </p:txBody>
      </p:sp>
      <p:pic>
        <p:nvPicPr>
          <p:cNvPr id="333" name="Google Shape;333;p14"/>
          <p:cNvPicPr preferRelativeResize="0"/>
          <p:nvPr/>
        </p:nvPicPr>
        <p:blipFill rotWithShape="1">
          <a:blip r:embed="rId3">
            <a:alphaModFix/>
          </a:blip>
          <a:srcRect t="14601" r="55677"/>
          <a:stretch/>
        </p:blipFill>
        <p:spPr>
          <a:xfrm flipH="1">
            <a:off x="-2" y="0"/>
            <a:ext cx="3555999" cy="6858000"/>
          </a:xfrm>
          <a:prstGeom prst="rect">
            <a:avLst/>
          </a:prstGeom>
          <a:noFill/>
          <a:ln>
            <a:noFill/>
          </a:ln>
        </p:spPr>
      </p:pic>
      <p:sp>
        <p:nvSpPr>
          <p:cNvPr id="334" name="Google Shape;334;p14"/>
          <p:cNvSpPr/>
          <p:nvPr/>
        </p:nvSpPr>
        <p:spPr>
          <a:xfrm>
            <a:off x="7463162" y="6134877"/>
            <a:ext cx="4173213" cy="461624"/>
          </a:xfrm>
          <a:prstGeom prst="rect">
            <a:avLst/>
          </a:prstGeom>
          <a:no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200" dirty="0">
                <a:solidFill>
                  <a:srgbClr val="9DA8C4"/>
                </a:solidFill>
                <a:latin typeface="Poppins"/>
                <a:ea typeface="Poppins"/>
                <a:cs typeface="Poppins"/>
                <a:sym typeface="Poppins"/>
              </a:rPr>
              <a:t>.</a:t>
            </a:r>
            <a:endParaRPr sz="1200" dirty="0">
              <a:solidFill>
                <a:srgbClr val="9DA8C4"/>
              </a:solidFill>
              <a:latin typeface="Poppins"/>
              <a:ea typeface="Poppins"/>
              <a:cs typeface="Poppins"/>
              <a:sym typeface="Poppins"/>
            </a:endParaRPr>
          </a:p>
        </p:txBody>
      </p:sp>
      <p:pic>
        <p:nvPicPr>
          <p:cNvPr id="2" name="Kép 1" descr="A képen szöveg látható&#10;&#10;Automatikusan generált leírás">
            <a:extLst>
              <a:ext uri="{FF2B5EF4-FFF2-40B4-BE49-F238E27FC236}">
                <a16:creationId xmlns:a16="http://schemas.microsoft.com/office/drawing/2014/main" id="{8581AC2D-302A-C664-3D0D-3E35DA7C820A}"/>
              </a:ext>
            </a:extLst>
          </p:cNvPr>
          <p:cNvPicPr>
            <a:picLocks noChangeAspect="1"/>
          </p:cNvPicPr>
          <p:nvPr/>
        </p:nvPicPr>
        <p:blipFill>
          <a:blip r:embed="rId4"/>
          <a:stretch>
            <a:fillRect/>
          </a:stretch>
        </p:blipFill>
        <p:spPr>
          <a:xfrm>
            <a:off x="8199457" y="198457"/>
            <a:ext cx="3778180" cy="1097848"/>
          </a:xfrm>
          <a:prstGeom prst="rect">
            <a:avLst/>
          </a:prstGeom>
        </p:spPr>
      </p:pic>
      <p:pic>
        <p:nvPicPr>
          <p:cNvPr id="3" name="Kép 2">
            <a:extLst>
              <a:ext uri="{FF2B5EF4-FFF2-40B4-BE49-F238E27FC236}">
                <a16:creationId xmlns:a16="http://schemas.microsoft.com/office/drawing/2014/main" id="{3EB92368-C4F4-A8C6-EF6C-44D098622F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AA9FE53C-7AB0-F4AB-2B7B-189CEC81F939}"/>
              </a:ext>
            </a:extLst>
          </p:cNvPr>
          <p:cNvPicPr>
            <a:picLocks noChangeAspect="1"/>
          </p:cNvPicPr>
          <p:nvPr/>
        </p:nvPicPr>
        <p:blipFill>
          <a:blip r:embed="rId2"/>
          <a:stretch>
            <a:fillRect/>
          </a:stretch>
        </p:blipFill>
        <p:spPr>
          <a:xfrm>
            <a:off x="521854" y="1064847"/>
            <a:ext cx="11148291" cy="4910983"/>
          </a:xfrm>
          <a:prstGeom prst="rect">
            <a:avLst/>
          </a:prstGeom>
        </p:spPr>
      </p:pic>
      <p:cxnSp>
        <p:nvCxnSpPr>
          <p:cNvPr id="7" name="Egyenes összekötő 6">
            <a:extLst>
              <a:ext uri="{FF2B5EF4-FFF2-40B4-BE49-F238E27FC236}">
                <a16:creationId xmlns:a16="http://schemas.microsoft.com/office/drawing/2014/main" id="{6F80FC6E-4E98-C786-33D1-2CDDD0683D3E}"/>
              </a:ext>
            </a:extLst>
          </p:cNvPr>
          <p:cNvCxnSpPr/>
          <p:nvPr/>
        </p:nvCxnSpPr>
        <p:spPr>
          <a:xfrm>
            <a:off x="785091" y="2327564"/>
            <a:ext cx="10547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Egyenes összekötő 8">
            <a:extLst>
              <a:ext uri="{FF2B5EF4-FFF2-40B4-BE49-F238E27FC236}">
                <a16:creationId xmlns:a16="http://schemas.microsoft.com/office/drawing/2014/main" id="{EE196CE0-1EB3-2910-A807-8984C03200E8}"/>
              </a:ext>
            </a:extLst>
          </p:cNvPr>
          <p:cNvCxnSpPr/>
          <p:nvPr/>
        </p:nvCxnSpPr>
        <p:spPr>
          <a:xfrm>
            <a:off x="785091" y="3546764"/>
            <a:ext cx="10547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Egyenes összekötő 10">
            <a:extLst>
              <a:ext uri="{FF2B5EF4-FFF2-40B4-BE49-F238E27FC236}">
                <a16:creationId xmlns:a16="http://schemas.microsoft.com/office/drawing/2014/main" id="{5CD920AE-10EC-5571-7E96-9B933BC47E2F}"/>
              </a:ext>
            </a:extLst>
          </p:cNvPr>
          <p:cNvCxnSpPr/>
          <p:nvPr/>
        </p:nvCxnSpPr>
        <p:spPr>
          <a:xfrm>
            <a:off x="785091" y="4193309"/>
            <a:ext cx="10547927"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Kép 11">
            <a:extLst>
              <a:ext uri="{FF2B5EF4-FFF2-40B4-BE49-F238E27FC236}">
                <a16:creationId xmlns:a16="http://schemas.microsoft.com/office/drawing/2014/main" id="{8DDAB6C7-CBCD-78EC-1B4E-44EF79EC3513}"/>
              </a:ext>
            </a:extLst>
          </p:cNvPr>
          <p:cNvPicPr>
            <a:picLocks noChangeAspect="1"/>
          </p:cNvPicPr>
          <p:nvPr/>
        </p:nvPicPr>
        <p:blipFill>
          <a:blip r:embed="rId3"/>
          <a:stretch>
            <a:fillRect/>
          </a:stretch>
        </p:blipFill>
        <p:spPr>
          <a:xfrm>
            <a:off x="0" y="0"/>
            <a:ext cx="3454400" cy="1203639"/>
          </a:xfrm>
          <a:prstGeom prst="rect">
            <a:avLst/>
          </a:prstGeom>
        </p:spPr>
      </p:pic>
      <p:pic>
        <p:nvPicPr>
          <p:cNvPr id="13" name="Google Shape;129;p6">
            <a:extLst>
              <a:ext uri="{FF2B5EF4-FFF2-40B4-BE49-F238E27FC236}">
                <a16:creationId xmlns:a16="http://schemas.microsoft.com/office/drawing/2014/main" id="{6F8B1160-2354-3DF5-6B4C-88A2BD0F4E09}"/>
              </a:ext>
            </a:extLst>
          </p:cNvPr>
          <p:cNvPicPr preferRelativeResize="0"/>
          <p:nvPr/>
        </p:nvPicPr>
        <p:blipFill rotWithShape="1">
          <a:blip r:embed="rId4">
            <a:alphaModFix/>
          </a:blip>
          <a:srcRect t="15777" r="25348"/>
          <a:stretch/>
        </p:blipFill>
        <p:spPr>
          <a:xfrm>
            <a:off x="10769599" y="-1"/>
            <a:ext cx="1422401" cy="1616365"/>
          </a:xfrm>
          <a:prstGeom prst="rect">
            <a:avLst/>
          </a:prstGeom>
          <a:noFill/>
          <a:ln>
            <a:noFill/>
          </a:ln>
        </p:spPr>
      </p:pic>
      <p:pic>
        <p:nvPicPr>
          <p:cNvPr id="14" name="Kép 13">
            <a:extLst>
              <a:ext uri="{FF2B5EF4-FFF2-40B4-BE49-F238E27FC236}">
                <a16:creationId xmlns:a16="http://schemas.microsoft.com/office/drawing/2014/main" id="{483CB52B-BF4D-EC76-3889-05AE14B9E1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52527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74A06AA-10DF-73C3-C6CE-68E751862BFC}"/>
              </a:ext>
            </a:extLst>
          </p:cNvPr>
          <p:cNvPicPr>
            <a:picLocks noChangeAspect="1"/>
          </p:cNvPicPr>
          <p:nvPr/>
        </p:nvPicPr>
        <p:blipFill>
          <a:blip r:embed="rId2"/>
          <a:stretch>
            <a:fillRect/>
          </a:stretch>
        </p:blipFill>
        <p:spPr>
          <a:xfrm>
            <a:off x="160256" y="1663551"/>
            <a:ext cx="12192000" cy="4794090"/>
          </a:xfrm>
          <a:prstGeom prst="rect">
            <a:avLst/>
          </a:prstGeom>
        </p:spPr>
      </p:pic>
      <p:pic>
        <p:nvPicPr>
          <p:cNvPr id="4" name="Kép 3">
            <a:extLst>
              <a:ext uri="{FF2B5EF4-FFF2-40B4-BE49-F238E27FC236}">
                <a16:creationId xmlns:a16="http://schemas.microsoft.com/office/drawing/2014/main" id="{FA5CE48C-A9DC-7E0D-E4D2-0BCF778DD3E0}"/>
              </a:ext>
            </a:extLst>
          </p:cNvPr>
          <p:cNvPicPr>
            <a:picLocks noChangeAspect="1"/>
          </p:cNvPicPr>
          <p:nvPr/>
        </p:nvPicPr>
        <p:blipFill>
          <a:blip r:embed="rId3"/>
          <a:stretch>
            <a:fillRect/>
          </a:stretch>
        </p:blipFill>
        <p:spPr>
          <a:xfrm>
            <a:off x="0" y="0"/>
            <a:ext cx="4100945" cy="1264641"/>
          </a:xfrm>
          <a:prstGeom prst="rect">
            <a:avLst/>
          </a:prstGeom>
        </p:spPr>
      </p:pic>
      <p:pic>
        <p:nvPicPr>
          <p:cNvPr id="5" name="Google Shape;129;p6">
            <a:extLst>
              <a:ext uri="{FF2B5EF4-FFF2-40B4-BE49-F238E27FC236}">
                <a16:creationId xmlns:a16="http://schemas.microsoft.com/office/drawing/2014/main" id="{ED2783FC-12B8-6D3F-8812-1A20A645D59B}"/>
              </a:ext>
            </a:extLst>
          </p:cNvPr>
          <p:cNvPicPr preferRelativeResize="0"/>
          <p:nvPr/>
        </p:nvPicPr>
        <p:blipFill rotWithShape="1">
          <a:blip r:embed="rId4">
            <a:alphaModFix/>
          </a:blip>
          <a:srcRect t="15777" r="25348"/>
          <a:stretch/>
        </p:blipFill>
        <p:spPr>
          <a:xfrm>
            <a:off x="10407191" y="-1"/>
            <a:ext cx="1784809" cy="2111605"/>
          </a:xfrm>
          <a:prstGeom prst="rect">
            <a:avLst/>
          </a:prstGeom>
          <a:noFill/>
          <a:ln>
            <a:noFill/>
          </a:ln>
        </p:spPr>
      </p:pic>
      <p:pic>
        <p:nvPicPr>
          <p:cNvPr id="6" name="Kép 5">
            <a:extLst>
              <a:ext uri="{FF2B5EF4-FFF2-40B4-BE49-F238E27FC236}">
                <a16:creationId xmlns:a16="http://schemas.microsoft.com/office/drawing/2014/main" id="{83A0F7A4-F09B-9527-98C1-2479EF20B4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47441"/>
            <a:ext cx="1555844" cy="909110"/>
          </a:xfrm>
          <a:prstGeom prst="rect">
            <a:avLst/>
          </a:prstGeom>
        </p:spPr>
      </p:pic>
      <p:sp>
        <p:nvSpPr>
          <p:cNvPr id="8" name="Szövegdoboz 7">
            <a:extLst>
              <a:ext uri="{FF2B5EF4-FFF2-40B4-BE49-F238E27FC236}">
                <a16:creationId xmlns:a16="http://schemas.microsoft.com/office/drawing/2014/main" id="{B79A15D2-9FA1-0494-5CA0-C4E0EE23868F}"/>
              </a:ext>
            </a:extLst>
          </p:cNvPr>
          <p:cNvSpPr txBox="1"/>
          <p:nvPr/>
        </p:nvSpPr>
        <p:spPr>
          <a:xfrm>
            <a:off x="4152555" y="918658"/>
            <a:ext cx="6174508" cy="830997"/>
          </a:xfrm>
          <a:prstGeom prst="rect">
            <a:avLst/>
          </a:prstGeom>
          <a:noFill/>
        </p:spPr>
        <p:txBody>
          <a:bodyPr wrap="square">
            <a:spAutoFit/>
          </a:bodyPr>
          <a:lstStyle/>
          <a:p>
            <a:r>
              <a:rPr lang="hu-HU" sz="2400" dirty="0"/>
              <a:t>Az 1. és 3. napon a plazma </a:t>
            </a:r>
            <a:r>
              <a:rPr lang="hu-HU" sz="2400" dirty="0" err="1"/>
              <a:t>renin</a:t>
            </a:r>
            <a:r>
              <a:rPr lang="hu-HU" sz="2400" dirty="0"/>
              <a:t> szint szignifikánsan magasabb sokkban </a:t>
            </a:r>
          </a:p>
        </p:txBody>
      </p:sp>
    </p:spTree>
    <p:extLst>
      <p:ext uri="{BB962C8B-B14F-4D97-AF65-F5344CB8AC3E}">
        <p14:creationId xmlns:p14="http://schemas.microsoft.com/office/powerpoint/2010/main" val="226546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9269F54F-CDD6-F5A0-C95C-C5340F00D7DD}"/>
              </a:ext>
            </a:extLst>
          </p:cNvPr>
          <p:cNvPicPr>
            <a:picLocks noChangeAspect="1"/>
          </p:cNvPicPr>
          <p:nvPr/>
        </p:nvPicPr>
        <p:blipFill>
          <a:blip r:embed="rId2"/>
          <a:stretch>
            <a:fillRect/>
          </a:stretch>
        </p:blipFill>
        <p:spPr>
          <a:xfrm>
            <a:off x="0" y="3024740"/>
            <a:ext cx="12192000" cy="1732156"/>
          </a:xfrm>
          <a:prstGeom prst="rect">
            <a:avLst/>
          </a:prstGeom>
        </p:spPr>
      </p:pic>
      <p:pic>
        <p:nvPicPr>
          <p:cNvPr id="4" name="Kép 3">
            <a:extLst>
              <a:ext uri="{FF2B5EF4-FFF2-40B4-BE49-F238E27FC236}">
                <a16:creationId xmlns:a16="http://schemas.microsoft.com/office/drawing/2014/main" id="{7E635D0F-D313-BFD6-CED4-E37F505BC711}"/>
              </a:ext>
            </a:extLst>
          </p:cNvPr>
          <p:cNvPicPr>
            <a:picLocks noChangeAspect="1"/>
          </p:cNvPicPr>
          <p:nvPr/>
        </p:nvPicPr>
        <p:blipFill>
          <a:blip r:embed="rId3"/>
          <a:stretch>
            <a:fillRect/>
          </a:stretch>
        </p:blipFill>
        <p:spPr>
          <a:xfrm>
            <a:off x="0" y="0"/>
            <a:ext cx="4100945" cy="1264641"/>
          </a:xfrm>
          <a:prstGeom prst="rect">
            <a:avLst/>
          </a:prstGeom>
        </p:spPr>
      </p:pic>
      <p:sp>
        <p:nvSpPr>
          <p:cNvPr id="5" name="Szövegdoboz 4">
            <a:extLst>
              <a:ext uri="{FF2B5EF4-FFF2-40B4-BE49-F238E27FC236}">
                <a16:creationId xmlns:a16="http://schemas.microsoft.com/office/drawing/2014/main" id="{28E45FC9-8C4C-03BF-2448-78E79F7E8F5A}"/>
              </a:ext>
            </a:extLst>
          </p:cNvPr>
          <p:cNvSpPr txBox="1"/>
          <p:nvPr/>
        </p:nvSpPr>
        <p:spPr>
          <a:xfrm>
            <a:off x="4322618" y="2168511"/>
            <a:ext cx="6400800" cy="461665"/>
          </a:xfrm>
          <a:prstGeom prst="rect">
            <a:avLst/>
          </a:prstGeom>
          <a:noFill/>
        </p:spPr>
        <p:txBody>
          <a:bodyPr wrap="square" rtlCol="0">
            <a:spAutoFit/>
          </a:bodyPr>
          <a:lstStyle/>
          <a:p>
            <a:r>
              <a:rPr lang="hu-HU" sz="2400" dirty="0"/>
              <a:t>Plazma </a:t>
            </a:r>
            <a:r>
              <a:rPr lang="hu-HU" sz="2400" dirty="0" err="1"/>
              <a:t>renin</a:t>
            </a:r>
            <a:r>
              <a:rPr lang="hu-HU" sz="2400" dirty="0"/>
              <a:t> szint a szeptikus sokk </a:t>
            </a:r>
            <a:r>
              <a:rPr lang="hu-HU" sz="2400" dirty="0" err="1"/>
              <a:t>markere</a:t>
            </a:r>
            <a:r>
              <a:rPr lang="hu-HU" sz="2400" dirty="0"/>
              <a:t>?</a:t>
            </a:r>
          </a:p>
        </p:txBody>
      </p:sp>
      <p:pic>
        <p:nvPicPr>
          <p:cNvPr id="6" name="Google Shape;129;p6">
            <a:extLst>
              <a:ext uri="{FF2B5EF4-FFF2-40B4-BE49-F238E27FC236}">
                <a16:creationId xmlns:a16="http://schemas.microsoft.com/office/drawing/2014/main" id="{5919C880-6A5D-EC27-37B6-2397102AFCE1}"/>
              </a:ext>
            </a:extLst>
          </p:cNvPr>
          <p:cNvPicPr preferRelativeResize="0"/>
          <p:nvPr/>
        </p:nvPicPr>
        <p:blipFill rotWithShape="1">
          <a:blip r:embed="rId4">
            <a:alphaModFix/>
          </a:blip>
          <a:srcRect t="15777" r="25348"/>
          <a:stretch/>
        </p:blipFill>
        <p:spPr>
          <a:xfrm>
            <a:off x="10144055" y="-1"/>
            <a:ext cx="2047946" cy="2235615"/>
          </a:xfrm>
          <a:prstGeom prst="rect">
            <a:avLst/>
          </a:prstGeom>
          <a:noFill/>
          <a:ln>
            <a:noFill/>
          </a:ln>
        </p:spPr>
      </p:pic>
      <p:pic>
        <p:nvPicPr>
          <p:cNvPr id="7" name="Kép 6">
            <a:extLst>
              <a:ext uri="{FF2B5EF4-FFF2-40B4-BE49-F238E27FC236}">
                <a16:creationId xmlns:a16="http://schemas.microsoft.com/office/drawing/2014/main" id="{1E396AD3-9721-96B2-D705-3AA0FEC27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28455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9FA9E4B-1056-0301-066C-99B134C88BC5}"/>
              </a:ext>
            </a:extLst>
          </p:cNvPr>
          <p:cNvPicPr>
            <a:picLocks noChangeAspect="1"/>
          </p:cNvPicPr>
          <p:nvPr/>
        </p:nvPicPr>
        <p:blipFill>
          <a:blip r:embed="rId2"/>
          <a:stretch>
            <a:fillRect/>
          </a:stretch>
        </p:blipFill>
        <p:spPr>
          <a:xfrm>
            <a:off x="0" y="2185474"/>
            <a:ext cx="12192000" cy="3447631"/>
          </a:xfrm>
          <a:prstGeom prst="rect">
            <a:avLst/>
          </a:prstGeom>
        </p:spPr>
      </p:pic>
      <p:sp>
        <p:nvSpPr>
          <p:cNvPr id="4" name="Szövegdoboz 3">
            <a:extLst>
              <a:ext uri="{FF2B5EF4-FFF2-40B4-BE49-F238E27FC236}">
                <a16:creationId xmlns:a16="http://schemas.microsoft.com/office/drawing/2014/main" id="{3BBFAAFA-593D-58CB-E638-1A6EA127C87B}"/>
              </a:ext>
            </a:extLst>
          </p:cNvPr>
          <p:cNvSpPr txBox="1"/>
          <p:nvPr/>
        </p:nvSpPr>
        <p:spPr>
          <a:xfrm>
            <a:off x="2835563" y="1404617"/>
            <a:ext cx="7426035" cy="830997"/>
          </a:xfrm>
          <a:prstGeom prst="rect">
            <a:avLst/>
          </a:prstGeom>
          <a:noFill/>
        </p:spPr>
        <p:txBody>
          <a:bodyPr wrap="square" rtlCol="0">
            <a:spAutoFit/>
          </a:bodyPr>
          <a:lstStyle/>
          <a:p>
            <a:r>
              <a:rPr lang="hu-HU" sz="2400" dirty="0"/>
              <a:t>A 3. és 5. napon a plazma </a:t>
            </a:r>
            <a:r>
              <a:rPr lang="hu-HU" sz="2400" dirty="0" err="1"/>
              <a:t>renin</a:t>
            </a:r>
            <a:r>
              <a:rPr lang="hu-HU" sz="2400" dirty="0"/>
              <a:t> szint szignifikánsan magasabb a </a:t>
            </a:r>
            <a:r>
              <a:rPr lang="hu-HU" sz="2400" dirty="0" err="1"/>
              <a:t>meghaltaknál</a:t>
            </a:r>
            <a:r>
              <a:rPr lang="hu-HU" sz="2400" dirty="0"/>
              <a:t> </a:t>
            </a:r>
          </a:p>
        </p:txBody>
      </p:sp>
      <p:pic>
        <p:nvPicPr>
          <p:cNvPr id="5" name="Kép 4">
            <a:extLst>
              <a:ext uri="{FF2B5EF4-FFF2-40B4-BE49-F238E27FC236}">
                <a16:creationId xmlns:a16="http://schemas.microsoft.com/office/drawing/2014/main" id="{9759D097-4DEE-45A8-B816-2636D46FBCAD}"/>
              </a:ext>
            </a:extLst>
          </p:cNvPr>
          <p:cNvPicPr>
            <a:picLocks noChangeAspect="1"/>
          </p:cNvPicPr>
          <p:nvPr/>
        </p:nvPicPr>
        <p:blipFill>
          <a:blip r:embed="rId3"/>
          <a:stretch>
            <a:fillRect/>
          </a:stretch>
        </p:blipFill>
        <p:spPr>
          <a:xfrm>
            <a:off x="0" y="0"/>
            <a:ext cx="4100945" cy="1264641"/>
          </a:xfrm>
          <a:prstGeom prst="rect">
            <a:avLst/>
          </a:prstGeom>
        </p:spPr>
      </p:pic>
      <p:pic>
        <p:nvPicPr>
          <p:cNvPr id="6" name="Google Shape;129;p6">
            <a:extLst>
              <a:ext uri="{FF2B5EF4-FFF2-40B4-BE49-F238E27FC236}">
                <a16:creationId xmlns:a16="http://schemas.microsoft.com/office/drawing/2014/main" id="{F0BBB41D-224E-6209-F18B-01F249CDE5B0}"/>
              </a:ext>
            </a:extLst>
          </p:cNvPr>
          <p:cNvPicPr preferRelativeResize="0"/>
          <p:nvPr/>
        </p:nvPicPr>
        <p:blipFill rotWithShape="1">
          <a:blip r:embed="rId4">
            <a:alphaModFix/>
          </a:blip>
          <a:srcRect t="15777" r="25348"/>
          <a:stretch/>
        </p:blipFill>
        <p:spPr>
          <a:xfrm>
            <a:off x="10144055" y="-1"/>
            <a:ext cx="2047946" cy="2235615"/>
          </a:xfrm>
          <a:prstGeom prst="rect">
            <a:avLst/>
          </a:prstGeom>
          <a:noFill/>
          <a:ln>
            <a:noFill/>
          </a:ln>
        </p:spPr>
      </p:pic>
      <p:pic>
        <p:nvPicPr>
          <p:cNvPr id="7" name="Kép 6">
            <a:extLst>
              <a:ext uri="{FF2B5EF4-FFF2-40B4-BE49-F238E27FC236}">
                <a16:creationId xmlns:a16="http://schemas.microsoft.com/office/drawing/2014/main" id="{F3D29FF5-212B-A115-59C7-31FB32925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244166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91BF1A4-0B47-EB42-87FD-BD27ABF6AE95}"/>
              </a:ext>
            </a:extLst>
          </p:cNvPr>
          <p:cNvPicPr>
            <a:picLocks noChangeAspect="1"/>
          </p:cNvPicPr>
          <p:nvPr/>
        </p:nvPicPr>
        <p:blipFill>
          <a:blip r:embed="rId2"/>
          <a:stretch>
            <a:fillRect/>
          </a:stretch>
        </p:blipFill>
        <p:spPr>
          <a:xfrm>
            <a:off x="0" y="1595766"/>
            <a:ext cx="12192000" cy="4445487"/>
          </a:xfrm>
          <a:prstGeom prst="rect">
            <a:avLst/>
          </a:prstGeom>
        </p:spPr>
      </p:pic>
      <p:pic>
        <p:nvPicPr>
          <p:cNvPr id="4" name="Kép 3">
            <a:extLst>
              <a:ext uri="{FF2B5EF4-FFF2-40B4-BE49-F238E27FC236}">
                <a16:creationId xmlns:a16="http://schemas.microsoft.com/office/drawing/2014/main" id="{55DA3B39-8839-F90E-2CF0-30D56A541F0E}"/>
              </a:ext>
            </a:extLst>
          </p:cNvPr>
          <p:cNvPicPr>
            <a:picLocks noChangeAspect="1"/>
          </p:cNvPicPr>
          <p:nvPr/>
        </p:nvPicPr>
        <p:blipFill>
          <a:blip r:embed="rId3"/>
          <a:stretch>
            <a:fillRect/>
          </a:stretch>
        </p:blipFill>
        <p:spPr>
          <a:xfrm>
            <a:off x="0" y="0"/>
            <a:ext cx="4100945" cy="1264641"/>
          </a:xfrm>
          <a:prstGeom prst="rect">
            <a:avLst/>
          </a:prstGeom>
        </p:spPr>
      </p:pic>
      <p:pic>
        <p:nvPicPr>
          <p:cNvPr id="5" name="Google Shape;129;p6">
            <a:extLst>
              <a:ext uri="{FF2B5EF4-FFF2-40B4-BE49-F238E27FC236}">
                <a16:creationId xmlns:a16="http://schemas.microsoft.com/office/drawing/2014/main" id="{02152314-2396-4CE4-8528-7AD61156DBB1}"/>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6" name="Kép 5">
            <a:extLst>
              <a:ext uri="{FF2B5EF4-FFF2-40B4-BE49-F238E27FC236}">
                <a16:creationId xmlns:a16="http://schemas.microsoft.com/office/drawing/2014/main" id="{0BC751CE-0501-AE69-47BF-5E19F64EF2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pic>
        <p:nvPicPr>
          <p:cNvPr id="7" name="Google Shape;129;p6">
            <a:extLst>
              <a:ext uri="{FF2B5EF4-FFF2-40B4-BE49-F238E27FC236}">
                <a16:creationId xmlns:a16="http://schemas.microsoft.com/office/drawing/2014/main" id="{EF55ACDC-95EE-0E66-1020-FB4898B5C6AD}"/>
              </a:ext>
            </a:extLst>
          </p:cNvPr>
          <p:cNvPicPr preferRelativeResize="0"/>
          <p:nvPr/>
        </p:nvPicPr>
        <p:blipFill rotWithShape="1">
          <a:blip r:embed="rId4">
            <a:alphaModFix/>
          </a:blip>
          <a:srcRect t="15777" r="25348"/>
          <a:stretch/>
        </p:blipFill>
        <p:spPr>
          <a:xfrm>
            <a:off x="10296454" y="152400"/>
            <a:ext cx="2047946" cy="2235615"/>
          </a:xfrm>
          <a:prstGeom prst="rect">
            <a:avLst/>
          </a:prstGeom>
          <a:noFill/>
          <a:ln>
            <a:noFill/>
          </a:ln>
        </p:spPr>
      </p:pic>
    </p:spTree>
    <p:extLst>
      <p:ext uri="{BB962C8B-B14F-4D97-AF65-F5344CB8AC3E}">
        <p14:creationId xmlns:p14="http://schemas.microsoft.com/office/powerpoint/2010/main" val="254969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21C96C1-FC7C-4A92-DA70-80BADB4ABEC3}"/>
              </a:ext>
            </a:extLst>
          </p:cNvPr>
          <p:cNvPicPr>
            <a:picLocks noChangeAspect="1"/>
          </p:cNvPicPr>
          <p:nvPr/>
        </p:nvPicPr>
        <p:blipFill>
          <a:blip r:embed="rId2"/>
          <a:stretch>
            <a:fillRect/>
          </a:stretch>
        </p:blipFill>
        <p:spPr>
          <a:xfrm>
            <a:off x="73891" y="0"/>
            <a:ext cx="4602757" cy="1219200"/>
          </a:xfrm>
          <a:prstGeom prst="rect">
            <a:avLst/>
          </a:prstGeom>
        </p:spPr>
      </p:pic>
      <p:pic>
        <p:nvPicPr>
          <p:cNvPr id="5" name="Kép 4">
            <a:extLst>
              <a:ext uri="{FF2B5EF4-FFF2-40B4-BE49-F238E27FC236}">
                <a16:creationId xmlns:a16="http://schemas.microsoft.com/office/drawing/2014/main" id="{EBDEB273-24AC-566F-D341-8EDC4D50090D}"/>
              </a:ext>
            </a:extLst>
          </p:cNvPr>
          <p:cNvPicPr>
            <a:picLocks noChangeAspect="1"/>
          </p:cNvPicPr>
          <p:nvPr/>
        </p:nvPicPr>
        <p:blipFill>
          <a:blip r:embed="rId3"/>
          <a:stretch>
            <a:fillRect/>
          </a:stretch>
        </p:blipFill>
        <p:spPr>
          <a:xfrm>
            <a:off x="1219200" y="1168890"/>
            <a:ext cx="7509625" cy="5689110"/>
          </a:xfrm>
          <a:prstGeom prst="rect">
            <a:avLst/>
          </a:prstGeom>
        </p:spPr>
      </p:pic>
      <p:pic>
        <p:nvPicPr>
          <p:cNvPr id="6" name="Google Shape;129;p6">
            <a:extLst>
              <a:ext uri="{FF2B5EF4-FFF2-40B4-BE49-F238E27FC236}">
                <a16:creationId xmlns:a16="http://schemas.microsoft.com/office/drawing/2014/main" id="{06F80268-898A-813F-89B0-41DEC68536EF}"/>
              </a:ext>
            </a:extLst>
          </p:cNvPr>
          <p:cNvPicPr preferRelativeResize="0"/>
          <p:nvPr/>
        </p:nvPicPr>
        <p:blipFill rotWithShape="1">
          <a:blip r:embed="rId4">
            <a:alphaModFix/>
          </a:blip>
          <a:srcRect t="15777" r="25348"/>
          <a:stretch/>
        </p:blipFill>
        <p:spPr>
          <a:xfrm>
            <a:off x="10144054" y="0"/>
            <a:ext cx="2047946" cy="2235615"/>
          </a:xfrm>
          <a:prstGeom prst="rect">
            <a:avLst/>
          </a:prstGeom>
          <a:noFill/>
          <a:ln>
            <a:noFill/>
          </a:ln>
        </p:spPr>
      </p:pic>
      <p:pic>
        <p:nvPicPr>
          <p:cNvPr id="7" name="Kép 6">
            <a:extLst>
              <a:ext uri="{FF2B5EF4-FFF2-40B4-BE49-F238E27FC236}">
                <a16:creationId xmlns:a16="http://schemas.microsoft.com/office/drawing/2014/main" id="{37B85A81-892C-B762-6EA4-8E4F72DEB7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156" y="5948890"/>
            <a:ext cx="1555844" cy="909110"/>
          </a:xfrm>
          <a:prstGeom prst="rect">
            <a:avLst/>
          </a:prstGeom>
        </p:spPr>
      </p:pic>
    </p:spTree>
    <p:extLst>
      <p:ext uri="{BB962C8B-B14F-4D97-AF65-F5344CB8AC3E}">
        <p14:creationId xmlns:p14="http://schemas.microsoft.com/office/powerpoint/2010/main" val="403690394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1291</Words>
  <Application>Microsoft Office PowerPoint</Application>
  <PresentationFormat>Szélesvásznú</PresentationFormat>
  <Paragraphs>45</Paragraphs>
  <Slides>33</Slides>
  <Notes>1</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33</vt:i4>
      </vt:variant>
    </vt:vector>
  </HeadingPairs>
  <TitlesOfParts>
    <vt:vector size="42" baseType="lpstr">
      <vt:lpstr>Aptos</vt:lpstr>
      <vt:lpstr>Arial</vt:lpstr>
      <vt:lpstr>Calibri</vt:lpstr>
      <vt:lpstr>Open Sans</vt:lpstr>
      <vt:lpstr>Poppins</vt:lpstr>
      <vt:lpstr>Pte Sans</vt:lpstr>
      <vt:lpstr>Pte Serif</vt:lpstr>
      <vt:lpstr>TimesNewRomanPSMT</vt:lpstr>
      <vt:lpstr>Office-téma</vt:lpstr>
      <vt:lpstr>PowerPoint-bemutató</vt:lpstr>
      <vt:lpstr>Angiotenzin II szepszisben</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Angiotensin II nem hemodinamikai hatásai</vt:lpstr>
      <vt:lpstr>PowerPoint-bemutató</vt:lpstr>
      <vt:lpstr>PowerPoint-bemutató</vt:lpstr>
      <vt:lpstr>PowerPoint-bemutató</vt:lpstr>
      <vt:lpstr>PowerPoint-bemutató</vt:lpstr>
      <vt:lpstr>PowerPoint-bemutató</vt:lpstr>
      <vt:lpstr>PowerPoint-bemutató</vt:lpstr>
      <vt:lpstr>Angiotensin II klinikum</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Összefoglalás</vt:lpstr>
      <vt:lpstr>Angiotensin II - MAP</vt:lpstr>
      <vt:lpstr>Angiotensin II - noradrenalin</vt:lpstr>
      <vt:lpstr>Angiotensin II </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2025-08-31T22:20:14Z</dcterms:created>
  <dcterms:modified xsi:type="dcterms:W3CDTF">2025-09-26T07:24:58Z</dcterms:modified>
</cp:coreProperties>
</file>