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21"/>
  </p:notesMasterIdLst>
  <p:sldIdLst>
    <p:sldId id="294" r:id="rId2"/>
    <p:sldId id="295" r:id="rId3"/>
    <p:sldId id="296" r:id="rId4"/>
    <p:sldId id="269" r:id="rId5"/>
    <p:sldId id="270" r:id="rId6"/>
    <p:sldId id="308" r:id="rId7"/>
    <p:sldId id="309" r:id="rId8"/>
    <p:sldId id="300" r:id="rId9"/>
    <p:sldId id="301" r:id="rId10"/>
    <p:sldId id="302" r:id="rId11"/>
    <p:sldId id="297" r:id="rId12"/>
    <p:sldId id="303" r:id="rId13"/>
    <p:sldId id="305" r:id="rId14"/>
    <p:sldId id="313" r:id="rId15"/>
    <p:sldId id="298" r:id="rId16"/>
    <p:sldId id="306" r:id="rId17"/>
    <p:sldId id="310" r:id="rId18"/>
    <p:sldId id="311" r:id="rId19"/>
    <p:sldId id="266" r:id="rId20"/>
  </p:sldIdLst>
  <p:sldSz cx="12192000" cy="6858000"/>
  <p:notesSz cx="6858000" cy="9144000"/>
  <p:embeddedFontLst>
    <p:embeddedFont>
      <p:font typeface="Cambria" panose="02040503050406030204" pitchFamily="18" charset="0"/>
      <p:regular r:id="rId22"/>
      <p:bold r:id="rId23"/>
      <p:italic r:id="rId24"/>
      <p:boldItalic r:id="rId25"/>
    </p:embeddedFont>
    <p:embeddedFont>
      <p:font typeface="Fira Sans" panose="020B0503050000020004" pitchFamily="34" charset="0"/>
      <p:regular r:id="rId26"/>
      <p:bold r:id="rId27"/>
      <p:italic r:id="rId28"/>
      <p:boldItalic r:id="rId29"/>
    </p:embeddedFont>
    <p:embeddedFont>
      <p:font typeface="Georgia" panose="02040502050405020303" pitchFamily="18"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Poppins Bold" panose="020B0604020202020204" charset="-18"/>
      <p:bold r:id="rId38"/>
    </p:embeddedFont>
    <p:embeddedFont>
      <p:font typeface="Poppins Regular" panose="020B0604020202020204" charset="-18"/>
      <p:regular r:id="rId39"/>
    </p:embeddedFont>
    <p:embeddedFont>
      <p:font typeface="Poppins Regular" panose="020B0604020202020204" charset="-18"/>
      <p:regular r:id="rId39"/>
    </p:embeddedFont>
    <p:embeddedFont>
      <p:font typeface="Roboto" panose="02000000000000000000" pitchFamily="2" charset="0"/>
      <p:regular r:id="rId40"/>
      <p:bold r:id="rId41"/>
      <p:italic r:id="rId42"/>
      <p:boldItalic r:id="rId43"/>
    </p:embeddedFont>
  </p:embeddedFontLst>
  <p:defaultTex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1D46"/>
    <a:srgbClr val="9DA8C4"/>
    <a:srgbClr val="E9E9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éma alapján készült stílus 1 – 3. jelölőszín">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Közepesen sötét stílus 4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Közepesen sötét stílus 1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73493" autoAdjust="0"/>
  </p:normalViewPr>
  <p:slideViewPr>
    <p:cSldViewPr snapToGrid="0">
      <p:cViewPr varScale="1">
        <p:scale>
          <a:sx n="118" d="100"/>
          <a:sy n="118" d="100"/>
        </p:scale>
        <p:origin x="40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A3925-DD04-41B5-9794-B736107BFBFE}" type="datetimeFigureOut">
              <a:rPr lang="hu-HU" smtClean="0"/>
              <a:t>2025. 09. 26.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B3B42-98B4-4C8A-992B-19765CF920E4}" type="slidenum">
              <a:rPr lang="hu-HU" smtClean="0"/>
              <a:t>‹#›</a:t>
            </a:fld>
            <a:endParaRPr lang="hu-HU"/>
          </a:p>
        </p:txBody>
      </p:sp>
    </p:spTree>
    <p:extLst>
      <p:ext uri="{BB962C8B-B14F-4D97-AF65-F5344CB8AC3E}">
        <p14:creationId xmlns:p14="http://schemas.microsoft.com/office/powerpoint/2010/main" val="2318602736"/>
      </p:ext>
    </p:extLst>
  </p:cSld>
  <p:clrMap bg1="lt1" tx1="dk1" bg2="lt2" tx2="dk2" accent1="accent1" accent2="accent2" accent3="accent3" accent4="accent4" accent5="accent5" accent6="accent6" hlink="hlink" folHlink="folHlink"/>
  <p:notesStyle>
    <a:lvl1pPr marL="0" algn="l" defTabSz="1088485" rtl="0" eaLnBrk="1" latinLnBrk="0" hangingPunct="1">
      <a:defRPr sz="1429" kern="1200">
        <a:solidFill>
          <a:schemeClr val="tx1"/>
        </a:solidFill>
        <a:latin typeface="+mn-lt"/>
        <a:ea typeface="+mn-ea"/>
        <a:cs typeface="+mn-cs"/>
      </a:defRPr>
    </a:lvl1pPr>
    <a:lvl2pPr marL="544243" algn="l" defTabSz="1088485" rtl="0" eaLnBrk="1" latinLnBrk="0" hangingPunct="1">
      <a:defRPr sz="1429" kern="1200">
        <a:solidFill>
          <a:schemeClr val="tx1"/>
        </a:solidFill>
        <a:latin typeface="+mn-lt"/>
        <a:ea typeface="+mn-ea"/>
        <a:cs typeface="+mn-cs"/>
      </a:defRPr>
    </a:lvl2pPr>
    <a:lvl3pPr marL="1088485" algn="l" defTabSz="1088485" rtl="0" eaLnBrk="1" latinLnBrk="0" hangingPunct="1">
      <a:defRPr sz="1429" kern="1200">
        <a:solidFill>
          <a:schemeClr val="tx1"/>
        </a:solidFill>
        <a:latin typeface="+mn-lt"/>
        <a:ea typeface="+mn-ea"/>
        <a:cs typeface="+mn-cs"/>
      </a:defRPr>
    </a:lvl3pPr>
    <a:lvl4pPr marL="1632728" algn="l" defTabSz="1088485" rtl="0" eaLnBrk="1" latinLnBrk="0" hangingPunct="1">
      <a:defRPr sz="1429" kern="1200">
        <a:solidFill>
          <a:schemeClr val="tx1"/>
        </a:solidFill>
        <a:latin typeface="+mn-lt"/>
        <a:ea typeface="+mn-ea"/>
        <a:cs typeface="+mn-cs"/>
      </a:defRPr>
    </a:lvl4pPr>
    <a:lvl5pPr marL="2176969" algn="l" defTabSz="1088485" rtl="0" eaLnBrk="1" latinLnBrk="0" hangingPunct="1">
      <a:defRPr sz="1429" kern="1200">
        <a:solidFill>
          <a:schemeClr val="tx1"/>
        </a:solidFill>
        <a:latin typeface="+mn-lt"/>
        <a:ea typeface="+mn-ea"/>
        <a:cs typeface="+mn-cs"/>
      </a:defRPr>
    </a:lvl5pPr>
    <a:lvl6pPr marL="2721212" algn="l" defTabSz="1088485" rtl="0" eaLnBrk="1" latinLnBrk="0" hangingPunct="1">
      <a:defRPr sz="1429" kern="1200">
        <a:solidFill>
          <a:schemeClr val="tx1"/>
        </a:solidFill>
        <a:latin typeface="+mn-lt"/>
        <a:ea typeface="+mn-ea"/>
        <a:cs typeface="+mn-cs"/>
      </a:defRPr>
    </a:lvl6pPr>
    <a:lvl7pPr marL="3265454" algn="l" defTabSz="1088485" rtl="0" eaLnBrk="1" latinLnBrk="0" hangingPunct="1">
      <a:defRPr sz="1429" kern="1200">
        <a:solidFill>
          <a:schemeClr val="tx1"/>
        </a:solidFill>
        <a:latin typeface="+mn-lt"/>
        <a:ea typeface="+mn-ea"/>
        <a:cs typeface="+mn-cs"/>
      </a:defRPr>
    </a:lvl7pPr>
    <a:lvl8pPr marL="3809697" algn="l" defTabSz="1088485" rtl="0" eaLnBrk="1" latinLnBrk="0" hangingPunct="1">
      <a:defRPr sz="1429" kern="1200">
        <a:solidFill>
          <a:schemeClr val="tx1"/>
        </a:solidFill>
        <a:latin typeface="+mn-lt"/>
        <a:ea typeface="+mn-ea"/>
        <a:cs typeface="+mn-cs"/>
      </a:defRPr>
    </a:lvl8pPr>
    <a:lvl9pPr marL="4353939" algn="l" defTabSz="1088485" rtl="0" eaLnBrk="1" latinLnBrk="0" hangingPunct="1">
      <a:defRPr sz="142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80/08998280.2021.200211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i.org/10.1016/j.jcrc.2020.02.014"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doi.org/10.1001/jama.2013.278477" TargetMode="External"/><Relationship Id="rId4" Type="http://schemas.openxmlformats.org/officeDocument/2006/relationships/hyperlink" Target="https://doi.org/10.1016/j.chest.2021.01.00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i.org/10.1016/j.chest.2021.01.009"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doi.org/10.1093/bja/aex23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5"/>
          </p:nvPr>
        </p:nvSpPr>
        <p:spPr/>
        <p:txBody>
          <a:bodyPr/>
          <a:lstStyle/>
          <a:p>
            <a:fld id="{E5AB3B42-98B4-4C8A-992B-19765CF920E4}" type="slidenum">
              <a:rPr lang="hu-HU" smtClean="0"/>
              <a:t>1</a:t>
            </a:fld>
            <a:endParaRPr lang="hu-HU"/>
          </a:p>
        </p:txBody>
      </p:sp>
    </p:spTree>
    <p:extLst>
      <p:ext uri="{BB962C8B-B14F-4D97-AF65-F5344CB8AC3E}">
        <p14:creationId xmlns:p14="http://schemas.microsoft.com/office/powerpoint/2010/main" val="1141862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08A39-D053-1E3D-0E4E-6494E061F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D7E3A-34C0-E85D-CCC2-70A263983A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767DB2-92D5-CC90-4383-FDC749FC04E7}"/>
              </a:ext>
            </a:extLst>
          </p:cNvPr>
          <p:cNvSpPr>
            <a:spLocks noGrp="1"/>
          </p:cNvSpPr>
          <p:nvPr>
            <p:ph type="body" idx="1"/>
          </p:nvPr>
        </p:nvSpPr>
        <p:spPr/>
        <p:txBody>
          <a:bodyPr/>
          <a:lstStyle/>
          <a:p>
            <a:r>
              <a:rPr lang="hu-HU" b="0" i="0" dirty="0">
                <a:solidFill>
                  <a:srgbClr val="282828"/>
                </a:solidFill>
                <a:effectLst/>
                <a:latin typeface="MuseoSans"/>
              </a:rPr>
              <a:t>T</a:t>
            </a:r>
            <a:r>
              <a:rPr lang="en-US" b="0" i="0" dirty="0">
                <a:solidFill>
                  <a:srgbClr val="282828"/>
                </a:solidFill>
                <a:effectLst/>
                <a:latin typeface="MuseoSans"/>
              </a:rPr>
              <a:t>here was a significant interaction between β-blocker therapy and septic shock after PSM (</a:t>
            </a:r>
            <a:r>
              <a:rPr lang="en-US" b="0" i="1" dirty="0">
                <a:solidFill>
                  <a:srgbClr val="282828"/>
                </a:solidFill>
                <a:effectLst/>
                <a:latin typeface="MuseoSans"/>
              </a:rPr>
              <a:t>P</a:t>
            </a:r>
            <a:r>
              <a:rPr lang="en-US" b="0" i="0" dirty="0">
                <a:solidFill>
                  <a:srgbClr val="282828"/>
                </a:solidFill>
                <a:effectLst/>
                <a:latin typeface="MuseoSans"/>
              </a:rPr>
              <a:t> &lt; 0.001, without adjustment for multiple comparisons)</a:t>
            </a:r>
            <a:r>
              <a:rPr lang="hu-HU" b="0" i="0" dirty="0">
                <a:solidFill>
                  <a:srgbClr val="282828"/>
                </a:solidFill>
                <a:effectLst/>
                <a:latin typeface="MuseoSans"/>
              </a:rPr>
              <a:t>. </a:t>
            </a:r>
            <a:r>
              <a:rPr lang="en-US" b="0" i="0" dirty="0">
                <a:solidFill>
                  <a:srgbClr val="282828"/>
                </a:solidFill>
                <a:effectLst/>
                <a:latin typeface="MuseoSans"/>
              </a:rPr>
              <a:t>The results indicate a significant association between β-blocker therapy and improved 28-day survival among patients with septic shock.</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Propensity score match analysis</a:t>
            </a:r>
          </a:p>
          <a:p>
            <a:endParaRPr lang="hu-HU" b="0" i="0" dirty="0">
              <a:solidFill>
                <a:srgbClr val="282828"/>
              </a:solidFill>
              <a:effectLst/>
              <a:latin typeface="MuseoSans"/>
            </a:endParaRPr>
          </a:p>
          <a:p>
            <a:r>
              <a:rPr lang="hu-HU" b="0" i="0" dirty="0">
                <a:solidFill>
                  <a:srgbClr val="282828"/>
                </a:solidFill>
                <a:effectLst/>
                <a:latin typeface="MuseoSans"/>
              </a:rPr>
              <a:t>Data su</a:t>
            </a:r>
            <a:r>
              <a:rPr lang="en-US" b="0" i="0" dirty="0" err="1">
                <a:solidFill>
                  <a:srgbClr val="282828"/>
                </a:solidFill>
                <a:effectLst/>
                <a:latin typeface="MuseoSans"/>
              </a:rPr>
              <a:t>ggest</a:t>
            </a:r>
            <a:r>
              <a:rPr lang="en-US" b="0" i="0" dirty="0">
                <a:solidFill>
                  <a:srgbClr val="282828"/>
                </a:solidFill>
                <a:effectLst/>
                <a:latin typeface="MuseoSans"/>
              </a:rPr>
              <a:t> that β-blockers were associated with improved 28- and 90-day mortality in patients with sepsis and septic shock. Long-acting β-blocker therapy may have a protective role in patients with sepsis, reducing the 28-day and 90-day mortality. </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Limitation of the study:</a:t>
            </a:r>
          </a:p>
          <a:p>
            <a:r>
              <a:rPr lang="hu-HU" b="0" i="0" dirty="0">
                <a:solidFill>
                  <a:srgbClr val="282828"/>
                </a:solidFill>
                <a:effectLst/>
                <a:latin typeface="MuseoSans"/>
              </a:rPr>
              <a:t>- </a:t>
            </a:r>
            <a:r>
              <a:rPr lang="en-US" b="0" i="0" dirty="0">
                <a:solidFill>
                  <a:srgbClr val="282828"/>
                </a:solidFill>
                <a:effectLst/>
                <a:latin typeface="MuseoSans"/>
              </a:rPr>
              <a:t>Firstly, this study is based on a clinical database containing missing variables.</a:t>
            </a:r>
            <a:endParaRPr lang="hu-HU" b="0" i="0" dirty="0">
              <a:solidFill>
                <a:srgbClr val="282828"/>
              </a:solidFill>
              <a:effectLst/>
              <a:latin typeface="MuseoSans"/>
            </a:endParaRPr>
          </a:p>
          <a:p>
            <a:r>
              <a:rPr lang="hu-HU" b="0" i="0" dirty="0">
                <a:solidFill>
                  <a:srgbClr val="282828"/>
                </a:solidFill>
                <a:effectLst/>
                <a:latin typeface="MuseoSans"/>
              </a:rPr>
              <a:t>- No doses of BBs</a:t>
            </a:r>
          </a:p>
          <a:p>
            <a:r>
              <a:rPr lang="hu-HU" b="0" i="0" dirty="0">
                <a:solidFill>
                  <a:srgbClr val="282828"/>
                </a:solidFill>
                <a:effectLst/>
                <a:latin typeface="MuseoSans"/>
              </a:rPr>
              <a:t>- D</a:t>
            </a:r>
            <a:r>
              <a:rPr lang="en-US" b="0" i="0" dirty="0" err="1">
                <a:solidFill>
                  <a:srgbClr val="282828"/>
                </a:solidFill>
                <a:effectLst/>
                <a:latin typeface="MuseoSans"/>
              </a:rPr>
              <a:t>ue</a:t>
            </a:r>
            <a:r>
              <a:rPr lang="en-US" b="0" i="0" dirty="0">
                <a:solidFill>
                  <a:srgbClr val="282828"/>
                </a:solidFill>
                <a:effectLst/>
                <a:latin typeface="MuseoSans"/>
              </a:rPr>
              <a:t> to the inherent limitation of the retrospective research, a cause-effect relationship between the β-blocker therapy and mortality cannot be established</a:t>
            </a:r>
            <a:endParaRPr lang="hu-HU" dirty="0"/>
          </a:p>
        </p:txBody>
      </p:sp>
      <p:sp>
        <p:nvSpPr>
          <p:cNvPr id="4" name="Slide Number Placeholder 3">
            <a:extLst>
              <a:ext uri="{FF2B5EF4-FFF2-40B4-BE49-F238E27FC236}">
                <a16:creationId xmlns:a16="http://schemas.microsoft.com/office/drawing/2014/main" id="{033CA0E9-AB1A-484E-AB8A-9027374C2893}"/>
              </a:ext>
            </a:extLst>
          </p:cNvPr>
          <p:cNvSpPr>
            <a:spLocks noGrp="1"/>
          </p:cNvSpPr>
          <p:nvPr>
            <p:ph type="sldNum" sz="quarter" idx="5"/>
          </p:nvPr>
        </p:nvSpPr>
        <p:spPr/>
        <p:txBody>
          <a:bodyPr/>
          <a:lstStyle/>
          <a:p>
            <a:fld id="{E5AB3B42-98B4-4C8A-992B-19765CF920E4}" type="slidenum">
              <a:rPr lang="hu-HU" smtClean="0"/>
              <a:t>10</a:t>
            </a:fld>
            <a:endParaRPr lang="hu-HU"/>
          </a:p>
        </p:txBody>
      </p:sp>
    </p:spTree>
    <p:extLst>
      <p:ext uri="{BB962C8B-B14F-4D97-AF65-F5344CB8AC3E}">
        <p14:creationId xmlns:p14="http://schemas.microsoft.com/office/powerpoint/2010/main" val="316937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29" b="0" i="0" kern="1200" dirty="0">
                <a:solidFill>
                  <a:schemeClr val="tx1"/>
                </a:solidFill>
                <a:effectLst/>
                <a:latin typeface="+mn-lt"/>
                <a:ea typeface="+mn-ea"/>
                <a:cs typeface="+mn-cs"/>
              </a:rPr>
              <a:t>Proc (</a:t>
            </a:r>
            <a:r>
              <a:rPr lang="en-US" sz="1429" b="0" i="0" kern="1200" dirty="0" err="1">
                <a:solidFill>
                  <a:schemeClr val="tx1"/>
                </a:solidFill>
                <a:effectLst/>
                <a:latin typeface="+mn-lt"/>
                <a:ea typeface="+mn-ea"/>
                <a:cs typeface="+mn-cs"/>
              </a:rPr>
              <a:t>Bayl</a:t>
            </a:r>
            <a:r>
              <a:rPr lang="en-US" sz="1429" b="0" i="0" kern="1200" dirty="0">
                <a:solidFill>
                  <a:schemeClr val="tx1"/>
                </a:solidFill>
                <a:effectLst/>
                <a:latin typeface="+mn-lt"/>
                <a:ea typeface="+mn-ea"/>
                <a:cs typeface="+mn-cs"/>
              </a:rPr>
              <a:t> Univ Med Cent). 2021 Nov 22;35(1):46–50. </a:t>
            </a:r>
            <a:r>
              <a:rPr lang="en-US" sz="1429" b="0" i="0" kern="1200" dirty="0" err="1">
                <a:solidFill>
                  <a:schemeClr val="tx1"/>
                </a:solidFill>
                <a:effectLst/>
                <a:latin typeface="+mn-lt"/>
                <a:ea typeface="+mn-ea"/>
                <a:cs typeface="+mn-cs"/>
              </a:rPr>
              <a:t>doi</a:t>
            </a:r>
            <a:r>
              <a:rPr lang="en-US" sz="1429" b="0" i="0" kern="1200" dirty="0">
                <a:solidFill>
                  <a:schemeClr val="tx1"/>
                </a:solidFill>
                <a:effectLst/>
                <a:latin typeface="+mn-lt"/>
                <a:ea typeface="+mn-ea"/>
                <a:cs typeface="+mn-cs"/>
              </a:rPr>
              <a:t>: </a:t>
            </a:r>
            <a:r>
              <a:rPr lang="en-US" sz="1429" b="0" i="0" u="sng" kern="1200" dirty="0">
                <a:solidFill>
                  <a:schemeClr val="tx1"/>
                </a:solidFill>
                <a:effectLst/>
                <a:latin typeface="+mn-lt"/>
                <a:ea typeface="+mn-ea"/>
                <a:cs typeface="+mn-cs"/>
                <a:hlinkClick r:id="rId3"/>
              </a:rPr>
              <a:t>10.1080/08998280.2021.2002110</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11</a:t>
            </a:fld>
            <a:endParaRPr lang="hu-HU"/>
          </a:p>
        </p:txBody>
      </p:sp>
    </p:spTree>
    <p:extLst>
      <p:ext uri="{BB962C8B-B14F-4D97-AF65-F5344CB8AC3E}">
        <p14:creationId xmlns:p14="http://schemas.microsoft.com/office/powerpoint/2010/main" val="2531732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trials were published between 2001 and 2015. These trials randomized a total of 1236 participants with a sample size ranging from 25 to 406 (median, 76; interquartile range, 58.5–195.5). Five trials (50%) [22–25, 27] were single-center trials. Of the ten RCTs included, nine recruited participants from the USA and one trial recruited patients from Iran [27].</a:t>
            </a:r>
            <a:endParaRPr lang="hu-HU" dirty="0"/>
          </a:p>
          <a:p>
            <a:r>
              <a:rPr lang="en-US" dirty="0"/>
              <a:t>Six RCTs were done in adults and four were done in children [23–25, 29]. </a:t>
            </a:r>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12</a:t>
            </a:fld>
            <a:endParaRPr lang="hu-HU"/>
          </a:p>
        </p:txBody>
      </p:sp>
    </p:spTree>
    <p:extLst>
      <p:ext uri="{BB962C8B-B14F-4D97-AF65-F5344CB8AC3E}">
        <p14:creationId xmlns:p14="http://schemas.microsoft.com/office/powerpoint/2010/main" val="1853641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8D959-02DE-7457-F0A3-DCB24A84A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8400B-51FF-CCD9-ABE4-A63665B6D9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92981-8B16-5038-5FC6-BCBE260A9E0D}"/>
              </a:ext>
            </a:extLst>
          </p:cNvPr>
          <p:cNvSpPr>
            <a:spLocks noGrp="1"/>
          </p:cNvSpPr>
          <p:nvPr>
            <p:ph type="body" idx="1"/>
          </p:nvPr>
        </p:nvSpPr>
        <p:spPr/>
        <p:txBody>
          <a:bodyPr/>
          <a:lstStyle/>
          <a:p>
            <a:r>
              <a:rPr lang="en-US" dirty="0"/>
              <a:t>Included trials were published between 2001 and 2015. These trials randomized a total of 1236 participants with a sample size ranging from 25 to 406 (median, 76; interquartile range, 58.5–195.5). Five trials (50%) [22–25, 27] were single-center trials. Of the ten RCTs included, nine recruited participants from the USA and one trial recruited patients from Iran [27].</a:t>
            </a:r>
            <a:endParaRPr lang="hu-HU" dirty="0"/>
          </a:p>
          <a:p>
            <a:r>
              <a:rPr lang="en-US" dirty="0"/>
              <a:t>Six RCTs were done in adults and four were done in children [23–25, 29]. </a:t>
            </a:r>
            <a:endParaRPr lang="hu-HU" dirty="0"/>
          </a:p>
          <a:p>
            <a:endParaRPr lang="hu-HU" dirty="0"/>
          </a:p>
          <a:p>
            <a:r>
              <a:rPr lang="en-US" dirty="0"/>
              <a:t>There were no significant differences between propranolol and placebo/usual care with respect to mortality (RD −0.02 [95% CI −0.06 to 0.02]), and also, no differences were found in the sub-group analysis when assessing this outcome in children (RD −0.02 [95% CI −0.06 to 0.02]) and adults (RD −0.05 [95% CI −0.17 to 0.07])</a:t>
            </a:r>
            <a:r>
              <a:rPr lang="hu-HU" dirty="0"/>
              <a:t> </a:t>
            </a:r>
          </a:p>
          <a:p>
            <a:r>
              <a:rPr lang="hu-HU" dirty="0"/>
              <a:t>RD=risk difference – absolute risk reduction</a:t>
            </a:r>
          </a:p>
        </p:txBody>
      </p:sp>
      <p:sp>
        <p:nvSpPr>
          <p:cNvPr id="4" name="Slide Number Placeholder 3">
            <a:extLst>
              <a:ext uri="{FF2B5EF4-FFF2-40B4-BE49-F238E27FC236}">
                <a16:creationId xmlns:a16="http://schemas.microsoft.com/office/drawing/2014/main" id="{D72DC3D9-D571-5616-BCD4-F35E838B3B52}"/>
              </a:ext>
            </a:extLst>
          </p:cNvPr>
          <p:cNvSpPr>
            <a:spLocks noGrp="1"/>
          </p:cNvSpPr>
          <p:nvPr>
            <p:ph type="sldNum" sz="quarter" idx="5"/>
          </p:nvPr>
        </p:nvSpPr>
        <p:spPr/>
        <p:txBody>
          <a:bodyPr/>
          <a:lstStyle/>
          <a:p>
            <a:fld id="{E5AB3B42-98B4-4C8A-992B-19765CF920E4}" type="slidenum">
              <a:rPr lang="hu-HU" smtClean="0"/>
              <a:t>13</a:t>
            </a:fld>
            <a:endParaRPr lang="hu-HU"/>
          </a:p>
        </p:txBody>
      </p:sp>
    </p:spTree>
    <p:extLst>
      <p:ext uri="{BB962C8B-B14F-4D97-AF65-F5344CB8AC3E}">
        <p14:creationId xmlns:p14="http://schemas.microsoft.com/office/powerpoint/2010/main" val="3120401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60A3-A904-DC4C-E992-FE2DE2EF8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89A36-FC02-C8A3-E0F1-EE7A58809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A74E29-3F41-D125-8824-0665DE69CC84}"/>
              </a:ext>
            </a:extLst>
          </p:cNvPr>
          <p:cNvSpPr>
            <a:spLocks noGrp="1"/>
          </p:cNvSpPr>
          <p:nvPr>
            <p:ph type="body" idx="1"/>
          </p:nvPr>
        </p:nvSpPr>
        <p:spPr/>
        <p:txBody>
          <a:bodyPr/>
          <a:lstStyle/>
          <a:p>
            <a:r>
              <a:rPr lang="hu-HU" sz="1429" b="0" i="0" kern="1200" dirty="0">
                <a:solidFill>
                  <a:schemeClr val="tx1"/>
                </a:solidFill>
                <a:effectLst/>
                <a:latin typeface="+mn-lt"/>
                <a:ea typeface="+mn-ea"/>
                <a:cs typeface="+mn-cs"/>
              </a:rPr>
              <a:t>S</a:t>
            </a:r>
            <a:r>
              <a:rPr lang="en-US" sz="1429" b="0" i="0" kern="1200" dirty="0" err="1">
                <a:solidFill>
                  <a:schemeClr val="tx1"/>
                </a:solidFill>
                <a:effectLst/>
                <a:latin typeface="+mn-lt"/>
                <a:ea typeface="+mn-ea"/>
                <a:cs typeface="+mn-cs"/>
              </a:rPr>
              <a:t>evere</a:t>
            </a:r>
            <a:r>
              <a:rPr lang="en-US" sz="1429" b="0" i="0" kern="1200" dirty="0">
                <a:solidFill>
                  <a:schemeClr val="tx1"/>
                </a:solidFill>
                <a:effectLst/>
                <a:latin typeface="+mn-lt"/>
                <a:ea typeface="+mn-ea"/>
                <a:cs typeface="+mn-cs"/>
              </a:rPr>
              <a:t> RV dysfunction could probably influence the choice of BB; a preferable choice would be an agent without vasodilatory effects, but this statement is purely speculative and based on pathophysiological data. </a:t>
            </a:r>
            <a:endParaRPr lang="hu-HU" sz="1429" b="0" i="0" kern="1200" dirty="0">
              <a:solidFill>
                <a:schemeClr val="tx1"/>
              </a:solidFill>
              <a:effectLst/>
              <a:latin typeface="+mn-lt"/>
              <a:ea typeface="+mn-ea"/>
              <a:cs typeface="+mn-cs"/>
            </a:endParaRPr>
          </a:p>
          <a:p>
            <a:endParaRPr lang="hu-HU" sz="1429" b="0" i="0" kern="1200" dirty="0">
              <a:solidFill>
                <a:schemeClr val="tx1"/>
              </a:solidFill>
              <a:effectLst/>
              <a:latin typeface="+mn-lt"/>
              <a:ea typeface="+mn-ea"/>
              <a:cs typeface="+mn-cs"/>
            </a:endParaRPr>
          </a:p>
          <a:p>
            <a:r>
              <a:rPr lang="en-US" sz="1429" b="0" i="0" kern="1200" dirty="0">
                <a:solidFill>
                  <a:schemeClr val="tx1"/>
                </a:solidFill>
                <a:effectLst/>
                <a:latin typeface="+mn-lt"/>
                <a:ea typeface="+mn-ea"/>
                <a:cs typeface="+mn-cs"/>
              </a:rPr>
              <a:t>The benefits of ultra-short acting BB are inconclusive</a:t>
            </a:r>
            <a:r>
              <a:rPr lang="hu-HU" sz="1429" b="0" i="0" kern="1200" dirty="0">
                <a:solidFill>
                  <a:schemeClr val="tx1"/>
                </a:solidFill>
                <a:effectLst/>
                <a:latin typeface="+mn-lt"/>
                <a:ea typeface="+mn-ea"/>
                <a:cs typeface="+mn-cs"/>
              </a:rPr>
              <a:t>. </a:t>
            </a:r>
            <a:r>
              <a:rPr lang="en-US" sz="1429" b="0" i="0" kern="1200" dirty="0">
                <a:solidFill>
                  <a:schemeClr val="tx1"/>
                </a:solidFill>
                <a:effectLst/>
                <a:latin typeface="+mn-lt"/>
                <a:ea typeface="+mn-ea"/>
                <a:cs typeface="+mn-cs"/>
              </a:rPr>
              <a:t>Due to their attractive pharmacologic profiles, especially for </a:t>
            </a:r>
            <a:r>
              <a:rPr lang="en-US" sz="1429" b="0" i="0" kern="1200" dirty="0" err="1">
                <a:solidFill>
                  <a:schemeClr val="tx1"/>
                </a:solidFill>
                <a:effectLst/>
                <a:latin typeface="+mn-lt"/>
                <a:ea typeface="+mn-ea"/>
                <a:cs typeface="+mn-cs"/>
              </a:rPr>
              <a:t>landiolol</a:t>
            </a:r>
            <a:r>
              <a:rPr lang="en-US" sz="1429" b="0" i="0" kern="1200" dirty="0">
                <a:solidFill>
                  <a:schemeClr val="tx1"/>
                </a:solidFill>
                <a:effectLst/>
                <a:latin typeface="+mn-lt"/>
                <a:ea typeface="+mn-ea"/>
                <a:cs typeface="+mn-cs"/>
              </a:rPr>
              <a:t> (which is </a:t>
            </a:r>
            <a:r>
              <a:rPr lang="en-US" sz="1429" b="0" i="1" kern="1200" dirty="0">
                <a:solidFill>
                  <a:schemeClr val="tx1"/>
                </a:solidFill>
                <a:effectLst/>
                <a:latin typeface="+mn-lt"/>
                <a:ea typeface="+mn-ea"/>
                <a:cs typeface="+mn-cs"/>
              </a:rPr>
              <a:t>β</a:t>
            </a:r>
            <a:r>
              <a:rPr lang="en-US" sz="1429" b="0" i="0" kern="1200" dirty="0">
                <a:solidFill>
                  <a:schemeClr val="tx1"/>
                </a:solidFill>
                <a:effectLst/>
                <a:latin typeface="+mn-lt"/>
                <a:ea typeface="+mn-ea"/>
                <a:cs typeface="+mn-cs"/>
              </a:rPr>
              <a:t>1 selective), impact on cardiac function would be minimal</a:t>
            </a:r>
            <a:r>
              <a:rPr lang="hu-HU" sz="1429" b="0" i="0" kern="1200" dirty="0">
                <a:solidFill>
                  <a:schemeClr val="tx1"/>
                </a:solidFill>
                <a:effectLst/>
                <a:latin typeface="+mn-lt"/>
                <a:ea typeface="+mn-ea"/>
                <a:cs typeface="+mn-cs"/>
              </a:rPr>
              <a:t>. </a:t>
            </a:r>
            <a:r>
              <a:rPr lang="en-US" sz="1429" b="0" i="0" kern="1200" dirty="0" err="1">
                <a:solidFill>
                  <a:schemeClr val="tx1"/>
                </a:solidFill>
                <a:effectLst/>
                <a:latin typeface="+mn-lt"/>
                <a:ea typeface="+mn-ea"/>
                <a:cs typeface="+mn-cs"/>
              </a:rPr>
              <a:t>Landiolol</a:t>
            </a:r>
            <a:r>
              <a:rPr lang="en-US" sz="1429" b="0" i="0" kern="1200" dirty="0">
                <a:solidFill>
                  <a:schemeClr val="tx1"/>
                </a:solidFill>
                <a:effectLst/>
                <a:latin typeface="+mn-lt"/>
                <a:ea typeface="+mn-ea"/>
                <a:cs typeface="+mn-cs"/>
              </a:rPr>
              <a:t> might be useful as a “tolerance test” or a bridge for usual recommended oral BB. However, the precise hemodynamic response remains unclear in the setting of severe </a:t>
            </a:r>
            <a:r>
              <a:rPr lang="en-US" sz="1429" b="0" i="0" kern="1200" dirty="0" err="1">
                <a:solidFill>
                  <a:schemeClr val="tx1"/>
                </a:solidFill>
                <a:effectLst/>
                <a:latin typeface="+mn-lt"/>
                <a:ea typeface="+mn-ea"/>
                <a:cs typeface="+mn-cs"/>
              </a:rPr>
              <a:t>HFrEF</a:t>
            </a:r>
            <a:r>
              <a:rPr lang="en-US" sz="1429" b="0" i="0" kern="1200" dirty="0">
                <a:solidFill>
                  <a:schemeClr val="tx1"/>
                </a:solidFill>
                <a:effectLst/>
                <a:latin typeface="+mn-lt"/>
                <a:ea typeface="+mn-ea"/>
                <a:cs typeface="+mn-cs"/>
              </a:rPr>
              <a:t> and </a:t>
            </a:r>
            <a:r>
              <a:rPr lang="en-US" sz="1429" b="0" i="0" kern="1200" dirty="0" err="1">
                <a:solidFill>
                  <a:schemeClr val="tx1"/>
                </a:solidFill>
                <a:effectLst/>
                <a:latin typeface="+mn-lt"/>
                <a:ea typeface="+mn-ea"/>
                <a:cs typeface="+mn-cs"/>
              </a:rPr>
              <a:t>landiolol</a:t>
            </a:r>
            <a:r>
              <a:rPr lang="en-US" sz="1429" b="0" i="0" kern="1200" dirty="0">
                <a:solidFill>
                  <a:schemeClr val="tx1"/>
                </a:solidFill>
                <a:effectLst/>
                <a:latin typeface="+mn-lt"/>
                <a:ea typeface="+mn-ea"/>
                <a:cs typeface="+mn-cs"/>
              </a:rPr>
              <a:t> administration should be limited to unstable situations, where rapid control of supra-ventricular arrhythmias is needed and is suspected to be responsible for LV dysfunction</a:t>
            </a:r>
            <a:r>
              <a:rPr lang="hu-HU" sz="1429" b="0" i="0" kern="1200" dirty="0">
                <a:solidFill>
                  <a:schemeClr val="tx1"/>
                </a:solidFill>
                <a:effectLst/>
                <a:latin typeface="+mn-lt"/>
                <a:ea typeface="+mn-ea"/>
                <a:cs typeface="+mn-cs"/>
              </a:rPr>
              <a:t>.</a:t>
            </a:r>
            <a:endParaRPr lang="hu-HU" dirty="0"/>
          </a:p>
        </p:txBody>
      </p:sp>
      <p:sp>
        <p:nvSpPr>
          <p:cNvPr id="4" name="Slide Number Placeholder 3">
            <a:extLst>
              <a:ext uri="{FF2B5EF4-FFF2-40B4-BE49-F238E27FC236}">
                <a16:creationId xmlns:a16="http://schemas.microsoft.com/office/drawing/2014/main" id="{EDE935EF-9549-6B30-681A-4B95A134581B}"/>
              </a:ext>
            </a:extLst>
          </p:cNvPr>
          <p:cNvSpPr>
            <a:spLocks noGrp="1"/>
          </p:cNvSpPr>
          <p:nvPr>
            <p:ph type="sldNum" sz="quarter" idx="5"/>
          </p:nvPr>
        </p:nvSpPr>
        <p:spPr/>
        <p:txBody>
          <a:bodyPr/>
          <a:lstStyle/>
          <a:p>
            <a:fld id="{E5AB3B42-98B4-4C8A-992B-19765CF920E4}" type="slidenum">
              <a:rPr lang="hu-HU" smtClean="0"/>
              <a:t>14</a:t>
            </a:fld>
            <a:endParaRPr lang="hu-HU"/>
          </a:p>
        </p:txBody>
      </p:sp>
    </p:spTree>
    <p:extLst>
      <p:ext uri="{BB962C8B-B14F-4D97-AF65-F5344CB8AC3E}">
        <p14:creationId xmlns:p14="http://schemas.microsoft.com/office/powerpoint/2010/main" val="301280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429" b="0" i="0" kern="1200" dirty="0">
                <a:solidFill>
                  <a:schemeClr val="tx1"/>
                </a:solidFill>
                <a:effectLst/>
                <a:latin typeface="+mn-lt"/>
                <a:ea typeface="+mn-ea"/>
                <a:cs typeface="+mn-cs"/>
              </a:rPr>
              <a:t>One of the mainstay treatments for cardiovascular issues is the administration of β-adrenoceptor blockers. Approximately 30 million adults in the United States use these beta-blockers for cardiovascular conditions such as angina, heart failure, atrial fibrillation, heart attacks and high blood pressure. These drugs target β-adrenoceptors (β-AR) which are found on the surface of cells and are </a:t>
            </a:r>
            <a:r>
              <a:rPr lang="en-US" sz="1429" b="0" i="0" kern="1200" dirty="0" err="1">
                <a:solidFill>
                  <a:schemeClr val="tx1"/>
                </a:solidFill>
                <a:effectLst/>
                <a:latin typeface="+mn-lt"/>
                <a:ea typeface="+mn-ea"/>
                <a:cs typeface="+mn-cs"/>
              </a:rPr>
              <a:t>subcategorised</a:t>
            </a:r>
            <a:r>
              <a:rPr lang="en-US" sz="1429" b="0" i="0" kern="1200" dirty="0">
                <a:solidFill>
                  <a:schemeClr val="tx1"/>
                </a:solidFill>
                <a:effectLst/>
                <a:latin typeface="+mn-lt"/>
                <a:ea typeface="+mn-ea"/>
                <a:cs typeface="+mn-cs"/>
              </a:rPr>
              <a:t> as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 β</a:t>
            </a:r>
            <a:r>
              <a:rPr lang="en-US" sz="1429" b="0" i="0" kern="1200" baseline="-25000" dirty="0">
                <a:solidFill>
                  <a:schemeClr val="tx1"/>
                </a:solidFill>
                <a:effectLst/>
                <a:latin typeface="+mn-lt"/>
                <a:ea typeface="+mn-ea"/>
                <a:cs typeface="+mn-cs"/>
              </a:rPr>
              <a:t>2</a:t>
            </a:r>
            <a:r>
              <a:rPr lang="en-US" sz="1429" b="0" i="0" kern="1200" dirty="0">
                <a:solidFill>
                  <a:schemeClr val="tx1"/>
                </a:solidFill>
                <a:effectLst/>
                <a:latin typeface="+mn-lt"/>
                <a:ea typeface="+mn-ea"/>
                <a:cs typeface="+mn-cs"/>
              </a:rPr>
              <a:t> and β</a:t>
            </a:r>
            <a:r>
              <a:rPr lang="en-US" sz="1429" b="0" i="0" kern="1200" baseline="-25000" dirty="0">
                <a:solidFill>
                  <a:schemeClr val="tx1"/>
                </a:solidFill>
                <a:effectLst/>
                <a:latin typeface="+mn-lt"/>
                <a:ea typeface="+mn-ea"/>
                <a:cs typeface="+mn-cs"/>
              </a:rPr>
              <a:t>3</a:t>
            </a:r>
            <a:r>
              <a:rPr lang="en-US" sz="1429" b="0" i="0" kern="1200" dirty="0">
                <a:solidFill>
                  <a:schemeClr val="tx1"/>
                </a:solidFill>
                <a:effectLst/>
                <a:latin typeface="+mn-lt"/>
                <a:ea typeface="+mn-ea"/>
                <a:cs typeface="+mn-cs"/>
              </a:rPr>
              <a:t> receptors, depending on their function.</a:t>
            </a:r>
          </a:p>
          <a:p>
            <a:pPr fontAlgn="base"/>
            <a:r>
              <a:rPr lang="en-US" sz="1429" b="0" i="0" kern="1200" dirty="0">
                <a:solidFill>
                  <a:schemeClr val="tx1"/>
                </a:solidFill>
                <a:effectLst/>
                <a:latin typeface="+mn-lt"/>
                <a:ea typeface="+mn-ea"/>
                <a:cs typeface="+mn-cs"/>
              </a:rPr>
              <a:t>In healthy cardiovascular cells,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-receptors represent 75–80% of all beta receptors while β</a:t>
            </a:r>
            <a:r>
              <a:rPr lang="en-US" sz="1429" b="0" i="0" kern="1200" baseline="-25000" dirty="0">
                <a:solidFill>
                  <a:schemeClr val="tx1"/>
                </a:solidFill>
                <a:effectLst/>
                <a:latin typeface="+mn-lt"/>
                <a:ea typeface="+mn-ea"/>
                <a:cs typeface="+mn-cs"/>
              </a:rPr>
              <a:t>2</a:t>
            </a:r>
            <a:r>
              <a:rPr lang="en-US" sz="1429" b="0" i="0" kern="1200" dirty="0">
                <a:solidFill>
                  <a:schemeClr val="tx1"/>
                </a:solidFill>
                <a:effectLst/>
                <a:latin typeface="+mn-lt"/>
                <a:ea typeface="+mn-ea"/>
                <a:cs typeface="+mn-cs"/>
              </a:rPr>
              <a:t>-receptors represent only 15–18%. But when the heart starts to fail the receptors reach a 50/50 balance. These receptors work together to mediate increases in heart chronotropy (rate), inotropy (power of contraction), </a:t>
            </a:r>
            <a:r>
              <a:rPr lang="en-US" sz="1429" b="0" i="0" kern="1200" dirty="0" err="1">
                <a:solidFill>
                  <a:schemeClr val="tx1"/>
                </a:solidFill>
                <a:effectLst/>
                <a:latin typeface="+mn-lt"/>
                <a:ea typeface="+mn-ea"/>
                <a:cs typeface="+mn-cs"/>
              </a:rPr>
              <a:t>dromotropy</a:t>
            </a:r>
            <a:r>
              <a:rPr lang="en-US" sz="1429" b="0" i="0" kern="1200" dirty="0">
                <a:solidFill>
                  <a:schemeClr val="tx1"/>
                </a:solidFill>
                <a:effectLst/>
                <a:latin typeface="+mn-lt"/>
                <a:ea typeface="+mn-ea"/>
                <a:cs typeface="+mn-cs"/>
              </a:rPr>
              <a:t> (rate of electrical impulse) and </a:t>
            </a:r>
            <a:r>
              <a:rPr lang="en-US" sz="1429" b="0" i="0" kern="1200" dirty="0" err="1">
                <a:solidFill>
                  <a:schemeClr val="tx1"/>
                </a:solidFill>
                <a:effectLst/>
                <a:latin typeface="+mn-lt"/>
                <a:ea typeface="+mn-ea"/>
                <a:cs typeface="+mn-cs"/>
              </a:rPr>
              <a:t>bathmotropy</a:t>
            </a:r>
            <a:r>
              <a:rPr lang="en-US" sz="1429" b="0" i="0" kern="1200" dirty="0">
                <a:solidFill>
                  <a:schemeClr val="tx1"/>
                </a:solidFill>
                <a:effectLst/>
                <a:latin typeface="+mn-lt"/>
                <a:ea typeface="+mn-ea"/>
                <a:cs typeface="+mn-cs"/>
              </a:rPr>
              <a:t> (influence of a stimulus on excitability). Therefore, blocking these receptors can have several benefits for patients with chronic heart failure, including a reduction in heart rate and arrhythmia (abnormal heart rhythm) management.</a:t>
            </a:r>
          </a:p>
          <a:p>
            <a:pPr fontAlgn="base"/>
            <a:r>
              <a:rPr lang="en-US" sz="1429" b="0" i="0" kern="1200" dirty="0">
                <a:solidFill>
                  <a:schemeClr val="tx1"/>
                </a:solidFill>
                <a:effectLst/>
                <a:latin typeface="+mn-lt"/>
                <a:ea typeface="+mn-ea"/>
                <a:cs typeface="+mn-cs"/>
              </a:rPr>
              <a:t>Though initial studies in patients with reduced cardiac function raised concerns about the functionality of beta-blockers as a treatment for those with contractile problems, a series of low-dose studies with several different beta-blockers found that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-AR blockade can improve contractility and prolong survival when administered long-term. But despite their acceptance for use in chronic treatment, their benefits are not currently acknowledged in relation to acute heart failure. This is in part due to their potential to inhibit the effects of other drugs that are used to help treat patients experiencing acute heart failure. It may be thought that β-blockers inhibit the effects of positive inotropic agents used intravenously for the treatment in the acute situation. With regards to unwanted side effects of usual β-blockers, their longer duration of action may also lead to significant difficulties in acute situations.</a:t>
            </a:r>
            <a:endParaRPr lang="hu-HU" sz="1429" b="0" i="0" kern="1200" dirty="0">
              <a:solidFill>
                <a:schemeClr val="tx1"/>
              </a:solidFill>
              <a:effectLst/>
              <a:latin typeface="+mn-lt"/>
              <a:ea typeface="+mn-ea"/>
              <a:cs typeface="+mn-cs"/>
            </a:endParaRPr>
          </a:p>
          <a:p>
            <a:pPr fontAlgn="base"/>
            <a:r>
              <a:rPr lang="en-US" sz="1429" b="0" i="0" kern="1200" dirty="0">
                <a:solidFill>
                  <a:schemeClr val="tx1"/>
                </a:solidFill>
                <a:effectLst/>
                <a:latin typeface="+mn-lt"/>
                <a:ea typeface="+mn-ea"/>
                <a:cs typeface="+mn-cs"/>
              </a:rPr>
              <a:t>Earlier studies have already shown that extremely short-acting beta-blockers can provide significant advantages in patients with acute heart failure by helping to preserve blood pressure. This was true despite the absence of a convincing rationale for the use of short-acting beta-blockers which are assumed to act in a negative inotropic fashion (i.e. they decrease the force of heart contractions at rather low concentrations of the endogenous agonists, noradrenaline and adrenaline, at the β1-AR in the heart). However, their negative inotropic effect may be reversed with high concentrations of endogenous agonists. The condition of highly elevated concentrations of endogenous agonists is typical for heart failure.</a:t>
            </a:r>
            <a:endParaRPr lang="hu-HU" sz="1429" b="0" i="0" kern="1200" dirty="0">
              <a:solidFill>
                <a:schemeClr val="tx1"/>
              </a:solidFill>
              <a:effectLst/>
              <a:latin typeface="+mn-lt"/>
              <a:ea typeface="+mn-ea"/>
              <a:cs typeface="+mn-cs"/>
            </a:endParaRPr>
          </a:p>
          <a:p>
            <a:pPr fontAlgn="base"/>
            <a:r>
              <a:rPr lang="en-US" sz="1429" b="0" i="0" kern="1200" dirty="0">
                <a:solidFill>
                  <a:schemeClr val="tx1"/>
                </a:solidFill>
                <a:effectLst/>
                <a:latin typeface="+mn-lt"/>
                <a:ea typeface="+mn-ea"/>
                <a:cs typeface="+mn-cs"/>
              </a:rPr>
              <a:t>Currently, </a:t>
            </a:r>
            <a:r>
              <a:rPr lang="en-US" sz="1429" b="0" i="0" kern="1200" dirty="0" err="1">
                <a:solidFill>
                  <a:schemeClr val="tx1"/>
                </a:solidFill>
                <a:effectLst/>
                <a:latin typeface="+mn-lt"/>
                <a:ea typeface="+mn-ea"/>
                <a:cs typeface="+mn-cs"/>
              </a:rPr>
              <a:t>Landiolol</a:t>
            </a:r>
            <a:r>
              <a:rPr lang="en-US" sz="1429" b="0" i="0" kern="1200" dirty="0">
                <a:solidFill>
                  <a:schemeClr val="tx1"/>
                </a:solidFill>
                <a:effectLst/>
                <a:latin typeface="+mn-lt"/>
                <a:ea typeface="+mn-ea"/>
                <a:cs typeface="+mn-cs"/>
              </a:rPr>
              <a:t> is the most effective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-blocker given intravenously for acute heart failure and is now used alongside so-called positive inotropic agents to increase the force of heart contractions in intensive care patients.</a:t>
            </a:r>
            <a:endParaRPr lang="hu-HU" sz="1429" b="0" i="0" kern="1200" dirty="0">
              <a:solidFill>
                <a:schemeClr val="tx1"/>
              </a:solidFill>
              <a:effectLst/>
              <a:latin typeface="+mn-lt"/>
              <a:ea typeface="+mn-ea"/>
              <a:cs typeface="+mn-cs"/>
            </a:endParaRPr>
          </a:p>
          <a:p>
            <a:pPr fontAlgn="base"/>
            <a:r>
              <a:rPr lang="en-US" sz="1429" b="0" i="0" kern="1200" dirty="0">
                <a:solidFill>
                  <a:schemeClr val="tx1"/>
                </a:solidFill>
                <a:effectLst/>
                <a:latin typeface="+mn-lt"/>
                <a:ea typeface="+mn-ea"/>
                <a:cs typeface="+mn-cs"/>
              </a:rPr>
              <a:t>Basing their work on ‘receptor theory’ of the interaction between an agonist or antagonist and a receptor, Professor Feuerstein and Dr </a:t>
            </a:r>
            <a:r>
              <a:rPr lang="en-US" sz="1429" b="0" i="0" kern="1200" dirty="0" err="1">
                <a:solidFill>
                  <a:schemeClr val="tx1"/>
                </a:solidFill>
                <a:effectLst/>
                <a:latin typeface="+mn-lt"/>
                <a:ea typeface="+mn-ea"/>
                <a:cs typeface="+mn-cs"/>
              </a:rPr>
              <a:t>Krumpl</a:t>
            </a:r>
            <a:r>
              <a:rPr lang="en-US" sz="1429" b="0" i="0" kern="1200" dirty="0">
                <a:solidFill>
                  <a:schemeClr val="tx1"/>
                </a:solidFill>
                <a:effectLst/>
                <a:latin typeface="+mn-lt"/>
                <a:ea typeface="+mn-ea"/>
                <a:cs typeface="+mn-cs"/>
              </a:rPr>
              <a:t> mathematically modelled the impact of agonist and antagonist binding to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-AR in the real world. The Binomial Distribution describes the occupancy of dimeric β</a:t>
            </a:r>
            <a:r>
              <a:rPr lang="en-US" sz="1429" b="0" i="0" kern="1200" baseline="-25000" dirty="0">
                <a:solidFill>
                  <a:schemeClr val="tx1"/>
                </a:solidFill>
                <a:effectLst/>
                <a:latin typeface="+mn-lt"/>
                <a:ea typeface="+mn-ea"/>
                <a:cs typeface="+mn-cs"/>
              </a:rPr>
              <a:t>1</a:t>
            </a:r>
            <a:r>
              <a:rPr lang="en-US" sz="1429" b="0" i="0" kern="1200" dirty="0">
                <a:solidFill>
                  <a:schemeClr val="tx1"/>
                </a:solidFill>
                <a:effectLst/>
                <a:latin typeface="+mn-lt"/>
                <a:ea typeface="+mn-ea"/>
                <a:cs typeface="+mn-cs"/>
              </a:rPr>
              <a:t>-AR best: This distribution reflects the number of successes, i.e., binding to one or two protomer(s), in a sequence of </a:t>
            </a:r>
            <a:r>
              <a:rPr lang="en-US" sz="1429" b="0" i="1" kern="1200" dirty="0">
                <a:solidFill>
                  <a:schemeClr val="tx1"/>
                </a:solidFill>
                <a:effectLst/>
                <a:latin typeface="+mn-lt"/>
                <a:ea typeface="+mn-ea"/>
                <a:cs typeface="+mn-cs"/>
              </a:rPr>
              <a:t>n</a:t>
            </a:r>
            <a:r>
              <a:rPr lang="en-US" sz="1429" b="0" i="0" kern="1200" dirty="0">
                <a:solidFill>
                  <a:schemeClr val="tx1"/>
                </a:solidFill>
                <a:effectLst/>
                <a:latin typeface="+mn-lt"/>
                <a:ea typeface="+mn-ea"/>
                <a:cs typeface="+mn-cs"/>
              </a:rPr>
              <a:t> independent experiments, each asking a ‘yes–no’ question, where ‘</a:t>
            </a:r>
            <a:r>
              <a:rPr lang="en-US" sz="1429" b="0" i="0" kern="1200" dirty="0" err="1">
                <a:solidFill>
                  <a:schemeClr val="tx1"/>
                </a:solidFill>
                <a:effectLst/>
                <a:latin typeface="+mn-lt"/>
                <a:ea typeface="+mn-ea"/>
                <a:cs typeface="+mn-cs"/>
              </a:rPr>
              <a:t>yes’</a:t>
            </a:r>
            <a:r>
              <a:rPr lang="en-US" sz="1429" b="0" i="0" kern="1200" dirty="0">
                <a:solidFill>
                  <a:schemeClr val="tx1"/>
                </a:solidFill>
                <a:effectLst/>
                <a:latin typeface="+mn-lt"/>
                <a:ea typeface="+mn-ea"/>
                <a:cs typeface="+mn-cs"/>
              </a:rPr>
              <a:t> means ‘bound protomer’ and ‘no’ means ‘unbound protomer’. The number </a:t>
            </a:r>
            <a:r>
              <a:rPr lang="en-US" sz="1429" b="0" i="1" kern="1200" dirty="0">
                <a:solidFill>
                  <a:schemeClr val="tx1"/>
                </a:solidFill>
                <a:effectLst/>
                <a:latin typeface="+mn-lt"/>
                <a:ea typeface="+mn-ea"/>
                <a:cs typeface="+mn-cs"/>
              </a:rPr>
              <a:t>n</a:t>
            </a:r>
            <a:r>
              <a:rPr lang="en-US" sz="1429" b="0" i="0" kern="1200" dirty="0">
                <a:solidFill>
                  <a:schemeClr val="tx1"/>
                </a:solidFill>
                <a:effectLst/>
                <a:latin typeface="+mn-lt"/>
                <a:ea typeface="+mn-ea"/>
                <a:cs typeface="+mn-cs"/>
              </a:rPr>
              <a:t> of independent binding events is two in our case (a dimer is composed of two protomers).</a:t>
            </a:r>
          </a:p>
        </p:txBody>
      </p:sp>
      <p:sp>
        <p:nvSpPr>
          <p:cNvPr id="4" name="Slide Number Placeholder 3"/>
          <p:cNvSpPr>
            <a:spLocks noGrp="1"/>
          </p:cNvSpPr>
          <p:nvPr>
            <p:ph type="sldNum" sz="quarter" idx="5"/>
          </p:nvPr>
        </p:nvSpPr>
        <p:spPr/>
        <p:txBody>
          <a:bodyPr/>
          <a:lstStyle/>
          <a:p>
            <a:fld id="{E5AB3B42-98B4-4C8A-992B-19765CF920E4}" type="slidenum">
              <a:rPr lang="hu-HU" smtClean="0"/>
              <a:t>15</a:t>
            </a:fld>
            <a:endParaRPr lang="hu-HU"/>
          </a:p>
        </p:txBody>
      </p:sp>
    </p:spTree>
    <p:extLst>
      <p:ext uri="{BB962C8B-B14F-4D97-AF65-F5344CB8AC3E}">
        <p14:creationId xmlns:p14="http://schemas.microsoft.com/office/powerpoint/2010/main" val="3175993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6BAB4-2331-AD42-7A1D-9AA0ECD0DB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74204-7731-F3B1-A79A-CC55C1BAE6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AFDB81-359D-D495-823B-439AC54D95E2}"/>
              </a:ext>
            </a:extLst>
          </p:cNvPr>
          <p:cNvSpPr>
            <a:spLocks noGrp="1"/>
          </p:cNvSpPr>
          <p:nvPr>
            <p:ph type="body" idx="1"/>
          </p:nvPr>
        </p:nvSpPr>
        <p:spPr/>
        <p:txBody>
          <a:bodyPr/>
          <a:lstStyle/>
          <a:p>
            <a:pPr marL="0" marR="0" lvl="0" indent="0" algn="l" defTabSz="1088485" rtl="0" eaLnBrk="1" fontAlgn="auto" latinLnBrk="0" hangingPunct="1">
              <a:lnSpc>
                <a:spcPct val="100000"/>
              </a:lnSpc>
              <a:spcBef>
                <a:spcPts val="0"/>
              </a:spcBef>
              <a:spcAft>
                <a:spcPts val="0"/>
              </a:spcAft>
              <a:buClrTx/>
              <a:buSzTx/>
              <a:buFontTx/>
              <a:buNone/>
              <a:tabLst/>
              <a:defRPr/>
            </a:pPr>
            <a:r>
              <a:rPr lang="hu-HU" sz="1429" b="1" i="0" kern="1200" dirty="0">
                <a:solidFill>
                  <a:schemeClr val="tx1"/>
                </a:solidFill>
                <a:effectLst/>
                <a:latin typeface="+mn-lt"/>
                <a:ea typeface="+mn-ea"/>
                <a:cs typeface="+mn-cs"/>
              </a:rPr>
              <a:t>L-type Ca2+ channel</a:t>
            </a:r>
          </a:p>
          <a:p>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A r</a:t>
            </a:r>
            <a:r>
              <a:rPr lang="en-US" b="0" i="0" dirty="0" err="1">
                <a:solidFill>
                  <a:srgbClr val="282828"/>
                </a:solidFill>
                <a:effectLst/>
                <a:latin typeface="MuseoSans"/>
              </a:rPr>
              <a:t>ecent</a:t>
            </a:r>
            <a:r>
              <a:rPr lang="en-US" b="0" i="0" dirty="0">
                <a:solidFill>
                  <a:srgbClr val="282828"/>
                </a:solidFill>
                <a:effectLst/>
                <a:latin typeface="MuseoSans"/>
              </a:rPr>
              <a:t> observational cohort study by </a:t>
            </a:r>
            <a:r>
              <a:rPr lang="en-US" b="0" i="0" dirty="0" err="1">
                <a:solidFill>
                  <a:srgbClr val="282828"/>
                </a:solidFill>
                <a:effectLst/>
                <a:latin typeface="MuseoSans"/>
              </a:rPr>
              <a:t>Guz</a:t>
            </a:r>
            <a:r>
              <a:rPr lang="en-US" b="0" i="0" dirty="0">
                <a:solidFill>
                  <a:srgbClr val="282828"/>
                </a:solidFill>
                <a:effectLst/>
                <a:latin typeface="MuseoSans"/>
              </a:rPr>
              <a:t> et al. found that antecedent </a:t>
            </a:r>
            <a:r>
              <a:rPr lang="en-US" b="0" i="0" dirty="0" err="1">
                <a:solidFill>
                  <a:srgbClr val="282828"/>
                </a:solidFill>
                <a:effectLst/>
                <a:latin typeface="MuseoSans"/>
              </a:rPr>
              <a:t>cardioselective</a:t>
            </a:r>
            <a:r>
              <a:rPr lang="en-US" b="0" i="0" dirty="0">
                <a:solidFill>
                  <a:srgbClr val="282828"/>
                </a:solidFill>
                <a:effectLst/>
                <a:latin typeface="MuseoSans"/>
              </a:rPr>
              <a:t> βB were associated with a stronger protective effect on 30-days mortality rate reduction than </a:t>
            </a:r>
            <a:r>
              <a:rPr lang="en-US" b="0" i="0" dirty="0" err="1">
                <a:solidFill>
                  <a:srgbClr val="282828"/>
                </a:solidFill>
                <a:effectLst/>
                <a:latin typeface="MuseoSans"/>
              </a:rPr>
              <a:t>noncardioselective</a:t>
            </a:r>
            <a:r>
              <a:rPr lang="en-US" b="0" i="0" dirty="0">
                <a:solidFill>
                  <a:srgbClr val="282828"/>
                </a:solidFill>
                <a:effectLst/>
                <a:latin typeface="MuseoSans"/>
              </a:rPr>
              <a:t> βB for patients admitted with sepsis </a:t>
            </a:r>
            <a:r>
              <a:rPr lang="hu-HU" b="0" i="0" dirty="0">
                <a:solidFill>
                  <a:srgbClr val="282828"/>
                </a:solidFill>
                <a:effectLst/>
                <a:latin typeface="MuseoSans"/>
              </a:rPr>
              <a:t>. </a:t>
            </a:r>
            <a:r>
              <a:rPr lang="en-US" b="0" i="0" dirty="0">
                <a:solidFill>
                  <a:srgbClr val="282828"/>
                </a:solidFill>
                <a:effectLst/>
                <a:latin typeface="MuseoSans"/>
              </a:rPr>
              <a:t>Continuation of beta-blockade therapy was also associated with decreased crystalloid requirements during the first 24 h (</a:t>
            </a:r>
            <a:r>
              <a:rPr lang="en-US" b="0" i="1" dirty="0">
                <a:solidFill>
                  <a:srgbClr val="282828"/>
                </a:solidFill>
                <a:effectLst/>
                <a:latin typeface="MuseoSans"/>
              </a:rPr>
              <a:t>p</a:t>
            </a:r>
            <a:r>
              <a:rPr lang="en-US" b="0" i="0" dirty="0">
                <a:solidFill>
                  <a:srgbClr val="282828"/>
                </a:solidFill>
                <a:effectLst/>
                <a:latin typeface="MuseoSans"/>
              </a:rPr>
              <a:t> = 0.049) without increases in need for vasopressor, inotropic support, or low-dose steroids</a:t>
            </a:r>
            <a:r>
              <a:rPr lang="hu-HU" b="0" i="0" dirty="0">
                <a:solidFill>
                  <a:srgbClr val="282828"/>
                </a:solidFill>
                <a:effectLst/>
                <a:latin typeface="MuseoSans"/>
              </a:rPr>
              <a:t> Tan et al. 2019</a:t>
            </a: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r>
              <a:rPr lang="hu-HU" dirty="0"/>
              <a:t>The available low quality evidence supports this paradigm shift in crictical care towards casutious beta-blockade in treatment of sepsis and septic shock, when complicated by tachyarrythmias</a:t>
            </a:r>
          </a:p>
          <a:p>
            <a:pPr marL="0" marR="0" lvl="0" indent="0" algn="l" defTabSz="1088485"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282828"/>
                </a:solidFill>
                <a:effectLst/>
                <a:latin typeface="MuseoSans"/>
              </a:rPr>
              <a:t>There are numerous retrospective studies that have investigated premorbid βB exposure prior to admission to the ICU with a diagnosis for sepsis that have conferred mortality benefit. </a:t>
            </a:r>
            <a:endParaRPr lang="hu-HU" dirty="0"/>
          </a:p>
          <a:p>
            <a:endParaRPr lang="hu-HU" dirty="0"/>
          </a:p>
          <a:p>
            <a:r>
              <a:rPr lang="en-US" b="0" i="0" dirty="0">
                <a:solidFill>
                  <a:srgbClr val="282828"/>
                </a:solidFill>
                <a:effectLst/>
                <a:latin typeface="MuseoSans"/>
              </a:rPr>
              <a:t>The use of beta-blockade in septic patients remains controversial especially with regard to timing of initiation. Tachycardia in the early stages of un-resuscitated sepsis is a major compensatory mechanism to ensure cardiac output, oxygen delivery, and perfusion. The use of beta-blockade, specifically with esmolol and </a:t>
            </a:r>
            <a:r>
              <a:rPr lang="en-US" b="0" i="0" dirty="0" err="1">
                <a:solidFill>
                  <a:srgbClr val="282828"/>
                </a:solidFill>
                <a:effectLst/>
                <a:latin typeface="MuseoSans"/>
              </a:rPr>
              <a:t>landiolol</a:t>
            </a:r>
            <a:r>
              <a:rPr lang="en-US" b="0" i="0" dirty="0">
                <a:solidFill>
                  <a:srgbClr val="282828"/>
                </a:solidFill>
                <a:effectLst/>
                <a:latin typeface="MuseoSans"/>
              </a:rPr>
              <a:t>, has been shown to reduce heart rate in the septic patients without deleterious effects on end-organ perfusion and may be associated with improved survival rates.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In summary, </a:t>
            </a:r>
            <a:r>
              <a:rPr lang="en-US" b="0" i="0" dirty="0" err="1">
                <a:solidFill>
                  <a:srgbClr val="282828"/>
                </a:solidFill>
                <a:effectLst/>
                <a:latin typeface="MuseoSans"/>
              </a:rPr>
              <a:t>Tthe</a:t>
            </a:r>
            <a:r>
              <a:rPr lang="en-US" b="0" i="0" dirty="0">
                <a:solidFill>
                  <a:srgbClr val="282828"/>
                </a:solidFill>
                <a:effectLst/>
                <a:latin typeface="MuseoSans"/>
              </a:rPr>
              <a:t> hemodynamic evidence for βB use in sepsis has been proven as there are numerous studies demonstrating decreased HR without significant change in MAP, CVP, or ScVO</a:t>
            </a:r>
            <a:r>
              <a:rPr lang="en-US" b="0" i="0" baseline="-25000" dirty="0">
                <a:solidFill>
                  <a:srgbClr val="3E3D40"/>
                </a:solidFill>
                <a:effectLst/>
                <a:latin typeface="MuseoSans"/>
              </a:rPr>
              <a:t>2</a:t>
            </a:r>
            <a:r>
              <a:rPr lang="en-US" b="0" i="0" dirty="0">
                <a:solidFill>
                  <a:srgbClr val="282828"/>
                </a:solidFill>
                <a:effectLst/>
                <a:latin typeface="MuseoSans"/>
              </a:rPr>
              <a:t>. Further, the recent evidence for ultra-short-acting βB, esmolol and </a:t>
            </a:r>
            <a:r>
              <a:rPr lang="en-US" b="0" i="0" dirty="0" err="1">
                <a:solidFill>
                  <a:srgbClr val="282828"/>
                </a:solidFill>
                <a:effectLst/>
                <a:latin typeface="MuseoSans"/>
              </a:rPr>
              <a:t>landiolol</a:t>
            </a:r>
            <a:r>
              <a:rPr lang="en-US" b="0" i="0" dirty="0">
                <a:solidFill>
                  <a:srgbClr val="282828"/>
                </a:solidFill>
                <a:effectLst/>
                <a:latin typeface="MuseoSans"/>
              </a:rPr>
              <a:t>, especially with regard to decreased incidence of arrhythmias and 28-days mortality benefit is clinically significant</a:t>
            </a:r>
            <a:r>
              <a:rPr lang="hu-HU" b="0" i="0" dirty="0">
                <a:solidFill>
                  <a:srgbClr val="282828"/>
                </a:solidFill>
                <a:effectLst/>
                <a:latin typeface="MuseoSans"/>
              </a:rPr>
              <a:t>. </a:t>
            </a:r>
          </a:p>
          <a:p>
            <a:r>
              <a:rPr lang="hu-HU" b="0" i="0" dirty="0">
                <a:solidFill>
                  <a:srgbClr val="282828"/>
                </a:solidFill>
                <a:effectLst/>
                <a:latin typeface="MuseoSans"/>
              </a:rPr>
              <a:t>There is a </a:t>
            </a:r>
            <a:r>
              <a:rPr lang="en-US" b="0" i="0" dirty="0">
                <a:solidFill>
                  <a:srgbClr val="282828"/>
                </a:solidFill>
                <a:effectLst/>
                <a:latin typeface="MuseoSans"/>
              </a:rPr>
              <a:t>need to stratify subgroups within septic cohorts based on the potential benefit of cardiovascular intervention to decrease the negative consequences of tachyarrhythmias (</a:t>
            </a:r>
            <a:r>
              <a:rPr lang="en-US" b="0" i="0" u="none" strike="noStrike" dirty="0">
                <a:solidFill>
                  <a:srgbClr val="1DB5C3"/>
                </a:solidFill>
                <a:effectLst/>
                <a:latin typeface="MuseoSans"/>
              </a:rPr>
              <a:t>Morelli et al., 2020</a:t>
            </a:r>
            <a:r>
              <a:rPr lang="en-US" b="0" i="0" dirty="0">
                <a:solidFill>
                  <a:srgbClr val="282828"/>
                </a:solidFill>
                <a:effectLst/>
                <a:latin typeface="MuseoSans"/>
              </a:rPr>
              <a:t>)</a:t>
            </a:r>
            <a:endParaRPr lang="hu-HU" dirty="0"/>
          </a:p>
        </p:txBody>
      </p:sp>
      <p:sp>
        <p:nvSpPr>
          <p:cNvPr id="4" name="Slide Number Placeholder 3">
            <a:extLst>
              <a:ext uri="{FF2B5EF4-FFF2-40B4-BE49-F238E27FC236}">
                <a16:creationId xmlns:a16="http://schemas.microsoft.com/office/drawing/2014/main" id="{14ADA262-C554-08FB-3FEC-30FE3A547AA6}"/>
              </a:ext>
            </a:extLst>
          </p:cNvPr>
          <p:cNvSpPr>
            <a:spLocks noGrp="1"/>
          </p:cNvSpPr>
          <p:nvPr>
            <p:ph type="sldNum" sz="quarter" idx="5"/>
          </p:nvPr>
        </p:nvSpPr>
        <p:spPr/>
        <p:txBody>
          <a:bodyPr/>
          <a:lstStyle/>
          <a:p>
            <a:fld id="{E5AB3B42-98B4-4C8A-992B-19765CF920E4}" type="slidenum">
              <a:rPr lang="hu-HU" smtClean="0"/>
              <a:t>17</a:t>
            </a:fld>
            <a:endParaRPr lang="hu-HU"/>
          </a:p>
        </p:txBody>
      </p:sp>
    </p:spTree>
    <p:extLst>
      <p:ext uri="{BB962C8B-B14F-4D97-AF65-F5344CB8AC3E}">
        <p14:creationId xmlns:p14="http://schemas.microsoft.com/office/powerpoint/2010/main" val="230390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A5CC1-52ED-EF0B-F930-B3AD40A91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0DDC7-629A-701C-D8C2-268C11BA0B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7F85B-FE40-071E-6E56-24B8DF64EADE}"/>
              </a:ext>
            </a:extLst>
          </p:cNvPr>
          <p:cNvSpPr>
            <a:spLocks noGrp="1"/>
          </p:cNvSpPr>
          <p:nvPr>
            <p:ph type="body" idx="1"/>
          </p:nvPr>
        </p:nvSpPr>
        <p:spPr/>
        <p:txBody>
          <a:bodyPr/>
          <a:lstStyle/>
          <a:p>
            <a:r>
              <a:rPr lang="hu-HU" b="0" i="0" dirty="0">
                <a:solidFill>
                  <a:srgbClr val="282828"/>
                </a:solidFill>
                <a:effectLst/>
                <a:latin typeface="MuseoSans"/>
              </a:rPr>
              <a:t>A r</a:t>
            </a:r>
            <a:r>
              <a:rPr lang="en-US" b="0" i="0" dirty="0" err="1">
                <a:solidFill>
                  <a:srgbClr val="282828"/>
                </a:solidFill>
                <a:effectLst/>
                <a:latin typeface="MuseoSans"/>
              </a:rPr>
              <a:t>ecent</a:t>
            </a:r>
            <a:r>
              <a:rPr lang="en-US" b="0" i="0" dirty="0">
                <a:solidFill>
                  <a:srgbClr val="282828"/>
                </a:solidFill>
                <a:effectLst/>
                <a:latin typeface="MuseoSans"/>
              </a:rPr>
              <a:t> observational cohort study by </a:t>
            </a:r>
            <a:r>
              <a:rPr lang="en-US" b="0" i="0" dirty="0" err="1">
                <a:solidFill>
                  <a:srgbClr val="282828"/>
                </a:solidFill>
                <a:effectLst/>
                <a:latin typeface="MuseoSans"/>
              </a:rPr>
              <a:t>Guz</a:t>
            </a:r>
            <a:r>
              <a:rPr lang="en-US" b="0" i="0" dirty="0">
                <a:solidFill>
                  <a:srgbClr val="282828"/>
                </a:solidFill>
                <a:effectLst/>
                <a:latin typeface="MuseoSans"/>
              </a:rPr>
              <a:t> et al. found that antecedent </a:t>
            </a:r>
            <a:r>
              <a:rPr lang="en-US" b="0" i="0" dirty="0" err="1">
                <a:solidFill>
                  <a:srgbClr val="282828"/>
                </a:solidFill>
                <a:effectLst/>
                <a:latin typeface="MuseoSans"/>
              </a:rPr>
              <a:t>cardioselective</a:t>
            </a:r>
            <a:r>
              <a:rPr lang="en-US" b="0" i="0" dirty="0">
                <a:solidFill>
                  <a:srgbClr val="282828"/>
                </a:solidFill>
                <a:effectLst/>
                <a:latin typeface="MuseoSans"/>
              </a:rPr>
              <a:t> βB were associated with a stronger protective effect on 30-days mortality rate reduction than </a:t>
            </a:r>
            <a:r>
              <a:rPr lang="en-US" b="0" i="0" dirty="0" err="1">
                <a:solidFill>
                  <a:srgbClr val="282828"/>
                </a:solidFill>
                <a:effectLst/>
                <a:latin typeface="MuseoSans"/>
              </a:rPr>
              <a:t>noncardioselective</a:t>
            </a:r>
            <a:r>
              <a:rPr lang="en-US" b="0" i="0" dirty="0">
                <a:solidFill>
                  <a:srgbClr val="282828"/>
                </a:solidFill>
                <a:effectLst/>
                <a:latin typeface="MuseoSans"/>
              </a:rPr>
              <a:t> βB for patients admitted with sepsis </a:t>
            </a:r>
            <a:r>
              <a:rPr lang="hu-HU" b="0" i="0" dirty="0">
                <a:solidFill>
                  <a:srgbClr val="282828"/>
                </a:solidFill>
                <a:effectLst/>
                <a:latin typeface="MuseoSans"/>
              </a:rPr>
              <a:t>. </a:t>
            </a:r>
            <a:r>
              <a:rPr lang="en-US" b="0" i="0" dirty="0">
                <a:solidFill>
                  <a:srgbClr val="282828"/>
                </a:solidFill>
                <a:effectLst/>
                <a:latin typeface="MuseoSans"/>
              </a:rPr>
              <a:t>Continuation of beta-blockade therapy was also associated with decreased crystalloid requirements during the first 24 h (</a:t>
            </a:r>
            <a:r>
              <a:rPr lang="en-US" b="0" i="1" dirty="0">
                <a:solidFill>
                  <a:srgbClr val="282828"/>
                </a:solidFill>
                <a:effectLst/>
                <a:latin typeface="MuseoSans"/>
              </a:rPr>
              <a:t>p</a:t>
            </a:r>
            <a:r>
              <a:rPr lang="en-US" b="0" i="0" dirty="0">
                <a:solidFill>
                  <a:srgbClr val="282828"/>
                </a:solidFill>
                <a:effectLst/>
                <a:latin typeface="MuseoSans"/>
              </a:rPr>
              <a:t> = 0.049) without increases in need for vasopressor, inotropic support, or low-dose steroids</a:t>
            </a:r>
            <a:r>
              <a:rPr lang="hu-HU" b="0" i="0" dirty="0">
                <a:solidFill>
                  <a:srgbClr val="282828"/>
                </a:solidFill>
                <a:effectLst/>
                <a:latin typeface="MuseoSans"/>
              </a:rPr>
              <a:t> Tan et al. 2019</a:t>
            </a: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pPr marL="0" marR="0" lvl="0" indent="0" algn="l" defTabSz="1088485" rtl="0" eaLnBrk="1" fontAlgn="auto" latinLnBrk="0" hangingPunct="1">
              <a:lnSpc>
                <a:spcPct val="100000"/>
              </a:lnSpc>
              <a:spcBef>
                <a:spcPts val="0"/>
              </a:spcBef>
              <a:spcAft>
                <a:spcPts val="0"/>
              </a:spcAft>
              <a:buClrTx/>
              <a:buSzTx/>
              <a:buFontTx/>
              <a:buNone/>
              <a:tabLst/>
              <a:defRPr/>
            </a:pPr>
            <a:r>
              <a:rPr lang="hu-HU" dirty="0"/>
              <a:t>The available low quality evidence supports this paradigm shift in crictical care towards casutious beta-blockade in treatment of sepsis and septic shock, when complicated by tachyarrythmias</a:t>
            </a:r>
          </a:p>
          <a:p>
            <a:pPr marL="0" marR="0" lvl="0" indent="0" algn="l" defTabSz="1088485" rtl="0" eaLnBrk="1" fontAlgn="auto" latinLnBrk="0" hangingPunct="1">
              <a:lnSpc>
                <a:spcPct val="100000"/>
              </a:lnSpc>
              <a:spcBef>
                <a:spcPts val="0"/>
              </a:spcBef>
              <a:spcAft>
                <a:spcPts val="0"/>
              </a:spcAft>
              <a:buClrTx/>
              <a:buSzTx/>
              <a:buFontTx/>
              <a:buNone/>
              <a:tabLst/>
              <a:defRPr/>
            </a:pPr>
            <a:br>
              <a:rPr lang="en-US" dirty="0"/>
            </a:br>
            <a:r>
              <a:rPr lang="en-US" b="0" i="0" dirty="0">
                <a:solidFill>
                  <a:srgbClr val="282828"/>
                </a:solidFill>
                <a:effectLst/>
                <a:latin typeface="MuseoSans"/>
              </a:rPr>
              <a:t>There are numerous retrospective studies that have investigated premorbid βB exposure prior to admission to the ICU with a diagnosis for sepsis that have conferred mortality benefit. </a:t>
            </a:r>
            <a:endParaRPr lang="hu-HU" dirty="0"/>
          </a:p>
          <a:p>
            <a:endParaRPr lang="hu-HU" dirty="0"/>
          </a:p>
          <a:p>
            <a:r>
              <a:rPr lang="en-US" b="0" i="0" dirty="0">
                <a:solidFill>
                  <a:srgbClr val="282828"/>
                </a:solidFill>
                <a:effectLst/>
                <a:latin typeface="MuseoSans"/>
              </a:rPr>
              <a:t>The use of beta-blockade in septic patients remains controversial especially with regard to timing of initiation. Tachycardia in the early stages of un-resuscitated sepsis is a major compensatory mechanism to ensure cardiac output, oxygen delivery, and perfusion. The use of beta-blockade, specifically with esmolol and </a:t>
            </a:r>
            <a:r>
              <a:rPr lang="en-US" b="0" i="0" dirty="0" err="1">
                <a:solidFill>
                  <a:srgbClr val="282828"/>
                </a:solidFill>
                <a:effectLst/>
                <a:latin typeface="MuseoSans"/>
              </a:rPr>
              <a:t>landiolol</a:t>
            </a:r>
            <a:r>
              <a:rPr lang="en-US" b="0" i="0" dirty="0">
                <a:solidFill>
                  <a:srgbClr val="282828"/>
                </a:solidFill>
                <a:effectLst/>
                <a:latin typeface="MuseoSans"/>
              </a:rPr>
              <a:t>, has been shown to reduce heart rate in the septic patients without deleterious effects on end-organ perfusion and may be associated with improved survival rates.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In summary, </a:t>
            </a:r>
            <a:r>
              <a:rPr lang="en-US" b="0" i="0" dirty="0" err="1">
                <a:solidFill>
                  <a:srgbClr val="282828"/>
                </a:solidFill>
                <a:effectLst/>
                <a:latin typeface="MuseoSans"/>
              </a:rPr>
              <a:t>Tthe</a:t>
            </a:r>
            <a:r>
              <a:rPr lang="en-US" b="0" i="0" dirty="0">
                <a:solidFill>
                  <a:srgbClr val="282828"/>
                </a:solidFill>
                <a:effectLst/>
                <a:latin typeface="MuseoSans"/>
              </a:rPr>
              <a:t> hemodynamic evidence for βB use in sepsis has been proven as there are numerous studies demonstrating decreased HR without significant change in MAP, CVP, or ScVO</a:t>
            </a:r>
            <a:r>
              <a:rPr lang="en-US" b="0" i="0" baseline="-25000" dirty="0">
                <a:solidFill>
                  <a:srgbClr val="3E3D40"/>
                </a:solidFill>
                <a:effectLst/>
                <a:latin typeface="MuseoSans"/>
              </a:rPr>
              <a:t>2</a:t>
            </a:r>
            <a:r>
              <a:rPr lang="en-US" b="0" i="0" dirty="0">
                <a:solidFill>
                  <a:srgbClr val="282828"/>
                </a:solidFill>
                <a:effectLst/>
                <a:latin typeface="MuseoSans"/>
              </a:rPr>
              <a:t>. Further, the recent evidence for ultra-short-acting βB, esmolol and </a:t>
            </a:r>
            <a:r>
              <a:rPr lang="en-US" b="0" i="0" dirty="0" err="1">
                <a:solidFill>
                  <a:srgbClr val="282828"/>
                </a:solidFill>
                <a:effectLst/>
                <a:latin typeface="MuseoSans"/>
              </a:rPr>
              <a:t>landiolol</a:t>
            </a:r>
            <a:r>
              <a:rPr lang="en-US" b="0" i="0" dirty="0">
                <a:solidFill>
                  <a:srgbClr val="282828"/>
                </a:solidFill>
                <a:effectLst/>
                <a:latin typeface="MuseoSans"/>
              </a:rPr>
              <a:t>, especially with regard to decreased incidence of arrhythmias and 28-days mortality benefit is clinically significant</a:t>
            </a:r>
            <a:r>
              <a:rPr lang="hu-HU" b="0" i="0" dirty="0">
                <a:solidFill>
                  <a:srgbClr val="282828"/>
                </a:solidFill>
                <a:effectLst/>
                <a:latin typeface="MuseoSans"/>
              </a:rPr>
              <a:t>. </a:t>
            </a:r>
          </a:p>
          <a:p>
            <a:r>
              <a:rPr lang="hu-HU" b="0" i="0" dirty="0">
                <a:solidFill>
                  <a:srgbClr val="282828"/>
                </a:solidFill>
                <a:effectLst/>
                <a:latin typeface="MuseoSans"/>
              </a:rPr>
              <a:t>There is a </a:t>
            </a:r>
            <a:r>
              <a:rPr lang="en-US" b="0" i="0" dirty="0">
                <a:solidFill>
                  <a:srgbClr val="282828"/>
                </a:solidFill>
                <a:effectLst/>
                <a:latin typeface="MuseoSans"/>
              </a:rPr>
              <a:t>need to stratify subgroups within septic cohorts based on the potential benefit of cardiovascular intervention to decrease the negative consequences of tachyarrhythmias (</a:t>
            </a:r>
            <a:r>
              <a:rPr lang="en-US" b="0" i="0" u="none" strike="noStrike" dirty="0">
                <a:solidFill>
                  <a:srgbClr val="1DB5C3"/>
                </a:solidFill>
                <a:effectLst/>
                <a:latin typeface="MuseoSans"/>
              </a:rPr>
              <a:t>Morelli et al., 2020</a:t>
            </a:r>
            <a:r>
              <a:rPr lang="en-US" b="0" i="0" dirty="0">
                <a:solidFill>
                  <a:srgbClr val="282828"/>
                </a:solidFill>
                <a:effectLst/>
                <a:latin typeface="MuseoSans"/>
              </a:rPr>
              <a:t>)</a:t>
            </a:r>
            <a:endParaRPr lang="hu-HU" dirty="0"/>
          </a:p>
        </p:txBody>
      </p:sp>
      <p:sp>
        <p:nvSpPr>
          <p:cNvPr id="4" name="Slide Number Placeholder 3">
            <a:extLst>
              <a:ext uri="{FF2B5EF4-FFF2-40B4-BE49-F238E27FC236}">
                <a16:creationId xmlns:a16="http://schemas.microsoft.com/office/drawing/2014/main" id="{EFA843C1-1273-8AE4-4CB5-A025FADF7931}"/>
              </a:ext>
            </a:extLst>
          </p:cNvPr>
          <p:cNvSpPr>
            <a:spLocks noGrp="1"/>
          </p:cNvSpPr>
          <p:nvPr>
            <p:ph type="sldNum" sz="quarter" idx="5"/>
          </p:nvPr>
        </p:nvSpPr>
        <p:spPr/>
        <p:txBody>
          <a:bodyPr/>
          <a:lstStyle/>
          <a:p>
            <a:fld id="{E5AB3B42-98B4-4C8A-992B-19765CF920E4}" type="slidenum">
              <a:rPr lang="hu-HU" smtClean="0"/>
              <a:t>18</a:t>
            </a:fld>
            <a:endParaRPr lang="hu-HU"/>
          </a:p>
        </p:txBody>
      </p:sp>
    </p:spTree>
    <p:extLst>
      <p:ext uri="{BB962C8B-B14F-4D97-AF65-F5344CB8AC3E}">
        <p14:creationId xmlns:p14="http://schemas.microsoft.com/office/powerpoint/2010/main" val="3340373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Nincs konzeszus a definícióban </a:t>
            </a:r>
          </a:p>
        </p:txBody>
      </p:sp>
      <p:sp>
        <p:nvSpPr>
          <p:cNvPr id="4" name="Slide Number Placeholder 3"/>
          <p:cNvSpPr>
            <a:spLocks noGrp="1"/>
          </p:cNvSpPr>
          <p:nvPr>
            <p:ph type="sldNum" sz="quarter" idx="5"/>
          </p:nvPr>
        </p:nvSpPr>
        <p:spPr/>
        <p:txBody>
          <a:bodyPr/>
          <a:lstStyle/>
          <a:p>
            <a:fld id="{E5AB3B42-98B4-4C8A-992B-19765CF920E4}" type="slidenum">
              <a:rPr lang="hu-HU" smtClean="0"/>
              <a:t>2</a:t>
            </a:fld>
            <a:endParaRPr lang="hu-HU"/>
          </a:p>
        </p:txBody>
      </p:sp>
    </p:spTree>
    <p:extLst>
      <p:ext uri="{BB962C8B-B14F-4D97-AF65-F5344CB8AC3E}">
        <p14:creationId xmlns:p14="http://schemas.microsoft.com/office/powerpoint/2010/main" val="13612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88485" rtl="0" eaLnBrk="1" fontAlgn="auto" latinLnBrk="0" hangingPunct="1">
              <a:lnSpc>
                <a:spcPct val="100000"/>
              </a:lnSpc>
              <a:spcBef>
                <a:spcPts val="0"/>
              </a:spcBef>
              <a:spcAft>
                <a:spcPts val="0"/>
              </a:spcAft>
              <a:buClrTx/>
              <a:buSzTx/>
              <a:buFontTx/>
              <a:buNone/>
              <a:tabLst/>
              <a:defRPr/>
            </a:pPr>
            <a:r>
              <a:rPr lang="hu-HU" dirty="0"/>
              <a:t>Ahogy az előző dián láttuk ez egy igen heterogén betegpopuláció, mégis mi a közös bennük?</a:t>
            </a:r>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Catecholamine receptor upregulation and excessive catecholamine release is a core pathophysiological feature in critical illness. Sustained catecholamine </a:t>
            </a:r>
            <a:r>
              <a:rPr lang="el-GR" b="0" i="0" dirty="0">
                <a:solidFill>
                  <a:srgbClr val="282828"/>
                </a:solidFill>
                <a:effectLst/>
                <a:latin typeface="MuseoSans"/>
              </a:rPr>
              <a:t>β-</a:t>
            </a:r>
            <a:r>
              <a:rPr lang="hu-HU" b="0" i="0" dirty="0">
                <a:solidFill>
                  <a:srgbClr val="282828"/>
                </a:solidFill>
                <a:effectLst/>
                <a:latin typeface="MuseoSans"/>
              </a:rPr>
              <a:t>adrenergic induction produces adverse effects relevant to critical illness management. </a:t>
            </a:r>
            <a:r>
              <a:rPr lang="el-GR" b="0" i="0" dirty="0">
                <a:solidFill>
                  <a:srgbClr val="282828"/>
                </a:solidFill>
                <a:effectLst/>
                <a:latin typeface="MuseoSans"/>
              </a:rPr>
              <a:t>β-</a:t>
            </a:r>
            <a:r>
              <a:rPr lang="hu-HU" b="0" i="0" dirty="0">
                <a:solidFill>
                  <a:srgbClr val="282828"/>
                </a:solidFill>
                <a:effectLst/>
                <a:latin typeface="MuseoSans"/>
              </a:rPr>
              <a:t>blockers (</a:t>
            </a:r>
            <a:r>
              <a:rPr lang="el-GR" b="0" i="0" dirty="0">
                <a:solidFill>
                  <a:srgbClr val="282828"/>
                </a:solidFill>
                <a:effectLst/>
                <a:latin typeface="MuseoSans"/>
              </a:rPr>
              <a:t>β</a:t>
            </a:r>
            <a:r>
              <a:rPr lang="hu-HU" b="0" i="0" dirty="0">
                <a:solidFill>
                  <a:srgbClr val="282828"/>
                </a:solidFill>
                <a:effectLst/>
                <a:latin typeface="MuseoSans"/>
              </a:rPr>
              <a:t>B) have proposed roles in various critically ill disease states, including sepsis, trauma, burns, and cardiac arrest.</a:t>
            </a:r>
          </a:p>
          <a:p>
            <a:pPr marL="0" marR="0" lvl="0" indent="0" algn="l" defTabSz="1088485" rtl="0" eaLnBrk="1" fontAlgn="auto" latinLnBrk="0" hangingPunct="1">
              <a:lnSpc>
                <a:spcPct val="100000"/>
              </a:lnSpc>
              <a:spcBef>
                <a:spcPts val="0"/>
              </a:spcBef>
              <a:spcAft>
                <a:spcPts val="0"/>
              </a:spcAft>
              <a:buClrTx/>
              <a:buSzTx/>
              <a:buFontTx/>
              <a:buNone/>
              <a:tabLst/>
              <a:defRPr/>
            </a:pPr>
            <a:endParaRPr lang="hu-HU" dirty="0"/>
          </a:p>
          <a:p>
            <a:endParaRPr lang="hu-HU" dirty="0"/>
          </a:p>
        </p:txBody>
      </p:sp>
      <p:sp>
        <p:nvSpPr>
          <p:cNvPr id="4" name="Slide Number Placeholder 3"/>
          <p:cNvSpPr>
            <a:spLocks noGrp="1"/>
          </p:cNvSpPr>
          <p:nvPr>
            <p:ph type="sldNum" sz="quarter" idx="5"/>
          </p:nvPr>
        </p:nvSpPr>
        <p:spPr/>
        <p:txBody>
          <a:bodyPr/>
          <a:lstStyle/>
          <a:p>
            <a:fld id="{E5AB3B42-98B4-4C8A-992B-19765CF920E4}" type="slidenum">
              <a:rPr lang="hu-HU" smtClean="0"/>
              <a:t>3</a:t>
            </a:fld>
            <a:endParaRPr lang="hu-HU"/>
          </a:p>
        </p:txBody>
      </p:sp>
    </p:spTree>
    <p:extLst>
      <p:ext uri="{BB962C8B-B14F-4D97-AF65-F5344CB8AC3E}">
        <p14:creationId xmlns:p14="http://schemas.microsoft.com/office/powerpoint/2010/main" val="326957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b="0" i="0" dirty="0">
                <a:solidFill>
                  <a:srgbClr val="333333"/>
                </a:solidFill>
                <a:effectLst/>
                <a:latin typeface="Georgia" panose="02040502050405020303" pitchFamily="18" charset="0"/>
              </a:rPr>
              <a:t>A</a:t>
            </a:r>
            <a:r>
              <a:rPr lang="en-US" b="0" i="0" dirty="0" err="1">
                <a:solidFill>
                  <a:srgbClr val="333333"/>
                </a:solidFill>
                <a:effectLst/>
                <a:latin typeface="Georgia" panose="02040502050405020303" pitchFamily="18" charset="0"/>
              </a:rPr>
              <a:t>drenergic</a:t>
            </a:r>
            <a:r>
              <a:rPr lang="en-US" b="0" i="0" dirty="0">
                <a:solidFill>
                  <a:srgbClr val="333333"/>
                </a:solidFill>
                <a:effectLst/>
                <a:latin typeface="Georgia" panose="02040502050405020303" pitchFamily="18" charset="0"/>
              </a:rPr>
              <a:t> system serves as an </a:t>
            </a:r>
            <a:r>
              <a:rPr lang="en-US" b="0" i="0" u="sng" dirty="0">
                <a:solidFill>
                  <a:srgbClr val="333333"/>
                </a:solidFill>
                <a:effectLst/>
                <a:latin typeface="Georgia" panose="02040502050405020303" pitchFamily="18" charset="0"/>
              </a:rPr>
              <a:t>initial adaptive response to maintain homeostasis</a:t>
            </a:r>
            <a:r>
              <a:rPr lang="en-US" b="0" i="0" dirty="0">
                <a:solidFill>
                  <a:srgbClr val="333333"/>
                </a:solidFill>
                <a:effectLst/>
                <a:latin typeface="Georgia" panose="02040502050405020303" pitchFamily="18" charset="0"/>
              </a:rPr>
              <a:t>. However, excessive catecholamine surge can cause adverse effects such as persistent tachycardia, which worsens the prognosis in patients with sepsis</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Therefore, the use of β-blockers in sepsis recently has attracted attention especially in patients with tachycardia.</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Tachycardia seen in sepsis is usually secondary to</a:t>
            </a:r>
            <a:r>
              <a:rPr lang="en-US" b="1" i="1" dirty="0">
                <a:solidFill>
                  <a:srgbClr val="333333"/>
                </a:solidFill>
                <a:effectLst/>
                <a:latin typeface="Georgia" panose="02040502050405020303" pitchFamily="18" charset="0"/>
              </a:rPr>
              <a:t> hypovolemia, fever, or pain. </a:t>
            </a:r>
            <a:r>
              <a:rPr lang="en-US" b="0" i="0" dirty="0">
                <a:solidFill>
                  <a:srgbClr val="333333"/>
                </a:solidFill>
                <a:effectLst/>
                <a:latin typeface="Georgia" panose="02040502050405020303" pitchFamily="18" charset="0"/>
              </a:rPr>
              <a:t>However, even without these conditions, we often encounter persistent tachycardia, which is likely to be </a:t>
            </a:r>
            <a:r>
              <a:rPr lang="en-US" b="0" i="0" u="sng" dirty="0">
                <a:solidFill>
                  <a:srgbClr val="333333"/>
                </a:solidFill>
                <a:effectLst/>
                <a:latin typeface="Georgia" panose="02040502050405020303" pitchFamily="18" charset="0"/>
              </a:rPr>
              <a:t>non-compensatory</a:t>
            </a:r>
            <a:r>
              <a:rPr lang="en-US" b="0" i="0" dirty="0">
                <a:solidFill>
                  <a:srgbClr val="333333"/>
                </a:solidFill>
                <a:effectLst/>
                <a:latin typeface="Georgia" panose="02040502050405020303" pitchFamily="18" charset="0"/>
              </a:rPr>
              <a:t> tachycardia due to </a:t>
            </a:r>
            <a:r>
              <a:rPr lang="en-US" b="1" i="1" dirty="0">
                <a:solidFill>
                  <a:srgbClr val="333333"/>
                </a:solidFill>
                <a:effectLst/>
                <a:latin typeface="Georgia" panose="02040502050405020303" pitchFamily="18" charset="0"/>
              </a:rPr>
              <a:t>sympathetic overstimulation</a:t>
            </a:r>
            <a:r>
              <a:rPr lang="hu-HU" b="1" i="1" dirty="0">
                <a:solidFill>
                  <a:srgbClr val="333333"/>
                </a:solidFill>
                <a:effectLst/>
                <a:latin typeface="Georgia" panose="02040502050405020303" pitchFamily="18" charset="0"/>
              </a:rPr>
              <a:t>.</a:t>
            </a:r>
          </a:p>
          <a:p>
            <a:endParaRPr lang="hu-HU" b="1" i="1"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Of these various effects, the </a:t>
            </a:r>
            <a:r>
              <a:rPr lang="en-US" b="0" i="0" u="sng" dirty="0">
                <a:solidFill>
                  <a:srgbClr val="333333"/>
                </a:solidFill>
                <a:effectLst/>
                <a:latin typeface="Georgia" panose="02040502050405020303" pitchFamily="18" charset="0"/>
              </a:rPr>
              <a:t>oxygen utilization </a:t>
            </a:r>
            <a:r>
              <a:rPr lang="en-US" b="0" i="0" dirty="0">
                <a:solidFill>
                  <a:srgbClr val="333333"/>
                </a:solidFill>
                <a:effectLst/>
                <a:latin typeface="Georgia" panose="02040502050405020303" pitchFamily="18" charset="0"/>
              </a:rPr>
              <a:t>has been focused on given that β-stimulants such as epinephrine are well-known to increase lactate level, implying that β1-blockers may, in contrast, improve the oxygen utilization in patients with sepsis.</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hu-HU" b="0" i="0" u="none" dirty="0">
                <a:solidFill>
                  <a:srgbClr val="333333"/>
                </a:solidFill>
                <a:effectLst/>
                <a:latin typeface="Georgia" panose="02040502050405020303" pitchFamily="18" charset="0"/>
              </a:rPr>
              <a:t>Metabolic effect: I</a:t>
            </a:r>
            <a:r>
              <a:rPr lang="en-US" b="0" i="0" u="sng" dirty="0" err="1">
                <a:solidFill>
                  <a:srgbClr val="333333"/>
                </a:solidFill>
                <a:effectLst/>
                <a:latin typeface="Georgia" panose="02040502050405020303" pitchFamily="18" charset="0"/>
              </a:rPr>
              <a:t>mpaired</a:t>
            </a:r>
            <a:r>
              <a:rPr lang="en-US" b="0" i="0" u="sng" dirty="0">
                <a:solidFill>
                  <a:srgbClr val="333333"/>
                </a:solidFill>
                <a:effectLst/>
                <a:latin typeface="Georgia" panose="02040502050405020303" pitchFamily="18" charset="0"/>
              </a:rPr>
              <a:t> oxygen use </a:t>
            </a:r>
            <a:r>
              <a:rPr lang="en-US" b="0" i="0" dirty="0">
                <a:solidFill>
                  <a:srgbClr val="333333"/>
                </a:solidFill>
                <a:effectLst/>
                <a:latin typeface="Georgia" panose="02040502050405020303" pitchFamily="18" charset="0"/>
              </a:rPr>
              <a:t>has been proposed as a more reasonable explanation of </a:t>
            </a:r>
            <a:r>
              <a:rPr lang="en-US" b="0" i="0" u="sng" dirty="0">
                <a:solidFill>
                  <a:srgbClr val="333333"/>
                </a:solidFill>
                <a:effectLst/>
                <a:latin typeface="Georgia" panose="02040502050405020303" pitchFamily="18" charset="0"/>
              </a:rPr>
              <a:t>hyperlactatemia</a:t>
            </a:r>
            <a:r>
              <a:rPr lang="en-US" b="0" i="0" dirty="0">
                <a:solidFill>
                  <a:srgbClr val="333333"/>
                </a:solidFill>
                <a:effectLst/>
                <a:latin typeface="Georgia" panose="02040502050405020303" pitchFamily="18" charset="0"/>
              </a:rPr>
              <a:t> in sepsis. It is well-known that the stimulation of the β2-receptor increases the production of cyclic adenosine monophosphate, accelerating glycolysis. Therefore, the β2-blockade is likely to result in a reduction of lactate production. On the other hand, the patients’ ability to accelerate glycolysis and lactate production in response to epinephrine administration is reported to be associated with a better prognosis </a:t>
            </a:r>
            <a:r>
              <a:rPr lang="hu-HU" b="0" i="0" dirty="0">
                <a:solidFill>
                  <a:srgbClr val="333333"/>
                </a:solidFill>
                <a:effectLst/>
                <a:latin typeface="Georgia" panose="02040502050405020303" pitchFamily="18" charset="0"/>
              </a:rPr>
              <a:t>. </a:t>
            </a:r>
          </a:p>
          <a:p>
            <a:r>
              <a:rPr lang="hu-HU" b="0" i="0" dirty="0">
                <a:solidFill>
                  <a:srgbClr val="333333"/>
                </a:solidFill>
                <a:effectLst/>
                <a:latin typeface="Georgia" panose="02040502050405020303" pitchFamily="18" charset="0"/>
              </a:rPr>
              <a:t>- catabolism</a:t>
            </a:r>
          </a:p>
          <a:p>
            <a:r>
              <a:rPr lang="hu-HU" b="0" i="0" dirty="0">
                <a:solidFill>
                  <a:srgbClr val="333333"/>
                </a:solidFill>
                <a:effectLst/>
                <a:latin typeface="Georgia" panose="02040502050405020303" pitchFamily="18" charset="0"/>
              </a:rPr>
              <a:t>- glycolysis</a:t>
            </a:r>
          </a:p>
          <a:p>
            <a:endParaRPr lang="hu-HU" b="0" i="0" dirty="0">
              <a:solidFill>
                <a:srgbClr val="333333"/>
              </a:solidFill>
              <a:effectLst/>
              <a:latin typeface="Georgia" panose="02040502050405020303" pitchFamily="18" charset="0"/>
            </a:endParaRPr>
          </a:p>
          <a:p>
            <a:r>
              <a:rPr lang="en-US" b="0" i="0" dirty="0">
                <a:solidFill>
                  <a:srgbClr val="282828"/>
                </a:solidFill>
                <a:effectLst/>
                <a:latin typeface="MuseoSans"/>
              </a:rPr>
              <a:t>β-blockers (βB) may be administered to manipulate the adrenergic response during critical illness</a:t>
            </a:r>
            <a:endParaRPr lang="hu-HU" b="0" i="0" dirty="0">
              <a:solidFill>
                <a:srgbClr val="333333"/>
              </a:solidFill>
              <a:effectLst/>
              <a:latin typeface="Georgia" panose="02040502050405020303" pitchFamily="18" charset="0"/>
            </a:endParaRPr>
          </a:p>
          <a:p>
            <a:endParaRPr lang="hu-HU" b="0" i="0" dirty="0">
              <a:solidFill>
                <a:srgbClr val="333333"/>
              </a:solidFill>
              <a:effectLst/>
              <a:latin typeface="Georgia" panose="02040502050405020303" pitchFamily="18" charset="0"/>
            </a:endParaRPr>
          </a:p>
          <a:p>
            <a:r>
              <a:rPr lang="hu-HU" dirty="0"/>
              <a:t>G protein kapcsolt receptorok (Gq , Gi , Gs ) </a:t>
            </a:r>
          </a:p>
          <a:p>
            <a:r>
              <a:rPr lang="hu-HU" dirty="0"/>
              <a:t>• </a:t>
            </a:r>
            <a:r>
              <a:rPr lang="el-GR" dirty="0"/>
              <a:t>α1 - </a:t>
            </a:r>
            <a:r>
              <a:rPr lang="hu-HU" dirty="0"/>
              <a:t>IP3 /DAG/Ca2+ rendszerhez kapcsolt jellemző lokalizáció: simaizmok, szerep: kontrakció </a:t>
            </a:r>
          </a:p>
          <a:p>
            <a:r>
              <a:rPr lang="hu-HU" dirty="0"/>
              <a:t>• </a:t>
            </a:r>
            <a:r>
              <a:rPr lang="el-GR" dirty="0"/>
              <a:t>α2 - </a:t>
            </a:r>
            <a:r>
              <a:rPr lang="hu-HU" dirty="0"/>
              <a:t>negatívan kapcsolt az adenilcikláz/cAMP rendszerhez jellemző lokalizáció és szerep: preszinaptikus gátlás (posztszinaptikusan: érösszehúzás) </a:t>
            </a:r>
          </a:p>
          <a:p>
            <a:r>
              <a:rPr lang="hu-HU" dirty="0"/>
              <a:t>• </a:t>
            </a:r>
            <a:r>
              <a:rPr lang="el-GR" dirty="0"/>
              <a:t>β1 - </a:t>
            </a:r>
            <a:r>
              <a:rPr lang="hu-HU" dirty="0"/>
              <a:t>pozitívan kapcsolt az adenilcikláz/cAMP rendszerhez jellemző lokalizáció: szív, szerep: pozitív hatások </a:t>
            </a:r>
          </a:p>
          <a:p>
            <a:r>
              <a:rPr lang="hu-HU" dirty="0"/>
              <a:t>• </a:t>
            </a:r>
            <a:r>
              <a:rPr lang="el-GR" dirty="0"/>
              <a:t>β2 - </a:t>
            </a:r>
            <a:r>
              <a:rPr lang="hu-HU" dirty="0"/>
              <a:t>pozitívan kapcsolt az adenilcikláz/cAMP rendszerhez jellemző lokalizáció: simaizmok, szerep: relaxáció </a:t>
            </a:r>
          </a:p>
          <a:p>
            <a:r>
              <a:rPr lang="hu-HU" dirty="0"/>
              <a:t>• </a:t>
            </a:r>
            <a:r>
              <a:rPr lang="el-GR" dirty="0"/>
              <a:t>β3 - </a:t>
            </a:r>
            <a:r>
              <a:rPr lang="hu-HU" dirty="0"/>
              <a:t>pozitívan kapcsolt az adenilcikláz/cAMP rendszerhez jellemző lokalizáció: zsírsejtek, szerep: lipolízis</a:t>
            </a:r>
            <a:endParaRPr lang="hu-HU" b="0" i="0" dirty="0">
              <a:solidFill>
                <a:srgbClr val="333333"/>
              </a:solidFill>
              <a:effectLst/>
              <a:latin typeface="Georgia" panose="02040502050405020303" pitchFamily="18" charset="0"/>
            </a:endParaRPr>
          </a:p>
          <a:p>
            <a:endParaRPr lang="hu-HU" b="1" i="1" dirty="0"/>
          </a:p>
          <a:p>
            <a:r>
              <a:rPr lang="hu-HU" b="1" i="1" dirty="0"/>
              <a:t>Adrenerg receptor aktiváció hatásai:</a:t>
            </a:r>
          </a:p>
          <a:p>
            <a:r>
              <a:rPr lang="hu-HU" dirty="0"/>
              <a:t>• Szem: pupillatágulat (</a:t>
            </a:r>
            <a:r>
              <a:rPr lang="el-GR" dirty="0"/>
              <a:t>α1 ), </a:t>
            </a:r>
            <a:r>
              <a:rPr lang="hu-HU" dirty="0"/>
              <a:t>csarnokvíz termelése (</a:t>
            </a:r>
            <a:r>
              <a:rPr lang="el-GR" dirty="0"/>
              <a:t>β) </a:t>
            </a:r>
            <a:endParaRPr lang="hu-HU" dirty="0"/>
          </a:p>
          <a:p>
            <a:r>
              <a:rPr lang="el-GR" dirty="0"/>
              <a:t>• </a:t>
            </a:r>
            <a:r>
              <a:rPr lang="hu-HU" dirty="0"/>
              <a:t>Szív: pozitív inotrop, chronotrop, dromotrop, bathmotrop hatások (</a:t>
            </a:r>
            <a:r>
              <a:rPr lang="el-GR" dirty="0"/>
              <a:t>β1 ) </a:t>
            </a:r>
            <a:endParaRPr lang="hu-HU" dirty="0"/>
          </a:p>
          <a:p>
            <a:r>
              <a:rPr lang="el-GR" dirty="0"/>
              <a:t>• </a:t>
            </a:r>
            <a:r>
              <a:rPr lang="hu-HU" dirty="0"/>
              <a:t>Erek: vasokonstrikció (</a:t>
            </a:r>
            <a:r>
              <a:rPr lang="el-GR" dirty="0"/>
              <a:t>α1 ), </a:t>
            </a:r>
            <a:r>
              <a:rPr lang="hu-HU" dirty="0"/>
              <a:t>vasodilatáció (</a:t>
            </a:r>
            <a:r>
              <a:rPr lang="el-GR" dirty="0"/>
              <a:t>β2 ) </a:t>
            </a:r>
            <a:endParaRPr lang="hu-HU" dirty="0"/>
          </a:p>
          <a:p>
            <a:r>
              <a:rPr lang="el-GR" dirty="0"/>
              <a:t>• </a:t>
            </a:r>
            <a:r>
              <a:rPr lang="hu-HU" dirty="0"/>
              <a:t>Tüdő: bronchodilatáció (</a:t>
            </a:r>
            <a:r>
              <a:rPr lang="el-GR" dirty="0"/>
              <a:t>β2 ) </a:t>
            </a:r>
            <a:endParaRPr lang="hu-HU" dirty="0"/>
          </a:p>
          <a:p>
            <a:r>
              <a:rPr lang="el-GR" dirty="0"/>
              <a:t>• </a:t>
            </a:r>
            <a:r>
              <a:rPr lang="hu-HU" dirty="0"/>
              <a:t>Gasztrointesztinális r.: csökkent motilitás (</a:t>
            </a:r>
            <a:r>
              <a:rPr lang="el-GR" dirty="0"/>
              <a:t>α2 , β2 ), </a:t>
            </a:r>
            <a:r>
              <a:rPr lang="hu-HU" dirty="0"/>
              <a:t>sphincterek összehúzása (</a:t>
            </a:r>
            <a:r>
              <a:rPr lang="el-GR" dirty="0"/>
              <a:t>α1 ) </a:t>
            </a:r>
            <a:endParaRPr lang="hu-HU" dirty="0"/>
          </a:p>
          <a:p>
            <a:r>
              <a:rPr lang="el-GR" dirty="0"/>
              <a:t>• </a:t>
            </a:r>
            <a:r>
              <a:rPr lang="hu-HU" dirty="0"/>
              <a:t>Genitourinális r.: csökkent motilitás (</a:t>
            </a:r>
            <a:r>
              <a:rPr lang="el-GR" dirty="0"/>
              <a:t>β2 ), </a:t>
            </a:r>
            <a:r>
              <a:rPr lang="hu-HU" dirty="0"/>
              <a:t>sphincterek összehúzása (</a:t>
            </a:r>
            <a:r>
              <a:rPr lang="el-GR" dirty="0"/>
              <a:t>α1 ), </a:t>
            </a:r>
            <a:r>
              <a:rPr lang="hu-HU" dirty="0"/>
              <a:t>uterus elernyesztése (</a:t>
            </a:r>
            <a:r>
              <a:rPr lang="el-GR" dirty="0"/>
              <a:t>β2 ), </a:t>
            </a:r>
            <a:r>
              <a:rPr lang="hu-HU" dirty="0"/>
              <a:t>ejaculatio (</a:t>
            </a:r>
            <a:r>
              <a:rPr lang="el-GR" dirty="0"/>
              <a:t>α1 ) </a:t>
            </a:r>
            <a:endParaRPr lang="hu-HU" dirty="0"/>
          </a:p>
          <a:p>
            <a:r>
              <a:rPr lang="el-GR" dirty="0"/>
              <a:t>• </a:t>
            </a:r>
            <a:r>
              <a:rPr lang="hu-HU" dirty="0"/>
              <a:t>Bőr: pilomotor simaizomzat kontrakciója (</a:t>
            </a:r>
            <a:r>
              <a:rPr lang="el-GR" dirty="0"/>
              <a:t>α), </a:t>
            </a:r>
            <a:r>
              <a:rPr lang="hu-HU" dirty="0"/>
              <a:t>apocrin mirigyek - szekréció fokozódása (</a:t>
            </a:r>
            <a:r>
              <a:rPr lang="el-GR" dirty="0"/>
              <a:t>α) </a:t>
            </a:r>
            <a:endParaRPr lang="hu-HU" dirty="0"/>
          </a:p>
          <a:p>
            <a:r>
              <a:rPr lang="el-GR" dirty="0"/>
              <a:t>• </a:t>
            </a:r>
            <a:r>
              <a:rPr lang="hu-HU" dirty="0"/>
              <a:t>Máj: glükoneogenezis, glükogenolízis (</a:t>
            </a:r>
            <a:r>
              <a:rPr lang="el-GR" dirty="0"/>
              <a:t>α1 </a:t>
            </a:r>
            <a:r>
              <a:rPr lang="hu-HU" dirty="0"/>
              <a:t>és </a:t>
            </a:r>
            <a:r>
              <a:rPr lang="el-GR" dirty="0"/>
              <a:t>β2 ) </a:t>
            </a:r>
            <a:endParaRPr lang="hu-HU" dirty="0"/>
          </a:p>
          <a:p>
            <a:r>
              <a:rPr lang="el-GR" dirty="0"/>
              <a:t>• </a:t>
            </a:r>
            <a:r>
              <a:rPr lang="hu-HU" dirty="0"/>
              <a:t>Zsírsejtek: lipolízis (</a:t>
            </a:r>
            <a:r>
              <a:rPr lang="el-GR" dirty="0"/>
              <a:t>β3 ) </a:t>
            </a:r>
            <a:endParaRPr lang="hu-HU" dirty="0"/>
          </a:p>
          <a:p>
            <a:r>
              <a:rPr lang="el-GR" dirty="0"/>
              <a:t>• </a:t>
            </a:r>
            <a:r>
              <a:rPr lang="hu-HU" dirty="0"/>
              <a:t>Vese: renin felszabadulás (</a:t>
            </a:r>
            <a:r>
              <a:rPr lang="el-GR" dirty="0"/>
              <a:t>β1 )</a:t>
            </a:r>
            <a:endParaRPr lang="hu-HU" dirty="0"/>
          </a:p>
          <a:p>
            <a:endParaRPr lang="hu-HU" b="1" i="1" dirty="0"/>
          </a:p>
          <a:p>
            <a:r>
              <a:rPr lang="hu-HU" b="1" i="1" dirty="0"/>
              <a:t>Posztszinaptikus receptor gátlás:</a:t>
            </a:r>
          </a:p>
          <a:p>
            <a:r>
              <a:rPr lang="hu-HU" dirty="0"/>
              <a:t>A </a:t>
            </a:r>
            <a:r>
              <a:rPr lang="el-GR" dirty="0"/>
              <a:t>β </a:t>
            </a:r>
            <a:r>
              <a:rPr lang="hu-HU" dirty="0"/>
              <a:t>receptor blokád legfontosabb következményei: • negatív chronotrop és inotrop hatások a szíven (</a:t>
            </a:r>
            <a:r>
              <a:rPr lang="el-GR" dirty="0"/>
              <a:t>β1 ) • </a:t>
            </a:r>
            <a:r>
              <a:rPr lang="hu-HU" dirty="0"/>
              <a:t>vérnyomáscsökkenés (többek között a perctérfogat csökkenése, és a renin felszabadulás gátlása miatt - </a:t>
            </a:r>
            <a:r>
              <a:rPr lang="el-GR" dirty="0"/>
              <a:t>β1 ) • </a:t>
            </a:r>
            <a:r>
              <a:rPr lang="hu-HU" dirty="0"/>
              <a:t>bronchokonstrikció (</a:t>
            </a:r>
            <a:r>
              <a:rPr lang="el-GR" dirty="0"/>
              <a:t>β2 ) • </a:t>
            </a:r>
            <a:r>
              <a:rPr lang="hu-HU" dirty="0"/>
              <a:t>lokális érszűkület veszélye - főleg a végartériákon, vagy károsodott perifériés ereken manifesztálódhat (</a:t>
            </a:r>
            <a:r>
              <a:rPr lang="el-GR" dirty="0"/>
              <a:t>β2 ) • </a:t>
            </a:r>
            <a:r>
              <a:rPr lang="hu-HU" dirty="0"/>
              <a:t>a csarnokvíz termelésének a csökkenése • hipoglikémiás hatások fokozása, tünetek elfedése (</a:t>
            </a:r>
            <a:r>
              <a:rPr lang="el-GR" dirty="0"/>
              <a:t>β2 ) • </a:t>
            </a:r>
            <a:r>
              <a:rPr lang="hu-HU" dirty="0"/>
              <a:t>VLDL szint emelkedése, HDL szint csökkenése</a:t>
            </a:r>
          </a:p>
          <a:p>
            <a:endParaRPr lang="hu-HU" b="1" i="1" dirty="0"/>
          </a:p>
          <a:p>
            <a:r>
              <a:rPr lang="hu-HU" dirty="0"/>
              <a:t>A szelektív </a:t>
            </a:r>
            <a:r>
              <a:rPr lang="el-GR" dirty="0"/>
              <a:t>β1 </a:t>
            </a:r>
            <a:r>
              <a:rPr lang="hu-HU" dirty="0"/>
              <a:t>blokkolók kevésbé hajlamosítanak pl. bronchokonstrikcióra, hipoglikémiára és perifériás keringési zavarokra A </a:t>
            </a:r>
            <a:r>
              <a:rPr lang="el-GR" dirty="0"/>
              <a:t>β1 </a:t>
            </a:r>
            <a:r>
              <a:rPr lang="hu-HU" dirty="0"/>
              <a:t>szelektivitás azonban soha nem abszolút!</a:t>
            </a:r>
          </a:p>
          <a:p>
            <a:endParaRPr lang="hu-HU" b="1" i="1" dirty="0"/>
          </a:p>
          <a:p>
            <a:endParaRPr lang="hu-HU" b="1" i="1" dirty="0"/>
          </a:p>
          <a:p>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Hemodynamic effect: </a:t>
            </a:r>
          </a:p>
          <a:p>
            <a:r>
              <a:rPr lang="en-US" b="0" i="0" dirty="0">
                <a:solidFill>
                  <a:srgbClr val="333333"/>
                </a:solidFill>
                <a:effectLst/>
                <a:latin typeface="Georgia" panose="02040502050405020303" pitchFamily="18" charset="0"/>
              </a:rPr>
              <a:t>Persistent tachycardia 24 h after adequate fluid resuscitation is an independent risk factor for mortality in patients with sepsis </a:t>
            </a:r>
            <a:r>
              <a:rPr lang="hu-HU" b="0" i="0" dirty="0">
                <a:solidFill>
                  <a:srgbClr val="333333"/>
                </a:solidFill>
                <a:effectLst/>
                <a:latin typeface="-apple-system"/>
              </a:rPr>
              <a:t> </a:t>
            </a:r>
            <a:r>
              <a:rPr lang="hu-HU" b="0" i="0" dirty="0">
                <a:solidFill>
                  <a:srgbClr val="0061A9"/>
                </a:solidFill>
                <a:effectLst/>
                <a:latin typeface="-apple-system"/>
                <a:hlinkClick r:id="rId3"/>
              </a:rPr>
              <a:t>https://doi.org/10.1016/j.jcrc.2020.02.014</a:t>
            </a:r>
            <a:r>
              <a:rPr lang="hu-HU" b="0" i="0" dirty="0">
                <a:solidFill>
                  <a:srgbClr val="0061A9"/>
                </a:solidFill>
                <a:effectLst/>
                <a:latin typeface="-apple-system"/>
              </a:rPr>
              <a:t>: u</a:t>
            </a:r>
            <a:r>
              <a:rPr lang="en-US" b="0" i="0" dirty="0">
                <a:solidFill>
                  <a:srgbClr val="1F1F1F"/>
                </a:solidFill>
                <a:effectLst/>
                <a:latin typeface="ElsevierGulliver"/>
              </a:rPr>
              <a:t>se of high-dose norepinephrine and concurrent tachycardia are associated with poor outcomes in septic shock</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U</a:t>
            </a:r>
            <a:r>
              <a:rPr lang="en-US" b="0" i="0" dirty="0" err="1">
                <a:solidFill>
                  <a:srgbClr val="333333"/>
                </a:solidFill>
                <a:effectLst/>
                <a:latin typeface="Georgia" panose="02040502050405020303" pitchFamily="18" charset="0"/>
              </a:rPr>
              <a:t>ltrashort</a:t>
            </a:r>
            <a:r>
              <a:rPr lang="en-US" b="0" i="0" dirty="0">
                <a:solidFill>
                  <a:srgbClr val="333333"/>
                </a:solidFill>
                <a:effectLst/>
                <a:latin typeface="Georgia" panose="02040502050405020303" pitchFamily="18" charset="0"/>
              </a:rPr>
              <a:t>-acting β1-blockers increased stroke volume index (SVI), while it reduced HR, resulting in unchanged cardiac index (CI), mean arterial pressure (MAP), and norepinephrine requirement at 24</a:t>
            </a:r>
            <a:r>
              <a:rPr lang="hu-HU" b="0" i="0" dirty="0">
                <a:solidFill>
                  <a:srgbClr val="333333"/>
                </a:solidFill>
                <a:effectLst/>
                <a:latin typeface="Georgia" panose="02040502050405020303" pitchFamily="18" charset="0"/>
              </a:rPr>
              <a:t>h.</a:t>
            </a:r>
            <a:r>
              <a:rPr lang="en-US" b="0" i="0" dirty="0">
                <a:solidFill>
                  <a:srgbClr val="333333"/>
                </a:solidFill>
                <a:effectLst/>
                <a:latin typeface="Georgia" panose="02040502050405020303" pitchFamily="18" charset="0"/>
              </a:rPr>
              <a:t> Tachycardia in sepsis can decrease stroke volume, resulting in an increased </a:t>
            </a:r>
            <a:r>
              <a:rPr lang="en-US" b="0" i="0" dirty="0" err="1">
                <a:solidFill>
                  <a:srgbClr val="333333"/>
                </a:solidFill>
                <a:effectLst/>
                <a:latin typeface="Georgia" panose="02040502050405020303" pitchFamily="18" charset="0"/>
              </a:rPr>
              <a:t>Ea</a:t>
            </a:r>
            <a:r>
              <a:rPr lang="en-US" b="0" i="0" dirty="0">
                <a:solidFill>
                  <a:srgbClr val="333333"/>
                </a:solidFill>
                <a:effectLst/>
                <a:latin typeface="Georgia" panose="02040502050405020303" pitchFamily="18" charset="0"/>
              </a:rPr>
              <a:t> and V-A decoupling.</a:t>
            </a:r>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Because β1-blocker affects not only cardiac systolic function but also the afterload, it is important to know how β1-blocker affects an afterload-independent cardiac systolic function. </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(LVEF) was similar between </a:t>
            </a:r>
            <a:r>
              <a:rPr lang="en-US" b="0" i="0" dirty="0" err="1">
                <a:solidFill>
                  <a:srgbClr val="333333"/>
                </a:solidFill>
                <a:effectLst/>
                <a:latin typeface="Georgia" panose="02040502050405020303" pitchFamily="18" charset="0"/>
              </a:rPr>
              <a:t>landiolol</a:t>
            </a:r>
            <a:r>
              <a:rPr lang="en-US" b="0" i="0" dirty="0">
                <a:solidFill>
                  <a:srgbClr val="333333"/>
                </a:solidFill>
                <a:effectLst/>
                <a:latin typeface="Georgia" panose="02040502050405020303" pitchFamily="18" charset="0"/>
              </a:rPr>
              <a:t> and control groups</a:t>
            </a:r>
            <a:r>
              <a:rPr lang="hu-HU" b="0" i="0" dirty="0">
                <a:solidFill>
                  <a:srgbClr val="333333"/>
                </a:solidFill>
                <a:effectLst/>
                <a:latin typeface="Georgia" panose="02040502050405020303" pitchFamily="18" charset="0"/>
              </a:rPr>
              <a:t> </a:t>
            </a:r>
            <a:r>
              <a:rPr lang="hu-HU" b="0" i="0" dirty="0">
                <a:solidFill>
                  <a:srgbClr val="333333"/>
                </a:solidFill>
                <a:effectLst/>
                <a:latin typeface="-apple-system"/>
              </a:rPr>
              <a:t> </a:t>
            </a:r>
            <a:r>
              <a:rPr lang="hu-HU" b="0" i="0" dirty="0">
                <a:solidFill>
                  <a:srgbClr val="004B83"/>
                </a:solidFill>
                <a:effectLst/>
                <a:latin typeface="-apple-system"/>
                <a:hlinkClick r:id="rId4"/>
              </a:rPr>
              <a:t>https://doi.org/10.1016/j.chest.2021.01.009</a:t>
            </a:r>
            <a:endParaRPr lang="hu-HU" b="0" i="0" dirty="0">
              <a:solidFill>
                <a:srgbClr val="333333"/>
              </a:solidFill>
              <a:effectLst/>
              <a:latin typeface="Georgia" panose="02040502050405020303" pitchFamily="18" charset="0"/>
            </a:endParaRPr>
          </a:p>
          <a:p>
            <a:r>
              <a:rPr lang="hu-HU" b="0" i="0"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esmolol increased left ventricular stroke work index while it did not affect the right ventricular stroke work index, as well as right atrial pressure and mean pulmonary arterial pressure </a:t>
            </a:r>
            <a:r>
              <a:rPr lang="hu-HU" b="0" i="0" dirty="0">
                <a:solidFill>
                  <a:srgbClr val="333333"/>
                </a:solidFill>
                <a:effectLst/>
                <a:latin typeface="-apple-system"/>
              </a:rPr>
              <a:t> </a:t>
            </a:r>
            <a:r>
              <a:rPr lang="hu-HU" b="0" i="0" dirty="0">
                <a:solidFill>
                  <a:srgbClr val="004B83"/>
                </a:solidFill>
                <a:effectLst/>
                <a:latin typeface="-apple-system"/>
                <a:hlinkClick r:id="rId5"/>
              </a:rPr>
              <a:t>https://doi.org/10.1001/jama.2013.278477</a:t>
            </a:r>
            <a:endParaRPr lang="hu-HU" b="0" i="0" dirty="0">
              <a:solidFill>
                <a:srgbClr val="004B83"/>
              </a:solidFill>
              <a:effectLst/>
              <a:latin typeface="-apple-system"/>
            </a:endParaRPr>
          </a:p>
          <a:p>
            <a:r>
              <a:rPr lang="hu-HU" b="0" i="0" dirty="0">
                <a:solidFill>
                  <a:srgbClr val="004B83"/>
                </a:solidFill>
                <a:effectLst/>
                <a:latin typeface="-apple-system"/>
              </a:rPr>
              <a:t>M</a:t>
            </a:r>
            <a:r>
              <a:rPr lang="en-US" b="0" i="0" dirty="0" err="1">
                <a:solidFill>
                  <a:srgbClr val="333333"/>
                </a:solidFill>
                <a:effectLst/>
                <a:latin typeface="Georgia" panose="02040502050405020303" pitchFamily="18" charset="0"/>
              </a:rPr>
              <a:t>ortality</a:t>
            </a:r>
            <a:r>
              <a:rPr lang="en-US" b="0" i="0" dirty="0">
                <a:solidFill>
                  <a:srgbClr val="333333"/>
                </a:solidFill>
                <a:effectLst/>
                <a:latin typeface="Georgia" panose="02040502050405020303" pitchFamily="18" charset="0"/>
              </a:rPr>
              <a:t> benefit of ultrashort-acting β1-blocker might be explained by suppression of hyperkinetic status by improving cardiovascular efficiency.</a:t>
            </a:r>
            <a:endParaRPr lang="hu-HU" b="0" i="0" dirty="0">
              <a:solidFill>
                <a:srgbClr val="333333"/>
              </a:solidFill>
              <a:effectLst/>
              <a:latin typeface="Georgia" panose="02040502050405020303" pitchFamily="18" charset="0"/>
            </a:endParaRPr>
          </a:p>
          <a:p>
            <a:r>
              <a:rPr lang="en-US" b="0" i="0" dirty="0">
                <a:solidFill>
                  <a:srgbClr val="333333"/>
                </a:solidFill>
                <a:effectLst/>
                <a:latin typeface="Georgia" panose="02040502050405020303" pitchFamily="18" charset="0"/>
              </a:rPr>
              <a:t> This study suggests that ultrashort-acting β1-blockers should be initiated only after completing initial resuscitation.</a:t>
            </a:r>
            <a:endParaRPr lang="hu-HU" b="0" i="0" dirty="0">
              <a:solidFill>
                <a:srgbClr val="333333"/>
              </a:solidFill>
              <a:effectLst/>
              <a:latin typeface="Georgia" panose="02040502050405020303" pitchFamily="18" charset="0"/>
            </a:endParaRPr>
          </a:p>
          <a:p>
            <a:endParaRPr lang="hu-HU" b="1" i="1" dirty="0"/>
          </a:p>
        </p:txBody>
      </p:sp>
      <p:sp>
        <p:nvSpPr>
          <p:cNvPr id="4" name="Slide Number Placeholder 3"/>
          <p:cNvSpPr>
            <a:spLocks noGrp="1"/>
          </p:cNvSpPr>
          <p:nvPr>
            <p:ph type="sldNum" sz="quarter" idx="5"/>
          </p:nvPr>
        </p:nvSpPr>
        <p:spPr/>
        <p:txBody>
          <a:bodyPr/>
          <a:lstStyle/>
          <a:p>
            <a:fld id="{E5AB3B42-98B4-4C8A-992B-19765CF920E4}" type="slidenum">
              <a:rPr lang="hu-HU" smtClean="0"/>
              <a:t>4</a:t>
            </a:fld>
            <a:endParaRPr lang="hu-HU"/>
          </a:p>
        </p:txBody>
      </p:sp>
    </p:spTree>
    <p:extLst>
      <p:ext uri="{BB962C8B-B14F-4D97-AF65-F5344CB8AC3E}">
        <p14:creationId xmlns:p14="http://schemas.microsoft.com/office/powerpoint/2010/main" val="29302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β</a:t>
            </a:r>
            <a:r>
              <a:rPr lang="en-US" b="0" i="0" baseline="-25000" dirty="0">
                <a:solidFill>
                  <a:srgbClr val="202122"/>
                </a:solidFill>
                <a:effectLst/>
                <a:latin typeface="Arial" panose="020B0604020202020204" pitchFamily="34" charset="0"/>
              </a:rPr>
              <a:t>1</a:t>
            </a:r>
            <a:r>
              <a:rPr lang="en-US" b="0" i="0" dirty="0">
                <a:solidFill>
                  <a:srgbClr val="202122"/>
                </a:solidFill>
                <a:effectLst/>
                <a:latin typeface="Arial" panose="020B0604020202020204" pitchFamily="34" charset="0"/>
              </a:rPr>
              <a:t>-selective beta blockers are also known as </a:t>
            </a:r>
            <a:r>
              <a:rPr lang="en-US" b="0" i="0" dirty="0" err="1">
                <a:solidFill>
                  <a:srgbClr val="202122"/>
                </a:solidFill>
                <a:effectLst/>
                <a:latin typeface="Arial" panose="020B0604020202020204" pitchFamily="34" charset="0"/>
              </a:rPr>
              <a:t>cardioselective</a:t>
            </a:r>
            <a:r>
              <a:rPr lang="en-US" b="0" i="0" dirty="0">
                <a:solidFill>
                  <a:srgbClr val="202122"/>
                </a:solidFill>
                <a:effectLst/>
                <a:latin typeface="Arial" panose="020B0604020202020204" pitchFamily="34" charset="0"/>
              </a:rPr>
              <a:t> beta blockers</a:t>
            </a:r>
            <a:r>
              <a:rPr lang="hu-HU" b="0" i="0" dirty="0">
                <a:solidFill>
                  <a:srgbClr val="202122"/>
                </a:solidFill>
                <a:effectLst/>
                <a:latin typeface="Arial" panose="020B0604020202020204" pitchFamily="34" charset="0"/>
              </a:rPr>
              <a:t> - the</a:t>
            </a:r>
            <a:r>
              <a:rPr lang="en-US" b="0" i="0" dirty="0">
                <a:solidFill>
                  <a:srgbClr val="202122"/>
                </a:solidFill>
                <a:effectLst/>
                <a:latin typeface="Arial" panose="020B0604020202020204" pitchFamily="34" charset="0"/>
              </a:rPr>
              <a:t> function of cAMP as a second messenger in the cardiac cell is that it phosphorylates the LTCC and the ryanodine receptor to </a:t>
            </a:r>
            <a:r>
              <a:rPr lang="en-US" b="0" i="0" u="none" dirty="0">
                <a:solidFill>
                  <a:srgbClr val="202122"/>
                </a:solidFill>
                <a:effectLst/>
                <a:latin typeface="Arial" panose="020B0604020202020204" pitchFamily="34" charset="0"/>
              </a:rPr>
              <a:t>increase intracellular calcium levels </a:t>
            </a:r>
            <a:r>
              <a:rPr lang="en-US" b="0" i="0" dirty="0">
                <a:solidFill>
                  <a:srgbClr val="202122"/>
                </a:solidFill>
                <a:effectLst/>
                <a:latin typeface="Arial" panose="020B0604020202020204" pitchFamily="34" charset="0"/>
              </a:rPr>
              <a:t>and cause contraction. Beta-blockade of </a:t>
            </a:r>
            <a:r>
              <a:rPr lang="en-US" b="0" i="1" dirty="0">
                <a:solidFill>
                  <a:srgbClr val="202122"/>
                </a:solidFill>
                <a:effectLst/>
                <a:latin typeface="Arial" panose="020B0604020202020204" pitchFamily="34" charset="0"/>
              </a:rPr>
              <a:t>the B1 receptor will inhibit cAMP from phosphorylating, and it will decrease the </a:t>
            </a:r>
            <a:r>
              <a:rPr lang="en-US" b="0" i="1" dirty="0" err="1">
                <a:solidFill>
                  <a:srgbClr val="202122"/>
                </a:solidFill>
                <a:effectLst/>
                <a:latin typeface="Arial" panose="020B0604020202020204" pitchFamily="34" charset="0"/>
              </a:rPr>
              <a:t>ionotrophic</a:t>
            </a:r>
            <a:r>
              <a:rPr lang="en-US" b="0" i="1" dirty="0">
                <a:solidFill>
                  <a:srgbClr val="202122"/>
                </a:solidFill>
                <a:effectLst/>
                <a:latin typeface="Arial" panose="020B0604020202020204" pitchFamily="34" charset="0"/>
              </a:rPr>
              <a:t> and chronotropic effect</a:t>
            </a:r>
            <a:r>
              <a:rPr lang="en-US" b="0" i="0" dirty="0">
                <a:solidFill>
                  <a:srgbClr val="202122"/>
                </a:solidFill>
                <a:effectLst/>
                <a:latin typeface="Arial" panose="020B0604020202020204" pitchFamily="34" charset="0"/>
              </a:rPr>
              <a:t>. Note that drugs may be </a:t>
            </a:r>
            <a:r>
              <a:rPr lang="en-US" b="0" i="0" dirty="0" err="1">
                <a:solidFill>
                  <a:srgbClr val="202122"/>
                </a:solidFill>
                <a:effectLst/>
                <a:latin typeface="Arial" panose="020B0604020202020204" pitchFamily="34" charset="0"/>
              </a:rPr>
              <a:t>cardioselective</a:t>
            </a:r>
            <a:r>
              <a:rPr lang="en-US" b="0" i="0" dirty="0">
                <a:solidFill>
                  <a:srgbClr val="202122"/>
                </a:solidFill>
                <a:effectLst/>
                <a:latin typeface="Arial" panose="020B0604020202020204" pitchFamily="34" charset="0"/>
              </a:rPr>
              <a:t>, or act on B1 receptors in the heart only, but still have </a:t>
            </a:r>
            <a:r>
              <a:rPr lang="en-US" b="0" i="0" dirty="0" err="1">
                <a:solidFill>
                  <a:srgbClr val="202122"/>
                </a:solidFill>
                <a:effectLst/>
                <a:latin typeface="Arial" panose="020B0604020202020204" pitchFamily="34" charset="0"/>
              </a:rPr>
              <a:t>instrinsic</a:t>
            </a:r>
            <a:r>
              <a:rPr lang="en-US" b="0" i="0" dirty="0">
                <a:solidFill>
                  <a:srgbClr val="202122"/>
                </a:solidFill>
                <a:effectLst/>
                <a:latin typeface="Arial" panose="020B0604020202020204" pitchFamily="34" charset="0"/>
              </a:rPr>
              <a:t> sympathomimetic activity.</a:t>
            </a:r>
            <a:r>
              <a:rPr lang="hu-HU" b="0" i="0" dirty="0">
                <a:solidFill>
                  <a:srgbClr val="202122"/>
                </a:solidFill>
                <a:effectLst/>
                <a:latin typeface="Arial" panose="020B0604020202020204" pitchFamily="34" charset="0"/>
              </a:rPr>
              <a:t> Eg. Nebivolol, metorpolol, bisoporolol, labetalol</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BB have been proposed to reduce sepsis-induced cardiac dysfunction, improve the sepsis-induced hypermetabolic state, and play a role in immunomodulation by preventing lymphocyte apoptosis prevalent within inflammatory mechanisms of sepsis </a:t>
            </a:r>
            <a:r>
              <a:rPr lang="hu-HU" b="0" i="0" u="none" strike="noStrike" dirty="0">
                <a:solidFill>
                  <a:srgbClr val="1DB5C3"/>
                </a:solidFill>
                <a:effectLst/>
                <a:latin typeface="MuseoSans"/>
              </a:rPr>
              <a:t>Suzuki et al., 2017</a:t>
            </a:r>
            <a:r>
              <a:rPr lang="hu-HU" b="0" i="0" dirty="0">
                <a:solidFill>
                  <a:srgbClr val="282828"/>
                </a:solidFill>
                <a:effectLst/>
                <a:latin typeface="MuseoSans"/>
              </a:rPr>
              <a:t>)</a:t>
            </a:r>
            <a:endParaRPr lang="hu-HU" b="0" i="0" dirty="0">
              <a:solidFill>
                <a:srgbClr val="333333"/>
              </a:solidFill>
              <a:effectLst/>
              <a:latin typeface="Roboto" panose="02000000000000000000" pitchFamily="2" charset="0"/>
            </a:endParaRPr>
          </a:p>
          <a:p>
            <a:endParaRPr lang="hu-HU" b="0" i="0" dirty="0">
              <a:solidFill>
                <a:srgbClr val="333333"/>
              </a:solidFill>
              <a:effectLst/>
              <a:latin typeface="Roboto" panose="02000000000000000000" pitchFamily="2" charset="0"/>
            </a:endParaRPr>
          </a:p>
          <a:p>
            <a:r>
              <a:rPr lang="en-US" b="0" i="0" dirty="0">
                <a:solidFill>
                  <a:srgbClr val="333333"/>
                </a:solidFill>
                <a:effectLst/>
                <a:latin typeface="Roboto" panose="02000000000000000000" pitchFamily="2" charset="0"/>
              </a:rPr>
              <a:t>Beta-blockers have become ubiquitous in the treatment of patients with heart failure and ischemic heart disease.</a:t>
            </a:r>
            <a:r>
              <a:rPr lang="hu-HU" b="0" i="0" dirty="0">
                <a:solidFill>
                  <a:srgbClr val="333333"/>
                </a:solidFill>
                <a:effectLst/>
                <a:latin typeface="Roboto" panose="02000000000000000000" pitchFamily="2" charset="0"/>
              </a:rPr>
              <a:t> During critical illness, the initial adrenergic stimulation may be beneficial; however, sympathetic overactivity, if persistent, may become deleterious, leading to further oxygen consumption, catabolism, hyperglycemia, hypercoagulability, cardiac dysfunction, modulation of systemic inflammatory cytokines, and ensuing multiorgan failure </a:t>
            </a:r>
            <a:endParaRPr lang="hu-HU" b="0" i="0" dirty="0">
              <a:solidFill>
                <a:srgbClr val="505050"/>
              </a:solidFill>
              <a:effectLst/>
              <a:latin typeface="helvetica" panose="020B0604020202020204" pitchFamily="34" charset="0"/>
            </a:endParaRPr>
          </a:p>
          <a:p>
            <a:endParaRPr lang="hu-HU" b="0" i="0" dirty="0">
              <a:solidFill>
                <a:srgbClr val="505050"/>
              </a:solidFill>
              <a:effectLst/>
              <a:latin typeface="helvetica" panose="020B0604020202020204" pitchFamily="34" charset="0"/>
            </a:endParaRPr>
          </a:p>
          <a:p>
            <a:r>
              <a:rPr lang="en-US" b="0" i="0" dirty="0">
                <a:solidFill>
                  <a:srgbClr val="505050"/>
                </a:solidFill>
                <a:effectLst/>
                <a:latin typeface="helvetica" panose="020B0604020202020204" pitchFamily="34" charset="0"/>
              </a:rPr>
              <a:t>Historically, β-blockers have been considered to be relatively contraindicated for septic shock because they may cause cardiac suppression. On the other hand, there is an increasing interest in the use of β-blockers for treating patients with sepsis with persistent tachycardia despite initial resuscitation.</a:t>
            </a:r>
            <a:endParaRPr lang="hu-HU" b="0" i="0" dirty="0">
              <a:solidFill>
                <a:srgbClr val="505050"/>
              </a:solidFill>
              <a:effectLst/>
              <a:latin typeface="helvetica" panose="020B0604020202020204" pitchFamily="34" charset="0"/>
            </a:endParaRPr>
          </a:p>
          <a:p>
            <a:r>
              <a:rPr lang="hu-HU" b="0" i="0" u="none" strike="noStrike" dirty="0">
                <a:effectLst/>
                <a:latin typeface="helvetica" panose="020B0604020202020204" pitchFamily="34" charset="0"/>
                <a:hlinkClick r:id="rId3"/>
              </a:rPr>
              <a:t>https://doi.org/10.1016/j.chest.2021.01.009</a:t>
            </a:r>
            <a:r>
              <a:rPr lang="hu-HU" b="0" i="0" u="none" strike="noStrike" dirty="0">
                <a:effectLst/>
                <a:latin typeface="helvetica" panose="020B0604020202020204" pitchFamily="34" charset="0"/>
              </a:rPr>
              <a:t>: </a:t>
            </a:r>
            <a:r>
              <a:rPr lang="en-US" b="0" i="0" dirty="0">
                <a:solidFill>
                  <a:srgbClr val="505050"/>
                </a:solidFill>
                <a:effectLst/>
                <a:latin typeface="helvetica" panose="020B0604020202020204" pitchFamily="34" charset="0"/>
              </a:rPr>
              <a:t>This was a systematic review and meta-analysis</a:t>
            </a:r>
            <a:r>
              <a:rPr lang="hu-HU" b="0" i="0" dirty="0">
                <a:solidFill>
                  <a:srgbClr val="505050"/>
                </a:solidFill>
                <a:effectLst/>
                <a:latin typeface="helvetica" panose="020B0604020202020204" pitchFamily="34" charset="0"/>
              </a:rPr>
              <a:t> - </a:t>
            </a:r>
            <a:r>
              <a:rPr lang="en-US" b="0" i="0" dirty="0">
                <a:solidFill>
                  <a:srgbClr val="505050"/>
                </a:solidFill>
                <a:effectLst/>
                <a:latin typeface="helvetica" panose="020B0604020202020204" pitchFamily="34" charset="0"/>
              </a:rPr>
              <a:t>compared the mortality of patients with sepsis and septic shock treated with esmolol or </a:t>
            </a:r>
            <a:r>
              <a:rPr lang="en-US" b="0" i="0" dirty="0" err="1">
                <a:solidFill>
                  <a:srgbClr val="505050"/>
                </a:solidFill>
                <a:effectLst/>
                <a:latin typeface="helvetica" panose="020B0604020202020204" pitchFamily="34" charset="0"/>
              </a:rPr>
              <a:t>landiolol</a:t>
            </a:r>
            <a:r>
              <a:rPr lang="hu-HU" b="0" i="0" dirty="0">
                <a:solidFill>
                  <a:srgbClr val="505050"/>
                </a:solidFill>
                <a:effectLst/>
                <a:latin typeface="helvetica" panose="020B0604020202020204" pitchFamily="34" charset="0"/>
              </a:rPr>
              <a:t>. </a:t>
            </a:r>
            <a:r>
              <a:rPr lang="en-US" b="0" i="0" dirty="0">
                <a:solidFill>
                  <a:srgbClr val="505050"/>
                </a:solidFill>
                <a:effectLst/>
                <a:latin typeface="helvetica" panose="020B0604020202020204" pitchFamily="34" charset="0"/>
              </a:rPr>
              <a:t>Seven RCTs with a pooled sample size of 613 patients were included. Of these, six RCTs with 572 patients reported 28-day mortality. Esmolol or </a:t>
            </a:r>
            <a:r>
              <a:rPr lang="en-US" b="0" i="0" dirty="0" err="1">
                <a:solidFill>
                  <a:srgbClr val="505050"/>
                </a:solidFill>
                <a:effectLst/>
                <a:latin typeface="helvetica" panose="020B0604020202020204" pitchFamily="34" charset="0"/>
              </a:rPr>
              <a:t>landiolol</a:t>
            </a:r>
            <a:r>
              <a:rPr lang="en-US" b="0" i="0" dirty="0">
                <a:solidFill>
                  <a:srgbClr val="505050"/>
                </a:solidFill>
                <a:effectLst/>
                <a:latin typeface="helvetica" panose="020B0604020202020204" pitchFamily="34" charset="0"/>
              </a:rPr>
              <a:t> use in patients with sepsis and septic shock was significantly associated with lower 28-day mortality (risk ratio, 0.68; 95% CI, 0.54-0.85;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 &lt; .001). Unimportant heterogeneity was observed (</a:t>
            </a:r>
            <a:r>
              <a:rPr lang="en-US" b="0" i="1" dirty="0">
                <a:solidFill>
                  <a:srgbClr val="505050"/>
                </a:solidFill>
                <a:effectLst/>
                <a:latin typeface="helvetica" panose="020B0604020202020204" pitchFamily="34" charset="0"/>
              </a:rPr>
              <a:t>I</a:t>
            </a:r>
            <a:r>
              <a:rPr lang="en-US" b="0" i="0" baseline="30000" dirty="0">
                <a:solidFill>
                  <a:srgbClr val="505050"/>
                </a:solidFill>
                <a:effectLst/>
                <a:latin typeface="helvetica" panose="020B0604020202020204" pitchFamily="34" charset="0"/>
              </a:rPr>
              <a:t>2</a:t>
            </a:r>
            <a:r>
              <a:rPr lang="en-US" b="0" i="0" dirty="0">
                <a:solidFill>
                  <a:srgbClr val="505050"/>
                </a:solidFill>
                <a:effectLst/>
                <a:latin typeface="helvetica" panose="020B0604020202020204" pitchFamily="34" charset="0"/>
              </a:rPr>
              <a:t> = 31%). The absolute risk reduction and number of patients to be treated to prevent one death were 18.2% and 5.5, respectively.</a:t>
            </a:r>
            <a:r>
              <a:rPr lang="hu-HU" b="0" i="0" dirty="0">
                <a:solidFill>
                  <a:srgbClr val="505050"/>
                </a:solidFill>
                <a:effectLst/>
                <a:latin typeface="helvetica" panose="020B0604020202020204" pitchFamily="34" charset="0"/>
              </a:rPr>
              <a:t> </a:t>
            </a:r>
            <a:r>
              <a:rPr lang="en-US" b="1" i="0" dirty="0">
                <a:solidFill>
                  <a:srgbClr val="505050"/>
                </a:solidFill>
                <a:effectLst/>
                <a:latin typeface="helvetica" panose="020B0604020202020204" pitchFamily="34" charset="0"/>
              </a:rPr>
              <a:t>The use of ultrashort-acting β-blockers such as esmolol and </a:t>
            </a:r>
            <a:r>
              <a:rPr lang="en-US" b="1" i="0" dirty="0" err="1">
                <a:solidFill>
                  <a:srgbClr val="505050"/>
                </a:solidFill>
                <a:effectLst/>
                <a:latin typeface="helvetica" panose="020B0604020202020204" pitchFamily="34" charset="0"/>
              </a:rPr>
              <a:t>landiolol</a:t>
            </a:r>
            <a:r>
              <a:rPr lang="en-US" b="1" i="0" dirty="0">
                <a:solidFill>
                  <a:srgbClr val="505050"/>
                </a:solidFill>
                <a:effectLst/>
                <a:latin typeface="helvetica" panose="020B0604020202020204" pitchFamily="34" charset="0"/>
              </a:rPr>
              <a:t> in patients with sepsis with persistent tachycardia despite initial resuscitation was associated with significantly lower 28-day mortality.</a:t>
            </a:r>
            <a:endParaRPr lang="hu-HU" b="1" i="0" dirty="0">
              <a:solidFill>
                <a:srgbClr val="505050"/>
              </a:solidFill>
              <a:effectLst/>
              <a:latin typeface="helvetica" panose="020B0604020202020204" pitchFamily="34" charset="0"/>
            </a:endParaRPr>
          </a:p>
          <a:p>
            <a:endParaRPr lang="hu-HU" b="1" dirty="0"/>
          </a:p>
          <a:p>
            <a:r>
              <a:rPr lang="hu-HU" b="0" i="0" dirty="0">
                <a:solidFill>
                  <a:srgbClr val="505050"/>
                </a:solidFill>
                <a:effectLst/>
                <a:latin typeface="helvetica" panose="020B0604020202020204" pitchFamily="34" charset="0"/>
              </a:rPr>
              <a:t>h</a:t>
            </a:r>
            <a:r>
              <a:rPr lang="hu-HU" b="0" i="0" u="none" strike="noStrike" dirty="0">
                <a:effectLst/>
                <a:latin typeface="helvetica" panose="020B0604020202020204" pitchFamily="34" charset="0"/>
                <a:hlinkClick r:id="rId4"/>
              </a:rPr>
              <a:t>ttps://doi.org/10.1093/bja/aex231</a:t>
            </a:r>
            <a:r>
              <a:rPr lang="hu-HU" b="0" i="0" u="none" strike="noStrike" dirty="0">
                <a:effectLst/>
                <a:latin typeface="helvetica" panose="020B0604020202020204" pitchFamily="34" charset="0"/>
              </a:rPr>
              <a:t>: This was a </a:t>
            </a:r>
            <a:r>
              <a:rPr lang="en-US" b="0" i="0" dirty="0">
                <a:solidFill>
                  <a:srgbClr val="505050"/>
                </a:solidFill>
                <a:effectLst/>
                <a:latin typeface="helvetica" panose="020B0604020202020204" pitchFamily="34" charset="0"/>
              </a:rPr>
              <a:t>prospective observational single </a:t>
            </a:r>
            <a:r>
              <a:rPr lang="en-US" b="0" i="0" dirty="0" err="1">
                <a:solidFill>
                  <a:srgbClr val="505050"/>
                </a:solidFill>
                <a:effectLst/>
                <a:latin typeface="helvetica" panose="020B0604020202020204" pitchFamily="34" charset="0"/>
              </a:rPr>
              <a:t>centre</a:t>
            </a:r>
            <a:r>
              <a:rPr lang="en-US" b="0" i="0" dirty="0">
                <a:solidFill>
                  <a:srgbClr val="505050"/>
                </a:solidFill>
                <a:effectLst/>
                <a:latin typeface="helvetica" panose="020B0604020202020204" pitchFamily="34" charset="0"/>
              </a:rPr>
              <a:t> trial compared patient and treatment characteristics, length of stay and mortality rates between adult patients with severe sepsis or septic shock, in whom chronic beta-blocker therapy was continued or discontinued, respectively. A total of 296 patients with severe sepsis or septic shock and pre-existing, chronic oral beta-blocker therapy were included.</a:t>
            </a:r>
            <a:r>
              <a:rPr lang="hu-HU" b="0" i="0" dirty="0">
                <a:solidFill>
                  <a:srgbClr val="505050"/>
                </a:solidFill>
                <a:effectLst/>
                <a:latin typeface="helvetica" panose="020B0604020202020204" pitchFamily="34" charset="0"/>
              </a:rPr>
              <a:t> </a:t>
            </a:r>
            <a:r>
              <a:rPr lang="en-US" b="0" i="0" dirty="0">
                <a:solidFill>
                  <a:srgbClr val="505050"/>
                </a:solidFill>
                <a:effectLst/>
                <a:latin typeface="helvetica" panose="020B0604020202020204" pitchFamily="34" charset="0"/>
              </a:rPr>
              <a:t> Continuation of beta-blocker therapy was significantly associated with decreased hospital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=0.03), 28-day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=0.04) and 90-day mortality rates (40.7% </a:t>
            </a:r>
            <a:r>
              <a:rPr lang="en-US" b="0" i="1" dirty="0">
                <a:solidFill>
                  <a:srgbClr val="505050"/>
                </a:solidFill>
                <a:effectLst/>
                <a:latin typeface="helvetica" panose="020B0604020202020204" pitchFamily="34" charset="0"/>
              </a:rPr>
              <a:t>vs</a:t>
            </a:r>
            <a:r>
              <a:rPr lang="en-US" b="0" i="0" dirty="0">
                <a:solidFill>
                  <a:srgbClr val="505050"/>
                </a:solidFill>
                <a:effectLst/>
                <a:latin typeface="helvetica" panose="020B0604020202020204" pitchFamily="34" charset="0"/>
              </a:rPr>
              <a:t> 52.7%;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=0.046) in contrast to beta-blocker cessation. The differences in survival functions were validated by a Log-rank test (</a:t>
            </a:r>
            <a:r>
              <a:rPr lang="en-US" b="0" i="1" dirty="0">
                <a:solidFill>
                  <a:srgbClr val="505050"/>
                </a:solidFill>
                <a:effectLst/>
                <a:latin typeface="helvetica" panose="020B0604020202020204" pitchFamily="34" charset="0"/>
              </a:rPr>
              <a:t>P</a:t>
            </a:r>
            <a:r>
              <a:rPr lang="en-US" b="0" i="0" dirty="0">
                <a:solidFill>
                  <a:srgbClr val="505050"/>
                </a:solidFill>
                <a:effectLst/>
                <a:latin typeface="helvetica" panose="020B0604020202020204" pitchFamily="34" charset="0"/>
              </a:rPr>
              <a:t>=0.01). </a:t>
            </a:r>
            <a:r>
              <a:rPr lang="en-US" b="1" i="0" dirty="0">
                <a:solidFill>
                  <a:srgbClr val="505050"/>
                </a:solidFill>
                <a:effectLst/>
                <a:latin typeface="helvetica" panose="020B0604020202020204" pitchFamily="34" charset="0"/>
              </a:rPr>
              <a:t>Multivariable analysis identified the continuation of chronic beta-blocker therapy as an independent predictor of improved survival rates (HR = 0.67, 95%-CI (0.48, 0.95)</a:t>
            </a:r>
            <a:r>
              <a:rPr lang="en-US" b="1" i="1" dirty="0">
                <a:solidFill>
                  <a:srgbClr val="505050"/>
                </a:solidFill>
                <a:effectLst/>
                <a:latin typeface="helvetica" panose="020B0604020202020204" pitchFamily="34" charset="0"/>
              </a:rPr>
              <a:t>, P</a:t>
            </a:r>
            <a:r>
              <a:rPr lang="en-US" b="1" i="0" dirty="0">
                <a:solidFill>
                  <a:srgbClr val="505050"/>
                </a:solidFill>
                <a:effectLst/>
                <a:latin typeface="helvetica" panose="020B0604020202020204" pitchFamily="34" charset="0"/>
              </a:rPr>
              <a:t>=0.03).</a:t>
            </a:r>
            <a:endParaRPr lang="hu-HU" b="1" i="0" dirty="0">
              <a:solidFill>
                <a:srgbClr val="505050"/>
              </a:solidFill>
              <a:effectLst/>
              <a:latin typeface="helvetica" panose="020B0604020202020204" pitchFamily="34" charset="0"/>
            </a:endParaRPr>
          </a:p>
          <a:p>
            <a:endParaRPr lang="hu-HU" b="1" i="0" dirty="0">
              <a:solidFill>
                <a:srgbClr val="505050"/>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E5AB3B42-98B4-4C8A-992B-19765CF920E4}" type="slidenum">
              <a:rPr lang="hu-HU" smtClean="0"/>
              <a:t>5</a:t>
            </a:fld>
            <a:endParaRPr lang="hu-HU"/>
          </a:p>
        </p:txBody>
      </p:sp>
    </p:spTree>
    <p:extLst>
      <p:ext uri="{BB962C8B-B14F-4D97-AF65-F5344CB8AC3E}">
        <p14:creationId xmlns:p14="http://schemas.microsoft.com/office/powerpoint/2010/main" val="297297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8565-5AC9-ABC3-F8AA-1762ECED1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E2707-826F-B12A-3DA6-4E74F1B492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E7800-257D-D118-9B5B-0C839A81F912}"/>
              </a:ext>
            </a:extLst>
          </p:cNvPr>
          <p:cNvSpPr>
            <a:spLocks noGrp="1"/>
          </p:cNvSpPr>
          <p:nvPr>
            <p:ph type="body" idx="1"/>
          </p:nvPr>
        </p:nvSpPr>
        <p:spPr/>
        <p:txBody>
          <a:bodyPr/>
          <a:lstStyle/>
          <a:p>
            <a:r>
              <a:rPr lang="hu-HU" dirty="0"/>
              <a:t>Landiolol: easily controllable side effect, eg. Hypotension, bradycardia – cardioselective beta blockers </a:t>
            </a:r>
          </a:p>
          <a:p>
            <a:br>
              <a:rPr lang="en-US" b="1" i="0" dirty="0">
                <a:solidFill>
                  <a:srgbClr val="192027"/>
                </a:solidFill>
                <a:effectLst/>
                <a:latin typeface="gemeli"/>
              </a:rPr>
            </a:br>
            <a:r>
              <a:rPr lang="en-US" b="1" i="0" dirty="0" err="1">
                <a:solidFill>
                  <a:srgbClr val="192027"/>
                </a:solidFill>
                <a:effectLst/>
                <a:latin typeface="gemeli"/>
              </a:rPr>
              <a:t>Landiolol</a:t>
            </a:r>
            <a:r>
              <a:rPr lang="en-US" b="0" i="0" dirty="0">
                <a:solidFill>
                  <a:srgbClr val="192027"/>
                </a:solidFill>
                <a:effectLst/>
                <a:latin typeface="gemeli"/>
              </a:rPr>
              <a:t> is an ultra short-acting selective beta-blocker used for rapid ventricular rate control in cases of supraventricular tachycardia</a:t>
            </a:r>
            <a:r>
              <a:rPr lang="hu-HU" b="0" i="0" dirty="0">
                <a:solidFill>
                  <a:srgbClr val="192027"/>
                </a:solidFill>
                <a:effectLst/>
                <a:latin typeface="gemeli"/>
              </a:rPr>
              <a:t>, szuperszelektív B1 receptorok iránt</a:t>
            </a:r>
            <a:endParaRPr lang="hu-HU" dirty="0"/>
          </a:p>
          <a:p>
            <a:endParaRPr lang="hu-HU" dirty="0"/>
          </a:p>
          <a:p>
            <a:br>
              <a:rPr lang="en-US" b="1" dirty="0"/>
            </a:br>
            <a:r>
              <a:rPr lang="en-US" b="1" i="0" dirty="0">
                <a:solidFill>
                  <a:srgbClr val="192027"/>
                </a:solidFill>
                <a:effectLst/>
                <a:latin typeface="gemeli"/>
              </a:rPr>
              <a:t>Esmolol, </a:t>
            </a:r>
            <a:r>
              <a:rPr lang="en-US" b="0" i="0" dirty="0">
                <a:solidFill>
                  <a:srgbClr val="192027"/>
                </a:solidFill>
                <a:effectLst/>
                <a:latin typeface="gemeli"/>
              </a:rPr>
              <a:t>commonly marketed under the trade name </a:t>
            </a:r>
            <a:r>
              <a:rPr lang="en-US" b="0" i="0" dirty="0" err="1">
                <a:solidFill>
                  <a:srgbClr val="192027"/>
                </a:solidFill>
                <a:effectLst/>
                <a:latin typeface="gemeli"/>
              </a:rPr>
              <a:t>Brevibloc</a:t>
            </a:r>
            <a:r>
              <a:rPr lang="en-US" b="0" i="0" dirty="0">
                <a:solidFill>
                  <a:srgbClr val="192027"/>
                </a:solidFill>
                <a:effectLst/>
                <a:latin typeface="gemeli"/>
              </a:rPr>
              <a:t>, is a </a:t>
            </a:r>
            <a:r>
              <a:rPr lang="en-US" b="0" i="0" dirty="0" err="1">
                <a:solidFill>
                  <a:srgbClr val="192027"/>
                </a:solidFill>
                <a:effectLst/>
                <a:latin typeface="gemeli"/>
              </a:rPr>
              <a:t>cardioselective</a:t>
            </a:r>
            <a:r>
              <a:rPr lang="en-US" b="0" i="0" dirty="0">
                <a:solidFill>
                  <a:srgbClr val="192027"/>
                </a:solidFill>
                <a:effectLst/>
                <a:latin typeface="gemeli"/>
              </a:rPr>
              <a:t> beta-1 receptor blocker. It has a rapid onset but short duration of action without causing significant intrinsic sympathomimetic or membrane stabilizing activities at recommended therapeutic doses. It works by blocking beta-adrenergic receptors in the heart, which leads to decreased force and rate of heart contractions. Esmolol prevents the action of two naturally occurring substances: epinephrine and norepinephrine.</a:t>
            </a:r>
            <a:r>
              <a:rPr lang="hu-HU" b="0" i="0" dirty="0">
                <a:solidFill>
                  <a:srgbClr val="192027"/>
                </a:solidFill>
                <a:effectLst/>
                <a:latin typeface="gemeli"/>
              </a:rPr>
              <a:t> </a:t>
            </a:r>
            <a:r>
              <a:rPr lang="en-US" b="0" i="0" dirty="0">
                <a:solidFill>
                  <a:srgbClr val="192027"/>
                </a:solidFill>
                <a:effectLst/>
                <a:latin typeface="gemeli"/>
              </a:rPr>
              <a:t>Rapid distribution half-life of about 2 minutes and an elimination half-life of about 9 minutes. The acid metabolite has an elimination half-life of about 3.7 hours.</a:t>
            </a:r>
            <a:r>
              <a:rPr lang="hu-HU" b="0" i="0" dirty="0">
                <a:solidFill>
                  <a:srgbClr val="192027"/>
                </a:solidFill>
                <a:effectLst/>
                <a:latin typeface="gemeli"/>
              </a:rPr>
              <a:t> The FDA withdrew its approval for the use of all parenteral dosage form drug products containing esmolol hydrochloride that supply 250 milligrams/milliliter of concentrated esmolol per 10-milliliter ampule.</a:t>
            </a:r>
          </a:p>
          <a:p>
            <a:endParaRPr lang="hu-HU" b="0" i="0" dirty="0">
              <a:solidFill>
                <a:srgbClr val="192027"/>
              </a:solidFill>
              <a:effectLst/>
              <a:latin typeface="gemeli"/>
            </a:endParaRPr>
          </a:p>
          <a:p>
            <a:r>
              <a:rPr lang="hu-HU" b="1" dirty="0"/>
              <a:t>ICU Practical Points:</a:t>
            </a:r>
          </a:p>
          <a:p>
            <a:r>
              <a:rPr lang="hu-HU" b="1" dirty="0"/>
              <a:t>Best for titration:</a:t>
            </a:r>
            <a:r>
              <a:rPr lang="hu-HU" dirty="0"/>
              <a:t> Esmolol, Landiolol (ultra-short acting, predictable, easy to stop).</a:t>
            </a:r>
          </a:p>
          <a:p>
            <a:r>
              <a:rPr lang="hu-HU" b="1" dirty="0"/>
              <a:t>Chronic/step-down therapy:</a:t>
            </a:r>
            <a:r>
              <a:rPr lang="hu-HU" dirty="0"/>
              <a:t> Bisoprolol, Nebivolol, Carvedilol, Metoprolol, Atenolol.</a:t>
            </a:r>
          </a:p>
          <a:p>
            <a:r>
              <a:rPr lang="hu-HU" b="1" dirty="0"/>
              <a:t>Hemodynamic stability:</a:t>
            </a:r>
            <a:r>
              <a:rPr lang="hu-HU" dirty="0"/>
              <a:t> Landiolol &gt; Esmolol (less MAP drop).</a:t>
            </a:r>
          </a:p>
          <a:p>
            <a:r>
              <a:rPr lang="hu-HU" b="1" dirty="0"/>
              <a:t>Alpha-blocking agents (Carvedilol, Labetalol):</a:t>
            </a:r>
            <a:r>
              <a:rPr lang="hu-HU" dirty="0"/>
              <a:t> reduce BP more significantly → not suitable for unstable shock, but useful in hypertensive emergencies.</a:t>
            </a:r>
          </a:p>
          <a:p>
            <a:r>
              <a:rPr lang="hu-HU" b="1" dirty="0"/>
              <a:t>Propranolol:</a:t>
            </a:r>
            <a:r>
              <a:rPr lang="hu-HU" dirty="0"/>
              <a:t> niche role in TBI/sympathetic storm.</a:t>
            </a:r>
          </a:p>
          <a:p>
            <a:endParaRPr lang="hu-HU" dirty="0"/>
          </a:p>
        </p:txBody>
      </p:sp>
      <p:sp>
        <p:nvSpPr>
          <p:cNvPr id="4" name="Slide Number Placeholder 3">
            <a:extLst>
              <a:ext uri="{FF2B5EF4-FFF2-40B4-BE49-F238E27FC236}">
                <a16:creationId xmlns:a16="http://schemas.microsoft.com/office/drawing/2014/main" id="{CB6F8EA1-3BB9-C6D9-7BF1-46B811C43B05}"/>
              </a:ext>
            </a:extLst>
          </p:cNvPr>
          <p:cNvSpPr>
            <a:spLocks noGrp="1"/>
          </p:cNvSpPr>
          <p:nvPr>
            <p:ph type="sldNum" sz="quarter" idx="5"/>
          </p:nvPr>
        </p:nvSpPr>
        <p:spPr/>
        <p:txBody>
          <a:bodyPr/>
          <a:lstStyle/>
          <a:p>
            <a:fld id="{E5AB3B42-98B4-4C8A-992B-19765CF920E4}" type="slidenum">
              <a:rPr lang="hu-HU" smtClean="0"/>
              <a:t>6</a:t>
            </a:fld>
            <a:endParaRPr lang="hu-HU"/>
          </a:p>
        </p:txBody>
      </p:sp>
    </p:spTree>
    <p:extLst>
      <p:ext uri="{BB962C8B-B14F-4D97-AF65-F5344CB8AC3E}">
        <p14:creationId xmlns:p14="http://schemas.microsoft.com/office/powerpoint/2010/main" val="3798161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0F0D5-144F-16FC-210C-5F15ADA3D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8E4B6-A9D2-1011-D36A-34775E451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A6BC8-30E6-07D4-98FA-A8675B7B743C}"/>
              </a:ext>
            </a:extLst>
          </p:cNvPr>
          <p:cNvSpPr>
            <a:spLocks noGrp="1"/>
          </p:cNvSpPr>
          <p:nvPr>
            <p:ph type="body" idx="1"/>
          </p:nvPr>
        </p:nvSpPr>
        <p:spPr/>
        <p:txBody>
          <a:bodyPr/>
          <a:lstStyle/>
          <a:p>
            <a:r>
              <a:rPr lang="en-US" dirty="0"/>
              <a:t>This table is now </a:t>
            </a:r>
            <a:r>
              <a:rPr lang="en-US" b="1" dirty="0"/>
              <a:t>focused on the “longer-acting, oral beta-blockers”</a:t>
            </a:r>
            <a:r>
              <a:rPr lang="en-US" dirty="0"/>
              <a:t> — more relevant for </a:t>
            </a:r>
            <a:r>
              <a:rPr lang="en-US" b="1" dirty="0"/>
              <a:t>cardiac patients in ICU step-down care or chronic therapy</a:t>
            </a:r>
            <a:r>
              <a:rPr lang="en-US" dirty="0"/>
              <a:t> rather than acute titratable ICU agents.</a:t>
            </a:r>
          </a:p>
          <a:p>
            <a:r>
              <a:rPr lang="en-US" dirty="0"/>
              <a:t>Would you like me to also make a </a:t>
            </a:r>
            <a:r>
              <a:rPr lang="en-US" b="1" dirty="0"/>
              <a:t>separate smaller table just for the ultra–short-acting ICU agents (esmolol, </a:t>
            </a:r>
            <a:r>
              <a:rPr lang="en-US" b="1" dirty="0" err="1"/>
              <a:t>landiolol</a:t>
            </a:r>
            <a:r>
              <a:rPr lang="en-US" b="1" dirty="0"/>
              <a:t>)</a:t>
            </a:r>
            <a:r>
              <a:rPr lang="en-US" dirty="0"/>
              <a:t> so your audience sees the </a:t>
            </a:r>
            <a:r>
              <a:rPr lang="en-US" b="1" dirty="0"/>
              <a:t>contrast between acute vs chronic beta-blocker use</a:t>
            </a:r>
            <a:r>
              <a:rPr lang="en-US" dirty="0"/>
              <a:t>?</a:t>
            </a:r>
          </a:p>
        </p:txBody>
      </p:sp>
      <p:sp>
        <p:nvSpPr>
          <p:cNvPr id="4" name="Slide Number Placeholder 3">
            <a:extLst>
              <a:ext uri="{FF2B5EF4-FFF2-40B4-BE49-F238E27FC236}">
                <a16:creationId xmlns:a16="http://schemas.microsoft.com/office/drawing/2014/main" id="{ADFE66CB-591A-FA21-CBE6-D56AE0DA676D}"/>
              </a:ext>
            </a:extLst>
          </p:cNvPr>
          <p:cNvSpPr>
            <a:spLocks noGrp="1"/>
          </p:cNvSpPr>
          <p:nvPr>
            <p:ph type="sldNum" sz="quarter" idx="5"/>
          </p:nvPr>
        </p:nvSpPr>
        <p:spPr/>
        <p:txBody>
          <a:bodyPr/>
          <a:lstStyle/>
          <a:p>
            <a:fld id="{E5AB3B42-98B4-4C8A-992B-19765CF920E4}" type="slidenum">
              <a:rPr lang="hu-HU" smtClean="0"/>
              <a:t>7</a:t>
            </a:fld>
            <a:endParaRPr lang="hu-HU"/>
          </a:p>
        </p:txBody>
      </p:sp>
    </p:spTree>
    <p:extLst>
      <p:ext uri="{BB962C8B-B14F-4D97-AF65-F5344CB8AC3E}">
        <p14:creationId xmlns:p14="http://schemas.microsoft.com/office/powerpoint/2010/main" val="393668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9293-C8B1-23B3-74CC-3C86748BD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A43EB-8783-6ABB-E538-802D908D8C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565B2-4B27-8ECF-02A2-A8A0C360E9A1}"/>
              </a:ext>
            </a:extLst>
          </p:cNvPr>
          <p:cNvSpPr>
            <a:spLocks noGrp="1"/>
          </p:cNvSpPr>
          <p:nvPr>
            <p:ph type="body" idx="1"/>
          </p:nvPr>
        </p:nvSpPr>
        <p:spPr/>
        <p:txBody>
          <a:bodyPr/>
          <a:lstStyle/>
          <a:p>
            <a:r>
              <a:rPr lang="hu-HU" b="0" i="0" dirty="0">
                <a:solidFill>
                  <a:srgbClr val="222222"/>
                </a:solidFill>
                <a:effectLst/>
                <a:latin typeface="Arial" panose="020B0604020202020204" pitchFamily="34" charset="0"/>
              </a:rPr>
              <a:t>Argipresszin nem tachycardizál.</a:t>
            </a:r>
          </a:p>
          <a:p>
            <a:endParaRPr lang="hu-HU" b="0" i="0" dirty="0">
              <a:solidFill>
                <a:srgbClr val="222222"/>
              </a:solidFill>
              <a:effectLst/>
              <a:latin typeface="Arial" panose="020B0604020202020204" pitchFamily="34" charset="0"/>
            </a:endParaRPr>
          </a:p>
          <a:p>
            <a:r>
              <a:rPr lang="en-US" b="0" i="0" dirty="0">
                <a:solidFill>
                  <a:srgbClr val="222222"/>
                </a:solidFill>
                <a:effectLst/>
                <a:latin typeface="Arial" panose="020B0604020202020204" pitchFamily="34" charset="0"/>
              </a:rPr>
              <a:t> A resuscitation chain for sepsis was developed by investigators </a:t>
            </a:r>
            <a:r>
              <a:rPr lang="hu-HU" b="0" i="0" dirty="0">
                <a:solidFill>
                  <a:srgbClr val="222222"/>
                </a:solidFill>
                <a:effectLst/>
                <a:latin typeface="Arial" panose="020B0604020202020204" pitchFamily="34" charset="0"/>
              </a:rPr>
              <a:t>and </a:t>
            </a:r>
            <a:r>
              <a:rPr lang="en-US" b="0" i="0" dirty="0">
                <a:solidFill>
                  <a:srgbClr val="222222"/>
                </a:solidFill>
                <a:effectLst/>
                <a:latin typeface="Arial" panose="020B0604020202020204" pitchFamily="34" charset="0"/>
              </a:rPr>
              <a:t>was used to spread general recommendations for sepsis management</a:t>
            </a:r>
            <a:r>
              <a:rPr lang="hu-HU" b="0" i="0" dirty="0">
                <a:solidFill>
                  <a:srgbClr val="222222"/>
                </a:solidFill>
                <a:effectLst/>
                <a:latin typeface="Arial" panose="020B0604020202020204" pitchFamily="34" charset="0"/>
              </a:rPr>
              <a:t>.</a:t>
            </a:r>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Catecholamine receptor upregulation and excessive catecholamine release is a core pathophysiological feature in critical illness. Sustained catecholamine </a:t>
            </a:r>
            <a:r>
              <a:rPr lang="el-GR" b="0" i="0" dirty="0">
                <a:solidFill>
                  <a:srgbClr val="282828"/>
                </a:solidFill>
                <a:effectLst/>
                <a:latin typeface="MuseoSans"/>
              </a:rPr>
              <a:t>β-</a:t>
            </a:r>
            <a:r>
              <a:rPr lang="hu-HU" b="0" i="0" dirty="0">
                <a:solidFill>
                  <a:srgbClr val="282828"/>
                </a:solidFill>
                <a:effectLst/>
                <a:latin typeface="MuseoSans"/>
              </a:rPr>
              <a:t>adrenergic induction produces adverse effects relevant to critical illness management. </a:t>
            </a:r>
            <a:r>
              <a:rPr lang="el-GR" b="0" i="0" dirty="0">
                <a:solidFill>
                  <a:srgbClr val="282828"/>
                </a:solidFill>
                <a:effectLst/>
                <a:latin typeface="MuseoSans"/>
              </a:rPr>
              <a:t>β-</a:t>
            </a:r>
            <a:r>
              <a:rPr lang="hu-HU" b="0" i="0" dirty="0">
                <a:solidFill>
                  <a:srgbClr val="282828"/>
                </a:solidFill>
                <a:effectLst/>
                <a:latin typeface="MuseoSans"/>
              </a:rPr>
              <a:t>blockers (</a:t>
            </a:r>
            <a:r>
              <a:rPr lang="el-GR" b="0" i="0" dirty="0">
                <a:solidFill>
                  <a:srgbClr val="282828"/>
                </a:solidFill>
                <a:effectLst/>
                <a:latin typeface="MuseoSans"/>
              </a:rPr>
              <a:t>β</a:t>
            </a:r>
            <a:r>
              <a:rPr lang="hu-HU" b="0" i="0" dirty="0">
                <a:solidFill>
                  <a:srgbClr val="282828"/>
                </a:solidFill>
                <a:effectLst/>
                <a:latin typeface="MuseoSans"/>
              </a:rPr>
              <a:t>B) have proposed roles in various critically ill disease states, including sepsis, trauma, burns, and cardiac arrest.</a:t>
            </a:r>
          </a:p>
          <a:p>
            <a:endParaRPr lang="hu-HU" b="0" i="0" dirty="0">
              <a:solidFill>
                <a:srgbClr val="282828"/>
              </a:solidFill>
              <a:effectLst/>
              <a:latin typeface="MuseoSans"/>
            </a:endParaRPr>
          </a:p>
          <a:p>
            <a:r>
              <a:rPr lang="hu-HU" b="0" i="0" dirty="0">
                <a:solidFill>
                  <a:srgbClr val="282828"/>
                </a:solidFill>
                <a:effectLst/>
                <a:latin typeface="MuseoSans"/>
              </a:rPr>
              <a:t>The catecholamine cascade is a defining element of critical illness. Although, pro</a:t>
            </a:r>
            <a:r>
              <a:rPr lang="en-US" b="0" i="0" dirty="0">
                <a:solidFill>
                  <a:srgbClr val="282828"/>
                </a:solidFill>
                <a:effectLst/>
                <a:latin typeface="MuseoSans"/>
              </a:rPr>
              <a:t>longed exposure to high levels of catecholamines in these altered states may evoke detrimental metabolic and hemodynamic effects</a:t>
            </a:r>
            <a:r>
              <a:rPr lang="hu-HU" b="0" i="0" dirty="0">
                <a:solidFill>
                  <a:srgbClr val="282828"/>
                </a:solidFill>
                <a:effectLst/>
                <a:latin typeface="MuseoSans"/>
              </a:rPr>
              <a:t>.</a:t>
            </a:r>
          </a:p>
          <a:p>
            <a:r>
              <a:rPr lang="hu-HU" b="0" i="0" dirty="0">
                <a:solidFill>
                  <a:srgbClr val="282828"/>
                </a:solidFill>
                <a:effectLst/>
                <a:latin typeface="MuseoSans"/>
              </a:rPr>
              <a:t> </a:t>
            </a:r>
          </a:p>
          <a:p>
            <a:r>
              <a:rPr lang="en-US" b="0" i="0" dirty="0">
                <a:solidFill>
                  <a:srgbClr val="282828"/>
                </a:solidFill>
                <a:effectLst/>
                <a:latin typeface="MuseoSans"/>
              </a:rPr>
              <a:t>Surviving Sepsis Guidelines do not make recommendations regarding βB continuation or initiation in septic patients</a:t>
            </a:r>
            <a:r>
              <a:rPr lang="hu-HU" b="0" i="0" dirty="0">
                <a:solidFill>
                  <a:srgbClr val="282828"/>
                </a:solidFill>
                <a:effectLst/>
                <a:latin typeface="MuseoSans"/>
              </a:rPr>
              <a:t>.</a:t>
            </a:r>
          </a:p>
          <a:p>
            <a:endParaRPr lang="hu-HU" b="0" i="0" dirty="0">
              <a:solidFill>
                <a:srgbClr val="282828"/>
              </a:solidFill>
              <a:effectLst/>
              <a:latin typeface="MuseoSans"/>
            </a:endParaRPr>
          </a:p>
          <a:p>
            <a:r>
              <a:rPr lang="en-US" b="0" i="0" dirty="0">
                <a:solidFill>
                  <a:srgbClr val="282828"/>
                </a:solidFill>
                <a:effectLst/>
                <a:latin typeface="MuseoSans"/>
              </a:rPr>
              <a:t>As early as </a:t>
            </a:r>
            <a:r>
              <a:rPr lang="en-US" b="1" i="0" dirty="0">
                <a:solidFill>
                  <a:srgbClr val="282828"/>
                </a:solidFill>
                <a:effectLst/>
                <a:latin typeface="MuseoSans"/>
              </a:rPr>
              <a:t>1972</a:t>
            </a:r>
            <a:r>
              <a:rPr lang="en-US" b="0" i="0" dirty="0">
                <a:solidFill>
                  <a:srgbClr val="282828"/>
                </a:solidFill>
                <a:effectLst/>
                <a:latin typeface="MuseoSans"/>
              </a:rPr>
              <a:t>, a case series in refractory septic shock patients documented the hemodynamic effects of propranolol </a:t>
            </a:r>
            <a:r>
              <a:rPr lang="en-US" b="0" i="0" u="none" strike="noStrike" dirty="0">
                <a:solidFill>
                  <a:srgbClr val="1DB5C3"/>
                </a:solidFill>
                <a:effectLst/>
                <a:latin typeface="MuseoSans"/>
              </a:rPr>
              <a:t>Berk et al., 1972</a:t>
            </a:r>
            <a:r>
              <a:rPr lang="en-US" b="0" i="0" dirty="0">
                <a:solidFill>
                  <a:srgbClr val="282828"/>
                </a:solidFill>
                <a:effectLst/>
                <a:latin typeface="MuseoSans"/>
              </a:rPr>
              <a:t>. The cases </a:t>
            </a:r>
            <a:r>
              <a:rPr lang="en-US" b="1" i="0" dirty="0">
                <a:solidFill>
                  <a:srgbClr val="282828"/>
                </a:solidFill>
                <a:effectLst/>
                <a:latin typeface="MuseoSans"/>
              </a:rPr>
              <a:t>conceptualized hyperdynamic vs. hypodynamic shock</a:t>
            </a:r>
            <a:r>
              <a:rPr lang="en-US" b="0" i="0" dirty="0">
                <a:solidFill>
                  <a:srgbClr val="282828"/>
                </a:solidFill>
                <a:effectLst/>
                <a:latin typeface="MuseoSans"/>
              </a:rPr>
              <a:t>, given the observation that three patients dying after propranolol use had severely reduced CO compared to those who survived. </a:t>
            </a:r>
            <a:endParaRPr lang="hu-HU" b="0" i="0" dirty="0">
              <a:solidFill>
                <a:srgbClr val="282828"/>
              </a:solidFill>
              <a:effectLst/>
              <a:latin typeface="MuseoSans"/>
            </a:endParaRPr>
          </a:p>
          <a:p>
            <a:r>
              <a:rPr lang="en-US" b="1" i="0" dirty="0">
                <a:solidFill>
                  <a:srgbClr val="282828"/>
                </a:solidFill>
                <a:effectLst/>
                <a:latin typeface="MuseoSans"/>
              </a:rPr>
              <a:t>The seminal Morelli et al. </a:t>
            </a:r>
            <a:r>
              <a:rPr lang="en-US" b="0" i="0" u="none" strike="noStrike" dirty="0">
                <a:solidFill>
                  <a:srgbClr val="1DB5C3"/>
                </a:solidFill>
                <a:effectLst/>
                <a:latin typeface="MuseoSans"/>
              </a:rPr>
              <a:t>Morelli et al., 2013</a:t>
            </a:r>
            <a:r>
              <a:rPr lang="hu-HU" b="0" i="0" u="none" strike="noStrike" dirty="0">
                <a:solidFill>
                  <a:srgbClr val="282828"/>
                </a:solidFill>
                <a:effectLst/>
                <a:latin typeface="MuseoSans"/>
              </a:rPr>
              <a:t> </a:t>
            </a:r>
            <a:r>
              <a:rPr lang="en-US" b="1" i="0" dirty="0">
                <a:solidFill>
                  <a:srgbClr val="282828"/>
                </a:solidFill>
                <a:effectLst/>
                <a:latin typeface="MuseoSans"/>
              </a:rPr>
              <a:t>phase 2 study of esmolol in septic shock patients requiring high-dose vasopressors revived discussion of βB in sepsis. </a:t>
            </a:r>
            <a:endParaRPr lang="hu-HU" b="1" i="0" dirty="0">
              <a:solidFill>
                <a:srgbClr val="282828"/>
              </a:solidFill>
              <a:effectLst/>
              <a:latin typeface="MuseoSans"/>
            </a:endParaRPr>
          </a:p>
          <a:p>
            <a:endParaRPr lang="hu-HU" b="1" i="0" dirty="0">
              <a:solidFill>
                <a:srgbClr val="282828"/>
              </a:solidFill>
              <a:effectLst/>
              <a:latin typeface="MuseoSans"/>
            </a:endParaRPr>
          </a:p>
          <a:p>
            <a:r>
              <a:rPr lang="en-US" b="0" i="0" dirty="0">
                <a:solidFill>
                  <a:srgbClr val="282828"/>
                </a:solidFill>
                <a:effectLst/>
                <a:latin typeface="MuseoSans"/>
              </a:rPr>
              <a:t>Since the publication of these systematic reviews and meta-analyses there has been an increased focus on the treatment of tachyarrhythmias in sepsis. Initial evidence garnering support for βB use in septic patients with atrial fibrillation resulted from a 2016 propensity-matched cohort study. his analysis concluded that βB were associated with lower hospital mortality when compared to calcium channel blockers (CCBs), digoxin, and amiodarone </a:t>
            </a:r>
            <a:r>
              <a:rPr lang="en-US" b="0" i="0" u="none" strike="noStrike" dirty="0" err="1">
                <a:solidFill>
                  <a:srgbClr val="1DB5C3"/>
                </a:solidFill>
                <a:effectLst/>
                <a:latin typeface="MuseoSans"/>
              </a:rPr>
              <a:t>Walkey</a:t>
            </a:r>
            <a:r>
              <a:rPr lang="en-US" b="0" i="0" u="none" strike="noStrike" dirty="0">
                <a:solidFill>
                  <a:srgbClr val="1DB5C3"/>
                </a:solidFill>
                <a:effectLst/>
                <a:latin typeface="MuseoSans"/>
              </a:rPr>
              <a:t> et al., 2016</a:t>
            </a:r>
            <a:r>
              <a:rPr lang="hu-HU" b="0" i="0" u="none" strike="noStrike" dirty="0">
                <a:solidFill>
                  <a:srgbClr val="1DB5C3"/>
                </a:solidFill>
                <a:effectLst/>
                <a:latin typeface="MuseoSans"/>
              </a:rPr>
              <a:t>. </a:t>
            </a:r>
            <a:r>
              <a:rPr lang="en-US" b="0" i="0" dirty="0">
                <a:solidFill>
                  <a:srgbClr val="282828"/>
                </a:solidFill>
                <a:effectLst/>
                <a:latin typeface="MuseoSans"/>
              </a:rPr>
              <a:t>While these studies included a variety of βB agents, newer evidence has shifted to solely focus on the use of ultra-short-acting βB, esmolol and </a:t>
            </a:r>
            <a:r>
              <a:rPr lang="en-US" b="0" i="0" dirty="0" err="1">
                <a:solidFill>
                  <a:srgbClr val="282828"/>
                </a:solidFill>
                <a:effectLst/>
                <a:latin typeface="MuseoSans"/>
              </a:rPr>
              <a:t>landiolol</a:t>
            </a:r>
            <a:r>
              <a:rPr lang="hu-HU" b="0" i="0" dirty="0">
                <a:solidFill>
                  <a:srgbClr val="282828"/>
                </a:solidFill>
                <a:effectLst/>
                <a:latin typeface="MuseoSans"/>
              </a:rPr>
              <a:t> – USA + Japan.</a:t>
            </a:r>
            <a:endParaRPr lang="hu-HU" b="1" dirty="0"/>
          </a:p>
        </p:txBody>
      </p:sp>
      <p:sp>
        <p:nvSpPr>
          <p:cNvPr id="4" name="Slide Number Placeholder 3">
            <a:extLst>
              <a:ext uri="{FF2B5EF4-FFF2-40B4-BE49-F238E27FC236}">
                <a16:creationId xmlns:a16="http://schemas.microsoft.com/office/drawing/2014/main" id="{26805674-2496-5D52-6977-157901ED6C44}"/>
              </a:ext>
            </a:extLst>
          </p:cNvPr>
          <p:cNvSpPr>
            <a:spLocks noGrp="1"/>
          </p:cNvSpPr>
          <p:nvPr>
            <p:ph type="sldNum" sz="quarter" idx="5"/>
          </p:nvPr>
        </p:nvSpPr>
        <p:spPr/>
        <p:txBody>
          <a:bodyPr/>
          <a:lstStyle/>
          <a:p>
            <a:fld id="{E5AB3B42-98B4-4C8A-992B-19765CF920E4}" type="slidenum">
              <a:rPr lang="hu-HU" smtClean="0"/>
              <a:t>8</a:t>
            </a:fld>
            <a:endParaRPr lang="hu-HU"/>
          </a:p>
        </p:txBody>
      </p:sp>
    </p:spTree>
    <p:extLst>
      <p:ext uri="{BB962C8B-B14F-4D97-AF65-F5344CB8AC3E}">
        <p14:creationId xmlns:p14="http://schemas.microsoft.com/office/powerpoint/2010/main" val="467798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EB97D-A6E5-067D-04D8-317481299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95BDF-F97C-B7E4-731D-308345737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13D77-7D99-3BE4-1A39-E40060B512CD}"/>
              </a:ext>
            </a:extLst>
          </p:cNvPr>
          <p:cNvSpPr>
            <a:spLocks noGrp="1"/>
          </p:cNvSpPr>
          <p:nvPr>
            <p:ph type="body" idx="1"/>
          </p:nvPr>
        </p:nvSpPr>
        <p:spPr/>
        <p:txBody>
          <a:bodyPr/>
          <a:lstStyle/>
          <a:p>
            <a:r>
              <a:rPr lang="en-US" b="1" i="0" dirty="0">
                <a:solidFill>
                  <a:srgbClr val="282828"/>
                </a:solidFill>
                <a:effectLst/>
                <a:latin typeface="MuseoSans"/>
              </a:rPr>
              <a:t>Flowchart</a:t>
            </a:r>
            <a:r>
              <a:rPr lang="en-US" b="0" i="0" dirty="0">
                <a:solidFill>
                  <a:srgbClr val="282828"/>
                </a:solidFill>
                <a:effectLst/>
                <a:latin typeface="MuseoSans"/>
              </a:rPr>
              <a:t> of the patients screened in the study. ICU, intensive care unit; </a:t>
            </a:r>
            <a:r>
              <a:rPr lang="en-US" b="1" i="0" dirty="0">
                <a:solidFill>
                  <a:srgbClr val="282828"/>
                </a:solidFill>
                <a:effectLst/>
                <a:latin typeface="MuseoSans"/>
              </a:rPr>
              <a:t>MIMIC-III, Multiparameter Intelligent Monitoring in Intensive Care Database III</a:t>
            </a:r>
            <a:r>
              <a:rPr lang="en-US" b="0" i="0" dirty="0">
                <a:solidFill>
                  <a:srgbClr val="282828"/>
                </a:solidFill>
                <a:effectLst/>
                <a:latin typeface="MuseoSans"/>
              </a:rPr>
              <a:t>; SOFA, sequential organ failure assessment; PSM, propensity-score matching.</a:t>
            </a:r>
            <a:endParaRPr lang="hu-HU" b="0" i="0" dirty="0">
              <a:solidFill>
                <a:srgbClr val="282828"/>
              </a:solidFill>
              <a:effectLst/>
              <a:latin typeface="MuseoSans"/>
            </a:endParaRPr>
          </a:p>
          <a:p>
            <a:r>
              <a:rPr lang="hu-HU" b="0" i="0" dirty="0">
                <a:solidFill>
                  <a:srgbClr val="282828"/>
                </a:solidFill>
                <a:effectLst/>
                <a:latin typeface="MuseoSans"/>
              </a:rPr>
              <a:t>Long acting </a:t>
            </a:r>
            <a:r>
              <a:rPr lang="en-US" b="0" i="0" dirty="0">
                <a:solidFill>
                  <a:srgbClr val="282828"/>
                </a:solidFill>
                <a:effectLst/>
                <a:latin typeface="MuseoSans"/>
              </a:rPr>
              <a:t>β-blocker therapy may improve short- and long-term survival for patients with sepsis and septic shock. However, short-acting β-blockers (esmolol) treatment did not reduce the mortality in sepsis.</a:t>
            </a:r>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The association between β-blockers therapy and 28-day mortality in subgroups. HR, hazard ratio; CI, confidence interval. After propensity-score matching (PSM), multivariate Cox regression analyses were used to assess the effect of β-blockers therapy on 28-Day mortality adjusting for confounders selected from P-value &lt; 0.05 in univariate analysis. For data analysis the R package both ‘survival’ and </a:t>
            </a:r>
            <a:r>
              <a:rPr lang="en-US" b="1" i="0" dirty="0">
                <a:solidFill>
                  <a:srgbClr val="282828"/>
                </a:solidFill>
                <a:effectLst/>
                <a:latin typeface="MuseoSans"/>
              </a:rPr>
              <a:t>‘</a:t>
            </a:r>
            <a:r>
              <a:rPr lang="en-US" b="1" i="0" dirty="0" err="1">
                <a:solidFill>
                  <a:srgbClr val="282828"/>
                </a:solidFill>
                <a:effectLst/>
                <a:latin typeface="MuseoSans"/>
              </a:rPr>
              <a:t>forestplot</a:t>
            </a:r>
            <a:r>
              <a:rPr lang="en-US" b="1" i="0" dirty="0">
                <a:solidFill>
                  <a:srgbClr val="282828"/>
                </a:solidFill>
                <a:effectLst/>
                <a:latin typeface="MuseoSans"/>
              </a:rPr>
              <a:t>’ </a:t>
            </a:r>
            <a:r>
              <a:rPr lang="en-US" b="0" i="0" dirty="0">
                <a:solidFill>
                  <a:srgbClr val="282828"/>
                </a:solidFill>
                <a:effectLst/>
                <a:latin typeface="MuseoSans"/>
              </a:rPr>
              <a:t>were used.</a:t>
            </a:r>
            <a:endParaRPr lang="hu-HU" b="0" i="0" dirty="0">
              <a:solidFill>
                <a:srgbClr val="282828"/>
              </a:solidFill>
              <a:effectLst/>
              <a:latin typeface="MuseoSans"/>
            </a:endParaRPr>
          </a:p>
          <a:p>
            <a:endParaRPr lang="hu-HU" b="0" i="0" dirty="0">
              <a:solidFill>
                <a:srgbClr val="282828"/>
              </a:solidFill>
              <a:effectLst/>
              <a:latin typeface="MuseoSans"/>
            </a:endParaRPr>
          </a:p>
          <a:p>
            <a:endParaRPr lang="hu-HU" b="0" i="0" dirty="0">
              <a:solidFill>
                <a:srgbClr val="282828"/>
              </a:solidFill>
              <a:effectLst/>
              <a:latin typeface="MuseoSans"/>
            </a:endParaRPr>
          </a:p>
          <a:p>
            <a:r>
              <a:rPr lang="en-US" b="0" i="0" dirty="0">
                <a:solidFill>
                  <a:srgbClr val="282828"/>
                </a:solidFill>
                <a:effectLst/>
                <a:latin typeface="MuseoSans"/>
              </a:rPr>
              <a:t>The sample size of 6830 cases in this study is the largest in the literature on the association of β-blocker therapy and sepsis. Moreover, we eliminated the potential confounding effect of baseline factors using PSM to balance the baseline characteristics among the two groups. In addition, our studies are the first to suggest that short- and long-acting β-blockers have different therapeutic profiles on sepsis.</a:t>
            </a:r>
            <a:endParaRPr lang="hu-HU" b="0" i="0" dirty="0">
              <a:solidFill>
                <a:srgbClr val="282828"/>
              </a:solidFill>
              <a:effectLst/>
              <a:latin typeface="MuseoSans"/>
            </a:endParaRPr>
          </a:p>
          <a:p>
            <a:endParaRPr lang="hu-HU" b="0" i="0" dirty="0">
              <a:solidFill>
                <a:srgbClr val="282828"/>
              </a:solidFill>
              <a:effectLst/>
              <a:latin typeface="MuseoSans"/>
            </a:endParaRPr>
          </a:p>
          <a:p>
            <a:endParaRPr lang="hu-HU" b="0" i="0" dirty="0">
              <a:solidFill>
                <a:srgbClr val="282828"/>
              </a:solidFill>
              <a:effectLst/>
              <a:latin typeface="MuseoSans"/>
            </a:endParaRPr>
          </a:p>
          <a:p>
            <a:r>
              <a:rPr lang="hu-HU" b="0" i="0" dirty="0">
                <a:solidFill>
                  <a:srgbClr val="282828"/>
                </a:solidFill>
                <a:effectLst/>
                <a:latin typeface="MuseoSans"/>
              </a:rPr>
              <a:t>PSMA is to reduce selection bias and estimate the causal effect of a treatmen or intervention when randomized experiment is not possible. </a:t>
            </a:r>
          </a:p>
          <a:p>
            <a:r>
              <a:rPr lang="hu-HU" b="0" i="0" dirty="0">
                <a:solidFill>
                  <a:srgbClr val="282828"/>
                </a:solidFill>
                <a:effectLst/>
                <a:latin typeface="MuseoSans"/>
              </a:rPr>
              <a:t>Forest plot: graphycal display used in meta-analyses to visualize the results from multiple scientific studies adressing the same question</a:t>
            </a:r>
            <a:endParaRPr lang="hu-HU" dirty="0"/>
          </a:p>
        </p:txBody>
      </p:sp>
      <p:sp>
        <p:nvSpPr>
          <p:cNvPr id="4" name="Slide Number Placeholder 3">
            <a:extLst>
              <a:ext uri="{FF2B5EF4-FFF2-40B4-BE49-F238E27FC236}">
                <a16:creationId xmlns:a16="http://schemas.microsoft.com/office/drawing/2014/main" id="{659B24BC-E2C3-E7A9-6567-4A7C9C799C95}"/>
              </a:ext>
            </a:extLst>
          </p:cNvPr>
          <p:cNvSpPr>
            <a:spLocks noGrp="1"/>
          </p:cNvSpPr>
          <p:nvPr>
            <p:ph type="sldNum" sz="quarter" idx="5"/>
          </p:nvPr>
        </p:nvSpPr>
        <p:spPr/>
        <p:txBody>
          <a:bodyPr/>
          <a:lstStyle/>
          <a:p>
            <a:fld id="{E5AB3B42-98B4-4C8A-992B-19765CF920E4}" type="slidenum">
              <a:rPr lang="hu-HU" smtClean="0"/>
              <a:t>9</a:t>
            </a:fld>
            <a:endParaRPr lang="hu-HU"/>
          </a:p>
        </p:txBody>
      </p:sp>
    </p:spTree>
    <p:extLst>
      <p:ext uri="{BB962C8B-B14F-4D97-AF65-F5344CB8AC3E}">
        <p14:creationId xmlns:p14="http://schemas.microsoft.com/office/powerpoint/2010/main" val="3745964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9" name="Kép 10" descr="Kép 10"/>
          <p:cNvPicPr>
            <a:picLocks/>
          </p:cNvPicPr>
          <p:nvPr userDrawn="1"/>
        </p:nvPicPr>
        <p:blipFill>
          <a:blip r:embed="rId2"/>
          <a:srcRect l="33196"/>
          <a:stretch>
            <a:fillRect/>
          </a:stretch>
        </p:blipFill>
        <p:spPr>
          <a:xfrm flipH="1">
            <a:off x="7840800" y="345600"/>
            <a:ext cx="4352400" cy="6523200"/>
          </a:xfrm>
          <a:prstGeom prst="rect">
            <a:avLst/>
          </a:prstGeom>
          <a:ln w="12700">
            <a:miter lim="400000"/>
          </a:ln>
        </p:spPr>
      </p:pic>
      <p:sp>
        <p:nvSpPr>
          <p:cNvPr id="2" name="Title 1"/>
          <p:cNvSpPr>
            <a:spLocks noGrp="1"/>
          </p:cNvSpPr>
          <p:nvPr>
            <p:ph type="ctrTitle"/>
          </p:nvPr>
        </p:nvSpPr>
        <p:spPr>
          <a:xfrm>
            <a:off x="730800" y="2966400"/>
            <a:ext cx="9079200" cy="925200"/>
          </a:xfrm>
          <a:prstGeom prst="rect">
            <a:avLst/>
          </a:prstGeom>
        </p:spPr>
        <p:txBody>
          <a:bodyPr lIns="90000" tIns="46800" rIns="90000" bIns="46800" anchor="t" anchorCtr="0"/>
          <a:lstStyle>
            <a:lvl1pPr algn="l">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3" name="Subtitle 2"/>
          <p:cNvSpPr>
            <a:spLocks noGrp="1"/>
          </p:cNvSpPr>
          <p:nvPr>
            <p:ph type="subTitle" idx="1"/>
          </p:nvPr>
        </p:nvSpPr>
        <p:spPr>
          <a:xfrm>
            <a:off x="741600" y="4201200"/>
            <a:ext cx="4172400" cy="1004400"/>
          </a:xfrm>
          <a:prstGeom prst="rect">
            <a:avLst/>
          </a:prstGeom>
        </p:spPr>
        <p:txBody>
          <a:bodyPr lIns="90000" tIns="46800" rIns="90000" bIns="46800"/>
          <a:lstStyle>
            <a:lvl1pPr marL="0" indent="0" algn="l">
              <a:lnSpc>
                <a:spcPts val="2391"/>
              </a:lnSpc>
              <a:spcBef>
                <a:spcPts val="0"/>
              </a:spcBef>
              <a:buNone/>
              <a:defRPr sz="1800">
                <a:latin typeface="Poppins regular" panose="00000500000000000000" pitchFamily="2" charset="-18"/>
                <a:cs typeface="Poppins regular" panose="00000500000000000000" pitchFamily="2" charset="-18"/>
              </a:defRPr>
            </a:lvl1pPr>
            <a:lvl2pPr marL="457200" indent="0" algn="ctr">
              <a:buNone/>
              <a:defRPr sz="2000"/>
            </a:lvl2pPr>
            <a:lvl3pPr marL="914399" indent="0" algn="ctr">
              <a:buNone/>
              <a:defRPr sz="1801"/>
            </a:lvl3pPr>
            <a:lvl4pPr marL="1371599" indent="0" algn="ctr">
              <a:buNone/>
              <a:defRPr sz="1600"/>
            </a:lvl4pPr>
            <a:lvl5pPr marL="1828798" indent="0" algn="ctr">
              <a:buNone/>
              <a:defRPr sz="1600"/>
            </a:lvl5pPr>
            <a:lvl6pPr marL="2285997" indent="0" algn="ctr">
              <a:buNone/>
              <a:defRPr sz="1600"/>
            </a:lvl6pPr>
            <a:lvl7pPr marL="2743197" indent="0" algn="ctr">
              <a:buNone/>
              <a:defRPr sz="1600"/>
            </a:lvl7pPr>
            <a:lvl8pPr marL="3200396" indent="0" algn="ctr">
              <a:buNone/>
              <a:defRPr sz="1600"/>
            </a:lvl8pPr>
            <a:lvl9pPr marL="3657596" indent="0" algn="ctr">
              <a:buNone/>
              <a:defRPr sz="1600"/>
            </a:lvl9pPr>
          </a:lstStyle>
          <a:p>
            <a:r>
              <a:rPr lang="hu-HU"/>
              <a:t>Kattintson ide az alcím mintájának szerkesztéséhez</a:t>
            </a:r>
            <a:endParaRPr lang="en-US" dirty="0"/>
          </a:p>
        </p:txBody>
      </p:sp>
      <p:pic>
        <p:nvPicPr>
          <p:cNvPr id="8" name="Ábra 4" descr="Ábra 4"/>
          <p:cNvPicPr>
            <a:picLocks/>
          </p:cNvPicPr>
          <p:nvPr userDrawn="1"/>
        </p:nvPicPr>
        <p:blipFill>
          <a:blip r:embed="rId3"/>
          <a:stretch>
            <a:fillRect/>
          </a:stretch>
        </p:blipFill>
        <p:spPr>
          <a:xfrm>
            <a:off x="806400" y="723600"/>
            <a:ext cx="3358800" cy="723600"/>
          </a:xfrm>
          <a:prstGeom prst="rect">
            <a:avLst/>
          </a:prstGeom>
          <a:ln w="12700">
            <a:miter lim="400000"/>
          </a:ln>
        </p:spPr>
      </p:pic>
      <p:sp>
        <p:nvSpPr>
          <p:cNvPr id="21" name="Szöveg helye 20"/>
          <p:cNvSpPr>
            <a:spLocks noGrp="1"/>
          </p:cNvSpPr>
          <p:nvPr>
            <p:ph type="body" sz="quarter" idx="10"/>
          </p:nvPr>
        </p:nvSpPr>
        <p:spPr>
          <a:xfrm>
            <a:off x="741600" y="6134400"/>
            <a:ext cx="4172400" cy="367200"/>
          </a:xfrm>
          <a:prstGeom prst="rect">
            <a:avLst/>
          </a:prstGeom>
        </p:spPr>
        <p:txBody>
          <a:bodyPr wrap="none" lIns="90000" tIns="46800" rIns="90000" bIns="46800"/>
          <a:lstStyle>
            <a:lvl1pPr marL="0" indent="0">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68556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pic>
        <p:nvPicPr>
          <p:cNvPr id="7" name="Kép 10" descr="Kép 10"/>
          <p:cNvPicPr>
            <a:picLocks noChangeAspect="1"/>
          </p:cNvPicPr>
          <p:nvPr userDrawn="1"/>
        </p:nvPicPr>
        <p:blipFill>
          <a:blip r:embed="rId2"/>
          <a:srcRect t="14602" r="55677"/>
          <a:stretch>
            <a:fillRect/>
          </a:stretch>
        </p:blipFill>
        <p:spPr>
          <a:xfrm flipH="1">
            <a:off x="0" y="3378"/>
            <a:ext cx="4736708" cy="6851312"/>
          </a:xfrm>
          <a:prstGeom prst="rect">
            <a:avLst/>
          </a:prstGeom>
          <a:ln w="12700">
            <a:miter lim="400000"/>
          </a:ln>
        </p:spPr>
      </p:pic>
      <p:pic>
        <p:nvPicPr>
          <p:cNvPr id="10" name="Ábra 4" descr="Ábra 4"/>
          <p:cNvPicPr>
            <a:picLocks/>
          </p:cNvPicPr>
          <p:nvPr userDrawn="1"/>
        </p:nvPicPr>
        <p:blipFill>
          <a:blip r:embed="rId3"/>
          <a:stretch>
            <a:fillRect/>
          </a:stretch>
        </p:blipFill>
        <p:spPr>
          <a:xfrm>
            <a:off x="8236800" y="723600"/>
            <a:ext cx="3358800" cy="723600"/>
          </a:xfrm>
          <a:prstGeom prst="rect">
            <a:avLst/>
          </a:prstGeom>
          <a:ln w="12700">
            <a:miter lim="400000"/>
          </a:ln>
        </p:spPr>
      </p:pic>
      <p:sp>
        <p:nvSpPr>
          <p:cNvPr id="2" name="Title 1"/>
          <p:cNvSpPr>
            <a:spLocks noGrp="1"/>
          </p:cNvSpPr>
          <p:nvPr>
            <p:ph type="ctrTitle"/>
          </p:nvPr>
        </p:nvSpPr>
        <p:spPr>
          <a:xfrm>
            <a:off x="2559600" y="2966400"/>
            <a:ext cx="9079200" cy="925200"/>
          </a:xfrm>
          <a:prstGeom prst="rect">
            <a:avLst/>
          </a:prstGeom>
        </p:spPr>
        <p:txBody>
          <a:bodyPr lIns="90000" tIns="46800" rIns="90000" bIns="46800" anchor="t" anchorCtr="0"/>
          <a:lstStyle>
            <a:lvl1pPr algn="r">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21" name="Szöveg helye 20"/>
          <p:cNvSpPr>
            <a:spLocks noGrp="1"/>
          </p:cNvSpPr>
          <p:nvPr>
            <p:ph type="body" sz="quarter" idx="10"/>
          </p:nvPr>
        </p:nvSpPr>
        <p:spPr>
          <a:xfrm>
            <a:off x="7509377" y="6134400"/>
            <a:ext cx="4172400" cy="367200"/>
          </a:xfrm>
          <a:prstGeom prst="rect">
            <a:avLst/>
          </a:prstGeom>
        </p:spPr>
        <p:txBody>
          <a:bodyPr wrap="none" lIns="90000" tIns="46800" rIns="90000" bIns="46800"/>
          <a:lstStyle>
            <a:lvl1pPr marL="0" indent="0" algn="r">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7453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9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121D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92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rgbClr val="121D46"/>
        </a:solidFill>
        <a:effectLst/>
      </p:bgPr>
    </p:bg>
    <p:spTree>
      <p:nvGrpSpPr>
        <p:cNvPr id="1" name=""/>
        <p:cNvGrpSpPr/>
        <p:nvPr/>
      </p:nvGrpSpPr>
      <p:grpSpPr>
        <a:xfrm>
          <a:off x="0" y="0"/>
          <a:ext cx="0" cy="0"/>
          <a:chOff x="0" y="0"/>
          <a:chExt cx="0" cy="0"/>
        </a:xfrm>
      </p:grpSpPr>
      <p:pic>
        <p:nvPicPr>
          <p:cNvPr id="7" name="Kép 3" descr="Kép 3"/>
          <p:cNvPicPr>
            <a:picLocks/>
          </p:cNvPicPr>
          <p:nvPr userDrawn="1"/>
        </p:nvPicPr>
        <p:blipFill>
          <a:blip r:embed="rId2"/>
          <a:srcRect r="70737"/>
          <a:stretch>
            <a:fillRect/>
          </a:stretch>
        </p:blipFill>
        <p:spPr>
          <a:xfrm>
            <a:off x="8305200" y="0"/>
            <a:ext cx="3888000" cy="6858000"/>
          </a:xfrm>
          <a:prstGeom prst="rect">
            <a:avLst/>
          </a:prstGeom>
          <a:ln w="12700">
            <a:miter lim="400000"/>
          </a:ln>
        </p:spPr>
      </p:pic>
      <p:sp>
        <p:nvSpPr>
          <p:cNvPr id="2" name="Title 1"/>
          <p:cNvSpPr>
            <a:spLocks noGrp="1"/>
          </p:cNvSpPr>
          <p:nvPr>
            <p:ph type="title"/>
          </p:nvPr>
        </p:nvSpPr>
        <p:spPr>
          <a:xfrm>
            <a:off x="730800" y="2966400"/>
            <a:ext cx="9079200" cy="925200"/>
          </a:xfrm>
          <a:prstGeom prst="rect">
            <a:avLst/>
          </a:prstGeom>
        </p:spPr>
        <p:txBody>
          <a:bodyPr lIns="90000" tIns="46800" rIns="90000" bIns="46800" anchor="t" anchorCtr="0"/>
          <a:lstStyle>
            <a:lvl1pPr>
              <a:defRPr sz="5400">
                <a:solidFill>
                  <a:schemeClr val="bg1"/>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3" name="Text Placeholder 2"/>
          <p:cNvSpPr>
            <a:spLocks noGrp="1"/>
          </p:cNvSpPr>
          <p:nvPr>
            <p:ph type="body" idx="1"/>
          </p:nvPr>
        </p:nvSpPr>
        <p:spPr>
          <a:xfrm>
            <a:off x="741600" y="4201200"/>
            <a:ext cx="8977500" cy="387281"/>
          </a:xfrm>
          <a:prstGeom prst="rect">
            <a:avLst/>
          </a:prstGeom>
        </p:spPr>
        <p:txBody>
          <a:bodyPr lIns="90000" tIns="46800" rIns="90000" bIns="46800"/>
          <a:lstStyle>
            <a:lvl1pPr marL="0" indent="0">
              <a:lnSpc>
                <a:spcPts val="2391"/>
              </a:lnSpc>
              <a:spcBef>
                <a:spcPts val="0"/>
              </a:spcBef>
              <a:buNone/>
              <a:defRPr sz="1687">
                <a:solidFill>
                  <a:schemeClr val="bg1"/>
                </a:solidFill>
                <a:latin typeface="Poppins regular" panose="00000500000000000000" pitchFamily="2" charset="-18"/>
                <a:cs typeface="Poppins regular" panose="00000500000000000000" pitchFamily="2" charset="-18"/>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798" indent="0">
              <a:buNone/>
              <a:defRPr sz="1600">
                <a:solidFill>
                  <a:schemeClr val="tx1">
                    <a:tint val="75000"/>
                  </a:schemeClr>
                </a:solidFill>
              </a:defRPr>
            </a:lvl5pPr>
            <a:lvl6pPr marL="2285997" indent="0">
              <a:buNone/>
              <a:defRPr sz="1600">
                <a:solidFill>
                  <a:schemeClr val="tx1">
                    <a:tint val="75000"/>
                  </a:schemeClr>
                </a:solidFill>
              </a:defRPr>
            </a:lvl6pPr>
            <a:lvl7pPr marL="2743197" indent="0">
              <a:buNone/>
              <a:defRPr sz="1600">
                <a:solidFill>
                  <a:schemeClr val="tx1">
                    <a:tint val="75000"/>
                  </a:schemeClr>
                </a:solidFill>
              </a:defRPr>
            </a:lvl7pPr>
            <a:lvl8pPr marL="3200396" indent="0">
              <a:buNone/>
              <a:defRPr sz="1600">
                <a:solidFill>
                  <a:schemeClr val="tx1">
                    <a:tint val="75000"/>
                  </a:schemeClr>
                </a:solidFill>
              </a:defRPr>
            </a:lvl8pPr>
            <a:lvl9pPr marL="3657596" indent="0">
              <a:buNone/>
              <a:defRPr sz="1600">
                <a:solidFill>
                  <a:schemeClr val="tx1">
                    <a:tint val="75000"/>
                  </a:schemeClr>
                </a:solidFill>
              </a:defRPr>
            </a:lvl9pPr>
          </a:lstStyle>
          <a:p>
            <a:pPr lvl="0"/>
            <a:r>
              <a:rPr lang="hu-HU" dirty="0"/>
              <a:t>Mintaszöveg szerkesztése</a:t>
            </a:r>
          </a:p>
        </p:txBody>
      </p:sp>
      <p:pic>
        <p:nvPicPr>
          <p:cNvPr id="6" name="Ábra 4" descr="Ábra 4"/>
          <p:cNvPicPr>
            <a:picLocks/>
          </p:cNvPicPr>
          <p:nvPr userDrawn="1"/>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891546" y="6116400"/>
            <a:ext cx="1678854" cy="359432"/>
          </a:xfrm>
          <a:prstGeom prst="rect">
            <a:avLst/>
          </a:prstGeom>
          <a:ln w="12700">
            <a:miter lim="400000"/>
          </a:ln>
        </p:spPr>
      </p:pic>
    </p:spTree>
    <p:extLst>
      <p:ext uri="{BB962C8B-B14F-4D97-AF65-F5344CB8AC3E}">
        <p14:creationId xmlns:p14="http://schemas.microsoft.com/office/powerpoint/2010/main" val="27991071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ly text">
    <p:spTree>
      <p:nvGrpSpPr>
        <p:cNvPr id="1" name=""/>
        <p:cNvGrpSpPr/>
        <p:nvPr/>
      </p:nvGrpSpPr>
      <p:grpSpPr>
        <a:xfrm>
          <a:off x="0" y="0"/>
          <a:ext cx="0" cy="0"/>
          <a:chOff x="0" y="0"/>
          <a:chExt cx="0" cy="0"/>
        </a:xfrm>
      </p:grpSpPr>
      <p:sp>
        <p:nvSpPr>
          <p:cNvPr id="2" name="Title 1"/>
          <p:cNvSpPr>
            <a:spLocks noGrp="1"/>
          </p:cNvSpPr>
          <p:nvPr>
            <p:ph type="title"/>
          </p:nvPr>
        </p:nvSpPr>
        <p:spPr>
          <a:xfrm>
            <a:off x="776251" y="1288406"/>
            <a:ext cx="10749375" cy="594844"/>
          </a:xfrm>
          <a:prstGeom prst="rect">
            <a:avLst/>
          </a:prstGeom>
        </p:spPr>
        <p:txBody>
          <a:bodyPr lIns="50400" tIns="50400" rIns="50400" bIns="504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5"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8"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0" name="Szöveg helye 9"/>
          <p:cNvSpPr>
            <a:spLocks noGrp="1"/>
          </p:cNvSpPr>
          <p:nvPr>
            <p:ph type="body" sz="quarter" idx="12"/>
          </p:nvPr>
        </p:nvSpPr>
        <p:spPr>
          <a:xfrm>
            <a:off x="741600" y="2264400"/>
            <a:ext cx="5216400" cy="3471867"/>
          </a:xfrm>
          <a:prstGeom prst="rect">
            <a:avLst/>
          </a:prstGeom>
        </p:spPr>
        <p:txBody>
          <a:bodyPr lIns="50400" tIns="50400" rIns="50400" bIns="504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4" name="Szöveg helye 13"/>
          <p:cNvSpPr>
            <a:spLocks noGrp="1"/>
          </p:cNvSpPr>
          <p:nvPr>
            <p:ph type="body" sz="quarter" idx="13"/>
          </p:nvPr>
        </p:nvSpPr>
        <p:spPr>
          <a:xfrm>
            <a:off x="6354000" y="2264400"/>
            <a:ext cx="5216400" cy="3471867"/>
          </a:xfrm>
          <a:prstGeom prst="rect">
            <a:avLst/>
          </a:prstGeom>
        </p:spPr>
        <p:txBody>
          <a:bodyPr lIns="90000" tIns="46800" rIns="90000" bIns="46800"/>
          <a:lstStyle>
            <a:lvl1pPr marL="0" indent="0">
              <a:lnSpc>
                <a:spcPts val="2400"/>
              </a:lnSpc>
              <a:spcBef>
                <a:spcPts val="0"/>
              </a:spcBef>
              <a:buNone/>
              <a:defRPr sz="1547">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9"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56117195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ist">
    <p:spTree>
      <p:nvGrpSpPr>
        <p:cNvPr id="1" name=""/>
        <p:cNvGrpSpPr/>
        <p:nvPr/>
      </p:nvGrpSpPr>
      <p:grpSpPr>
        <a:xfrm>
          <a:off x="0" y="0"/>
          <a:ext cx="0" cy="0"/>
          <a:chOff x="0" y="0"/>
          <a:chExt cx="0" cy="0"/>
        </a:xfrm>
      </p:grpSpPr>
      <p:pic>
        <p:nvPicPr>
          <p:cNvPr id="11" name="Kép 2" descr="Kép 2"/>
          <p:cNvPicPr>
            <a:picLocks/>
          </p:cNvPicPr>
          <p:nvPr userDrawn="1"/>
        </p:nvPicPr>
        <p:blipFill>
          <a:blip r:embed="rId2"/>
          <a:srcRect t="15778" r="25348"/>
          <a:stretch>
            <a:fillRect/>
          </a:stretch>
        </p:blipFill>
        <p:spPr>
          <a:xfrm>
            <a:off x="10144057" y="0"/>
            <a:ext cx="20484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7"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741600" y="2264400"/>
            <a:ext cx="10526625" cy="3532618"/>
          </a:xfrm>
          <a:prstGeom prst="rect">
            <a:avLst/>
          </a:prstGeom>
        </p:spPr>
        <p:txBody>
          <a:bodyPr lIns="90000" tIns="46800" rIns="90000" bIns="46800"/>
          <a:lstStyle>
            <a:lvl1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3"/>
          <a:stretch>
            <a:fillRect/>
          </a:stretch>
        </p:blipFill>
        <p:spPr>
          <a:xfrm>
            <a:off x="9891546" y="6117418"/>
            <a:ext cx="1678854" cy="359432"/>
          </a:xfrm>
          <a:prstGeom prst="rect">
            <a:avLst/>
          </a:prstGeom>
          <a:ln w="12700">
            <a:miter lim="400000"/>
          </a:ln>
        </p:spPr>
      </p:pic>
    </p:spTree>
    <p:extLst>
      <p:ext uri="{BB962C8B-B14F-4D97-AF65-F5344CB8AC3E}">
        <p14:creationId xmlns:p14="http://schemas.microsoft.com/office/powerpoint/2010/main" val="27772228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g righ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6095251"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730800" y="1360800"/>
            <a:ext cx="9079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741600" y="2264401"/>
            <a:ext cx="4885200" cy="3479636"/>
          </a:xfrm>
          <a:prstGeom prst="rect">
            <a:avLst/>
          </a:prstGeom>
        </p:spPr>
        <p:txBody>
          <a:bodyPr lIns="90000" tIns="46800" rIns="90000" bIns="468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9079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1"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4"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656178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g lef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0"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6710400" y="1360800"/>
            <a:ext cx="5435249"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724800" y="2264401"/>
            <a:ext cx="4885200" cy="3479636"/>
          </a:xfrm>
          <a:prstGeom prst="rect">
            <a:avLst/>
          </a:prstGeom>
        </p:spPr>
        <p:txBody>
          <a:bodyPr lIns="90000" tIns="46800" rIns="90000" bIns="46800"/>
          <a:lstStyle>
            <a:lvl1pPr marL="0" indent="0">
              <a:lnSpc>
                <a:spcPts val="2391"/>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6724800" y="730800"/>
            <a:ext cx="5421749"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1"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3"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7064556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ing - általános helyőrző">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645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08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645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4280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9" name="Szöveg helye 8"/>
          <p:cNvSpPr>
            <a:spLocks noGrp="1"/>
          </p:cNvSpPr>
          <p:nvPr>
            <p:ph type="body" sz="quarter" idx="16"/>
          </p:nvPr>
        </p:nvSpPr>
        <p:spPr>
          <a:xfrm>
            <a:off x="7952400" y="4136655"/>
            <a:ext cx="3423600" cy="1353964"/>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3" name="Oval 22"/>
          <p:cNvSpPr/>
          <p:nvPr userDrawn="1"/>
        </p:nvSpPr>
        <p:spPr>
          <a:xfrm>
            <a:off x="1816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14" name="Oval 24"/>
          <p:cNvSpPr/>
          <p:nvPr userDrawn="1"/>
        </p:nvSpPr>
        <p:spPr>
          <a:xfrm>
            <a:off x="9160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1266"/>
          </a:p>
        </p:txBody>
      </p:sp>
      <p:sp>
        <p:nvSpPr>
          <p:cNvPr id="15" name="Oval 26"/>
          <p:cNvSpPr/>
          <p:nvPr userDrawn="1"/>
        </p:nvSpPr>
        <p:spPr>
          <a:xfrm>
            <a:off x="5488402" y="2851200"/>
            <a:ext cx="1007597" cy="1008000"/>
          </a:xfrm>
          <a:prstGeom prst="ellipse">
            <a:avLst/>
          </a:prstGeom>
          <a:solidFill>
            <a:srgbClr val="121D46"/>
          </a:solidFill>
          <a:ln w="12700">
            <a:miter lim="400000"/>
          </a:ln>
        </p:spPr>
        <p:txBody>
          <a:bodyPr lIns="36000" tIns="36000" rIns="36000" bIns="36000"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6" name="Szöveg helye 5"/>
          <p:cNvSpPr>
            <a:spLocks noGrp="1"/>
          </p:cNvSpPr>
          <p:nvPr>
            <p:ph type="body" sz="quarter" idx="17"/>
          </p:nvPr>
        </p:nvSpPr>
        <p:spPr>
          <a:xfrm>
            <a:off x="5783400" y="3146400"/>
            <a:ext cx="4176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7" name="Szöveg helye 5"/>
          <p:cNvSpPr>
            <a:spLocks noGrp="1"/>
          </p:cNvSpPr>
          <p:nvPr>
            <p:ph type="body" sz="quarter" idx="18" hasCustomPrompt="1"/>
          </p:nvPr>
        </p:nvSpPr>
        <p:spPr>
          <a:xfrm>
            <a:off x="2110950" y="3146400"/>
            <a:ext cx="418500" cy="417600"/>
          </a:xfrm>
          <a:prstGeom prst="rect">
            <a:avLst/>
          </a:prstGeom>
        </p:spPr>
        <p:txBody>
          <a:bodyPr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err="1"/>
              <a:t>Mintszöveg</a:t>
            </a:r>
            <a:r>
              <a:rPr lang="hu-HU" dirty="0"/>
              <a:t> szerkesztése</a:t>
            </a:r>
          </a:p>
        </p:txBody>
      </p:sp>
      <p:sp>
        <p:nvSpPr>
          <p:cNvPr id="18" name="Szöveg helye 5"/>
          <p:cNvSpPr>
            <a:spLocks noGrp="1"/>
          </p:cNvSpPr>
          <p:nvPr>
            <p:ph type="body" sz="quarter" idx="19"/>
          </p:nvPr>
        </p:nvSpPr>
        <p:spPr>
          <a:xfrm>
            <a:off x="9454950" y="3146400"/>
            <a:ext cx="4185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2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2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264302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Ábra 2" descr="Ábra 2"/>
          <p:cNvPicPr>
            <a:picLocks/>
          </p:cNvPicPr>
          <p:nvPr userDrawn="1"/>
        </p:nvPicPr>
        <p:blipFill>
          <a:blip r:embed="rId2"/>
          <a:srcRect r="21663"/>
          <a:stretch>
            <a:fillRect/>
          </a:stretch>
        </p:blipFill>
        <p:spPr>
          <a:xfrm>
            <a:off x="10725235" y="4525200"/>
            <a:ext cx="1466766" cy="1108800"/>
          </a:xfrm>
          <a:prstGeom prst="rect">
            <a:avLst/>
          </a:prstGeom>
          <a:ln w="12700">
            <a:miter lim="400000"/>
          </a:ln>
        </p:spPr>
      </p:pic>
      <p:pic>
        <p:nvPicPr>
          <p:cNvPr id="10" name="Ábra 23" descr="Ábra 23"/>
          <p:cNvPicPr>
            <a:picLocks/>
          </p:cNvPicPr>
          <p:nvPr userDrawn="1"/>
        </p:nvPicPr>
        <p:blipFill>
          <a:blip r:embed="rId2"/>
          <a:srcRect l="26987"/>
          <a:stretch>
            <a:fillRect/>
          </a:stretch>
        </p:blipFill>
        <p:spPr>
          <a:xfrm>
            <a:off x="0" y="2563200"/>
            <a:ext cx="1367057" cy="1108800"/>
          </a:xfrm>
          <a:prstGeom prst="rect">
            <a:avLst/>
          </a:prstGeom>
          <a:ln w="12700">
            <a:miter lim="400000"/>
          </a:ln>
        </p:spPr>
      </p:pic>
      <p:pic>
        <p:nvPicPr>
          <p:cNvPr id="11" name="Kép 2" descr="Kép 2"/>
          <p:cNvPicPr>
            <a:picLocks/>
          </p:cNvPicPr>
          <p:nvPr userDrawn="1"/>
        </p:nvPicPr>
        <p:blipFill>
          <a:blip r:embed="rId3"/>
          <a:srcRect t="15778" r="25348"/>
          <a:stretch>
            <a:fillRect/>
          </a:stretch>
        </p:blipFill>
        <p:spPr>
          <a:xfrm>
            <a:off x="10183200" y="0"/>
            <a:ext cx="20088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2178000" y="3020400"/>
            <a:ext cx="8672400" cy="2260406"/>
          </a:xfrm>
          <a:prstGeom prst="rect">
            <a:avLst/>
          </a:prstGeom>
        </p:spPr>
        <p:txBody>
          <a:bodyPr lIns="90000" tIns="46800" rIns="90000" bIns="46800"/>
          <a:lstStyle>
            <a:lvl1pPr marL="0" indent="0">
              <a:lnSpc>
                <a:spcPct val="150000"/>
              </a:lnSpc>
              <a:spcBef>
                <a:spcPts val="0"/>
              </a:spcBef>
              <a:buNone/>
              <a:defRPr sz="2200" i="1">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
        <p:nvSpPr>
          <p:cNvPr id="12"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3" name="Ábra 4" descr="Ábra 4"/>
          <p:cNvPicPr>
            <a:picLocks/>
          </p:cNvPicPr>
          <p:nvPr userDrawn="1"/>
        </p:nvPicPr>
        <p:blipFill>
          <a:blip r:embed="rId4"/>
          <a:stretch>
            <a:fillRect/>
          </a:stretch>
        </p:blipFill>
        <p:spPr>
          <a:xfrm>
            <a:off x="9891546" y="6117418"/>
            <a:ext cx="1678854" cy="359432"/>
          </a:xfrm>
          <a:prstGeom prst="rect">
            <a:avLst/>
          </a:prstGeom>
          <a:ln w="12700">
            <a:miter lim="400000"/>
          </a:ln>
        </p:spPr>
      </p:pic>
      <p:sp>
        <p:nvSpPr>
          <p:cNvPr id="15"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4335961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7784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Táblázat helye 3"/>
          <p:cNvSpPr>
            <a:spLocks noGrp="1"/>
          </p:cNvSpPr>
          <p:nvPr>
            <p:ph type="tbl" sz="quarter" idx="15"/>
          </p:nvPr>
        </p:nvSpPr>
        <p:spPr>
          <a:xfrm>
            <a:off x="730800" y="2347200"/>
            <a:ext cx="10839600" cy="3384736"/>
          </a:xfrm>
          <a:prstGeom prst="rect">
            <a:avLst/>
          </a:prstGeom>
        </p:spPr>
        <p:txBody>
          <a:bodyPr lIns="90000" tIns="46800" rIns="90000" bIns="46800"/>
          <a:lstStyle>
            <a:lvl1pPr marL="0" indent="0">
              <a:lnSpc>
                <a:spcPct val="10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endParaRPr lang="hu-HU"/>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4282948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135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85" r:id="rId5"/>
    <p:sldLayoutId id="2147483686" r:id="rId6"/>
    <p:sldLayoutId id="2147483687" r:id="rId7"/>
    <p:sldLayoutId id="2147483690" r:id="rId8"/>
    <p:sldLayoutId id="2147483691" r:id="rId9"/>
    <p:sldLayoutId id="2147483692" r:id="rId10"/>
    <p:sldLayoutId id="2147483688" r:id="rId11"/>
    <p:sldLayoutId id="2147483689" r:id="rId12"/>
  </p:sldLayoutIdLst>
  <p:hf sldNum="0" hdr="0" dt="0"/>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798" algn="l" defTabSz="914399" rtl="0" eaLnBrk="1" latinLnBrk="0" hangingPunct="1">
        <a:defRPr sz="1801" kern="1200">
          <a:solidFill>
            <a:schemeClr val="tx1"/>
          </a:solidFill>
          <a:latin typeface="+mn-lt"/>
          <a:ea typeface="+mn-ea"/>
          <a:cs typeface="+mn-cs"/>
        </a:defRPr>
      </a:lvl5pPr>
      <a:lvl6pPr marL="2285997" algn="l" defTabSz="914399" rtl="0" eaLnBrk="1" latinLnBrk="0" hangingPunct="1">
        <a:defRPr sz="1801" kern="1200">
          <a:solidFill>
            <a:schemeClr val="tx1"/>
          </a:solidFill>
          <a:latin typeface="+mn-lt"/>
          <a:ea typeface="+mn-ea"/>
          <a:cs typeface="+mn-cs"/>
        </a:defRPr>
      </a:lvl6pPr>
      <a:lvl7pPr marL="2743197" algn="l" defTabSz="914399" rtl="0" eaLnBrk="1" latinLnBrk="0" hangingPunct="1">
        <a:defRPr sz="1801" kern="1200">
          <a:solidFill>
            <a:schemeClr val="tx1"/>
          </a:solidFill>
          <a:latin typeface="+mn-lt"/>
          <a:ea typeface="+mn-ea"/>
          <a:cs typeface="+mn-cs"/>
        </a:defRPr>
      </a:lvl7pPr>
      <a:lvl8pPr marL="3200396" algn="l" defTabSz="914399" rtl="0" eaLnBrk="1" latinLnBrk="0" hangingPunct="1">
        <a:defRPr sz="1801" kern="1200">
          <a:solidFill>
            <a:schemeClr val="tx1"/>
          </a:solidFill>
          <a:latin typeface="+mn-lt"/>
          <a:ea typeface="+mn-ea"/>
          <a:cs typeface="+mn-cs"/>
        </a:defRPr>
      </a:lvl8pPr>
      <a:lvl9pPr marL="3657596"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509127" y="2952813"/>
            <a:ext cx="9687819" cy="718667"/>
          </a:xfrm>
        </p:spPr>
        <p:txBody>
          <a:bodyPr/>
          <a:lstStyle/>
          <a:p>
            <a:r>
              <a:rPr lang="hu-HU" sz="4000" dirty="0"/>
              <a:t>Béta blokkolók az intenzív osztályon</a:t>
            </a:r>
            <a:endParaRPr lang="en-US" sz="4000" dirty="0"/>
          </a:p>
        </p:txBody>
      </p:sp>
      <p:sp>
        <p:nvSpPr>
          <p:cNvPr id="3" name="Alcím 2"/>
          <p:cNvSpPr>
            <a:spLocks noGrp="1"/>
          </p:cNvSpPr>
          <p:nvPr>
            <p:ph type="subTitle" idx="1"/>
          </p:nvPr>
        </p:nvSpPr>
        <p:spPr>
          <a:xfrm>
            <a:off x="509127" y="3905187"/>
            <a:ext cx="8227035" cy="718667"/>
          </a:xfrm>
        </p:spPr>
        <p:txBody>
          <a:bodyPr/>
          <a:lstStyle/>
          <a:p>
            <a:r>
              <a:rPr lang="hu-HU" sz="2000" dirty="0">
                <a:solidFill>
                  <a:srgbClr val="121D46"/>
                </a:solidFill>
              </a:rPr>
              <a:t>Schrick Diana, MD, PhD</a:t>
            </a:r>
          </a:p>
          <a:p>
            <a:r>
              <a:rPr lang="hu-HU" sz="2000" dirty="0">
                <a:solidFill>
                  <a:srgbClr val="121D46"/>
                </a:solidFill>
              </a:rPr>
              <a:t>PTE KK AITI, Intenzív Terápiás Tanszék &amp; Neurointenzív Tanszék</a:t>
            </a:r>
            <a:endParaRPr lang="en-US" sz="2000" dirty="0">
              <a:solidFill>
                <a:srgbClr val="121D46"/>
              </a:solidFill>
            </a:endParaRPr>
          </a:p>
        </p:txBody>
      </p:sp>
      <p:sp>
        <p:nvSpPr>
          <p:cNvPr id="5" name="Szöveg helye 4"/>
          <p:cNvSpPr>
            <a:spLocks noGrp="1"/>
          </p:cNvSpPr>
          <p:nvPr>
            <p:ph type="body" sz="quarter" idx="10"/>
          </p:nvPr>
        </p:nvSpPr>
        <p:spPr>
          <a:xfrm>
            <a:off x="509127" y="5987162"/>
            <a:ext cx="6239403" cy="547591"/>
          </a:xfrm>
        </p:spPr>
        <p:txBody>
          <a:bodyPr/>
          <a:lstStyle/>
          <a:p>
            <a:r>
              <a:rPr lang="hu-HU" sz="1600" b="1" dirty="0">
                <a:solidFill>
                  <a:srgbClr val="121D46"/>
                </a:solidFill>
                <a:latin typeface="Poppins Regular" panose="00000500000000000000" pitchFamily="2" charset="-18"/>
                <a:cs typeface="Poppins Regular" panose="00000500000000000000" pitchFamily="2" charset="-18"/>
              </a:rPr>
              <a:t>M</a:t>
            </a:r>
            <a:r>
              <a:rPr lang="hu-HU" sz="1600" dirty="0">
                <a:latin typeface="Poppins Regular" panose="00000500000000000000" pitchFamily="2" charset="-18"/>
                <a:cs typeface="Poppins Regular" panose="00000500000000000000" pitchFamily="2" charset="-18"/>
              </a:rPr>
              <a:t>editerrán </a:t>
            </a:r>
            <a:r>
              <a:rPr lang="hu-HU" sz="1600" b="1" dirty="0">
                <a:solidFill>
                  <a:srgbClr val="121D46"/>
                </a:solidFill>
                <a:latin typeface="Poppins Regular" panose="00000500000000000000" pitchFamily="2" charset="-18"/>
                <a:cs typeface="Poppins Regular" panose="00000500000000000000" pitchFamily="2" charset="-18"/>
              </a:rPr>
              <a:t>I</a:t>
            </a:r>
            <a:r>
              <a:rPr lang="hu-HU" sz="1600" dirty="0">
                <a:latin typeface="Poppins Regular" panose="00000500000000000000" pitchFamily="2" charset="-18"/>
                <a:cs typeface="Poppins Regular" panose="00000500000000000000" pitchFamily="2" charset="-18"/>
              </a:rPr>
              <a:t>ntenzíves </a:t>
            </a:r>
            <a:r>
              <a:rPr lang="hu-HU" sz="1600" b="1" dirty="0">
                <a:solidFill>
                  <a:srgbClr val="121D46"/>
                </a:solidFill>
                <a:latin typeface="Poppins Regular" panose="00000500000000000000" pitchFamily="2" charset="-18"/>
                <a:cs typeface="Poppins Regular" panose="00000500000000000000" pitchFamily="2" charset="-18"/>
              </a:rPr>
              <a:t>Ra</a:t>
            </a:r>
            <a:r>
              <a:rPr lang="hu-HU" sz="1600" dirty="0">
                <a:latin typeface="Poppins Regular" panose="00000500000000000000" pitchFamily="2" charset="-18"/>
                <a:cs typeface="Poppins Regular" panose="00000500000000000000" pitchFamily="2" charset="-18"/>
              </a:rPr>
              <a:t>ndevú</a:t>
            </a:r>
            <a:br>
              <a:rPr lang="hu-HU" sz="1600" dirty="0">
                <a:latin typeface="Poppins Regular" panose="00000500000000000000" pitchFamily="2" charset="-18"/>
                <a:cs typeface="Poppins Regular" panose="00000500000000000000" pitchFamily="2" charset="-18"/>
              </a:rPr>
            </a:br>
            <a:r>
              <a:rPr lang="hu-HU" sz="1600" dirty="0">
                <a:latin typeface="Poppins Regular" panose="00000500000000000000" pitchFamily="2" charset="-18"/>
                <a:cs typeface="Poppins Regular" panose="00000500000000000000" pitchFamily="2" charset="-18"/>
              </a:rPr>
              <a:t>Pécs, 2025.09.26.</a:t>
            </a:r>
            <a:endParaRPr lang="hu-HU" sz="1600" dirty="0"/>
          </a:p>
        </p:txBody>
      </p:sp>
      <p:pic>
        <p:nvPicPr>
          <p:cNvPr id="6" name="Kép 5">
            <a:extLst>
              <a:ext uri="{FF2B5EF4-FFF2-40B4-BE49-F238E27FC236}">
                <a16:creationId xmlns:a16="http://schemas.microsoft.com/office/drawing/2014/main" id="{45FDE00C-CB20-48FC-9019-A004F8B329EA}"/>
              </a:ext>
            </a:extLst>
          </p:cNvPr>
          <p:cNvPicPr>
            <a:picLocks noChangeAspect="1"/>
          </p:cNvPicPr>
          <p:nvPr/>
        </p:nvPicPr>
        <p:blipFill>
          <a:blip r:embed="rId3"/>
          <a:srcRect l="24374" r="26774" b="27075"/>
          <a:stretch/>
        </p:blipFill>
        <p:spPr>
          <a:xfrm>
            <a:off x="10283572" y="0"/>
            <a:ext cx="1908428" cy="1603320"/>
          </a:xfrm>
          <a:prstGeom prst="rect">
            <a:avLst/>
          </a:prstGeom>
        </p:spPr>
      </p:pic>
      <p:pic>
        <p:nvPicPr>
          <p:cNvPr id="8" name="Picture 7">
            <a:extLst>
              <a:ext uri="{FF2B5EF4-FFF2-40B4-BE49-F238E27FC236}">
                <a16:creationId xmlns:a16="http://schemas.microsoft.com/office/drawing/2014/main" id="{EB0CE47E-EF50-8B86-E6F9-D8CDC681A3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602"/>
            <a:ext cx="4679194" cy="1624156"/>
          </a:xfrm>
          <a:prstGeom prst="rect">
            <a:avLst/>
          </a:prstGeom>
        </p:spPr>
      </p:pic>
    </p:spTree>
    <p:extLst>
      <p:ext uri="{BB962C8B-B14F-4D97-AF65-F5344CB8AC3E}">
        <p14:creationId xmlns:p14="http://schemas.microsoft.com/office/powerpoint/2010/main" val="3098434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A6ABC-8448-AA73-F3EB-77F80603A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AB140-2150-223C-EAFD-CEAF48D47447}"/>
              </a:ext>
            </a:extLst>
          </p:cNvPr>
          <p:cNvSpPr>
            <a:spLocks noGrp="1"/>
          </p:cNvSpPr>
          <p:nvPr>
            <p:ph type="title"/>
          </p:nvPr>
        </p:nvSpPr>
        <p:spPr>
          <a:xfrm>
            <a:off x="706002" y="824311"/>
            <a:ext cx="10749375" cy="594844"/>
          </a:xfrm>
        </p:spPr>
        <p:txBody>
          <a:bodyPr/>
          <a:lstStyle/>
          <a:p>
            <a:r>
              <a:rPr lang="hu-HU" dirty="0"/>
              <a:t>Szeptikus sokk</a:t>
            </a:r>
          </a:p>
        </p:txBody>
      </p:sp>
      <p:sp>
        <p:nvSpPr>
          <p:cNvPr id="6" name="Text Placeholder 5">
            <a:extLst>
              <a:ext uri="{FF2B5EF4-FFF2-40B4-BE49-F238E27FC236}">
                <a16:creationId xmlns:a16="http://schemas.microsoft.com/office/drawing/2014/main" id="{7753374E-531F-0E69-2EB2-7BEA8D1AE865}"/>
              </a:ext>
            </a:extLst>
          </p:cNvPr>
          <p:cNvSpPr>
            <a:spLocks noGrp="1"/>
          </p:cNvSpPr>
          <p:nvPr>
            <p:ph type="body" sz="quarter" idx="14"/>
          </p:nvPr>
        </p:nvSpPr>
        <p:spPr>
          <a:xfrm>
            <a:off x="706002" y="469543"/>
            <a:ext cx="10779996" cy="278438"/>
          </a:xfrm>
        </p:spPr>
        <p:txBody>
          <a:bodyPr/>
          <a:lstStyle/>
          <a:p>
            <a:r>
              <a:rPr lang="hu-HU" dirty="0"/>
              <a:t>Speciális kórállapotok</a:t>
            </a:r>
          </a:p>
        </p:txBody>
      </p:sp>
      <p:grpSp>
        <p:nvGrpSpPr>
          <p:cNvPr id="8" name="Group 7">
            <a:extLst>
              <a:ext uri="{FF2B5EF4-FFF2-40B4-BE49-F238E27FC236}">
                <a16:creationId xmlns:a16="http://schemas.microsoft.com/office/drawing/2014/main" id="{F285449D-B28B-E68D-D19A-60482BDFC125}"/>
              </a:ext>
            </a:extLst>
          </p:cNvPr>
          <p:cNvGrpSpPr/>
          <p:nvPr/>
        </p:nvGrpSpPr>
        <p:grpSpPr>
          <a:xfrm>
            <a:off x="1688287" y="2670478"/>
            <a:ext cx="8356328" cy="3363211"/>
            <a:chOff x="1917836" y="2107356"/>
            <a:chExt cx="8356328" cy="3363211"/>
          </a:xfrm>
        </p:grpSpPr>
        <p:grpSp>
          <p:nvGrpSpPr>
            <p:cNvPr id="11" name="Group 10">
              <a:extLst>
                <a:ext uri="{FF2B5EF4-FFF2-40B4-BE49-F238E27FC236}">
                  <a16:creationId xmlns:a16="http://schemas.microsoft.com/office/drawing/2014/main" id="{C1580E2F-6F7B-85A9-3A11-BBC0EC50A5AD}"/>
                </a:ext>
              </a:extLst>
            </p:cNvPr>
            <p:cNvGrpSpPr/>
            <p:nvPr/>
          </p:nvGrpSpPr>
          <p:grpSpPr>
            <a:xfrm>
              <a:off x="1917836" y="2107356"/>
              <a:ext cx="8356328" cy="3363211"/>
              <a:chOff x="1265274" y="1497283"/>
              <a:chExt cx="8356328" cy="3363211"/>
            </a:xfrm>
          </p:grpSpPr>
          <p:pic>
            <p:nvPicPr>
              <p:cNvPr id="11266" name="Picture 2">
                <a:extLst>
                  <a:ext uri="{FF2B5EF4-FFF2-40B4-BE49-F238E27FC236}">
                    <a16:creationId xmlns:a16="http://schemas.microsoft.com/office/drawing/2014/main" id="{C517A50E-A75E-0529-9926-FD413DBAD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648" y="1497283"/>
                <a:ext cx="8246954" cy="336321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BBB76111-754A-0623-DB2E-CB802D2066FF}"/>
                  </a:ext>
                </a:extLst>
              </p:cNvPr>
              <p:cNvCxnSpPr/>
              <p:nvPr/>
            </p:nvCxnSpPr>
            <p:spPr>
              <a:xfrm>
                <a:off x="1374648" y="4274759"/>
                <a:ext cx="706001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684D0C3-8CE2-E446-1122-0EC807853A3B}"/>
                  </a:ext>
                </a:extLst>
              </p:cNvPr>
              <p:cNvSpPr/>
              <p:nvPr/>
            </p:nvSpPr>
            <p:spPr>
              <a:xfrm>
                <a:off x="1265274" y="3797777"/>
                <a:ext cx="1158949" cy="32765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cxnSp>
          <p:nvCxnSpPr>
            <p:cNvPr id="13" name="Straight Connector 12">
              <a:extLst>
                <a:ext uri="{FF2B5EF4-FFF2-40B4-BE49-F238E27FC236}">
                  <a16:creationId xmlns:a16="http://schemas.microsoft.com/office/drawing/2014/main" id="{D25E5D9A-44C0-BE14-6E66-03DA2C7CD5EF}"/>
                </a:ext>
              </a:extLst>
            </p:cNvPr>
            <p:cNvCxnSpPr>
              <a:cxnSpLocks/>
            </p:cNvCxnSpPr>
            <p:nvPr/>
          </p:nvCxnSpPr>
          <p:spPr>
            <a:xfrm>
              <a:off x="3519377" y="3190904"/>
              <a:ext cx="150982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875ED1E1-C28E-CCB8-83B5-CE0AB37B24E5}"/>
              </a:ext>
            </a:extLst>
          </p:cNvPr>
          <p:cNvPicPr>
            <a:picLocks noChangeAspect="1"/>
          </p:cNvPicPr>
          <p:nvPr/>
        </p:nvPicPr>
        <p:blipFill>
          <a:blip r:embed="rId4"/>
          <a:stretch>
            <a:fillRect/>
          </a:stretch>
        </p:blipFill>
        <p:spPr>
          <a:xfrm>
            <a:off x="8560112" y="201486"/>
            <a:ext cx="3631888" cy="1092142"/>
          </a:xfrm>
          <a:prstGeom prst="rect">
            <a:avLst/>
          </a:prstGeom>
        </p:spPr>
      </p:pic>
      <p:sp>
        <p:nvSpPr>
          <p:cNvPr id="16" name="TextBox 15">
            <a:extLst>
              <a:ext uri="{FF2B5EF4-FFF2-40B4-BE49-F238E27FC236}">
                <a16:creationId xmlns:a16="http://schemas.microsoft.com/office/drawing/2014/main" id="{56F1BB58-7B2E-A3A2-BB70-AF1C66AE9E1E}"/>
              </a:ext>
            </a:extLst>
          </p:cNvPr>
          <p:cNvSpPr txBox="1"/>
          <p:nvPr/>
        </p:nvSpPr>
        <p:spPr>
          <a:xfrm>
            <a:off x="5057" y="5972958"/>
            <a:ext cx="11450320" cy="830997"/>
          </a:xfrm>
          <a:prstGeom prst="rect">
            <a:avLst/>
          </a:prstGeom>
          <a:noFill/>
        </p:spPr>
        <p:txBody>
          <a:bodyPr wrap="square" rtlCol="0">
            <a:spAutoFit/>
          </a:bodyPr>
          <a:lstStyle/>
          <a:p>
            <a:r>
              <a:rPr lang="hu-HU" sz="1200" dirty="0">
                <a:solidFill>
                  <a:srgbClr val="121D46"/>
                </a:solidFill>
                <a:latin typeface="Poppins Regular" panose="020B0604020202020204" charset="-18"/>
                <a:cs typeface="Poppins Regular" panose="020B0604020202020204" charset="-18"/>
              </a:rPr>
              <a:t>Limitations:</a:t>
            </a:r>
          </a:p>
          <a:p>
            <a:r>
              <a:rPr lang="hu-HU" sz="1200" b="0" dirty="0">
                <a:solidFill>
                  <a:srgbClr val="121D46"/>
                </a:solidFill>
                <a:effectLst/>
                <a:latin typeface="Poppins Regular" panose="020B0604020202020204" charset="-18"/>
                <a:cs typeface="Poppins Regular" panose="020B0604020202020204" charset="-18"/>
              </a:rPr>
              <a:t>- </a:t>
            </a:r>
            <a:r>
              <a:rPr lang="en-US" sz="1200" b="0" dirty="0">
                <a:solidFill>
                  <a:srgbClr val="121D46"/>
                </a:solidFill>
                <a:effectLst/>
                <a:latin typeface="Poppins Regular" panose="020B0604020202020204" charset="-18"/>
                <a:cs typeface="Poppins Regular" panose="020B0604020202020204" charset="-18"/>
              </a:rPr>
              <a:t>Firstly, this study is based on a clinical database containing missing variables</a:t>
            </a:r>
            <a:endParaRPr lang="hu-HU" sz="1200" b="0" dirty="0">
              <a:solidFill>
                <a:srgbClr val="121D46"/>
              </a:solidFill>
              <a:effectLst/>
              <a:latin typeface="Poppins Regular" panose="020B0604020202020204" charset="-18"/>
              <a:cs typeface="Poppins Regular" panose="020B0604020202020204" charset="-18"/>
            </a:endParaRPr>
          </a:p>
          <a:p>
            <a:r>
              <a:rPr lang="hu-HU" sz="1200" b="0" dirty="0">
                <a:solidFill>
                  <a:srgbClr val="121D46"/>
                </a:solidFill>
                <a:effectLst/>
                <a:latin typeface="Poppins Regular" panose="020B0604020202020204" charset="-18"/>
                <a:cs typeface="Poppins Regular" panose="020B0604020202020204" charset="-18"/>
              </a:rPr>
              <a:t>- No doses of BBs</a:t>
            </a:r>
          </a:p>
          <a:p>
            <a:r>
              <a:rPr lang="hu-HU" sz="1200" b="0" dirty="0">
                <a:solidFill>
                  <a:srgbClr val="121D46"/>
                </a:solidFill>
                <a:effectLst/>
                <a:latin typeface="Poppins Regular" panose="020B0604020202020204" charset="-18"/>
                <a:cs typeface="Poppins Regular" panose="020B0604020202020204" charset="-18"/>
              </a:rPr>
              <a:t>- </a:t>
            </a:r>
            <a:r>
              <a:rPr lang="hu-HU" sz="1200" dirty="0">
                <a:solidFill>
                  <a:srgbClr val="121D46"/>
                </a:solidFill>
                <a:latin typeface="Poppins Regular" panose="020B0604020202020204" charset="-18"/>
                <a:cs typeface="Poppins Regular" panose="020B0604020202020204" charset="-18"/>
              </a:rPr>
              <a:t>In</a:t>
            </a:r>
            <a:r>
              <a:rPr lang="en-US" sz="1200" b="0" dirty="0" err="1">
                <a:solidFill>
                  <a:srgbClr val="121D46"/>
                </a:solidFill>
                <a:effectLst/>
                <a:latin typeface="Poppins Regular" panose="020B0604020202020204" charset="-18"/>
                <a:cs typeface="Poppins Regular" panose="020B0604020202020204" charset="-18"/>
              </a:rPr>
              <a:t>herent</a:t>
            </a:r>
            <a:r>
              <a:rPr lang="en-US" sz="1200" b="0" dirty="0">
                <a:solidFill>
                  <a:srgbClr val="121D46"/>
                </a:solidFill>
                <a:effectLst/>
                <a:latin typeface="Poppins Regular" panose="020B0604020202020204" charset="-18"/>
                <a:cs typeface="Poppins Regular" panose="020B0604020202020204" charset="-18"/>
              </a:rPr>
              <a:t> limitation of the retrospective research, a cause-effect relationship between the β-blocker therapy and mortality cannot be established</a:t>
            </a:r>
            <a:endParaRPr lang="hu-HU" sz="1200" dirty="0">
              <a:solidFill>
                <a:srgbClr val="121D46"/>
              </a:solidFill>
              <a:latin typeface="Poppins Regular" panose="020B0604020202020204" charset="-18"/>
              <a:cs typeface="Poppins Regular" panose="020B0604020202020204" charset="-18"/>
            </a:endParaRPr>
          </a:p>
        </p:txBody>
      </p:sp>
    </p:spTree>
    <p:extLst>
      <p:ext uri="{BB962C8B-B14F-4D97-AF65-F5344CB8AC3E}">
        <p14:creationId xmlns:p14="http://schemas.microsoft.com/office/powerpoint/2010/main" val="8154932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6CDB4-D997-264E-3A1A-E33837D22170}"/>
              </a:ext>
            </a:extLst>
          </p:cNvPr>
          <p:cNvSpPr>
            <a:spLocks noGrp="1"/>
          </p:cNvSpPr>
          <p:nvPr>
            <p:ph type="title"/>
          </p:nvPr>
        </p:nvSpPr>
        <p:spPr/>
        <p:txBody>
          <a:bodyPr/>
          <a:lstStyle/>
          <a:p>
            <a:r>
              <a:rPr lang="hu-HU" dirty="0"/>
              <a:t>Égésbetegség</a:t>
            </a:r>
          </a:p>
        </p:txBody>
      </p:sp>
      <p:sp>
        <p:nvSpPr>
          <p:cNvPr id="4" name="Text Placeholder 3">
            <a:extLst>
              <a:ext uri="{FF2B5EF4-FFF2-40B4-BE49-F238E27FC236}">
                <a16:creationId xmlns:a16="http://schemas.microsoft.com/office/drawing/2014/main" id="{1554D852-6BDD-2971-CF54-1786ECC5A836}"/>
              </a:ext>
            </a:extLst>
          </p:cNvPr>
          <p:cNvSpPr>
            <a:spLocks noGrp="1"/>
          </p:cNvSpPr>
          <p:nvPr>
            <p:ph type="body" sz="quarter" idx="12"/>
          </p:nvPr>
        </p:nvSpPr>
        <p:spPr>
          <a:xfrm>
            <a:off x="741600" y="2093760"/>
            <a:ext cx="10644418" cy="4428690"/>
          </a:xfrm>
        </p:spPr>
        <p:txBody>
          <a:bodyPr/>
          <a:lstStyle/>
          <a:p>
            <a:r>
              <a:rPr lang="hu-HU" dirty="0"/>
              <a:t>TBSA &gt;20% okozta proinflammatorikus citokin felszabadulása miatt kialakuló MODS/MOF, morbiditást és mortalitást növelő tényező</a:t>
            </a:r>
          </a:p>
          <a:p>
            <a:endParaRPr lang="hu-HU" dirty="0"/>
          </a:p>
          <a:p>
            <a:endParaRPr lang="hu-HU" dirty="0"/>
          </a:p>
          <a:p>
            <a:endParaRPr lang="hu-HU" dirty="0"/>
          </a:p>
          <a:p>
            <a:endParaRPr lang="hu-HU" dirty="0"/>
          </a:p>
          <a:p>
            <a:endParaRPr lang="hu-HU" dirty="0"/>
          </a:p>
          <a:p>
            <a:endParaRPr lang="hu-HU" dirty="0"/>
          </a:p>
          <a:p>
            <a:endParaRPr lang="hu-HU" dirty="0"/>
          </a:p>
          <a:p>
            <a:endParaRPr lang="hu-HU" dirty="0"/>
          </a:p>
          <a:p>
            <a:r>
              <a:rPr lang="hu-HU" dirty="0"/>
              <a:t>Mortalitást és a kórházi tartózkodás idejét és a költségeket nem csökkenti</a:t>
            </a:r>
          </a:p>
          <a:p>
            <a:r>
              <a:rPr lang="hu-HU" dirty="0"/>
              <a:t>Hipermetabolizmus csökkentése </a:t>
            </a:r>
            <a:br>
              <a:rPr lang="hu-HU" dirty="0"/>
            </a:br>
            <a:r>
              <a:rPr lang="hu-HU" dirty="0"/>
              <a:t>	- lipolízis csökkentése</a:t>
            </a:r>
          </a:p>
          <a:p>
            <a:r>
              <a:rPr lang="hu-HU" dirty="0"/>
              <a:t>	- izomveszteség csökkentése</a:t>
            </a:r>
          </a:p>
          <a:p>
            <a:r>
              <a:rPr lang="hu-HU" dirty="0"/>
              <a:t>	- javuló perifériás inzulin szenzitivitás (PK3/Akt)</a:t>
            </a:r>
          </a:p>
          <a:p>
            <a:pPr marL="285750" indent="-285750">
              <a:buFont typeface="Wingdings" panose="05000000000000000000" pitchFamily="2" charset="2"/>
              <a:buChar char="§"/>
            </a:pPr>
            <a:endParaRPr lang="hu-HU" dirty="0"/>
          </a:p>
        </p:txBody>
      </p:sp>
      <p:sp>
        <p:nvSpPr>
          <p:cNvPr id="6" name="Text Placeholder 5">
            <a:extLst>
              <a:ext uri="{FF2B5EF4-FFF2-40B4-BE49-F238E27FC236}">
                <a16:creationId xmlns:a16="http://schemas.microsoft.com/office/drawing/2014/main" id="{17DFC810-787E-F5E6-DAD9-DE69842DD248}"/>
              </a:ext>
            </a:extLst>
          </p:cNvPr>
          <p:cNvSpPr>
            <a:spLocks noGrp="1"/>
          </p:cNvSpPr>
          <p:nvPr>
            <p:ph type="body" sz="quarter" idx="14"/>
          </p:nvPr>
        </p:nvSpPr>
        <p:spPr/>
        <p:txBody>
          <a:bodyPr/>
          <a:lstStyle/>
          <a:p>
            <a:r>
              <a:rPr lang="hu-HU" dirty="0"/>
              <a:t>Speciális kórállapotok</a:t>
            </a:r>
          </a:p>
        </p:txBody>
      </p:sp>
      <p:pic>
        <p:nvPicPr>
          <p:cNvPr id="2050" name="Picture 2" descr="of Burn Injuries | Plastic Surgery Key">
            <a:extLst>
              <a:ext uri="{FF2B5EF4-FFF2-40B4-BE49-F238E27FC236}">
                <a16:creationId xmlns:a16="http://schemas.microsoft.com/office/drawing/2014/main" id="{C4404049-BC74-8DBC-2187-69A519EB56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4095" y="2785513"/>
            <a:ext cx="3705455" cy="22113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88D3E5A-1ECA-75FD-B3A4-5DFDCA92B786}"/>
              </a:ext>
            </a:extLst>
          </p:cNvPr>
          <p:cNvPicPr>
            <a:picLocks noChangeAspect="1"/>
          </p:cNvPicPr>
          <p:nvPr/>
        </p:nvPicPr>
        <p:blipFill>
          <a:blip r:embed="rId4"/>
          <a:stretch>
            <a:fillRect/>
          </a:stretch>
        </p:blipFill>
        <p:spPr>
          <a:xfrm>
            <a:off x="7699550" y="232508"/>
            <a:ext cx="4420640" cy="1296887"/>
          </a:xfrm>
          <a:prstGeom prst="rect">
            <a:avLst/>
          </a:prstGeom>
        </p:spPr>
      </p:pic>
    </p:spTree>
    <p:extLst>
      <p:ext uri="{BB962C8B-B14F-4D97-AF65-F5344CB8AC3E}">
        <p14:creationId xmlns:p14="http://schemas.microsoft.com/office/powerpoint/2010/main" val="989016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23173-9331-806E-550A-AAF93EA2AC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F2CF2-322A-C92E-6D12-3C8C4D1C6C56}"/>
              </a:ext>
            </a:extLst>
          </p:cNvPr>
          <p:cNvSpPr>
            <a:spLocks noGrp="1"/>
          </p:cNvSpPr>
          <p:nvPr>
            <p:ph type="title"/>
          </p:nvPr>
        </p:nvSpPr>
        <p:spPr>
          <a:xfrm>
            <a:off x="772221" y="1041975"/>
            <a:ext cx="10749375" cy="594844"/>
          </a:xfrm>
        </p:spPr>
        <p:txBody>
          <a:bodyPr/>
          <a:lstStyle/>
          <a:p>
            <a:r>
              <a:rPr lang="hu-HU" dirty="0"/>
              <a:t>Égésbetegség</a:t>
            </a:r>
          </a:p>
        </p:txBody>
      </p:sp>
      <p:sp>
        <p:nvSpPr>
          <p:cNvPr id="6" name="Text Placeholder 5">
            <a:extLst>
              <a:ext uri="{FF2B5EF4-FFF2-40B4-BE49-F238E27FC236}">
                <a16:creationId xmlns:a16="http://schemas.microsoft.com/office/drawing/2014/main" id="{3D651241-D78C-226D-8493-DBEF5CB482CA}"/>
              </a:ext>
            </a:extLst>
          </p:cNvPr>
          <p:cNvSpPr>
            <a:spLocks noGrp="1"/>
          </p:cNvSpPr>
          <p:nvPr>
            <p:ph type="body" sz="quarter" idx="14"/>
          </p:nvPr>
        </p:nvSpPr>
        <p:spPr/>
        <p:txBody>
          <a:bodyPr/>
          <a:lstStyle/>
          <a:p>
            <a:r>
              <a:rPr lang="hu-HU" dirty="0"/>
              <a:t>Speicális kórállapotok</a:t>
            </a:r>
          </a:p>
        </p:txBody>
      </p:sp>
      <p:pic>
        <p:nvPicPr>
          <p:cNvPr id="8" name="Picture 7">
            <a:extLst>
              <a:ext uri="{FF2B5EF4-FFF2-40B4-BE49-F238E27FC236}">
                <a16:creationId xmlns:a16="http://schemas.microsoft.com/office/drawing/2014/main" id="{5CB8A615-291D-8A63-39F9-E44EC30449A1}"/>
              </a:ext>
            </a:extLst>
          </p:cNvPr>
          <p:cNvPicPr>
            <a:picLocks noChangeAspect="1"/>
          </p:cNvPicPr>
          <p:nvPr/>
        </p:nvPicPr>
        <p:blipFill>
          <a:blip r:embed="rId3"/>
          <a:stretch>
            <a:fillRect/>
          </a:stretch>
        </p:blipFill>
        <p:spPr>
          <a:xfrm>
            <a:off x="8448085" y="139665"/>
            <a:ext cx="3597735" cy="1527653"/>
          </a:xfrm>
          <a:prstGeom prst="rect">
            <a:avLst/>
          </a:prstGeom>
        </p:spPr>
      </p:pic>
      <p:pic>
        <p:nvPicPr>
          <p:cNvPr id="9" name="Picture 8">
            <a:extLst>
              <a:ext uri="{FF2B5EF4-FFF2-40B4-BE49-F238E27FC236}">
                <a16:creationId xmlns:a16="http://schemas.microsoft.com/office/drawing/2014/main" id="{71867AA9-E475-2F71-6AA5-E9729212D34E}"/>
              </a:ext>
            </a:extLst>
          </p:cNvPr>
          <p:cNvPicPr>
            <a:picLocks noChangeAspect="1"/>
          </p:cNvPicPr>
          <p:nvPr/>
        </p:nvPicPr>
        <p:blipFill>
          <a:blip r:embed="rId4"/>
          <a:stretch>
            <a:fillRect/>
          </a:stretch>
        </p:blipFill>
        <p:spPr>
          <a:xfrm>
            <a:off x="4763068" y="1959429"/>
            <a:ext cx="7198776" cy="4746196"/>
          </a:xfrm>
          <a:prstGeom prst="rect">
            <a:avLst/>
          </a:prstGeom>
        </p:spPr>
      </p:pic>
      <p:pic>
        <p:nvPicPr>
          <p:cNvPr id="11" name="Picture 10">
            <a:extLst>
              <a:ext uri="{FF2B5EF4-FFF2-40B4-BE49-F238E27FC236}">
                <a16:creationId xmlns:a16="http://schemas.microsoft.com/office/drawing/2014/main" id="{ED137A68-1D26-8A0C-60DC-07F652E165A8}"/>
              </a:ext>
            </a:extLst>
          </p:cNvPr>
          <p:cNvPicPr>
            <a:picLocks noChangeAspect="1"/>
          </p:cNvPicPr>
          <p:nvPr/>
        </p:nvPicPr>
        <p:blipFill>
          <a:blip r:embed="rId5"/>
          <a:stretch>
            <a:fillRect/>
          </a:stretch>
        </p:blipFill>
        <p:spPr>
          <a:xfrm>
            <a:off x="772221" y="1959429"/>
            <a:ext cx="2342962" cy="4683967"/>
          </a:xfrm>
          <a:prstGeom prst="rect">
            <a:avLst/>
          </a:prstGeom>
        </p:spPr>
      </p:pic>
      <p:sp>
        <p:nvSpPr>
          <p:cNvPr id="4" name="Oval 3">
            <a:extLst>
              <a:ext uri="{FF2B5EF4-FFF2-40B4-BE49-F238E27FC236}">
                <a16:creationId xmlns:a16="http://schemas.microsoft.com/office/drawing/2014/main" id="{D5CEFB5F-552D-6160-B03C-588B17CABAE7}"/>
              </a:ext>
            </a:extLst>
          </p:cNvPr>
          <p:cNvSpPr/>
          <p:nvPr/>
        </p:nvSpPr>
        <p:spPr>
          <a:xfrm>
            <a:off x="1112089" y="5401415"/>
            <a:ext cx="1461177" cy="47340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ln>
                <a:solidFill>
                  <a:srgbClr val="C00000"/>
                </a:solidFill>
              </a:ln>
              <a:noFill/>
            </a:endParaRPr>
          </a:p>
        </p:txBody>
      </p:sp>
      <p:sp>
        <p:nvSpPr>
          <p:cNvPr id="3" name="TextBox 2">
            <a:extLst>
              <a:ext uri="{FF2B5EF4-FFF2-40B4-BE49-F238E27FC236}">
                <a16:creationId xmlns:a16="http://schemas.microsoft.com/office/drawing/2014/main" id="{09361FFE-6B7A-CF38-F727-F2537D3A4678}"/>
              </a:ext>
            </a:extLst>
          </p:cNvPr>
          <p:cNvSpPr txBox="1"/>
          <p:nvPr/>
        </p:nvSpPr>
        <p:spPr>
          <a:xfrm>
            <a:off x="1943702" y="5507311"/>
            <a:ext cx="831953" cy="261610"/>
          </a:xfrm>
          <a:prstGeom prst="rect">
            <a:avLst/>
          </a:prstGeom>
          <a:noFill/>
        </p:spPr>
        <p:txBody>
          <a:bodyPr wrap="square" rtlCol="0">
            <a:spAutoFit/>
          </a:bodyPr>
          <a:lstStyle/>
          <a:p>
            <a:r>
              <a:rPr lang="hu-HU" sz="1100" dirty="0"/>
              <a:t>1236pts</a:t>
            </a:r>
          </a:p>
        </p:txBody>
      </p:sp>
    </p:spTree>
    <p:extLst>
      <p:ext uri="{BB962C8B-B14F-4D97-AF65-F5344CB8AC3E}">
        <p14:creationId xmlns:p14="http://schemas.microsoft.com/office/powerpoint/2010/main" val="122567786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10A96-9A63-5AD3-3592-E5999AC0B2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80D2E-CCD9-235C-C27D-0AF621676AD3}"/>
              </a:ext>
            </a:extLst>
          </p:cNvPr>
          <p:cNvSpPr>
            <a:spLocks noGrp="1"/>
          </p:cNvSpPr>
          <p:nvPr>
            <p:ph type="title"/>
          </p:nvPr>
        </p:nvSpPr>
        <p:spPr>
          <a:xfrm>
            <a:off x="772221" y="1041975"/>
            <a:ext cx="10749375" cy="594844"/>
          </a:xfrm>
        </p:spPr>
        <p:txBody>
          <a:bodyPr/>
          <a:lstStyle/>
          <a:p>
            <a:r>
              <a:rPr lang="hu-HU" dirty="0"/>
              <a:t>Égésbetegség</a:t>
            </a:r>
          </a:p>
        </p:txBody>
      </p:sp>
      <p:sp>
        <p:nvSpPr>
          <p:cNvPr id="6" name="Text Placeholder 5">
            <a:extLst>
              <a:ext uri="{FF2B5EF4-FFF2-40B4-BE49-F238E27FC236}">
                <a16:creationId xmlns:a16="http://schemas.microsoft.com/office/drawing/2014/main" id="{86C284F8-F777-841E-5F78-268381612550}"/>
              </a:ext>
            </a:extLst>
          </p:cNvPr>
          <p:cNvSpPr>
            <a:spLocks noGrp="1"/>
          </p:cNvSpPr>
          <p:nvPr>
            <p:ph type="body" sz="quarter" idx="14"/>
          </p:nvPr>
        </p:nvSpPr>
        <p:spPr/>
        <p:txBody>
          <a:bodyPr/>
          <a:lstStyle/>
          <a:p>
            <a:r>
              <a:rPr lang="hu-HU" dirty="0"/>
              <a:t>Speciális kórállapotok</a:t>
            </a:r>
          </a:p>
        </p:txBody>
      </p:sp>
      <p:pic>
        <p:nvPicPr>
          <p:cNvPr id="8" name="Picture 7">
            <a:extLst>
              <a:ext uri="{FF2B5EF4-FFF2-40B4-BE49-F238E27FC236}">
                <a16:creationId xmlns:a16="http://schemas.microsoft.com/office/drawing/2014/main" id="{214D46D9-72DA-3596-0FA5-6BCE76669195}"/>
              </a:ext>
            </a:extLst>
          </p:cNvPr>
          <p:cNvPicPr>
            <a:picLocks noChangeAspect="1"/>
          </p:cNvPicPr>
          <p:nvPr/>
        </p:nvPicPr>
        <p:blipFill>
          <a:blip r:embed="rId3"/>
          <a:stretch>
            <a:fillRect/>
          </a:stretch>
        </p:blipFill>
        <p:spPr>
          <a:xfrm>
            <a:off x="8201185" y="139665"/>
            <a:ext cx="3844636" cy="1632491"/>
          </a:xfrm>
          <a:prstGeom prst="rect">
            <a:avLst/>
          </a:prstGeom>
        </p:spPr>
      </p:pic>
      <p:pic>
        <p:nvPicPr>
          <p:cNvPr id="4" name="Picture 3">
            <a:extLst>
              <a:ext uri="{FF2B5EF4-FFF2-40B4-BE49-F238E27FC236}">
                <a16:creationId xmlns:a16="http://schemas.microsoft.com/office/drawing/2014/main" id="{FAD0FE43-B950-3DC3-6B13-B5A621354ED1}"/>
              </a:ext>
            </a:extLst>
          </p:cNvPr>
          <p:cNvPicPr>
            <a:picLocks noChangeAspect="1"/>
          </p:cNvPicPr>
          <p:nvPr/>
        </p:nvPicPr>
        <p:blipFill>
          <a:blip r:embed="rId4"/>
          <a:stretch>
            <a:fillRect/>
          </a:stretch>
        </p:blipFill>
        <p:spPr>
          <a:xfrm>
            <a:off x="5172074" y="4159195"/>
            <a:ext cx="7019926" cy="2698805"/>
          </a:xfrm>
          <a:prstGeom prst="rect">
            <a:avLst/>
          </a:prstGeom>
        </p:spPr>
      </p:pic>
      <p:sp>
        <p:nvSpPr>
          <p:cNvPr id="5" name="TextBox 4">
            <a:extLst>
              <a:ext uri="{FF2B5EF4-FFF2-40B4-BE49-F238E27FC236}">
                <a16:creationId xmlns:a16="http://schemas.microsoft.com/office/drawing/2014/main" id="{67D0E2A2-F419-015B-961D-D4B59F9C464D}"/>
              </a:ext>
            </a:extLst>
          </p:cNvPr>
          <p:cNvSpPr txBox="1"/>
          <p:nvPr/>
        </p:nvSpPr>
        <p:spPr>
          <a:xfrm>
            <a:off x="9041363" y="3500760"/>
            <a:ext cx="3004457" cy="523220"/>
          </a:xfrm>
          <a:prstGeom prst="rect">
            <a:avLst/>
          </a:prstGeom>
          <a:noFill/>
        </p:spPr>
        <p:txBody>
          <a:bodyPr wrap="square" rtlCol="0">
            <a:spAutoFit/>
          </a:bodyPr>
          <a:lstStyle/>
          <a:p>
            <a:pPr algn="r"/>
            <a:r>
              <a:rPr lang="hu-HU" sz="1400" dirty="0">
                <a:solidFill>
                  <a:srgbClr val="121D46"/>
                </a:solidFill>
              </a:rPr>
              <a:t>Forest plot for sepsis </a:t>
            </a:r>
            <a:br>
              <a:rPr lang="hu-HU" sz="1400" dirty="0">
                <a:solidFill>
                  <a:srgbClr val="121D46"/>
                </a:solidFill>
              </a:rPr>
            </a:br>
            <a:r>
              <a:rPr lang="hu-HU" sz="1400" dirty="0">
                <a:solidFill>
                  <a:srgbClr val="121D46"/>
                </a:solidFill>
              </a:rPr>
              <a:t>(proporanolol vs standard care NS)</a:t>
            </a:r>
          </a:p>
        </p:txBody>
      </p:sp>
      <p:pic>
        <p:nvPicPr>
          <p:cNvPr id="9" name="Picture 8">
            <a:extLst>
              <a:ext uri="{FF2B5EF4-FFF2-40B4-BE49-F238E27FC236}">
                <a16:creationId xmlns:a16="http://schemas.microsoft.com/office/drawing/2014/main" id="{36C6A11C-9F69-E938-912E-76D4A76EBCF8}"/>
              </a:ext>
            </a:extLst>
          </p:cNvPr>
          <p:cNvPicPr>
            <a:picLocks noChangeAspect="1"/>
          </p:cNvPicPr>
          <p:nvPr/>
        </p:nvPicPr>
        <p:blipFill>
          <a:blip r:embed="rId5"/>
          <a:stretch>
            <a:fillRect/>
          </a:stretch>
        </p:blipFill>
        <p:spPr>
          <a:xfrm>
            <a:off x="71535" y="1611512"/>
            <a:ext cx="6343741" cy="2522376"/>
          </a:xfrm>
          <a:prstGeom prst="rect">
            <a:avLst/>
          </a:prstGeom>
        </p:spPr>
      </p:pic>
      <p:sp>
        <p:nvSpPr>
          <p:cNvPr id="10" name="TextBox 9">
            <a:extLst>
              <a:ext uri="{FF2B5EF4-FFF2-40B4-BE49-F238E27FC236}">
                <a16:creationId xmlns:a16="http://schemas.microsoft.com/office/drawing/2014/main" id="{7924176E-760D-B2BA-0E85-3CB0CB9CAC94}"/>
              </a:ext>
            </a:extLst>
          </p:cNvPr>
          <p:cNvSpPr txBox="1"/>
          <p:nvPr/>
        </p:nvSpPr>
        <p:spPr>
          <a:xfrm>
            <a:off x="-1" y="4180205"/>
            <a:ext cx="2873829" cy="523220"/>
          </a:xfrm>
          <a:prstGeom prst="rect">
            <a:avLst/>
          </a:prstGeom>
          <a:noFill/>
        </p:spPr>
        <p:txBody>
          <a:bodyPr wrap="square" rtlCol="0">
            <a:spAutoFit/>
          </a:bodyPr>
          <a:lstStyle/>
          <a:p>
            <a:r>
              <a:rPr lang="hu-HU" sz="1400" dirty="0">
                <a:solidFill>
                  <a:srgbClr val="121D46"/>
                </a:solidFill>
              </a:rPr>
              <a:t>Forest plot for mortality (proporanolol vs standard care NS)</a:t>
            </a:r>
          </a:p>
        </p:txBody>
      </p:sp>
      <p:cxnSp>
        <p:nvCxnSpPr>
          <p:cNvPr id="11" name="Straight Connector 10">
            <a:extLst>
              <a:ext uri="{FF2B5EF4-FFF2-40B4-BE49-F238E27FC236}">
                <a16:creationId xmlns:a16="http://schemas.microsoft.com/office/drawing/2014/main" id="{E7B815B8-7063-98FC-4EC8-83C575E70CE6}"/>
              </a:ext>
            </a:extLst>
          </p:cNvPr>
          <p:cNvCxnSpPr>
            <a:cxnSpLocks/>
          </p:cNvCxnSpPr>
          <p:nvPr/>
        </p:nvCxnSpPr>
        <p:spPr>
          <a:xfrm>
            <a:off x="195943" y="2317111"/>
            <a:ext cx="38797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42F97C-252D-25E9-254F-CF1A17A401B3}"/>
              </a:ext>
            </a:extLst>
          </p:cNvPr>
          <p:cNvCxnSpPr>
            <a:cxnSpLocks/>
          </p:cNvCxnSpPr>
          <p:nvPr/>
        </p:nvCxnSpPr>
        <p:spPr>
          <a:xfrm>
            <a:off x="195943" y="3150645"/>
            <a:ext cx="38797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102FDE-DC4A-7E14-3F5F-1EFB8811C67B}"/>
              </a:ext>
            </a:extLst>
          </p:cNvPr>
          <p:cNvCxnSpPr>
            <a:cxnSpLocks/>
          </p:cNvCxnSpPr>
          <p:nvPr/>
        </p:nvCxnSpPr>
        <p:spPr>
          <a:xfrm>
            <a:off x="5293568" y="4811495"/>
            <a:ext cx="418633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083DD5-5022-C6E3-FE92-C94F94B2B46D}"/>
              </a:ext>
            </a:extLst>
          </p:cNvPr>
          <p:cNvCxnSpPr>
            <a:cxnSpLocks/>
          </p:cNvCxnSpPr>
          <p:nvPr/>
        </p:nvCxnSpPr>
        <p:spPr>
          <a:xfrm>
            <a:off x="5311197" y="5753887"/>
            <a:ext cx="42433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73EABF-9B91-2761-2B97-0D3344DFFCE9}"/>
              </a:ext>
            </a:extLst>
          </p:cNvPr>
          <p:cNvCxnSpPr>
            <a:cxnSpLocks/>
          </p:cNvCxnSpPr>
          <p:nvPr/>
        </p:nvCxnSpPr>
        <p:spPr>
          <a:xfrm>
            <a:off x="5311197" y="6354157"/>
            <a:ext cx="424335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FE884F-E680-4F9E-862A-E54BF06D8B4B}"/>
              </a:ext>
            </a:extLst>
          </p:cNvPr>
          <p:cNvCxnSpPr>
            <a:cxnSpLocks/>
          </p:cNvCxnSpPr>
          <p:nvPr/>
        </p:nvCxnSpPr>
        <p:spPr>
          <a:xfrm>
            <a:off x="195943" y="3704261"/>
            <a:ext cx="387979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734ED5-E54F-9B5D-001B-33BA23C0434C}"/>
              </a:ext>
            </a:extLst>
          </p:cNvPr>
          <p:cNvSpPr txBox="1"/>
          <p:nvPr/>
        </p:nvSpPr>
        <p:spPr>
          <a:xfrm>
            <a:off x="-1" y="6096107"/>
            <a:ext cx="3937518" cy="788101"/>
          </a:xfrm>
          <a:prstGeom prst="rect">
            <a:avLst/>
          </a:prstGeom>
          <a:noFill/>
        </p:spPr>
        <p:txBody>
          <a:bodyPr wrap="square" rtlCol="0">
            <a:spAutoFit/>
          </a:bodyPr>
          <a:lstStyle/>
          <a:p>
            <a:r>
              <a:rPr lang="hu-HU" dirty="0">
                <a:solidFill>
                  <a:srgbClr val="121D46"/>
                </a:solidFill>
                <a:latin typeface="Poppins Regular" panose="00000500000000000000" charset="-18"/>
                <a:cs typeface="Poppins Regular" panose="00000500000000000000" charset="-18"/>
              </a:rPr>
              <a:t>Alacsonyabb szívfrekvencia</a:t>
            </a:r>
          </a:p>
          <a:p>
            <a:r>
              <a:rPr lang="hu-HU" dirty="0">
                <a:solidFill>
                  <a:srgbClr val="121D46"/>
                </a:solidFill>
                <a:latin typeface="Poppins Regular" panose="00000500000000000000" charset="-18"/>
                <a:cs typeface="Poppins Regular" panose="00000500000000000000" charset="-18"/>
              </a:rPr>
              <a:t>Transzfúziós igény ↓</a:t>
            </a:r>
          </a:p>
          <a:p>
            <a:r>
              <a:rPr lang="hu-HU" dirty="0">
                <a:solidFill>
                  <a:srgbClr val="121D46"/>
                </a:solidFill>
                <a:latin typeface="Poppins Regular" panose="00000500000000000000" charset="-18"/>
                <a:cs typeface="Poppins Regular" panose="00000500000000000000" charset="-18"/>
              </a:rPr>
              <a:t>Felnőtteknél rövidebb hospitalizáció</a:t>
            </a:r>
          </a:p>
        </p:txBody>
      </p:sp>
    </p:spTree>
    <p:extLst>
      <p:ext uri="{BB962C8B-B14F-4D97-AF65-F5344CB8AC3E}">
        <p14:creationId xmlns:p14="http://schemas.microsoft.com/office/powerpoint/2010/main" val="2243658351"/>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AAC2B-23B1-098D-7CEC-36EF2304B0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541698-35CA-1167-A527-9398D2F3C075}"/>
              </a:ext>
            </a:extLst>
          </p:cNvPr>
          <p:cNvSpPr>
            <a:spLocks noGrp="1"/>
          </p:cNvSpPr>
          <p:nvPr>
            <p:ph type="title"/>
          </p:nvPr>
        </p:nvSpPr>
        <p:spPr>
          <a:xfrm>
            <a:off x="772221" y="1260414"/>
            <a:ext cx="10749375" cy="594844"/>
          </a:xfrm>
        </p:spPr>
        <p:txBody>
          <a:bodyPr/>
          <a:lstStyle/>
          <a:p>
            <a:r>
              <a:rPr lang="hu-HU" dirty="0"/>
              <a:t>Szívelégtelenség</a:t>
            </a:r>
          </a:p>
        </p:txBody>
      </p:sp>
      <p:sp>
        <p:nvSpPr>
          <p:cNvPr id="6" name="Text Placeholder 5">
            <a:extLst>
              <a:ext uri="{FF2B5EF4-FFF2-40B4-BE49-F238E27FC236}">
                <a16:creationId xmlns:a16="http://schemas.microsoft.com/office/drawing/2014/main" id="{CBA1BAC5-7B66-5D13-6841-0296B0A8F67F}"/>
              </a:ext>
            </a:extLst>
          </p:cNvPr>
          <p:cNvSpPr>
            <a:spLocks noGrp="1"/>
          </p:cNvSpPr>
          <p:nvPr>
            <p:ph type="body" sz="quarter" idx="14"/>
          </p:nvPr>
        </p:nvSpPr>
        <p:spPr/>
        <p:txBody>
          <a:bodyPr/>
          <a:lstStyle/>
          <a:p>
            <a:r>
              <a:rPr lang="hu-HU" dirty="0"/>
              <a:t>Speciális kórállapotok</a:t>
            </a:r>
          </a:p>
        </p:txBody>
      </p:sp>
      <p:pic>
        <p:nvPicPr>
          <p:cNvPr id="7" name="Picture 6">
            <a:extLst>
              <a:ext uri="{FF2B5EF4-FFF2-40B4-BE49-F238E27FC236}">
                <a16:creationId xmlns:a16="http://schemas.microsoft.com/office/drawing/2014/main" id="{6292F11E-2B46-87EB-03C7-378806EE22AD}"/>
              </a:ext>
            </a:extLst>
          </p:cNvPr>
          <p:cNvPicPr>
            <a:picLocks noChangeAspect="1"/>
          </p:cNvPicPr>
          <p:nvPr/>
        </p:nvPicPr>
        <p:blipFill>
          <a:blip r:embed="rId3"/>
          <a:stretch>
            <a:fillRect/>
          </a:stretch>
        </p:blipFill>
        <p:spPr>
          <a:xfrm>
            <a:off x="8425543" y="128670"/>
            <a:ext cx="3766457" cy="1604232"/>
          </a:xfrm>
          <a:prstGeom prst="rect">
            <a:avLst/>
          </a:prstGeom>
        </p:spPr>
      </p:pic>
      <p:sp>
        <p:nvSpPr>
          <p:cNvPr id="13" name="Rectangle 12">
            <a:extLst>
              <a:ext uri="{FF2B5EF4-FFF2-40B4-BE49-F238E27FC236}">
                <a16:creationId xmlns:a16="http://schemas.microsoft.com/office/drawing/2014/main" id="{89D4C0D1-CD7F-1095-9791-1DB4E0657AB4}"/>
              </a:ext>
            </a:extLst>
          </p:cNvPr>
          <p:cNvSpPr/>
          <p:nvPr/>
        </p:nvSpPr>
        <p:spPr>
          <a:xfrm>
            <a:off x="9680556" y="6010873"/>
            <a:ext cx="2127380" cy="662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Picture 16">
            <a:extLst>
              <a:ext uri="{FF2B5EF4-FFF2-40B4-BE49-F238E27FC236}">
                <a16:creationId xmlns:a16="http://schemas.microsoft.com/office/drawing/2014/main" id="{426493BF-8159-9538-01DE-B81870B827E5}"/>
              </a:ext>
            </a:extLst>
          </p:cNvPr>
          <p:cNvPicPr>
            <a:picLocks noChangeAspect="1"/>
          </p:cNvPicPr>
          <p:nvPr/>
        </p:nvPicPr>
        <p:blipFill>
          <a:blip r:embed="rId4"/>
          <a:stretch>
            <a:fillRect/>
          </a:stretch>
        </p:blipFill>
        <p:spPr>
          <a:xfrm>
            <a:off x="4385389" y="130824"/>
            <a:ext cx="3958950" cy="1650491"/>
          </a:xfrm>
          <a:prstGeom prst="rect">
            <a:avLst/>
          </a:prstGeom>
        </p:spPr>
      </p:pic>
      <p:pic>
        <p:nvPicPr>
          <p:cNvPr id="1026" name="Picture 2">
            <a:extLst>
              <a:ext uri="{FF2B5EF4-FFF2-40B4-BE49-F238E27FC236}">
                <a16:creationId xmlns:a16="http://schemas.microsoft.com/office/drawing/2014/main" id="{8BE93446-09A3-E6B1-0D44-3AB4A25343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751" y="1977614"/>
            <a:ext cx="4396040" cy="24810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930CDE7-EE48-A0C6-1B68-5341B6E2CD72}"/>
              </a:ext>
            </a:extLst>
          </p:cNvPr>
          <p:cNvPicPr>
            <a:picLocks noChangeAspect="1"/>
          </p:cNvPicPr>
          <p:nvPr/>
        </p:nvPicPr>
        <p:blipFill>
          <a:blip r:embed="rId6"/>
          <a:stretch>
            <a:fillRect/>
          </a:stretch>
        </p:blipFill>
        <p:spPr>
          <a:xfrm>
            <a:off x="4236429" y="2919763"/>
            <a:ext cx="7955571" cy="3879288"/>
          </a:xfrm>
          <a:prstGeom prst="rect">
            <a:avLst/>
          </a:prstGeom>
        </p:spPr>
      </p:pic>
      <p:sp>
        <p:nvSpPr>
          <p:cNvPr id="5" name="Oval 4">
            <a:extLst>
              <a:ext uri="{FF2B5EF4-FFF2-40B4-BE49-F238E27FC236}">
                <a16:creationId xmlns:a16="http://schemas.microsoft.com/office/drawing/2014/main" id="{026312F0-752F-A433-2AD5-ABC88CD151C0}"/>
              </a:ext>
            </a:extLst>
          </p:cNvPr>
          <p:cNvSpPr/>
          <p:nvPr/>
        </p:nvSpPr>
        <p:spPr>
          <a:xfrm>
            <a:off x="7889734" y="4492775"/>
            <a:ext cx="1869261" cy="662473"/>
          </a:xfrm>
          <a:prstGeom prst="ellipse">
            <a:avLst/>
          </a:prstGeom>
          <a:noFill/>
          <a:ln>
            <a:solidFill>
              <a:srgbClr val="9DA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Oval 7">
            <a:extLst>
              <a:ext uri="{FF2B5EF4-FFF2-40B4-BE49-F238E27FC236}">
                <a16:creationId xmlns:a16="http://schemas.microsoft.com/office/drawing/2014/main" id="{4AEFA81B-BFDB-07A9-3817-41FFC0A19DBE}"/>
              </a:ext>
            </a:extLst>
          </p:cNvPr>
          <p:cNvSpPr/>
          <p:nvPr/>
        </p:nvSpPr>
        <p:spPr>
          <a:xfrm>
            <a:off x="9680556" y="5259269"/>
            <a:ext cx="1737306" cy="561059"/>
          </a:xfrm>
          <a:prstGeom prst="ellipse">
            <a:avLst/>
          </a:prstGeom>
          <a:noFill/>
          <a:ln>
            <a:solidFill>
              <a:srgbClr val="9DA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0" name="Straight Connector 9">
            <a:extLst>
              <a:ext uri="{FF2B5EF4-FFF2-40B4-BE49-F238E27FC236}">
                <a16:creationId xmlns:a16="http://schemas.microsoft.com/office/drawing/2014/main" id="{58E67C3B-F790-B632-0C46-F6D601E9557A}"/>
              </a:ext>
            </a:extLst>
          </p:cNvPr>
          <p:cNvCxnSpPr>
            <a:cxnSpLocks/>
          </p:cNvCxnSpPr>
          <p:nvPr/>
        </p:nvCxnSpPr>
        <p:spPr>
          <a:xfrm>
            <a:off x="4310016" y="5033246"/>
            <a:ext cx="7313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8385DB-13A9-1325-48D8-C2C4EA6E41A7}"/>
              </a:ext>
            </a:extLst>
          </p:cNvPr>
          <p:cNvCxnSpPr>
            <a:cxnSpLocks/>
          </p:cNvCxnSpPr>
          <p:nvPr/>
        </p:nvCxnSpPr>
        <p:spPr>
          <a:xfrm>
            <a:off x="4310016" y="4562559"/>
            <a:ext cx="44810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2882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4BEA-8EBA-002D-4CF0-D2ABBC3FE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7FA7F9-6A49-9159-EC14-049B25A279F4}"/>
              </a:ext>
            </a:extLst>
          </p:cNvPr>
          <p:cNvSpPr>
            <a:spLocks noGrp="1"/>
          </p:cNvSpPr>
          <p:nvPr>
            <p:ph type="title"/>
          </p:nvPr>
        </p:nvSpPr>
        <p:spPr>
          <a:xfrm>
            <a:off x="772221" y="1260414"/>
            <a:ext cx="10749375" cy="594844"/>
          </a:xfrm>
        </p:spPr>
        <p:txBody>
          <a:bodyPr/>
          <a:lstStyle/>
          <a:p>
            <a:r>
              <a:rPr lang="hu-HU" dirty="0"/>
              <a:t>Szívelégtelenség</a:t>
            </a:r>
          </a:p>
        </p:txBody>
      </p:sp>
      <p:sp>
        <p:nvSpPr>
          <p:cNvPr id="6" name="Text Placeholder 5">
            <a:extLst>
              <a:ext uri="{FF2B5EF4-FFF2-40B4-BE49-F238E27FC236}">
                <a16:creationId xmlns:a16="http://schemas.microsoft.com/office/drawing/2014/main" id="{7903DD91-E523-32AD-2284-E26E43FACCDB}"/>
              </a:ext>
            </a:extLst>
          </p:cNvPr>
          <p:cNvSpPr>
            <a:spLocks noGrp="1"/>
          </p:cNvSpPr>
          <p:nvPr>
            <p:ph type="body" sz="quarter" idx="14"/>
          </p:nvPr>
        </p:nvSpPr>
        <p:spPr/>
        <p:txBody>
          <a:bodyPr/>
          <a:lstStyle/>
          <a:p>
            <a:r>
              <a:rPr lang="hu-HU" dirty="0"/>
              <a:t>Speciális kórállapotok</a:t>
            </a:r>
          </a:p>
        </p:txBody>
      </p:sp>
      <p:sp>
        <p:nvSpPr>
          <p:cNvPr id="13" name="Rectangle 12">
            <a:extLst>
              <a:ext uri="{FF2B5EF4-FFF2-40B4-BE49-F238E27FC236}">
                <a16:creationId xmlns:a16="http://schemas.microsoft.com/office/drawing/2014/main" id="{3C181AE3-8676-04E2-5CD4-8D0B62689B27}"/>
              </a:ext>
            </a:extLst>
          </p:cNvPr>
          <p:cNvSpPr/>
          <p:nvPr/>
        </p:nvSpPr>
        <p:spPr>
          <a:xfrm>
            <a:off x="9680556" y="6010873"/>
            <a:ext cx="2127380" cy="6624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5" name="Picture 24">
            <a:extLst>
              <a:ext uri="{FF2B5EF4-FFF2-40B4-BE49-F238E27FC236}">
                <a16:creationId xmlns:a16="http://schemas.microsoft.com/office/drawing/2014/main" id="{92FBB4AD-5BA8-FDDE-46F8-B2C166872D52}"/>
              </a:ext>
            </a:extLst>
          </p:cNvPr>
          <p:cNvPicPr>
            <a:picLocks noChangeAspect="1"/>
          </p:cNvPicPr>
          <p:nvPr/>
        </p:nvPicPr>
        <p:blipFill>
          <a:blip r:embed="rId3"/>
          <a:stretch>
            <a:fillRect/>
          </a:stretch>
        </p:blipFill>
        <p:spPr>
          <a:xfrm>
            <a:off x="1139490" y="3063542"/>
            <a:ext cx="3155060" cy="2752395"/>
          </a:xfrm>
          <a:prstGeom prst="rect">
            <a:avLst/>
          </a:prstGeom>
        </p:spPr>
      </p:pic>
      <p:sp>
        <p:nvSpPr>
          <p:cNvPr id="22" name="TextBox 21">
            <a:extLst>
              <a:ext uri="{FF2B5EF4-FFF2-40B4-BE49-F238E27FC236}">
                <a16:creationId xmlns:a16="http://schemas.microsoft.com/office/drawing/2014/main" id="{9B22A64F-B1AF-EDCB-7CF4-EB06BEC6AF61}"/>
              </a:ext>
            </a:extLst>
          </p:cNvPr>
          <p:cNvSpPr txBox="1"/>
          <p:nvPr/>
        </p:nvSpPr>
        <p:spPr>
          <a:xfrm>
            <a:off x="9741463" y="5597586"/>
            <a:ext cx="2598614" cy="738664"/>
          </a:xfrm>
          <a:prstGeom prst="rect">
            <a:avLst/>
          </a:prstGeom>
          <a:noFill/>
        </p:spPr>
        <p:txBody>
          <a:bodyPr wrap="square" rtlCol="0">
            <a:spAutoFit/>
          </a:bodyPr>
          <a:lstStyle/>
          <a:p>
            <a:r>
              <a:rPr lang="hu-HU" sz="1400" dirty="0">
                <a:solidFill>
                  <a:srgbClr val="121D46"/>
                </a:solidFill>
              </a:rPr>
              <a:t>1-10mcg/kg/min,  válaszkészségnek megfelelően titrálva</a:t>
            </a:r>
          </a:p>
        </p:txBody>
      </p:sp>
      <p:grpSp>
        <p:nvGrpSpPr>
          <p:cNvPr id="7" name="Group 6">
            <a:extLst>
              <a:ext uri="{FF2B5EF4-FFF2-40B4-BE49-F238E27FC236}">
                <a16:creationId xmlns:a16="http://schemas.microsoft.com/office/drawing/2014/main" id="{2E535014-1677-55DC-D0BB-A5751390E140}"/>
              </a:ext>
            </a:extLst>
          </p:cNvPr>
          <p:cNvGrpSpPr/>
          <p:nvPr/>
        </p:nvGrpSpPr>
        <p:grpSpPr>
          <a:xfrm>
            <a:off x="5533365" y="311118"/>
            <a:ext cx="6658635" cy="6546882"/>
            <a:chOff x="5533365" y="311118"/>
            <a:chExt cx="6658635" cy="6546882"/>
          </a:xfrm>
        </p:grpSpPr>
        <p:grpSp>
          <p:nvGrpSpPr>
            <p:cNvPr id="26" name="Group 25">
              <a:extLst>
                <a:ext uri="{FF2B5EF4-FFF2-40B4-BE49-F238E27FC236}">
                  <a16:creationId xmlns:a16="http://schemas.microsoft.com/office/drawing/2014/main" id="{88895023-F593-B4E7-2107-BE41B72ED0C9}"/>
                </a:ext>
              </a:extLst>
            </p:cNvPr>
            <p:cNvGrpSpPr/>
            <p:nvPr/>
          </p:nvGrpSpPr>
          <p:grpSpPr>
            <a:xfrm>
              <a:off x="5533365" y="311118"/>
              <a:ext cx="6658635" cy="6546882"/>
              <a:chOff x="2766682" y="155559"/>
              <a:chExt cx="6658635" cy="6546882"/>
            </a:xfrm>
          </p:grpSpPr>
          <p:pic>
            <p:nvPicPr>
              <p:cNvPr id="8" name="Picture 7">
                <a:extLst>
                  <a:ext uri="{FF2B5EF4-FFF2-40B4-BE49-F238E27FC236}">
                    <a16:creationId xmlns:a16="http://schemas.microsoft.com/office/drawing/2014/main" id="{97759E51-5A68-1498-DCF0-4FCF18ED34F1}"/>
                  </a:ext>
                </a:extLst>
              </p:cNvPr>
              <p:cNvPicPr>
                <a:picLocks noChangeAspect="1"/>
              </p:cNvPicPr>
              <p:nvPr/>
            </p:nvPicPr>
            <p:blipFill>
              <a:blip r:embed="rId4"/>
              <a:stretch>
                <a:fillRect/>
              </a:stretch>
            </p:blipFill>
            <p:spPr>
              <a:xfrm>
                <a:off x="2766682" y="155559"/>
                <a:ext cx="6658635" cy="6546882"/>
              </a:xfrm>
              <a:prstGeom prst="rect">
                <a:avLst/>
              </a:prstGeom>
            </p:spPr>
          </p:pic>
          <p:cxnSp>
            <p:nvCxnSpPr>
              <p:cNvPr id="10" name="Straight Connector 9">
                <a:extLst>
                  <a:ext uri="{FF2B5EF4-FFF2-40B4-BE49-F238E27FC236}">
                    <a16:creationId xmlns:a16="http://schemas.microsoft.com/office/drawing/2014/main" id="{C3CC31A9-CBE0-E4EB-5FBF-E3CF7ABCE17B}"/>
                  </a:ext>
                </a:extLst>
              </p:cNvPr>
              <p:cNvCxnSpPr/>
              <p:nvPr/>
            </p:nvCxnSpPr>
            <p:spPr>
              <a:xfrm>
                <a:off x="4766209" y="4895681"/>
                <a:ext cx="19420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7D3899-689C-FD8B-A973-4E239C191546}"/>
                  </a:ext>
                </a:extLst>
              </p:cNvPr>
              <p:cNvCxnSpPr>
                <a:cxnSpLocks/>
              </p:cNvCxnSpPr>
              <p:nvPr/>
            </p:nvCxnSpPr>
            <p:spPr>
              <a:xfrm>
                <a:off x="2936060" y="5048081"/>
                <a:ext cx="14174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7ABC523-913E-47EA-31A7-BA20AF153067}"/>
                  </a:ext>
                </a:extLst>
              </p:cNvPr>
              <p:cNvCxnSpPr>
                <a:cxnSpLocks/>
              </p:cNvCxnSpPr>
              <p:nvPr/>
            </p:nvCxnSpPr>
            <p:spPr>
              <a:xfrm>
                <a:off x="4344074" y="5507978"/>
                <a:ext cx="113423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B323CA-D84C-C815-94B1-8E82B48B7BE2}"/>
                  </a:ext>
                </a:extLst>
              </p:cNvPr>
              <p:cNvCxnSpPr>
                <a:cxnSpLocks/>
              </p:cNvCxnSpPr>
              <p:nvPr/>
            </p:nvCxnSpPr>
            <p:spPr>
              <a:xfrm>
                <a:off x="3414839" y="5660378"/>
                <a:ext cx="339056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C1EBC43-D6A9-C8BA-51E0-8FDA2674659E}"/>
                  </a:ext>
                </a:extLst>
              </p:cNvPr>
              <p:cNvCxnSpPr>
                <a:cxnSpLocks/>
              </p:cNvCxnSpPr>
              <p:nvPr/>
            </p:nvCxnSpPr>
            <p:spPr>
              <a:xfrm>
                <a:off x="2936060" y="5820871"/>
                <a:ext cx="386934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94C2AF-3220-DE23-CA15-3B192595983C}"/>
                  </a:ext>
                </a:extLst>
              </p:cNvPr>
              <p:cNvCxnSpPr>
                <a:cxnSpLocks/>
              </p:cNvCxnSpPr>
              <p:nvPr/>
            </p:nvCxnSpPr>
            <p:spPr>
              <a:xfrm>
                <a:off x="2936060" y="5965179"/>
                <a:ext cx="834828" cy="0"/>
              </a:xfrm>
              <a:prstGeom prst="line">
                <a:avLst/>
              </a:prstGeom>
              <a:ln w="28575"/>
            </p:spPr>
            <p:style>
              <a:lnRef idx="1">
                <a:schemeClr val="accent1"/>
              </a:lnRef>
              <a:fillRef idx="0">
                <a:schemeClr val="accent1"/>
              </a:fillRef>
              <a:effectRef idx="0">
                <a:schemeClr val="accent1"/>
              </a:effectRef>
              <a:fontRef idx="minor">
                <a:schemeClr val="tx1"/>
              </a:fontRef>
            </p:style>
          </p:cxnSp>
        </p:grpSp>
        <p:pic>
          <p:nvPicPr>
            <p:cNvPr id="5" name="Picture 4">
              <a:extLst>
                <a:ext uri="{FF2B5EF4-FFF2-40B4-BE49-F238E27FC236}">
                  <a16:creationId xmlns:a16="http://schemas.microsoft.com/office/drawing/2014/main" id="{0D9EB6CF-4977-C2D8-D2C4-FC8E271FB41C}"/>
                </a:ext>
              </a:extLst>
            </p:cNvPr>
            <p:cNvPicPr>
              <a:picLocks noChangeAspect="1"/>
            </p:cNvPicPr>
            <p:nvPr/>
          </p:nvPicPr>
          <p:blipFill>
            <a:blip r:embed="rId5"/>
            <a:stretch>
              <a:fillRect/>
            </a:stretch>
          </p:blipFill>
          <p:spPr>
            <a:xfrm>
              <a:off x="9741463" y="2470372"/>
              <a:ext cx="1467055" cy="447737"/>
            </a:xfrm>
            <a:prstGeom prst="rect">
              <a:avLst/>
            </a:prstGeom>
          </p:spPr>
        </p:pic>
      </p:grpSp>
      <p:sp>
        <p:nvSpPr>
          <p:cNvPr id="12" name="TextBox 11">
            <a:extLst>
              <a:ext uri="{FF2B5EF4-FFF2-40B4-BE49-F238E27FC236}">
                <a16:creationId xmlns:a16="http://schemas.microsoft.com/office/drawing/2014/main" id="{7022E409-718C-D4C2-CBD9-D568FE5E86E7}"/>
              </a:ext>
            </a:extLst>
          </p:cNvPr>
          <p:cNvSpPr txBox="1"/>
          <p:nvPr/>
        </p:nvSpPr>
        <p:spPr>
          <a:xfrm>
            <a:off x="1666067" y="5815937"/>
            <a:ext cx="2101905" cy="461665"/>
          </a:xfrm>
          <a:prstGeom prst="rect">
            <a:avLst/>
          </a:prstGeom>
          <a:noFill/>
        </p:spPr>
        <p:txBody>
          <a:bodyPr wrap="square">
            <a:spAutoFit/>
          </a:bodyPr>
          <a:lstStyle/>
          <a:p>
            <a:pPr algn="ctr"/>
            <a:r>
              <a:rPr lang="en-US" sz="1200" b="0" i="0" kern="1200" dirty="0">
                <a:solidFill>
                  <a:srgbClr val="121D46"/>
                </a:solidFill>
                <a:effectLst/>
                <a:latin typeface="+mn-lt"/>
                <a:ea typeface="+mn-ea"/>
                <a:cs typeface="+mn-cs"/>
              </a:rPr>
              <a:t>Binomial Distribution</a:t>
            </a:r>
            <a:br>
              <a:rPr lang="hu-HU" sz="1200" b="0" i="0" kern="1200" dirty="0">
                <a:solidFill>
                  <a:srgbClr val="121D46"/>
                </a:solidFill>
                <a:effectLst/>
                <a:latin typeface="+mn-lt"/>
                <a:ea typeface="+mn-ea"/>
                <a:cs typeface="+mn-cs"/>
              </a:rPr>
            </a:br>
            <a:r>
              <a:rPr lang="hu-HU" sz="1200" b="0" i="0" kern="1200" dirty="0">
                <a:solidFill>
                  <a:srgbClr val="121D46"/>
                </a:solidFill>
                <a:effectLst/>
                <a:latin typeface="+mn-lt"/>
                <a:ea typeface="+mn-ea"/>
                <a:cs typeface="+mn-cs"/>
              </a:rPr>
              <a:t>mathemathical model</a:t>
            </a:r>
            <a:r>
              <a:rPr lang="en-US" sz="1200" b="0" i="0" kern="1200" dirty="0">
                <a:solidFill>
                  <a:srgbClr val="121D46"/>
                </a:solidFill>
                <a:effectLst/>
                <a:latin typeface="+mn-lt"/>
                <a:ea typeface="+mn-ea"/>
                <a:cs typeface="+mn-cs"/>
              </a:rPr>
              <a:t> </a:t>
            </a:r>
            <a:endParaRPr lang="hu-HU" sz="1200" dirty="0">
              <a:solidFill>
                <a:srgbClr val="121D46"/>
              </a:solidFill>
            </a:endParaRPr>
          </a:p>
        </p:txBody>
      </p:sp>
    </p:spTree>
    <p:extLst>
      <p:ext uri="{BB962C8B-B14F-4D97-AF65-F5344CB8AC3E}">
        <p14:creationId xmlns:p14="http://schemas.microsoft.com/office/powerpoint/2010/main" val="120514345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960B9-019A-1F46-6A21-7F7EDD16B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F72ABE-B7BD-9C4A-3F7D-1A1817E3EE92}"/>
              </a:ext>
            </a:extLst>
          </p:cNvPr>
          <p:cNvSpPr>
            <a:spLocks noGrp="1"/>
          </p:cNvSpPr>
          <p:nvPr>
            <p:ph type="title"/>
          </p:nvPr>
        </p:nvSpPr>
        <p:spPr>
          <a:xfrm>
            <a:off x="772221" y="1260414"/>
            <a:ext cx="10749375" cy="594844"/>
          </a:xfrm>
        </p:spPr>
        <p:txBody>
          <a:bodyPr/>
          <a:lstStyle/>
          <a:p>
            <a:r>
              <a:rPr lang="hu-HU" dirty="0"/>
              <a:t>Pitvarfibrilláció</a:t>
            </a:r>
          </a:p>
        </p:txBody>
      </p:sp>
      <p:sp>
        <p:nvSpPr>
          <p:cNvPr id="6" name="Text Placeholder 5">
            <a:extLst>
              <a:ext uri="{FF2B5EF4-FFF2-40B4-BE49-F238E27FC236}">
                <a16:creationId xmlns:a16="http://schemas.microsoft.com/office/drawing/2014/main" id="{95A5FB17-302A-FF4D-B78C-4C48770D6FBD}"/>
              </a:ext>
            </a:extLst>
          </p:cNvPr>
          <p:cNvSpPr>
            <a:spLocks noGrp="1"/>
          </p:cNvSpPr>
          <p:nvPr>
            <p:ph type="body" sz="quarter" idx="14"/>
          </p:nvPr>
        </p:nvSpPr>
        <p:spPr/>
        <p:txBody>
          <a:bodyPr/>
          <a:lstStyle/>
          <a:p>
            <a:r>
              <a:rPr lang="hu-HU" dirty="0"/>
              <a:t>Speciális kórállapotok</a:t>
            </a:r>
          </a:p>
        </p:txBody>
      </p:sp>
      <p:pic>
        <p:nvPicPr>
          <p:cNvPr id="8" name="Picture 7">
            <a:extLst>
              <a:ext uri="{FF2B5EF4-FFF2-40B4-BE49-F238E27FC236}">
                <a16:creationId xmlns:a16="http://schemas.microsoft.com/office/drawing/2014/main" id="{CAB289C8-4B09-FB67-93EA-A085FA13F348}"/>
              </a:ext>
            </a:extLst>
          </p:cNvPr>
          <p:cNvPicPr>
            <a:picLocks noChangeAspect="1"/>
          </p:cNvPicPr>
          <p:nvPr/>
        </p:nvPicPr>
        <p:blipFill>
          <a:blip r:embed="rId2"/>
          <a:stretch>
            <a:fillRect/>
          </a:stretch>
        </p:blipFill>
        <p:spPr>
          <a:xfrm>
            <a:off x="8892073" y="1433629"/>
            <a:ext cx="3299927" cy="1497017"/>
          </a:xfrm>
          <a:prstGeom prst="rect">
            <a:avLst/>
          </a:prstGeom>
        </p:spPr>
      </p:pic>
      <p:pic>
        <p:nvPicPr>
          <p:cNvPr id="17" name="Picture 16">
            <a:extLst>
              <a:ext uri="{FF2B5EF4-FFF2-40B4-BE49-F238E27FC236}">
                <a16:creationId xmlns:a16="http://schemas.microsoft.com/office/drawing/2014/main" id="{25A09695-213E-FE47-89D5-C0190F737506}"/>
              </a:ext>
            </a:extLst>
          </p:cNvPr>
          <p:cNvPicPr>
            <a:picLocks noChangeAspect="1"/>
          </p:cNvPicPr>
          <p:nvPr/>
        </p:nvPicPr>
        <p:blipFill>
          <a:blip r:embed="rId3"/>
          <a:stretch>
            <a:fillRect/>
          </a:stretch>
        </p:blipFill>
        <p:spPr>
          <a:xfrm>
            <a:off x="5506201" y="129637"/>
            <a:ext cx="3397579" cy="1153176"/>
          </a:xfrm>
          <a:prstGeom prst="rect">
            <a:avLst/>
          </a:prstGeom>
        </p:spPr>
      </p:pic>
      <p:grpSp>
        <p:nvGrpSpPr>
          <p:cNvPr id="4" name="Group 3">
            <a:extLst>
              <a:ext uri="{FF2B5EF4-FFF2-40B4-BE49-F238E27FC236}">
                <a16:creationId xmlns:a16="http://schemas.microsoft.com/office/drawing/2014/main" id="{D671E497-2AB1-2E51-0778-CA06D610D8EE}"/>
              </a:ext>
            </a:extLst>
          </p:cNvPr>
          <p:cNvGrpSpPr/>
          <p:nvPr/>
        </p:nvGrpSpPr>
        <p:grpSpPr>
          <a:xfrm>
            <a:off x="767509" y="1883976"/>
            <a:ext cx="8044718" cy="3442176"/>
            <a:chOff x="732270" y="2111660"/>
            <a:chExt cx="8691544" cy="3471768"/>
          </a:xfrm>
        </p:grpSpPr>
        <p:pic>
          <p:nvPicPr>
            <p:cNvPr id="19" name="Picture 18">
              <a:extLst>
                <a:ext uri="{FF2B5EF4-FFF2-40B4-BE49-F238E27FC236}">
                  <a16:creationId xmlns:a16="http://schemas.microsoft.com/office/drawing/2014/main" id="{0B5EF198-CAEF-FF9A-2DA8-552B65D7E52E}"/>
                </a:ext>
              </a:extLst>
            </p:cNvPr>
            <p:cNvPicPr>
              <a:picLocks noChangeAspect="1"/>
            </p:cNvPicPr>
            <p:nvPr/>
          </p:nvPicPr>
          <p:blipFill>
            <a:blip r:embed="rId4"/>
            <a:stretch>
              <a:fillRect/>
            </a:stretch>
          </p:blipFill>
          <p:spPr>
            <a:xfrm>
              <a:off x="741600" y="2111660"/>
              <a:ext cx="8682214" cy="1176493"/>
            </a:xfrm>
            <a:prstGeom prst="rect">
              <a:avLst/>
            </a:prstGeom>
          </p:spPr>
        </p:pic>
        <p:pic>
          <p:nvPicPr>
            <p:cNvPr id="23" name="Picture 22">
              <a:extLst>
                <a:ext uri="{FF2B5EF4-FFF2-40B4-BE49-F238E27FC236}">
                  <a16:creationId xmlns:a16="http://schemas.microsoft.com/office/drawing/2014/main" id="{867348F9-CE7A-3AFC-F5B7-4EBD4422E956}"/>
                </a:ext>
              </a:extLst>
            </p:cNvPr>
            <p:cNvPicPr>
              <a:picLocks noChangeAspect="1"/>
            </p:cNvPicPr>
            <p:nvPr/>
          </p:nvPicPr>
          <p:blipFill>
            <a:blip r:embed="rId5"/>
            <a:stretch>
              <a:fillRect/>
            </a:stretch>
          </p:blipFill>
          <p:spPr>
            <a:xfrm>
              <a:off x="732270" y="3270959"/>
              <a:ext cx="8682214" cy="1414518"/>
            </a:xfrm>
            <a:prstGeom prst="rect">
              <a:avLst/>
            </a:prstGeom>
          </p:spPr>
        </p:pic>
        <p:pic>
          <p:nvPicPr>
            <p:cNvPr id="25" name="Picture 24">
              <a:extLst>
                <a:ext uri="{FF2B5EF4-FFF2-40B4-BE49-F238E27FC236}">
                  <a16:creationId xmlns:a16="http://schemas.microsoft.com/office/drawing/2014/main" id="{00D3F1A4-7B76-F9E9-17EE-78C3F4F7060F}"/>
                </a:ext>
              </a:extLst>
            </p:cNvPr>
            <p:cNvPicPr>
              <a:picLocks noChangeAspect="1"/>
            </p:cNvPicPr>
            <p:nvPr/>
          </p:nvPicPr>
          <p:blipFill>
            <a:blip r:embed="rId6"/>
            <a:stretch>
              <a:fillRect/>
            </a:stretch>
          </p:blipFill>
          <p:spPr>
            <a:xfrm>
              <a:off x="732270" y="4661251"/>
              <a:ext cx="4254655" cy="922177"/>
            </a:xfrm>
            <a:prstGeom prst="rect">
              <a:avLst/>
            </a:prstGeom>
          </p:spPr>
        </p:pic>
      </p:grpSp>
      <p:pic>
        <p:nvPicPr>
          <p:cNvPr id="7" name="Picture 6">
            <a:extLst>
              <a:ext uri="{FF2B5EF4-FFF2-40B4-BE49-F238E27FC236}">
                <a16:creationId xmlns:a16="http://schemas.microsoft.com/office/drawing/2014/main" id="{B1FBDBB5-F13A-DAA8-A379-40384C88BA13}"/>
              </a:ext>
            </a:extLst>
          </p:cNvPr>
          <p:cNvPicPr>
            <a:picLocks noChangeAspect="1"/>
          </p:cNvPicPr>
          <p:nvPr/>
        </p:nvPicPr>
        <p:blipFill>
          <a:blip r:embed="rId7"/>
          <a:stretch>
            <a:fillRect/>
          </a:stretch>
        </p:blipFill>
        <p:spPr>
          <a:xfrm>
            <a:off x="8954474" y="117374"/>
            <a:ext cx="3237526" cy="1226852"/>
          </a:xfrm>
          <a:prstGeom prst="rect">
            <a:avLst/>
          </a:prstGeom>
        </p:spPr>
      </p:pic>
      <p:pic>
        <p:nvPicPr>
          <p:cNvPr id="10" name="Picture 9">
            <a:extLst>
              <a:ext uri="{FF2B5EF4-FFF2-40B4-BE49-F238E27FC236}">
                <a16:creationId xmlns:a16="http://schemas.microsoft.com/office/drawing/2014/main" id="{1AC196DD-E08C-9118-9B5A-BEE2518783B3}"/>
              </a:ext>
            </a:extLst>
          </p:cNvPr>
          <p:cNvPicPr>
            <a:picLocks noChangeAspect="1"/>
          </p:cNvPicPr>
          <p:nvPr/>
        </p:nvPicPr>
        <p:blipFill>
          <a:blip r:embed="rId8"/>
          <a:srcRect r="974" b="3942"/>
          <a:stretch>
            <a:fillRect/>
          </a:stretch>
        </p:blipFill>
        <p:spPr>
          <a:xfrm>
            <a:off x="4925353" y="4762735"/>
            <a:ext cx="7123687" cy="1971742"/>
          </a:xfrm>
          <a:prstGeom prst="rect">
            <a:avLst/>
          </a:prstGeom>
        </p:spPr>
      </p:pic>
      <p:pic>
        <p:nvPicPr>
          <p:cNvPr id="12" name="Picture 11">
            <a:extLst>
              <a:ext uri="{FF2B5EF4-FFF2-40B4-BE49-F238E27FC236}">
                <a16:creationId xmlns:a16="http://schemas.microsoft.com/office/drawing/2014/main" id="{CA22429C-9C6D-B82A-71D4-BFC0E634617C}"/>
              </a:ext>
            </a:extLst>
          </p:cNvPr>
          <p:cNvPicPr>
            <a:picLocks noChangeAspect="1"/>
          </p:cNvPicPr>
          <p:nvPr/>
        </p:nvPicPr>
        <p:blipFill>
          <a:blip r:embed="rId9"/>
          <a:stretch>
            <a:fillRect/>
          </a:stretch>
        </p:blipFill>
        <p:spPr>
          <a:xfrm>
            <a:off x="8903780" y="3020049"/>
            <a:ext cx="3276512" cy="1561463"/>
          </a:xfrm>
          <a:prstGeom prst="rect">
            <a:avLst/>
          </a:prstGeom>
        </p:spPr>
      </p:pic>
    </p:spTree>
    <p:extLst>
      <p:ext uri="{BB962C8B-B14F-4D97-AF65-F5344CB8AC3E}">
        <p14:creationId xmlns:p14="http://schemas.microsoft.com/office/powerpoint/2010/main" val="393577666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0B256-A2DF-DB96-1D3B-DB1FC3C8E2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DF2BA2-10F5-D763-26A7-171F65E57862}"/>
              </a:ext>
            </a:extLst>
          </p:cNvPr>
          <p:cNvSpPr>
            <a:spLocks noGrp="1"/>
          </p:cNvSpPr>
          <p:nvPr>
            <p:ph type="title"/>
          </p:nvPr>
        </p:nvSpPr>
        <p:spPr>
          <a:xfrm>
            <a:off x="706002" y="643938"/>
            <a:ext cx="10749375" cy="594844"/>
          </a:xfrm>
        </p:spPr>
        <p:txBody>
          <a:bodyPr/>
          <a:lstStyle/>
          <a:p>
            <a:r>
              <a:rPr lang="hu-HU" dirty="0"/>
              <a:t>Összefoglalás</a:t>
            </a:r>
          </a:p>
        </p:txBody>
      </p:sp>
      <p:sp>
        <p:nvSpPr>
          <p:cNvPr id="4" name="Text Placeholder 3">
            <a:extLst>
              <a:ext uri="{FF2B5EF4-FFF2-40B4-BE49-F238E27FC236}">
                <a16:creationId xmlns:a16="http://schemas.microsoft.com/office/drawing/2014/main" id="{1FC6CCC9-BDBD-6507-FA1D-6213F32B8501}"/>
              </a:ext>
            </a:extLst>
          </p:cNvPr>
          <p:cNvSpPr>
            <a:spLocks noGrp="1"/>
          </p:cNvSpPr>
          <p:nvPr>
            <p:ph type="body" sz="quarter" idx="12"/>
          </p:nvPr>
        </p:nvSpPr>
        <p:spPr>
          <a:xfrm>
            <a:off x="636573" y="1238782"/>
            <a:ext cx="10849425" cy="5056821"/>
          </a:xfrm>
        </p:spPr>
        <p:txBody>
          <a:bodyPr/>
          <a:lstStyle/>
          <a:p>
            <a:pPr marL="285750" indent="-285750" algn="just">
              <a:lnSpc>
                <a:spcPct val="100000"/>
              </a:lnSpc>
              <a:spcBef>
                <a:spcPts val="1000"/>
              </a:spcBef>
              <a:buFont typeface="Wingdings" panose="05000000000000000000" pitchFamily="2" charset="2"/>
              <a:buChar char="§"/>
            </a:pPr>
            <a:r>
              <a:rPr lang="hu-HU" sz="1800" dirty="0"/>
              <a:t>Az anamnesztikusan is (főként a kardioszelektív) BB-t szedők mortalitása alacsonyabb kritikus állapot esetén </a:t>
            </a:r>
            <a:r>
              <a:rPr lang="hu-HU" sz="1200" i="1" dirty="0">
                <a:solidFill>
                  <a:srgbClr val="9DA8C4"/>
                </a:solidFill>
              </a:rPr>
              <a:t>Tan et al. 2019 &amp; Guz et al. 2021 </a:t>
            </a:r>
            <a:endParaRPr lang="hu-HU" sz="1200" i="1" dirty="0"/>
          </a:p>
          <a:p>
            <a:pPr marL="285750" indent="-285750">
              <a:lnSpc>
                <a:spcPct val="100000"/>
              </a:lnSpc>
              <a:spcBef>
                <a:spcPts val="1000"/>
              </a:spcBef>
              <a:buFont typeface="Wingdings" panose="05000000000000000000" pitchFamily="2" charset="2"/>
              <a:buChar char="§"/>
            </a:pPr>
            <a:r>
              <a:rPr lang="hu-HU" sz="1800" dirty="0"/>
              <a:t>Perioperatív ellátásban megtartandóak – perioperatív AFib hajlamot csökkenti, mely független rizikófaktora a perioperatív morbiditásnak, mortalitásnak</a:t>
            </a:r>
            <a:r>
              <a:rPr lang="hu-HU" sz="1800" i="1" dirty="0"/>
              <a:t>  </a:t>
            </a:r>
            <a:r>
              <a:rPr lang="hu-HU" sz="1200" i="1" dirty="0">
                <a:solidFill>
                  <a:srgbClr val="9DA8C4"/>
                </a:solidFill>
              </a:rPr>
              <a:t>Morelli et al. 2020</a:t>
            </a:r>
            <a:endParaRPr lang="hu-HU" sz="1200" dirty="0">
              <a:solidFill>
                <a:srgbClr val="9DA8C4"/>
              </a:solidFill>
            </a:endParaRPr>
          </a:p>
          <a:p>
            <a:pPr marL="285750" indent="-285750" algn="just">
              <a:lnSpc>
                <a:spcPct val="100000"/>
              </a:lnSpc>
              <a:spcBef>
                <a:spcPts val="1000"/>
              </a:spcBef>
              <a:buFont typeface="Wingdings" panose="05000000000000000000" pitchFamily="2" charset="2"/>
              <a:buChar char="§"/>
            </a:pPr>
            <a:r>
              <a:rPr lang="hu-HU" sz="1800" dirty="0"/>
              <a:t>Ultrarövid hatású, szuperszelektív béta blokkolók alkalmazásáról szóló tanulmányok – még gyenge evidenciával, de támogatják a paradigma váltást: adjunk béta receptor blokkolót a kritikus állapotú betegeknek </a:t>
            </a:r>
            <a:r>
              <a:rPr lang="hu-HU" sz="1200" i="1" dirty="0">
                <a:solidFill>
                  <a:srgbClr val="9DA8C4"/>
                </a:solidFill>
              </a:rPr>
              <a:t>Liefeng Xie et al. 2025</a:t>
            </a:r>
          </a:p>
          <a:p>
            <a:pPr marL="285750" indent="-285750" algn="just">
              <a:lnSpc>
                <a:spcPct val="100000"/>
              </a:lnSpc>
              <a:spcBef>
                <a:spcPts val="1000"/>
              </a:spcBef>
              <a:buFont typeface="Wingdings" panose="05000000000000000000" pitchFamily="2" charset="2"/>
              <a:buChar char="§"/>
            </a:pPr>
            <a:r>
              <a:rPr lang="hu-HU" sz="1800" dirty="0"/>
              <a:t>Nincs optimális időzítés, de megfelelő primer reszuszcitációt követően (optimális preload), 12h fennálló vazopresszor terápia mellett perzisztáló tahikardia esetén BB indítása megfontolandó – mikor álljon le?</a:t>
            </a:r>
          </a:p>
          <a:p>
            <a:pPr marL="285750" indent="-285750" algn="just">
              <a:lnSpc>
                <a:spcPct val="100000"/>
              </a:lnSpc>
              <a:spcBef>
                <a:spcPts val="1000"/>
              </a:spcBef>
              <a:buFont typeface="Wingdings" panose="05000000000000000000" pitchFamily="2" charset="2"/>
              <a:buChar char="§"/>
            </a:pPr>
            <a:r>
              <a:rPr lang="hu-HU" sz="1800" dirty="0"/>
              <a:t>Invazív hemodinamikai monitorozás javasolt, indítás előtt tájékozódó echocardiographia szükséges, ventriculo-atrialis coupling meghatározás is megfontolandó </a:t>
            </a:r>
            <a:r>
              <a:rPr lang="hu-HU" sz="1200" i="1" dirty="0">
                <a:solidFill>
                  <a:srgbClr val="9DA8C4"/>
                </a:solidFill>
              </a:rPr>
              <a:t>Guarracino et al. 2013</a:t>
            </a:r>
            <a:endParaRPr lang="hu-HU" sz="1800" i="1" dirty="0">
              <a:solidFill>
                <a:srgbClr val="9DA8C4"/>
              </a:solidFill>
            </a:endParaRPr>
          </a:p>
          <a:p>
            <a:pPr marL="285750" indent="-285750" algn="just">
              <a:lnSpc>
                <a:spcPct val="100000"/>
              </a:lnSpc>
              <a:spcBef>
                <a:spcPts val="1000"/>
              </a:spcBef>
              <a:buFont typeface="Wingdings" panose="05000000000000000000" pitchFamily="2" charset="2"/>
              <a:buChar char="§"/>
            </a:pPr>
            <a:r>
              <a:rPr lang="hu-HU" sz="1800" dirty="0"/>
              <a:t>Lassú dózistitrálás: lehető legkisebb, de még effektív dózis alkalmazandó </a:t>
            </a:r>
            <a:br>
              <a:rPr lang="hu-HU" sz="1800" dirty="0"/>
            </a:br>
            <a:r>
              <a:rPr lang="hu-HU" sz="1800" dirty="0"/>
              <a:t>- landiolol </a:t>
            </a:r>
            <a:r>
              <a:rPr lang="hu-HU" sz="1800" dirty="0">
                <a:solidFill>
                  <a:srgbClr val="C00000"/>
                </a:solidFill>
              </a:rPr>
              <a:t>~1-10mcg/kg/min</a:t>
            </a:r>
            <a:r>
              <a:rPr lang="hu-HU" sz="1800" dirty="0"/>
              <a:t>; </a:t>
            </a:r>
            <a:r>
              <a:rPr lang="hu-HU" sz="1800" dirty="0">
                <a:solidFill>
                  <a:srgbClr val="C00000"/>
                </a:solidFill>
              </a:rPr>
              <a:t>esmolol ~0,05-0,2mg/kg/min </a:t>
            </a:r>
            <a:r>
              <a:rPr lang="hu-HU" sz="1800" dirty="0"/>
              <a:t>(cél: kiindulási HR -20%) </a:t>
            </a:r>
            <a:br>
              <a:rPr lang="hu-HU" sz="1800" dirty="0"/>
            </a:br>
            <a:r>
              <a:rPr lang="hu-HU" sz="1200" i="1" dirty="0">
                <a:solidFill>
                  <a:srgbClr val="9DA8C4"/>
                </a:solidFill>
              </a:rPr>
              <a:t>Gangl et al. 2021 </a:t>
            </a:r>
            <a:endParaRPr lang="hu-HU" sz="1800" dirty="0"/>
          </a:p>
        </p:txBody>
      </p:sp>
    </p:spTree>
    <p:extLst>
      <p:ext uri="{BB962C8B-B14F-4D97-AF65-F5344CB8AC3E}">
        <p14:creationId xmlns:p14="http://schemas.microsoft.com/office/powerpoint/2010/main" val="366408734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3B7DA-4DA1-6636-2B33-6059F4024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C43F0-5303-1462-6AAF-DFE16A8B1782}"/>
              </a:ext>
            </a:extLst>
          </p:cNvPr>
          <p:cNvSpPr>
            <a:spLocks noGrp="1"/>
          </p:cNvSpPr>
          <p:nvPr>
            <p:ph type="title"/>
          </p:nvPr>
        </p:nvSpPr>
        <p:spPr>
          <a:xfrm>
            <a:off x="706002" y="739883"/>
            <a:ext cx="10749375" cy="594844"/>
          </a:xfrm>
        </p:spPr>
        <p:txBody>
          <a:bodyPr/>
          <a:lstStyle/>
          <a:p>
            <a:r>
              <a:rPr lang="hu-HU" dirty="0"/>
              <a:t>Összefoglalás</a:t>
            </a:r>
          </a:p>
        </p:txBody>
      </p:sp>
      <p:sp>
        <p:nvSpPr>
          <p:cNvPr id="4" name="Text Placeholder 3">
            <a:extLst>
              <a:ext uri="{FF2B5EF4-FFF2-40B4-BE49-F238E27FC236}">
                <a16:creationId xmlns:a16="http://schemas.microsoft.com/office/drawing/2014/main" id="{9F7CE2A2-A202-434B-5FA8-9D73439637EF}"/>
              </a:ext>
            </a:extLst>
          </p:cNvPr>
          <p:cNvSpPr>
            <a:spLocks noGrp="1"/>
          </p:cNvSpPr>
          <p:nvPr>
            <p:ph type="body" sz="quarter" idx="12"/>
          </p:nvPr>
        </p:nvSpPr>
        <p:spPr>
          <a:xfrm>
            <a:off x="706002" y="1392531"/>
            <a:ext cx="10779996" cy="5178201"/>
          </a:xfrm>
        </p:spPr>
        <p:txBody>
          <a:bodyPr/>
          <a:lstStyle/>
          <a:p>
            <a:pPr marL="284400" indent="-285750" algn="just">
              <a:lnSpc>
                <a:spcPct val="100000"/>
              </a:lnSpc>
              <a:spcBef>
                <a:spcPts val="1000"/>
              </a:spcBef>
              <a:buFont typeface="Wingdings" panose="05000000000000000000" pitchFamily="2" charset="2"/>
              <a:buChar char="§"/>
            </a:pPr>
            <a:r>
              <a:rPr lang="hu-HU" sz="1800" dirty="0">
                <a:latin typeface="Poppins Regular" panose="020B0604020202020204" charset="-18"/>
                <a:cs typeface="Poppins Regular" panose="020B0604020202020204" charset="-18"/>
              </a:rPr>
              <a:t>Landiolol: frekvencia csökkenés mellett novum arritmiák kialakulási esélyét is csökkenti</a:t>
            </a:r>
            <a:br>
              <a:rPr lang="hu-HU" sz="1800" dirty="0">
                <a:latin typeface="Poppins Regular" panose="020B0604020202020204" charset="-18"/>
                <a:cs typeface="Poppins Regular" panose="020B0604020202020204" charset="-18"/>
              </a:rPr>
            </a:br>
            <a:r>
              <a:rPr lang="hu-HU" sz="1200" i="1" dirty="0">
                <a:solidFill>
                  <a:srgbClr val="9DA8C4"/>
                </a:solidFill>
                <a:latin typeface="Poppins Regular" panose="020B0604020202020204" charset="-18"/>
                <a:cs typeface="Poppins Regular" panose="020B0604020202020204" charset="-18"/>
              </a:rPr>
              <a:t>Fuchs et al. 2021</a:t>
            </a:r>
          </a:p>
          <a:p>
            <a:pPr marL="284400" indent="-285750" algn="just">
              <a:lnSpc>
                <a:spcPct val="100000"/>
              </a:lnSpc>
              <a:spcBef>
                <a:spcPts val="1000"/>
              </a:spcBef>
              <a:buFont typeface="Wingdings" panose="05000000000000000000" pitchFamily="2" charset="2"/>
              <a:buChar char="§"/>
            </a:pPr>
            <a:r>
              <a:rPr lang="hu-HU" sz="1800" dirty="0"/>
              <a:t>BB nem javasolt a szeptikus sokk </a:t>
            </a:r>
            <a:r>
              <a:rPr lang="hu-HU" sz="1800" i="1" dirty="0"/>
              <a:t>korai </a:t>
            </a:r>
            <a:r>
              <a:rPr lang="hu-HU" sz="1800" dirty="0"/>
              <a:t>fázisában, mert elfedheti a kompenzációt, rontja a kardiális teljesítményt, sokkállapot további súlyosbodásához vezethet </a:t>
            </a:r>
            <a:r>
              <a:rPr lang="hu-HU" sz="1200" i="1" dirty="0">
                <a:solidFill>
                  <a:srgbClr val="9DA8C4"/>
                </a:solidFill>
              </a:rPr>
              <a:t>Bruning et al. 2021 </a:t>
            </a:r>
          </a:p>
          <a:p>
            <a:pPr marL="284400" indent="-285750" algn="just">
              <a:lnSpc>
                <a:spcPct val="100000"/>
              </a:lnSpc>
              <a:spcBef>
                <a:spcPts val="1000"/>
              </a:spcBef>
              <a:buFont typeface="Wingdings" panose="05000000000000000000" pitchFamily="2" charset="2"/>
              <a:buChar char="§"/>
            </a:pPr>
            <a:r>
              <a:rPr lang="hu-HU" sz="1800" i="1" dirty="0"/>
              <a:t>Elhúzódó</a:t>
            </a:r>
            <a:r>
              <a:rPr lang="hu-HU" sz="1800" dirty="0"/>
              <a:t> adrenerg stresszválasz mérséklése rövidhatású, szuperszelektív BB választandó, mortalitás csökkentő hatása miatt </a:t>
            </a:r>
            <a:r>
              <a:rPr lang="hu-HU" sz="1200" i="1" dirty="0">
                <a:solidFill>
                  <a:srgbClr val="9DA8C4"/>
                </a:solidFill>
              </a:rPr>
              <a:t>Cheng-Long Ge et al. 2023</a:t>
            </a:r>
            <a:endParaRPr lang="hu-HU" sz="1200" dirty="0"/>
          </a:p>
          <a:p>
            <a:pPr marL="284400" indent="-285750">
              <a:lnSpc>
                <a:spcPct val="100000"/>
              </a:lnSpc>
              <a:spcBef>
                <a:spcPts val="1000"/>
              </a:spcBef>
              <a:buFont typeface="Wingdings" panose="05000000000000000000" pitchFamily="2" charset="2"/>
              <a:buChar char="§"/>
            </a:pPr>
            <a:r>
              <a:rPr lang="el-GR" sz="1800" dirty="0">
                <a:latin typeface="Cambria" panose="02040503050406030204" pitchFamily="18" charset="0"/>
                <a:cs typeface="Poppins Regular" panose="020B0604020202020204" charset="-18"/>
              </a:rPr>
              <a:t>β</a:t>
            </a:r>
            <a:r>
              <a:rPr lang="hu-HU" sz="1800" dirty="0">
                <a:latin typeface="Poppins Regular" panose="020B0604020202020204" charset="-18"/>
                <a:cs typeface="Poppins Regular" panose="020B0604020202020204" charset="-18"/>
              </a:rPr>
              <a:t>1  receptor blokád immunmoduláns hatása is kihasználható (TNF-</a:t>
            </a:r>
            <a:r>
              <a:rPr lang="el-GR" sz="2000" dirty="0">
                <a:latin typeface="Fira Sans" panose="020B0503050000020004" pitchFamily="34" charset="0"/>
              </a:rPr>
              <a:t>α</a:t>
            </a:r>
            <a:r>
              <a:rPr lang="hu-HU" sz="1800" dirty="0">
                <a:latin typeface="Poppins Regular" panose="020B0604020202020204" charset="-18"/>
                <a:cs typeface="Poppins Regular" panose="020B0604020202020204" charset="-18"/>
              </a:rPr>
              <a:t>, IL-6) </a:t>
            </a:r>
            <a:r>
              <a:rPr lang="hu-HU" sz="1200" i="1" dirty="0">
                <a:solidFill>
                  <a:srgbClr val="9DA8C4"/>
                </a:solidFill>
                <a:latin typeface="Poppins Regular" panose="020B0604020202020204" charset="-18"/>
                <a:cs typeface="Poppins Regular" panose="020B0604020202020204" charset="-18"/>
              </a:rPr>
              <a:t>Chacko et al. 2015</a:t>
            </a:r>
          </a:p>
          <a:p>
            <a:pPr marL="284400" indent="-285750" algn="just">
              <a:lnSpc>
                <a:spcPct val="100000"/>
              </a:lnSpc>
              <a:spcBef>
                <a:spcPts val="1000"/>
              </a:spcBef>
              <a:buFont typeface="Wingdings" panose="05000000000000000000" pitchFamily="2" charset="2"/>
              <a:buChar char="§"/>
            </a:pPr>
            <a:r>
              <a:rPr lang="hu-HU" sz="1800" dirty="0"/>
              <a:t>Égett betegnél hipermetabolizmus csökkentése révén javuló graftfunkció, alacsonyabb transzfúziós igény, rövidebb kórházi tartózkodás; javasolt dózis: </a:t>
            </a:r>
            <a:r>
              <a:rPr lang="hu-HU" sz="1800" dirty="0">
                <a:solidFill>
                  <a:srgbClr val="C00000"/>
                </a:solidFill>
              </a:rPr>
              <a:t>0,5-3mg/kg/nap </a:t>
            </a:r>
            <a:r>
              <a:rPr lang="hu-HU" sz="1800" dirty="0"/>
              <a:t>– 3-4 részletben elosztva </a:t>
            </a:r>
            <a:r>
              <a:rPr lang="hu-HU" sz="1200" i="1" dirty="0">
                <a:solidFill>
                  <a:srgbClr val="9DA8C4"/>
                </a:solidFill>
              </a:rPr>
              <a:t>Manzano-Nunez et al. 2017</a:t>
            </a:r>
          </a:p>
          <a:p>
            <a:pPr marL="284400" indent="-285750" algn="just">
              <a:lnSpc>
                <a:spcPct val="100000"/>
              </a:lnSpc>
              <a:spcBef>
                <a:spcPts val="1000"/>
              </a:spcBef>
              <a:buFont typeface="Wingdings" panose="05000000000000000000" pitchFamily="2" charset="2"/>
              <a:buChar char="§"/>
            </a:pPr>
            <a:r>
              <a:rPr lang="hu-HU" sz="1800" dirty="0"/>
              <a:t>TAA/NOAF esetén frekvenciakontroll céljából elsődlegesen választandók </a:t>
            </a:r>
            <a:r>
              <a:rPr lang="hu-HU" sz="1200" i="1" dirty="0">
                <a:solidFill>
                  <a:srgbClr val="9DA8C4"/>
                </a:solidFill>
              </a:rPr>
              <a:t>Dritike et al. 2022</a:t>
            </a:r>
          </a:p>
          <a:p>
            <a:pPr marL="284400" indent="-285750" algn="just">
              <a:lnSpc>
                <a:spcPct val="100000"/>
              </a:lnSpc>
              <a:spcBef>
                <a:spcPts val="1000"/>
              </a:spcBef>
              <a:buFont typeface="Wingdings" panose="05000000000000000000" pitchFamily="2" charset="2"/>
              <a:buChar char="§"/>
            </a:pPr>
            <a:r>
              <a:rPr lang="hu-HU" sz="1800" dirty="0"/>
              <a:t>Szívelégtelenségben a fenotípustól (LVEF) illetve a korábbi gyógyszereléstől függően, dekompenzáció esetén szuperszelektív, rövid hatású szerek választandók </a:t>
            </a:r>
            <a:r>
              <a:rPr lang="hu-HU" sz="1200" i="1" dirty="0">
                <a:solidFill>
                  <a:srgbClr val="9DA8C4"/>
                </a:solidFill>
              </a:rPr>
              <a:t>Schurtz et al. 2023</a:t>
            </a:r>
          </a:p>
          <a:p>
            <a:pPr marL="284400" indent="-285750" algn="just">
              <a:lnSpc>
                <a:spcPct val="100000"/>
              </a:lnSpc>
              <a:spcBef>
                <a:spcPts val="1000"/>
              </a:spcBef>
              <a:buFont typeface="Wingdings" panose="05000000000000000000" pitchFamily="2" charset="2"/>
              <a:buChar char="§"/>
            </a:pPr>
            <a:r>
              <a:rPr lang="hu-HU" sz="1800" dirty="0"/>
              <a:t>További jól vezetett, megfelelő statisztikai erővel bíró randomizált kontrollált vizsgálatok szükségesek kritikus állapotú betegeken</a:t>
            </a:r>
            <a:endParaRPr lang="hu-HU" sz="1200" dirty="0">
              <a:solidFill>
                <a:srgbClr val="9DA8C4"/>
              </a:solidFill>
            </a:endParaRPr>
          </a:p>
        </p:txBody>
      </p:sp>
    </p:spTree>
    <p:extLst>
      <p:ext uri="{BB962C8B-B14F-4D97-AF65-F5344CB8AC3E}">
        <p14:creationId xmlns:p14="http://schemas.microsoft.com/office/powerpoint/2010/main" val="328565691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utumn Leaves Falling Stock Illustration - Download Image Now - Autumn Leaf  Color, Autumn, Leaf - iStock">
            <a:extLst>
              <a:ext uri="{FF2B5EF4-FFF2-40B4-BE49-F238E27FC236}">
                <a16:creationId xmlns:a16="http://schemas.microsoft.com/office/drawing/2014/main" id="{C8BED483-D314-2A28-976F-7E8CE9BB8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1658" y="3245457"/>
            <a:ext cx="3612543" cy="3612543"/>
          </a:xfrm>
          <a:prstGeom prst="rect">
            <a:avLst/>
          </a:prstGeom>
          <a:noFill/>
          <a:extLst>
            <a:ext uri="{909E8E84-426E-40DD-AFC4-6F175D3DCCD1}">
              <a14:hiddenFill xmlns:a14="http://schemas.microsoft.com/office/drawing/2010/main">
                <a:solidFill>
                  <a:srgbClr val="FFFFFF"/>
                </a:solidFill>
              </a14:hiddenFill>
            </a:ext>
          </a:extLst>
        </p:spPr>
      </p:pic>
      <p:sp>
        <p:nvSpPr>
          <p:cNvPr id="6" name="Cím 5"/>
          <p:cNvSpPr>
            <a:spLocks noGrp="1"/>
          </p:cNvSpPr>
          <p:nvPr>
            <p:ph type="ctrTitle"/>
          </p:nvPr>
        </p:nvSpPr>
        <p:spPr>
          <a:xfrm>
            <a:off x="2969777" y="2503800"/>
            <a:ext cx="9079200" cy="925200"/>
          </a:xfrm>
        </p:spPr>
        <p:txBody>
          <a:bodyPr/>
          <a:lstStyle/>
          <a:p>
            <a:r>
              <a:rPr lang="hu-HU" dirty="0"/>
              <a:t>Köszönöm a figyelmet!</a:t>
            </a:r>
          </a:p>
        </p:txBody>
      </p:sp>
      <p:pic>
        <p:nvPicPr>
          <p:cNvPr id="2" name="Picture 1">
            <a:extLst>
              <a:ext uri="{FF2B5EF4-FFF2-40B4-BE49-F238E27FC236}">
                <a16:creationId xmlns:a16="http://schemas.microsoft.com/office/drawing/2014/main" id="{6D55656A-1612-3712-AF1E-3663A2F9E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377" y="0"/>
            <a:ext cx="4679194" cy="1624156"/>
          </a:xfrm>
          <a:prstGeom prst="rect">
            <a:avLst/>
          </a:prstGeom>
        </p:spPr>
      </p:pic>
      <p:sp>
        <p:nvSpPr>
          <p:cNvPr id="3" name="TextBox 2">
            <a:extLst>
              <a:ext uri="{FF2B5EF4-FFF2-40B4-BE49-F238E27FC236}">
                <a16:creationId xmlns:a16="http://schemas.microsoft.com/office/drawing/2014/main" id="{9F6A62C4-9909-AEDA-E96D-528F541B7F86}"/>
              </a:ext>
            </a:extLst>
          </p:cNvPr>
          <p:cNvSpPr txBox="1"/>
          <p:nvPr/>
        </p:nvSpPr>
        <p:spPr>
          <a:xfrm>
            <a:off x="10301257" y="6449962"/>
            <a:ext cx="2018561" cy="556178"/>
          </a:xfrm>
          <a:prstGeom prst="rect">
            <a:avLst/>
          </a:prstGeom>
          <a:noFill/>
        </p:spPr>
        <p:txBody>
          <a:bodyPr wrap="square" rtlCol="0">
            <a:spAutoFit/>
          </a:bodyPr>
          <a:lstStyle/>
          <a:p>
            <a:r>
              <a:rPr lang="hu-HU" dirty="0">
                <a:solidFill>
                  <a:srgbClr val="121D46"/>
                </a:solidFill>
              </a:rPr>
              <a:t>schrick.diana@pte.hu</a:t>
            </a:r>
          </a:p>
          <a:p>
            <a:endParaRPr lang="hu-HU" dirty="0"/>
          </a:p>
        </p:txBody>
      </p:sp>
    </p:spTree>
    <p:extLst>
      <p:ext uri="{BB962C8B-B14F-4D97-AF65-F5344CB8AC3E}">
        <p14:creationId xmlns:p14="http://schemas.microsoft.com/office/powerpoint/2010/main" val="3666793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AF4A47-3359-C096-80BA-0EBAC252726C}"/>
              </a:ext>
            </a:extLst>
          </p:cNvPr>
          <p:cNvSpPr>
            <a:spLocks noGrp="1"/>
          </p:cNvSpPr>
          <p:nvPr>
            <p:ph type="title"/>
          </p:nvPr>
        </p:nvSpPr>
        <p:spPr>
          <a:xfrm>
            <a:off x="802842" y="825254"/>
            <a:ext cx="10749375" cy="594844"/>
          </a:xfrm>
        </p:spPr>
        <p:txBody>
          <a:bodyPr/>
          <a:lstStyle/>
          <a:p>
            <a:r>
              <a:rPr lang="hu-HU" dirty="0"/>
              <a:t>Intenzív terápia napjainkban</a:t>
            </a:r>
          </a:p>
        </p:txBody>
      </p:sp>
      <p:sp>
        <p:nvSpPr>
          <p:cNvPr id="5" name="Text Placeholder 4">
            <a:extLst>
              <a:ext uri="{FF2B5EF4-FFF2-40B4-BE49-F238E27FC236}">
                <a16:creationId xmlns:a16="http://schemas.microsoft.com/office/drawing/2014/main" id="{EA41976B-7403-B9E6-2C27-7E8E0BF2D2F4}"/>
              </a:ext>
            </a:extLst>
          </p:cNvPr>
          <p:cNvSpPr>
            <a:spLocks noGrp="1"/>
          </p:cNvSpPr>
          <p:nvPr>
            <p:ph type="body" sz="quarter" idx="12"/>
          </p:nvPr>
        </p:nvSpPr>
        <p:spPr>
          <a:xfrm>
            <a:off x="749353" y="1458553"/>
            <a:ext cx="10856351" cy="4941507"/>
          </a:xfrm>
        </p:spPr>
        <p:txBody>
          <a:bodyPr/>
          <a:lstStyle/>
          <a:p>
            <a:pPr marL="285750" indent="-285750">
              <a:buFont typeface="Wingdings" panose="05000000000000000000" pitchFamily="2" charset="2"/>
              <a:buChar char="§"/>
            </a:pPr>
            <a:r>
              <a:rPr lang="hu-HU" sz="2000" dirty="0">
                <a:latin typeface="Poppins Regular" panose="020B0604020202020204" charset="-18"/>
                <a:cs typeface="Poppins Regular" panose="020B0604020202020204" charset="-18"/>
              </a:rPr>
              <a:t>Kritikus állapototú beteg: életveszélyes állapot, amely az életfontosságú szervek farmakológiai és/vagy mechanikus támogatását igényli, ami nélkül halál gyorsan következik be </a:t>
            </a:r>
          </a:p>
          <a:p>
            <a:pPr marL="285750" indent="-285750">
              <a:buFont typeface="Wingdings" panose="05000000000000000000" pitchFamily="2" charset="2"/>
              <a:buChar char="§"/>
            </a:pPr>
            <a:r>
              <a:rPr lang="hu-HU" sz="2000" b="1" dirty="0">
                <a:latin typeface="Poppins Regular" panose="020B0604020202020204" charset="-18"/>
                <a:cs typeface="Poppins Regular" panose="020B0604020202020204" charset="-18"/>
              </a:rPr>
              <a:t>Heterogén betegpopuláció, heterogén koreloszlás:      </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Légzési elégtelenség</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Szeptikémia/szeptikus sokk</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TBI, politrauma, égés</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Szívelégtelenség/kardiogén sokk</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Veseelégtelenség (komorbiditás, komplikáció?)</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Stroke, intracranialis vérzés, </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Metabolikus eltérések</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Intoxikációk </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Posztreszuszcitációs ellátás</a:t>
            </a:r>
          </a:p>
          <a:p>
            <a:pPr marL="800100" lvl="1" indent="-342900">
              <a:buFontTx/>
              <a:buChar char="-"/>
            </a:pPr>
            <a:r>
              <a:rPr lang="hu-HU" sz="2000" dirty="0">
                <a:solidFill>
                  <a:srgbClr val="121D46"/>
                </a:solidFill>
                <a:latin typeface="Poppins Regular" panose="020B0604020202020204" charset="-18"/>
                <a:cs typeface="Poppins Regular" panose="020B0604020202020204" charset="-18"/>
              </a:rPr>
              <a:t>Posztoperatív obszerváció (high-risk betegek)</a:t>
            </a:r>
          </a:p>
          <a:p>
            <a:pPr lvl="1"/>
            <a:endParaRPr lang="hu-HU" sz="2000" dirty="0">
              <a:solidFill>
                <a:srgbClr val="121D46"/>
              </a:solidFill>
              <a:latin typeface="Poppins Regular" panose="020B0604020202020204" charset="-18"/>
              <a:cs typeface="Poppins Regular" panose="020B0604020202020204" charset="-18"/>
            </a:endParaRPr>
          </a:p>
        </p:txBody>
      </p:sp>
      <p:sp>
        <p:nvSpPr>
          <p:cNvPr id="7" name="Text Placeholder 6">
            <a:extLst>
              <a:ext uri="{FF2B5EF4-FFF2-40B4-BE49-F238E27FC236}">
                <a16:creationId xmlns:a16="http://schemas.microsoft.com/office/drawing/2014/main" id="{C325B648-9E85-B339-C8D1-270E14B8A0C2}"/>
              </a:ext>
            </a:extLst>
          </p:cNvPr>
          <p:cNvSpPr>
            <a:spLocks noGrp="1"/>
          </p:cNvSpPr>
          <p:nvPr>
            <p:ph type="body" sz="quarter" idx="14"/>
          </p:nvPr>
        </p:nvSpPr>
        <p:spPr>
          <a:xfrm>
            <a:off x="772221" y="457939"/>
            <a:ext cx="10779996" cy="278438"/>
          </a:xfrm>
        </p:spPr>
        <p:txBody>
          <a:bodyPr/>
          <a:lstStyle/>
          <a:p>
            <a:r>
              <a:rPr lang="hu-HU" dirty="0"/>
              <a:t>Bevezetés</a:t>
            </a:r>
          </a:p>
        </p:txBody>
      </p:sp>
      <p:pic>
        <p:nvPicPr>
          <p:cNvPr id="9" name="Picture 8">
            <a:extLst>
              <a:ext uri="{FF2B5EF4-FFF2-40B4-BE49-F238E27FC236}">
                <a16:creationId xmlns:a16="http://schemas.microsoft.com/office/drawing/2014/main" id="{BD3F504F-3EB8-1178-0E14-ADFC5A40F930}"/>
              </a:ext>
            </a:extLst>
          </p:cNvPr>
          <p:cNvPicPr>
            <a:picLocks noChangeAspect="1"/>
          </p:cNvPicPr>
          <p:nvPr/>
        </p:nvPicPr>
        <p:blipFill>
          <a:blip r:embed="rId3"/>
          <a:stretch>
            <a:fillRect/>
          </a:stretch>
        </p:blipFill>
        <p:spPr>
          <a:xfrm>
            <a:off x="9772312" y="116079"/>
            <a:ext cx="2419688" cy="962159"/>
          </a:xfrm>
          <a:prstGeom prst="rect">
            <a:avLst/>
          </a:prstGeom>
        </p:spPr>
      </p:pic>
      <p:sp>
        <p:nvSpPr>
          <p:cNvPr id="14" name="Rectangle 13">
            <a:extLst>
              <a:ext uri="{FF2B5EF4-FFF2-40B4-BE49-F238E27FC236}">
                <a16:creationId xmlns:a16="http://schemas.microsoft.com/office/drawing/2014/main" id="{F491D1FF-E9BF-C57B-2116-B19EDCFF14DA}"/>
              </a:ext>
            </a:extLst>
          </p:cNvPr>
          <p:cNvSpPr/>
          <p:nvPr/>
        </p:nvSpPr>
        <p:spPr>
          <a:xfrm>
            <a:off x="9772312" y="6067721"/>
            <a:ext cx="1946937" cy="460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Footer Placeholder 2">
            <a:extLst>
              <a:ext uri="{FF2B5EF4-FFF2-40B4-BE49-F238E27FC236}">
                <a16:creationId xmlns:a16="http://schemas.microsoft.com/office/drawing/2014/main" id="{C3DDECCF-9905-9AAF-1ADF-156DDB31AB94}"/>
              </a:ext>
            </a:extLst>
          </p:cNvPr>
          <p:cNvSpPr>
            <a:spLocks noGrp="1"/>
          </p:cNvSpPr>
          <p:nvPr>
            <p:ph type="ftr" sz="quarter" idx="11"/>
          </p:nvPr>
        </p:nvSpPr>
        <p:spPr>
          <a:xfrm>
            <a:off x="0" y="6334736"/>
            <a:ext cx="12035401" cy="367200"/>
          </a:xfrm>
        </p:spPr>
        <p:txBody>
          <a:bodyPr/>
          <a:lstStyle/>
          <a:p>
            <a:br>
              <a:rPr lang="hu-HU" dirty="0"/>
            </a:br>
            <a:r>
              <a:rPr lang="hu-HU" dirty="0"/>
              <a:t>Nates JL, et al. ICU Admission, Discharge, and Triage Guidelines: A Framework to Enhance Clinical Operations, Development of Institutional Policies, and Further Research. Crit Care Med. 2016</a:t>
            </a:r>
            <a:br>
              <a:rPr lang="hu-HU" dirty="0"/>
            </a:br>
            <a:r>
              <a:rPr lang="hu-HU" dirty="0"/>
              <a:t>Kayambankadzanja RK, et al. Towards definitions of critical illness and critical care using concept analysis. BMJ Open. 2022 Sep 5;12(9):e060972</a:t>
            </a:r>
          </a:p>
        </p:txBody>
      </p:sp>
    </p:spTree>
    <p:extLst>
      <p:ext uri="{BB962C8B-B14F-4D97-AF65-F5344CB8AC3E}">
        <p14:creationId xmlns:p14="http://schemas.microsoft.com/office/powerpoint/2010/main" val="264643325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BFE7-68E7-14DD-9C72-4B4A6DE15E13}"/>
              </a:ext>
            </a:extLst>
          </p:cNvPr>
          <p:cNvSpPr>
            <a:spLocks noGrp="1"/>
          </p:cNvSpPr>
          <p:nvPr>
            <p:ph type="title"/>
          </p:nvPr>
        </p:nvSpPr>
        <p:spPr>
          <a:xfrm>
            <a:off x="541581" y="813056"/>
            <a:ext cx="10749375" cy="594844"/>
          </a:xfrm>
        </p:spPr>
        <p:txBody>
          <a:bodyPr/>
          <a:lstStyle/>
          <a:p>
            <a:r>
              <a:rPr lang="hu-HU" dirty="0"/>
              <a:t>Mi a közös a betegekben?</a:t>
            </a:r>
          </a:p>
        </p:txBody>
      </p:sp>
      <p:sp>
        <p:nvSpPr>
          <p:cNvPr id="6" name="Text Placeholder 5">
            <a:extLst>
              <a:ext uri="{FF2B5EF4-FFF2-40B4-BE49-F238E27FC236}">
                <a16:creationId xmlns:a16="http://schemas.microsoft.com/office/drawing/2014/main" id="{238C13BD-8004-C2E7-BC43-7388739665F6}"/>
              </a:ext>
            </a:extLst>
          </p:cNvPr>
          <p:cNvSpPr>
            <a:spLocks noGrp="1"/>
          </p:cNvSpPr>
          <p:nvPr>
            <p:ph type="body" sz="quarter" idx="14"/>
          </p:nvPr>
        </p:nvSpPr>
        <p:spPr>
          <a:xfrm>
            <a:off x="616226" y="411800"/>
            <a:ext cx="10779996" cy="278438"/>
          </a:xfrm>
        </p:spPr>
        <p:txBody>
          <a:bodyPr/>
          <a:lstStyle/>
          <a:p>
            <a:r>
              <a:rPr lang="hu-HU" dirty="0"/>
              <a:t>Bevezetés</a:t>
            </a:r>
          </a:p>
        </p:txBody>
      </p:sp>
      <p:sp>
        <p:nvSpPr>
          <p:cNvPr id="7" name="Text Placeholder 1">
            <a:extLst>
              <a:ext uri="{FF2B5EF4-FFF2-40B4-BE49-F238E27FC236}">
                <a16:creationId xmlns:a16="http://schemas.microsoft.com/office/drawing/2014/main" id="{205DC790-A5BA-9172-B5A0-9165D8508AD9}"/>
              </a:ext>
            </a:extLst>
          </p:cNvPr>
          <p:cNvSpPr txBox="1">
            <a:spLocks/>
          </p:cNvSpPr>
          <p:nvPr/>
        </p:nvSpPr>
        <p:spPr>
          <a:xfrm>
            <a:off x="536691" y="1931974"/>
            <a:ext cx="4616365" cy="3827835"/>
          </a:xfrm>
          <a:prstGeom prst="rect">
            <a:avLst/>
          </a:prstGeom>
        </p:spPr>
        <p:txBody>
          <a:bodyPr lIns="50400" tIns="50400" rIns="50400" bIns="50400"/>
          <a:lstStyle>
            <a:lvl1pPr marL="0" indent="0" algn="l" defTabSz="914399" rtl="0" eaLnBrk="1" latinLnBrk="0" hangingPunct="1">
              <a:lnSpc>
                <a:spcPts val="2400"/>
              </a:lnSpc>
              <a:spcBef>
                <a:spcPts val="0"/>
              </a:spcBef>
              <a:buFont typeface="Arial" panose="020B0604020202020204" pitchFamily="34" charset="0"/>
              <a:buNone/>
              <a:defRPr sz="1600" kern="1200">
                <a:solidFill>
                  <a:srgbClr val="121D46"/>
                </a:solidFill>
                <a:latin typeface="Poppins regular" panose="00000500000000000000" pitchFamily="2" charset="-18"/>
                <a:ea typeface="+mn-ea"/>
                <a:cs typeface="Poppins regular" panose="00000500000000000000" pitchFamily="2" charset="-18"/>
              </a:defRPr>
            </a:lvl1pPr>
            <a:lvl2pPr marL="457200" indent="0" algn="l" defTabSz="914399"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399" indent="0" algn="l" defTabSz="914399"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598" indent="0" algn="l" defTabSz="914399"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4pPr>
            <a:lvl5pPr marL="1828798" indent="0" algn="l" defTabSz="914399" rtl="0" eaLnBrk="1" latinLnBrk="0" hangingPunct="1">
              <a:lnSpc>
                <a:spcPct val="90000"/>
              </a:lnSpc>
              <a:spcBef>
                <a:spcPts val="500"/>
              </a:spcBef>
              <a:buFont typeface="Arial" panose="020B0604020202020204" pitchFamily="34" charset="0"/>
              <a:buNone/>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hu-HU" sz="2000" dirty="0">
                <a:latin typeface="Poppins Regular" panose="020B0604020202020204" charset="-18"/>
                <a:cs typeface="Poppins Regular" panose="020B0604020202020204" charset="-18"/>
              </a:rPr>
              <a:t>Szimpatikus idegrendszer aktivációja (masszív katekolamin kiáramlás + extrinsic) – adrenerg receptor upreguláció</a:t>
            </a:r>
          </a:p>
          <a:p>
            <a:pPr algn="just"/>
            <a:endParaRPr lang="hu-HU" sz="2000" b="1" dirty="0">
              <a:latin typeface="Poppins Regular" panose="020B0604020202020204" charset="-18"/>
              <a:cs typeface="Poppins Regular" panose="020B0604020202020204" charset="-18"/>
            </a:endParaRPr>
          </a:p>
          <a:p>
            <a:pPr algn="just"/>
            <a:r>
              <a:rPr lang="hu-HU" sz="2000" dirty="0">
                <a:latin typeface="Poppins Regular" panose="020B0604020202020204" charset="-18"/>
                <a:cs typeface="Poppins Regular" panose="020B0604020202020204" charset="-18"/>
              </a:rPr>
              <a:t>K</a:t>
            </a:r>
            <a:r>
              <a:rPr lang="hu-HU" sz="2000" dirty="0"/>
              <a:t>ulcsfontosságú, iniciális adaptív válasz, homeosztázis fenntartására irányuló fiziológiás folyamat</a:t>
            </a:r>
          </a:p>
        </p:txBody>
      </p:sp>
      <p:pic>
        <p:nvPicPr>
          <p:cNvPr id="14" name="Picture 13">
            <a:extLst>
              <a:ext uri="{FF2B5EF4-FFF2-40B4-BE49-F238E27FC236}">
                <a16:creationId xmlns:a16="http://schemas.microsoft.com/office/drawing/2014/main" id="{BE0228AD-0B22-A4EF-8ABE-7F85265C9F5C}"/>
              </a:ext>
            </a:extLst>
          </p:cNvPr>
          <p:cNvPicPr>
            <a:picLocks noChangeAspect="1"/>
          </p:cNvPicPr>
          <p:nvPr/>
        </p:nvPicPr>
        <p:blipFill>
          <a:blip r:embed="rId3"/>
          <a:stretch>
            <a:fillRect/>
          </a:stretch>
        </p:blipFill>
        <p:spPr>
          <a:xfrm>
            <a:off x="5591908" y="129700"/>
            <a:ext cx="6600092" cy="6460724"/>
          </a:xfrm>
          <a:prstGeom prst="rect">
            <a:avLst/>
          </a:prstGeom>
        </p:spPr>
      </p:pic>
      <p:sp>
        <p:nvSpPr>
          <p:cNvPr id="3" name="Footer Placeholder 2">
            <a:extLst>
              <a:ext uri="{FF2B5EF4-FFF2-40B4-BE49-F238E27FC236}">
                <a16:creationId xmlns:a16="http://schemas.microsoft.com/office/drawing/2014/main" id="{C3B8FDEA-DD01-DE86-8515-EE138AA38EF4}"/>
              </a:ext>
            </a:extLst>
          </p:cNvPr>
          <p:cNvSpPr>
            <a:spLocks noGrp="1"/>
          </p:cNvSpPr>
          <p:nvPr>
            <p:ph type="ftr" sz="quarter" idx="11"/>
          </p:nvPr>
        </p:nvSpPr>
        <p:spPr>
          <a:xfrm>
            <a:off x="0" y="6486953"/>
            <a:ext cx="11602801" cy="367200"/>
          </a:xfrm>
        </p:spPr>
        <p:txBody>
          <a:bodyPr/>
          <a:lstStyle/>
          <a:p>
            <a:r>
              <a:rPr lang="en-US" dirty="0" err="1"/>
              <a:t>Helist</a:t>
            </a:r>
            <a:r>
              <a:rPr lang="hu-HU" dirty="0"/>
              <a:t>e</a:t>
            </a:r>
            <a:r>
              <a:rPr lang="en-US" dirty="0"/>
              <a:t>,</a:t>
            </a:r>
            <a:r>
              <a:rPr lang="hu-HU" dirty="0"/>
              <a:t> et al. (</a:t>
            </a:r>
            <a:r>
              <a:rPr lang="en-US" dirty="0"/>
              <a:t>2022) Beta-blocker treatment in the critically ill: a systematic review and meta-analysis. Annals of Medicine, 54(1), 1994–2010.</a:t>
            </a:r>
            <a:endParaRPr lang="hu-HU" dirty="0"/>
          </a:p>
        </p:txBody>
      </p:sp>
      <p:pic>
        <p:nvPicPr>
          <p:cNvPr id="5" name="Picture 4">
            <a:extLst>
              <a:ext uri="{FF2B5EF4-FFF2-40B4-BE49-F238E27FC236}">
                <a16:creationId xmlns:a16="http://schemas.microsoft.com/office/drawing/2014/main" id="{06ABCD82-4F29-BCD2-AEC8-9C080558D0A1}"/>
              </a:ext>
            </a:extLst>
          </p:cNvPr>
          <p:cNvPicPr>
            <a:picLocks noChangeAspect="1"/>
          </p:cNvPicPr>
          <p:nvPr/>
        </p:nvPicPr>
        <p:blipFill>
          <a:blip r:embed="rId4"/>
          <a:srcRect t="2845"/>
          <a:stretch>
            <a:fillRect/>
          </a:stretch>
        </p:blipFill>
        <p:spPr>
          <a:xfrm>
            <a:off x="97838" y="4807973"/>
            <a:ext cx="5494070" cy="1678979"/>
          </a:xfrm>
          <a:prstGeom prst="rect">
            <a:avLst/>
          </a:prstGeom>
        </p:spPr>
      </p:pic>
    </p:spTree>
    <p:extLst>
      <p:ext uri="{BB962C8B-B14F-4D97-AF65-F5344CB8AC3E}">
        <p14:creationId xmlns:p14="http://schemas.microsoft.com/office/powerpoint/2010/main" val="1480219171"/>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E6259C-06D4-76D0-C9ED-48212CA6095A}"/>
              </a:ext>
            </a:extLst>
          </p:cNvPr>
          <p:cNvSpPr>
            <a:spLocks noGrp="1"/>
          </p:cNvSpPr>
          <p:nvPr>
            <p:ph type="title"/>
          </p:nvPr>
        </p:nvSpPr>
        <p:spPr>
          <a:xfrm>
            <a:off x="606574" y="732303"/>
            <a:ext cx="10749375" cy="594844"/>
          </a:xfrm>
        </p:spPr>
        <p:txBody>
          <a:bodyPr/>
          <a:lstStyle/>
          <a:p>
            <a:r>
              <a:rPr lang="hu-HU" dirty="0"/>
              <a:t>Tartós szimpatikotónia hatásai</a:t>
            </a:r>
          </a:p>
        </p:txBody>
      </p:sp>
      <p:sp>
        <p:nvSpPr>
          <p:cNvPr id="9" name="Text Placeholder 8">
            <a:extLst>
              <a:ext uri="{FF2B5EF4-FFF2-40B4-BE49-F238E27FC236}">
                <a16:creationId xmlns:a16="http://schemas.microsoft.com/office/drawing/2014/main" id="{335FB5C7-E525-6952-3108-D2DF33A8D6B0}"/>
              </a:ext>
            </a:extLst>
          </p:cNvPr>
          <p:cNvSpPr>
            <a:spLocks noGrp="1"/>
          </p:cNvSpPr>
          <p:nvPr>
            <p:ph type="body" sz="quarter" idx="12"/>
          </p:nvPr>
        </p:nvSpPr>
        <p:spPr>
          <a:xfrm>
            <a:off x="741597" y="1344327"/>
            <a:ext cx="10479327" cy="5125445"/>
          </a:xfrm>
        </p:spPr>
        <p:txBody>
          <a:bodyPr/>
          <a:lstStyle/>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Adrenerg receptor upreguláció: 20x ↑</a:t>
            </a:r>
          </a:p>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DO2-VO2 arány felborul, MODS rizikó ↑</a:t>
            </a:r>
          </a:p>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Fokozott </a:t>
            </a:r>
            <a:r>
              <a:rPr lang="el-GR" sz="1800" dirty="0">
                <a:latin typeface="12"/>
                <a:cs typeface="Poppins Regular" panose="020B0604020202020204" charset="-18"/>
              </a:rPr>
              <a:t>β</a:t>
            </a:r>
            <a:r>
              <a:rPr lang="hu-HU" sz="1800" baseline="-25000" dirty="0">
                <a:latin typeface="Poppins Regular" panose="020B0604020202020204" charset="-18"/>
                <a:cs typeface="Poppins Regular" panose="020B0604020202020204" charset="-18"/>
              </a:rPr>
              <a:t>1 </a:t>
            </a:r>
            <a:r>
              <a:rPr lang="hu-HU" sz="1800" dirty="0">
                <a:latin typeface="Poppins Regular" panose="020B0604020202020204" charset="-18"/>
                <a:cs typeface="Poppins Regular" panose="020B0604020202020204" charset="-18"/>
              </a:rPr>
              <a:t>receptor aktiváció – kardiális szövődmények ↑</a:t>
            </a:r>
          </a:p>
          <a:p>
            <a:pPr algn="just"/>
            <a:r>
              <a:rPr lang="hu-HU" sz="1800" dirty="0">
                <a:latin typeface="Poppins Regular" panose="020B0604020202020204" charset="-18"/>
                <a:cs typeface="Poppins Regular" panose="020B0604020202020204" charset="-18"/>
              </a:rPr>
              <a:t>	pl. tahiarritmia (SVTc, Afib 23-40% - exogén katekolaminok adása tovább rontja)</a:t>
            </a:r>
            <a:br>
              <a:rPr lang="hu-HU" sz="1800" dirty="0">
                <a:latin typeface="Poppins Regular" panose="020B0604020202020204" charset="-18"/>
                <a:cs typeface="Poppins Regular" panose="020B0604020202020204" charset="-18"/>
              </a:rPr>
            </a:br>
            <a:r>
              <a:rPr lang="hu-HU" sz="1800" dirty="0">
                <a:latin typeface="Poppins Regular" panose="020B0604020202020204" charset="-18"/>
                <a:cs typeface="Poppins Regular" panose="020B0604020202020204" charset="-18"/>
              </a:rPr>
              <a:t>	      Tako-Tsubo kardiomiopátia</a:t>
            </a:r>
          </a:p>
          <a:p>
            <a:pPr algn="just"/>
            <a:r>
              <a:rPr lang="hu-HU" sz="1800" dirty="0">
                <a:latin typeface="Poppins Regular" panose="020B0604020202020204" charset="-18"/>
                <a:cs typeface="Poppins Regular" panose="020B0604020202020204" charset="-18"/>
              </a:rPr>
              <a:t>	      szeptikus kardiomiopátia</a:t>
            </a:r>
          </a:p>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Fokozott </a:t>
            </a:r>
            <a:r>
              <a:rPr lang="el-GR" sz="1800" dirty="0">
                <a:latin typeface="12"/>
                <a:cs typeface="Poppins Regular" panose="020B0604020202020204" charset="-18"/>
              </a:rPr>
              <a:t>β</a:t>
            </a:r>
            <a:r>
              <a:rPr lang="hu-HU" sz="1800" baseline="-25000" dirty="0">
                <a:latin typeface="Poppins Regular" panose="020B0604020202020204" charset="-18"/>
                <a:cs typeface="Poppins Regular" panose="020B0604020202020204" charset="-18"/>
              </a:rPr>
              <a:t>2</a:t>
            </a:r>
            <a:r>
              <a:rPr lang="hu-HU" sz="1800" dirty="0">
                <a:latin typeface="Poppins Regular" panose="020B0604020202020204" charset="-18"/>
                <a:cs typeface="Poppins Regular" panose="020B0604020202020204" charset="-18"/>
              </a:rPr>
              <a:t> receptor aktiváció – pulmonális szövődmények ↑</a:t>
            </a:r>
          </a:p>
          <a:p>
            <a:pPr lvl="1" algn="just"/>
            <a:r>
              <a:rPr lang="hu-HU" sz="1800" dirty="0">
                <a:solidFill>
                  <a:srgbClr val="121D46"/>
                </a:solidFill>
                <a:latin typeface="Poppins Regular" panose="020B0604020202020204" charset="-18"/>
                <a:cs typeface="Poppins Regular" panose="020B0604020202020204" charset="-18"/>
              </a:rPr>
              <a:t>	pl. PVPI ↑, alveolaris oedemaképződés</a:t>
            </a:r>
          </a:p>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Fokozott </a:t>
            </a:r>
            <a:r>
              <a:rPr lang="el-GR" sz="1800" dirty="0">
                <a:latin typeface="12"/>
                <a:cs typeface="Poppins Regular" panose="020B0604020202020204" charset="-18"/>
              </a:rPr>
              <a:t>β</a:t>
            </a:r>
            <a:r>
              <a:rPr lang="hu-HU" sz="1800" baseline="-25000" dirty="0">
                <a:latin typeface="Poppins Regular" panose="020B0604020202020204" charset="-18"/>
                <a:cs typeface="Poppins Regular" panose="020B0604020202020204" charset="-18"/>
              </a:rPr>
              <a:t>3</a:t>
            </a:r>
            <a:r>
              <a:rPr lang="hu-HU" sz="1800" dirty="0">
                <a:latin typeface="Poppins Regular" panose="020B0604020202020204" charset="-18"/>
                <a:cs typeface="Poppins Regular" panose="020B0604020202020204" charset="-18"/>
              </a:rPr>
              <a:t> receptor aktiváció – metabolikus stresszválasz ↑</a:t>
            </a:r>
          </a:p>
          <a:p>
            <a:pPr algn="just"/>
            <a:r>
              <a:rPr lang="hu-HU" sz="1800" dirty="0">
                <a:latin typeface="Poppins Regular" panose="020B0604020202020204" charset="-18"/>
                <a:cs typeface="Poppins Regular" panose="020B0604020202020204" charset="-18"/>
              </a:rPr>
              <a:t>	pl. perifériás inzulinrezisztencia, lipolízis, glükogenolízis - szövődményráta ↑</a:t>
            </a:r>
          </a:p>
          <a:p>
            <a:pPr marL="285750" indent="-285750" algn="just">
              <a:buFont typeface="Wingdings" panose="05000000000000000000" pitchFamily="2" charset="2"/>
              <a:buChar char="§"/>
            </a:pPr>
            <a:r>
              <a:rPr lang="hu-HU" sz="1800" dirty="0">
                <a:latin typeface="Poppins Regular" panose="020B0604020202020204" charset="-18"/>
                <a:cs typeface="Poppins Regular" panose="020B0604020202020204" charset="-18"/>
              </a:rPr>
              <a:t>Relatív mellékvese elégtelenség</a:t>
            </a:r>
          </a:p>
          <a:p>
            <a:pPr marL="285750" indent="-285750" algn="just">
              <a:buFont typeface="Wingdings" panose="05000000000000000000" pitchFamily="2" charset="2"/>
              <a:buChar char="§"/>
            </a:pPr>
            <a:r>
              <a:rPr lang="hu-HU" sz="1800" dirty="0">
                <a:solidFill>
                  <a:srgbClr val="C00000"/>
                </a:solidFill>
                <a:latin typeface="Poppins Regular" panose="020B0604020202020204" charset="-18"/>
                <a:cs typeface="Poppins Regular" panose="020B0604020202020204" charset="-18"/>
              </a:rPr>
              <a:t>Perzisztáló magas fokú szimpatikus aktiváció (&lt;24h)</a:t>
            </a:r>
          </a:p>
          <a:p>
            <a:pPr algn="just"/>
            <a:r>
              <a:rPr lang="hu-HU" sz="1800" dirty="0">
                <a:solidFill>
                  <a:srgbClr val="C00000"/>
                </a:solidFill>
                <a:latin typeface="Poppins Regular" panose="020B0604020202020204" charset="-18"/>
                <a:cs typeface="Poppins Regular" panose="020B0604020202020204" charset="-18"/>
              </a:rPr>
              <a:t>	morbiditás, kórházi tartózkodás, mortalitás ↑</a:t>
            </a:r>
          </a:p>
          <a:p>
            <a:pPr marL="285750" indent="-285750" algn="just">
              <a:buFont typeface="Wingdings" panose="05000000000000000000" pitchFamily="2" charset="2"/>
              <a:buChar char="§"/>
            </a:pPr>
            <a:r>
              <a:rPr lang="hu-HU" sz="1800" dirty="0">
                <a:solidFill>
                  <a:srgbClr val="C00000"/>
                </a:solidFill>
                <a:latin typeface="Poppins Regular" panose="020B0604020202020204" charset="-18"/>
                <a:cs typeface="Poppins Regular" panose="020B0604020202020204" charset="-18"/>
              </a:rPr>
              <a:t>Perifériás adrenerg stresszválasz csökkentése: </a:t>
            </a:r>
          </a:p>
          <a:p>
            <a:pPr algn="just"/>
            <a:r>
              <a:rPr lang="hu-HU" sz="1800" dirty="0">
                <a:solidFill>
                  <a:srgbClr val="C00000"/>
                </a:solidFill>
                <a:latin typeface="Poppins Regular" panose="020B0604020202020204" charset="-18"/>
                <a:cs typeface="Poppins Regular" panose="020B0604020202020204" charset="-18"/>
              </a:rPr>
              <a:t>	adrenerg re-equilibrium / dekatekolaminizáció</a:t>
            </a:r>
          </a:p>
          <a:p>
            <a:endParaRPr lang="hu-HU" sz="1800" dirty="0">
              <a:latin typeface="Poppins Regular" panose="020B0604020202020204" charset="-18"/>
              <a:cs typeface="Poppins Regular" panose="020B0604020202020204" charset="-18"/>
            </a:endParaRPr>
          </a:p>
        </p:txBody>
      </p:sp>
      <p:sp>
        <p:nvSpPr>
          <p:cNvPr id="2" name="Footer Placeholder 2">
            <a:extLst>
              <a:ext uri="{FF2B5EF4-FFF2-40B4-BE49-F238E27FC236}">
                <a16:creationId xmlns:a16="http://schemas.microsoft.com/office/drawing/2014/main" id="{0D61E47B-F30D-3394-8D2E-8F75A3CF652C}"/>
              </a:ext>
            </a:extLst>
          </p:cNvPr>
          <p:cNvSpPr>
            <a:spLocks noGrp="1"/>
          </p:cNvSpPr>
          <p:nvPr>
            <p:ph type="ftr" sz="quarter" idx="11"/>
          </p:nvPr>
        </p:nvSpPr>
        <p:spPr>
          <a:xfrm>
            <a:off x="0" y="6486953"/>
            <a:ext cx="11602801" cy="367200"/>
          </a:xfrm>
        </p:spPr>
        <p:txBody>
          <a:bodyPr/>
          <a:lstStyle/>
          <a:p>
            <a:r>
              <a:rPr lang="en-US" dirty="0" err="1"/>
              <a:t>Helist</a:t>
            </a:r>
            <a:r>
              <a:rPr lang="hu-HU" dirty="0"/>
              <a:t>e</a:t>
            </a:r>
            <a:r>
              <a:rPr lang="en-US" dirty="0"/>
              <a:t>,</a:t>
            </a:r>
            <a:r>
              <a:rPr lang="hu-HU" dirty="0"/>
              <a:t> et al. (</a:t>
            </a:r>
            <a:r>
              <a:rPr lang="en-US" dirty="0"/>
              <a:t>2022) Beta-blocker treatment in the critically ill: a systematic review and meta-analysis. Annals of Medicine, 54(1), 1994–2010.</a:t>
            </a:r>
            <a:endParaRPr lang="hu-HU" dirty="0"/>
          </a:p>
        </p:txBody>
      </p:sp>
      <p:pic>
        <p:nvPicPr>
          <p:cNvPr id="4" name="Picture 2" descr="Historical and current sepsis mortality distribution. (A) Historically,...  | Download Scientific Diagram">
            <a:extLst>
              <a:ext uri="{FF2B5EF4-FFF2-40B4-BE49-F238E27FC236}">
                <a16:creationId xmlns:a16="http://schemas.microsoft.com/office/drawing/2014/main" id="{E6F69B7B-F3E0-6816-1C80-96F7C89EAC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43"/>
          <a:stretch>
            <a:fillRect/>
          </a:stretch>
        </p:blipFill>
        <p:spPr bwMode="auto">
          <a:xfrm>
            <a:off x="8624368" y="216689"/>
            <a:ext cx="3567632" cy="2042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4626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7181F-1FD6-3858-AF22-A11506EA0F48}"/>
              </a:ext>
            </a:extLst>
          </p:cNvPr>
          <p:cNvSpPr>
            <a:spLocks noGrp="1"/>
          </p:cNvSpPr>
          <p:nvPr>
            <p:ph type="title"/>
          </p:nvPr>
        </p:nvSpPr>
        <p:spPr>
          <a:xfrm>
            <a:off x="-1" y="1400626"/>
            <a:ext cx="12192000" cy="594844"/>
          </a:xfrm>
        </p:spPr>
        <p:txBody>
          <a:bodyPr/>
          <a:lstStyle/>
          <a:p>
            <a:pPr algn="ctr"/>
            <a:r>
              <a:rPr lang="hu-HU" dirty="0"/>
              <a:t>Adrenerg re-equilibrium elérése béta blokkolók alkalmazásával?</a:t>
            </a:r>
          </a:p>
        </p:txBody>
      </p:sp>
      <p:sp>
        <p:nvSpPr>
          <p:cNvPr id="4" name="Text Placeholder 3">
            <a:extLst>
              <a:ext uri="{FF2B5EF4-FFF2-40B4-BE49-F238E27FC236}">
                <a16:creationId xmlns:a16="http://schemas.microsoft.com/office/drawing/2014/main" id="{1BED24C1-031B-A185-D861-48E2D7968F44}"/>
              </a:ext>
            </a:extLst>
          </p:cNvPr>
          <p:cNvSpPr>
            <a:spLocks noGrp="1"/>
          </p:cNvSpPr>
          <p:nvPr>
            <p:ph type="body" sz="quarter" idx="12"/>
          </p:nvPr>
        </p:nvSpPr>
        <p:spPr>
          <a:xfrm>
            <a:off x="741600" y="2275199"/>
            <a:ext cx="5216400" cy="2472293"/>
          </a:xfrm>
        </p:spPr>
        <p:txBody>
          <a:bodyPr/>
          <a:lstStyle/>
          <a:p>
            <a:pPr algn="ctr"/>
            <a:r>
              <a:rPr lang="hu-HU" sz="2000" dirty="0">
                <a:effectLst>
                  <a:outerShdw blurRad="38100" dist="38100" dir="2700000" algn="tl">
                    <a:srgbClr val="000000">
                      <a:alpha val="43137"/>
                    </a:srgbClr>
                  </a:outerShdw>
                </a:effectLst>
                <a:latin typeface="Poppins Bold" panose="020B0604020202020204" charset="-18"/>
                <a:cs typeface="Poppins Bold" panose="020B0604020202020204" charset="-18"/>
              </a:rPr>
              <a:t>ÁLDÁS?</a:t>
            </a:r>
          </a:p>
          <a:p>
            <a:pPr algn="just"/>
            <a:endParaRPr lang="hu-HU" sz="1800" b="1" dirty="0">
              <a:effectLst>
                <a:outerShdw blurRad="38100" dist="38100" dir="2700000" algn="tl">
                  <a:srgbClr val="000000">
                    <a:alpha val="43137"/>
                  </a:srgbClr>
                </a:outerShdw>
              </a:effectLst>
            </a:endParaRPr>
          </a:p>
          <a:p>
            <a:pPr algn="ctr"/>
            <a:r>
              <a:rPr lang="hu-HU" sz="1800" dirty="0"/>
              <a:t>diasztolé ideje nyúlik</a:t>
            </a:r>
          </a:p>
          <a:p>
            <a:pPr algn="ctr"/>
            <a:r>
              <a:rPr lang="hu-HU" sz="1800" dirty="0"/>
              <a:t>preload nő</a:t>
            </a:r>
          </a:p>
          <a:p>
            <a:pPr algn="ctr"/>
            <a:r>
              <a:rPr lang="hu-HU" sz="1800" dirty="0"/>
              <a:t>koronária telődés optimalizálása</a:t>
            </a:r>
          </a:p>
          <a:p>
            <a:pPr algn="ctr"/>
            <a:r>
              <a:rPr lang="hu-HU" sz="1800" dirty="0"/>
              <a:t>oxigénfelhasználás csökken</a:t>
            </a:r>
          </a:p>
        </p:txBody>
      </p:sp>
      <p:sp>
        <p:nvSpPr>
          <p:cNvPr id="5" name="Text Placeholder 4">
            <a:extLst>
              <a:ext uri="{FF2B5EF4-FFF2-40B4-BE49-F238E27FC236}">
                <a16:creationId xmlns:a16="http://schemas.microsoft.com/office/drawing/2014/main" id="{852048F8-DB58-A789-8BC1-9021DB1B6954}"/>
              </a:ext>
            </a:extLst>
          </p:cNvPr>
          <p:cNvSpPr>
            <a:spLocks noGrp="1"/>
          </p:cNvSpPr>
          <p:nvPr>
            <p:ph type="body" sz="quarter" idx="13"/>
          </p:nvPr>
        </p:nvSpPr>
        <p:spPr>
          <a:xfrm>
            <a:off x="6354000" y="2264400"/>
            <a:ext cx="5216400" cy="2483093"/>
          </a:xfrm>
        </p:spPr>
        <p:txBody>
          <a:bodyPr/>
          <a:lstStyle/>
          <a:p>
            <a:pPr algn="ctr"/>
            <a:r>
              <a:rPr lang="hu-HU" sz="2000" dirty="0">
                <a:effectLst>
                  <a:outerShdw blurRad="38100" dist="38100" dir="2700000" algn="tl">
                    <a:srgbClr val="000000">
                      <a:alpha val="43137"/>
                    </a:srgbClr>
                  </a:outerShdw>
                </a:effectLst>
                <a:latin typeface="Poppins Bold" panose="020B0604020202020204" charset="-18"/>
                <a:cs typeface="Poppins Bold" panose="020B0604020202020204" charset="-18"/>
              </a:rPr>
              <a:t>ÁTOK?</a:t>
            </a:r>
          </a:p>
          <a:p>
            <a:pPr algn="just"/>
            <a:endParaRPr lang="hu-HU" sz="1800" b="1" dirty="0">
              <a:effectLst>
                <a:outerShdw blurRad="38100" dist="38100" dir="2700000" algn="tl">
                  <a:srgbClr val="000000">
                    <a:alpha val="43137"/>
                  </a:srgbClr>
                </a:outerShdw>
              </a:effectLst>
            </a:endParaRPr>
          </a:p>
          <a:p>
            <a:pPr algn="ctr"/>
            <a:r>
              <a:rPr lang="hu-HU" sz="1800" dirty="0"/>
              <a:t>negatív inotróp</a:t>
            </a:r>
          </a:p>
          <a:p>
            <a:pPr algn="ctr"/>
            <a:r>
              <a:rPr lang="hu-HU" sz="1800" dirty="0"/>
              <a:t>negatív kronotróp</a:t>
            </a:r>
          </a:p>
          <a:p>
            <a:pPr algn="ctr"/>
            <a:r>
              <a:rPr lang="hu-HU" sz="1800" dirty="0"/>
              <a:t>negatív dromotróp</a:t>
            </a:r>
          </a:p>
          <a:p>
            <a:pPr algn="ctr"/>
            <a:r>
              <a:rPr lang="hu-HU" sz="1800" dirty="0"/>
              <a:t>hipotenzió fokozása</a:t>
            </a:r>
          </a:p>
          <a:p>
            <a:pPr algn="ctr"/>
            <a:r>
              <a:rPr lang="hu-HU" sz="1800" dirty="0"/>
              <a:t>bronchospazmus</a:t>
            </a:r>
          </a:p>
        </p:txBody>
      </p:sp>
      <p:sp>
        <p:nvSpPr>
          <p:cNvPr id="6" name="Text Placeholder 5">
            <a:extLst>
              <a:ext uri="{FF2B5EF4-FFF2-40B4-BE49-F238E27FC236}">
                <a16:creationId xmlns:a16="http://schemas.microsoft.com/office/drawing/2014/main" id="{0A4B249F-DEEC-5510-86D8-6C72C9A8D584}"/>
              </a:ext>
            </a:extLst>
          </p:cNvPr>
          <p:cNvSpPr>
            <a:spLocks noGrp="1"/>
          </p:cNvSpPr>
          <p:nvPr>
            <p:ph type="body" sz="quarter" idx="14"/>
          </p:nvPr>
        </p:nvSpPr>
        <p:spPr/>
        <p:txBody>
          <a:bodyPr/>
          <a:lstStyle/>
          <a:p>
            <a:pPr algn="ctr"/>
            <a:r>
              <a:rPr lang="hu-HU" dirty="0"/>
              <a:t>Paradigmaváltás</a:t>
            </a:r>
          </a:p>
        </p:txBody>
      </p:sp>
      <p:pic>
        <p:nvPicPr>
          <p:cNvPr id="5122" name="Picture 2" descr="Social Media, friend or foe?">
            <a:extLst>
              <a:ext uri="{FF2B5EF4-FFF2-40B4-BE49-F238E27FC236}">
                <a16:creationId xmlns:a16="http://schemas.microsoft.com/office/drawing/2014/main" id="{C6621560-F7DC-8EBE-67BF-41E0FDDAA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251" y="4725895"/>
            <a:ext cx="4203700" cy="19775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4360B26-6386-7580-AD16-1993386C73D5}"/>
              </a:ext>
            </a:extLst>
          </p:cNvPr>
          <p:cNvPicPr>
            <a:picLocks noChangeAspect="1"/>
          </p:cNvPicPr>
          <p:nvPr/>
        </p:nvPicPr>
        <p:blipFill>
          <a:blip r:embed="rId4"/>
          <a:stretch>
            <a:fillRect/>
          </a:stretch>
        </p:blipFill>
        <p:spPr>
          <a:xfrm>
            <a:off x="9137943" y="155312"/>
            <a:ext cx="3054057" cy="1244722"/>
          </a:xfrm>
          <a:prstGeom prst="rect">
            <a:avLst/>
          </a:prstGeom>
        </p:spPr>
      </p:pic>
      <p:pic>
        <p:nvPicPr>
          <p:cNvPr id="12" name="Picture 11">
            <a:extLst>
              <a:ext uri="{FF2B5EF4-FFF2-40B4-BE49-F238E27FC236}">
                <a16:creationId xmlns:a16="http://schemas.microsoft.com/office/drawing/2014/main" id="{A968A5C6-FAF7-F10D-F177-11688A4D7A61}"/>
              </a:ext>
            </a:extLst>
          </p:cNvPr>
          <p:cNvPicPr>
            <a:picLocks noChangeAspect="1"/>
          </p:cNvPicPr>
          <p:nvPr/>
        </p:nvPicPr>
        <p:blipFill>
          <a:blip r:embed="rId5"/>
          <a:stretch>
            <a:fillRect/>
          </a:stretch>
        </p:blipFill>
        <p:spPr>
          <a:xfrm>
            <a:off x="0" y="155312"/>
            <a:ext cx="3054057" cy="966421"/>
          </a:xfrm>
          <a:prstGeom prst="rect">
            <a:avLst/>
          </a:prstGeom>
        </p:spPr>
      </p:pic>
      <p:pic>
        <p:nvPicPr>
          <p:cNvPr id="16" name="Picture 15">
            <a:extLst>
              <a:ext uri="{FF2B5EF4-FFF2-40B4-BE49-F238E27FC236}">
                <a16:creationId xmlns:a16="http://schemas.microsoft.com/office/drawing/2014/main" id="{9CF8CBBA-1374-A91F-A9D2-0D8534741711}"/>
              </a:ext>
            </a:extLst>
          </p:cNvPr>
          <p:cNvPicPr>
            <a:picLocks noChangeAspect="1"/>
          </p:cNvPicPr>
          <p:nvPr/>
        </p:nvPicPr>
        <p:blipFill>
          <a:blip r:embed="rId6"/>
          <a:stretch>
            <a:fillRect/>
          </a:stretch>
        </p:blipFill>
        <p:spPr>
          <a:xfrm>
            <a:off x="0" y="5714669"/>
            <a:ext cx="3484808" cy="1090632"/>
          </a:xfrm>
          <a:prstGeom prst="rect">
            <a:avLst/>
          </a:prstGeom>
        </p:spPr>
      </p:pic>
      <p:pic>
        <p:nvPicPr>
          <p:cNvPr id="18" name="Picture 17">
            <a:extLst>
              <a:ext uri="{FF2B5EF4-FFF2-40B4-BE49-F238E27FC236}">
                <a16:creationId xmlns:a16="http://schemas.microsoft.com/office/drawing/2014/main" id="{0A0D620D-92AD-9212-7ECC-EB822CCF0D12}"/>
              </a:ext>
            </a:extLst>
          </p:cNvPr>
          <p:cNvPicPr>
            <a:picLocks noChangeAspect="1"/>
          </p:cNvPicPr>
          <p:nvPr/>
        </p:nvPicPr>
        <p:blipFill>
          <a:blip r:embed="rId7"/>
          <a:stretch>
            <a:fillRect/>
          </a:stretch>
        </p:blipFill>
        <p:spPr>
          <a:xfrm>
            <a:off x="8805394" y="5889749"/>
            <a:ext cx="3386605" cy="968251"/>
          </a:xfrm>
          <a:prstGeom prst="rect">
            <a:avLst/>
          </a:prstGeom>
        </p:spPr>
      </p:pic>
      <p:pic>
        <p:nvPicPr>
          <p:cNvPr id="7" name="Picture 6">
            <a:extLst>
              <a:ext uri="{FF2B5EF4-FFF2-40B4-BE49-F238E27FC236}">
                <a16:creationId xmlns:a16="http://schemas.microsoft.com/office/drawing/2014/main" id="{4FCD0FB7-E6E6-5D58-C5D0-B5475423114E}"/>
              </a:ext>
            </a:extLst>
          </p:cNvPr>
          <p:cNvPicPr>
            <a:picLocks noChangeAspect="1"/>
          </p:cNvPicPr>
          <p:nvPr/>
        </p:nvPicPr>
        <p:blipFill rotWithShape="1">
          <a:blip r:embed="rId8"/>
          <a:srcRect b="43953"/>
          <a:stretch/>
        </p:blipFill>
        <p:spPr>
          <a:xfrm>
            <a:off x="1" y="5027221"/>
            <a:ext cx="3484808" cy="776453"/>
          </a:xfrm>
          <a:prstGeom prst="rect">
            <a:avLst/>
          </a:prstGeom>
        </p:spPr>
      </p:pic>
      <p:pic>
        <p:nvPicPr>
          <p:cNvPr id="9" name="Picture 8">
            <a:extLst>
              <a:ext uri="{FF2B5EF4-FFF2-40B4-BE49-F238E27FC236}">
                <a16:creationId xmlns:a16="http://schemas.microsoft.com/office/drawing/2014/main" id="{57F8EA82-36A8-5C11-0E96-84B99CEF9561}"/>
              </a:ext>
            </a:extLst>
          </p:cNvPr>
          <p:cNvPicPr>
            <a:picLocks noChangeAspect="1"/>
          </p:cNvPicPr>
          <p:nvPr/>
        </p:nvPicPr>
        <p:blipFill rotWithShape="1">
          <a:blip r:embed="rId9"/>
          <a:srcRect b="35074"/>
          <a:stretch/>
        </p:blipFill>
        <p:spPr>
          <a:xfrm>
            <a:off x="8805393" y="4997012"/>
            <a:ext cx="3302163" cy="717656"/>
          </a:xfrm>
          <a:prstGeom prst="rect">
            <a:avLst/>
          </a:prstGeom>
        </p:spPr>
      </p:pic>
      <p:sp>
        <p:nvSpPr>
          <p:cNvPr id="3" name="TextBox 2">
            <a:extLst>
              <a:ext uri="{FF2B5EF4-FFF2-40B4-BE49-F238E27FC236}">
                <a16:creationId xmlns:a16="http://schemas.microsoft.com/office/drawing/2014/main" id="{862C3473-1B3D-A771-16F5-19E1A70A33C2}"/>
              </a:ext>
            </a:extLst>
          </p:cNvPr>
          <p:cNvSpPr txBox="1"/>
          <p:nvPr/>
        </p:nvSpPr>
        <p:spPr>
          <a:xfrm>
            <a:off x="5404694" y="2867149"/>
            <a:ext cx="1759433" cy="523220"/>
          </a:xfrm>
          <a:prstGeom prst="rect">
            <a:avLst/>
          </a:prstGeom>
          <a:noFill/>
        </p:spPr>
        <p:txBody>
          <a:bodyPr wrap="square">
            <a:spAutoFit/>
          </a:bodyPr>
          <a:lstStyle/>
          <a:p>
            <a:pPr algn="ctr"/>
            <a:r>
              <a:rPr lang="hu-HU" sz="1600" b="1" dirty="0">
                <a:solidFill>
                  <a:srgbClr val="121D46"/>
                </a:solidFill>
              </a:rPr>
              <a:t>CO = HR x SV</a:t>
            </a:r>
            <a:br>
              <a:rPr lang="hu-HU" sz="1600" b="1" dirty="0">
                <a:solidFill>
                  <a:srgbClr val="121D46"/>
                </a:solidFill>
              </a:rPr>
            </a:br>
            <a:r>
              <a:rPr lang="hu-HU" sz="1200" b="1" dirty="0">
                <a:solidFill>
                  <a:srgbClr val="121D46"/>
                </a:solidFill>
              </a:rPr>
              <a:t>CO/CI megtartott</a:t>
            </a:r>
            <a:endParaRPr lang="hu-HU" sz="1600" b="1" dirty="0">
              <a:solidFill>
                <a:srgbClr val="121D46"/>
              </a:solidFill>
            </a:endParaRPr>
          </a:p>
        </p:txBody>
      </p:sp>
      <p:cxnSp>
        <p:nvCxnSpPr>
          <p:cNvPr id="11" name="Straight Arrow Connector 10">
            <a:extLst>
              <a:ext uri="{FF2B5EF4-FFF2-40B4-BE49-F238E27FC236}">
                <a16:creationId xmlns:a16="http://schemas.microsoft.com/office/drawing/2014/main" id="{A1FE133D-39A9-8DF1-E4B0-A10CF79CACA1}"/>
              </a:ext>
            </a:extLst>
          </p:cNvPr>
          <p:cNvCxnSpPr/>
          <p:nvPr/>
        </p:nvCxnSpPr>
        <p:spPr>
          <a:xfrm>
            <a:off x="4758117" y="3036426"/>
            <a:ext cx="898216" cy="0"/>
          </a:xfrm>
          <a:prstGeom prst="straightConnector1">
            <a:avLst/>
          </a:prstGeom>
          <a:ln w="19050">
            <a:solidFill>
              <a:srgbClr val="9DA8C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56E4DB8-60AF-F1AD-E36C-9D5310D1C83E}"/>
              </a:ext>
            </a:extLst>
          </p:cNvPr>
          <p:cNvCxnSpPr>
            <a:cxnSpLocks/>
          </p:cNvCxnSpPr>
          <p:nvPr/>
        </p:nvCxnSpPr>
        <p:spPr>
          <a:xfrm flipH="1">
            <a:off x="6982078" y="3020806"/>
            <a:ext cx="834828" cy="0"/>
          </a:xfrm>
          <a:prstGeom prst="straightConnector1">
            <a:avLst/>
          </a:prstGeom>
          <a:ln w="19050">
            <a:solidFill>
              <a:srgbClr val="9DA8C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26692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62A2-3E01-363B-0A47-1A1151FBD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3CF7A-F69A-B816-EA11-304267271AD7}"/>
              </a:ext>
            </a:extLst>
          </p:cNvPr>
          <p:cNvSpPr>
            <a:spLocks noGrp="1"/>
          </p:cNvSpPr>
          <p:nvPr>
            <p:ph type="title"/>
          </p:nvPr>
        </p:nvSpPr>
        <p:spPr>
          <a:xfrm>
            <a:off x="323097" y="1245292"/>
            <a:ext cx="10749375" cy="594844"/>
          </a:xfrm>
        </p:spPr>
        <p:txBody>
          <a:bodyPr/>
          <a:lstStyle/>
          <a:p>
            <a:r>
              <a:rPr lang="hu-HU" dirty="0"/>
              <a:t>Farmakológia – iv. készítmények</a:t>
            </a:r>
          </a:p>
        </p:txBody>
      </p:sp>
      <p:sp>
        <p:nvSpPr>
          <p:cNvPr id="20" name="Text Placeholder 19">
            <a:extLst>
              <a:ext uri="{FF2B5EF4-FFF2-40B4-BE49-F238E27FC236}">
                <a16:creationId xmlns:a16="http://schemas.microsoft.com/office/drawing/2014/main" id="{D7A8ADDA-4677-BEB8-1E2C-78424A985B33}"/>
              </a:ext>
            </a:extLst>
          </p:cNvPr>
          <p:cNvSpPr>
            <a:spLocks noGrp="1"/>
          </p:cNvSpPr>
          <p:nvPr>
            <p:ph type="body" sz="quarter" idx="14"/>
          </p:nvPr>
        </p:nvSpPr>
        <p:spPr>
          <a:xfrm>
            <a:off x="323097" y="699736"/>
            <a:ext cx="10779996" cy="278438"/>
          </a:xfrm>
        </p:spPr>
        <p:txBody>
          <a:bodyPr/>
          <a:lstStyle/>
          <a:p>
            <a:r>
              <a:rPr lang="hu-HU" dirty="0"/>
              <a:t>Béta blokkolók az ITO-n</a:t>
            </a:r>
          </a:p>
        </p:txBody>
      </p:sp>
      <p:pic>
        <p:nvPicPr>
          <p:cNvPr id="15" name="Picture 14">
            <a:extLst>
              <a:ext uri="{FF2B5EF4-FFF2-40B4-BE49-F238E27FC236}">
                <a16:creationId xmlns:a16="http://schemas.microsoft.com/office/drawing/2014/main" id="{27F43703-64E5-37DF-31DC-87A4DB48FA26}"/>
              </a:ext>
            </a:extLst>
          </p:cNvPr>
          <p:cNvPicPr>
            <a:picLocks noChangeAspect="1"/>
          </p:cNvPicPr>
          <p:nvPr/>
        </p:nvPicPr>
        <p:blipFill>
          <a:blip r:embed="rId3"/>
          <a:stretch>
            <a:fillRect/>
          </a:stretch>
        </p:blipFill>
        <p:spPr>
          <a:xfrm>
            <a:off x="8133821" y="144310"/>
            <a:ext cx="4058179" cy="1723923"/>
          </a:xfrm>
          <a:prstGeom prst="rect">
            <a:avLst/>
          </a:prstGeom>
        </p:spPr>
      </p:pic>
      <p:graphicFrame>
        <p:nvGraphicFramePr>
          <p:cNvPr id="3" name="Table 2">
            <a:extLst>
              <a:ext uri="{FF2B5EF4-FFF2-40B4-BE49-F238E27FC236}">
                <a16:creationId xmlns:a16="http://schemas.microsoft.com/office/drawing/2014/main" id="{B01BB3D4-1CEB-19E8-0646-1613C7133CDB}"/>
              </a:ext>
            </a:extLst>
          </p:cNvPr>
          <p:cNvGraphicFramePr>
            <a:graphicFrameLocks noGrp="1"/>
          </p:cNvGraphicFramePr>
          <p:nvPr>
            <p:extLst>
              <p:ext uri="{D42A27DB-BD31-4B8C-83A1-F6EECF244321}">
                <p14:modId xmlns:p14="http://schemas.microsoft.com/office/powerpoint/2010/main" val="1670828334"/>
              </p:ext>
            </p:extLst>
          </p:nvPr>
        </p:nvGraphicFramePr>
        <p:xfrm>
          <a:off x="0" y="2423659"/>
          <a:ext cx="12187192" cy="3669192"/>
        </p:xfrm>
        <a:graphic>
          <a:graphicData uri="http://schemas.openxmlformats.org/drawingml/2006/table">
            <a:tbl>
              <a:tblPr firstRow="1" bandRow="1">
                <a:tableStyleId>{3B4B98B0-60AC-42C2-AFA5-B58CD77FA1E5}</a:tableStyleId>
              </a:tblPr>
              <a:tblGrid>
                <a:gridCol w="1597415">
                  <a:extLst>
                    <a:ext uri="{9D8B030D-6E8A-4147-A177-3AD203B41FA5}">
                      <a16:colId xmlns:a16="http://schemas.microsoft.com/office/drawing/2014/main" val="3694218228"/>
                    </a:ext>
                  </a:extLst>
                </a:gridCol>
                <a:gridCol w="1715512">
                  <a:extLst>
                    <a:ext uri="{9D8B030D-6E8A-4147-A177-3AD203B41FA5}">
                      <a16:colId xmlns:a16="http://schemas.microsoft.com/office/drawing/2014/main" val="1472859082"/>
                    </a:ext>
                  </a:extLst>
                </a:gridCol>
                <a:gridCol w="2063469">
                  <a:extLst>
                    <a:ext uri="{9D8B030D-6E8A-4147-A177-3AD203B41FA5}">
                      <a16:colId xmlns:a16="http://schemas.microsoft.com/office/drawing/2014/main" val="3761111552"/>
                    </a:ext>
                  </a:extLst>
                </a:gridCol>
                <a:gridCol w="1594131">
                  <a:extLst>
                    <a:ext uri="{9D8B030D-6E8A-4147-A177-3AD203B41FA5}">
                      <a16:colId xmlns:a16="http://schemas.microsoft.com/office/drawing/2014/main" val="3480027054"/>
                    </a:ext>
                  </a:extLst>
                </a:gridCol>
                <a:gridCol w="1440382">
                  <a:extLst>
                    <a:ext uri="{9D8B030D-6E8A-4147-A177-3AD203B41FA5}">
                      <a16:colId xmlns:a16="http://schemas.microsoft.com/office/drawing/2014/main" val="816198635"/>
                    </a:ext>
                  </a:extLst>
                </a:gridCol>
                <a:gridCol w="1569855">
                  <a:extLst>
                    <a:ext uri="{9D8B030D-6E8A-4147-A177-3AD203B41FA5}">
                      <a16:colId xmlns:a16="http://schemas.microsoft.com/office/drawing/2014/main" val="2265334951"/>
                    </a:ext>
                  </a:extLst>
                </a:gridCol>
                <a:gridCol w="704007">
                  <a:extLst>
                    <a:ext uri="{9D8B030D-6E8A-4147-A177-3AD203B41FA5}">
                      <a16:colId xmlns:a16="http://schemas.microsoft.com/office/drawing/2014/main" val="3813140910"/>
                    </a:ext>
                  </a:extLst>
                </a:gridCol>
                <a:gridCol w="1502421">
                  <a:extLst>
                    <a:ext uri="{9D8B030D-6E8A-4147-A177-3AD203B41FA5}">
                      <a16:colId xmlns:a16="http://schemas.microsoft.com/office/drawing/2014/main" val="4126518048"/>
                    </a:ext>
                  </a:extLst>
                </a:gridCol>
              </a:tblGrid>
              <a:tr h="521740">
                <a:tc>
                  <a:txBody>
                    <a:bodyPr/>
                    <a:lstStyle/>
                    <a:p>
                      <a:pPr algn="ctr"/>
                      <a:endParaRPr lang="hu-HU" sz="1500" b="0" dirty="0">
                        <a:latin typeface="Poppins Regular" panose="00000500000000000000" charset="-18"/>
                        <a:cs typeface="Poppins Regular" panose="00000500000000000000" charset="-18"/>
                      </a:endParaRPr>
                    </a:p>
                  </a:txBody>
                  <a:tcPr/>
                </a:tc>
                <a:tc>
                  <a:txBody>
                    <a:bodyPr/>
                    <a:lstStyle/>
                    <a:p>
                      <a:pPr algn="ctr"/>
                      <a:r>
                        <a:rPr lang="hu-HU" sz="1500" b="1" dirty="0">
                          <a:latin typeface="Poppins Regular" panose="00000500000000000000" charset="-18"/>
                          <a:cs typeface="Poppins Regular" panose="00000500000000000000" charset="-18"/>
                        </a:rPr>
                        <a:t>Receptorok</a:t>
                      </a:r>
                    </a:p>
                  </a:txBody>
                  <a:tcPr/>
                </a:tc>
                <a:tc>
                  <a:txBody>
                    <a:bodyPr/>
                    <a:lstStyle/>
                    <a:p>
                      <a:pPr algn="ctr"/>
                      <a:r>
                        <a:rPr lang="hu-HU" sz="1500" b="1" dirty="0">
                          <a:latin typeface="Poppins Regular" panose="00000500000000000000" charset="-18"/>
                          <a:cs typeface="Poppins Regular" panose="00000500000000000000" charset="-18"/>
                        </a:rPr>
                        <a:t>Kardioszelektivitás</a:t>
                      </a:r>
                      <a:br>
                        <a:rPr lang="hu-HU" sz="1500" b="1" dirty="0">
                          <a:latin typeface="Poppins Regular" panose="00000500000000000000" charset="-18"/>
                          <a:cs typeface="Poppins Regular" panose="00000500000000000000" charset="-18"/>
                        </a:rPr>
                      </a:br>
                      <a:r>
                        <a:rPr lang="hu-HU" sz="1500" b="1" dirty="0">
                          <a:latin typeface="Poppins Regular" panose="00000500000000000000" charset="-18"/>
                          <a:cs typeface="Poppins Regular" panose="00000500000000000000" charset="-18"/>
                        </a:rPr>
                        <a:t>(</a:t>
                      </a:r>
                      <a:r>
                        <a:rPr lang="el-GR" sz="1500" b="1" i="0" kern="1200" dirty="0">
                          <a:solidFill>
                            <a:schemeClr val="tx1"/>
                          </a:solidFill>
                          <a:effectLst/>
                          <a:latin typeface="12"/>
                          <a:ea typeface="+mn-ea"/>
                          <a:cs typeface="Poppins Regular" panose="00000500000000000000" charset="-18"/>
                        </a:rPr>
                        <a:t>β</a:t>
                      </a:r>
                      <a:r>
                        <a:rPr lang="hu-HU" sz="1500" b="1" i="0" kern="1200" baseline="-25000" dirty="0">
                          <a:solidFill>
                            <a:schemeClr val="tx1"/>
                          </a:solidFill>
                          <a:effectLst/>
                          <a:latin typeface="Poppins Regular" panose="00000500000000000000" charset="-18"/>
                          <a:ea typeface="+mn-ea"/>
                          <a:cs typeface="Poppins Regular" panose="00000500000000000000" charset="-18"/>
                        </a:rPr>
                        <a:t>1</a:t>
                      </a:r>
                      <a:r>
                        <a:rPr lang="hu-HU" sz="1500" b="1" i="0" kern="1200" dirty="0">
                          <a:solidFill>
                            <a:schemeClr val="tx1"/>
                          </a:solidFill>
                          <a:effectLst/>
                          <a:latin typeface="Poppins Regular" panose="00000500000000000000" charset="-18"/>
                          <a:ea typeface="+mn-ea"/>
                          <a:cs typeface="Poppins Regular" panose="00000500000000000000" charset="-18"/>
                        </a:rPr>
                        <a:t> -</a:t>
                      </a:r>
                      <a:r>
                        <a:rPr lang="el-GR" sz="1500" b="1" i="0" kern="1200" dirty="0">
                          <a:solidFill>
                            <a:schemeClr val="tx1"/>
                          </a:solidFill>
                          <a:effectLst/>
                          <a:latin typeface="12"/>
                          <a:ea typeface="+mn-ea"/>
                          <a:cs typeface="Poppins Regular" panose="00000500000000000000" charset="-18"/>
                        </a:rPr>
                        <a:t> β</a:t>
                      </a:r>
                      <a:r>
                        <a:rPr lang="hu-HU" sz="1500" b="1" i="0" kern="1200" baseline="-25000" dirty="0">
                          <a:solidFill>
                            <a:schemeClr val="tx1"/>
                          </a:solidFill>
                          <a:effectLst/>
                          <a:latin typeface="Poppins Regular" panose="00000500000000000000" charset="-18"/>
                          <a:ea typeface="+mn-ea"/>
                          <a:cs typeface="Poppins Regular" panose="00000500000000000000" charset="-18"/>
                        </a:rPr>
                        <a:t>2 </a:t>
                      </a:r>
                      <a:r>
                        <a:rPr lang="hu-HU" sz="1500" b="1" i="0" kern="1200" baseline="0" dirty="0">
                          <a:solidFill>
                            <a:schemeClr val="tx1"/>
                          </a:solidFill>
                          <a:effectLst/>
                          <a:latin typeface="Poppins Regular" panose="00000500000000000000" charset="-18"/>
                          <a:ea typeface="+mn-ea"/>
                          <a:cs typeface="Poppins Regular" panose="00000500000000000000" charset="-18"/>
                        </a:rPr>
                        <a:t>affinity ratio</a:t>
                      </a:r>
                      <a:r>
                        <a:rPr lang="hu-HU" sz="1500" b="1" i="0" kern="1200" dirty="0">
                          <a:solidFill>
                            <a:schemeClr val="tx1"/>
                          </a:solidFill>
                          <a:effectLst/>
                          <a:latin typeface="Poppins Regular" panose="00000500000000000000" charset="-18"/>
                          <a:ea typeface="+mn-ea"/>
                          <a:cs typeface="Poppins Regular" panose="00000500000000000000" charset="-18"/>
                        </a:rPr>
                        <a:t>)</a:t>
                      </a:r>
                      <a:endParaRPr lang="hu-HU" sz="1500" b="1" dirty="0">
                        <a:latin typeface="Poppins Regular" panose="00000500000000000000" charset="-18"/>
                        <a:cs typeface="Poppins Regular" panose="00000500000000000000" charset="-18"/>
                      </a:endParaRPr>
                    </a:p>
                  </a:txBody>
                  <a:tcPr/>
                </a:tc>
                <a:tc>
                  <a:txBody>
                    <a:bodyPr/>
                    <a:lstStyle/>
                    <a:p>
                      <a:pPr algn="ctr"/>
                      <a:r>
                        <a:rPr lang="hu-HU" sz="1500" b="1" dirty="0">
                          <a:latin typeface="Poppins Regular" panose="00000500000000000000" charset="-18"/>
                          <a:cs typeface="Poppins Regular" panose="00000500000000000000" charset="-18"/>
                        </a:rPr>
                        <a:t>Hatáskezdet</a:t>
                      </a:r>
                    </a:p>
                    <a:p>
                      <a:pPr algn="ctr"/>
                      <a:r>
                        <a:rPr lang="hu-HU" sz="1500" b="1" dirty="0">
                          <a:latin typeface="Poppins Regular" panose="00000500000000000000" charset="-18"/>
                          <a:cs typeface="Poppins Regular" panose="00000500000000000000" charset="-18"/>
                        </a:rPr>
                        <a:t>(min)</a:t>
                      </a:r>
                    </a:p>
                  </a:txBody>
                  <a:tcPr/>
                </a:tc>
                <a:tc>
                  <a:txBody>
                    <a:bodyPr/>
                    <a:lstStyle/>
                    <a:p>
                      <a:pPr algn="ctr"/>
                      <a:r>
                        <a:rPr lang="hu-HU" sz="1500" b="1" dirty="0">
                          <a:latin typeface="Poppins Regular" panose="00000500000000000000" charset="-18"/>
                          <a:cs typeface="Poppins Regular" panose="00000500000000000000" charset="-18"/>
                        </a:rPr>
                        <a:t>Maximális eliminációs féléletidő (min)</a:t>
                      </a:r>
                    </a:p>
                  </a:txBody>
                  <a:tcPr/>
                </a:tc>
                <a:tc>
                  <a:txBody>
                    <a:bodyPr/>
                    <a:lstStyle/>
                    <a:p>
                      <a:pPr algn="ctr"/>
                      <a:r>
                        <a:rPr lang="hu-HU" sz="1500" b="1" dirty="0">
                          <a:latin typeface="Poppins Regular" panose="00000500000000000000" charset="-18"/>
                          <a:cs typeface="Poppins Regular" panose="00000500000000000000" charset="-18"/>
                        </a:rPr>
                        <a:t>Metabolizmus</a:t>
                      </a:r>
                    </a:p>
                  </a:txBody>
                  <a:tcPr/>
                </a:tc>
                <a:tc>
                  <a:txBody>
                    <a:bodyPr/>
                    <a:lstStyle/>
                    <a:p>
                      <a:pPr algn="ctr"/>
                      <a:r>
                        <a:rPr lang="hu-HU" sz="1500" b="1" dirty="0">
                          <a:latin typeface="Poppins Regular" panose="00000500000000000000" charset="-18"/>
                          <a:cs typeface="Poppins Regular" panose="00000500000000000000" charset="-18"/>
                        </a:rPr>
                        <a:t>HR</a:t>
                      </a:r>
                    </a:p>
                  </a:txBody>
                  <a:tcPr/>
                </a:tc>
                <a:tc>
                  <a:txBody>
                    <a:bodyPr/>
                    <a:lstStyle/>
                    <a:p>
                      <a:pPr algn="ctr"/>
                      <a:r>
                        <a:rPr lang="hu-HU" sz="1500" b="1" dirty="0">
                          <a:latin typeface="Poppins Regular" panose="00000500000000000000" charset="-18"/>
                          <a:cs typeface="Poppins Regular" panose="00000500000000000000" charset="-18"/>
                        </a:rPr>
                        <a:t>MAP</a:t>
                      </a:r>
                    </a:p>
                  </a:txBody>
                  <a:tcPr/>
                </a:tc>
                <a:extLst>
                  <a:ext uri="{0D108BD9-81ED-4DB2-BD59-A6C34878D82A}">
                    <a16:rowId xmlns:a16="http://schemas.microsoft.com/office/drawing/2014/main" val="3368917398"/>
                  </a:ext>
                </a:extLst>
              </a:tr>
              <a:tr h="522024">
                <a:tc>
                  <a:txBody>
                    <a:bodyPr/>
                    <a:lstStyle/>
                    <a:p>
                      <a:pPr algn="just"/>
                      <a:r>
                        <a:rPr lang="hu-HU" sz="1500" b="1" dirty="0">
                          <a:latin typeface="Poppins Regular" panose="00000500000000000000" charset="-18"/>
                          <a:cs typeface="Poppins Regular" panose="00000500000000000000" charset="-18"/>
                        </a:rPr>
                        <a:t>LANDIOLOL</a:t>
                      </a:r>
                    </a:p>
                  </a:txBody>
                  <a:tcPr/>
                </a:tc>
                <a:tc>
                  <a:txBody>
                    <a:bodyPr/>
                    <a:lstStyle/>
                    <a:p>
                      <a:pPr algn="ctr"/>
                      <a:r>
                        <a:rPr lang="el-GR" sz="1500" b="0" i="0" kern="1200" dirty="0">
                          <a:solidFill>
                            <a:schemeClr val="tx1"/>
                          </a:solidFill>
                          <a:effectLst/>
                          <a:latin typeface="12"/>
                          <a:ea typeface="+mn-ea"/>
                          <a:cs typeface="Poppins Regular" panose="00000500000000000000" charset="-18"/>
                        </a:rPr>
                        <a:t>β</a:t>
                      </a:r>
                      <a:r>
                        <a:rPr lang="hu-HU" sz="1500" b="0" i="0" kern="1200" baseline="-25000" dirty="0">
                          <a:solidFill>
                            <a:schemeClr val="tx1"/>
                          </a:solidFill>
                          <a:effectLst/>
                          <a:latin typeface="Poppins Regular" panose="00000500000000000000" charset="-18"/>
                          <a:ea typeface="+mn-ea"/>
                          <a:cs typeface="Poppins Regular" panose="00000500000000000000" charset="-18"/>
                        </a:rPr>
                        <a:t>1</a:t>
                      </a:r>
                      <a:r>
                        <a:rPr lang="hu-HU" sz="1500" b="0" i="0" kern="1200" dirty="0">
                          <a:solidFill>
                            <a:schemeClr val="tx1"/>
                          </a:solidFill>
                          <a:effectLst/>
                          <a:latin typeface="Poppins Regular" panose="00000500000000000000" charset="-18"/>
                          <a:ea typeface="+mn-ea"/>
                          <a:cs typeface="Poppins Regular" panose="00000500000000000000" charset="-18"/>
                        </a:rPr>
                        <a:t> </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i="0" kern="1200" dirty="0">
                          <a:solidFill>
                            <a:schemeClr val="tx1"/>
                          </a:solidFill>
                          <a:effectLst/>
                          <a:latin typeface="Poppins Regular" panose="00000500000000000000" charset="-18"/>
                          <a:ea typeface="+mn-ea"/>
                          <a:cs typeface="Poppins Regular" panose="00000500000000000000" charset="-18"/>
                        </a:rPr>
                        <a:t>  255</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dirty="0">
                          <a:latin typeface="Poppins Regular" panose="00000500000000000000" charset="-18"/>
                          <a:cs typeface="Poppins Regular" panose="00000500000000000000" charset="-18"/>
                        </a:rPr>
                        <a:t>1</a:t>
                      </a:r>
                    </a:p>
                  </a:txBody>
                  <a:tcPr/>
                </a:tc>
                <a:tc>
                  <a:txBody>
                    <a:bodyPr/>
                    <a:lstStyle/>
                    <a:p>
                      <a:pPr algn="ctr"/>
                      <a:r>
                        <a:rPr lang="hu-HU" sz="1500" b="0" dirty="0">
                          <a:latin typeface="Poppins Regular" panose="00000500000000000000" charset="-18"/>
                          <a:cs typeface="Poppins Regular" panose="00000500000000000000" charset="-18"/>
                        </a:rPr>
                        <a:t>4</a:t>
                      </a:r>
                    </a:p>
                  </a:txBody>
                  <a:tcPr/>
                </a:tc>
                <a:tc>
                  <a:txBody>
                    <a:bodyPr/>
                    <a:lstStyle/>
                    <a:p>
                      <a:pPr algn="ctr"/>
                      <a:r>
                        <a:rPr lang="hu-HU" sz="1500" b="0" dirty="0">
                          <a:latin typeface="Poppins Regular" panose="00000500000000000000" charset="-18"/>
                          <a:cs typeface="Poppins Regular" panose="00000500000000000000" charset="-18"/>
                        </a:rPr>
                        <a:t>pseudoChE</a:t>
                      </a:r>
                    </a:p>
                  </a:txBody>
                  <a:tcPr/>
                </a:tc>
                <a:tc>
                  <a:txBody>
                    <a:bodyPr/>
                    <a:lstStyle/>
                    <a:p>
                      <a:pPr algn="ctr"/>
                      <a:r>
                        <a:rPr lang="hu-HU" sz="1500" b="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 /↓</a:t>
                      </a:r>
                    </a:p>
                  </a:txBody>
                  <a:tcPr/>
                </a:tc>
                <a:extLst>
                  <a:ext uri="{0D108BD9-81ED-4DB2-BD59-A6C34878D82A}">
                    <a16:rowId xmlns:a16="http://schemas.microsoft.com/office/drawing/2014/main" val="1927451929"/>
                  </a:ext>
                </a:extLst>
              </a:tr>
              <a:tr h="522024">
                <a:tc>
                  <a:txBody>
                    <a:bodyPr/>
                    <a:lstStyle/>
                    <a:p>
                      <a:pPr algn="just"/>
                      <a:r>
                        <a:rPr lang="hu-HU" sz="1500" b="1" dirty="0">
                          <a:latin typeface="Poppins Regular" panose="00000500000000000000" charset="-18"/>
                          <a:cs typeface="Poppins Regular" panose="00000500000000000000" charset="-18"/>
                        </a:rPr>
                        <a:t>ESMOLOL</a:t>
                      </a:r>
                    </a:p>
                  </a:txBody>
                  <a:tcPr/>
                </a:tc>
                <a:tc>
                  <a:txBody>
                    <a:bodyPr/>
                    <a:lstStyle/>
                    <a:p>
                      <a:pPr algn="ctr"/>
                      <a:r>
                        <a:rPr lang="el-GR" sz="1500" b="0" i="0" kern="1200" dirty="0">
                          <a:solidFill>
                            <a:schemeClr val="tx1"/>
                          </a:solidFill>
                          <a:effectLst/>
                          <a:latin typeface="12"/>
                          <a:ea typeface="+mn-ea"/>
                          <a:cs typeface="Poppins Regular" panose="00000500000000000000" charset="-18"/>
                        </a:rPr>
                        <a:t>β</a:t>
                      </a:r>
                      <a:r>
                        <a:rPr lang="hu-HU" sz="1500" b="0" i="0" kern="1200" baseline="-25000" dirty="0">
                          <a:solidFill>
                            <a:schemeClr val="tx1"/>
                          </a:solidFill>
                          <a:effectLst/>
                          <a:latin typeface="Poppins Regular" panose="00000500000000000000" charset="-18"/>
                          <a:ea typeface="+mn-ea"/>
                          <a:cs typeface="Poppins Regular" panose="00000500000000000000" charset="-18"/>
                        </a:rPr>
                        <a:t>1</a:t>
                      </a:r>
                      <a:r>
                        <a:rPr lang="hu-HU" sz="1500" b="0" i="0" kern="1200" dirty="0">
                          <a:solidFill>
                            <a:schemeClr val="tx1"/>
                          </a:solidFill>
                          <a:effectLst/>
                          <a:latin typeface="Poppins Regular" panose="00000500000000000000" charset="-18"/>
                          <a:ea typeface="+mn-ea"/>
                          <a:cs typeface="Poppins Regular" panose="00000500000000000000" charset="-18"/>
                        </a:rPr>
                        <a:t> </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i="0" kern="1200" dirty="0">
                          <a:solidFill>
                            <a:schemeClr val="tx1"/>
                          </a:solidFill>
                          <a:effectLst/>
                          <a:latin typeface="Poppins Regular" panose="00000500000000000000" charset="-18"/>
                          <a:ea typeface="+mn-ea"/>
                          <a:cs typeface="Poppins Regular" panose="00000500000000000000" charset="-18"/>
                        </a:rPr>
                        <a:t>33</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dirty="0">
                          <a:latin typeface="Poppins Regular" panose="00000500000000000000" charset="-18"/>
                          <a:cs typeface="Poppins Regular" panose="00000500000000000000" charset="-18"/>
                        </a:rPr>
                        <a:t>1-2</a:t>
                      </a:r>
                    </a:p>
                  </a:txBody>
                  <a:tcPr/>
                </a:tc>
                <a:tc>
                  <a:txBody>
                    <a:bodyPr/>
                    <a:lstStyle/>
                    <a:p>
                      <a:pPr algn="ctr"/>
                      <a:r>
                        <a:rPr lang="hu-HU" sz="1500" b="0" dirty="0">
                          <a:latin typeface="Poppins Regular" panose="00000500000000000000" charset="-18"/>
                          <a:cs typeface="Poppins Regular" panose="00000500000000000000" charset="-18"/>
                        </a:rPr>
                        <a:t>9</a:t>
                      </a:r>
                    </a:p>
                  </a:txBody>
                  <a:tcPr/>
                </a:tc>
                <a:tc>
                  <a:txBody>
                    <a:bodyPr/>
                    <a:lstStyle/>
                    <a:p>
                      <a:pPr algn="ctr"/>
                      <a:r>
                        <a:rPr lang="hu-HU" sz="1500" b="0" dirty="0">
                          <a:latin typeface="Poppins Regular" panose="00000500000000000000" charset="-18"/>
                          <a:cs typeface="Poppins Regular" panose="00000500000000000000" charset="-18"/>
                        </a:rPr>
                        <a:t>plazmaE</a:t>
                      </a:r>
                    </a:p>
                  </a:txBody>
                  <a:tcPr/>
                </a:tc>
                <a:tc>
                  <a:txBody>
                    <a:bodyPr/>
                    <a:lstStyle/>
                    <a:p>
                      <a:pPr algn="ctr"/>
                      <a:r>
                        <a:rPr lang="hu-HU" sz="1500" b="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a:t>
                      </a:r>
                    </a:p>
                  </a:txBody>
                  <a:tcPr/>
                </a:tc>
                <a:extLst>
                  <a:ext uri="{0D108BD9-81ED-4DB2-BD59-A6C34878D82A}">
                    <a16:rowId xmlns:a16="http://schemas.microsoft.com/office/drawing/2014/main" val="2516810956"/>
                  </a:ext>
                </a:extLst>
              </a:tr>
              <a:tr h="522024">
                <a:tc>
                  <a:txBody>
                    <a:bodyPr/>
                    <a:lstStyle/>
                    <a:p>
                      <a:pPr algn="just"/>
                      <a:r>
                        <a:rPr lang="hu-HU" sz="1500" b="1" dirty="0">
                          <a:latin typeface="Poppins Regular" panose="00000500000000000000" charset="-18"/>
                          <a:cs typeface="Poppins Regular" panose="00000500000000000000" charset="-18"/>
                        </a:rPr>
                        <a:t>METOPROLOL</a:t>
                      </a:r>
                    </a:p>
                  </a:txBody>
                  <a:tcPr/>
                </a:tc>
                <a:tc>
                  <a:txBody>
                    <a:bodyPr/>
                    <a:lstStyle/>
                    <a:p>
                      <a:pPr algn="ctr"/>
                      <a:r>
                        <a:rPr lang="el-GR" sz="1500" b="0" i="0" kern="1200" dirty="0">
                          <a:solidFill>
                            <a:schemeClr val="tx1"/>
                          </a:solidFill>
                          <a:effectLst/>
                          <a:latin typeface="12"/>
                          <a:ea typeface="+mn-ea"/>
                          <a:cs typeface="Poppins Regular" panose="00000500000000000000" charset="-18"/>
                        </a:rPr>
                        <a:t>β</a:t>
                      </a:r>
                      <a:r>
                        <a:rPr lang="hu-HU" sz="1500" b="0" i="0" kern="1200" baseline="-25000" dirty="0">
                          <a:solidFill>
                            <a:schemeClr val="tx1"/>
                          </a:solidFill>
                          <a:effectLst/>
                          <a:latin typeface="Poppins Regular" panose="00000500000000000000" charset="-18"/>
                          <a:ea typeface="+mn-ea"/>
                          <a:cs typeface="Poppins Regular" panose="00000500000000000000" charset="-18"/>
                        </a:rPr>
                        <a:t>1</a:t>
                      </a:r>
                      <a:r>
                        <a:rPr lang="hu-HU" sz="1500" b="0" i="0" kern="1200" dirty="0">
                          <a:solidFill>
                            <a:schemeClr val="tx1"/>
                          </a:solidFill>
                          <a:effectLst/>
                          <a:latin typeface="Poppins Regular" panose="00000500000000000000" charset="-18"/>
                          <a:ea typeface="+mn-ea"/>
                          <a:cs typeface="Poppins Regular" panose="00000500000000000000" charset="-18"/>
                        </a:rPr>
                        <a:t> </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i="0" kern="1200" dirty="0">
                          <a:solidFill>
                            <a:schemeClr val="tx1"/>
                          </a:solidFill>
                          <a:effectLst/>
                          <a:latin typeface="Poppins Regular" panose="00000500000000000000" charset="-18"/>
                          <a:ea typeface="+mn-ea"/>
                          <a:cs typeface="Poppins Regular" panose="00000500000000000000" charset="-18"/>
                        </a:rPr>
                        <a:t>3</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dirty="0">
                          <a:latin typeface="Poppins Regular" panose="00000500000000000000" charset="-18"/>
                          <a:cs typeface="Poppins Regular" panose="00000500000000000000" charset="-18"/>
                        </a:rPr>
                        <a:t>1-3</a:t>
                      </a:r>
                    </a:p>
                  </a:txBody>
                  <a:tcPr/>
                </a:tc>
                <a:tc>
                  <a:txBody>
                    <a:bodyPr/>
                    <a:lstStyle/>
                    <a:p>
                      <a:pPr algn="ctr"/>
                      <a:r>
                        <a:rPr lang="hu-HU" sz="1500" b="0" dirty="0">
                          <a:latin typeface="Poppins Regular" panose="00000500000000000000" charset="-18"/>
                          <a:cs typeface="Poppins Regular" panose="00000500000000000000" charset="-18"/>
                        </a:rPr>
                        <a:t>420</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hu-HU" sz="1500" b="0" dirty="0">
                          <a:latin typeface="Poppins Regular" panose="00000500000000000000" charset="-18"/>
                          <a:cs typeface="Poppins Regular" panose="00000500000000000000" charset="-18"/>
                        </a:rPr>
                        <a:t>CYP2D6</a:t>
                      </a:r>
                    </a:p>
                  </a:txBody>
                  <a:tcPr/>
                </a:tc>
                <a:tc>
                  <a:txBody>
                    <a:bodyPr/>
                    <a:lstStyle/>
                    <a:p>
                      <a:pPr algn="ctr"/>
                      <a:r>
                        <a:rPr lang="hu-HU" sz="1500" b="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a:t>
                      </a:r>
                    </a:p>
                  </a:txBody>
                  <a:tcPr/>
                </a:tc>
                <a:extLst>
                  <a:ext uri="{0D108BD9-81ED-4DB2-BD59-A6C34878D82A}">
                    <a16:rowId xmlns:a16="http://schemas.microsoft.com/office/drawing/2014/main" val="2605970824"/>
                  </a:ext>
                </a:extLst>
              </a:tr>
              <a:tr h="522024">
                <a:tc>
                  <a:txBody>
                    <a:bodyPr/>
                    <a:lstStyle/>
                    <a:p>
                      <a:pPr algn="just"/>
                      <a:r>
                        <a:rPr lang="hu-HU" sz="1500" b="1" dirty="0">
                          <a:latin typeface="Poppins Regular" panose="00000500000000000000" charset="-18"/>
                          <a:cs typeface="Poppins Regular" panose="00000500000000000000" charset="-18"/>
                        </a:rPr>
                        <a:t>LABETALOL</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el-GR" sz="1500" b="0" i="0" kern="1200" dirty="0">
                          <a:solidFill>
                            <a:schemeClr val="tx1"/>
                          </a:solidFill>
                          <a:effectLst/>
                          <a:latin typeface="12"/>
                          <a:ea typeface="+mn-ea"/>
                          <a:cs typeface="Poppins Regular" panose="00000500000000000000" charset="-18"/>
                        </a:rPr>
                        <a:t>β</a:t>
                      </a:r>
                      <a:r>
                        <a:rPr lang="hu-HU" sz="1500" b="0" i="0" kern="1200" baseline="-25000" dirty="0">
                          <a:solidFill>
                            <a:schemeClr val="tx1"/>
                          </a:solidFill>
                          <a:effectLst/>
                          <a:latin typeface="Poppins Regular" panose="00000500000000000000" charset="-18"/>
                          <a:ea typeface="+mn-ea"/>
                          <a:cs typeface="Poppins Regular" panose="00000500000000000000" charset="-18"/>
                        </a:rPr>
                        <a:t>1</a:t>
                      </a:r>
                      <a:r>
                        <a:rPr lang="hu-HU" sz="1500" b="0" i="0" kern="1200" dirty="0">
                          <a:solidFill>
                            <a:schemeClr val="tx1"/>
                          </a:solidFill>
                          <a:effectLst/>
                          <a:latin typeface="Poppins Regular" panose="00000500000000000000" charset="-18"/>
                          <a:ea typeface="+mn-ea"/>
                          <a:cs typeface="Poppins Regular" panose="00000500000000000000" charset="-18"/>
                        </a:rPr>
                        <a:t> -</a:t>
                      </a:r>
                      <a:r>
                        <a:rPr lang="el-GR" sz="1500" b="0" i="0" kern="1200" dirty="0">
                          <a:solidFill>
                            <a:schemeClr val="tx1"/>
                          </a:solidFill>
                          <a:effectLst/>
                          <a:latin typeface="12"/>
                          <a:ea typeface="+mn-ea"/>
                          <a:cs typeface="Poppins Regular" panose="00000500000000000000" charset="-18"/>
                        </a:rPr>
                        <a:t> β</a:t>
                      </a:r>
                      <a:r>
                        <a:rPr lang="hu-HU" sz="1500" b="0" i="0" kern="1200" baseline="-25000" dirty="0">
                          <a:solidFill>
                            <a:schemeClr val="tx1"/>
                          </a:solidFill>
                          <a:effectLst/>
                          <a:latin typeface="Poppins Regular" panose="00000500000000000000" charset="-18"/>
                          <a:ea typeface="+mn-ea"/>
                          <a:cs typeface="Poppins Regular" panose="00000500000000000000" charset="-18"/>
                        </a:rPr>
                        <a:t>2 </a:t>
                      </a:r>
                      <a:r>
                        <a:rPr lang="hu-HU" sz="1500" b="0" i="0" kern="1200" baseline="0" dirty="0">
                          <a:solidFill>
                            <a:schemeClr val="tx1"/>
                          </a:solidFill>
                          <a:effectLst/>
                          <a:latin typeface="Poppins Regular" panose="00000500000000000000" charset="-18"/>
                          <a:ea typeface="+mn-ea"/>
                          <a:cs typeface="Poppins Regular" panose="00000500000000000000" charset="-18"/>
                        </a:rPr>
                        <a:t>- </a:t>
                      </a:r>
                      <a:r>
                        <a:rPr lang="el-GR" sz="1500" b="0" i="0" kern="1200" dirty="0">
                          <a:solidFill>
                            <a:schemeClr val="tx1"/>
                          </a:solidFill>
                          <a:effectLst/>
                          <a:latin typeface="+mn-lt"/>
                          <a:ea typeface="+mn-ea"/>
                          <a:cs typeface="Poppins Regular" panose="00000500000000000000" charset="-18"/>
                        </a:rPr>
                        <a:t>α</a:t>
                      </a:r>
                      <a:r>
                        <a:rPr lang="el-GR" sz="1500" b="0" i="0" kern="1200" baseline="-25000" dirty="0">
                          <a:solidFill>
                            <a:schemeClr val="tx1"/>
                          </a:solidFill>
                          <a:effectLst/>
                          <a:latin typeface="+mn-lt"/>
                          <a:ea typeface="+mn-ea"/>
                          <a:cs typeface="Poppins Regular" panose="00000500000000000000" charset="-18"/>
                        </a:rPr>
                        <a:t>1</a:t>
                      </a:r>
                      <a:endParaRPr lang="hu-HU" sz="1500" b="0" i="0" baseline="-25000" dirty="0">
                        <a:latin typeface="Poppins Regular" panose="00000500000000000000" charset="-18"/>
                        <a:cs typeface="Poppins Regular" panose="00000500000000000000" charset="-18"/>
                      </a:endParaRPr>
                    </a:p>
                    <a:p>
                      <a:pPr algn="ctr"/>
                      <a:endParaRPr lang="hu-HU" sz="1500" b="0" dirty="0">
                        <a:latin typeface="Poppins Regular" panose="00000500000000000000" charset="-18"/>
                        <a:cs typeface="Poppins Regular" panose="00000500000000000000" charset="-18"/>
                      </a:endParaRPr>
                    </a:p>
                  </a:txBody>
                  <a:tcPr/>
                </a:tc>
                <a:tc>
                  <a:txBody>
                    <a:bodyPr/>
                    <a:lstStyle/>
                    <a:p>
                      <a:pPr algn="ctr"/>
                      <a:r>
                        <a:rPr lang="hu-HU" sz="1500" b="0" i="0" baseline="-2500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2-5</a:t>
                      </a:r>
                    </a:p>
                  </a:txBody>
                  <a:tcPr/>
                </a:tc>
                <a:tc>
                  <a:txBody>
                    <a:bodyPr/>
                    <a:lstStyle/>
                    <a:p>
                      <a:pPr algn="ctr"/>
                      <a:r>
                        <a:rPr lang="hu-HU" sz="1500" b="0" dirty="0">
                          <a:latin typeface="Poppins Regular" panose="00000500000000000000" charset="-18"/>
                          <a:cs typeface="Poppins Regular" panose="00000500000000000000" charset="-18"/>
                        </a:rPr>
                        <a:t>120-480</a:t>
                      </a:r>
                    </a:p>
                  </a:txBody>
                  <a:tcPr/>
                </a:tc>
                <a:tc>
                  <a:txBody>
                    <a:bodyPr/>
                    <a:lstStyle/>
                    <a:p>
                      <a:pPr algn="ctr"/>
                      <a:r>
                        <a:rPr lang="hu-HU" sz="1500" b="0" dirty="0">
                          <a:latin typeface="Poppins Regular" panose="00000500000000000000" charset="-18"/>
                          <a:cs typeface="Poppins Regular" panose="00000500000000000000" charset="-18"/>
                        </a:rPr>
                        <a:t>glukoronid-konjugáció</a:t>
                      </a:r>
                    </a:p>
                  </a:txBody>
                  <a:tcPr/>
                </a:tc>
                <a:tc>
                  <a:txBody>
                    <a:bodyPr/>
                    <a:lstStyle/>
                    <a:p>
                      <a:pPr algn="ctr"/>
                      <a:r>
                        <a:rPr lang="hu-HU" sz="1500" b="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a:t>
                      </a:r>
                    </a:p>
                  </a:txBody>
                  <a:tcPr/>
                </a:tc>
                <a:extLst>
                  <a:ext uri="{0D108BD9-81ED-4DB2-BD59-A6C34878D82A}">
                    <a16:rowId xmlns:a16="http://schemas.microsoft.com/office/drawing/2014/main" val="4059347912"/>
                  </a:ext>
                </a:extLst>
              </a:tr>
              <a:tr h="522024">
                <a:tc>
                  <a:txBody>
                    <a:bodyPr/>
                    <a:lstStyle/>
                    <a:p>
                      <a:pPr algn="just"/>
                      <a:r>
                        <a:rPr lang="hu-HU" sz="1500" b="1" dirty="0">
                          <a:latin typeface="Poppins Regular" panose="00000500000000000000" charset="-18"/>
                          <a:cs typeface="Poppins Regular" panose="00000500000000000000" charset="-18"/>
                        </a:rPr>
                        <a:t>PROPRANOLOL</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el-GR" sz="1500" b="0" i="0" kern="1200" dirty="0">
                          <a:solidFill>
                            <a:schemeClr val="tx1"/>
                          </a:solidFill>
                          <a:effectLst/>
                          <a:latin typeface="12"/>
                          <a:ea typeface="+mn-ea"/>
                          <a:cs typeface="Poppins Regular" panose="00000500000000000000" charset="-18"/>
                        </a:rPr>
                        <a:t>β</a:t>
                      </a:r>
                      <a:r>
                        <a:rPr lang="hu-HU" sz="1500" b="0" i="0" kern="1200" baseline="-25000" dirty="0">
                          <a:solidFill>
                            <a:schemeClr val="tx1"/>
                          </a:solidFill>
                          <a:effectLst/>
                          <a:latin typeface="Poppins Regular" panose="00000500000000000000" charset="-18"/>
                          <a:ea typeface="+mn-ea"/>
                          <a:cs typeface="Poppins Regular" panose="00000500000000000000" charset="-18"/>
                        </a:rPr>
                        <a:t>1</a:t>
                      </a:r>
                      <a:r>
                        <a:rPr lang="hu-HU" sz="1500" b="0" i="0" kern="1200" dirty="0">
                          <a:solidFill>
                            <a:schemeClr val="tx1"/>
                          </a:solidFill>
                          <a:effectLst/>
                          <a:latin typeface="Poppins Regular" panose="00000500000000000000" charset="-18"/>
                          <a:ea typeface="+mn-ea"/>
                          <a:cs typeface="Poppins Regular" panose="00000500000000000000" charset="-18"/>
                        </a:rPr>
                        <a:t> -</a:t>
                      </a:r>
                      <a:r>
                        <a:rPr lang="el-GR" sz="1500" b="0" i="0" kern="1200" dirty="0">
                          <a:solidFill>
                            <a:schemeClr val="tx1"/>
                          </a:solidFill>
                          <a:effectLst/>
                          <a:latin typeface="12"/>
                          <a:ea typeface="+mn-ea"/>
                          <a:cs typeface="Poppins Regular" panose="00000500000000000000" charset="-18"/>
                        </a:rPr>
                        <a:t> β</a:t>
                      </a:r>
                      <a:r>
                        <a:rPr lang="hu-HU" sz="1500" b="0" i="0" kern="1200" baseline="-25000" dirty="0">
                          <a:solidFill>
                            <a:schemeClr val="tx1"/>
                          </a:solidFill>
                          <a:effectLst/>
                          <a:latin typeface="Poppins Regular" panose="00000500000000000000" charset="-18"/>
                          <a:ea typeface="+mn-ea"/>
                          <a:cs typeface="Poppins Regular" panose="00000500000000000000" charset="-18"/>
                        </a:rPr>
                        <a:t>2</a:t>
                      </a:r>
                    </a:p>
                    <a:p>
                      <a:pPr algn="ctr"/>
                      <a:endParaRPr lang="hu-HU" sz="1500" b="0" dirty="0">
                        <a:latin typeface="Poppins Regular" panose="00000500000000000000" charset="-18"/>
                        <a:cs typeface="Poppins Regular" panose="00000500000000000000" charset="-18"/>
                      </a:endParaRPr>
                    </a:p>
                  </a:txBody>
                  <a:tcPr/>
                </a:tc>
                <a:tc>
                  <a:txBody>
                    <a:bodyPr/>
                    <a:lstStyle/>
                    <a:p>
                      <a:pPr algn="ctr"/>
                      <a:r>
                        <a:rPr lang="hu-HU" sz="1500" b="0" i="0" kern="1200" dirty="0">
                          <a:solidFill>
                            <a:schemeClr val="tx1"/>
                          </a:solidFill>
                          <a:effectLst/>
                          <a:latin typeface="Poppins Regular" panose="00000500000000000000" charset="-18"/>
                          <a:ea typeface="+mn-ea"/>
                          <a:cs typeface="Poppins Regular" panose="00000500000000000000" charset="-18"/>
                        </a:rPr>
                        <a:t>-</a:t>
                      </a:r>
                      <a:endParaRPr lang="hu-HU" sz="1500" b="0" dirty="0">
                        <a:latin typeface="Poppins Regular" panose="00000500000000000000" charset="-18"/>
                        <a:cs typeface="Poppins Regular" panose="00000500000000000000" charset="-18"/>
                      </a:endParaRPr>
                    </a:p>
                  </a:txBody>
                  <a:tcPr/>
                </a:tc>
                <a:tc>
                  <a:txBody>
                    <a:bodyPr/>
                    <a:lstStyle/>
                    <a:p>
                      <a:pPr algn="ctr"/>
                      <a:r>
                        <a:rPr lang="hu-HU" sz="1500" b="0" dirty="0">
                          <a:latin typeface="Poppins Regular" panose="00000500000000000000" charset="-18"/>
                          <a:cs typeface="Poppins Regular" panose="00000500000000000000" charset="-18"/>
                        </a:rPr>
                        <a:t>&lt;5</a:t>
                      </a:r>
                    </a:p>
                  </a:txBody>
                  <a:tcPr/>
                </a:tc>
                <a:tc>
                  <a:txBody>
                    <a:bodyPr/>
                    <a:lstStyle/>
                    <a:p>
                      <a:pPr algn="ctr"/>
                      <a:r>
                        <a:rPr lang="hu-HU" sz="1500" b="0" dirty="0">
                          <a:latin typeface="Poppins Regular" panose="00000500000000000000" charset="-18"/>
                          <a:cs typeface="Poppins Regular" panose="00000500000000000000" charset="-18"/>
                        </a:rPr>
                        <a:t>360-600</a:t>
                      </a:r>
                    </a:p>
                  </a:txBody>
                  <a:tcPr/>
                </a:tc>
                <a:tc>
                  <a:txBody>
                    <a:bodyPr/>
                    <a:lstStyle/>
                    <a:p>
                      <a:pPr algn="ctr"/>
                      <a:r>
                        <a:rPr lang="hu-HU" sz="1500" b="0" dirty="0">
                          <a:latin typeface="Poppins Regular" panose="00000500000000000000" charset="-18"/>
                          <a:cs typeface="Poppins Regular" panose="00000500000000000000" charset="-18"/>
                        </a:rPr>
                        <a:t>CYP2D6</a:t>
                      </a:r>
                    </a:p>
                  </a:txBody>
                  <a:tcPr/>
                </a:tc>
                <a:tc>
                  <a:txBody>
                    <a:bodyPr/>
                    <a:lstStyle/>
                    <a:p>
                      <a:pPr algn="ctr"/>
                      <a:r>
                        <a:rPr lang="hu-HU" sz="1500" b="0" dirty="0">
                          <a:latin typeface="Poppins Regular" panose="00000500000000000000" charset="-18"/>
                          <a:cs typeface="Poppins Regular" panose="00000500000000000000" charset="-18"/>
                        </a:rPr>
                        <a:t>↓</a:t>
                      </a:r>
                    </a:p>
                  </a:txBody>
                  <a:tcPr/>
                </a:tc>
                <a:tc>
                  <a:txBody>
                    <a:bodyPr/>
                    <a:lstStyle/>
                    <a:p>
                      <a:pPr algn="ctr"/>
                      <a:r>
                        <a:rPr lang="hu-HU" sz="1500" b="0" dirty="0">
                          <a:latin typeface="Poppins Regular" panose="00000500000000000000" charset="-18"/>
                          <a:cs typeface="Poppins Regular" panose="00000500000000000000" charset="-18"/>
                        </a:rPr>
                        <a:t>↓</a:t>
                      </a:r>
                    </a:p>
                  </a:txBody>
                  <a:tcPr/>
                </a:tc>
                <a:extLst>
                  <a:ext uri="{0D108BD9-81ED-4DB2-BD59-A6C34878D82A}">
                    <a16:rowId xmlns:a16="http://schemas.microsoft.com/office/drawing/2014/main" val="1968495567"/>
                  </a:ext>
                </a:extLst>
              </a:tr>
            </a:tbl>
          </a:graphicData>
        </a:graphic>
      </p:graphicFrame>
    </p:spTree>
    <p:extLst>
      <p:ext uri="{BB962C8B-B14F-4D97-AF65-F5344CB8AC3E}">
        <p14:creationId xmlns:p14="http://schemas.microsoft.com/office/powerpoint/2010/main" val="391145465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10182-4394-EA73-FBBC-B24D8919E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E65D38-D380-EE27-59FF-884DE7B52D41}"/>
              </a:ext>
            </a:extLst>
          </p:cNvPr>
          <p:cNvSpPr>
            <a:spLocks noGrp="1"/>
          </p:cNvSpPr>
          <p:nvPr>
            <p:ph type="title"/>
          </p:nvPr>
        </p:nvSpPr>
        <p:spPr>
          <a:xfrm>
            <a:off x="323097" y="1264720"/>
            <a:ext cx="10749375" cy="594844"/>
          </a:xfrm>
        </p:spPr>
        <p:txBody>
          <a:bodyPr/>
          <a:lstStyle/>
          <a:p>
            <a:r>
              <a:rPr lang="hu-HU" dirty="0"/>
              <a:t>Farmakológia – per os készítmények</a:t>
            </a:r>
          </a:p>
        </p:txBody>
      </p:sp>
      <p:sp>
        <p:nvSpPr>
          <p:cNvPr id="20" name="Text Placeholder 19">
            <a:extLst>
              <a:ext uri="{FF2B5EF4-FFF2-40B4-BE49-F238E27FC236}">
                <a16:creationId xmlns:a16="http://schemas.microsoft.com/office/drawing/2014/main" id="{F55B3329-6B23-C763-85F9-4C1834C9435F}"/>
              </a:ext>
            </a:extLst>
          </p:cNvPr>
          <p:cNvSpPr>
            <a:spLocks noGrp="1"/>
          </p:cNvSpPr>
          <p:nvPr>
            <p:ph type="body" sz="quarter" idx="14"/>
          </p:nvPr>
        </p:nvSpPr>
        <p:spPr>
          <a:xfrm>
            <a:off x="323097" y="699736"/>
            <a:ext cx="10779996" cy="278438"/>
          </a:xfrm>
        </p:spPr>
        <p:txBody>
          <a:bodyPr/>
          <a:lstStyle/>
          <a:p>
            <a:r>
              <a:rPr lang="hu-HU" dirty="0"/>
              <a:t>Béta blokkolók az ITO-n</a:t>
            </a:r>
          </a:p>
        </p:txBody>
      </p:sp>
      <p:pic>
        <p:nvPicPr>
          <p:cNvPr id="4" name="Picture 3">
            <a:extLst>
              <a:ext uri="{FF2B5EF4-FFF2-40B4-BE49-F238E27FC236}">
                <a16:creationId xmlns:a16="http://schemas.microsoft.com/office/drawing/2014/main" id="{56558523-4117-E550-E382-673049710036}"/>
              </a:ext>
            </a:extLst>
          </p:cNvPr>
          <p:cNvPicPr>
            <a:picLocks noChangeAspect="1"/>
          </p:cNvPicPr>
          <p:nvPr/>
        </p:nvPicPr>
        <p:blipFill>
          <a:blip r:embed="rId3"/>
          <a:stretch>
            <a:fillRect/>
          </a:stretch>
        </p:blipFill>
        <p:spPr>
          <a:xfrm>
            <a:off x="8332440" y="210836"/>
            <a:ext cx="3859560" cy="1312494"/>
          </a:xfrm>
          <a:prstGeom prst="rect">
            <a:avLst/>
          </a:prstGeom>
        </p:spPr>
      </p:pic>
      <p:graphicFrame>
        <p:nvGraphicFramePr>
          <p:cNvPr id="5" name="Table 4">
            <a:extLst>
              <a:ext uri="{FF2B5EF4-FFF2-40B4-BE49-F238E27FC236}">
                <a16:creationId xmlns:a16="http://schemas.microsoft.com/office/drawing/2014/main" id="{FBAFF586-FE3D-1B81-A88E-0649617EB0D4}"/>
              </a:ext>
            </a:extLst>
          </p:cNvPr>
          <p:cNvGraphicFramePr>
            <a:graphicFrameLocks noGrp="1"/>
          </p:cNvGraphicFramePr>
          <p:nvPr>
            <p:extLst>
              <p:ext uri="{D42A27DB-BD31-4B8C-83A1-F6EECF244321}">
                <p14:modId xmlns:p14="http://schemas.microsoft.com/office/powerpoint/2010/main" val="3678638677"/>
              </p:ext>
            </p:extLst>
          </p:nvPr>
        </p:nvGraphicFramePr>
        <p:xfrm>
          <a:off x="0" y="2423659"/>
          <a:ext cx="12187192" cy="3493824"/>
        </p:xfrm>
        <a:graphic>
          <a:graphicData uri="http://schemas.openxmlformats.org/drawingml/2006/table">
            <a:tbl>
              <a:tblPr firstRow="1" bandRow="1">
                <a:tableStyleId>{3B4B98B0-60AC-42C2-AFA5-B58CD77FA1E5}</a:tableStyleId>
              </a:tblPr>
              <a:tblGrid>
                <a:gridCol w="1597415">
                  <a:extLst>
                    <a:ext uri="{9D8B030D-6E8A-4147-A177-3AD203B41FA5}">
                      <a16:colId xmlns:a16="http://schemas.microsoft.com/office/drawing/2014/main" val="3694218228"/>
                    </a:ext>
                  </a:extLst>
                </a:gridCol>
                <a:gridCol w="1715512">
                  <a:extLst>
                    <a:ext uri="{9D8B030D-6E8A-4147-A177-3AD203B41FA5}">
                      <a16:colId xmlns:a16="http://schemas.microsoft.com/office/drawing/2014/main" val="1472859082"/>
                    </a:ext>
                  </a:extLst>
                </a:gridCol>
                <a:gridCol w="2063469">
                  <a:extLst>
                    <a:ext uri="{9D8B030D-6E8A-4147-A177-3AD203B41FA5}">
                      <a16:colId xmlns:a16="http://schemas.microsoft.com/office/drawing/2014/main" val="3761111552"/>
                    </a:ext>
                  </a:extLst>
                </a:gridCol>
                <a:gridCol w="1594131">
                  <a:extLst>
                    <a:ext uri="{9D8B030D-6E8A-4147-A177-3AD203B41FA5}">
                      <a16:colId xmlns:a16="http://schemas.microsoft.com/office/drawing/2014/main" val="3480027054"/>
                    </a:ext>
                  </a:extLst>
                </a:gridCol>
                <a:gridCol w="1440382">
                  <a:extLst>
                    <a:ext uri="{9D8B030D-6E8A-4147-A177-3AD203B41FA5}">
                      <a16:colId xmlns:a16="http://schemas.microsoft.com/office/drawing/2014/main" val="816198635"/>
                    </a:ext>
                  </a:extLst>
                </a:gridCol>
                <a:gridCol w="1320920">
                  <a:extLst>
                    <a:ext uri="{9D8B030D-6E8A-4147-A177-3AD203B41FA5}">
                      <a16:colId xmlns:a16="http://schemas.microsoft.com/office/drawing/2014/main" val="2265334951"/>
                    </a:ext>
                  </a:extLst>
                </a:gridCol>
                <a:gridCol w="1138334">
                  <a:extLst>
                    <a:ext uri="{9D8B030D-6E8A-4147-A177-3AD203B41FA5}">
                      <a16:colId xmlns:a16="http://schemas.microsoft.com/office/drawing/2014/main" val="3813140910"/>
                    </a:ext>
                  </a:extLst>
                </a:gridCol>
                <a:gridCol w="1317029">
                  <a:extLst>
                    <a:ext uri="{9D8B030D-6E8A-4147-A177-3AD203B41FA5}">
                      <a16:colId xmlns:a16="http://schemas.microsoft.com/office/drawing/2014/main" val="4126518048"/>
                    </a:ext>
                  </a:extLst>
                </a:gridCol>
              </a:tblGrid>
              <a:tr h="521740">
                <a:tc>
                  <a:txBody>
                    <a:bodyPr/>
                    <a:lstStyle/>
                    <a:p>
                      <a:pPr algn="ct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Receptorok</a:t>
                      </a: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Kardioszelektivitás</a:t>
                      </a:r>
                      <a:br>
                        <a:rPr lang="hu-HU" sz="1500" b="1" dirty="0">
                          <a:solidFill>
                            <a:srgbClr val="121D46"/>
                          </a:solidFill>
                          <a:latin typeface="Poppins Regular" panose="020B0604020202020204" charset="-18"/>
                          <a:cs typeface="Poppins Regular" panose="020B0604020202020204" charset="-18"/>
                        </a:rPr>
                      </a:br>
                      <a:r>
                        <a:rPr lang="hu-HU" sz="1500" b="1" dirty="0">
                          <a:solidFill>
                            <a:srgbClr val="121D46"/>
                          </a:solidFill>
                          <a:latin typeface="Poppins Regular" panose="020B0604020202020204" charset="-18"/>
                          <a:cs typeface="Poppins Regular" panose="020B0604020202020204" charset="-18"/>
                        </a:rPr>
                        <a:t>(</a:t>
                      </a:r>
                      <a:r>
                        <a:rPr lang="el-GR" sz="1500" b="1" i="0" kern="1200" dirty="0">
                          <a:solidFill>
                            <a:srgbClr val="121D46"/>
                          </a:solidFill>
                          <a:effectLst/>
                          <a:latin typeface="12"/>
                          <a:ea typeface="+mn-ea"/>
                          <a:cs typeface="Poppins Regular" panose="020B0604020202020204" charset="-18"/>
                        </a:rPr>
                        <a:t>β</a:t>
                      </a:r>
                      <a:r>
                        <a:rPr lang="hu-HU" sz="1500" b="1" i="0" kern="1200" baseline="-25000" dirty="0">
                          <a:solidFill>
                            <a:srgbClr val="121D46"/>
                          </a:solidFill>
                          <a:effectLst/>
                          <a:latin typeface="Poppins Regular" panose="020B0604020202020204" charset="-18"/>
                          <a:ea typeface="+mn-ea"/>
                          <a:cs typeface="Poppins Regular" panose="020B0604020202020204" charset="-18"/>
                        </a:rPr>
                        <a:t>1</a:t>
                      </a:r>
                      <a:r>
                        <a:rPr lang="hu-HU" sz="1500" b="1" i="0" kern="1200" dirty="0">
                          <a:solidFill>
                            <a:srgbClr val="121D46"/>
                          </a:solidFill>
                          <a:effectLst/>
                          <a:latin typeface="Poppins Regular" panose="020B0604020202020204" charset="-18"/>
                          <a:ea typeface="+mn-ea"/>
                          <a:cs typeface="Poppins Regular" panose="020B0604020202020204" charset="-18"/>
                        </a:rPr>
                        <a:t> -</a:t>
                      </a:r>
                      <a:r>
                        <a:rPr lang="el-GR" sz="1500" b="1" i="0" kern="1200" dirty="0">
                          <a:solidFill>
                            <a:srgbClr val="121D46"/>
                          </a:solidFill>
                          <a:effectLst/>
                          <a:latin typeface="12"/>
                          <a:ea typeface="+mn-ea"/>
                          <a:cs typeface="Poppins Regular" panose="020B0604020202020204" charset="-18"/>
                        </a:rPr>
                        <a:t> β</a:t>
                      </a:r>
                      <a:r>
                        <a:rPr lang="hu-HU" sz="1500" b="1" i="0" kern="1200" baseline="-25000" dirty="0">
                          <a:solidFill>
                            <a:srgbClr val="121D46"/>
                          </a:solidFill>
                          <a:effectLst/>
                          <a:latin typeface="Poppins Regular" panose="020B0604020202020204" charset="-18"/>
                          <a:ea typeface="+mn-ea"/>
                          <a:cs typeface="Poppins Regular" panose="020B0604020202020204" charset="-18"/>
                        </a:rPr>
                        <a:t>2 </a:t>
                      </a:r>
                      <a:r>
                        <a:rPr lang="hu-HU" sz="1500" b="1" i="0" kern="1200" baseline="0" dirty="0">
                          <a:solidFill>
                            <a:srgbClr val="121D46"/>
                          </a:solidFill>
                          <a:effectLst/>
                          <a:latin typeface="Poppins Regular" panose="020B0604020202020204" charset="-18"/>
                          <a:ea typeface="+mn-ea"/>
                          <a:cs typeface="Poppins Regular" panose="020B0604020202020204" charset="-18"/>
                        </a:rPr>
                        <a:t>affinity ratio</a:t>
                      </a:r>
                      <a:r>
                        <a:rPr lang="hu-HU" sz="1500" b="1" i="0" kern="1200" dirty="0">
                          <a:solidFill>
                            <a:srgbClr val="121D46"/>
                          </a:solidFill>
                          <a:effectLst/>
                          <a:latin typeface="Poppins Regular" panose="020B0604020202020204" charset="-18"/>
                          <a:ea typeface="+mn-ea"/>
                          <a:cs typeface="Poppins Regular" panose="020B0604020202020204" charset="-18"/>
                        </a:rPr>
                        <a:t>)</a:t>
                      </a:r>
                      <a:endParaRPr lang="hu-HU" sz="1500" b="1"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Hatáskezdet</a:t>
                      </a:r>
                    </a:p>
                    <a:p>
                      <a:pPr algn="ctr"/>
                      <a:r>
                        <a:rPr lang="hu-HU" sz="1500" b="1" dirty="0">
                          <a:solidFill>
                            <a:srgbClr val="121D46"/>
                          </a:solidFill>
                          <a:latin typeface="Poppins Regular" panose="020B0604020202020204" charset="-18"/>
                          <a:cs typeface="Poppins Regular" panose="020B0604020202020204" charset="-18"/>
                        </a:rPr>
                        <a:t>(min)</a:t>
                      </a: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Maximális eliminációs féléletidő (h)</a:t>
                      </a: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Metabolizmus</a:t>
                      </a: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HR</a:t>
                      </a:r>
                    </a:p>
                  </a:txBody>
                  <a:tcPr/>
                </a:tc>
                <a:tc>
                  <a:txBody>
                    <a:bodyPr/>
                    <a:lstStyle/>
                    <a:p>
                      <a:pPr algn="ctr"/>
                      <a:r>
                        <a:rPr lang="hu-HU" sz="1500" b="1" dirty="0">
                          <a:solidFill>
                            <a:srgbClr val="121D46"/>
                          </a:solidFill>
                          <a:latin typeface="Poppins Regular" panose="020B0604020202020204" charset="-18"/>
                          <a:cs typeface="Poppins Regular" panose="020B0604020202020204" charset="-18"/>
                        </a:rPr>
                        <a:t>MAP</a:t>
                      </a:r>
                    </a:p>
                  </a:txBody>
                  <a:tcPr/>
                </a:tc>
                <a:extLst>
                  <a:ext uri="{0D108BD9-81ED-4DB2-BD59-A6C34878D82A}">
                    <a16:rowId xmlns:a16="http://schemas.microsoft.com/office/drawing/2014/main" val="3368917398"/>
                  </a:ext>
                </a:extLst>
              </a:tr>
              <a:tr h="522024">
                <a:tc>
                  <a:txBody>
                    <a:bodyPr/>
                    <a:lstStyle/>
                    <a:p>
                      <a:pPr algn="just"/>
                      <a:r>
                        <a:rPr lang="hu-HU" sz="1400" b="1" u="none" dirty="0">
                          <a:solidFill>
                            <a:srgbClr val="121D46"/>
                          </a:solidFill>
                          <a:latin typeface="Poppins Regular" panose="020B0604020202020204" charset="-18"/>
                          <a:cs typeface="Poppins Regular" panose="020B0604020202020204" charset="-18"/>
                        </a:rPr>
                        <a:t>BISOPROLOL</a:t>
                      </a:r>
                    </a:p>
                  </a:txBody>
                  <a:tcPr/>
                </a:tc>
                <a:tc>
                  <a:txBody>
                    <a:bodyPr/>
                    <a:lstStyle/>
                    <a:p>
                      <a:pPr algn="ctr"/>
                      <a:r>
                        <a:rPr lang="el-GR" sz="1500" b="0" i="0" kern="1200" dirty="0">
                          <a:solidFill>
                            <a:srgbClr val="121D46"/>
                          </a:solidFill>
                          <a:effectLst/>
                          <a:latin typeface="12"/>
                          <a:ea typeface="+mn-ea"/>
                          <a:cs typeface="Poppins Regular" panose="020B0604020202020204" charset="-18"/>
                        </a:rPr>
                        <a:t>β</a:t>
                      </a:r>
                      <a:r>
                        <a:rPr lang="hu-HU" sz="1500" b="0" i="0" kern="1200" baseline="-25000" dirty="0">
                          <a:solidFill>
                            <a:srgbClr val="121D46"/>
                          </a:solidFill>
                          <a:effectLst/>
                          <a:latin typeface="Poppins Regular" panose="020B0604020202020204" charset="-18"/>
                          <a:ea typeface="+mn-ea"/>
                          <a:cs typeface="Poppins Regular" panose="020B0604020202020204" charset="-18"/>
                        </a:rPr>
                        <a:t>1</a:t>
                      </a:r>
                      <a:r>
                        <a:rPr lang="hu-HU" sz="1500" b="0" i="0" kern="1200" dirty="0">
                          <a:solidFill>
                            <a:srgbClr val="121D46"/>
                          </a:solidFill>
                          <a:effectLst/>
                          <a:latin typeface="Poppins Regular" panose="020B0604020202020204" charset="-18"/>
                          <a:ea typeface="+mn-ea"/>
                          <a:cs typeface="Poppins Regular" panose="020B0604020202020204" charset="-18"/>
                        </a:rPr>
                        <a:t> </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i="0" kern="1200" dirty="0">
                          <a:solidFill>
                            <a:srgbClr val="121D46"/>
                          </a:solidFill>
                          <a:effectLst/>
                          <a:latin typeface="Poppins Regular" panose="020B0604020202020204" charset="-18"/>
                          <a:ea typeface="+mn-ea"/>
                          <a:cs typeface="Poppins Regular" panose="020B0604020202020204" charset="-18"/>
                        </a:rPr>
                        <a:t>  255</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60-120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10-12</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máj+vese</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hu-HU" sz="1500" b="0" dirty="0">
                          <a:solidFill>
                            <a:srgbClr val="121D46"/>
                          </a:solidFill>
                          <a:latin typeface="Poppins Regular" panose="020B0604020202020204" charset="-18"/>
                          <a:cs typeface="Poppins Regular" panose="020B0604020202020204" charset="-18"/>
                        </a:rPr>
                        <a:t>↓↓</a:t>
                      </a:r>
                    </a:p>
                    <a:p>
                      <a:pPr algn="ct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extLst>
                  <a:ext uri="{0D108BD9-81ED-4DB2-BD59-A6C34878D82A}">
                    <a16:rowId xmlns:a16="http://schemas.microsoft.com/office/drawing/2014/main" val="1927451929"/>
                  </a:ext>
                </a:extLst>
              </a:tr>
              <a:tr h="522024">
                <a:tc>
                  <a:txBody>
                    <a:bodyPr/>
                    <a:lstStyle/>
                    <a:p>
                      <a:pPr algn="just"/>
                      <a:r>
                        <a:rPr lang="hu-HU" sz="1400" b="1" u="none" dirty="0">
                          <a:solidFill>
                            <a:srgbClr val="121D46"/>
                          </a:solidFill>
                          <a:latin typeface="Poppins Regular" panose="020B0604020202020204" charset="-18"/>
                          <a:cs typeface="Poppins Regular" panose="020B0604020202020204" charset="-18"/>
                        </a:rPr>
                        <a:t>NEBIVOLOL</a:t>
                      </a:r>
                    </a:p>
                  </a:txBody>
                  <a:tcPr/>
                </a:tc>
                <a:tc>
                  <a:txBody>
                    <a:bodyPr/>
                    <a:lstStyle/>
                    <a:p>
                      <a:pPr algn="ctr"/>
                      <a:r>
                        <a:rPr lang="el-GR" sz="1500" b="0" i="0" kern="1200" dirty="0">
                          <a:solidFill>
                            <a:srgbClr val="121D46"/>
                          </a:solidFill>
                          <a:effectLst/>
                          <a:latin typeface="12"/>
                          <a:ea typeface="+mn-ea"/>
                          <a:cs typeface="Poppins Regular" panose="020B0604020202020204" charset="-18"/>
                        </a:rPr>
                        <a:t>β</a:t>
                      </a:r>
                      <a:r>
                        <a:rPr lang="hu-HU" sz="1500" b="0" i="0" kern="1200" baseline="-25000" dirty="0">
                          <a:solidFill>
                            <a:srgbClr val="121D46"/>
                          </a:solidFill>
                          <a:effectLst/>
                          <a:latin typeface="Poppins Regular" panose="020B0604020202020204" charset="-18"/>
                          <a:ea typeface="+mn-ea"/>
                          <a:cs typeface="Poppins Regular" panose="020B0604020202020204" charset="-18"/>
                        </a:rPr>
                        <a:t>1</a:t>
                      </a:r>
                      <a:r>
                        <a:rPr lang="hu-HU" sz="1500" b="0" i="0" kern="1200" dirty="0">
                          <a:solidFill>
                            <a:srgbClr val="121D46"/>
                          </a:solidFill>
                          <a:effectLst/>
                          <a:latin typeface="Poppins Regular" panose="020B0604020202020204" charset="-18"/>
                          <a:ea typeface="+mn-ea"/>
                          <a:cs typeface="Poppins Regular" panose="020B0604020202020204" charset="-18"/>
                        </a:rPr>
                        <a:t> + NO mediált vazodilatáció</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i="0" kern="1200" dirty="0">
                          <a:solidFill>
                            <a:srgbClr val="121D46"/>
                          </a:solidFill>
                          <a:effectLst/>
                          <a:latin typeface="Poppins Regular" panose="020B0604020202020204" charset="-18"/>
                          <a:ea typeface="+mn-ea"/>
                          <a:cs typeface="Poppins Regular" panose="020B0604020202020204" charset="-18"/>
                        </a:rPr>
                        <a:t>33</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20-120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9</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plazmaE</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extLst>
                  <a:ext uri="{0D108BD9-81ED-4DB2-BD59-A6C34878D82A}">
                    <a16:rowId xmlns:a16="http://schemas.microsoft.com/office/drawing/2014/main" val="2516810956"/>
                  </a:ext>
                </a:extLst>
              </a:tr>
              <a:tr h="522024">
                <a:tc>
                  <a:txBody>
                    <a:bodyPr/>
                    <a:lstStyle/>
                    <a:p>
                      <a:pPr algn="just"/>
                      <a:r>
                        <a:rPr lang="hu-HU" sz="1400" b="1" u="none" dirty="0">
                          <a:solidFill>
                            <a:srgbClr val="121D46"/>
                          </a:solidFill>
                          <a:latin typeface="Poppins Regular" panose="020B0604020202020204" charset="-18"/>
                          <a:cs typeface="Poppins Regular" panose="020B0604020202020204" charset="-18"/>
                        </a:rPr>
                        <a:t>METOPROLOL</a:t>
                      </a:r>
                    </a:p>
                  </a:txBody>
                  <a:tcPr/>
                </a:tc>
                <a:tc>
                  <a:txBody>
                    <a:bodyPr/>
                    <a:lstStyle/>
                    <a:p>
                      <a:pPr algn="ctr"/>
                      <a:r>
                        <a:rPr lang="el-GR" sz="1500" b="0" i="0" kern="1200" dirty="0">
                          <a:solidFill>
                            <a:srgbClr val="121D46"/>
                          </a:solidFill>
                          <a:effectLst/>
                          <a:latin typeface="12"/>
                          <a:ea typeface="+mn-ea"/>
                          <a:cs typeface="Poppins Regular" panose="020B0604020202020204" charset="-18"/>
                        </a:rPr>
                        <a:t>β</a:t>
                      </a:r>
                      <a:r>
                        <a:rPr lang="hu-HU" sz="1500" b="0" i="0" kern="1200" baseline="-25000" dirty="0">
                          <a:solidFill>
                            <a:srgbClr val="121D46"/>
                          </a:solidFill>
                          <a:effectLst/>
                          <a:latin typeface="Poppins Regular" panose="020B0604020202020204" charset="-18"/>
                          <a:ea typeface="+mn-ea"/>
                          <a:cs typeface="Poppins Regular" panose="020B0604020202020204" charset="-18"/>
                        </a:rPr>
                        <a:t>1</a:t>
                      </a:r>
                      <a:r>
                        <a:rPr lang="hu-HU" sz="1500" b="0" i="0" kern="1200" dirty="0">
                          <a:solidFill>
                            <a:srgbClr val="121D46"/>
                          </a:solidFill>
                          <a:effectLst/>
                          <a:latin typeface="Poppins Regular" panose="020B0604020202020204" charset="-18"/>
                          <a:ea typeface="+mn-ea"/>
                          <a:cs typeface="Poppins Regular" panose="020B0604020202020204" charset="-18"/>
                        </a:rPr>
                        <a:t> </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i="0" kern="1200" dirty="0">
                          <a:solidFill>
                            <a:srgbClr val="121D46"/>
                          </a:solidFill>
                          <a:effectLst/>
                          <a:latin typeface="Poppins Regular" panose="020B0604020202020204" charset="-18"/>
                          <a:ea typeface="+mn-ea"/>
                          <a:cs typeface="Poppins Regular" panose="020B0604020202020204" charset="-18"/>
                        </a:rPr>
                        <a:t>3</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90-120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3-4</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hu-HU" sz="1500" b="0" dirty="0">
                          <a:solidFill>
                            <a:srgbClr val="121D46"/>
                          </a:solidFill>
                          <a:latin typeface="Poppins Regular" panose="020B0604020202020204" charset="-18"/>
                          <a:cs typeface="Poppins Regular" panose="020B0604020202020204" charset="-18"/>
                        </a:rPr>
                        <a:t>CYP2D6</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extLst>
                  <a:ext uri="{0D108BD9-81ED-4DB2-BD59-A6C34878D82A}">
                    <a16:rowId xmlns:a16="http://schemas.microsoft.com/office/drawing/2014/main" val="2605970824"/>
                  </a:ext>
                </a:extLst>
              </a:tr>
              <a:tr h="522024">
                <a:tc>
                  <a:txBody>
                    <a:bodyPr/>
                    <a:lstStyle/>
                    <a:p>
                      <a:pPr algn="just"/>
                      <a:r>
                        <a:rPr lang="hu-HU" sz="1400" b="1" u="none" dirty="0">
                          <a:solidFill>
                            <a:srgbClr val="121D46"/>
                          </a:solidFill>
                          <a:latin typeface="Poppins Regular" panose="020B0604020202020204" charset="-18"/>
                          <a:cs typeface="Poppins Regular" panose="020B0604020202020204" charset="-18"/>
                        </a:rPr>
                        <a:t>CARVEDILOL</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el-GR" sz="1500" b="0" i="0" kern="1200" dirty="0">
                          <a:solidFill>
                            <a:srgbClr val="121D46"/>
                          </a:solidFill>
                          <a:effectLst/>
                          <a:latin typeface="12"/>
                          <a:ea typeface="+mn-ea"/>
                          <a:cs typeface="Poppins Regular" panose="020B0604020202020204" charset="-18"/>
                        </a:rPr>
                        <a:t>β</a:t>
                      </a:r>
                      <a:r>
                        <a:rPr lang="hu-HU" sz="1500" b="0" i="0" kern="1200" baseline="-25000" dirty="0">
                          <a:solidFill>
                            <a:srgbClr val="121D46"/>
                          </a:solidFill>
                          <a:effectLst/>
                          <a:latin typeface="Poppins Regular" panose="020B0604020202020204" charset="-18"/>
                          <a:ea typeface="+mn-ea"/>
                          <a:cs typeface="Poppins Regular" panose="020B0604020202020204" charset="-18"/>
                        </a:rPr>
                        <a:t>1</a:t>
                      </a:r>
                      <a:r>
                        <a:rPr lang="hu-HU" sz="1500" b="0" i="0" kern="1200" dirty="0">
                          <a:solidFill>
                            <a:srgbClr val="121D46"/>
                          </a:solidFill>
                          <a:effectLst/>
                          <a:latin typeface="Poppins Regular" panose="020B0604020202020204" charset="-18"/>
                          <a:ea typeface="+mn-ea"/>
                          <a:cs typeface="Poppins Regular" panose="020B0604020202020204" charset="-18"/>
                        </a:rPr>
                        <a:t> -</a:t>
                      </a:r>
                      <a:r>
                        <a:rPr lang="el-GR" sz="1500" b="0" i="0" kern="1200" dirty="0">
                          <a:solidFill>
                            <a:srgbClr val="121D46"/>
                          </a:solidFill>
                          <a:effectLst/>
                          <a:latin typeface="12"/>
                          <a:ea typeface="+mn-ea"/>
                          <a:cs typeface="Poppins Regular" panose="020B0604020202020204" charset="-18"/>
                        </a:rPr>
                        <a:t> β</a:t>
                      </a:r>
                      <a:r>
                        <a:rPr lang="hu-HU" sz="1500" b="0" i="0" kern="1200" baseline="-25000" dirty="0">
                          <a:solidFill>
                            <a:srgbClr val="121D46"/>
                          </a:solidFill>
                          <a:effectLst/>
                          <a:latin typeface="Poppins Regular" panose="020B0604020202020204" charset="-18"/>
                          <a:ea typeface="+mn-ea"/>
                          <a:cs typeface="Poppins Regular" panose="020B0604020202020204" charset="-18"/>
                        </a:rPr>
                        <a:t>2 </a:t>
                      </a:r>
                      <a:r>
                        <a:rPr lang="hu-HU" sz="1500" b="0" i="0" kern="1200" baseline="0" dirty="0">
                          <a:solidFill>
                            <a:srgbClr val="121D46"/>
                          </a:solidFill>
                          <a:effectLst/>
                          <a:latin typeface="Poppins Regular" panose="020B0604020202020204" charset="-18"/>
                          <a:ea typeface="+mn-ea"/>
                          <a:cs typeface="Poppins Regular" panose="020B0604020202020204" charset="-18"/>
                        </a:rPr>
                        <a:t>- </a:t>
                      </a:r>
                      <a:r>
                        <a:rPr lang="el-GR" sz="1500" b="0" i="0" kern="1200" dirty="0">
                          <a:solidFill>
                            <a:srgbClr val="121D46"/>
                          </a:solidFill>
                          <a:effectLst/>
                          <a:latin typeface="+mn-lt"/>
                          <a:ea typeface="+mn-ea"/>
                          <a:cs typeface="Poppins Regular" panose="020B0604020202020204" charset="-18"/>
                        </a:rPr>
                        <a:t>α</a:t>
                      </a:r>
                      <a:r>
                        <a:rPr lang="el-GR" sz="1500" b="0" i="0" kern="1200" baseline="-25000" dirty="0">
                          <a:solidFill>
                            <a:srgbClr val="121D46"/>
                          </a:solidFill>
                          <a:effectLst/>
                          <a:latin typeface="+mn-lt"/>
                          <a:ea typeface="+mn-ea"/>
                          <a:cs typeface="Poppins Regular" panose="020B0604020202020204" charset="-18"/>
                        </a:rPr>
                        <a:t>1</a:t>
                      </a:r>
                      <a:endParaRPr lang="hu-HU" sz="1500" b="0" i="0" baseline="-25000" dirty="0">
                        <a:solidFill>
                          <a:srgbClr val="121D46"/>
                        </a:solidFill>
                        <a:latin typeface="Poppins Regular" panose="020B0604020202020204" charset="-18"/>
                        <a:cs typeface="Poppins Regular" panose="020B0604020202020204" charset="-18"/>
                      </a:endParaRPr>
                    </a:p>
                    <a:p>
                      <a:pPr algn="ct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i="0" baseline="-25000" dirty="0">
                          <a:solidFill>
                            <a:srgbClr val="121D46"/>
                          </a:solidFill>
                          <a:latin typeface="Poppins Regular" panose="020B0604020202020204" charset="-18"/>
                          <a:cs typeface="Poppins Regular" panose="020B0604020202020204" charset="-18"/>
                        </a:rPr>
                        <a:t>-</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5-10 (60-90)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6-10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CYP2D6, CYP2C9</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extLst>
                  <a:ext uri="{0D108BD9-81ED-4DB2-BD59-A6C34878D82A}">
                    <a16:rowId xmlns:a16="http://schemas.microsoft.com/office/drawing/2014/main" val="4059347912"/>
                  </a:ext>
                </a:extLst>
              </a:tr>
              <a:tr h="522024">
                <a:tc>
                  <a:txBody>
                    <a:bodyPr/>
                    <a:lstStyle/>
                    <a:p>
                      <a:pPr algn="just"/>
                      <a:r>
                        <a:rPr lang="hu-HU" sz="1400" b="1" u="none" dirty="0">
                          <a:solidFill>
                            <a:srgbClr val="121D46"/>
                          </a:solidFill>
                          <a:latin typeface="Poppins Regular" panose="020B0604020202020204" charset="-18"/>
                          <a:cs typeface="Poppins Regular" panose="020B0604020202020204" charset="-18"/>
                        </a:rPr>
                        <a:t>PROPRANOLOL</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el-GR" sz="1500" b="0" i="0" kern="1200" dirty="0">
                          <a:solidFill>
                            <a:srgbClr val="121D46"/>
                          </a:solidFill>
                          <a:effectLst/>
                          <a:latin typeface="12"/>
                          <a:ea typeface="+mn-ea"/>
                          <a:cs typeface="Poppins Regular" panose="020B0604020202020204" charset="-18"/>
                        </a:rPr>
                        <a:t>β</a:t>
                      </a:r>
                      <a:r>
                        <a:rPr lang="hu-HU" sz="1500" b="0" i="0" kern="1200" baseline="-25000" dirty="0">
                          <a:solidFill>
                            <a:srgbClr val="121D46"/>
                          </a:solidFill>
                          <a:effectLst/>
                          <a:latin typeface="Poppins Regular" panose="020B0604020202020204" charset="-18"/>
                          <a:ea typeface="+mn-ea"/>
                          <a:cs typeface="Poppins Regular" panose="020B0604020202020204" charset="-18"/>
                        </a:rPr>
                        <a:t>1</a:t>
                      </a:r>
                      <a:r>
                        <a:rPr lang="hu-HU" sz="1500" b="0" i="0" kern="1200" dirty="0">
                          <a:solidFill>
                            <a:srgbClr val="121D46"/>
                          </a:solidFill>
                          <a:effectLst/>
                          <a:latin typeface="Poppins Regular" panose="020B0604020202020204" charset="-18"/>
                          <a:ea typeface="+mn-ea"/>
                          <a:cs typeface="Poppins Regular" panose="020B0604020202020204" charset="-18"/>
                        </a:rPr>
                        <a:t> -</a:t>
                      </a:r>
                      <a:r>
                        <a:rPr lang="el-GR" sz="1500" b="0" i="0" kern="1200" dirty="0">
                          <a:solidFill>
                            <a:srgbClr val="121D46"/>
                          </a:solidFill>
                          <a:effectLst/>
                          <a:latin typeface="12"/>
                          <a:ea typeface="+mn-ea"/>
                          <a:cs typeface="Poppins Regular" panose="020B0604020202020204" charset="-18"/>
                        </a:rPr>
                        <a:t> β</a:t>
                      </a:r>
                      <a:r>
                        <a:rPr lang="hu-HU" sz="1500" b="0" i="0" kern="1200" baseline="-25000" dirty="0">
                          <a:solidFill>
                            <a:srgbClr val="121D46"/>
                          </a:solidFill>
                          <a:effectLst/>
                          <a:latin typeface="Poppins Regular" panose="020B0604020202020204" charset="-18"/>
                          <a:ea typeface="+mn-ea"/>
                          <a:cs typeface="Poppins Regular" panose="020B0604020202020204" charset="-18"/>
                        </a:rPr>
                        <a:t>2</a:t>
                      </a:r>
                    </a:p>
                    <a:p>
                      <a:pPr algn="ct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i="0" kern="1200" dirty="0">
                          <a:solidFill>
                            <a:srgbClr val="121D46"/>
                          </a:solidFill>
                          <a:effectLst/>
                          <a:latin typeface="Poppins Regular" panose="020B0604020202020204" charset="-18"/>
                          <a:ea typeface="+mn-ea"/>
                          <a:cs typeface="Poppins Regular" panose="020B0604020202020204" charset="-18"/>
                        </a:rPr>
                        <a:t>-</a:t>
                      </a: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60-120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360-600</a:t>
                      </a: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CYP2D6</a:t>
                      </a:r>
                    </a:p>
                  </a:txBody>
                  <a:tcPr/>
                </a:tc>
                <a:tc>
                  <a:txBody>
                    <a:bodyPr/>
                    <a:lstStyle/>
                    <a:p>
                      <a:pPr marL="0" marR="0" lvl="0" indent="0" algn="ctr" defTabSz="914399" rtl="0" eaLnBrk="1" fontAlgn="auto" latinLnBrk="0" hangingPunct="1">
                        <a:lnSpc>
                          <a:spcPct val="100000"/>
                        </a:lnSpc>
                        <a:spcBef>
                          <a:spcPts val="0"/>
                        </a:spcBef>
                        <a:spcAft>
                          <a:spcPts val="0"/>
                        </a:spcAft>
                        <a:buClrTx/>
                        <a:buSzTx/>
                        <a:buFontTx/>
                        <a:buNone/>
                        <a:tabLst/>
                        <a:defRPr/>
                      </a:pPr>
                      <a:r>
                        <a:rPr lang="hu-HU" sz="1500" b="0" dirty="0">
                          <a:solidFill>
                            <a:srgbClr val="121D46"/>
                          </a:solidFill>
                          <a:latin typeface="Poppins Regular" panose="020B0604020202020204" charset="-18"/>
                          <a:cs typeface="Poppins Regular" panose="020B0604020202020204" charset="-18"/>
                        </a:rPr>
                        <a:t>↓↓</a:t>
                      </a:r>
                    </a:p>
                    <a:p>
                      <a:pPr algn="ctr"/>
                      <a:endParaRPr lang="hu-HU" sz="1500" b="0" dirty="0">
                        <a:solidFill>
                          <a:srgbClr val="121D46"/>
                        </a:solidFill>
                        <a:latin typeface="Poppins Regular" panose="020B0604020202020204" charset="-18"/>
                        <a:cs typeface="Poppins Regular" panose="020B0604020202020204" charset="-18"/>
                      </a:endParaRPr>
                    </a:p>
                  </a:txBody>
                  <a:tcPr/>
                </a:tc>
                <a:tc>
                  <a:txBody>
                    <a:bodyPr/>
                    <a:lstStyle/>
                    <a:p>
                      <a:pPr algn="ctr"/>
                      <a:r>
                        <a:rPr lang="hu-HU" sz="1500" b="0" dirty="0">
                          <a:solidFill>
                            <a:srgbClr val="121D46"/>
                          </a:solidFill>
                          <a:latin typeface="Poppins Regular" panose="020B0604020202020204" charset="-18"/>
                          <a:cs typeface="Poppins Regular" panose="020B0604020202020204" charset="-18"/>
                        </a:rPr>
                        <a:t>↓</a:t>
                      </a:r>
                    </a:p>
                  </a:txBody>
                  <a:tcPr/>
                </a:tc>
                <a:extLst>
                  <a:ext uri="{0D108BD9-81ED-4DB2-BD59-A6C34878D82A}">
                    <a16:rowId xmlns:a16="http://schemas.microsoft.com/office/drawing/2014/main" val="1968495567"/>
                  </a:ext>
                </a:extLst>
              </a:tr>
            </a:tbl>
          </a:graphicData>
        </a:graphic>
      </p:graphicFrame>
    </p:spTree>
    <p:extLst>
      <p:ext uri="{BB962C8B-B14F-4D97-AF65-F5344CB8AC3E}">
        <p14:creationId xmlns:p14="http://schemas.microsoft.com/office/powerpoint/2010/main" val="291705600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9F5C-D87A-5E59-51F0-77DED56F1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AD8A5F-0306-1CCD-EC4B-246CD2518EC8}"/>
              </a:ext>
            </a:extLst>
          </p:cNvPr>
          <p:cNvSpPr>
            <a:spLocks noGrp="1"/>
          </p:cNvSpPr>
          <p:nvPr>
            <p:ph type="title"/>
          </p:nvPr>
        </p:nvSpPr>
        <p:spPr>
          <a:xfrm>
            <a:off x="706002" y="824311"/>
            <a:ext cx="10749375" cy="594844"/>
          </a:xfrm>
        </p:spPr>
        <p:txBody>
          <a:bodyPr/>
          <a:lstStyle/>
          <a:p>
            <a:r>
              <a:rPr lang="hu-HU" dirty="0"/>
              <a:t>Szeptikus sokk</a:t>
            </a:r>
          </a:p>
        </p:txBody>
      </p:sp>
      <p:sp>
        <p:nvSpPr>
          <p:cNvPr id="6" name="Text Placeholder 5">
            <a:extLst>
              <a:ext uri="{FF2B5EF4-FFF2-40B4-BE49-F238E27FC236}">
                <a16:creationId xmlns:a16="http://schemas.microsoft.com/office/drawing/2014/main" id="{1F712555-933B-E834-E6CD-84911EEE47CA}"/>
              </a:ext>
            </a:extLst>
          </p:cNvPr>
          <p:cNvSpPr>
            <a:spLocks noGrp="1"/>
          </p:cNvSpPr>
          <p:nvPr>
            <p:ph type="body" sz="quarter" idx="14"/>
          </p:nvPr>
        </p:nvSpPr>
        <p:spPr>
          <a:xfrm>
            <a:off x="706002" y="469543"/>
            <a:ext cx="10779996" cy="278438"/>
          </a:xfrm>
        </p:spPr>
        <p:txBody>
          <a:bodyPr/>
          <a:lstStyle/>
          <a:p>
            <a:r>
              <a:rPr lang="hu-HU" dirty="0"/>
              <a:t>Speciális kórállapotok</a:t>
            </a:r>
          </a:p>
        </p:txBody>
      </p:sp>
      <p:pic>
        <p:nvPicPr>
          <p:cNvPr id="31" name="Picture 30">
            <a:extLst>
              <a:ext uri="{FF2B5EF4-FFF2-40B4-BE49-F238E27FC236}">
                <a16:creationId xmlns:a16="http://schemas.microsoft.com/office/drawing/2014/main" id="{A607A29C-968D-60F9-74F4-1F1033A9556B}"/>
              </a:ext>
            </a:extLst>
          </p:cNvPr>
          <p:cNvPicPr>
            <a:picLocks noChangeAspect="1"/>
          </p:cNvPicPr>
          <p:nvPr/>
        </p:nvPicPr>
        <p:blipFill>
          <a:blip r:embed="rId3"/>
          <a:stretch>
            <a:fillRect/>
          </a:stretch>
        </p:blipFill>
        <p:spPr>
          <a:xfrm>
            <a:off x="8666166" y="157902"/>
            <a:ext cx="3402801" cy="901719"/>
          </a:xfrm>
          <a:prstGeom prst="rect">
            <a:avLst/>
          </a:prstGeom>
        </p:spPr>
      </p:pic>
      <p:grpSp>
        <p:nvGrpSpPr>
          <p:cNvPr id="48" name="Group 47">
            <a:extLst>
              <a:ext uri="{FF2B5EF4-FFF2-40B4-BE49-F238E27FC236}">
                <a16:creationId xmlns:a16="http://schemas.microsoft.com/office/drawing/2014/main" id="{9ED35DDC-8E0E-D034-9871-728C5938E31E}"/>
              </a:ext>
            </a:extLst>
          </p:cNvPr>
          <p:cNvGrpSpPr/>
          <p:nvPr/>
        </p:nvGrpSpPr>
        <p:grpSpPr>
          <a:xfrm>
            <a:off x="232959" y="1419155"/>
            <a:ext cx="11959041" cy="5318095"/>
            <a:chOff x="11286" y="1395269"/>
            <a:chExt cx="11959041" cy="5318095"/>
          </a:xfrm>
        </p:grpSpPr>
        <p:grpSp>
          <p:nvGrpSpPr>
            <p:cNvPr id="9" name="Group 8">
              <a:extLst>
                <a:ext uri="{FF2B5EF4-FFF2-40B4-BE49-F238E27FC236}">
                  <a16:creationId xmlns:a16="http://schemas.microsoft.com/office/drawing/2014/main" id="{802F14B1-9186-FC30-0CF6-478CD485F84C}"/>
                </a:ext>
              </a:extLst>
            </p:cNvPr>
            <p:cNvGrpSpPr/>
            <p:nvPr/>
          </p:nvGrpSpPr>
          <p:grpSpPr>
            <a:xfrm>
              <a:off x="11286" y="1747233"/>
              <a:ext cx="11959041" cy="4966131"/>
              <a:chOff x="11286" y="1747233"/>
              <a:chExt cx="11959041" cy="4966131"/>
            </a:xfrm>
          </p:grpSpPr>
          <p:grpSp>
            <p:nvGrpSpPr>
              <p:cNvPr id="47" name="Group 46">
                <a:extLst>
                  <a:ext uri="{FF2B5EF4-FFF2-40B4-BE49-F238E27FC236}">
                    <a16:creationId xmlns:a16="http://schemas.microsoft.com/office/drawing/2014/main" id="{553DAE59-2E33-7F3B-75C5-F0310FFC1E58}"/>
                  </a:ext>
                </a:extLst>
              </p:cNvPr>
              <p:cNvGrpSpPr/>
              <p:nvPr/>
            </p:nvGrpSpPr>
            <p:grpSpPr>
              <a:xfrm>
                <a:off x="1709420" y="1747233"/>
                <a:ext cx="10260907" cy="4966131"/>
                <a:chOff x="1709420" y="1748375"/>
                <a:chExt cx="10260907" cy="4966131"/>
              </a:xfrm>
            </p:grpSpPr>
            <p:grpSp>
              <p:nvGrpSpPr>
                <p:cNvPr id="21" name="Group 20">
                  <a:extLst>
                    <a:ext uri="{FF2B5EF4-FFF2-40B4-BE49-F238E27FC236}">
                      <a16:creationId xmlns:a16="http://schemas.microsoft.com/office/drawing/2014/main" id="{7688D21F-BA4A-8523-06B8-D0603B98BBCB}"/>
                    </a:ext>
                  </a:extLst>
                </p:cNvPr>
                <p:cNvGrpSpPr/>
                <p:nvPr/>
              </p:nvGrpSpPr>
              <p:grpSpPr>
                <a:xfrm>
                  <a:off x="1709420" y="1748375"/>
                  <a:ext cx="10260907" cy="4966131"/>
                  <a:chOff x="1709421" y="1747233"/>
                  <a:chExt cx="10260907" cy="4966131"/>
                </a:xfrm>
              </p:grpSpPr>
              <p:pic>
                <p:nvPicPr>
                  <p:cNvPr id="52" name="Picture 51">
                    <a:extLst>
                      <a:ext uri="{FF2B5EF4-FFF2-40B4-BE49-F238E27FC236}">
                        <a16:creationId xmlns:a16="http://schemas.microsoft.com/office/drawing/2014/main" id="{96904172-0C5C-F2E5-34A2-B878A10823C7}"/>
                      </a:ext>
                    </a:extLst>
                  </p:cNvPr>
                  <p:cNvPicPr>
                    <a:picLocks noChangeAspect="1"/>
                  </p:cNvPicPr>
                  <p:nvPr/>
                </p:nvPicPr>
                <p:blipFill>
                  <a:blip r:embed="rId4"/>
                  <a:stretch>
                    <a:fillRect/>
                  </a:stretch>
                </p:blipFill>
                <p:spPr>
                  <a:xfrm>
                    <a:off x="1709421" y="1747233"/>
                    <a:ext cx="8773153" cy="4966131"/>
                  </a:xfrm>
                  <a:prstGeom prst="rect">
                    <a:avLst/>
                  </a:prstGeom>
                </p:spPr>
              </p:pic>
              <p:sp>
                <p:nvSpPr>
                  <p:cNvPr id="53" name="Rectangle 52">
                    <a:extLst>
                      <a:ext uri="{FF2B5EF4-FFF2-40B4-BE49-F238E27FC236}">
                        <a16:creationId xmlns:a16="http://schemas.microsoft.com/office/drawing/2014/main" id="{A52FC288-7067-2AB7-DF46-23DA96CE0F75}"/>
                      </a:ext>
                    </a:extLst>
                  </p:cNvPr>
                  <p:cNvSpPr/>
                  <p:nvPr/>
                </p:nvSpPr>
                <p:spPr>
                  <a:xfrm>
                    <a:off x="9705110" y="5974773"/>
                    <a:ext cx="2265218" cy="6234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4" name="Rectangle 53">
                    <a:extLst>
                      <a:ext uri="{FF2B5EF4-FFF2-40B4-BE49-F238E27FC236}">
                        <a16:creationId xmlns:a16="http://schemas.microsoft.com/office/drawing/2014/main" id="{AF4208A0-8D9B-C345-7730-20BEA0DAF428}"/>
                      </a:ext>
                    </a:extLst>
                  </p:cNvPr>
                  <p:cNvSpPr/>
                  <p:nvPr/>
                </p:nvSpPr>
                <p:spPr>
                  <a:xfrm flipV="1">
                    <a:off x="2483793" y="393506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5" name="Rectangle 54">
                    <a:extLst>
                      <a:ext uri="{FF2B5EF4-FFF2-40B4-BE49-F238E27FC236}">
                        <a16:creationId xmlns:a16="http://schemas.microsoft.com/office/drawing/2014/main" id="{310E3E9E-FD62-140A-5A69-D89CFE86FA1D}"/>
                      </a:ext>
                    </a:extLst>
                  </p:cNvPr>
                  <p:cNvSpPr/>
                  <p:nvPr/>
                </p:nvSpPr>
                <p:spPr>
                  <a:xfrm flipV="1">
                    <a:off x="2586663" y="4635945"/>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6" name="Rectangle 55">
                    <a:extLst>
                      <a:ext uri="{FF2B5EF4-FFF2-40B4-BE49-F238E27FC236}">
                        <a16:creationId xmlns:a16="http://schemas.microsoft.com/office/drawing/2014/main" id="{F7EFF564-CFF8-3CC4-93DB-2F857724B2F2}"/>
                      </a:ext>
                    </a:extLst>
                  </p:cNvPr>
                  <p:cNvSpPr/>
                  <p:nvPr/>
                </p:nvSpPr>
                <p:spPr>
                  <a:xfrm flipV="1">
                    <a:off x="2278053" y="5028984"/>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7" name="Rectangle 56">
                    <a:extLst>
                      <a:ext uri="{FF2B5EF4-FFF2-40B4-BE49-F238E27FC236}">
                        <a16:creationId xmlns:a16="http://schemas.microsoft.com/office/drawing/2014/main" id="{7E315F5E-F02B-ED5E-DF3E-B652C5EA60FF}"/>
                      </a:ext>
                    </a:extLst>
                  </p:cNvPr>
                  <p:cNvSpPr/>
                  <p:nvPr/>
                </p:nvSpPr>
                <p:spPr>
                  <a:xfrm flipV="1">
                    <a:off x="2324510" y="5400790"/>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8" name="Rectangle 57">
                    <a:extLst>
                      <a:ext uri="{FF2B5EF4-FFF2-40B4-BE49-F238E27FC236}">
                        <a16:creationId xmlns:a16="http://schemas.microsoft.com/office/drawing/2014/main" id="{325D7B0F-4C47-B68C-F028-2EBA318DB7D0}"/>
                      </a:ext>
                    </a:extLst>
                  </p:cNvPr>
                  <p:cNvSpPr/>
                  <p:nvPr/>
                </p:nvSpPr>
                <p:spPr>
                  <a:xfrm flipV="1">
                    <a:off x="2205582" y="5909461"/>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9" name="Rectangle 58">
                    <a:extLst>
                      <a:ext uri="{FF2B5EF4-FFF2-40B4-BE49-F238E27FC236}">
                        <a16:creationId xmlns:a16="http://schemas.microsoft.com/office/drawing/2014/main" id="{01E01839-52A1-3ECC-0D0B-98FA55275BFF}"/>
                      </a:ext>
                    </a:extLst>
                  </p:cNvPr>
                  <p:cNvSpPr/>
                  <p:nvPr/>
                </p:nvSpPr>
                <p:spPr>
                  <a:xfrm flipV="1">
                    <a:off x="2586663" y="6138884"/>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0" name="Rectangle 59">
                    <a:extLst>
                      <a:ext uri="{FF2B5EF4-FFF2-40B4-BE49-F238E27FC236}">
                        <a16:creationId xmlns:a16="http://schemas.microsoft.com/office/drawing/2014/main" id="{95EBC414-048A-D5A5-152D-B6E99E19FB79}"/>
                      </a:ext>
                    </a:extLst>
                  </p:cNvPr>
                  <p:cNvSpPr/>
                  <p:nvPr/>
                </p:nvSpPr>
                <p:spPr>
                  <a:xfrm flipV="1">
                    <a:off x="2403006" y="3418363"/>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1" name="Rectangle 60">
                    <a:extLst>
                      <a:ext uri="{FF2B5EF4-FFF2-40B4-BE49-F238E27FC236}">
                        <a16:creationId xmlns:a16="http://schemas.microsoft.com/office/drawing/2014/main" id="{F947460B-ED6D-78D2-9EF4-7BCC985FDD5E}"/>
                      </a:ext>
                    </a:extLst>
                  </p:cNvPr>
                  <p:cNvSpPr/>
                  <p:nvPr/>
                </p:nvSpPr>
                <p:spPr>
                  <a:xfrm flipV="1">
                    <a:off x="2387724" y="2978125"/>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2" name="Rectangle 61">
                    <a:extLst>
                      <a:ext uri="{FF2B5EF4-FFF2-40B4-BE49-F238E27FC236}">
                        <a16:creationId xmlns:a16="http://schemas.microsoft.com/office/drawing/2014/main" id="{059AF349-59F1-E350-E150-077314739850}"/>
                      </a:ext>
                    </a:extLst>
                  </p:cNvPr>
                  <p:cNvSpPr/>
                  <p:nvPr/>
                </p:nvSpPr>
                <p:spPr>
                  <a:xfrm flipV="1">
                    <a:off x="2387724" y="263705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3" name="Rectangle 62">
                    <a:extLst>
                      <a:ext uri="{FF2B5EF4-FFF2-40B4-BE49-F238E27FC236}">
                        <a16:creationId xmlns:a16="http://schemas.microsoft.com/office/drawing/2014/main" id="{8E39BF1B-9BC8-1AE9-4BDA-05D88171D167}"/>
                      </a:ext>
                    </a:extLst>
                  </p:cNvPr>
                  <p:cNvSpPr/>
                  <p:nvPr/>
                </p:nvSpPr>
                <p:spPr>
                  <a:xfrm flipV="1">
                    <a:off x="2238847" y="2196647"/>
                    <a:ext cx="205740" cy="295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sp>
              <p:nvSpPr>
                <p:cNvPr id="17" name="Oval 16">
                  <a:extLst>
                    <a:ext uri="{FF2B5EF4-FFF2-40B4-BE49-F238E27FC236}">
                      <a16:creationId xmlns:a16="http://schemas.microsoft.com/office/drawing/2014/main" id="{5D7280D4-197A-B258-08E7-24304EE16C78}"/>
                    </a:ext>
                  </a:extLst>
                </p:cNvPr>
                <p:cNvSpPr/>
                <p:nvPr/>
              </p:nvSpPr>
              <p:spPr>
                <a:xfrm>
                  <a:off x="1788160" y="6204692"/>
                  <a:ext cx="901373"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2" name="Straight Connector 21">
                  <a:extLst>
                    <a:ext uri="{FF2B5EF4-FFF2-40B4-BE49-F238E27FC236}">
                      <a16:creationId xmlns:a16="http://schemas.microsoft.com/office/drawing/2014/main" id="{3542BAD4-59A1-E2B5-5265-1695B48817D7}"/>
                    </a:ext>
                  </a:extLst>
                </p:cNvPr>
                <p:cNvCxnSpPr>
                  <a:cxnSpLocks/>
                </p:cNvCxnSpPr>
                <p:nvPr/>
              </p:nvCxnSpPr>
              <p:spPr>
                <a:xfrm>
                  <a:off x="7434285" y="6385205"/>
                  <a:ext cx="13907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B0808-2734-8BF5-A427-0D5E56C241A0}"/>
                    </a:ext>
                  </a:extLst>
                </p:cNvPr>
                <p:cNvCxnSpPr>
                  <a:cxnSpLocks/>
                </p:cNvCxnSpPr>
                <p:nvPr/>
              </p:nvCxnSpPr>
              <p:spPr>
                <a:xfrm>
                  <a:off x="4457167" y="6385205"/>
                  <a:ext cx="133226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7BD1DC-4307-DDAC-4F16-AD791D2F89D7}"/>
                    </a:ext>
                  </a:extLst>
                </p:cNvPr>
                <p:cNvCxnSpPr>
                  <a:cxnSpLocks/>
                </p:cNvCxnSpPr>
                <p:nvPr/>
              </p:nvCxnSpPr>
              <p:spPr>
                <a:xfrm>
                  <a:off x="7434285" y="4979719"/>
                  <a:ext cx="10102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0677C3-5430-7BA0-A079-1B50AE1F0E43}"/>
                    </a:ext>
                  </a:extLst>
                </p:cNvPr>
                <p:cNvCxnSpPr>
                  <a:cxnSpLocks/>
                </p:cNvCxnSpPr>
                <p:nvPr/>
              </p:nvCxnSpPr>
              <p:spPr>
                <a:xfrm>
                  <a:off x="7434285" y="4848800"/>
                  <a:ext cx="21406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2A007A6-0C40-A107-8D0A-89D18C231AF1}"/>
                    </a:ext>
                  </a:extLst>
                </p:cNvPr>
                <p:cNvSpPr/>
                <p:nvPr/>
              </p:nvSpPr>
              <p:spPr>
                <a:xfrm>
                  <a:off x="1729352" y="4677187"/>
                  <a:ext cx="901373"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Oval 22">
                  <a:extLst>
                    <a:ext uri="{FF2B5EF4-FFF2-40B4-BE49-F238E27FC236}">
                      <a16:creationId xmlns:a16="http://schemas.microsoft.com/office/drawing/2014/main" id="{19130176-4585-F17F-1F50-2A2E09A7B60B}"/>
                    </a:ext>
                  </a:extLst>
                </p:cNvPr>
                <p:cNvSpPr/>
                <p:nvPr/>
              </p:nvSpPr>
              <p:spPr>
                <a:xfrm>
                  <a:off x="1754895" y="5150321"/>
                  <a:ext cx="632829"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26" name="Straight Connector 25">
                  <a:extLst>
                    <a:ext uri="{FF2B5EF4-FFF2-40B4-BE49-F238E27FC236}">
                      <a16:creationId xmlns:a16="http://schemas.microsoft.com/office/drawing/2014/main" id="{EF6E0DB0-A546-05D9-A4E3-2FF865DCA374}"/>
                    </a:ext>
                  </a:extLst>
                </p:cNvPr>
                <p:cNvCxnSpPr>
                  <a:cxnSpLocks/>
                </p:cNvCxnSpPr>
                <p:nvPr/>
              </p:nvCxnSpPr>
              <p:spPr>
                <a:xfrm>
                  <a:off x="4457167" y="5352293"/>
                  <a:ext cx="88037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2664359-EDDE-FF5C-31A5-71647AAB6859}"/>
                    </a:ext>
                  </a:extLst>
                </p:cNvPr>
                <p:cNvCxnSpPr>
                  <a:cxnSpLocks/>
                </p:cNvCxnSpPr>
                <p:nvPr/>
              </p:nvCxnSpPr>
              <p:spPr>
                <a:xfrm>
                  <a:off x="4457167" y="5484983"/>
                  <a:ext cx="12472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3AFCCB1-9608-8FA2-BC7E-A68F843C867D}"/>
                    </a:ext>
                  </a:extLst>
                </p:cNvPr>
                <p:cNvCxnSpPr>
                  <a:cxnSpLocks/>
                </p:cNvCxnSpPr>
                <p:nvPr/>
              </p:nvCxnSpPr>
              <p:spPr>
                <a:xfrm>
                  <a:off x="4457167" y="4865104"/>
                  <a:ext cx="101020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D10489D-61CE-025B-734A-6A66CA5B0EA0}"/>
                    </a:ext>
                  </a:extLst>
                </p:cNvPr>
                <p:cNvCxnSpPr>
                  <a:cxnSpLocks/>
                </p:cNvCxnSpPr>
                <p:nvPr/>
              </p:nvCxnSpPr>
              <p:spPr>
                <a:xfrm>
                  <a:off x="7434285" y="6123801"/>
                  <a:ext cx="13907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C0EFB72-ABD8-133E-69D2-CE4CADD30033}"/>
                    </a:ext>
                  </a:extLst>
                </p:cNvPr>
                <p:cNvCxnSpPr>
                  <a:cxnSpLocks/>
                </p:cNvCxnSpPr>
                <p:nvPr/>
              </p:nvCxnSpPr>
              <p:spPr>
                <a:xfrm>
                  <a:off x="4457167" y="6123801"/>
                  <a:ext cx="92290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D4E20C8-1377-330E-7B15-A1B48B245964}"/>
                    </a:ext>
                  </a:extLst>
                </p:cNvPr>
                <p:cNvSpPr/>
                <p:nvPr/>
              </p:nvSpPr>
              <p:spPr>
                <a:xfrm>
                  <a:off x="1766372" y="5912271"/>
                  <a:ext cx="439209" cy="241783"/>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10" name="Picture 9">
                <a:extLst>
                  <a:ext uri="{FF2B5EF4-FFF2-40B4-BE49-F238E27FC236}">
                    <a16:creationId xmlns:a16="http://schemas.microsoft.com/office/drawing/2014/main" id="{79FD5010-467A-4956-93B1-59319BDED13D}"/>
                  </a:ext>
                </a:extLst>
              </p:cNvPr>
              <p:cNvPicPr>
                <a:picLocks noChangeAspect="1"/>
              </p:cNvPicPr>
              <p:nvPr/>
            </p:nvPicPr>
            <p:blipFill>
              <a:blip r:embed="rId5"/>
              <a:stretch>
                <a:fillRect/>
              </a:stretch>
            </p:blipFill>
            <p:spPr>
              <a:xfrm>
                <a:off x="36189" y="6186563"/>
                <a:ext cx="1518920" cy="199871"/>
              </a:xfrm>
              <a:prstGeom prst="rect">
                <a:avLst/>
              </a:prstGeom>
            </p:spPr>
          </p:pic>
          <p:pic>
            <p:nvPicPr>
              <p:cNvPr id="24" name="Picture 23">
                <a:extLst>
                  <a:ext uri="{FF2B5EF4-FFF2-40B4-BE49-F238E27FC236}">
                    <a16:creationId xmlns:a16="http://schemas.microsoft.com/office/drawing/2014/main" id="{E823DF25-0210-76CE-384F-B981BC9826B4}"/>
                  </a:ext>
                </a:extLst>
              </p:cNvPr>
              <p:cNvPicPr>
                <a:picLocks noChangeAspect="1"/>
              </p:cNvPicPr>
              <p:nvPr/>
            </p:nvPicPr>
            <p:blipFill>
              <a:blip r:embed="rId6"/>
              <a:stretch>
                <a:fillRect/>
              </a:stretch>
            </p:blipFill>
            <p:spPr>
              <a:xfrm>
                <a:off x="11286" y="5854483"/>
                <a:ext cx="1546376" cy="274042"/>
              </a:xfrm>
              <a:prstGeom prst="rect">
                <a:avLst/>
              </a:prstGeom>
            </p:spPr>
          </p:pic>
          <p:pic>
            <p:nvPicPr>
              <p:cNvPr id="28" name="Picture 27">
                <a:extLst>
                  <a:ext uri="{FF2B5EF4-FFF2-40B4-BE49-F238E27FC236}">
                    <a16:creationId xmlns:a16="http://schemas.microsoft.com/office/drawing/2014/main" id="{F7FE7549-F376-808A-61FC-F35F294DA7F7}"/>
                  </a:ext>
                </a:extLst>
              </p:cNvPr>
              <p:cNvPicPr>
                <a:picLocks noChangeAspect="1"/>
              </p:cNvPicPr>
              <p:nvPr/>
            </p:nvPicPr>
            <p:blipFill>
              <a:blip r:embed="rId7"/>
              <a:stretch>
                <a:fillRect/>
              </a:stretch>
            </p:blipFill>
            <p:spPr>
              <a:xfrm>
                <a:off x="44655" y="5149179"/>
                <a:ext cx="1546376" cy="252049"/>
              </a:xfrm>
              <a:prstGeom prst="rect">
                <a:avLst/>
              </a:prstGeom>
            </p:spPr>
          </p:pic>
          <p:pic>
            <p:nvPicPr>
              <p:cNvPr id="15" name="Picture 14">
                <a:extLst>
                  <a:ext uri="{FF2B5EF4-FFF2-40B4-BE49-F238E27FC236}">
                    <a16:creationId xmlns:a16="http://schemas.microsoft.com/office/drawing/2014/main" id="{9F24B7D5-96B0-DDF0-8185-153220D03E70}"/>
                  </a:ext>
                </a:extLst>
              </p:cNvPr>
              <p:cNvPicPr>
                <a:picLocks noChangeAspect="1"/>
              </p:cNvPicPr>
              <p:nvPr/>
            </p:nvPicPr>
            <p:blipFill>
              <a:blip r:embed="rId8"/>
              <a:stretch>
                <a:fillRect/>
              </a:stretch>
            </p:blipFill>
            <p:spPr>
              <a:xfrm>
                <a:off x="27952" y="4684074"/>
                <a:ext cx="1539723" cy="219106"/>
              </a:xfrm>
              <a:prstGeom prst="rect">
                <a:avLst/>
              </a:prstGeom>
            </p:spPr>
          </p:pic>
        </p:grpSp>
        <p:grpSp>
          <p:nvGrpSpPr>
            <p:cNvPr id="42" name="Group 41">
              <a:extLst>
                <a:ext uri="{FF2B5EF4-FFF2-40B4-BE49-F238E27FC236}">
                  <a16:creationId xmlns:a16="http://schemas.microsoft.com/office/drawing/2014/main" id="{C4287093-7835-6453-209F-474E9E4D5BE7}"/>
                </a:ext>
              </a:extLst>
            </p:cNvPr>
            <p:cNvGrpSpPr/>
            <p:nvPr/>
          </p:nvGrpSpPr>
          <p:grpSpPr>
            <a:xfrm>
              <a:off x="1567675" y="1395269"/>
              <a:ext cx="4213199" cy="338616"/>
              <a:chOff x="4836560" y="1330430"/>
              <a:chExt cx="4213199" cy="338616"/>
            </a:xfrm>
          </p:grpSpPr>
          <p:sp>
            <p:nvSpPr>
              <p:cNvPr id="43" name="Text Placeholder 5">
                <a:extLst>
                  <a:ext uri="{FF2B5EF4-FFF2-40B4-BE49-F238E27FC236}">
                    <a16:creationId xmlns:a16="http://schemas.microsoft.com/office/drawing/2014/main" id="{381DDDA5-7F96-DEB3-D21A-0C79B63B25BA}"/>
                  </a:ext>
                </a:extLst>
              </p:cNvPr>
              <p:cNvSpPr txBox="1">
                <a:spLocks/>
              </p:cNvSpPr>
              <p:nvPr/>
            </p:nvSpPr>
            <p:spPr>
              <a:xfrm>
                <a:off x="7266368" y="1390608"/>
                <a:ext cx="1783391" cy="278438"/>
              </a:xfrm>
              <a:prstGeom prst="rect">
                <a:avLst/>
              </a:prstGeom>
            </p:spPr>
            <p:txBody>
              <a:bodyPr lIns="90000" tIns="46800" rIns="90000" bIns="46800"/>
              <a:lstStyle>
                <a:lvl1pPr marL="0" indent="0" algn="l" defTabSz="914399" rtl="0" eaLnBrk="1" latinLnBrk="0" hangingPunct="1">
                  <a:lnSpc>
                    <a:spcPct val="90000"/>
                  </a:lnSpc>
                  <a:spcBef>
                    <a:spcPts val="1000"/>
                  </a:spcBef>
                  <a:buFont typeface="Arial" panose="020B0604020202020204" pitchFamily="34" charset="0"/>
                  <a:buNone/>
                  <a:defRPr sz="1200" kern="1200" spc="562" baseline="0">
                    <a:solidFill>
                      <a:srgbClr val="9DA8C4"/>
                    </a:solidFill>
                    <a:latin typeface="Poppins Bold" panose="00000800000000000000" pitchFamily="2" charset="-18"/>
                    <a:ea typeface="+mn-ea"/>
                    <a:cs typeface="Poppins Bold" panose="00000800000000000000" pitchFamily="2" charset="-18"/>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r>
                  <a:rPr lang="hu-HU" dirty="0"/>
                  <a:t>2019-2022</a:t>
                </a:r>
              </a:p>
            </p:txBody>
          </p:sp>
          <p:sp>
            <p:nvSpPr>
              <p:cNvPr id="45" name="TextBox 44">
                <a:extLst>
                  <a:ext uri="{FF2B5EF4-FFF2-40B4-BE49-F238E27FC236}">
                    <a16:creationId xmlns:a16="http://schemas.microsoft.com/office/drawing/2014/main" id="{FEE49BFB-9F2A-D855-466F-CEF458F1F5F1}"/>
                  </a:ext>
                </a:extLst>
              </p:cNvPr>
              <p:cNvSpPr txBox="1"/>
              <p:nvPr/>
            </p:nvSpPr>
            <p:spPr>
              <a:xfrm>
                <a:off x="4836560" y="1330430"/>
                <a:ext cx="2518875" cy="338554"/>
              </a:xfrm>
              <a:prstGeom prst="rect">
                <a:avLst/>
              </a:prstGeom>
              <a:noFill/>
            </p:spPr>
            <p:txBody>
              <a:bodyPr wrap="square" rtlCol="0">
                <a:spAutoFit/>
              </a:bodyPr>
              <a:lstStyle/>
              <a:p>
                <a:pPr algn="ctr"/>
                <a:r>
                  <a:rPr lang="hu-HU" sz="1600" dirty="0">
                    <a:solidFill>
                      <a:srgbClr val="121D46"/>
                    </a:solidFill>
                    <a:latin typeface="Poppins Bold" panose="020B0604020202020204" charset="-18"/>
                    <a:cs typeface="Poppins Bold" panose="020B0604020202020204" charset="-18"/>
                  </a:rPr>
                  <a:t>Klinikai vizsgálatok</a:t>
                </a:r>
              </a:p>
            </p:txBody>
          </p:sp>
        </p:grpSp>
      </p:grpSp>
    </p:spTree>
    <p:extLst>
      <p:ext uri="{BB962C8B-B14F-4D97-AF65-F5344CB8AC3E}">
        <p14:creationId xmlns:p14="http://schemas.microsoft.com/office/powerpoint/2010/main" val="198629073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D4E2A-16E0-A104-5489-6EE58EA717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666F6-A92F-A9E2-A367-581E36FB6955}"/>
              </a:ext>
            </a:extLst>
          </p:cNvPr>
          <p:cNvSpPr>
            <a:spLocks noGrp="1"/>
          </p:cNvSpPr>
          <p:nvPr>
            <p:ph type="title"/>
          </p:nvPr>
        </p:nvSpPr>
        <p:spPr>
          <a:xfrm>
            <a:off x="706002" y="824311"/>
            <a:ext cx="10749375" cy="594844"/>
          </a:xfrm>
        </p:spPr>
        <p:txBody>
          <a:bodyPr/>
          <a:lstStyle/>
          <a:p>
            <a:r>
              <a:rPr lang="hu-HU" dirty="0"/>
              <a:t>Szeptikus sokk</a:t>
            </a:r>
          </a:p>
        </p:txBody>
      </p:sp>
      <p:sp>
        <p:nvSpPr>
          <p:cNvPr id="6" name="Text Placeholder 5">
            <a:extLst>
              <a:ext uri="{FF2B5EF4-FFF2-40B4-BE49-F238E27FC236}">
                <a16:creationId xmlns:a16="http://schemas.microsoft.com/office/drawing/2014/main" id="{86EF91BB-0215-D649-620B-6ED57E8EA693}"/>
              </a:ext>
            </a:extLst>
          </p:cNvPr>
          <p:cNvSpPr>
            <a:spLocks noGrp="1"/>
          </p:cNvSpPr>
          <p:nvPr>
            <p:ph type="body" sz="quarter" idx="14"/>
          </p:nvPr>
        </p:nvSpPr>
        <p:spPr>
          <a:xfrm>
            <a:off x="706002" y="469543"/>
            <a:ext cx="10779996" cy="278438"/>
          </a:xfrm>
        </p:spPr>
        <p:txBody>
          <a:bodyPr/>
          <a:lstStyle/>
          <a:p>
            <a:r>
              <a:rPr lang="hu-HU" dirty="0"/>
              <a:t>Speciális kórállapotok</a:t>
            </a:r>
          </a:p>
        </p:txBody>
      </p:sp>
      <p:grpSp>
        <p:nvGrpSpPr>
          <p:cNvPr id="3" name="Group 2">
            <a:extLst>
              <a:ext uri="{FF2B5EF4-FFF2-40B4-BE49-F238E27FC236}">
                <a16:creationId xmlns:a16="http://schemas.microsoft.com/office/drawing/2014/main" id="{F8E2ECB6-84FC-0D44-979D-1FDD96DC583D}"/>
              </a:ext>
            </a:extLst>
          </p:cNvPr>
          <p:cNvGrpSpPr/>
          <p:nvPr/>
        </p:nvGrpSpPr>
        <p:grpSpPr>
          <a:xfrm>
            <a:off x="478663" y="194145"/>
            <a:ext cx="11713337" cy="6420936"/>
            <a:chOff x="170715" y="-897291"/>
            <a:chExt cx="11713337" cy="6420936"/>
          </a:xfrm>
        </p:grpSpPr>
        <p:grpSp>
          <p:nvGrpSpPr>
            <p:cNvPr id="19" name="Group 18">
              <a:extLst>
                <a:ext uri="{FF2B5EF4-FFF2-40B4-BE49-F238E27FC236}">
                  <a16:creationId xmlns:a16="http://schemas.microsoft.com/office/drawing/2014/main" id="{8DED4028-352E-A97A-10E1-D600FA3DFF9F}"/>
                </a:ext>
              </a:extLst>
            </p:cNvPr>
            <p:cNvGrpSpPr/>
            <p:nvPr/>
          </p:nvGrpSpPr>
          <p:grpSpPr>
            <a:xfrm>
              <a:off x="170715" y="630425"/>
              <a:ext cx="3696751" cy="3279253"/>
              <a:chOff x="170715" y="630425"/>
              <a:chExt cx="3696751" cy="3279253"/>
            </a:xfrm>
          </p:grpSpPr>
          <p:pic>
            <p:nvPicPr>
              <p:cNvPr id="10242" name="Picture 2">
                <a:extLst>
                  <a:ext uri="{FF2B5EF4-FFF2-40B4-BE49-F238E27FC236}">
                    <a16:creationId xmlns:a16="http://schemas.microsoft.com/office/drawing/2014/main" id="{59BC7E0A-88B0-2A7E-CF68-98E05E5BCB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715" y="630425"/>
                <a:ext cx="3696751" cy="3279253"/>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0041C063-0829-65E9-703E-AF0F678EE261}"/>
                  </a:ext>
                </a:extLst>
              </p:cNvPr>
              <p:cNvSpPr/>
              <p:nvPr/>
            </p:nvSpPr>
            <p:spPr>
              <a:xfrm>
                <a:off x="534797" y="2483897"/>
                <a:ext cx="1041990" cy="393404"/>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grpSp>
        <p:pic>
          <p:nvPicPr>
            <p:cNvPr id="4" name="Picture 3">
              <a:extLst>
                <a:ext uri="{FF2B5EF4-FFF2-40B4-BE49-F238E27FC236}">
                  <a16:creationId xmlns:a16="http://schemas.microsoft.com/office/drawing/2014/main" id="{AAF674E9-44E7-AB9E-72A7-FCCA1DF348F9}"/>
                </a:ext>
              </a:extLst>
            </p:cNvPr>
            <p:cNvPicPr>
              <a:picLocks noChangeAspect="1"/>
            </p:cNvPicPr>
            <p:nvPr/>
          </p:nvPicPr>
          <p:blipFill>
            <a:blip r:embed="rId4"/>
            <a:stretch>
              <a:fillRect/>
            </a:stretch>
          </p:blipFill>
          <p:spPr>
            <a:xfrm>
              <a:off x="8252164" y="-897291"/>
              <a:ext cx="3631888" cy="1092142"/>
            </a:xfrm>
            <a:prstGeom prst="rect">
              <a:avLst/>
            </a:prstGeom>
          </p:spPr>
        </p:pic>
        <p:grpSp>
          <p:nvGrpSpPr>
            <p:cNvPr id="5" name="Group 4">
              <a:extLst>
                <a:ext uri="{FF2B5EF4-FFF2-40B4-BE49-F238E27FC236}">
                  <a16:creationId xmlns:a16="http://schemas.microsoft.com/office/drawing/2014/main" id="{12883B83-5B87-3A18-AA42-92185F991E03}"/>
                </a:ext>
              </a:extLst>
            </p:cNvPr>
            <p:cNvGrpSpPr/>
            <p:nvPr/>
          </p:nvGrpSpPr>
          <p:grpSpPr>
            <a:xfrm>
              <a:off x="4038049" y="1522106"/>
              <a:ext cx="7737114" cy="4001539"/>
              <a:chOff x="4038049" y="1522106"/>
              <a:chExt cx="7737114" cy="4001539"/>
            </a:xfrm>
          </p:grpSpPr>
          <p:pic>
            <p:nvPicPr>
              <p:cNvPr id="10244" name="Picture 4">
                <a:extLst>
                  <a:ext uri="{FF2B5EF4-FFF2-40B4-BE49-F238E27FC236}">
                    <a16:creationId xmlns:a16="http://schemas.microsoft.com/office/drawing/2014/main" id="{6392FC4B-0589-AF33-1D74-8B4B1B761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049" y="1522106"/>
                <a:ext cx="7737114" cy="400153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6B33B049-8D8D-105D-2186-2E9E43538582}"/>
                  </a:ext>
                </a:extLst>
              </p:cNvPr>
              <p:cNvCxnSpPr>
                <a:cxnSpLocks/>
              </p:cNvCxnSpPr>
              <p:nvPr/>
            </p:nvCxnSpPr>
            <p:spPr>
              <a:xfrm>
                <a:off x="6262577" y="2611920"/>
                <a:ext cx="460498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6C4C77F-9E99-DBDB-E09A-02B21E907E7D}"/>
                  </a:ext>
                </a:extLst>
              </p:cNvPr>
              <p:cNvCxnSpPr>
                <a:cxnSpLocks/>
              </p:cNvCxnSpPr>
              <p:nvPr/>
            </p:nvCxnSpPr>
            <p:spPr>
              <a:xfrm>
                <a:off x="6178602" y="4148027"/>
                <a:ext cx="468895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16" name="Oval 15">
            <a:extLst>
              <a:ext uri="{FF2B5EF4-FFF2-40B4-BE49-F238E27FC236}">
                <a16:creationId xmlns:a16="http://schemas.microsoft.com/office/drawing/2014/main" id="{0C264C66-431E-E348-80C8-96B3D2E2EA2A}"/>
              </a:ext>
            </a:extLst>
          </p:cNvPr>
          <p:cNvSpPr/>
          <p:nvPr/>
        </p:nvSpPr>
        <p:spPr>
          <a:xfrm>
            <a:off x="4345997" y="4476846"/>
            <a:ext cx="1231641" cy="274930"/>
          </a:xfrm>
          <a:prstGeom prst="ellipse">
            <a:avLst/>
          </a:prstGeom>
          <a:noFill/>
          <a:ln w="28575">
            <a:solidFill>
              <a:srgbClr val="9DA8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72155328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k-template-HU.pptx" id="{5902C0CD-3840-4895-98FC-91488E0E1C10}" vid="{94FCA8B2-C161-4BBE-BA04-7AB4325899AD}"/>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3286</TotalTime>
  <Words>5288</Words>
  <Application>Microsoft Office PowerPoint</Application>
  <PresentationFormat>Widescreen</PresentationFormat>
  <Paragraphs>384</Paragraphs>
  <Slides>19</Slides>
  <Notes>17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ElsevierGulliver</vt:lpstr>
      <vt:lpstr>Wingdings</vt:lpstr>
      <vt:lpstr>Arial</vt:lpstr>
      <vt:lpstr>Fira Sans</vt:lpstr>
      <vt:lpstr>Cambria</vt:lpstr>
      <vt:lpstr>-apple-system</vt:lpstr>
      <vt:lpstr>12</vt:lpstr>
      <vt:lpstr>Poppins Regular</vt:lpstr>
      <vt:lpstr>gemeli</vt:lpstr>
      <vt:lpstr>Calibri</vt:lpstr>
      <vt:lpstr>Georgia</vt:lpstr>
      <vt:lpstr>MuseoSans</vt:lpstr>
      <vt:lpstr>Poppins Bold</vt:lpstr>
      <vt:lpstr>Poppins Regular</vt:lpstr>
      <vt:lpstr>Roboto</vt:lpstr>
      <vt:lpstr>helvetica</vt:lpstr>
      <vt:lpstr>Office-téma</vt:lpstr>
      <vt:lpstr>Béta blokkolók az intenzív osztályon</vt:lpstr>
      <vt:lpstr>Intenzív terápia napjainkban</vt:lpstr>
      <vt:lpstr>Mi a közös a betegekben?</vt:lpstr>
      <vt:lpstr>Tartós szimpatikotónia hatásai</vt:lpstr>
      <vt:lpstr>Adrenerg re-equilibrium elérése béta blokkolók alkalmazásával?</vt:lpstr>
      <vt:lpstr>Farmakológia – iv. készítmények</vt:lpstr>
      <vt:lpstr>Farmakológia – per os készítmények</vt:lpstr>
      <vt:lpstr>Szeptikus sokk</vt:lpstr>
      <vt:lpstr>Szeptikus sokk</vt:lpstr>
      <vt:lpstr>Szeptikus sokk</vt:lpstr>
      <vt:lpstr>Égésbetegség</vt:lpstr>
      <vt:lpstr>Égésbetegség</vt:lpstr>
      <vt:lpstr>Égésbetegség</vt:lpstr>
      <vt:lpstr>Szívelégtelenség</vt:lpstr>
      <vt:lpstr>Szívelégtelenség</vt:lpstr>
      <vt:lpstr>Pitvarfibrilláció</vt:lpstr>
      <vt:lpstr>Összefoglalás</vt:lpstr>
      <vt:lpstr>Összefoglalás</vt:lpstr>
      <vt:lpstr>Köszönöm a figyelmet!</vt:lpstr>
    </vt:vector>
  </TitlesOfParts>
  <Company>Pécsi Tudományegyetem Általáson Orvostudomámyi Kar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Czulák Szilvia</dc:creator>
  <cp:lastModifiedBy>Dr. Schrick Diana Zsuzsanna</cp:lastModifiedBy>
  <cp:revision>138</cp:revision>
  <dcterms:created xsi:type="dcterms:W3CDTF">2021-02-22T10:03:35Z</dcterms:created>
  <dcterms:modified xsi:type="dcterms:W3CDTF">2025-09-26T04:53:51Z</dcterms:modified>
</cp:coreProperties>
</file>