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0" r:id="rId3"/>
    <p:sldId id="267" r:id="rId4"/>
    <p:sldId id="268" r:id="rId5"/>
    <p:sldId id="269" r:id="rId6"/>
    <p:sldId id="273" r:id="rId7"/>
    <p:sldId id="274" r:id="rId8"/>
    <p:sldId id="271" r:id="rId9"/>
    <p:sldId id="270" r:id="rId10"/>
    <p:sldId id="275" r:id="rId11"/>
    <p:sldId id="279" r:id="rId12"/>
    <p:sldId id="276" r:id="rId13"/>
    <p:sldId id="282" r:id="rId14"/>
    <p:sldId id="283" r:id="rId15"/>
    <p:sldId id="277" r:id="rId16"/>
    <p:sldId id="278" r:id="rId17"/>
    <p:sldId id="284" r:id="rId18"/>
    <p:sldId id="266" r:id="rId19"/>
    <p:sldId id="281" r:id="rId20"/>
    <p:sldId id="272" r:id="rId21"/>
    <p:sldId id="264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41AB3CF0-DE0B-6A47-A344-D293B69B5F60}">
          <p14:sldIdLst>
            <p14:sldId id="258"/>
            <p14:sldId id="260"/>
            <p14:sldId id="267"/>
            <p14:sldId id="268"/>
            <p14:sldId id="269"/>
            <p14:sldId id="273"/>
            <p14:sldId id="274"/>
            <p14:sldId id="271"/>
            <p14:sldId id="270"/>
            <p14:sldId id="275"/>
            <p14:sldId id="279"/>
            <p14:sldId id="276"/>
            <p14:sldId id="282"/>
            <p14:sldId id="283"/>
            <p14:sldId id="277"/>
            <p14:sldId id="278"/>
            <p14:sldId id="284"/>
            <p14:sldId id="266"/>
            <p14:sldId id="281"/>
            <p14:sldId id="272"/>
            <p14:sldId id="264"/>
          </p14:sldIdLst>
        </p14:section>
        <p14:section name="Névtelen szakasz" id="{91B4EBB2-F2C6-0744-B254-1902EB8FE54A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71"/>
    <a:srgbClr val="3071B8"/>
    <a:srgbClr val="BCB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4" autoAdjust="0"/>
    <p:restoredTop sz="78656" autoAdjust="0"/>
  </p:normalViewPr>
  <p:slideViewPr>
    <p:cSldViewPr snapToGrid="0">
      <p:cViewPr varScale="1">
        <p:scale>
          <a:sx n="68" d="100"/>
          <a:sy n="68" d="100"/>
        </p:scale>
        <p:origin x="1138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64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ED5B33E-9359-EAFB-8C87-9AFE842FEA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E990AD6-C26A-9FA1-9F2E-C88CD1D4FB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A2A4-07C0-44DD-BB3A-C89301E7071F}" type="datetimeFigureOut">
              <a:rPr lang="hu-HU" smtClean="0"/>
              <a:t>2025. 09. 26.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07EA4FC6-740F-EC46-076B-70A8AD8F1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BEE0C0F-B011-CF40-346F-5B7B70ED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B3CB0-9132-4BE5-93FA-2094C4605E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9384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19:40:28.347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4T19:26:09.255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93,'79'0,"-7"0,-26 0,-3 0,1 0,16-2,14-1,11 1,-1-1,-14 3,-13 0,-10 0,-9 0,-6 0,-1 0,-1 0,-2 0,-3 0,-7 0,14-6,-2-1,19-5,-6 4,-4 1,-8 3,-10 2,-1 1,3 1,6 0,4 0,-1 0,-1 0,-3 0,1 0,-2 0,1 0,0 0,5 0,7 0,6 0,0 0,-7 0,-10 0,-10 0,3-2,7-3,13-2,6-2,-7 3,-11 2,-16 2,-5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4T19:26:12.238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1,'62'3,"-3"-1,-23-2,4 0,8 0,5 0,0 0,-7 0,-14 0,-3 0,3 0,9 0,10 0,6 0,3 0,-6 0,-8 1,-5 1,-2 0,7 2,4-1,-2 0,-5 1,-13-2,-8 0,-4-1,2 1,8 0,8 3,2-1,-5-1,-8 0,-8-1,11 3,-2-3,14 2,-8-4,-1 0,1 0,2 0,0 2,-6 0,-7 1,-3-1,6 2,-5-2,9 4,-9-3,7-1,0-1,3-1,-2 0,-1 0,-2 0,0 0,0 0,-1 0,-2 0,-1 0,1 0,2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4T19:26:36.567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19:37:31.049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19:39:50.314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nkEffects" value="pencil"/>
    </inkml:brush>
  </inkml:definitions>
  <inkml:trace contextRef="#ctx0" brushRef="#br0">0 388 16383,'23'-12'0,"-2"1"0,-1 0 0,-3 2 0,-4 3 0,-1-1 0,2 0 0,0 0 0,2-1 0,1-1 0,4-3 0,2-3 0,0 1 0,-6 3 0,-8 5 0,1-1 0,6-4 0,3-1 0,3-1 0,-2 5 0,-8 4 0,3 1 0,0 0 0,1-2 0,-3 0 0,-4 1 0,2-1 0,1-2 0,5-2 0,0 0 0,-5 1 0,-2 2 0,-2 1 0,0-2 0,4-1 0,2-3 0,1 3 0,-2 2 0,-1 0 0,-2-1 0,-3 1 0,2-2 0,0 3 0,1 0 0,7-2 0,0-4 0,2 1 0,-9 1 0,-4 5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19:39:55.33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nkEffects" value="pencil"/>
    </inkml:brush>
  </inkml:definitions>
  <inkml:trace contextRef="#ctx0" brushRef="#br0">271 1 16383,'-5'23'0,"-3"6"0,-3 2 0,-1 0 0,2-8 0,4-8 0,-1-7 0,2-4 0,-2 1 0,-1 1 0,2 0 0,-1 1 0,-1-1 0,-4 4 0,-4 1 0,0 1 0,2-3 0,5-3 0,2-1 0,2 0 0,-2 5 0,-3 5 0,-1 4 0,1 1 0,2-7 0,3-3 0,3-4 0,0 1 0,2 0 0,0 1 0,0 0 0,0-1 0,0 1 0,-1 2 0,-3 3 0,0-1 0,-1-3 0,1-4 0,-4-1 0,4-3 0,-2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19:40:12.38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218 0 24575,'0'7'0,"0"-1"0,0 2 0,-1-3 0,-1 0 0,0-1 0,-4 1 0,-1 1 0,1 0 0,-1-1 0,3-1 0,1-1 0,-2 3 0,1-1 0,-2 2 0,3 1 0,1 0 0,1 0 0,1 0 0,-2 0 0,0 2 0,0-1 0,0-3 0,0 0 0,-3-2 0,-1 2 0,-2 3 0,-1 2 0,0 1 0,1-2 0,1-3 0,1-1 0,1 0 0,0 2 0,-2-1 0,1-1 0,2 0 0,-1 0 0,1-1 0,0 1 0,2-1 0,-2 3 0,-3-1 0,-2 2 0,-1 0 0,3 0 0,1-1 0,3-2 0,1 0 0,2 0 0,0-3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19:40:21.031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679 1 24575,'-7'7'0,"1"-2"0,1 3 0,-2-2 0,-5 2 0,-5 0 0,-2 0 0,3 0 0,4-3 0,3-1 0,0-1 0,-3 0 0,-1 1 0,1 1 0,1 0 0,4-1 0,-3 5 0,-2 1 0,0 1 0,0 1 0,5-5 0,0-3 0,0 1 0,-3 1 0,1 1 0,-1 0 0,0 0 0,2-1 0,-1 0 0,3-1 0,-1-3 0,-2 0 0,0 0 0,0 1 0,1 0 0,2 0 0,0 1 0,-2 1 0,1 0 0,-1 1 0,2-2 0,-4 1 0,-3 2 0,-1-1 0,-1 1 0,5 0 0,-2 1 0,0 1 0,1 0 0,1-1 0,2-2 0,0 1 0,-1 1 0,1-1 0,1-1 0,2-2 0,0 1 0,-3 0 0,0 2 0,1-1 0,1-1 0,0-1 0,-2 1 0,-1 0 0,-2 0 0,2-1 0,1-2 0,-5-2 0,0 1 0,-2 0 0,5 0 0,5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19:40:22.364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1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19:40:48.87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61 113 8027,'-23'-64'0,"7"16"0,14 52 0,1 1 0,1 1 0,0 0 0,-8 0 0,-2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19:40:23.598"/>
    </inkml:context>
    <inkml:brush xml:id="br0">
      <inkml:brushProperty name="width" value="0.035" units="cm"/>
      <inkml:brushProperty name="height" value="0.035" units="cm"/>
      <inkml:brushProperty name="color" value="#004F8B"/>
    </inkml:brush>
  </inkml:definitions>
  <inkml:trace contextRef="#ctx0" brushRef="#br0">0 0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24T19:41:01.370"/>
    </inkml:context>
    <inkml:brush xml:id="br0">
      <inkml:brushProperty name="width" value="0.06" units="cm"/>
      <inkml:brushProperty name="height" value="0.06" units="cm"/>
      <inkml:brushProperty name="color" value="#004F8B"/>
    </inkml:brush>
  </inkml:definitions>
  <inkml:trace contextRef="#ctx0" brushRef="#br0">13 1 8027,'-12'0'0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4T19:25:47.939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0,'60'0,"-13"0,-35 0,3 0,20 0,-4 0,7 0,-20 0,-6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4T19:25:52.665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4T19:25:55.388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0,'50'0,"-5"0,-24 0,3 0,2 0,0 0,-2 0,-2 0,2 1,1 1,2 2,1 0,-3-1,-1-1,-5-2,1 0,0 0,8 0,-6 0,4 0,-8 0,0 0,14 0,-8 0,8 0,-11 0,2 0,2 0,1 0,0 0,-5 0,-2 0,7 0,-2 0,9 0,-7 0,0 0,-4 0,-1 0,0 0,-2 0,5 0,-5 0,2 0,12 0,-11 0,12 0,-16 0,-2 0,13 0,-10 0,10 0,-10 0,-3 0,8 0,-4 0,6 0,-4 0,3 0,0 0,-3-1,0-2,-3-1,1 1,1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4T19:25:55.994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4T19:26:00.471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0 44,'53'0,"-11"0,-33 0,9 0,4 0,19 0,1 0,-3 0,-6 0,-9 0,1 0,1 0,-3 0,-3 0,0 0,0 0,1 0,3 0,-3 0,3 0,2 0,0 0,0 0,-4 0,-3 0,2 0,1 0,2 0,0 0,-5 0,1-2,10 0,-6-1,7 0,-11 1,-4 0,17-3,5 2,18-5,-4 3,-5 0,-11 3,-8 1,-7 1,-2 0,4 0,4 0,5 0,2 0,-1 0,-2 0,-2 0,0 0,1 0,3 0,2 0,-3 0,0 0,-3 0,0 2,2 0,0 0,-3 0,-5-2,-6 0,3 0,7 0,1 0,1 0,-8 0,-3 0,5 0,-2 0,4 0,-6 0,6 0,-8 0,5 0,0 0,-5 0,9 0,-6 0,0 0,-4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4T19:26:03.672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0,'81'0,"-17"0,-40 0,-8 0,9 0,2 0,15 0,-1 2,-6 0,-6 1,-7 1,-5-2,11 0,-6-2,12 0,-7 0,3 0,1 0,5 0,4 0,1 0,-3 0,-8 0,-9 0,-5 0,16 0,-6 0,14 0,-15 0,-1 0,-2 0,2 0,4 1,7 2,3-1,7 2,3-2,3 3,3 0,-3 0,1-1,-3 0,0 1,-2-3,1 1,-1-1,-3 1,-4-1,-3 0,-3-2,0 0,0 0,0 0,-1 0,1 0,-2 0,-1 0,1 0,-3 0,-1 0,-3 0,-4 0,5 0,-6 0,1 0,-7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24T19:26:06.505"/>
    </inkml:context>
    <inkml:brush xml:id="br0">
      <inkml:brushProperty name="width" value="0.4" units="cm"/>
      <inkml:brushProperty name="height" value="0.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 52,'62'0,"-11"0,-27 0,4 0,12 0,14 0,18 0,-3 0,-9 0,-8 0,-11 0,3 0,3 0,-3 0,-4 0,-5 0,-6 0,-3 0,0 0,3 0,3 0,5 0,-2 0,-2-1,-4-3,-6 0,0-1,1 2,3 3,3-2,3 0,-1 0,-1-2,3 2,5 0,7 0,6 2,2 0,4 0,-3 0,0 0,-7 0,-5 0,-2 0,-3 0,-2 0,-2 0,-2 0,-1 0,3 0,0 0,-2 0,-4-1,-6-1,-5 0,7 1,-2 0,2 1,4-3,-11 1,5-2,-7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D4C31-7859-481F-B276-41A4D049818D}" type="datetimeFigureOut">
              <a:rPr lang="hu-HU" smtClean="0"/>
              <a:t>2025. 09. 26.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922FF-E8EF-4752-B684-1F52E2E3C7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68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ATP-ből képződő </a:t>
            </a:r>
            <a:r>
              <a:rPr lang="hu-H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</a:t>
            </a:r>
            <a:r>
              <a:rPr lang="hu-H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lebomlását </a:t>
            </a:r>
            <a:r>
              <a:rPr lang="hu-H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gátolják,cAMP</a:t>
            </a:r>
            <a:r>
              <a:rPr lang="hu-H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emelkedés hatására az IC </a:t>
            </a:r>
            <a:r>
              <a:rPr lang="hu-H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</a:t>
            </a:r>
            <a:r>
              <a:rPr lang="hu-H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beáramlás fokozódik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73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artós</a:t>
            </a:r>
            <a:r>
              <a:rPr lang="hu-HU" dirty="0"/>
              <a:t> </a:t>
            </a:r>
            <a:r>
              <a:rPr lang="hu-HU" dirty="0" err="1"/>
              <a:t>pulmonális</a:t>
            </a:r>
            <a:r>
              <a:rPr lang="hu-HU" dirty="0"/>
              <a:t> hipertónia kezelésére olyan erőforrás-korlátozott környezetben, ahol inhalált nitrogén-monoxid és ECMO nem áll rendelkezésre. A tanulmány arra a következtetésre jutott, hogy a </a:t>
            </a:r>
            <a:r>
              <a:rPr lang="hu-HU" dirty="0" err="1"/>
              <a:t>milrinon</a:t>
            </a:r>
            <a:r>
              <a:rPr lang="hu-HU" dirty="0"/>
              <a:t> a </a:t>
            </a:r>
            <a:r>
              <a:rPr lang="hu-HU" dirty="0" err="1"/>
              <a:t>szildenafiltól</a:t>
            </a:r>
            <a:r>
              <a:rPr lang="hu-HU" dirty="0"/>
              <a:t> hatékonyabban javítja az oxigénellátást anélkül, hogy csökkentené a vérnyomás paramétereit.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Mivel a </a:t>
            </a:r>
            <a:r>
              <a:rPr lang="hu-HU" dirty="0" err="1"/>
              <a:t>milrinon</a:t>
            </a:r>
            <a:r>
              <a:rPr lang="hu-HU" dirty="0"/>
              <a:t> </a:t>
            </a:r>
            <a:r>
              <a:rPr lang="hu-HU" dirty="0" err="1"/>
              <a:t>inotrop</a:t>
            </a:r>
            <a:r>
              <a:rPr lang="hu-HU" dirty="0"/>
              <a:t> hatása nem függ a </a:t>
            </a:r>
            <a:r>
              <a:rPr lang="el-GR" dirty="0"/>
              <a:t>β-</a:t>
            </a:r>
            <a:r>
              <a:rPr lang="hu-HU" dirty="0"/>
              <a:t>receptorok stimulációjától, akkor is hatékony marad, ha ezeket a receptorokat gyógyszeresen blokkolják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1676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vénás erek kapacitásának növekedését okozhatja, ami az előterhelés csökkenéséhez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506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 1. az oxigénigény fokozása nélkül, IC CA nem nő</a:t>
            </a:r>
          </a:p>
          <a:p>
            <a:r>
              <a:rPr lang="hu-HU" dirty="0"/>
              <a:t>2.K ki, </a:t>
            </a:r>
            <a:r>
              <a:rPr lang="hu-HU" dirty="0" err="1"/>
              <a:t>hyperpolarizáció</a:t>
            </a:r>
            <a:r>
              <a:rPr lang="hu-HU" dirty="0"/>
              <a:t>, </a:t>
            </a:r>
            <a:r>
              <a:rPr lang="hu-HU" dirty="0" err="1"/>
              <a:t>Ca</a:t>
            </a:r>
            <a:r>
              <a:rPr lang="hu-HU" dirty="0"/>
              <a:t> beáramlása csökken</a:t>
            </a:r>
          </a:p>
          <a:p>
            <a:r>
              <a:rPr lang="hu-HU" dirty="0"/>
              <a:t>3.ischaemia, </a:t>
            </a:r>
            <a:r>
              <a:rPr lang="hu-HU" dirty="0" err="1"/>
              <a:t>reperf.károsodás</a:t>
            </a:r>
            <a:r>
              <a:rPr lang="hu-HU" dirty="0"/>
              <a:t> megelőzése: </a:t>
            </a:r>
            <a:r>
              <a:rPr lang="hu-HU" dirty="0" err="1"/>
              <a:t>mitokondriális</a:t>
            </a:r>
            <a:r>
              <a:rPr lang="hu-HU" dirty="0"/>
              <a:t> KATP-csatornák aktiválása káliumbeáramlást eredményez a mitokondriumokba, ami segít fenntartani a </a:t>
            </a:r>
            <a:r>
              <a:rPr lang="hu-HU" dirty="0" err="1"/>
              <a:t>mitokondriális</a:t>
            </a:r>
            <a:r>
              <a:rPr lang="hu-HU" dirty="0"/>
              <a:t> membránpotenciált, </a:t>
            </a:r>
            <a:r>
              <a:rPr lang="hu-HU" dirty="0" err="1"/>
              <a:t>Ca</a:t>
            </a:r>
            <a:r>
              <a:rPr lang="hu-HU" dirty="0"/>
              <a:t> nem halmozódik fel a mitokondriumban, nem indul be az </a:t>
            </a:r>
            <a:r>
              <a:rPr lang="hu-HU" dirty="0" err="1"/>
              <a:t>apoptózis</a:t>
            </a:r>
            <a:r>
              <a:rPr lang="hu-HU" dirty="0"/>
              <a:t> és a </a:t>
            </a:r>
            <a:r>
              <a:rPr lang="hu-HU" dirty="0" err="1"/>
              <a:t>necrózis</a:t>
            </a:r>
            <a:r>
              <a:rPr lang="hu-HU" dirty="0"/>
              <a:t>, ROS termelődése kismértékben, pont a védekezéshez szükséges </a:t>
            </a:r>
            <a:r>
              <a:rPr lang="hu-HU" dirty="0" err="1"/>
              <a:t>mennyiségebn</a:t>
            </a:r>
            <a:r>
              <a:rPr lang="hu-HU" dirty="0"/>
              <a:t> fokozódik, infarktus területe kisebb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20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922FF-E8EF-4752-B684-1F52E2E3C74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403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B2475F-BCD8-CD7B-C079-F436D796F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3E48BF8-A41A-FD08-C832-2C90B66F4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3071B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Kattintson ide az alcím mintájának szerkesztéséhez</a:t>
            </a:r>
          </a:p>
        </p:txBody>
      </p:sp>
      <p:sp>
        <p:nvSpPr>
          <p:cNvPr id="11" name="Szöveg helye 10">
            <a:extLst>
              <a:ext uri="{FF2B5EF4-FFF2-40B4-BE49-F238E27FC236}">
                <a16:creationId xmlns:a16="http://schemas.microsoft.com/office/drawing/2014/main" id="{BD6B035E-2A76-A45F-AC4C-BE14012E66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  <p:sp>
        <p:nvSpPr>
          <p:cNvPr id="13" name="Ábra 17">
            <a:extLst>
              <a:ext uri="{FF2B5EF4-FFF2-40B4-BE49-F238E27FC236}">
                <a16:creationId xmlns:a16="http://schemas.microsoft.com/office/drawing/2014/main" id="{D247DB36-53B9-C28E-F0E7-45260F681A39}"/>
              </a:ext>
            </a:extLst>
          </p:cNvPr>
          <p:cNvSpPr/>
          <p:nvPr userDrawn="1"/>
        </p:nvSpPr>
        <p:spPr>
          <a:xfrm>
            <a:off x="516852" y="534138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4" name="Ábra 7">
            <a:extLst>
              <a:ext uri="{FF2B5EF4-FFF2-40B4-BE49-F238E27FC236}">
                <a16:creationId xmlns:a16="http://schemas.microsoft.com/office/drawing/2014/main" id="{16333E36-71B0-F0E9-E7A8-1BEE98FB18CD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4728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64B1A5-1C13-AA4E-E92C-0634409AD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te Serif" pitchFamily="2" charset="2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802026-3659-838F-CA0D-7186B720E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te Sans" pitchFamily="2" charset="2"/>
              </a:defRPr>
            </a:lvl1pPr>
            <a:lvl2pPr>
              <a:defRPr>
                <a:latin typeface="Pte Sans" pitchFamily="2" charset="2"/>
              </a:defRPr>
            </a:lvl2pPr>
            <a:lvl3pPr>
              <a:defRPr>
                <a:latin typeface="Pte Sans" pitchFamily="2" charset="2"/>
              </a:defRPr>
            </a:lvl3pPr>
            <a:lvl4pPr>
              <a:defRPr>
                <a:latin typeface="Pte Sans" pitchFamily="2" charset="2"/>
              </a:defRPr>
            </a:lvl4pPr>
            <a:lvl5pPr>
              <a:defRPr>
                <a:latin typeface="Pte Sans" pitchFamily="2" charset="2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Ábra 7">
            <a:extLst>
              <a:ext uri="{FF2B5EF4-FFF2-40B4-BE49-F238E27FC236}">
                <a16:creationId xmlns:a16="http://schemas.microsoft.com/office/drawing/2014/main" id="{A2CC6374-ED18-F783-44C8-96A6F05A3E5B}"/>
              </a:ext>
            </a:extLst>
          </p:cNvPr>
          <p:cNvSpPr/>
          <p:nvPr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0" name="Ábra 7">
            <a:extLst>
              <a:ext uri="{FF2B5EF4-FFF2-40B4-BE49-F238E27FC236}">
                <a16:creationId xmlns:a16="http://schemas.microsoft.com/office/drawing/2014/main" id="{168B611C-2013-745C-B57E-2815F21E27AF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3071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>
              <a:solidFill>
                <a:srgbClr val="3071B8"/>
              </a:solidFill>
            </a:endParaRP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B5A7C571-8732-47BA-631F-4B69952BA4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50436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6EA421-9CCC-F536-FE54-7196C799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 b="1">
                <a:latin typeface="Pte Serif" pitchFamily="2" charset="2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C30F31A-A7A4-05DC-1641-4C21F36E2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071B8"/>
                </a:solidFill>
                <a:latin typeface="Pte Sans" pitchFamily="2" charset="2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7" name="Ábra 7">
            <a:extLst>
              <a:ext uri="{FF2B5EF4-FFF2-40B4-BE49-F238E27FC236}">
                <a16:creationId xmlns:a16="http://schemas.microsoft.com/office/drawing/2014/main" id="{97C79AAD-7DB8-FD2A-57F8-76FEEF5C884D}"/>
              </a:ext>
            </a:extLst>
          </p:cNvPr>
          <p:cNvSpPr/>
          <p:nvPr userDrawn="1"/>
        </p:nvSpPr>
        <p:spPr>
          <a:xfrm>
            <a:off x="11016344" y="207684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8" name="Ábra 7">
            <a:extLst>
              <a:ext uri="{FF2B5EF4-FFF2-40B4-BE49-F238E27FC236}">
                <a16:creationId xmlns:a16="http://schemas.microsoft.com/office/drawing/2014/main" id="{942A8ED6-3EFA-B25A-CFE8-8A2E3B5A0DB9}"/>
              </a:ext>
            </a:extLst>
          </p:cNvPr>
          <p:cNvSpPr/>
          <p:nvPr userDrawn="1"/>
        </p:nvSpPr>
        <p:spPr>
          <a:xfrm>
            <a:off x="11016343" y="882595"/>
            <a:ext cx="674911" cy="674911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3071B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>
              <a:solidFill>
                <a:srgbClr val="3071B8"/>
              </a:solidFill>
            </a:endParaRPr>
          </a:p>
        </p:txBody>
      </p:sp>
      <p:sp>
        <p:nvSpPr>
          <p:cNvPr id="4" name="Szöveg helye 10">
            <a:extLst>
              <a:ext uri="{FF2B5EF4-FFF2-40B4-BE49-F238E27FC236}">
                <a16:creationId xmlns:a16="http://schemas.microsoft.com/office/drawing/2014/main" id="{DEB9EBA0-2D78-A8FC-29E7-1C0884C270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37308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es 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BAFEAB-8522-8046-5985-FC2F902B3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3621" y="2115045"/>
            <a:ext cx="5636816" cy="3276103"/>
          </a:xfrm>
        </p:spPr>
        <p:txBody>
          <a:bodyPr lIns="0" tIns="0" rIns="0" bIns="0">
            <a:normAutofit/>
          </a:bodyPr>
          <a:lstStyle>
            <a:lvl1pPr marL="0" indent="0" algn="l">
              <a:buFontTx/>
              <a:buNone/>
              <a:defRPr sz="160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11" name="Cím 10">
            <a:extLst>
              <a:ext uri="{FF2B5EF4-FFF2-40B4-BE49-F238E27FC236}">
                <a16:creationId xmlns:a16="http://schemas.microsoft.com/office/drawing/2014/main" id="{6ABEE534-F426-4A09-CC94-EC3A74402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3621" y="970003"/>
            <a:ext cx="5636816" cy="87947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16" name="Kép helye 15">
            <a:extLst>
              <a:ext uri="{FF2B5EF4-FFF2-40B4-BE49-F238E27FC236}">
                <a16:creationId xmlns:a16="http://schemas.microsoft.com/office/drawing/2014/main" id="{AAD89D7A-0064-39AC-34B9-8EA54776F7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2025" y="946150"/>
            <a:ext cx="4445000" cy="4445000"/>
          </a:xfrm>
          <a:solidFill>
            <a:schemeClr val="bg2"/>
          </a:solidFill>
        </p:spPr>
        <p:txBody>
          <a:bodyPr/>
          <a:lstStyle/>
          <a:p>
            <a:endParaRPr lang="hu-HU" dirty="0"/>
          </a:p>
        </p:txBody>
      </p:sp>
      <p:sp>
        <p:nvSpPr>
          <p:cNvPr id="26" name="Ábra 17">
            <a:extLst>
              <a:ext uri="{FF2B5EF4-FFF2-40B4-BE49-F238E27FC236}">
                <a16:creationId xmlns:a16="http://schemas.microsoft.com/office/drawing/2014/main" id="{CE7A6AAA-3981-537E-08DD-0C56EA33C741}"/>
              </a:ext>
            </a:extLst>
          </p:cNvPr>
          <p:cNvSpPr/>
          <p:nvPr userDrawn="1"/>
        </p:nvSpPr>
        <p:spPr>
          <a:xfrm>
            <a:off x="195505" y="552315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7" name="Ábra 7">
            <a:extLst>
              <a:ext uri="{FF2B5EF4-FFF2-40B4-BE49-F238E27FC236}">
                <a16:creationId xmlns:a16="http://schemas.microsoft.com/office/drawing/2014/main" id="{E1F2EDDD-ECEF-AC31-6F2A-AEC39DD7A31B}"/>
              </a:ext>
            </a:extLst>
          </p:cNvPr>
          <p:cNvSpPr/>
          <p:nvPr userDrawn="1"/>
        </p:nvSpPr>
        <p:spPr>
          <a:xfrm>
            <a:off x="11353800" y="274121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2" name="Szöveg helye 10">
            <a:extLst>
              <a:ext uri="{FF2B5EF4-FFF2-40B4-BE49-F238E27FC236}">
                <a16:creationId xmlns:a16="http://schemas.microsoft.com/office/drawing/2014/main" id="{8258053D-8C60-FA6B-A579-B4D4D1466E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43405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FA0ECA-978B-1CC0-84E9-EF2F751B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0250"/>
            <a:ext cx="10515600" cy="1325563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31F9FBF-5690-75AD-C33C-2E28469BB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28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0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F029F36-5042-A18B-A6D4-2A4F7E975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0200"/>
            <a:ext cx="5157787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62E463FE-73D5-D6BA-1010-7A8076FA8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628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30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3138661-9AF7-0F5C-E4EE-CDA54AC301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0200"/>
            <a:ext cx="5183188" cy="3283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10" name="Ábra 17">
            <a:extLst>
              <a:ext uri="{FF2B5EF4-FFF2-40B4-BE49-F238E27FC236}">
                <a16:creationId xmlns:a16="http://schemas.microsoft.com/office/drawing/2014/main" id="{53498F8D-150A-292A-0BFC-DCBB82495E35}"/>
              </a:ext>
            </a:extLst>
          </p:cNvPr>
          <p:cNvSpPr/>
          <p:nvPr userDrawn="1"/>
        </p:nvSpPr>
        <p:spPr>
          <a:xfrm>
            <a:off x="11252939" y="178834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13" name="Ábra 7">
            <a:extLst>
              <a:ext uri="{FF2B5EF4-FFF2-40B4-BE49-F238E27FC236}">
                <a16:creationId xmlns:a16="http://schemas.microsoft.com/office/drawing/2014/main" id="{8191FF97-A230-FA29-AA36-D3D970D749F4}"/>
              </a:ext>
            </a:extLst>
          </p:cNvPr>
          <p:cNvSpPr/>
          <p:nvPr userDrawn="1"/>
        </p:nvSpPr>
        <p:spPr>
          <a:xfrm>
            <a:off x="207763" y="5696275"/>
            <a:ext cx="457400" cy="457400"/>
          </a:xfrm>
          <a:custGeom>
            <a:avLst/>
            <a:gdLst>
              <a:gd name="connsiteX0" fmla="*/ 523780 w 1739931"/>
              <a:gd name="connsiteY0" fmla="*/ 869823 h 1739931"/>
              <a:gd name="connsiteX1" fmla="*/ 870013 w 1739931"/>
              <a:gd name="connsiteY1" fmla="*/ 523780 h 1739931"/>
              <a:gd name="connsiteX2" fmla="*/ 1216247 w 1739931"/>
              <a:gd name="connsiteY2" fmla="*/ 869823 h 1739931"/>
              <a:gd name="connsiteX3" fmla="*/ 870013 w 1739931"/>
              <a:gd name="connsiteY3" fmla="*/ 1216057 h 1739931"/>
              <a:gd name="connsiteX4" fmla="*/ 523780 w 1739931"/>
              <a:gd name="connsiteY4" fmla="*/ 869823 h 1739931"/>
              <a:gd name="connsiteX5" fmla="*/ 869918 w 1739931"/>
              <a:gd name="connsiteY5" fmla="*/ 0 h 1739931"/>
              <a:gd name="connsiteX6" fmla="*/ 0 w 1739931"/>
              <a:gd name="connsiteY6" fmla="*/ 869823 h 1739931"/>
              <a:gd name="connsiteX7" fmla="*/ 869918 w 1739931"/>
              <a:gd name="connsiteY7" fmla="*/ 1739932 h 1739931"/>
              <a:gd name="connsiteX8" fmla="*/ 1739932 w 1739931"/>
              <a:gd name="connsiteY8" fmla="*/ 869823 h 1739931"/>
              <a:gd name="connsiteX9" fmla="*/ 869918 w 1739931"/>
              <a:gd name="connsiteY9" fmla="*/ 0 h 17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39931" h="1739931">
                <a:moveTo>
                  <a:pt x="523780" y="869823"/>
                </a:moveTo>
                <a:lnTo>
                  <a:pt x="870013" y="523780"/>
                </a:lnTo>
                <a:lnTo>
                  <a:pt x="1216247" y="869823"/>
                </a:lnTo>
                <a:lnTo>
                  <a:pt x="870013" y="1216057"/>
                </a:lnTo>
                <a:lnTo>
                  <a:pt x="523780" y="869823"/>
                </a:lnTo>
                <a:close/>
                <a:moveTo>
                  <a:pt x="869918" y="0"/>
                </a:moveTo>
                <a:lnTo>
                  <a:pt x="0" y="869823"/>
                </a:lnTo>
                <a:lnTo>
                  <a:pt x="869918" y="1739932"/>
                </a:lnTo>
                <a:lnTo>
                  <a:pt x="1739932" y="869823"/>
                </a:lnTo>
                <a:lnTo>
                  <a:pt x="869918" y="0"/>
                </a:lnTo>
                <a:close/>
              </a:path>
            </a:pathLst>
          </a:custGeom>
          <a:solidFill>
            <a:srgbClr val="BCBEC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7" name="Szöveg helye 10">
            <a:extLst>
              <a:ext uri="{FF2B5EF4-FFF2-40B4-BE49-F238E27FC236}">
                <a16:creationId xmlns:a16="http://schemas.microsoft.com/office/drawing/2014/main" id="{1446C671-6BC8-67CA-0264-E8DFD89B1E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3071B8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73603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 képp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E0DFA5-80B4-F0B6-1353-919D8511B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6" name="Ábra 17">
            <a:extLst>
              <a:ext uri="{FF2B5EF4-FFF2-40B4-BE49-F238E27FC236}">
                <a16:creationId xmlns:a16="http://schemas.microsoft.com/office/drawing/2014/main" id="{B579CEB3-A11C-A47A-3D01-20A5725E1486}"/>
              </a:ext>
            </a:extLst>
          </p:cNvPr>
          <p:cNvSpPr/>
          <p:nvPr userDrawn="1"/>
        </p:nvSpPr>
        <p:spPr>
          <a:xfrm>
            <a:off x="365777" y="5474670"/>
            <a:ext cx="642695" cy="642695"/>
          </a:xfrm>
          <a:custGeom>
            <a:avLst/>
            <a:gdLst>
              <a:gd name="connsiteX0" fmla="*/ 363465 w 954487"/>
              <a:gd name="connsiteY0" fmla="*/ 0 h 954487"/>
              <a:gd name="connsiteX1" fmla="*/ 363465 w 954487"/>
              <a:gd name="connsiteY1" fmla="*/ 363465 h 954487"/>
              <a:gd name="connsiteX2" fmla="*/ 0 w 954487"/>
              <a:gd name="connsiteY2" fmla="*/ 363465 h 954487"/>
              <a:gd name="connsiteX3" fmla="*/ 0 w 954487"/>
              <a:gd name="connsiteY3" fmla="*/ 591087 h 954487"/>
              <a:gd name="connsiteX4" fmla="*/ 363465 w 954487"/>
              <a:gd name="connsiteY4" fmla="*/ 591087 h 954487"/>
              <a:gd name="connsiteX5" fmla="*/ 363465 w 954487"/>
              <a:gd name="connsiteY5" fmla="*/ 954487 h 954487"/>
              <a:gd name="connsiteX6" fmla="*/ 591022 w 954487"/>
              <a:gd name="connsiteY6" fmla="*/ 954487 h 954487"/>
              <a:gd name="connsiteX7" fmla="*/ 591022 w 954487"/>
              <a:gd name="connsiteY7" fmla="*/ 591087 h 954487"/>
              <a:gd name="connsiteX8" fmla="*/ 954487 w 954487"/>
              <a:gd name="connsiteY8" fmla="*/ 591087 h 954487"/>
              <a:gd name="connsiteX9" fmla="*/ 954487 w 954487"/>
              <a:gd name="connsiteY9" fmla="*/ 363465 h 954487"/>
              <a:gd name="connsiteX10" fmla="*/ 591022 w 954487"/>
              <a:gd name="connsiteY10" fmla="*/ 363465 h 954487"/>
              <a:gd name="connsiteX11" fmla="*/ 591022 w 954487"/>
              <a:gd name="connsiteY11" fmla="*/ 0 h 954487"/>
              <a:gd name="connsiteX12" fmla="*/ 363465 w 954487"/>
              <a:gd name="connsiteY12" fmla="*/ 0 h 95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4487" h="954487">
                <a:moveTo>
                  <a:pt x="363465" y="0"/>
                </a:moveTo>
                <a:lnTo>
                  <a:pt x="363465" y="363465"/>
                </a:lnTo>
                <a:lnTo>
                  <a:pt x="0" y="363465"/>
                </a:lnTo>
                <a:lnTo>
                  <a:pt x="0" y="591087"/>
                </a:lnTo>
                <a:lnTo>
                  <a:pt x="363465" y="591087"/>
                </a:lnTo>
                <a:lnTo>
                  <a:pt x="363465" y="954487"/>
                </a:lnTo>
                <a:lnTo>
                  <a:pt x="591022" y="954487"/>
                </a:lnTo>
                <a:lnTo>
                  <a:pt x="591022" y="591087"/>
                </a:lnTo>
                <a:lnTo>
                  <a:pt x="954487" y="591087"/>
                </a:lnTo>
                <a:lnTo>
                  <a:pt x="954487" y="363465"/>
                </a:lnTo>
                <a:lnTo>
                  <a:pt x="591022" y="363465"/>
                </a:lnTo>
                <a:lnTo>
                  <a:pt x="591022" y="0"/>
                </a:lnTo>
                <a:lnTo>
                  <a:pt x="363465" y="0"/>
                </a:lnTo>
                <a:close/>
              </a:path>
            </a:pathLst>
          </a:custGeom>
          <a:solidFill>
            <a:srgbClr val="3071B8"/>
          </a:solidFill>
          <a:ln w="6393" cap="flat">
            <a:noFill/>
            <a:prstDash val="solid"/>
            <a:miter/>
          </a:ln>
        </p:spPr>
        <p:txBody>
          <a:bodyPr rtlCol="0" anchor="ctr"/>
          <a:lstStyle/>
          <a:p>
            <a:endParaRPr lang="hu-HU"/>
          </a:p>
        </p:txBody>
      </p:sp>
      <p:sp>
        <p:nvSpPr>
          <p:cNvPr id="8" name="Kép helye 7">
            <a:extLst>
              <a:ext uri="{FF2B5EF4-FFF2-40B4-BE49-F238E27FC236}">
                <a16:creationId xmlns:a16="http://schemas.microsoft.com/office/drawing/2014/main" id="{55AA8446-FCCD-46A7-AB9B-2E12F08CA7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48" y="2257425"/>
            <a:ext cx="10447351" cy="330041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hu-HU"/>
          </a:p>
        </p:txBody>
      </p:sp>
      <p:sp>
        <p:nvSpPr>
          <p:cNvPr id="10" name="Szöveg helye 10">
            <a:extLst>
              <a:ext uri="{FF2B5EF4-FFF2-40B4-BE49-F238E27FC236}">
                <a16:creationId xmlns:a16="http://schemas.microsoft.com/office/drawing/2014/main" id="{D013713C-175A-294A-081E-A45260FB0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rgbClr val="005F71"/>
                </a:solidFill>
              </a:defRPr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19701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0">
            <a:extLst>
              <a:ext uri="{FF2B5EF4-FFF2-40B4-BE49-F238E27FC236}">
                <a16:creationId xmlns:a16="http://schemas.microsoft.com/office/drawing/2014/main" id="{2764050C-0E98-98AE-807E-25C9E4E830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70112"/>
            <a:ext cx="5340350" cy="461409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</a:lstStyle>
          <a:p>
            <a:pPr lvl="0"/>
            <a:r>
              <a:rPr lang="hu-HU" dirty="0"/>
              <a:t>Előadás címe • Előadó neve</a:t>
            </a:r>
          </a:p>
        </p:txBody>
      </p:sp>
    </p:spTree>
    <p:extLst>
      <p:ext uri="{BB962C8B-B14F-4D97-AF65-F5344CB8AC3E}">
        <p14:creationId xmlns:p14="http://schemas.microsoft.com/office/powerpoint/2010/main" val="302968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AA0EF0E-BAD7-B3CA-4812-5525DF88D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982"/>
            <a:ext cx="10515600" cy="1029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F3BB944-3A83-B11A-A5C3-ECC3AC233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193"/>
            <a:ext cx="10515600" cy="4085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1394444-7CD5-947D-E29A-7D33B07BD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468D6E24-B3D9-4BEA-96EF-ECE5BEF3CA43}" type="datetimeFigureOut">
              <a:rPr lang="hu-HU" smtClean="0"/>
              <a:pPr/>
              <a:t>2025. 09. 26.</a:t>
            </a:fld>
            <a:endParaRPr lang="hu-HU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56C41B-BB45-9FF3-0D14-3D8178E7A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48DF97-846A-6FA3-576A-73AE6459DA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Pte Sans" pitchFamily="2" charset="2"/>
              </a:defRPr>
            </a:lvl1pPr>
          </a:lstStyle>
          <a:p>
            <a:fld id="{BDAD9373-3D15-4980-BCC1-8C75D503431A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8" name="Ábra 7">
            <a:extLst>
              <a:ext uri="{FF2B5EF4-FFF2-40B4-BE49-F238E27FC236}">
                <a16:creationId xmlns:a16="http://schemas.microsoft.com/office/drawing/2014/main" id="{9327F119-EC7A-E3B8-5DF9-2FE2396F7CF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9404" y="277894"/>
            <a:ext cx="453624" cy="453624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8B53C585-66CF-E218-EA26-B0404CB1DE2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3071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18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Pte Serif" pitchFamily="2" charset="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te Sans" pitchFamily="2" charset="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te Sans" pitchFamily="2" charset="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te Sans" pitchFamily="2" charset="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te Sans" pitchFamily="2" charset="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7.xml"/><Relationship Id="rId18" Type="http://schemas.openxmlformats.org/officeDocument/2006/relationships/image" Target="../media/image15.png"/><Relationship Id="rId26" Type="http://schemas.openxmlformats.org/officeDocument/2006/relationships/customXml" Target="../ink/ink13.xml"/><Relationship Id="rId39" Type="http://schemas.openxmlformats.org/officeDocument/2006/relationships/image" Target="../media/image25.png"/><Relationship Id="rId3" Type="http://schemas.openxmlformats.org/officeDocument/2006/relationships/customXml" Target="../ink/ink1.xml"/><Relationship Id="rId21" Type="http://schemas.openxmlformats.org/officeDocument/2006/relationships/customXml" Target="../ink/ink11.xml"/><Relationship Id="rId34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customXml" Target="../ink/ink6.xml"/><Relationship Id="rId17" Type="http://schemas.openxmlformats.org/officeDocument/2006/relationships/customXml" Target="../ink/ink9.xml"/><Relationship Id="rId25" Type="http://schemas.openxmlformats.org/officeDocument/2006/relationships/image" Target="../media/image9.jpeg"/><Relationship Id="rId33" Type="http://schemas.openxmlformats.org/officeDocument/2006/relationships/customXml" Target="../ink/ink17.xml"/><Relationship Id="rId38" Type="http://schemas.openxmlformats.org/officeDocument/2006/relationships/customXml" Target="../ink/ink20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37" Type="http://schemas.openxmlformats.org/officeDocument/2006/relationships/image" Target="../media/image24.png"/><Relationship Id="rId5" Type="http://schemas.openxmlformats.org/officeDocument/2006/relationships/customXml" Target="../ink/ink2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20.png"/><Relationship Id="rId36" Type="http://schemas.openxmlformats.org/officeDocument/2006/relationships/customXml" Target="../ink/ink19.xml"/><Relationship Id="rId10" Type="http://schemas.openxmlformats.org/officeDocument/2006/relationships/customXml" Target="../ink/ink5.xml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9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customXml" Target="../ink/ink14.xml"/><Relationship Id="rId30" Type="http://schemas.openxmlformats.org/officeDocument/2006/relationships/image" Target="../media/image21.png"/><Relationship Id="rId35" Type="http://schemas.openxmlformats.org/officeDocument/2006/relationships/customXml" Target="../ink/ink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E5B0A-1DB0-1351-9C16-42AFEC847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 képen Tárgyi lelet, képernyőkép, művészet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6AD4A9D-3436-5833-ACF2-E473CF13E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3" cy="6858000"/>
          </a:xfrm>
          <a:prstGeom prst="rect">
            <a:avLst/>
          </a:prstGeom>
        </p:spPr>
      </p:pic>
      <p:sp>
        <p:nvSpPr>
          <p:cNvPr id="3" name="Cím 1">
            <a:extLst>
              <a:ext uri="{FF2B5EF4-FFF2-40B4-BE49-F238E27FC236}">
                <a16:creationId xmlns:a16="http://schemas.microsoft.com/office/drawing/2014/main" id="{BB4A6608-EF53-B092-934E-2042EFD61674}"/>
              </a:ext>
            </a:extLst>
          </p:cNvPr>
          <p:cNvSpPr txBox="1">
            <a:spLocks/>
          </p:cNvSpPr>
          <p:nvPr/>
        </p:nvSpPr>
        <p:spPr>
          <a:xfrm>
            <a:off x="389792" y="1546789"/>
            <a:ext cx="7173912" cy="19584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>
                <a:solidFill>
                  <a:schemeClr val="bg1"/>
                </a:solidFill>
              </a:rPr>
              <a:t>Pozitív </a:t>
            </a:r>
            <a:r>
              <a:rPr lang="hu-HU" b="1" dirty="0" err="1">
                <a:solidFill>
                  <a:schemeClr val="bg1"/>
                </a:solidFill>
              </a:rPr>
              <a:t>inotróp</a:t>
            </a:r>
            <a:r>
              <a:rPr lang="hu-HU" b="1" dirty="0">
                <a:solidFill>
                  <a:schemeClr val="bg1"/>
                </a:solidFill>
              </a:rPr>
              <a:t> szerek </a:t>
            </a:r>
            <a:r>
              <a:rPr lang="hu-HU" b="1" dirty="0" err="1">
                <a:solidFill>
                  <a:schemeClr val="bg1"/>
                </a:solidFill>
              </a:rPr>
              <a:t>milrinon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b="1" dirty="0" err="1">
                <a:solidFill>
                  <a:schemeClr val="bg1"/>
                </a:solidFill>
              </a:rPr>
              <a:t>vs</a:t>
            </a:r>
            <a:r>
              <a:rPr lang="hu-HU" b="1" dirty="0">
                <a:solidFill>
                  <a:schemeClr val="bg1"/>
                </a:solidFill>
              </a:rPr>
              <a:t>. </a:t>
            </a:r>
            <a:r>
              <a:rPr lang="hu-HU" b="1" dirty="0" err="1">
                <a:solidFill>
                  <a:schemeClr val="bg1"/>
                </a:solidFill>
              </a:rPr>
              <a:t>levosimendan</a:t>
            </a:r>
            <a:r>
              <a:rPr lang="hu-HU" b="1" dirty="0">
                <a:solidFill>
                  <a:schemeClr val="bg1"/>
                </a:solidFill>
                <a:latin typeface="Pte Serif" pitchFamily="2" charset="2"/>
              </a:rPr>
              <a:t> </a:t>
            </a:r>
            <a:endParaRPr lang="hu-HU" sz="4400" b="1" dirty="0">
              <a:solidFill>
                <a:schemeClr val="bg1"/>
              </a:solidFill>
              <a:latin typeface="Pte Serif" pitchFamily="2" charset="2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C82DC832-A9B7-00E9-83E5-1D3ED8C2C301}"/>
              </a:ext>
            </a:extLst>
          </p:cNvPr>
          <p:cNvSpPr txBox="1"/>
          <p:nvPr/>
        </p:nvSpPr>
        <p:spPr>
          <a:xfrm>
            <a:off x="437286" y="3873421"/>
            <a:ext cx="5659437" cy="1695450"/>
          </a:xfrm>
          <a:prstGeom prst="rect">
            <a:avLst/>
          </a:prstGeom>
        </p:spPr>
        <p:txBody>
          <a:bodyPr vert="horz" wrap="square" lIns="0" tIns="15240" rIns="0" bIns="0" rtlCol="0" anchor="b">
            <a:normAutofit fontScale="92500"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245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 Judit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lang="hu-HU" sz="2450" b="1" spc="-25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245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Pécsi Tudományegyetem Klinikai Központ, </a:t>
            </a:r>
            <a:r>
              <a:rPr lang="hu-HU" sz="2450" b="1" spc="-25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Aneszteziológiai</a:t>
            </a:r>
            <a:r>
              <a:rPr lang="hu-HU" sz="2450" b="1" spc="-2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Intenzív Terápiás Intézet</a:t>
            </a:r>
            <a:endParaRPr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5DDFA166-10A7-B148-0E6C-E8CF4E961F5F}"/>
              </a:ext>
            </a:extLst>
          </p:cNvPr>
          <p:cNvSpPr txBox="1"/>
          <p:nvPr/>
        </p:nvSpPr>
        <p:spPr>
          <a:xfrm>
            <a:off x="541457" y="5995447"/>
            <a:ext cx="3630612" cy="323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hu-HU" sz="2000" spc="-40" dirty="0">
                <a:solidFill>
                  <a:schemeClr val="bg1"/>
                </a:solidFill>
                <a:latin typeface="Pte Sans"/>
                <a:cs typeface="Pte Sans"/>
              </a:rPr>
              <a:t>2025.szeptember 26</a:t>
            </a:r>
            <a:endParaRPr sz="2000" dirty="0">
              <a:solidFill>
                <a:schemeClr val="bg1"/>
              </a:solidFill>
              <a:latin typeface="Pte Sans"/>
              <a:cs typeface="Pte Sans"/>
            </a:endParaRPr>
          </a:p>
        </p:txBody>
      </p:sp>
    </p:spTree>
    <p:extLst>
      <p:ext uri="{BB962C8B-B14F-4D97-AF65-F5344CB8AC3E}">
        <p14:creationId xmlns:p14="http://schemas.microsoft.com/office/powerpoint/2010/main" val="2338486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98018E-3304-2FAF-F575-37B5D6DE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Levosimendan</a:t>
            </a:r>
            <a:endParaRPr lang="hu-H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9" name="Szabadkéz 48">
                <a:extLst>
                  <a:ext uri="{FF2B5EF4-FFF2-40B4-BE49-F238E27FC236}">
                    <a16:creationId xmlns:a16="http://schemas.microsoft.com/office/drawing/2014/main" id="{947A267D-B062-F782-9972-9BBBFCE77F8B}"/>
                  </a:ext>
                </a:extLst>
              </p14:cNvPr>
              <p14:cNvContentPartPr/>
              <p14:nvPr/>
            </p14:nvContentPartPr>
            <p14:xfrm>
              <a:off x="6049976" y="1511618"/>
              <a:ext cx="360" cy="360"/>
            </p14:xfrm>
          </p:contentPart>
        </mc:Choice>
        <mc:Fallback xmlns="">
          <p:pic>
            <p:nvPicPr>
              <p:cNvPr id="49" name="Szabadkéz 48">
                <a:extLst>
                  <a:ext uri="{FF2B5EF4-FFF2-40B4-BE49-F238E27FC236}">
                    <a16:creationId xmlns:a16="http://schemas.microsoft.com/office/drawing/2014/main" id="{947A267D-B062-F782-9972-9BBBFCE77F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3856" y="1505498"/>
                <a:ext cx="12600" cy="1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Csoportba foglalás 59">
            <a:extLst>
              <a:ext uri="{FF2B5EF4-FFF2-40B4-BE49-F238E27FC236}">
                <a16:creationId xmlns:a16="http://schemas.microsoft.com/office/drawing/2014/main" id="{E20EC815-E64B-4543-22BE-996D90115DCC}"/>
              </a:ext>
            </a:extLst>
          </p:cNvPr>
          <p:cNvGrpSpPr/>
          <p:nvPr/>
        </p:nvGrpSpPr>
        <p:grpSpPr>
          <a:xfrm>
            <a:off x="7058741" y="1768961"/>
            <a:ext cx="5165935" cy="4086225"/>
            <a:chOff x="6463321" y="1768961"/>
            <a:chExt cx="5165935" cy="408622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8" name="Szabadkéz 47">
                  <a:extLst>
                    <a:ext uri="{FF2B5EF4-FFF2-40B4-BE49-F238E27FC236}">
                      <a16:creationId xmlns:a16="http://schemas.microsoft.com/office/drawing/2014/main" id="{FA72719A-0986-CE20-2C76-AA463D094DB4}"/>
                    </a:ext>
                  </a:extLst>
                </p14:cNvPr>
                <p14:cNvContentPartPr/>
                <p14:nvPr/>
              </p14:nvContentPartPr>
              <p14:xfrm>
                <a:off x="11628896" y="4061138"/>
                <a:ext cx="360" cy="360"/>
              </p14:xfrm>
            </p:contentPart>
          </mc:Choice>
          <mc:Fallback xmlns="">
            <p:pic>
              <p:nvPicPr>
                <p:cNvPr id="48" name="Szabadkéz 47">
                  <a:extLst>
                    <a:ext uri="{FF2B5EF4-FFF2-40B4-BE49-F238E27FC236}">
                      <a16:creationId xmlns:a16="http://schemas.microsoft.com/office/drawing/2014/main" id="{FA72719A-0986-CE20-2C76-AA463D094DB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622776" y="405501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Szabadkéz 10">
                  <a:extLst>
                    <a:ext uri="{FF2B5EF4-FFF2-40B4-BE49-F238E27FC236}">
                      <a16:creationId xmlns:a16="http://schemas.microsoft.com/office/drawing/2014/main" id="{8A6545DB-D057-F824-A7CA-BD06F275FFD7}"/>
                    </a:ext>
                  </a:extLst>
                </p14:cNvPr>
                <p14:cNvContentPartPr/>
                <p14:nvPr/>
              </p14:nvContentPartPr>
              <p14:xfrm>
                <a:off x="7116817" y="2401131"/>
                <a:ext cx="101160" cy="360"/>
              </p14:xfrm>
            </p:contentPart>
          </mc:Choice>
          <mc:Fallback xmlns="">
            <p:pic>
              <p:nvPicPr>
                <p:cNvPr id="11" name="Szabadkéz 10">
                  <a:extLst>
                    <a:ext uri="{FF2B5EF4-FFF2-40B4-BE49-F238E27FC236}">
                      <a16:creationId xmlns:a16="http://schemas.microsoft.com/office/drawing/2014/main" id="{8A6545DB-D057-F824-A7CA-BD06F275FFD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44817" y="2257131"/>
                  <a:ext cx="244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Szabadkéz 11">
                  <a:extLst>
                    <a:ext uri="{FF2B5EF4-FFF2-40B4-BE49-F238E27FC236}">
                      <a16:creationId xmlns:a16="http://schemas.microsoft.com/office/drawing/2014/main" id="{CC9B687D-6941-940D-6B6C-D81D9B5E8901}"/>
                    </a:ext>
                  </a:extLst>
                </p14:cNvPr>
                <p14:cNvContentPartPr/>
                <p14:nvPr/>
              </p14:nvContentPartPr>
              <p14:xfrm>
                <a:off x="7282057" y="2364051"/>
                <a:ext cx="360" cy="360"/>
              </p14:xfrm>
            </p:contentPart>
          </mc:Choice>
          <mc:Fallback xmlns="">
            <p:pic>
              <p:nvPicPr>
                <p:cNvPr id="12" name="Szabadkéz 11">
                  <a:extLst>
                    <a:ext uri="{FF2B5EF4-FFF2-40B4-BE49-F238E27FC236}">
                      <a16:creationId xmlns:a16="http://schemas.microsoft.com/office/drawing/2014/main" id="{CC9B687D-6941-940D-6B6C-D81D9B5E890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10417" y="2220051"/>
                  <a:ext cx="144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Szabadkéz 12">
                  <a:extLst>
                    <a:ext uri="{FF2B5EF4-FFF2-40B4-BE49-F238E27FC236}">
                      <a16:creationId xmlns:a16="http://schemas.microsoft.com/office/drawing/2014/main" id="{461AA84F-7C4E-EE07-5558-E8FC03153B3C}"/>
                    </a:ext>
                  </a:extLst>
                </p14:cNvPr>
                <p14:cNvContentPartPr/>
                <p14:nvPr/>
              </p14:nvContentPartPr>
              <p14:xfrm>
                <a:off x="7351177" y="2342811"/>
                <a:ext cx="567000" cy="6120"/>
              </p14:xfrm>
            </p:contentPart>
          </mc:Choice>
          <mc:Fallback xmlns="">
            <p:pic>
              <p:nvPicPr>
                <p:cNvPr id="13" name="Szabadkéz 12">
                  <a:extLst>
                    <a:ext uri="{FF2B5EF4-FFF2-40B4-BE49-F238E27FC236}">
                      <a16:creationId xmlns:a16="http://schemas.microsoft.com/office/drawing/2014/main" id="{461AA84F-7C4E-EE07-5558-E8FC03153B3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79537" y="2198811"/>
                  <a:ext cx="7106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Szabadkéz 13">
                  <a:extLst>
                    <a:ext uri="{FF2B5EF4-FFF2-40B4-BE49-F238E27FC236}">
                      <a16:creationId xmlns:a16="http://schemas.microsoft.com/office/drawing/2014/main" id="{DF8C537C-EB60-9AF7-43C4-FB913259DB2D}"/>
                    </a:ext>
                  </a:extLst>
                </p14:cNvPr>
                <p14:cNvContentPartPr/>
                <p14:nvPr/>
              </p14:nvContentPartPr>
              <p14:xfrm>
                <a:off x="7917817" y="2343531"/>
                <a:ext cx="360" cy="360"/>
              </p14:xfrm>
            </p:contentPart>
          </mc:Choice>
          <mc:Fallback xmlns="">
            <p:pic>
              <p:nvPicPr>
                <p:cNvPr id="14" name="Szabadkéz 13">
                  <a:extLst>
                    <a:ext uri="{FF2B5EF4-FFF2-40B4-BE49-F238E27FC236}">
                      <a16:creationId xmlns:a16="http://schemas.microsoft.com/office/drawing/2014/main" id="{DF8C537C-EB60-9AF7-43C4-FB913259DB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46177" y="2199891"/>
                  <a:ext cx="1440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Szabadkéz 14">
                  <a:extLst>
                    <a:ext uri="{FF2B5EF4-FFF2-40B4-BE49-F238E27FC236}">
                      <a16:creationId xmlns:a16="http://schemas.microsoft.com/office/drawing/2014/main" id="{A865DE6F-3179-AA10-7EB9-99EB6600BF78}"/>
                    </a:ext>
                  </a:extLst>
                </p14:cNvPr>
                <p14:cNvContentPartPr/>
                <p14:nvPr/>
              </p14:nvContentPartPr>
              <p14:xfrm>
                <a:off x="7045177" y="2418411"/>
                <a:ext cx="810720" cy="15840"/>
              </p14:xfrm>
            </p:contentPart>
          </mc:Choice>
          <mc:Fallback xmlns="">
            <p:pic>
              <p:nvPicPr>
                <p:cNvPr id="15" name="Szabadkéz 14">
                  <a:extLst>
                    <a:ext uri="{FF2B5EF4-FFF2-40B4-BE49-F238E27FC236}">
                      <a16:creationId xmlns:a16="http://schemas.microsoft.com/office/drawing/2014/main" id="{A865DE6F-3179-AA10-7EB9-99EB6600BF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73177" y="2274771"/>
                  <a:ext cx="95436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Szabadkéz 15">
                  <a:extLst>
                    <a:ext uri="{FF2B5EF4-FFF2-40B4-BE49-F238E27FC236}">
                      <a16:creationId xmlns:a16="http://schemas.microsoft.com/office/drawing/2014/main" id="{021DC4B0-0DC2-79DF-4BF0-1DBE0D685F39}"/>
                    </a:ext>
                  </a:extLst>
                </p14:cNvPr>
                <p14:cNvContentPartPr/>
                <p14:nvPr/>
              </p14:nvContentPartPr>
              <p14:xfrm>
                <a:off x="7036897" y="2395731"/>
                <a:ext cx="812160" cy="25200"/>
              </p14:xfrm>
            </p:contentPart>
          </mc:Choice>
          <mc:Fallback xmlns="">
            <p:pic>
              <p:nvPicPr>
                <p:cNvPr id="16" name="Szabadkéz 15">
                  <a:extLst>
                    <a:ext uri="{FF2B5EF4-FFF2-40B4-BE49-F238E27FC236}">
                      <a16:creationId xmlns:a16="http://schemas.microsoft.com/office/drawing/2014/main" id="{021DC4B0-0DC2-79DF-4BF0-1DBE0D685F3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965257" y="2251731"/>
                  <a:ext cx="9558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Szabadkéz 16">
                  <a:extLst>
                    <a:ext uri="{FF2B5EF4-FFF2-40B4-BE49-F238E27FC236}">
                      <a16:creationId xmlns:a16="http://schemas.microsoft.com/office/drawing/2014/main" id="{66E5E82B-BA3A-E546-652F-7BFD55E81535}"/>
                    </a:ext>
                  </a:extLst>
                </p14:cNvPr>
                <p14:cNvContentPartPr/>
                <p14:nvPr/>
              </p14:nvContentPartPr>
              <p14:xfrm>
                <a:off x="7096657" y="2398251"/>
                <a:ext cx="820080" cy="19080"/>
              </p14:xfrm>
            </p:contentPart>
          </mc:Choice>
          <mc:Fallback xmlns="">
            <p:pic>
              <p:nvPicPr>
                <p:cNvPr id="17" name="Szabadkéz 16">
                  <a:extLst>
                    <a:ext uri="{FF2B5EF4-FFF2-40B4-BE49-F238E27FC236}">
                      <a16:creationId xmlns:a16="http://schemas.microsoft.com/office/drawing/2014/main" id="{66E5E82B-BA3A-E546-652F-7BFD55E8153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25017" y="2254251"/>
                  <a:ext cx="9637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Szabadkéz 17">
                  <a:extLst>
                    <a:ext uri="{FF2B5EF4-FFF2-40B4-BE49-F238E27FC236}">
                      <a16:creationId xmlns:a16="http://schemas.microsoft.com/office/drawing/2014/main" id="{AA4236A4-93E6-167D-00F3-A850F3FAB13C}"/>
                    </a:ext>
                  </a:extLst>
                </p14:cNvPr>
                <p14:cNvContentPartPr/>
                <p14:nvPr/>
              </p14:nvContentPartPr>
              <p14:xfrm>
                <a:off x="7136977" y="2339931"/>
                <a:ext cx="721440" cy="33840"/>
              </p14:xfrm>
            </p:contentPart>
          </mc:Choice>
          <mc:Fallback xmlns="">
            <p:pic>
              <p:nvPicPr>
                <p:cNvPr id="18" name="Szabadkéz 17">
                  <a:extLst>
                    <a:ext uri="{FF2B5EF4-FFF2-40B4-BE49-F238E27FC236}">
                      <a16:creationId xmlns:a16="http://schemas.microsoft.com/office/drawing/2014/main" id="{AA4236A4-93E6-167D-00F3-A850F3FAB13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64977" y="2195931"/>
                  <a:ext cx="8650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Szabadkéz 18">
                  <a:extLst>
                    <a:ext uri="{FF2B5EF4-FFF2-40B4-BE49-F238E27FC236}">
                      <a16:creationId xmlns:a16="http://schemas.microsoft.com/office/drawing/2014/main" id="{F658AC20-172D-FA2A-621B-4C363C182EA4}"/>
                    </a:ext>
                  </a:extLst>
                </p14:cNvPr>
                <p14:cNvContentPartPr/>
                <p14:nvPr/>
              </p14:nvContentPartPr>
              <p14:xfrm>
                <a:off x="7037977" y="2366211"/>
                <a:ext cx="742320" cy="32040"/>
              </p14:xfrm>
            </p:contentPart>
          </mc:Choice>
          <mc:Fallback xmlns="">
            <p:pic>
              <p:nvPicPr>
                <p:cNvPr id="19" name="Szabadkéz 18">
                  <a:extLst>
                    <a:ext uri="{FF2B5EF4-FFF2-40B4-BE49-F238E27FC236}">
                      <a16:creationId xmlns:a16="http://schemas.microsoft.com/office/drawing/2014/main" id="{F658AC20-172D-FA2A-621B-4C363C182EA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966337" y="2222571"/>
                  <a:ext cx="8859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Szabadkéz 20">
                  <a:extLst>
                    <a:ext uri="{FF2B5EF4-FFF2-40B4-BE49-F238E27FC236}">
                      <a16:creationId xmlns:a16="http://schemas.microsoft.com/office/drawing/2014/main" id="{6B79507D-7D66-111D-EA06-01B74EBD47DE}"/>
                    </a:ext>
                  </a:extLst>
                </p14:cNvPr>
                <p14:cNvContentPartPr/>
                <p14:nvPr/>
              </p14:nvContentPartPr>
              <p14:xfrm>
                <a:off x="9658057" y="2192331"/>
                <a:ext cx="360" cy="360"/>
              </p14:xfrm>
            </p:contentPart>
          </mc:Choice>
          <mc:Fallback xmlns="">
            <p:pic>
              <p:nvPicPr>
                <p:cNvPr id="21" name="Szabadkéz 20">
                  <a:extLst>
                    <a:ext uri="{FF2B5EF4-FFF2-40B4-BE49-F238E27FC236}">
                      <a16:creationId xmlns:a16="http://schemas.microsoft.com/office/drawing/2014/main" id="{6B79507D-7D66-111D-EA06-01B74EBD47D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04417" y="2084691"/>
                  <a:ext cx="108000" cy="216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8" name="Csoportba foglalás 57">
              <a:extLst>
                <a:ext uri="{FF2B5EF4-FFF2-40B4-BE49-F238E27FC236}">
                  <a16:creationId xmlns:a16="http://schemas.microsoft.com/office/drawing/2014/main" id="{7F906BFF-6DEB-81C3-9F5A-F08DF809907D}"/>
                </a:ext>
              </a:extLst>
            </p:cNvPr>
            <p:cNvGrpSpPr/>
            <p:nvPr/>
          </p:nvGrpSpPr>
          <p:grpSpPr>
            <a:xfrm>
              <a:off x="6463321" y="1768961"/>
              <a:ext cx="4869214" cy="4086225"/>
              <a:chOff x="6505851" y="1768961"/>
              <a:chExt cx="4869214" cy="4086225"/>
            </a:xfrm>
          </p:grpSpPr>
          <p:pic>
            <p:nvPicPr>
              <p:cNvPr id="7" name="Picture 2">
                <a:extLst>
                  <a:ext uri="{FF2B5EF4-FFF2-40B4-BE49-F238E27FC236}">
                    <a16:creationId xmlns:a16="http://schemas.microsoft.com/office/drawing/2014/main" id="{9517B47E-A16E-629B-FA70-2B060871AF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5851" y="1768961"/>
                <a:ext cx="4869214" cy="4086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Szövegdoboz 31">
                <a:extLst>
                  <a:ext uri="{FF2B5EF4-FFF2-40B4-BE49-F238E27FC236}">
                    <a16:creationId xmlns:a16="http://schemas.microsoft.com/office/drawing/2014/main" id="{24AF7FE6-0D54-D284-47BA-D430DA5633AD}"/>
                  </a:ext>
                </a:extLst>
              </p:cNvPr>
              <p:cNvSpPr txBox="1"/>
              <p:nvPr/>
            </p:nvSpPr>
            <p:spPr>
              <a:xfrm>
                <a:off x="7036897" y="2111691"/>
                <a:ext cx="97458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hu-HU" dirty="0" err="1"/>
                  <a:t>Inotrop</a:t>
                </a:r>
                <a:endParaRPr lang="hu-HU" dirty="0"/>
              </a:p>
            </p:txBody>
          </p:sp>
          <p:sp>
            <p:nvSpPr>
              <p:cNvPr id="33" name="Szövegdoboz 32">
                <a:extLst>
                  <a:ext uri="{FF2B5EF4-FFF2-40B4-BE49-F238E27FC236}">
                    <a16:creationId xmlns:a16="http://schemas.microsoft.com/office/drawing/2014/main" id="{1D49B3B3-7F2F-952C-1DE9-E6C1FD2CD095}"/>
                  </a:ext>
                </a:extLst>
              </p:cNvPr>
              <p:cNvSpPr txBox="1"/>
              <p:nvPr/>
            </p:nvSpPr>
            <p:spPr>
              <a:xfrm>
                <a:off x="9395669" y="1996580"/>
                <a:ext cx="144290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hu-HU" sz="1600" dirty="0" err="1"/>
                  <a:t>Vazodilatáció</a:t>
                </a:r>
                <a:endParaRPr lang="hu-HU" sz="1600" dirty="0"/>
              </a:p>
            </p:txBody>
          </p:sp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B48B36F7-216C-0B5C-A191-891EA6C38C91}"/>
                  </a:ext>
                </a:extLst>
              </p:cNvPr>
              <p:cNvSpPr txBox="1"/>
              <p:nvPr/>
            </p:nvSpPr>
            <p:spPr>
              <a:xfrm>
                <a:off x="8103765" y="4135772"/>
                <a:ext cx="193785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hu-HU" dirty="0" err="1"/>
                  <a:t>Kardioprotekció</a:t>
                </a:r>
                <a:endParaRPr lang="hu-HU" dirty="0"/>
              </a:p>
            </p:txBody>
          </p:sp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F58F6EDF-32A7-1A06-7737-FD5C0F4EA2E9}"/>
                  </a:ext>
                </a:extLst>
              </p:cNvPr>
              <p:cNvSpPr txBox="1"/>
              <p:nvPr/>
            </p:nvSpPr>
            <p:spPr>
              <a:xfrm>
                <a:off x="8011486" y="3496112"/>
                <a:ext cx="2030136" cy="369332"/>
              </a:xfrm>
              <a:prstGeom prst="rect">
                <a:avLst/>
              </a:prstGeom>
              <a:solidFill>
                <a:schemeClr val="tx2">
                  <a:lumMod val="75000"/>
                  <a:lumOff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hu-HU" dirty="0" err="1">
                    <a:solidFill>
                      <a:schemeClr val="bg1"/>
                    </a:solidFill>
                  </a:rPr>
                  <a:t>Levosimendan</a:t>
                </a:r>
                <a:endParaRPr lang="hu-HU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7" name="Szövegdoboz 36">
              <a:extLst>
                <a:ext uri="{FF2B5EF4-FFF2-40B4-BE49-F238E27FC236}">
                  <a16:creationId xmlns:a16="http://schemas.microsoft.com/office/drawing/2014/main" id="{59CD2927-DF48-1EA7-8B27-46C5738399E7}"/>
                </a:ext>
              </a:extLst>
            </p:cNvPr>
            <p:cNvSpPr txBox="1"/>
            <p:nvPr/>
          </p:nvSpPr>
          <p:spPr>
            <a:xfrm>
              <a:off x="6932644" y="3340360"/>
              <a:ext cx="1049239" cy="4756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200" dirty="0" err="1"/>
                <a:t>Troponin</a:t>
              </a:r>
              <a:r>
                <a:rPr lang="hu-HU" sz="1200" dirty="0"/>
                <a:t> </a:t>
              </a:r>
              <a:r>
                <a:rPr lang="hu-HU" sz="1200" dirty="0" err="1"/>
                <a:t>szenzitizáció</a:t>
              </a:r>
              <a:endParaRPr lang="hu-HU" sz="1200" dirty="0"/>
            </a:p>
          </p:txBody>
        </p:sp>
        <p:sp>
          <p:nvSpPr>
            <p:cNvPr id="38" name="Szövegdoboz 37">
              <a:extLst>
                <a:ext uri="{FF2B5EF4-FFF2-40B4-BE49-F238E27FC236}">
                  <a16:creationId xmlns:a16="http://schemas.microsoft.com/office/drawing/2014/main" id="{942BF874-6280-262E-45FA-2ECD4C8B5A6A}"/>
                </a:ext>
              </a:extLst>
            </p:cNvPr>
            <p:cNvSpPr txBox="1"/>
            <p:nvPr/>
          </p:nvSpPr>
          <p:spPr>
            <a:xfrm>
              <a:off x="9116002" y="4544007"/>
              <a:ext cx="105436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000" dirty="0" err="1"/>
                <a:t>Mitochondriális</a:t>
              </a:r>
              <a:r>
                <a:rPr lang="hu-HU" sz="1000" dirty="0"/>
                <a:t> ATP-szenzitív </a:t>
              </a:r>
              <a:r>
                <a:rPr lang="hu-HU" sz="1000" dirty="0" err="1"/>
                <a:t>K</a:t>
              </a:r>
              <a:r>
                <a:rPr lang="hu-HU" sz="1000" dirty="0"/>
                <a:t> csatorna aktiváció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1" name="Szabadkéz 40">
                  <a:extLst>
                    <a:ext uri="{FF2B5EF4-FFF2-40B4-BE49-F238E27FC236}">
                      <a16:creationId xmlns:a16="http://schemas.microsoft.com/office/drawing/2014/main" id="{A130AF89-5507-298D-43F9-43A71E9C5F61}"/>
                    </a:ext>
                  </a:extLst>
                </p14:cNvPr>
                <p14:cNvContentPartPr/>
                <p14:nvPr/>
              </p14:nvContentPartPr>
              <p14:xfrm>
                <a:off x="10711616" y="3659738"/>
                <a:ext cx="360" cy="360"/>
              </p14:xfrm>
            </p:contentPart>
          </mc:Choice>
          <mc:Fallback xmlns="">
            <p:pic>
              <p:nvPicPr>
                <p:cNvPr id="41" name="Szabadkéz 40">
                  <a:extLst>
                    <a:ext uri="{FF2B5EF4-FFF2-40B4-BE49-F238E27FC236}">
                      <a16:creationId xmlns:a16="http://schemas.microsoft.com/office/drawing/2014/main" id="{A130AF89-5507-298D-43F9-43A71E9C5F6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705496" y="365361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91A985CB-7E8C-F60E-086D-9595D04B55DB}"/>
                </a:ext>
              </a:extLst>
            </p:cNvPr>
            <p:cNvSpPr txBox="1"/>
            <p:nvPr/>
          </p:nvSpPr>
          <p:spPr>
            <a:xfrm>
              <a:off x="9955754" y="3293705"/>
              <a:ext cx="91440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hu-HU" sz="1000" dirty="0"/>
                <a:t>Simaizom ATP-szenzitív </a:t>
              </a:r>
              <a:r>
                <a:rPr lang="hu-HU" sz="1000" dirty="0" err="1"/>
                <a:t>K</a:t>
              </a:r>
              <a:r>
                <a:rPr lang="hu-HU" sz="1000" dirty="0"/>
                <a:t> csatorna aktiváció</a:t>
              </a:r>
            </a:p>
          </p:txBody>
        </p: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43" name="Szabadkéz 42">
                  <a:extLst>
                    <a:ext uri="{FF2B5EF4-FFF2-40B4-BE49-F238E27FC236}">
                      <a16:creationId xmlns:a16="http://schemas.microsoft.com/office/drawing/2014/main" id="{5F117FA9-7795-81FA-9297-ACAFEBFC959C}"/>
                    </a:ext>
                  </a:extLst>
                </p14:cNvPr>
                <p14:cNvContentPartPr/>
                <p14:nvPr/>
              </p14:nvContentPartPr>
              <p14:xfrm>
                <a:off x="10650056" y="3855938"/>
                <a:ext cx="253080" cy="139680"/>
              </p14:xfrm>
            </p:contentPart>
          </mc:Choice>
          <mc:Fallback xmlns="">
            <p:pic>
              <p:nvPicPr>
                <p:cNvPr id="43" name="Szabadkéz 42">
                  <a:extLst>
                    <a:ext uri="{FF2B5EF4-FFF2-40B4-BE49-F238E27FC236}">
                      <a16:creationId xmlns:a16="http://schemas.microsoft.com/office/drawing/2014/main" id="{5F117FA9-7795-81FA-9297-ACAFEBFC95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41056" y="3802298"/>
                  <a:ext cx="2707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44" name="Szabadkéz 43">
                  <a:extLst>
                    <a:ext uri="{FF2B5EF4-FFF2-40B4-BE49-F238E27FC236}">
                      <a16:creationId xmlns:a16="http://schemas.microsoft.com/office/drawing/2014/main" id="{42B97C3C-C65F-5D21-0298-09023EF64A1B}"/>
                    </a:ext>
                  </a:extLst>
                </p14:cNvPr>
                <p14:cNvContentPartPr/>
                <p14:nvPr/>
              </p14:nvContentPartPr>
              <p14:xfrm>
                <a:off x="10084856" y="5127458"/>
                <a:ext cx="97560" cy="161640"/>
              </p14:xfrm>
            </p:contentPart>
          </mc:Choice>
          <mc:Fallback xmlns="">
            <p:pic>
              <p:nvPicPr>
                <p:cNvPr id="44" name="Szabadkéz 43">
                  <a:extLst>
                    <a:ext uri="{FF2B5EF4-FFF2-40B4-BE49-F238E27FC236}">
                      <a16:creationId xmlns:a16="http://schemas.microsoft.com/office/drawing/2014/main" id="{42B97C3C-C65F-5D21-0298-09023EF64A1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76216" y="5073818"/>
                  <a:ext cx="1152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5" name="Szabadkéz 44">
                  <a:extLst>
                    <a:ext uri="{FF2B5EF4-FFF2-40B4-BE49-F238E27FC236}">
                      <a16:creationId xmlns:a16="http://schemas.microsoft.com/office/drawing/2014/main" id="{9EA5AB29-D1F0-3B42-7FE5-8A0356FF4D05}"/>
                    </a:ext>
                  </a:extLst>
                </p14:cNvPr>
                <p14:cNvContentPartPr/>
                <p14:nvPr/>
              </p14:nvContentPartPr>
              <p14:xfrm>
                <a:off x="10103576" y="5150138"/>
                <a:ext cx="78840" cy="124920"/>
              </p14:xfrm>
            </p:contentPart>
          </mc:Choice>
          <mc:Fallback xmlns="">
            <p:pic>
              <p:nvPicPr>
                <p:cNvPr id="45" name="Szabadkéz 44">
                  <a:extLst>
                    <a:ext uri="{FF2B5EF4-FFF2-40B4-BE49-F238E27FC236}">
                      <a16:creationId xmlns:a16="http://schemas.microsoft.com/office/drawing/2014/main" id="{9EA5AB29-D1F0-3B42-7FE5-8A0356FF4D0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97456" y="5144018"/>
                  <a:ext cx="91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6" name="Szabadkéz 45">
                  <a:extLst>
                    <a:ext uri="{FF2B5EF4-FFF2-40B4-BE49-F238E27FC236}">
                      <a16:creationId xmlns:a16="http://schemas.microsoft.com/office/drawing/2014/main" id="{11247FBF-2076-839E-DF36-2F8680DB044B}"/>
                    </a:ext>
                  </a:extLst>
                </p14:cNvPr>
                <p14:cNvContentPartPr/>
                <p14:nvPr/>
              </p14:nvContentPartPr>
              <p14:xfrm>
                <a:off x="10647896" y="3857738"/>
                <a:ext cx="244800" cy="142200"/>
              </p14:xfrm>
            </p:contentPart>
          </mc:Choice>
          <mc:Fallback xmlns="">
            <p:pic>
              <p:nvPicPr>
                <p:cNvPr id="46" name="Szabadkéz 45">
                  <a:extLst>
                    <a:ext uri="{FF2B5EF4-FFF2-40B4-BE49-F238E27FC236}">
                      <a16:creationId xmlns:a16="http://schemas.microsoft.com/office/drawing/2014/main" id="{11247FBF-2076-839E-DF36-2F8680DB044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41776" y="3851618"/>
                  <a:ext cx="257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7" name="Szabadkéz 46">
                  <a:extLst>
                    <a:ext uri="{FF2B5EF4-FFF2-40B4-BE49-F238E27FC236}">
                      <a16:creationId xmlns:a16="http://schemas.microsoft.com/office/drawing/2014/main" id="{19CD43A6-1379-B657-04A1-A2152CE3251F}"/>
                    </a:ext>
                  </a:extLst>
                </p14:cNvPr>
                <p14:cNvContentPartPr/>
                <p14:nvPr/>
              </p14:nvContentPartPr>
              <p14:xfrm>
                <a:off x="10753736" y="4104338"/>
                <a:ext cx="360" cy="360"/>
              </p14:xfrm>
            </p:contentPart>
          </mc:Choice>
          <mc:Fallback xmlns="">
            <p:pic>
              <p:nvPicPr>
                <p:cNvPr id="47" name="Szabadkéz 46">
                  <a:extLst>
                    <a:ext uri="{FF2B5EF4-FFF2-40B4-BE49-F238E27FC236}">
                      <a16:creationId xmlns:a16="http://schemas.microsoft.com/office/drawing/2014/main" id="{19CD43A6-1379-B657-04A1-A2152CE3251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747616" y="409821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1" name="Szabadkéz 50">
                  <a:extLst>
                    <a:ext uri="{FF2B5EF4-FFF2-40B4-BE49-F238E27FC236}">
                      <a16:creationId xmlns:a16="http://schemas.microsoft.com/office/drawing/2014/main" id="{943B6D24-B9B0-54A7-B216-20DB81823C8A}"/>
                    </a:ext>
                  </a:extLst>
                </p14:cNvPr>
                <p14:cNvContentPartPr/>
                <p14:nvPr/>
              </p14:nvContentPartPr>
              <p14:xfrm>
                <a:off x="10125176" y="2766056"/>
                <a:ext cx="22320" cy="40680"/>
              </p14:xfrm>
            </p:contentPart>
          </mc:Choice>
          <mc:Fallback xmlns="">
            <p:pic>
              <p:nvPicPr>
                <p:cNvPr id="51" name="Szabadkéz 50">
                  <a:extLst>
                    <a:ext uri="{FF2B5EF4-FFF2-40B4-BE49-F238E27FC236}">
                      <a16:creationId xmlns:a16="http://schemas.microsoft.com/office/drawing/2014/main" id="{943B6D24-B9B0-54A7-B216-20DB81823C8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14736" y="2755616"/>
                  <a:ext cx="435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2" name="Szabadkéz 51">
                  <a:extLst>
                    <a:ext uri="{FF2B5EF4-FFF2-40B4-BE49-F238E27FC236}">
                      <a16:creationId xmlns:a16="http://schemas.microsoft.com/office/drawing/2014/main" id="{DC03F2B3-F6AD-F29C-E13A-8F02B89085BF}"/>
                    </a:ext>
                  </a:extLst>
                </p14:cNvPr>
                <p14:cNvContentPartPr/>
                <p14:nvPr/>
              </p14:nvContentPartPr>
              <p14:xfrm>
                <a:off x="9509216" y="5342216"/>
                <a:ext cx="4680" cy="360"/>
              </p14:xfrm>
            </p:contentPart>
          </mc:Choice>
          <mc:Fallback xmlns="">
            <p:pic>
              <p:nvPicPr>
                <p:cNvPr id="52" name="Szabadkéz 51">
                  <a:extLst>
                    <a:ext uri="{FF2B5EF4-FFF2-40B4-BE49-F238E27FC236}">
                      <a16:creationId xmlns:a16="http://schemas.microsoft.com/office/drawing/2014/main" id="{DC03F2B3-F6AD-F29C-E13A-8F02B89085B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498776" y="5331776"/>
                  <a:ext cx="25920" cy="21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7" name="Rectangle 6">
            <a:extLst>
              <a:ext uri="{FF2B5EF4-FFF2-40B4-BE49-F238E27FC236}">
                <a16:creationId xmlns:a16="http://schemas.microsoft.com/office/drawing/2014/main" id="{911DB380-36F1-DCB4-1786-CCBD6A9DCC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1731" y="1654056"/>
            <a:ext cx="6706285" cy="409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1415" rIns="0" bIns="14283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szívizomsejtek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troponin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C molekuláihoz kötődik,  növeli a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troponin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C érzékenységét a kalciumra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nyitja a </a:t>
            </a:r>
            <a:r>
              <a:rPr kumimoji="0" lang="hu-HU" altLang="hu-HU" b="0" i="0" u="none" strike="noStrike" cap="none" normalizeH="0" baseline="0" dirty="0" err="1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vérerek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 simaizomsejtjeiben található ATP-érzékeny káliumcsatornákat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hu-HU" altLang="hu-HU" dirty="0" err="1">
                <a:solidFill>
                  <a:srgbClr val="001D35"/>
                </a:solidFill>
                <a:latin typeface="Google Sans"/>
              </a:rPr>
              <a:t>mitochondriális</a:t>
            </a:r>
            <a:r>
              <a:rPr lang="hu-HU" altLang="hu-HU" dirty="0">
                <a:solidFill>
                  <a:srgbClr val="001D35"/>
                </a:solidFill>
                <a:latin typeface="Google Sans"/>
              </a:rPr>
              <a:t> ATP-érzékeny káliumcsatornákat nyitja</a:t>
            </a:r>
            <a:endParaRPr kumimoji="0" lang="hu-HU" altLang="hu-HU" b="0" i="0" u="none" strike="noStrike" cap="none" normalizeH="0" baseline="0" dirty="0">
              <a:ln>
                <a:noFill/>
              </a:ln>
              <a:solidFill>
                <a:srgbClr val="001D35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kumimoji="0" lang="hu-HU" altLang="hu-H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731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8DA21A-CEB8-2848-5455-805CB236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6898"/>
            <a:ext cx="10515600" cy="1029211"/>
          </a:xfrm>
        </p:spPr>
        <p:txBody>
          <a:bodyPr/>
          <a:lstStyle/>
          <a:p>
            <a:r>
              <a:rPr lang="hu-HU" dirty="0" err="1"/>
              <a:t>Levosimendan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AD44F2-F9AA-647D-957C-AD960C06A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4583"/>
            <a:ext cx="10515600" cy="40857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Vese:</a:t>
            </a:r>
          </a:p>
          <a:p>
            <a:r>
              <a:rPr lang="hu-HU" dirty="0"/>
              <a:t>Kivédi az </a:t>
            </a:r>
            <a:r>
              <a:rPr lang="hu-HU" dirty="0" err="1"/>
              <a:t>iszkémiás-reperfúziós</a:t>
            </a:r>
            <a:r>
              <a:rPr lang="hu-HU" dirty="0"/>
              <a:t> károsodást</a:t>
            </a:r>
          </a:p>
          <a:p>
            <a:r>
              <a:rPr lang="hu-HU" dirty="0"/>
              <a:t>növeli a vese vérátáramlását, csökkenti a </a:t>
            </a:r>
            <a:r>
              <a:rPr lang="hu-HU" dirty="0" err="1"/>
              <a:t>veseerek</a:t>
            </a:r>
            <a:r>
              <a:rPr lang="hu-HU" dirty="0"/>
              <a:t> ellenállását és növeli a </a:t>
            </a:r>
            <a:r>
              <a:rPr lang="hu-HU" dirty="0" err="1"/>
              <a:t>glomerularis</a:t>
            </a:r>
            <a:r>
              <a:rPr lang="hu-HU" dirty="0"/>
              <a:t> filtrációt is</a:t>
            </a:r>
          </a:p>
          <a:p>
            <a:pPr marL="0" indent="0">
              <a:buNone/>
            </a:pPr>
            <a:r>
              <a:rPr lang="hu-HU" dirty="0"/>
              <a:t>Máj:</a:t>
            </a:r>
          </a:p>
          <a:p>
            <a:r>
              <a:rPr lang="hu-HU" dirty="0"/>
              <a:t>Artéria </a:t>
            </a:r>
            <a:r>
              <a:rPr lang="hu-HU" dirty="0" err="1"/>
              <a:t>hepatica</a:t>
            </a:r>
            <a:r>
              <a:rPr lang="hu-HU" dirty="0"/>
              <a:t> és véna </a:t>
            </a:r>
            <a:r>
              <a:rPr lang="hu-HU" dirty="0" err="1"/>
              <a:t>portae</a:t>
            </a:r>
            <a:r>
              <a:rPr lang="hu-HU" dirty="0"/>
              <a:t> dilatációja, </a:t>
            </a:r>
            <a:r>
              <a:rPr lang="hu-HU" dirty="0" err="1"/>
              <a:t>iszkémia</a:t>
            </a:r>
            <a:r>
              <a:rPr lang="hu-HU" dirty="0"/>
              <a:t> ellen véd, </a:t>
            </a:r>
            <a:r>
              <a:rPr lang="hu-HU" dirty="0" err="1"/>
              <a:t>apoptózist</a:t>
            </a:r>
            <a:r>
              <a:rPr lang="hu-HU" dirty="0"/>
              <a:t> csökkenti</a:t>
            </a:r>
          </a:p>
          <a:p>
            <a:pPr marL="0" indent="0">
              <a:buNone/>
            </a:pPr>
            <a:r>
              <a:rPr lang="hu-HU" dirty="0"/>
              <a:t>Tüdő-légzés: </a:t>
            </a:r>
          </a:p>
          <a:p>
            <a:r>
              <a:rPr lang="hu-HU" dirty="0" err="1"/>
              <a:t>Antiapoptotikus</a:t>
            </a:r>
            <a:r>
              <a:rPr lang="hu-HU" dirty="0"/>
              <a:t>, </a:t>
            </a:r>
            <a:r>
              <a:rPr lang="hu-HU" dirty="0" err="1"/>
              <a:t>anti-inflammatórikus</a:t>
            </a:r>
            <a:endParaRPr lang="hu-HU" dirty="0"/>
          </a:p>
          <a:p>
            <a:r>
              <a:rPr lang="hu-HU" dirty="0"/>
              <a:t>Diafragma kalcium szenzitivitását is fokozza, </a:t>
            </a:r>
            <a:r>
              <a:rPr lang="hu-HU" dirty="0" err="1"/>
              <a:t>kontraktilitása</a:t>
            </a:r>
            <a:r>
              <a:rPr lang="hu-HU" dirty="0"/>
              <a:t> javul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44371C9-7957-F145-5A3F-0E6F965C56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4731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E50272-896B-1CD1-1760-540EBE48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6733"/>
            <a:ext cx="10515600" cy="1029211"/>
          </a:xfrm>
        </p:spPr>
        <p:txBody>
          <a:bodyPr/>
          <a:lstStyle/>
          <a:p>
            <a:r>
              <a:rPr lang="hu-HU" dirty="0" err="1"/>
              <a:t>Levosimendan</a:t>
            </a:r>
            <a:r>
              <a:rPr lang="hu-HU" dirty="0"/>
              <a:t>-indikációk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1B4184-CACE-D5B7-FBEF-4D7B17EFC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1584758"/>
            <a:ext cx="10847362" cy="4564070"/>
          </a:xfrm>
        </p:spPr>
        <p:txBody>
          <a:bodyPr>
            <a:normAutofit/>
          </a:bodyPr>
          <a:lstStyle/>
          <a:p>
            <a:r>
              <a:rPr lang="hu-HU" dirty="0"/>
              <a:t>Akut, krónikus szívelégtelenség</a:t>
            </a:r>
          </a:p>
          <a:p>
            <a:r>
              <a:rPr lang="hu-HU" dirty="0" err="1"/>
              <a:t>Kardiogén</a:t>
            </a:r>
            <a:r>
              <a:rPr lang="hu-HU" dirty="0"/>
              <a:t> sokk</a:t>
            </a:r>
          </a:p>
          <a:p>
            <a:r>
              <a:rPr lang="hu-HU" dirty="0"/>
              <a:t>AMI, PTCA alatt</a:t>
            </a:r>
          </a:p>
          <a:p>
            <a:endParaRPr lang="hu-HU" dirty="0"/>
          </a:p>
          <a:p>
            <a:pPr lvl="1"/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5306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C39C2F-6DE8-270B-8A9B-AD507EE4F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4017"/>
            <a:ext cx="10515600" cy="1029211"/>
          </a:xfrm>
        </p:spPr>
        <p:txBody>
          <a:bodyPr/>
          <a:lstStyle/>
          <a:p>
            <a:r>
              <a:rPr lang="hu-HU" dirty="0" err="1"/>
              <a:t>Levosimendan</a:t>
            </a:r>
            <a:r>
              <a:rPr lang="hu-HU" dirty="0"/>
              <a:t> -indikációk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8EF8B03B-569E-1556-1F40-D4ECF60398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4234" y="1519311"/>
                <a:ext cx="10889566" cy="46576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hu-HU" dirty="0"/>
                  <a:t>Szívműtétek előtt, alatt:</a:t>
                </a:r>
              </a:p>
              <a:p>
                <a:pPr lvl="1"/>
                <a:r>
                  <a:rPr lang="hu-HU" dirty="0"/>
                  <a:t>CABG: javasolt, ha EF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hu-HU" dirty="0"/>
                  <a:t> 25% (30,35%?)</a:t>
                </a:r>
              </a:p>
              <a:p>
                <a:pPr lvl="1"/>
                <a:r>
                  <a:rPr lang="hu-HU" dirty="0"/>
                  <a:t>billentyű betegségek esetén: </a:t>
                </a:r>
              </a:p>
              <a:p>
                <a:pPr marL="457200" lvl="1" indent="0">
                  <a:buNone/>
                </a:pPr>
                <a:r>
                  <a:rPr lang="hu-HU" dirty="0"/>
                  <a:t>Aorta: </a:t>
                </a:r>
              </a:p>
              <a:p>
                <a:pPr lvl="1"/>
                <a:r>
                  <a:rPr lang="hu-HU" dirty="0"/>
                  <a:t>„</a:t>
                </a:r>
                <a:r>
                  <a:rPr lang="hu-HU" dirty="0" err="1"/>
                  <a:t>low</a:t>
                </a:r>
                <a:r>
                  <a:rPr lang="hu-HU" dirty="0"/>
                  <a:t> flow </a:t>
                </a:r>
                <a:r>
                  <a:rPr lang="hu-HU" dirty="0" err="1"/>
                  <a:t>low</a:t>
                </a:r>
                <a:r>
                  <a:rPr lang="hu-HU" dirty="0"/>
                  <a:t> gradiens” aortaszűkület kapcsán fokozott elővigyázatossággal adható (</a:t>
                </a:r>
                <a:r>
                  <a:rPr lang="hu-HU" dirty="0" err="1"/>
                  <a:t>hipotenzió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!)</m:t>
                    </m:r>
                  </m:oMath>
                </a14:m>
                <a:endParaRPr lang="hu-HU" dirty="0"/>
              </a:p>
              <a:p>
                <a:pPr lvl="1"/>
                <a:r>
                  <a:rPr lang="hu-HU" dirty="0" err="1"/>
                  <a:t>Inszufficiencia</a:t>
                </a:r>
                <a:r>
                  <a:rPr lang="hu-HU" dirty="0"/>
                  <a:t> esetén ha EF</a:t>
                </a:r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≤35%</m:t>
                    </m:r>
                  </m:oMath>
                </a14:m>
                <a:endParaRPr lang="hu-HU" dirty="0"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hu-HU" dirty="0" err="1"/>
                  <a:t>Mitralis</a:t>
                </a:r>
                <a:r>
                  <a:rPr lang="hu-HU" dirty="0"/>
                  <a:t>:</a:t>
                </a:r>
              </a:p>
              <a:p>
                <a:pPr lvl="1"/>
                <a:r>
                  <a:rPr lang="hu-HU" dirty="0"/>
                  <a:t>a funkcionális elégtelenség esetén az EF&lt;35%,  ha organikus az elégtelenség, vagy ha jobbkamra-diszfunkció, </a:t>
                </a:r>
                <a:r>
                  <a:rPr lang="hu-HU" dirty="0" err="1"/>
                  <a:t>pulmonalis</a:t>
                </a:r>
                <a:r>
                  <a:rPr lang="hu-HU" dirty="0"/>
                  <a:t> hipertónia áll fenn, és az EF 35–45% vagy kevesebb</a:t>
                </a:r>
              </a:p>
              <a:p>
                <a:pPr lvl="1"/>
                <a:r>
                  <a:rPr lang="hu-HU" dirty="0"/>
                  <a:t>szűkület: súlyos jobbkamra-diszfunkció esetén egyedi megfontolás alapján</a:t>
                </a:r>
              </a:p>
              <a:p>
                <a:pPr lvl="1"/>
                <a:endParaRPr lang="hu-HU" dirty="0"/>
              </a:p>
              <a:p>
                <a:pPr marL="457200" lvl="1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8EF8B03B-569E-1556-1F40-D4ECF60398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4234" y="1519311"/>
                <a:ext cx="10889566" cy="4657652"/>
              </a:xfrm>
              <a:blipFill>
                <a:blip r:embed="rId2"/>
                <a:stretch>
                  <a:fillRect l="-1164" t="-2174" b="-163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zöveg helye 3">
            <a:extLst>
              <a:ext uri="{FF2B5EF4-FFF2-40B4-BE49-F238E27FC236}">
                <a16:creationId xmlns:a16="http://schemas.microsoft.com/office/drawing/2014/main" id="{EA62AD72-C7E6-B8C0-97C5-E6BDD8020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2016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E23E73-9B4B-2399-6782-EE379A36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Levosimendan</a:t>
            </a:r>
            <a:r>
              <a:rPr lang="hu-HU" dirty="0"/>
              <a:t>- indikációk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43E54AF-B52A-C08A-447D-480AEF3F8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Elsődleges és </a:t>
            </a:r>
            <a:r>
              <a:rPr lang="hu-HU" dirty="0" err="1"/>
              <a:t>pulmonalis</a:t>
            </a:r>
            <a:r>
              <a:rPr lang="hu-HU" dirty="0"/>
              <a:t> hipertónia vagy balszívfél-elégtelenség következményeként kialakult jobb szívfél elégtelenség esetén javasolt a </a:t>
            </a:r>
            <a:r>
              <a:rPr lang="hu-HU" dirty="0" err="1"/>
              <a:t>levoszimendán</a:t>
            </a:r>
            <a:r>
              <a:rPr lang="hu-HU" dirty="0"/>
              <a:t> adása, ha:</a:t>
            </a:r>
          </a:p>
          <a:p>
            <a:pPr lvl="1"/>
            <a:r>
              <a:rPr lang="hu-HU" dirty="0"/>
              <a:t>a TAPSE ≤12 mm;</a:t>
            </a:r>
          </a:p>
          <a:p>
            <a:pPr lvl="1"/>
            <a:r>
              <a:rPr lang="hu-HU" dirty="0"/>
              <a:t>a TAPSE ≤16 mm, a FAC≤36%, súlyos </a:t>
            </a:r>
            <a:r>
              <a:rPr lang="hu-HU" dirty="0" err="1"/>
              <a:t>tricuspidalisbillentyű</a:t>
            </a:r>
            <a:r>
              <a:rPr lang="hu-HU" dirty="0"/>
              <a:t>-elégtelenséggel és csökkent jobbkamra-funkcióval</a:t>
            </a:r>
          </a:p>
          <a:p>
            <a:pPr lvl="1"/>
            <a:r>
              <a:rPr lang="hu-HU" dirty="0" err="1"/>
              <a:t>pulmonalis</a:t>
            </a:r>
            <a:r>
              <a:rPr lang="hu-HU" dirty="0"/>
              <a:t> hipertónia: </a:t>
            </a:r>
            <a:r>
              <a:rPr lang="hu-HU" dirty="0" err="1"/>
              <a:t>pulmonalis</a:t>
            </a:r>
            <a:r>
              <a:rPr lang="hu-HU" dirty="0"/>
              <a:t> középnyomás ≥35 Hgmm, a </a:t>
            </a:r>
            <a:r>
              <a:rPr lang="hu-HU" dirty="0" err="1"/>
              <a:t>pulmonalis</a:t>
            </a:r>
            <a:r>
              <a:rPr lang="hu-HU" dirty="0"/>
              <a:t> érellenállás ≥3 </a:t>
            </a:r>
            <a:r>
              <a:rPr lang="hu-HU" dirty="0" err="1"/>
              <a:t>wood</a:t>
            </a:r>
            <a:r>
              <a:rPr lang="hu-HU" dirty="0"/>
              <a:t>-egység, és egyidejűleg már csökkent a jobbkamra-funkció és/vagy súlyos </a:t>
            </a:r>
            <a:r>
              <a:rPr lang="hu-HU" dirty="0" err="1"/>
              <a:t>tricuspidalis</a:t>
            </a:r>
            <a:r>
              <a:rPr lang="hu-HU" dirty="0"/>
              <a:t> </a:t>
            </a:r>
            <a:r>
              <a:rPr lang="hu-HU" dirty="0" err="1"/>
              <a:t>regurgitatio</a:t>
            </a:r>
            <a:r>
              <a:rPr lang="hu-HU" dirty="0"/>
              <a:t> és/vagy TAPSE ≤16 mm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4446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8A0663-7F26-C32F-ED8A-DF62AF731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Levosimendan</a:t>
            </a:r>
            <a:r>
              <a:rPr lang="hu-HU" dirty="0"/>
              <a:t>-indikációk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5AE403-CB0F-AE18-3E30-D571F86AE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VA-ECMO kezelés</a:t>
            </a:r>
          </a:p>
          <a:p>
            <a:r>
              <a:rPr lang="hu-HU" dirty="0"/>
              <a:t> </a:t>
            </a:r>
            <a:r>
              <a:rPr lang="hu-HU" dirty="0" err="1"/>
              <a:t>Ventricular</a:t>
            </a:r>
            <a:r>
              <a:rPr lang="hu-HU" dirty="0"/>
              <a:t> </a:t>
            </a:r>
            <a:r>
              <a:rPr lang="hu-HU" dirty="0" err="1"/>
              <a:t>assist</a:t>
            </a:r>
            <a:r>
              <a:rPr lang="hu-HU" dirty="0"/>
              <a:t> </a:t>
            </a:r>
            <a:r>
              <a:rPr lang="hu-HU" dirty="0" err="1"/>
              <a:t>device</a:t>
            </a:r>
            <a:r>
              <a:rPr lang="hu-HU" dirty="0"/>
              <a:t> mellett </a:t>
            </a:r>
          </a:p>
          <a:p>
            <a:r>
              <a:rPr lang="hu-HU" dirty="0" err="1"/>
              <a:t>Peripartum</a:t>
            </a:r>
            <a:r>
              <a:rPr lang="hu-HU" dirty="0"/>
              <a:t> </a:t>
            </a:r>
            <a:r>
              <a:rPr lang="hu-HU" dirty="0" err="1"/>
              <a:t>kardiomiopátia</a:t>
            </a:r>
            <a:r>
              <a:rPr lang="hu-HU" dirty="0"/>
              <a:t> </a:t>
            </a:r>
          </a:p>
          <a:p>
            <a:r>
              <a:rPr lang="hu-HU" dirty="0" err="1"/>
              <a:t>Takotsubo</a:t>
            </a:r>
            <a:r>
              <a:rPr lang="hu-HU" dirty="0"/>
              <a:t> </a:t>
            </a:r>
            <a:r>
              <a:rPr lang="hu-HU" dirty="0" err="1"/>
              <a:t>kardiomiopátia</a:t>
            </a:r>
            <a:endParaRPr lang="hu-HU" dirty="0"/>
          </a:p>
          <a:p>
            <a:r>
              <a:rPr lang="hu-HU" dirty="0" err="1"/>
              <a:t>eCPR</a:t>
            </a:r>
            <a:r>
              <a:rPr lang="hu-HU" dirty="0"/>
              <a:t> ?</a:t>
            </a:r>
          </a:p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9150A1E-975B-6CF6-84D7-929B258525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BF4D1AD-F256-96FC-1826-D65CDF23F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1187" y="2821608"/>
            <a:ext cx="4306472" cy="151993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50E0DCC-0A5A-A083-BC51-79D6EF632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861" y="1946992"/>
            <a:ext cx="4959045" cy="174923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4F4A4F4-B580-7983-D6F6-083748284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099" y="4311103"/>
            <a:ext cx="5035061" cy="1774442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EA9DE331-6460-A6A6-D079-F1913E334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371" y="4581234"/>
            <a:ext cx="5035061" cy="177444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C72A6D8-A115-B211-F35C-50E098AD2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955" y="1213964"/>
            <a:ext cx="4959045" cy="174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4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47B536-7C15-BD6C-DFF9-46342E310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Levosimendan</a:t>
            </a:r>
            <a:r>
              <a:rPr lang="hu-HU" dirty="0"/>
              <a:t>- szeptikus </a:t>
            </a:r>
            <a:r>
              <a:rPr lang="hu-HU" dirty="0" err="1"/>
              <a:t>kardiomiopátia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487A528-4858-265C-10E5-9E818EDB8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Javítja a szívműködést és csökkenti az </a:t>
            </a:r>
            <a:r>
              <a:rPr lang="hu-HU" dirty="0" err="1"/>
              <a:t>extravaszkuláris</a:t>
            </a:r>
            <a:r>
              <a:rPr lang="hu-HU" dirty="0"/>
              <a:t> tüdőfolyadékot és a </a:t>
            </a:r>
            <a:r>
              <a:rPr lang="hu-HU" dirty="0" err="1"/>
              <a:t>laktátot</a:t>
            </a:r>
            <a:endParaRPr lang="hu-HU" dirty="0"/>
          </a:p>
          <a:p>
            <a:endParaRPr lang="hu-HU" dirty="0"/>
          </a:p>
          <a:p>
            <a:r>
              <a:rPr lang="hu-HU" dirty="0"/>
              <a:t>Nem javítja a mortalitást, morbiditást?</a:t>
            </a:r>
          </a:p>
          <a:p>
            <a:r>
              <a:rPr lang="hu-HU" dirty="0"/>
              <a:t>Nem javítja a szervdiszfunkciókat?</a:t>
            </a:r>
          </a:p>
          <a:p>
            <a:pPr marL="0" indent="0">
              <a:buNone/>
            </a:pPr>
            <a:r>
              <a:rPr lang="hu-HU" dirty="0" err="1"/>
              <a:t>LeoPARDS</a:t>
            </a:r>
            <a:r>
              <a:rPr lang="hu-HU" dirty="0"/>
              <a:t> RCT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658A450-6D75-B501-7366-5A5F8063E4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54" t="8772" r="4718" b="2340"/>
          <a:stretch>
            <a:fillRect/>
          </a:stretch>
        </p:blipFill>
        <p:spPr>
          <a:xfrm>
            <a:off x="3471847" y="4629163"/>
            <a:ext cx="5186362" cy="181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47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C73015-53B6-454D-C003-344134A9F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CD5E79-8BB4-DFAD-D771-E04843ABC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dirty="0"/>
              <a:t>??????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C7F6D0C-A7AB-9951-8089-224A873C8F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17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>
            <a:extLst>
              <a:ext uri="{FF2B5EF4-FFF2-40B4-BE49-F238E27FC236}">
                <a16:creationId xmlns:a16="http://schemas.microsoft.com/office/drawing/2014/main" id="{854AAD53-722F-084E-B3B1-666CA0ED6442}"/>
              </a:ext>
            </a:extLst>
          </p:cNvPr>
          <p:cNvSpPr txBox="1">
            <a:spLocks/>
          </p:cNvSpPr>
          <p:nvPr/>
        </p:nvSpPr>
        <p:spPr>
          <a:xfrm>
            <a:off x="801138" y="1085410"/>
            <a:ext cx="7173912" cy="195841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400" b="1" dirty="0">
                <a:latin typeface="Pte Serif" pitchFamily="2" charset="2"/>
              </a:rPr>
              <a:t>Köszönöm a figyelmet!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4833DF5-1BF0-A034-63E0-60AC33444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97" y="85925"/>
            <a:ext cx="4876800" cy="1460864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1A93CDA-ACFB-32B1-C037-D1E4C0836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750" y="33207"/>
            <a:ext cx="2690812" cy="1513582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10B2C2D4-1E4D-0488-C651-96A04E5A4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695" y="3565026"/>
            <a:ext cx="6100305" cy="27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20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4AD75367-D0DC-412A-6003-116843E9C30F}"/>
                  </a:ext>
                </a:extLst>
              </p:cNvPr>
              <p:cNvSpPr txBox="1"/>
              <p:nvPr/>
            </p:nvSpPr>
            <p:spPr>
              <a:xfrm>
                <a:off x="385761" y="642939"/>
                <a:ext cx="3914777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2800" b="1" dirty="0">
                    <a:solidFill>
                      <a:schemeClr val="accent1">
                        <a:lumMod val="75000"/>
                      </a:schemeClr>
                    </a:solidFill>
                  </a:rPr>
                  <a:t>Akut szívelégtelenség  </a:t>
                </a:r>
                <a:r>
                  <a:rPr lang="hu-HU" b="1" dirty="0">
                    <a:solidFill>
                      <a:schemeClr val="accent1">
                        <a:lumMod val="75000"/>
                      </a:schemeClr>
                    </a:solidFill>
                  </a:rPr>
                  <a:t>+/-</a:t>
                </a:r>
              </a:p>
              <a:p>
                <a:r>
                  <a:rPr lang="hu-HU" b="1" dirty="0">
                    <a:solidFill>
                      <a:schemeClr val="accent1">
                        <a:lumMod val="75000"/>
                      </a:schemeClr>
                    </a:solidFill>
                  </a:rPr>
                  <a:t>szöveti </a:t>
                </a:r>
                <a:r>
                  <a:rPr lang="hu-HU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hipoperfúzió</a:t>
                </a:r>
                <a:r>
                  <a:rPr lang="hu-HU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dirty="0"/>
                  <a:t>(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∆</m:t>
                    </m:r>
                  </m:oMath>
                </a14:m>
                <a:r>
                  <a:rPr lang="hu-HU" dirty="0"/>
                  <a:t>CO2</a:t>
                </a:r>
                <a14:m>
                  <m:oMath xmlns:m="http://schemas.openxmlformats.org/officeDocument/2006/math">
                    <m:r>
                      <a:rPr lang="hu-HU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6,  </m:t>
                    </m:r>
                  </m:oMath>
                </a14:m>
                <a:r>
                  <a:rPr lang="hu-HU" dirty="0"/>
                  <a:t>ScVO2</a:t>
                </a:r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hu-HU" dirty="0"/>
                  <a:t> 70%,laktát </a:t>
                </a:r>
                <a14:m>
                  <m:oMath xmlns:m="http://schemas.openxmlformats.org/officeDocument/2006/math">
                    <m:r>
                      <a:rPr lang="hu-HU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hu-HU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3" name="Szövegdoboz 2">
                <a:extLst>
                  <a:ext uri="{FF2B5EF4-FFF2-40B4-BE49-F238E27FC236}">
                    <a16:creationId xmlns:a16="http://schemas.microsoft.com/office/drawing/2014/main" id="{4AD75367-D0DC-412A-6003-116843E9C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61" y="642939"/>
                <a:ext cx="3914777" cy="1354217"/>
              </a:xfrm>
              <a:prstGeom prst="rect">
                <a:avLst/>
              </a:prstGeom>
              <a:blipFill>
                <a:blip r:embed="rId2"/>
                <a:stretch>
                  <a:fillRect l="-3236" t="-4630" r="-1294" b="-64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Ábra 4" descr="Nyíl: egyenes egyszínű kitöltéssel">
            <a:extLst>
              <a:ext uri="{FF2B5EF4-FFF2-40B4-BE49-F238E27FC236}">
                <a16:creationId xmlns:a16="http://schemas.microsoft.com/office/drawing/2014/main" id="{FF73DC22-6AB4-5949-0D8E-C79556B81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4610100" y="809037"/>
            <a:ext cx="2647950" cy="589001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A56D87A2-0409-06D6-C69D-AEBDC8E261A9}"/>
              </a:ext>
            </a:extLst>
          </p:cNvPr>
          <p:cNvSpPr txBox="1"/>
          <p:nvPr/>
        </p:nvSpPr>
        <p:spPr>
          <a:xfrm>
            <a:off x="7700963" y="871538"/>
            <a:ext cx="310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rgbClr val="005F71"/>
                </a:solidFill>
              </a:rPr>
              <a:t>Levosimendan</a:t>
            </a:r>
            <a:endParaRPr lang="hu-HU" b="1" dirty="0">
              <a:solidFill>
                <a:srgbClr val="005F71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9B49A47-E985-68A7-4F95-932BE0433EE2}"/>
              </a:ext>
            </a:extLst>
          </p:cNvPr>
          <p:cNvSpPr txBox="1"/>
          <p:nvPr/>
        </p:nvSpPr>
        <p:spPr>
          <a:xfrm>
            <a:off x="5929313" y="214309"/>
            <a:ext cx="3946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/>
              <a:t>-</a:t>
            </a:r>
          </a:p>
        </p:txBody>
      </p:sp>
      <p:pic>
        <p:nvPicPr>
          <p:cNvPr id="8" name="Ábra 7" descr="Nyíl: egyenes egyszínű kitöltéssel">
            <a:extLst>
              <a:ext uri="{FF2B5EF4-FFF2-40B4-BE49-F238E27FC236}">
                <a16:creationId xmlns:a16="http://schemas.microsoft.com/office/drawing/2014/main" id="{E5CCCA8C-2732-573A-CA13-2E376D4ED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243308" y="2109970"/>
            <a:ext cx="1486382" cy="370410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2439EA9C-5BD6-81BB-D86B-9EDE6C0F9A1B}"/>
              </a:ext>
            </a:extLst>
          </p:cNvPr>
          <p:cNvSpPr txBox="1"/>
          <p:nvPr/>
        </p:nvSpPr>
        <p:spPr>
          <a:xfrm>
            <a:off x="1371604" y="1757355"/>
            <a:ext cx="5132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/>
              <a:t>+</a:t>
            </a:r>
          </a:p>
        </p:txBody>
      </p:sp>
      <p:pic>
        <p:nvPicPr>
          <p:cNvPr id="14" name="Ábra 13" descr="Nyíl: egyenes egyszínű kitöltéssel">
            <a:extLst>
              <a:ext uri="{FF2B5EF4-FFF2-40B4-BE49-F238E27FC236}">
                <a16:creationId xmlns:a16="http://schemas.microsoft.com/office/drawing/2014/main" id="{DDA97C9F-33EC-FA0E-FC3B-E7A2AFA0FF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896014">
            <a:off x="3072540" y="2752264"/>
            <a:ext cx="1684469" cy="324820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66A8ED00-F5ED-C532-0B18-6D50579CFD94}"/>
              </a:ext>
            </a:extLst>
          </p:cNvPr>
          <p:cNvSpPr txBox="1"/>
          <p:nvPr/>
        </p:nvSpPr>
        <p:spPr>
          <a:xfrm>
            <a:off x="1270518" y="2857497"/>
            <a:ext cx="1717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/>
              <a:t>Szívműtét</a:t>
            </a:r>
          </a:p>
        </p:txBody>
      </p:sp>
      <p:pic>
        <p:nvPicPr>
          <p:cNvPr id="16" name="Ábra 15" descr="Nyíl: egyenes egyszínű kitöltéssel">
            <a:extLst>
              <a:ext uri="{FF2B5EF4-FFF2-40B4-BE49-F238E27FC236}">
                <a16:creationId xmlns:a16="http://schemas.microsoft.com/office/drawing/2014/main" id="{5D25401F-24ED-EB5B-63EE-D82A54DFC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739685">
            <a:off x="2994700" y="3243805"/>
            <a:ext cx="1684469" cy="324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E61ED147-476A-7C0F-A374-BBA171EE00A0}"/>
                  </a:ext>
                </a:extLst>
              </p:cNvPr>
              <p:cNvSpPr txBox="1"/>
              <p:nvPr/>
            </p:nvSpPr>
            <p:spPr>
              <a:xfrm>
                <a:off x="5014914" y="2333743"/>
                <a:ext cx="31003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u="sng" dirty="0" err="1">
                    <a:solidFill>
                      <a:schemeClr val="accent1">
                        <a:lumMod val="75000"/>
                      </a:schemeClr>
                    </a:solidFill>
                  </a:rPr>
                  <a:t>Profilaktikusan</a:t>
                </a:r>
                <a:r>
                  <a:rPr lang="hu-HU" b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u-HU" dirty="0"/>
                  <a:t>(EF:</a:t>
                </a:r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30%</m:t>
                    </m:r>
                  </m:oMath>
                </a14:m>
                <a:r>
                  <a:rPr lang="hu-HU" dirty="0"/>
                  <a:t>): </a:t>
                </a:r>
                <a:r>
                  <a:rPr lang="hu-HU" b="1" dirty="0" err="1">
                    <a:solidFill>
                      <a:srgbClr val="005F71"/>
                    </a:solidFill>
                  </a:rPr>
                  <a:t>Levosimendan</a:t>
                </a:r>
                <a:r>
                  <a:rPr lang="hu-HU" dirty="0">
                    <a:solidFill>
                      <a:srgbClr val="005F71"/>
                    </a:solidFill>
                  </a:rPr>
                  <a:t> </a:t>
                </a:r>
                <a:r>
                  <a:rPr lang="hu-HU" dirty="0"/>
                  <a:t>(LSOS, AKI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hu-HU" dirty="0"/>
                  <a:t>)</a:t>
                </a:r>
              </a:p>
            </p:txBody>
          </p:sp>
        </mc:Choice>
        <mc:Fallback xmlns="">
          <p:sp>
            <p:nvSpPr>
              <p:cNvPr id="17" name="Szövegdoboz 16">
                <a:extLst>
                  <a:ext uri="{FF2B5EF4-FFF2-40B4-BE49-F238E27FC236}">
                    <a16:creationId xmlns:a16="http://schemas.microsoft.com/office/drawing/2014/main" id="{E61ED147-476A-7C0F-A374-BBA171EE0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914" y="2333743"/>
                <a:ext cx="3100387" cy="646331"/>
              </a:xfrm>
              <a:prstGeom prst="rect">
                <a:avLst/>
              </a:prstGeom>
              <a:blipFill>
                <a:blip r:embed="rId5"/>
                <a:stretch>
                  <a:fillRect l="-2049" t="-3846" r="-1639" b="-1346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zövegdoboz 17">
            <a:extLst>
              <a:ext uri="{FF2B5EF4-FFF2-40B4-BE49-F238E27FC236}">
                <a16:creationId xmlns:a16="http://schemas.microsoft.com/office/drawing/2014/main" id="{B275F209-CAA9-0783-2E5B-B06DD03CC685}"/>
              </a:ext>
            </a:extLst>
          </p:cNvPr>
          <p:cNvSpPr txBox="1"/>
          <p:nvPr/>
        </p:nvSpPr>
        <p:spPr>
          <a:xfrm>
            <a:off x="5114927" y="3600451"/>
            <a:ext cx="131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>
                <a:solidFill>
                  <a:schemeClr val="accent1">
                    <a:lumMod val="75000"/>
                  </a:schemeClr>
                </a:solidFill>
              </a:rPr>
              <a:t>Terápiásan</a:t>
            </a:r>
          </a:p>
        </p:txBody>
      </p:sp>
      <p:pic>
        <p:nvPicPr>
          <p:cNvPr id="19" name="Ábra 18" descr="Nyíl: egyenes egyszínű kitöltéssel">
            <a:extLst>
              <a:ext uri="{FF2B5EF4-FFF2-40B4-BE49-F238E27FC236}">
                <a16:creationId xmlns:a16="http://schemas.microsoft.com/office/drawing/2014/main" id="{AF1C1FF1-B022-D391-52D0-1FBE527BB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896014">
            <a:off x="6768253" y="3190414"/>
            <a:ext cx="1684469" cy="324820"/>
          </a:xfrm>
          <a:prstGeom prst="rect">
            <a:avLst/>
          </a:prstGeom>
        </p:spPr>
      </p:pic>
      <p:pic>
        <p:nvPicPr>
          <p:cNvPr id="20" name="Ábra 19" descr="Nyíl: egyenes egyszínű kitöltéssel">
            <a:extLst>
              <a:ext uri="{FF2B5EF4-FFF2-40B4-BE49-F238E27FC236}">
                <a16:creationId xmlns:a16="http://schemas.microsoft.com/office/drawing/2014/main" id="{9ED88A7B-EE9E-B6E3-FAB0-2FB068BA0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027739">
            <a:off x="6690413" y="4196318"/>
            <a:ext cx="1684469" cy="324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815A0B41-AE0F-3512-8C33-9AED88AC7D75}"/>
                  </a:ext>
                </a:extLst>
              </p:cNvPr>
              <p:cNvSpPr txBox="1"/>
              <p:nvPr/>
            </p:nvSpPr>
            <p:spPr>
              <a:xfrm>
                <a:off x="8429620" y="2390302"/>
                <a:ext cx="3600455" cy="1747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u="sng" dirty="0"/>
                  <a:t>CABG v. PCI: </a:t>
                </a:r>
                <a:r>
                  <a:rPr lang="hu-HU" b="1" dirty="0" err="1">
                    <a:solidFill>
                      <a:srgbClr val="005F71"/>
                    </a:solidFill>
                  </a:rPr>
                  <a:t>Levosimendan</a:t>
                </a:r>
                <a:r>
                  <a:rPr lang="hu-HU" b="1" dirty="0">
                    <a:solidFill>
                      <a:srgbClr val="005F71"/>
                    </a:solidFill>
                  </a:rPr>
                  <a:t> </a:t>
                </a:r>
                <a:r>
                  <a:rPr lang="hu-HU" dirty="0"/>
                  <a:t>(</a:t>
                </a:r>
                <a:r>
                  <a:rPr lang="hu-HU" dirty="0" err="1"/>
                  <a:t>mortalitás,postoperatív</a:t>
                </a:r>
                <a:r>
                  <a:rPr lang="hu-HU" dirty="0"/>
                  <a:t> PF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hu-HU"/>
                      <m:t>nti</m:t>
                    </m:r>
                    <m:r>
                      <m:rPr>
                        <m:nor/>
                      </m:rPr>
                      <a:rPr lang="hu-HU"/>
                      <m:t>−</m:t>
                    </m:r>
                    <m:r>
                      <m:rPr>
                        <m:nor/>
                      </m:rPr>
                      <a:rPr lang="hu-HU"/>
                      <m:t>stunning</m:t>
                    </m:r>
                    <m:r>
                      <m:rPr>
                        <m:nor/>
                      </m:rPr>
                      <a:rPr lang="hu-HU"/>
                      <m:t>, </m:t>
                    </m:r>
                    <m:r>
                      <m:rPr>
                        <m:nor/>
                      </m:rPr>
                      <a:rPr lang="hu-HU"/>
                      <m:t>antiischaemi</m:t>
                    </m:r>
                    <m:r>
                      <m:rPr>
                        <m:nor/>
                      </m:rPr>
                      <a:rPr lang="hu-HU"/>
                      <m:t>á</m:t>
                    </m:r>
                    <m:r>
                      <m:rPr>
                        <m:nor/>
                      </m:rPr>
                      <a:rPr lang="hu-HU"/>
                      <m:t>s</m:t>
                    </m:r>
                    <m:r>
                      <m:rPr>
                        <m:nor/>
                      </m:rPr>
                      <a:rPr lang="hu-HU"/>
                      <m:t> </m:t>
                    </m:r>
                    <m:r>
                      <m:rPr>
                        <m:nor/>
                      </m:rPr>
                      <a:rPr lang="hu-HU"/>
                      <m:t>hat</m:t>
                    </m:r>
                    <m:r>
                      <m:rPr>
                        <m:nor/>
                      </m:rPr>
                      <a:rPr lang="hu-HU"/>
                      <m:t>á</m:t>
                    </m:r>
                    <m:r>
                      <m:rPr>
                        <m:nor/>
                      </m:rPr>
                      <a:rPr lang="hu-HU"/>
                      <m:t>s</m:t>
                    </m:r>
                  </m:oMath>
                </a14:m>
                <a:r>
                  <a:rPr lang="hu-HU" dirty="0"/>
                  <a:t>)</a:t>
                </a:r>
                <a:endParaRPr lang="hu-HU" b="0" dirty="0">
                  <a:ea typeface="Cambria Math" panose="02040503050406030204" pitchFamily="18" charset="0"/>
                </a:endParaRPr>
              </a:p>
              <a:p>
                <a:r>
                  <a:rPr lang="hu-HU" dirty="0"/>
                  <a:t>	         </a:t>
                </a:r>
                <a:r>
                  <a:rPr lang="hu-HU" b="1" dirty="0" err="1">
                    <a:solidFill>
                      <a:schemeClr val="accent5">
                        <a:lumMod val="50000"/>
                      </a:schemeClr>
                    </a:solidFill>
                  </a:rPr>
                  <a:t>Milrinon</a:t>
                </a:r>
                <a:r>
                  <a:rPr lang="hu-HU" dirty="0"/>
                  <a:t> (újabb AMI, </a:t>
                </a:r>
                <a:r>
                  <a:rPr lang="hu-HU" dirty="0" err="1"/>
                  <a:t>tachikardia</a:t>
                </a:r>
                <a:r>
                  <a:rPr lang="hu-HU" dirty="0"/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↓)</m:t>
                    </m:r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21" name="Szövegdoboz 20">
                <a:extLst>
                  <a:ext uri="{FF2B5EF4-FFF2-40B4-BE49-F238E27FC236}">
                    <a16:creationId xmlns:a16="http://schemas.microsoft.com/office/drawing/2014/main" id="{815A0B41-AE0F-3512-8C33-9AED88AC7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620" y="2390302"/>
                <a:ext cx="3600455" cy="1747979"/>
              </a:xfrm>
              <a:prstGeom prst="rect">
                <a:avLst/>
              </a:prstGeom>
              <a:blipFill>
                <a:blip r:embed="rId6"/>
                <a:stretch>
                  <a:fillRect l="-1404" t="-1449" r="-702" b="-507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zövegdoboz 21">
            <a:extLst>
              <a:ext uri="{FF2B5EF4-FFF2-40B4-BE49-F238E27FC236}">
                <a16:creationId xmlns:a16="http://schemas.microsoft.com/office/drawing/2014/main" id="{73877949-FF94-578F-BF25-B61568882600}"/>
              </a:ext>
            </a:extLst>
          </p:cNvPr>
          <p:cNvSpPr txBox="1"/>
          <p:nvPr/>
        </p:nvSpPr>
        <p:spPr>
          <a:xfrm>
            <a:off x="8429620" y="4386266"/>
            <a:ext cx="3010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/>
              <a:t>Billentyű beültetés</a:t>
            </a:r>
            <a:r>
              <a:rPr lang="hu-HU" dirty="0"/>
              <a:t>: </a:t>
            </a:r>
            <a:r>
              <a:rPr lang="hu-HU" b="1" dirty="0" err="1">
                <a:solidFill>
                  <a:schemeClr val="accent5">
                    <a:lumMod val="50000"/>
                  </a:schemeClr>
                </a:solidFill>
              </a:rPr>
              <a:t>Milrinon</a:t>
            </a:r>
            <a:endParaRPr lang="hu-H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45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07BEFE5-671A-2ECD-4A34-EE65B759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Pozitív </a:t>
            </a:r>
            <a:r>
              <a:rPr lang="hu-HU" dirty="0" err="1"/>
              <a:t>inotrop</a:t>
            </a:r>
            <a:r>
              <a:rPr lang="hu-HU" dirty="0"/>
              <a:t> szerek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33F222-2C64-0F47-0F00-2DE714F91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257"/>
            <a:ext cx="10515600" cy="1819625"/>
          </a:xfrm>
        </p:spPr>
        <p:txBody>
          <a:bodyPr>
            <a:normAutofit/>
          </a:bodyPr>
          <a:lstStyle/>
          <a:p>
            <a:r>
              <a:rPr lang="hu-HU" dirty="0"/>
              <a:t>Szív pumpafunkcióját támogató szerek</a:t>
            </a:r>
          </a:p>
          <a:p>
            <a:r>
              <a:rPr lang="hu-HU" dirty="0"/>
              <a:t>Szívizom összehúzódását, elernyedését az </a:t>
            </a:r>
            <a:r>
              <a:rPr lang="hu-HU" dirty="0" err="1"/>
              <a:t>intracelluláris</a:t>
            </a:r>
            <a:r>
              <a:rPr lang="hu-HU" dirty="0"/>
              <a:t> kalcium koncentráció tranziens változásai és a </a:t>
            </a:r>
            <a:r>
              <a:rPr lang="hu-HU" dirty="0" err="1"/>
              <a:t>kontraktilis</a:t>
            </a:r>
            <a:r>
              <a:rPr lang="hu-HU" dirty="0"/>
              <a:t> fehérjék kölcsönhatásai befolyásolják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27CF947A-F44F-ABD9-DDA2-79CE9EBF4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43" y="3885817"/>
            <a:ext cx="10299446" cy="353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24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63AA853-6655-0488-737D-84A5453FD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0"/>
            <a:ext cx="9521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23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AC09FF8-2D09-E971-06ED-92A0E05E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56E70BB-A0A2-B0BC-6D0F-7AB89CFE19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zöveg helye 3">
            <a:extLst>
              <a:ext uri="{FF2B5EF4-FFF2-40B4-BE49-F238E27FC236}">
                <a16:creationId xmlns:a16="http://schemas.microsoft.com/office/drawing/2014/main" id="{1FD6A27F-E6EB-5615-F675-0CAF37928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0112"/>
            <a:ext cx="5340350" cy="461409"/>
          </a:xfrm>
        </p:spPr>
        <p:txBody>
          <a:bodyPr/>
          <a:lstStyle/>
          <a:p>
            <a:endParaRPr lang="hu-HU" dirty="0">
              <a:solidFill>
                <a:srgbClr val="3071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19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52306B-8C10-61BA-AFD1-90DDB37D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Elvárások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65C07C-DC76-2441-FEC6-B80F56328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dirty="0"/>
              <a:t>Ne fokozza a </a:t>
            </a:r>
            <a:r>
              <a:rPr lang="hu-HU" dirty="0" err="1"/>
              <a:t>miokardium</a:t>
            </a:r>
            <a:r>
              <a:rPr lang="hu-HU" dirty="0"/>
              <a:t> oxigénigényét</a:t>
            </a:r>
          </a:p>
          <a:p>
            <a:pPr lvl="1"/>
            <a:r>
              <a:rPr lang="hu-HU" dirty="0"/>
              <a:t>Szívizomspecifikus hatás</a:t>
            </a:r>
          </a:p>
          <a:p>
            <a:pPr lvl="1"/>
            <a:r>
              <a:rPr lang="hu-HU" dirty="0"/>
              <a:t>Ne okozzon sejtkárosodást</a:t>
            </a:r>
          </a:p>
          <a:p>
            <a:pPr lvl="1"/>
            <a:r>
              <a:rPr lang="hu-HU" dirty="0"/>
              <a:t>Alacsony aritmiás potenciál</a:t>
            </a:r>
          </a:p>
          <a:p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92DA293-BFBC-C34A-EBE4-DB8437AE4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301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F399F2-B7EB-02EB-761D-93B946D5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Szívelégtelenség kezelése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3E82FB-057D-7316-00CD-C15DC6874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kiváltó ok kezelése</a:t>
            </a:r>
          </a:p>
          <a:p>
            <a:r>
              <a:rPr lang="hu-HU" dirty="0"/>
              <a:t>Szupportív terápia:</a:t>
            </a:r>
          </a:p>
          <a:p>
            <a:pPr lvl="1"/>
            <a:r>
              <a:rPr lang="hu-HU" dirty="0" err="1"/>
              <a:t>Diuretikum</a:t>
            </a:r>
            <a:endParaRPr lang="hu-HU" dirty="0"/>
          </a:p>
          <a:p>
            <a:pPr lvl="1"/>
            <a:r>
              <a:rPr lang="hu-HU" dirty="0" err="1"/>
              <a:t>Vazodilatatív</a:t>
            </a:r>
            <a:r>
              <a:rPr lang="hu-HU" dirty="0"/>
              <a:t> szerek (ha vérnyomás engedi)</a:t>
            </a:r>
          </a:p>
          <a:p>
            <a:pPr lvl="1"/>
            <a:r>
              <a:rPr lang="hu-HU" dirty="0" err="1"/>
              <a:t>Vazopresszor</a:t>
            </a:r>
            <a:endParaRPr lang="hu-HU" dirty="0"/>
          </a:p>
          <a:p>
            <a:pPr lvl="1"/>
            <a:r>
              <a:rPr lang="hu-HU" dirty="0"/>
              <a:t>Perfúziós zavar, </a:t>
            </a:r>
            <a:r>
              <a:rPr lang="hu-HU" dirty="0" err="1"/>
              <a:t>hipotenzió</a:t>
            </a:r>
            <a:r>
              <a:rPr lang="hu-HU" dirty="0"/>
              <a:t>, </a:t>
            </a:r>
            <a:r>
              <a:rPr lang="hu-HU" dirty="0" err="1"/>
              <a:t>kardiogén</a:t>
            </a:r>
            <a:r>
              <a:rPr lang="hu-HU" dirty="0"/>
              <a:t> sokk esetén </a:t>
            </a:r>
            <a:r>
              <a:rPr lang="hu-HU" b="1" dirty="0" err="1"/>
              <a:t>inotropok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81723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4F428F-C475-A111-CE62-5329A0F0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1982"/>
            <a:ext cx="10515600" cy="1029211"/>
          </a:xfrm>
        </p:spPr>
        <p:txBody>
          <a:bodyPr anchor="ctr">
            <a:normAutofit/>
          </a:bodyPr>
          <a:lstStyle/>
          <a:p>
            <a:r>
              <a:rPr lang="hu-HU" dirty="0" err="1"/>
              <a:t>Milrinon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F5C3A1-C74E-266E-3729-302EC12D9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193"/>
            <a:ext cx="5162550" cy="4085770"/>
          </a:xfrm>
        </p:spPr>
        <p:txBody>
          <a:bodyPr>
            <a:normAutofit/>
          </a:bodyPr>
          <a:lstStyle/>
          <a:p>
            <a:r>
              <a:rPr lang="hu-HU" dirty="0"/>
              <a:t> </a:t>
            </a:r>
            <a:r>
              <a:rPr lang="hu-HU" dirty="0" err="1"/>
              <a:t>foszfodiészteráz</a:t>
            </a:r>
            <a:r>
              <a:rPr lang="hu-HU" dirty="0"/>
              <a:t> 3 gátló</a:t>
            </a:r>
          </a:p>
          <a:p>
            <a:r>
              <a:rPr lang="hu-HU" dirty="0"/>
              <a:t>növeli a </a:t>
            </a:r>
            <a:r>
              <a:rPr lang="hu-HU" dirty="0" err="1"/>
              <a:t>kardiális</a:t>
            </a:r>
            <a:r>
              <a:rPr lang="hu-HU" dirty="0"/>
              <a:t> </a:t>
            </a:r>
            <a:r>
              <a:rPr lang="hu-HU" dirty="0" err="1"/>
              <a:t>inotrópiát</a:t>
            </a:r>
            <a:r>
              <a:rPr lang="hu-HU" dirty="0"/>
              <a:t>, a </a:t>
            </a:r>
            <a:r>
              <a:rPr lang="hu-HU" dirty="0" err="1"/>
              <a:t>lusitrópiát</a:t>
            </a:r>
            <a:r>
              <a:rPr lang="hu-HU" dirty="0"/>
              <a:t>, és perifériás </a:t>
            </a:r>
            <a:r>
              <a:rPr lang="hu-HU" dirty="0" err="1"/>
              <a:t>vazodilatációt</a:t>
            </a:r>
            <a:r>
              <a:rPr lang="hu-HU" dirty="0"/>
              <a:t> okoz</a:t>
            </a:r>
          </a:p>
          <a:p>
            <a:endParaRPr lang="hu-HU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AB9FE0E-D58D-B183-FF5B-423481E21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85950"/>
            <a:ext cx="57023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32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7C40D9-D255-200D-4F3E-31760FD9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Milrinon</a:t>
            </a:r>
            <a:r>
              <a:rPr lang="hu-HU" dirty="0"/>
              <a:t>-Indikációk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AFAE4C-485A-02CB-4B0A-38F32CDE8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1193"/>
            <a:ext cx="10363200" cy="4085770"/>
          </a:xfrm>
        </p:spPr>
        <p:txBody>
          <a:bodyPr/>
          <a:lstStyle/>
          <a:p>
            <a:r>
              <a:rPr lang="hu-HU" dirty="0" err="1"/>
              <a:t>Acut</a:t>
            </a:r>
            <a:r>
              <a:rPr lang="hu-HU" dirty="0"/>
              <a:t> szívelégtelenség: </a:t>
            </a:r>
          </a:p>
          <a:p>
            <a:pPr lvl="1"/>
            <a:r>
              <a:rPr lang="hu-HU" dirty="0"/>
              <a:t>OPTIME-CHF: nem akut </a:t>
            </a:r>
            <a:r>
              <a:rPr lang="hu-HU" dirty="0" err="1"/>
              <a:t>iszkémiás</a:t>
            </a:r>
            <a:r>
              <a:rPr lang="hu-HU" dirty="0"/>
              <a:t> eredet esetén javította a mortalitást, kevesebb volt a </a:t>
            </a:r>
            <a:r>
              <a:rPr lang="hu-HU" dirty="0" err="1"/>
              <a:t>rehospitalizáció</a:t>
            </a:r>
            <a:endParaRPr lang="hu-HU" dirty="0"/>
          </a:p>
          <a:p>
            <a:endParaRPr lang="hu-HU" dirty="0"/>
          </a:p>
        </p:txBody>
      </p:sp>
      <p:pic>
        <p:nvPicPr>
          <p:cNvPr id="9" name="Kép 8" descr="A képen szöveg, képernyőkép, Betűtípus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9567DF9-1473-8D79-6916-32D1C9384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961" y="3668620"/>
            <a:ext cx="5340350" cy="21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7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56B2A2-3E1A-3B29-D6E5-A395DAE6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Milrinon</a:t>
            </a:r>
            <a:r>
              <a:rPr lang="hu-HU" dirty="0"/>
              <a:t>-Indikációk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363A0D99-51B9-BECA-E924-E59FE46340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u-HU" dirty="0"/>
                  <a:t>Perioperatív szak: EF: </a:t>
                </a:r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hu-HU" dirty="0"/>
                  <a:t>30%, áthidaló terápia transzplantációig, </a:t>
                </a:r>
                <a:r>
                  <a:rPr lang="hu-HU" dirty="0" err="1"/>
                  <a:t>extrakorporális</a:t>
                </a:r>
                <a:r>
                  <a:rPr lang="hu-HU" dirty="0"/>
                  <a:t> keringéstámogatás megindulásáig, szívmotorról történő lejövetel elősegítésére</a:t>
                </a:r>
              </a:p>
              <a:p>
                <a:r>
                  <a:rPr lang="hu-HU" dirty="0"/>
                  <a:t>Tartós </a:t>
                </a:r>
                <a:r>
                  <a:rPr lang="hu-HU" dirty="0" err="1"/>
                  <a:t>pulmonális</a:t>
                </a:r>
                <a:r>
                  <a:rPr lang="hu-HU" dirty="0"/>
                  <a:t> </a:t>
                </a:r>
                <a:r>
                  <a:rPr lang="hu-HU" dirty="0" err="1"/>
                  <a:t>hipertonia</a:t>
                </a:r>
                <a:r>
                  <a:rPr lang="hu-HU" dirty="0"/>
                  <a:t> (</a:t>
                </a:r>
                <a:r>
                  <a:rPr lang="hu-HU" dirty="0" err="1"/>
                  <a:t>inhalatív</a:t>
                </a:r>
                <a:r>
                  <a:rPr lang="hu-HU" dirty="0"/>
                  <a:t> szerként), jobbszívfél elégtelenség</a:t>
                </a:r>
              </a:p>
              <a:p>
                <a14:m>
                  <m:oMath xmlns:m="http://schemas.openxmlformats.org/officeDocument/2006/math">
                    <m:r>
                      <a:rPr lang="hu-H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m:rPr>
                        <m:nor/>
                      </m:rPr>
                      <a:rPr lang="hu-H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hu-HU" dirty="0"/>
                  <a:t> blokkoló hatásban</a:t>
                </a:r>
              </a:p>
              <a:p>
                <a:r>
                  <a:rPr lang="hu-HU" dirty="0"/>
                  <a:t>Krónikus szívelégtelenségben (per </a:t>
                </a:r>
                <a:r>
                  <a:rPr lang="hu-HU" dirty="0" err="1"/>
                  <a:t>os</a:t>
                </a:r>
                <a:r>
                  <a:rPr lang="hu-HU" dirty="0"/>
                  <a:t>)</a:t>
                </a:r>
              </a:p>
              <a:p>
                <a:r>
                  <a:rPr lang="hu-HU" dirty="0" err="1">
                    <a:solidFill>
                      <a:schemeClr val="bg2">
                        <a:lumMod val="75000"/>
                      </a:schemeClr>
                    </a:solidFill>
                  </a:rPr>
                  <a:t>Subarachnoidealis</a:t>
                </a:r>
                <a:r>
                  <a:rPr lang="hu-HU" dirty="0">
                    <a:solidFill>
                      <a:schemeClr val="bg2">
                        <a:lumMod val="75000"/>
                      </a:schemeClr>
                    </a:solidFill>
                  </a:rPr>
                  <a:t> vérzést követő </a:t>
                </a:r>
                <a:r>
                  <a:rPr lang="hu-HU" dirty="0" err="1">
                    <a:solidFill>
                      <a:schemeClr val="bg2">
                        <a:lumMod val="75000"/>
                      </a:schemeClr>
                    </a:solidFill>
                  </a:rPr>
                  <a:t>vasospazmusban</a:t>
                </a:r>
                <a:r>
                  <a:rPr lang="hu-HU" dirty="0">
                    <a:solidFill>
                      <a:schemeClr val="bg2">
                        <a:lumMod val="75000"/>
                      </a:schemeClr>
                    </a:solidFill>
                  </a:rPr>
                  <a:t>??</a:t>
                </a:r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363A0D99-51B9-BECA-E924-E59FE46340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47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832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F265EC-11FC-C499-73F7-8785896E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Milrinon</a:t>
            </a:r>
            <a:r>
              <a:rPr lang="hu-HU" dirty="0"/>
              <a:t>-szeptikus </a:t>
            </a:r>
            <a:r>
              <a:rPr lang="hu-HU" dirty="0" err="1"/>
              <a:t>kardiomiopátia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EDA334C-4E1E-9430-D74C-1A751B57E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CO, laktát </a:t>
            </a:r>
            <a:r>
              <a:rPr lang="hu-HU" dirty="0" err="1"/>
              <a:t>clearance</a:t>
            </a:r>
            <a:r>
              <a:rPr lang="hu-HU" dirty="0"/>
              <a:t>, </a:t>
            </a:r>
            <a:r>
              <a:rPr lang="hu-HU" dirty="0" err="1"/>
              <a:t>mukozális</a:t>
            </a:r>
            <a:r>
              <a:rPr lang="hu-HU" dirty="0"/>
              <a:t> perfúzió, vesefunkció javulása már 6h múlva</a:t>
            </a:r>
          </a:p>
          <a:p>
            <a:r>
              <a:rPr lang="hu-HU" dirty="0"/>
              <a:t>De nincs különbség a mortalitásban, szervdiszfunkció kialakulásában!</a:t>
            </a:r>
          </a:p>
          <a:p>
            <a:r>
              <a:rPr lang="hu-HU" dirty="0" err="1"/>
              <a:t>Szupraventrikuláris</a:t>
            </a:r>
            <a:r>
              <a:rPr lang="hu-HU" dirty="0"/>
              <a:t> </a:t>
            </a:r>
            <a:r>
              <a:rPr lang="hu-HU" dirty="0" err="1"/>
              <a:t>tachikardia</a:t>
            </a:r>
            <a:r>
              <a:rPr lang="hu-HU" dirty="0"/>
              <a:t> gyakoribb!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AA15DEF-1852-8214-B2F2-B34BC0E85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51903"/>
            <a:ext cx="6966857" cy="15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5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122680-2ECB-8BCF-DC6F-63424E61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Milrinon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596E72-2570-19A2-2A66-ED8766DB1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Aritmogén</a:t>
            </a:r>
            <a:endParaRPr lang="hu-HU" dirty="0"/>
          </a:p>
          <a:p>
            <a:r>
              <a:rPr lang="hu-HU" dirty="0"/>
              <a:t>Súlyos </a:t>
            </a:r>
            <a:r>
              <a:rPr lang="hu-HU" dirty="0" err="1"/>
              <a:t>hipotenzió</a:t>
            </a:r>
            <a:endParaRPr lang="hu-HU" dirty="0"/>
          </a:p>
          <a:p>
            <a:r>
              <a:rPr lang="hu-HU" dirty="0"/>
              <a:t>Gátolhatja a vérlemezkék </a:t>
            </a:r>
            <a:r>
              <a:rPr lang="hu-HU" dirty="0" err="1"/>
              <a:t>aggregációját</a:t>
            </a:r>
            <a:endParaRPr lang="hu-HU" dirty="0"/>
          </a:p>
          <a:p>
            <a:r>
              <a:rPr lang="hu-HU" dirty="0" err="1"/>
              <a:t>Szuppresszálhatja</a:t>
            </a:r>
            <a:r>
              <a:rPr lang="hu-HU" dirty="0"/>
              <a:t> az </a:t>
            </a:r>
            <a:r>
              <a:rPr lang="hu-HU" dirty="0" err="1"/>
              <a:t>endoteliális</a:t>
            </a:r>
            <a:r>
              <a:rPr lang="hu-HU" dirty="0"/>
              <a:t> károsodással járó </a:t>
            </a:r>
            <a:r>
              <a:rPr lang="hu-HU" dirty="0" err="1"/>
              <a:t>neointimális</a:t>
            </a:r>
            <a:r>
              <a:rPr lang="hu-HU" dirty="0"/>
              <a:t> </a:t>
            </a:r>
            <a:r>
              <a:rPr lang="hu-HU" dirty="0" err="1"/>
              <a:t>hiperpláziát</a:t>
            </a:r>
            <a:endParaRPr lang="hu-HU" dirty="0"/>
          </a:p>
          <a:p>
            <a:r>
              <a:rPr lang="hu-HU" dirty="0"/>
              <a:t>Befolyásolja a </a:t>
            </a:r>
            <a:r>
              <a:rPr lang="hu-HU" dirty="0" err="1"/>
              <a:t>proinflammatorikus</a:t>
            </a:r>
            <a:r>
              <a:rPr lang="hu-HU" dirty="0"/>
              <a:t> folyamatokat 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7834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767</Words>
  <Application>Microsoft Office PowerPoint</Application>
  <PresentationFormat>Szélesvásznú</PresentationFormat>
  <Paragraphs>123</Paragraphs>
  <Slides>21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9" baseType="lpstr">
      <vt:lpstr>Aptos</vt:lpstr>
      <vt:lpstr>Arial</vt:lpstr>
      <vt:lpstr>Cambria Math</vt:lpstr>
      <vt:lpstr>Google Sans</vt:lpstr>
      <vt:lpstr>Pte Sans</vt:lpstr>
      <vt:lpstr>Pte Serif</vt:lpstr>
      <vt:lpstr>Times New Roman</vt:lpstr>
      <vt:lpstr>Office-téma</vt:lpstr>
      <vt:lpstr>PowerPoint-bemutató</vt:lpstr>
      <vt:lpstr>Pozitív inotrop szerek</vt:lpstr>
      <vt:lpstr>Elvárások</vt:lpstr>
      <vt:lpstr>Szívelégtelenség kezelése</vt:lpstr>
      <vt:lpstr>Milrinon</vt:lpstr>
      <vt:lpstr>Milrinon-Indikációk</vt:lpstr>
      <vt:lpstr>Milrinon-Indikációk</vt:lpstr>
      <vt:lpstr>Milrinon-szeptikus kardiomiopátia</vt:lpstr>
      <vt:lpstr>Milrinon</vt:lpstr>
      <vt:lpstr>Levosimendan</vt:lpstr>
      <vt:lpstr>Levosimendan</vt:lpstr>
      <vt:lpstr>Levosimendan-indikációk</vt:lpstr>
      <vt:lpstr>Levosimendan -indikációk</vt:lpstr>
      <vt:lpstr>Levosimendan- indikációk</vt:lpstr>
      <vt:lpstr>Levosimendan-indikációk</vt:lpstr>
      <vt:lpstr>Levosimendan- szeptikus kardiomiopátia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2025-08-31T22:20:14Z</dcterms:created>
  <dcterms:modified xsi:type="dcterms:W3CDTF">2025-09-26T07:33:56Z</dcterms:modified>
</cp:coreProperties>
</file>