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0" r:id="rId3"/>
    <p:sldId id="279" r:id="rId4"/>
    <p:sldId id="290" r:id="rId5"/>
    <p:sldId id="280" r:id="rId6"/>
    <p:sldId id="261" r:id="rId7"/>
    <p:sldId id="262" r:id="rId8"/>
    <p:sldId id="263" r:id="rId9"/>
    <p:sldId id="264" r:id="rId10"/>
    <p:sldId id="265" r:id="rId11"/>
    <p:sldId id="298" r:id="rId12"/>
    <p:sldId id="278" r:id="rId13"/>
    <p:sldId id="309" r:id="rId14"/>
    <p:sldId id="274" r:id="rId15"/>
    <p:sldId id="273" r:id="rId16"/>
    <p:sldId id="310" r:id="rId17"/>
    <p:sldId id="275" r:id="rId18"/>
    <p:sldId id="259" r:id="rId19"/>
    <p:sldId id="299" r:id="rId20"/>
    <p:sldId id="276" r:id="rId21"/>
    <p:sldId id="287" r:id="rId22"/>
    <p:sldId id="288" r:id="rId23"/>
    <p:sldId id="291" r:id="rId24"/>
    <p:sldId id="277" r:id="rId25"/>
    <p:sldId id="308" r:id="rId26"/>
    <p:sldId id="271" r:id="rId27"/>
    <p:sldId id="289" r:id="rId28"/>
    <p:sldId id="294" r:id="rId29"/>
    <p:sldId id="296" r:id="rId30"/>
    <p:sldId id="297" r:id="rId31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7" autoAdjust="0"/>
  </p:normalViewPr>
  <p:slideViewPr>
    <p:cSldViewPr>
      <p:cViewPr varScale="1">
        <p:scale>
          <a:sx n="82" d="100"/>
          <a:sy n="82" d="100"/>
        </p:scale>
        <p:origin x="-1474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2E965-284C-42FE-863A-265DC5C0A153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36BD7-DD64-47A9-A09F-78014E2CA6E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9746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E69950-4569-4851-84C9-FEAC32E0A44B}" type="slidenum">
              <a:rPr lang="hu-HU"/>
              <a:pPr/>
              <a:t>5</a:t>
            </a:fld>
            <a:endParaRPr lang="hu-HU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Vandebilt: 275 consecutive patients on ventilator, 6 month mortality: 15% w/o delirium compared to 34% w/ delirium</a:t>
            </a:r>
          </a:p>
          <a:p>
            <a:r>
              <a:rPr lang="en-US"/>
              <a:t>Kaplan Maiar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DE75-89FD-47D4-96B5-7D53BD2E92D4}" type="datetimeFigureOut">
              <a:rPr lang="hu-HU" smtClean="0"/>
              <a:pPr/>
              <a:t>2025. 09. 25.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Delírium kezelés</a:t>
            </a:r>
            <a:endParaRPr lang="hu-H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4534272"/>
            <a:ext cx="6400800" cy="1343000"/>
          </a:xfrm>
        </p:spPr>
        <p:txBody>
          <a:bodyPr>
            <a:normAutofit/>
          </a:bodyPr>
          <a:lstStyle/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Dr. Fogas János</a:t>
            </a: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2025.09.26.</a:t>
            </a: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3203848" y="828001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MIRA - 2025</a:t>
            </a:r>
            <a:endParaRPr lang="hu-H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320280"/>
            <a:ext cx="8229600" cy="31249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1. The term </a:t>
            </a:r>
            <a:r>
              <a:rPr lang="en-US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acute encephalopathy </a:t>
            </a:r>
            <a:r>
              <a:rPr lang="en-US" sz="2400" i="1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refers to a rapidly developing (over</a:t>
            </a:r>
            <a:r>
              <a:rPr lang="hu-HU" sz="2400" i="1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less than 4 weeks, but usually within hours to a few days) </a:t>
            </a:r>
            <a:r>
              <a:rPr lang="en-US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pathobiological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process in the brain. </a:t>
            </a:r>
            <a:r>
              <a:rPr lang="en-US" sz="2400" b="1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This is a preferred term</a:t>
            </a:r>
          </a:p>
          <a:p>
            <a:pPr>
              <a:buNone/>
            </a:pP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i="1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Acute encephalopathy can lead to a clinical presentation of </a:t>
            </a:r>
            <a:r>
              <a:rPr lang="en-US" sz="2400" i="1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subsyndromal</a:t>
            </a:r>
            <a:r>
              <a:rPr lang="hu-HU" sz="2400" i="1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delirium,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delirium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, or in case of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severely decreased level</a:t>
            </a:r>
            <a:r>
              <a:rPr lang="hu-H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of consciousness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, coma; all representing a change from baseline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cognitive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status.</a:t>
            </a:r>
            <a:endParaRPr lang="hu-HU" sz="2400" dirty="0">
              <a:solidFill>
                <a:srgbClr val="0E045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Delírium gyógyszeres kezelése</a:t>
            </a:r>
            <a:endParaRPr lang="hu-H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116" y="1556792"/>
            <a:ext cx="8391340" cy="475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116" y="1556792"/>
            <a:ext cx="8391340" cy="475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llipszis 3"/>
          <p:cNvSpPr/>
          <p:nvPr/>
        </p:nvSpPr>
        <p:spPr>
          <a:xfrm>
            <a:off x="4572000" y="1628800"/>
            <a:ext cx="1584176" cy="5760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Ellipszis 4"/>
          <p:cNvSpPr/>
          <p:nvPr/>
        </p:nvSpPr>
        <p:spPr>
          <a:xfrm>
            <a:off x="4572000" y="2420888"/>
            <a:ext cx="1584176" cy="5760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Ellipszis 5"/>
          <p:cNvSpPr/>
          <p:nvPr/>
        </p:nvSpPr>
        <p:spPr>
          <a:xfrm>
            <a:off x="4572000" y="3356992"/>
            <a:ext cx="1944216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/>
          <p:cNvSpPr/>
          <p:nvPr/>
        </p:nvSpPr>
        <p:spPr>
          <a:xfrm>
            <a:off x="4499992" y="3861048"/>
            <a:ext cx="1152128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Haloperidol</a:t>
            </a:r>
            <a:endParaRPr lang="hu-H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999381"/>
            <a:ext cx="8229600" cy="4525963"/>
          </a:xfrm>
        </p:spPr>
        <p:txBody>
          <a:bodyPr>
            <a:normAutofit/>
          </a:bodyPr>
          <a:lstStyle/>
          <a:p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Dopamin (D2) receptor </a:t>
            </a:r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antagonista</a:t>
            </a:r>
            <a:endParaRPr lang="hu-H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Hyperaktív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delírium</a:t>
            </a:r>
          </a:p>
          <a:p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Hosszú QT – </a:t>
            </a:r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torsade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pointes</a:t>
            </a:r>
            <a:endParaRPr lang="hu-H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Hypotenzió</a:t>
            </a:r>
            <a:endParaRPr lang="hu-H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Extrapyramidális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tünetek</a:t>
            </a:r>
          </a:p>
          <a:p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Malignus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neurolept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sy</a:t>
            </a:r>
            <a:endParaRPr lang="hu-H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1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3184376"/>
            <a:ext cx="8229600" cy="161277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 suggest not routinely using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haloperidol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an atypical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antipsychotic, or a HMG-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CoA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reductase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inhibitor (i.e.,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statin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to treat delirium.</a:t>
            </a:r>
            <a:endParaRPr lang="hu-H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788024" y="638132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Crit</a:t>
            </a:r>
            <a:r>
              <a:rPr lang="en-US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Care Med 2018; 46:1532–1548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15586" cy="197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55699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 RCT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összesen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951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beteg</a:t>
            </a:r>
          </a:p>
          <a:p>
            <a:endParaRPr lang="hu-H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evidence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for the use of haloperidol to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trea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critically ill patients with delirium is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sparse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low quality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and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inconclusive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We therefore have no certainty regarding any beneficial, harmful or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neutral effects of haloperidol in these patients.</a:t>
            </a:r>
            <a:endParaRPr lang="hu-H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26279" cy="181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zövegdoboz 5"/>
          <p:cNvSpPr txBox="1"/>
          <p:nvPr/>
        </p:nvSpPr>
        <p:spPr>
          <a:xfrm>
            <a:off x="3131840" y="6309320"/>
            <a:ext cx="5940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Acta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Anaesthesiologica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Scandinavica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64(2), 254-266. 2020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Atipusos</a:t>
            </a:r>
            <a:r>
              <a:rPr lang="hu-H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antipsychotikumok</a:t>
            </a:r>
            <a:endParaRPr lang="hu-H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104256"/>
            <a:ext cx="8229600" cy="420506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u-H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16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968352"/>
            <a:ext cx="8229600" cy="1828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We suggest not routinely using haloperidol, an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atypical</a:t>
            </a:r>
            <a:r>
              <a:rPr lang="hu-H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antipsychotic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or a HMG-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CoA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reductase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inhibitor (i.e.,</a:t>
            </a:r>
            <a:r>
              <a:rPr lang="hu-H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statin</a:t>
            </a:r>
            <a:r>
              <a:rPr lang="en-US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) to treat delirium.</a:t>
            </a:r>
            <a:endParaRPr lang="hu-H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788024" y="638132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Crit</a:t>
            </a:r>
            <a:r>
              <a:rPr lang="en-US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Care Med 2018; 46:1532–1548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15586" cy="197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>
            <a:noAutofit/>
          </a:bodyPr>
          <a:lstStyle/>
          <a:p>
            <a: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Antipsychotics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Treatment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Delirium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Critically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Ill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Patients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A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Systematic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Review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Meta-Analysis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Randomized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Controlled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Trials</a:t>
            </a:r>
            <a: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br>
              <a:rPr lang="hu-H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u-H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Carayannopoulos</a:t>
            </a:r>
            <a: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Kallirroi</a:t>
            </a:r>
            <a: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Laiya</a:t>
            </a:r>
            <a: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MD, FRCPC</a:t>
            </a:r>
            <a:r>
              <a:rPr lang="hu-HU" sz="1800" baseline="30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hu-H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hu-H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hu-H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3917032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Ovid MEDLINE, EMBASE, APA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PsycInfo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and Wiley’s Cochrane Library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- 2023 novemberig</a:t>
            </a: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RCT (</a:t>
            </a:r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= 1750)</a:t>
            </a:r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Az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antipsychotikumok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alkalmazása nem növelte a delírium nélküli napok számát, nem csökkentette a lélegezetett napok, az ITO, a kórházi napok számát és a halálozást placebóval összehasonlítva. Az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antipsychotikumok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alkalmazása, nem vezetett gyógyszer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advers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hatás növekedéséhez.</a:t>
            </a:r>
          </a:p>
          <a:p>
            <a:pPr>
              <a:buNone/>
            </a:pPr>
            <a:endParaRPr lang="en-US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3491880" y="6237312"/>
            <a:ext cx="5112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Critical</a:t>
            </a:r>
            <a:r>
              <a:rPr lang="hu-H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hu-H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Medicine</a:t>
            </a:r>
            <a:r>
              <a:rPr lang="hu-H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52(7):p 1087-1096, </a:t>
            </a:r>
            <a:r>
              <a:rPr lang="hu-HU" sz="1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july</a:t>
            </a:r>
            <a:r>
              <a:rPr lang="hu-H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2024 </a:t>
            </a:r>
            <a:endParaRPr lang="hu-HU" sz="1400" dirty="0">
              <a:solidFill>
                <a:srgbClr val="00B050"/>
              </a:solidFill>
            </a:endParaRPr>
          </a:p>
        </p:txBody>
      </p:sp>
      <p:sp>
        <p:nvSpPr>
          <p:cNvPr id="4" name="Ellipszis 3"/>
          <p:cNvSpPr/>
          <p:nvPr/>
        </p:nvSpPr>
        <p:spPr>
          <a:xfrm>
            <a:off x="5148064" y="4149080"/>
            <a:ext cx="72008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Ellipszis 5"/>
          <p:cNvSpPr/>
          <p:nvPr/>
        </p:nvSpPr>
        <p:spPr>
          <a:xfrm>
            <a:off x="3563888" y="4509120"/>
            <a:ext cx="72008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8" name="Egyenes összekötő 7"/>
          <p:cNvCxnSpPr/>
          <p:nvPr/>
        </p:nvCxnSpPr>
        <p:spPr>
          <a:xfrm>
            <a:off x="5868144" y="4437112"/>
            <a:ext cx="223224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8"/>
          <p:cNvCxnSpPr/>
          <p:nvPr/>
        </p:nvCxnSpPr>
        <p:spPr>
          <a:xfrm>
            <a:off x="899592" y="4797152"/>
            <a:ext cx="2592288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gyenes összekötő 10"/>
          <p:cNvCxnSpPr/>
          <p:nvPr/>
        </p:nvCxnSpPr>
        <p:spPr>
          <a:xfrm>
            <a:off x="4283968" y="4797152"/>
            <a:ext cx="396044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gyenes összekötő 12"/>
          <p:cNvCxnSpPr/>
          <p:nvPr/>
        </p:nvCxnSpPr>
        <p:spPr>
          <a:xfrm>
            <a:off x="899592" y="5157192"/>
            <a:ext cx="561662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Dexmedetomidine</a:t>
            </a:r>
            <a:endParaRPr lang="hu-H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104256"/>
            <a:ext cx="8229600" cy="3917032"/>
          </a:xfrm>
        </p:spPr>
        <p:txBody>
          <a:bodyPr>
            <a:normAutofit/>
          </a:bodyPr>
          <a:lstStyle/>
          <a:p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Szedatív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hatás</a:t>
            </a:r>
          </a:p>
          <a:p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Analgetikus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hatás</a:t>
            </a:r>
          </a:p>
          <a:p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Kardiovaszkuláris hatás</a:t>
            </a:r>
          </a:p>
          <a:p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Respiratórikus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hatás</a:t>
            </a: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Delírium</a:t>
            </a:r>
            <a:endParaRPr lang="hu-H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248272"/>
            <a:ext cx="8229600" cy="2548880"/>
          </a:xfrm>
        </p:spPr>
        <p:txBody>
          <a:bodyPr>
            <a:normAutofit/>
          </a:bodyPr>
          <a:lstStyle/>
          <a:p>
            <a:r>
              <a:rPr lang="hu-H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Jelentőség</a:t>
            </a:r>
          </a:p>
          <a:p>
            <a:r>
              <a:rPr lang="hu-H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Definíció</a:t>
            </a:r>
          </a:p>
          <a:p>
            <a:r>
              <a:rPr lang="hu-H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Terápia</a:t>
            </a:r>
          </a:p>
          <a:p>
            <a:r>
              <a:rPr lang="hu-H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Prevenció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2968352"/>
            <a:ext cx="8229600" cy="1828800"/>
          </a:xfrm>
        </p:spPr>
        <p:txBody>
          <a:bodyPr>
            <a:normAutofit/>
          </a:bodyPr>
          <a:lstStyle/>
          <a:p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suggest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dexmedetomidine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for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delirium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mechanically ventilated adults where agitation is precluding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weaning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extubation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788024" y="638132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Crit</a:t>
            </a:r>
            <a:r>
              <a:rPr lang="en-US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Care Med 2018; 46:1532–1548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15586" cy="197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3184376"/>
            <a:ext cx="8229600" cy="2116832"/>
          </a:xfrm>
        </p:spPr>
        <p:txBody>
          <a:bodyPr>
            <a:normAutofit/>
          </a:bodyPr>
          <a:lstStyle/>
          <a:p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Prospektív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kettős vak,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randomizált</a:t>
            </a:r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ország, 68 centrum, 375 intenzív osztály</a:t>
            </a: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366 beteg – gépi lélegeztetett &gt; 24 óra</a:t>
            </a: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55" y="116632"/>
            <a:ext cx="9033549" cy="157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44824"/>
            <a:ext cx="242887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9186" y="1844824"/>
            <a:ext cx="38671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zövegdoboz 7"/>
          <p:cNvSpPr txBox="1"/>
          <p:nvPr/>
        </p:nvSpPr>
        <p:spPr>
          <a:xfrm>
            <a:off x="4572000" y="615601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JAMA,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February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4, 2009—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301, No. 5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Ellipszis 8"/>
          <p:cNvSpPr/>
          <p:nvPr/>
        </p:nvSpPr>
        <p:spPr>
          <a:xfrm>
            <a:off x="4499992" y="1700808"/>
            <a:ext cx="1080120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3184376"/>
            <a:ext cx="8229600" cy="2116832"/>
          </a:xfrm>
        </p:spPr>
        <p:txBody>
          <a:bodyPr>
            <a:normAutofit/>
          </a:bodyPr>
          <a:lstStyle/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Lélegeztetett napok száma</a:t>
            </a: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Delírium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prevalencia</a:t>
            </a: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955" y="116632"/>
            <a:ext cx="9033549" cy="1575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44824"/>
            <a:ext cx="242887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9186" y="1844824"/>
            <a:ext cx="386715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zövegdoboz 7"/>
          <p:cNvSpPr txBox="1"/>
          <p:nvPr/>
        </p:nvSpPr>
        <p:spPr>
          <a:xfrm>
            <a:off x="4572000" y="6156012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JAMA,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February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4, 2009—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301, No. 5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Ellipszis 8"/>
          <p:cNvSpPr/>
          <p:nvPr/>
        </p:nvSpPr>
        <p:spPr>
          <a:xfrm>
            <a:off x="4499992" y="1700808"/>
            <a:ext cx="1080120" cy="5040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Jobb oldali kapcsos zárójel 9"/>
          <p:cNvSpPr/>
          <p:nvPr/>
        </p:nvSpPr>
        <p:spPr>
          <a:xfrm>
            <a:off x="4499992" y="3429000"/>
            <a:ext cx="216024" cy="648072"/>
          </a:xfrm>
          <a:prstGeom prst="rightBrac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2" name="Egyenes összekötő nyíllal 11"/>
          <p:cNvCxnSpPr/>
          <p:nvPr/>
        </p:nvCxnSpPr>
        <p:spPr>
          <a:xfrm>
            <a:off x="5580112" y="3501008"/>
            <a:ext cx="0" cy="50405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8477654" cy="28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501008"/>
            <a:ext cx="7848872" cy="21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zövegdoboz 5"/>
          <p:cNvSpPr txBox="1"/>
          <p:nvPr/>
        </p:nvSpPr>
        <p:spPr>
          <a:xfrm>
            <a:off x="5292080" y="6433591"/>
            <a:ext cx="36724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JAMA. 2016;315(14):1460-1468.</a:t>
            </a:r>
            <a:endParaRPr lang="hu-HU" sz="1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Ellipszis 8"/>
          <p:cNvSpPr/>
          <p:nvPr/>
        </p:nvSpPr>
        <p:spPr>
          <a:xfrm>
            <a:off x="7812360" y="5373216"/>
            <a:ext cx="72008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/>
          <p:cNvSpPr/>
          <p:nvPr/>
        </p:nvSpPr>
        <p:spPr>
          <a:xfrm>
            <a:off x="611560" y="5373216"/>
            <a:ext cx="1152128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Ellipszis 9"/>
          <p:cNvSpPr/>
          <p:nvPr/>
        </p:nvSpPr>
        <p:spPr>
          <a:xfrm>
            <a:off x="611560" y="4293096"/>
            <a:ext cx="3096344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Ellipszis 10"/>
          <p:cNvSpPr/>
          <p:nvPr/>
        </p:nvSpPr>
        <p:spPr>
          <a:xfrm>
            <a:off x="7812360" y="4293096"/>
            <a:ext cx="72008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98301"/>
            <a:ext cx="6577112" cy="232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zövegdoboz 4"/>
          <p:cNvSpPr txBox="1"/>
          <p:nvPr/>
        </p:nvSpPr>
        <p:spPr>
          <a:xfrm>
            <a:off x="4644008" y="622802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Intensive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Med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(2022) 48:811–840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4" y="2517976"/>
            <a:ext cx="5030713" cy="3719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zövegdoboz 6"/>
          <p:cNvSpPr txBox="1"/>
          <p:nvPr/>
        </p:nvSpPr>
        <p:spPr>
          <a:xfrm>
            <a:off x="5724128" y="3573016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Delirium</a:t>
            </a:r>
            <a:r>
              <a:rPr lang="hu-H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rizikó - ↓</a:t>
            </a:r>
          </a:p>
          <a:p>
            <a:r>
              <a:rPr lang="hu-H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ITO napok - ↓</a:t>
            </a:r>
          </a:p>
          <a:p>
            <a:r>
              <a:rPr lang="hu-H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Lélegeztetett napok  - ↓</a:t>
            </a:r>
          </a:p>
          <a:p>
            <a:r>
              <a:rPr lang="hu-H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Mellékhatás - ↑</a:t>
            </a:r>
            <a:endParaRPr lang="hu-H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5536" y="2968352"/>
            <a:ext cx="8352928" cy="1828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suggest using either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propofol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or</a:t>
            </a:r>
            <a:r>
              <a:rPr lang="hu-H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dexmedetomidine</a:t>
            </a:r>
            <a:r>
              <a:rPr lang="hu-H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over benzodiazepines for sedation in critically ill,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mechanically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ventilated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adults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4788024" y="6381328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Crit</a:t>
            </a:r>
            <a:r>
              <a:rPr lang="en-US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Care Med 2018; 46:1532–1548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15586" cy="197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448272"/>
          </a:xfrm>
        </p:spPr>
        <p:txBody>
          <a:bodyPr>
            <a:normAutofit/>
          </a:bodyPr>
          <a:lstStyle/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„Open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label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prospektív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randomizált</a:t>
            </a:r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ország, 74 ITO</a:t>
            </a:r>
          </a:p>
          <a:p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Dexdor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1954 beteg / szokásos szedatívum – 1964 beteg</a:t>
            </a: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≥ 18 év, </a:t>
            </a:r>
            <a:r>
              <a:rPr lang="hu-H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andomizálás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12 órán belül</a:t>
            </a:r>
          </a:p>
          <a:p>
            <a:pPr marL="0" indent="0">
              <a:buNone/>
            </a:pP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4624"/>
            <a:ext cx="5544616" cy="276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zövegdoboz 4"/>
          <p:cNvSpPr txBox="1"/>
          <p:nvPr/>
        </p:nvSpPr>
        <p:spPr>
          <a:xfrm>
            <a:off x="5148064" y="630932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J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Med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2019;380:2506-17.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4624"/>
            <a:ext cx="5544616" cy="276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zövegdoboz 4"/>
          <p:cNvSpPr txBox="1"/>
          <p:nvPr/>
        </p:nvSpPr>
        <p:spPr>
          <a:xfrm>
            <a:off x="5148064" y="630932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Engl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J </a:t>
            </a:r>
            <a:r>
              <a:rPr lang="hu-HU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Med</a:t>
            </a:r>
            <a:r>
              <a:rPr lang="hu-H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2019;380:2506-17.</a:t>
            </a:r>
            <a:endParaRPr lang="hu-H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744200"/>
            <a:ext cx="7416824" cy="356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lipszis 5"/>
          <p:cNvSpPr/>
          <p:nvPr/>
        </p:nvSpPr>
        <p:spPr>
          <a:xfrm>
            <a:off x="683568" y="3573016"/>
            <a:ext cx="2448272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Ellipszis 6"/>
          <p:cNvSpPr/>
          <p:nvPr/>
        </p:nvSpPr>
        <p:spPr>
          <a:xfrm>
            <a:off x="7020272" y="3573016"/>
            <a:ext cx="1008112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Ellipszis 7"/>
          <p:cNvSpPr/>
          <p:nvPr/>
        </p:nvSpPr>
        <p:spPr>
          <a:xfrm>
            <a:off x="827584" y="5445224"/>
            <a:ext cx="2304256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Ellipszis 8"/>
          <p:cNvSpPr/>
          <p:nvPr/>
        </p:nvSpPr>
        <p:spPr>
          <a:xfrm>
            <a:off x="7020272" y="5445224"/>
            <a:ext cx="100811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Ellipszis 10"/>
          <p:cNvSpPr/>
          <p:nvPr/>
        </p:nvSpPr>
        <p:spPr>
          <a:xfrm>
            <a:off x="7020272" y="5805264"/>
            <a:ext cx="1008112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/>
          <p:cNvSpPr/>
          <p:nvPr/>
        </p:nvSpPr>
        <p:spPr>
          <a:xfrm>
            <a:off x="827584" y="5805264"/>
            <a:ext cx="2304256" cy="3600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457200" y="476672"/>
            <a:ext cx="6491064" cy="1143000"/>
          </a:xfrm>
        </p:spPr>
        <p:txBody>
          <a:bodyPr>
            <a:noAutofit/>
          </a:bodyPr>
          <a:lstStyle/>
          <a:p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hu-H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 16th </a:t>
            </a:r>
            <a:r>
              <a:rPr lang="hu-HU" sz="2800" dirty="0" err="1" smtClean="0">
                <a:latin typeface="Times New Roman" pitchFamily="18" charset="0"/>
                <a:cs typeface="Times New Roman" pitchFamily="18" charset="0"/>
              </a:rPr>
              <a:t>June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 2022 </a:t>
            </a:r>
            <a:br>
              <a:rPr lang="hu-H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Dexmedetomidine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clinical trial finds increased risk of mortality in intensive care unit (ICU) patients aged 65 years or younger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4294967295"/>
          </p:nvPr>
        </p:nvSpPr>
        <p:spPr>
          <a:xfrm>
            <a:off x="446856" y="2935486"/>
            <a:ext cx="8229600" cy="423793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SPICE III study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was a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randomised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clinical trial comparing the effect of sedation with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dexmedetomidine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on all-cause mortality with the effect of “usual standard of care” in 3904 ventilated critically ill adult intensive care unit (ICU) patients. </a:t>
            </a:r>
          </a:p>
          <a:p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Dexmedetomidine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was associated with an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increased risk of mortality in the age group 65 years</a:t>
            </a:r>
            <a:r>
              <a:rPr lang="en-US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or younger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compared with alternative sedatives (odds ratio 1.26; 95% credibility interval 1.02 to 1.56). </a:t>
            </a:r>
          </a:p>
          <a:p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This heterogeneity of effect on mortality from age was most prominent in patients admitted for reasons other than post-operative care, and increased with increasing APACHE II scores and with decreasing age. 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mechanism is not known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89161"/>
            <a:ext cx="1835894" cy="15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>
          <a:xfrm>
            <a:off x="457200" y="476672"/>
            <a:ext cx="6491064" cy="1143000"/>
          </a:xfrm>
        </p:spPr>
        <p:txBody>
          <a:bodyPr>
            <a:noAutofit/>
          </a:bodyPr>
          <a:lstStyle/>
          <a:p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hu-H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 16th </a:t>
            </a:r>
            <a:r>
              <a:rPr lang="hu-HU" sz="2800" dirty="0" err="1" smtClean="0">
                <a:latin typeface="Times New Roman" pitchFamily="18" charset="0"/>
                <a:cs typeface="Times New Roman" pitchFamily="18" charset="0"/>
              </a:rPr>
              <a:t>June</a:t>
            </a:r>
            <a:r>
              <a:rPr lang="hu-HU" sz="2800" dirty="0" smtClean="0">
                <a:latin typeface="Times New Roman" pitchFamily="18" charset="0"/>
                <a:cs typeface="Times New Roman" pitchFamily="18" charset="0"/>
              </a:rPr>
              <a:t> 2022 </a:t>
            </a:r>
            <a:br>
              <a:rPr lang="hu-H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Dexmedetomidine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: clinical trial finds increased risk of mortality in intensive care unit (ICU) patients aged 65 years or younger</a:t>
            </a:r>
            <a:endParaRPr lang="hu-H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89161"/>
            <a:ext cx="1835894" cy="15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056" y="2816520"/>
            <a:ext cx="8244408" cy="198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zövegdoboz 5"/>
          <p:cNvSpPr txBox="1"/>
          <p:nvPr/>
        </p:nvSpPr>
        <p:spPr>
          <a:xfrm>
            <a:off x="4572000" y="50038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odds</a:t>
            </a:r>
            <a:r>
              <a:rPr lang="hu-H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ratio 1.26 [95% </a:t>
            </a:r>
            <a:r>
              <a:rPr lang="hu-H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CrI</a:t>
            </a:r>
            <a:r>
              <a:rPr lang="hu-H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1.02-1.56] </a:t>
            </a:r>
            <a:endParaRPr lang="hu-H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539552" y="4077072"/>
            <a:ext cx="2160240" cy="36004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Téglalap 8"/>
          <p:cNvSpPr/>
          <p:nvPr/>
        </p:nvSpPr>
        <p:spPr>
          <a:xfrm>
            <a:off x="3275856" y="4077072"/>
            <a:ext cx="4032448" cy="36004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 delírium </a:t>
            </a:r>
            <a:r>
              <a:rPr lang="hu-HU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incidenciája</a:t>
            </a:r>
            <a:endParaRPr lang="hu-H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/>
          <a:lstStyle/>
          <a:p>
            <a:r>
              <a:rPr lang="hu-H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Nem lélegeztetett ITO beteg:		</a:t>
            </a:r>
            <a:r>
              <a:rPr lang="hu-H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</a:p>
          <a:p>
            <a:pPr>
              <a:buNone/>
            </a:pPr>
            <a:endParaRPr lang="hu-H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hu-H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u-H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Lélegeztetett ITO beteg:		</a:t>
            </a:r>
            <a:r>
              <a:rPr lang="hu-H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80%</a:t>
            </a:r>
            <a:endParaRPr lang="hu-H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827584" y="2598003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Thomason JWW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Intensive care unit delirium is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 independent predictor of longer hospital stay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hu-H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Crit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Care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2005; 9:R375–R381.</a:t>
            </a:r>
            <a:endParaRPr lang="hu-HU" sz="1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827584" y="4314582"/>
            <a:ext cx="72728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Ely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EW.  </a:t>
            </a:r>
            <a:r>
              <a:rPr lang="hu-H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Delirium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mechanically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ventilated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patients.</a:t>
            </a:r>
            <a:r>
              <a:rPr lang="hu-H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JAMA 2001; 286:2703–2710. </a:t>
            </a:r>
            <a:endParaRPr lang="hu-HU" sz="1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Összefoglalás</a:t>
            </a:r>
            <a:endParaRPr lang="hu-H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16224"/>
            <a:ext cx="8229600" cy="3556992"/>
          </a:xfrm>
        </p:spPr>
        <p:txBody>
          <a:bodyPr>
            <a:normAutofit/>
          </a:bodyPr>
          <a:lstStyle/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dexmedetomidine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az </a:t>
            </a:r>
            <a:r>
              <a:rPr lang="hu-H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elsőnek választandó 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gyógyszer a hiperaktív delírium kezelésében.</a:t>
            </a:r>
          </a:p>
          <a:p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Óvatosság az </a:t>
            </a:r>
            <a:r>
              <a:rPr lang="hu-H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antipsychotikumokkal</a:t>
            </a:r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hu-H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hu-H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Az alap a nem farmakológiai megelőzés/kezelés.</a:t>
            </a:r>
            <a:endParaRPr lang="hu-H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3400400"/>
            <a:ext cx="8229600" cy="2188840"/>
          </a:xfrm>
        </p:spPr>
        <p:txBody>
          <a:bodyPr>
            <a:normAutofit/>
          </a:bodyPr>
          <a:lstStyle/>
          <a:p>
            <a:r>
              <a:rPr lang="hu-HU" sz="2400" dirty="0" smtClean="0">
                <a:solidFill>
                  <a:srgbClr val="071559"/>
                </a:solidFill>
                <a:latin typeface="Times New Roman" pitchFamily="18" charset="0"/>
                <a:cs typeface="Times New Roman" pitchFamily="18" charset="0"/>
              </a:rPr>
              <a:t>Teljes populáció: 19.9%</a:t>
            </a:r>
          </a:p>
          <a:p>
            <a:r>
              <a:rPr lang="hu-H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Lélegeztetett beteg: 43%</a:t>
            </a:r>
          </a:p>
          <a:p>
            <a:r>
              <a:rPr lang="hu-HU" sz="2400" dirty="0" smtClean="0">
                <a:solidFill>
                  <a:srgbClr val="071559"/>
                </a:solidFill>
                <a:latin typeface="Times New Roman" pitchFamily="18" charset="0"/>
                <a:cs typeface="Times New Roman" pitchFamily="18" charset="0"/>
              </a:rPr>
              <a:t>Nem lélegeztetett: 9.5%</a:t>
            </a:r>
          </a:p>
          <a:p>
            <a:r>
              <a:rPr lang="hu-HU" sz="2400" dirty="0" err="1" smtClean="0">
                <a:solidFill>
                  <a:srgbClr val="071559"/>
                </a:solidFill>
                <a:latin typeface="Times New Roman" pitchFamily="18" charset="0"/>
                <a:cs typeface="Times New Roman" pitchFamily="18" charset="0"/>
              </a:rPr>
              <a:t>Postoperatív</a:t>
            </a:r>
            <a:r>
              <a:rPr lang="hu-HU" sz="2400" dirty="0" smtClean="0">
                <a:solidFill>
                  <a:srgbClr val="071559"/>
                </a:solidFill>
                <a:latin typeface="Times New Roman" pitchFamily="18" charset="0"/>
                <a:cs typeface="Times New Roman" pitchFamily="18" charset="0"/>
              </a:rPr>
              <a:t> beteg: 29.4%</a:t>
            </a:r>
          </a:p>
          <a:p>
            <a:endParaRPr lang="hu-HU" sz="2400" dirty="0">
              <a:solidFill>
                <a:srgbClr val="07155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776566" cy="2835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u-HU" sz="3600" dirty="0">
                <a:solidFill>
                  <a:schemeClr val="tx2"/>
                </a:solidFill>
                <a:latin typeface="Times New Roman" pitchFamily="18" charset="0"/>
              </a:rPr>
              <a:t>A delírium lélegeztetett </a:t>
            </a:r>
            <a:r>
              <a:rPr lang="hu-HU" sz="3600" dirty="0" smtClean="0">
                <a:solidFill>
                  <a:schemeClr val="tx2"/>
                </a:solidFill>
                <a:latin typeface="Times New Roman" pitchFamily="18" charset="0"/>
              </a:rPr>
              <a:t>betegben</a:t>
            </a:r>
            <a:endParaRPr lang="en-US" sz="3600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376238" y="6165304"/>
            <a:ext cx="8081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200" dirty="0">
                <a:solidFill>
                  <a:srgbClr val="00B050"/>
                </a:solidFill>
                <a:latin typeface="Times New Roman" pitchFamily="18" charset="0"/>
                <a:ea typeface="ＭＳ Ｐゴシック" pitchFamily="48" charset="-128"/>
              </a:rPr>
              <a:t>Eli EW et al. Delirium as a predictor of mortality in mechanically ventilated patients in the ICU. JAMA 2004; 291: 1753-62</a:t>
            </a:r>
          </a:p>
          <a:p>
            <a:pPr eaLnBrk="0" hangingPunct="0"/>
            <a:r>
              <a:rPr lang="en-US" sz="1200" dirty="0" err="1">
                <a:solidFill>
                  <a:srgbClr val="00B050"/>
                </a:solidFill>
                <a:latin typeface="Times New Roman" pitchFamily="18" charset="0"/>
                <a:ea typeface="ＭＳ Ｐゴシック" pitchFamily="48" charset="-128"/>
              </a:rPr>
              <a:t>Milbrandt</a:t>
            </a:r>
            <a:r>
              <a:rPr lang="en-US" sz="1200" dirty="0">
                <a:solidFill>
                  <a:srgbClr val="00B050"/>
                </a:solidFill>
                <a:latin typeface="Times New Roman" pitchFamily="18" charset="0"/>
                <a:ea typeface="ＭＳ Ｐゴシック" pitchFamily="48" charset="-128"/>
              </a:rPr>
              <a:t> EB et al. Costs Associated with Delirium in Mechanically Ventilated Patients. </a:t>
            </a:r>
            <a:r>
              <a:rPr lang="en-US" sz="1200" dirty="0" err="1">
                <a:solidFill>
                  <a:srgbClr val="00B050"/>
                </a:solidFill>
                <a:latin typeface="Times New Roman" pitchFamily="18" charset="0"/>
                <a:ea typeface="ＭＳ Ｐゴシック" pitchFamily="48" charset="-128"/>
              </a:rPr>
              <a:t>Crit</a:t>
            </a:r>
            <a:r>
              <a:rPr lang="en-US" sz="1200" dirty="0">
                <a:solidFill>
                  <a:srgbClr val="00B050"/>
                </a:solidFill>
                <a:latin typeface="Times New Roman" pitchFamily="18" charset="0"/>
                <a:ea typeface="ＭＳ Ｐゴシック" pitchFamily="48" charset="-128"/>
              </a:rPr>
              <a:t> Care Med 2004; 32: 955-962, 2004</a:t>
            </a:r>
            <a:endParaRPr lang="en-US" sz="2400" dirty="0">
              <a:solidFill>
                <a:srgbClr val="00B050"/>
              </a:solidFill>
              <a:latin typeface="Times New Roman" pitchFamily="18" charset="0"/>
              <a:ea typeface="ＭＳ Ｐゴシック" pitchFamily="48" charset="-128"/>
            </a:endParaRPr>
          </a:p>
        </p:txBody>
      </p:sp>
      <p:pic>
        <p:nvPicPr>
          <p:cNvPr id="13316" name="Picture 4" descr="km surviv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79935"/>
            <a:ext cx="8839200" cy="2881313"/>
          </a:xfrm>
          <a:prstGeom prst="rect">
            <a:avLst/>
          </a:prstGeom>
          <a:noFill/>
        </p:spPr>
      </p:pic>
      <p:pic>
        <p:nvPicPr>
          <p:cNvPr id="13317" name="Picture 5" descr="hospital day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048223"/>
            <a:ext cx="4186238" cy="2613025"/>
          </a:xfrm>
          <a:prstGeom prst="rect">
            <a:avLst/>
          </a:prstGeom>
          <a:noFill/>
        </p:spPr>
      </p:pic>
      <p:sp>
        <p:nvSpPr>
          <p:cNvPr id="133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1556792"/>
            <a:ext cx="8229600" cy="1295400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chemeClr val="tx2"/>
                </a:solidFill>
                <a:latin typeface="Times New Roman" pitchFamily="18" charset="0"/>
              </a:rPr>
              <a:t>A halálozás független </a:t>
            </a:r>
            <a:r>
              <a:rPr lang="hu-HU" sz="2400" dirty="0" err="1">
                <a:solidFill>
                  <a:schemeClr val="tx2"/>
                </a:solidFill>
                <a:latin typeface="Times New Roman" pitchFamily="18" charset="0"/>
              </a:rPr>
              <a:t>prediktora</a:t>
            </a:r>
            <a:r>
              <a:rPr lang="en-US" sz="2400" b="1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</a:rPr>
              <a:t>(3</a:t>
            </a:r>
            <a:r>
              <a:rPr lang="hu-HU" sz="2400" dirty="0">
                <a:solidFill>
                  <a:schemeClr val="tx2"/>
                </a:solidFill>
                <a:latin typeface="Times New Roman" pitchFamily="18" charset="0"/>
              </a:rPr>
              <a:t> x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</a:rPr>
              <a:t>) </a:t>
            </a:r>
            <a:r>
              <a:rPr lang="hu-HU" sz="2400" dirty="0">
                <a:solidFill>
                  <a:schemeClr val="tx2"/>
                </a:solidFill>
                <a:latin typeface="Times New Roman" pitchFamily="18" charset="0"/>
              </a:rPr>
              <a:t>és LOS 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r>
              <a:rPr lang="hu-HU" sz="24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</a:p>
          <a:p>
            <a:r>
              <a:rPr lang="hu-HU" sz="2400" dirty="0">
                <a:solidFill>
                  <a:schemeClr val="tx2"/>
                </a:solidFill>
                <a:latin typeface="Times New Roman" pitchFamily="18" charset="0"/>
              </a:rPr>
              <a:t>A költségek 33%-os növekedéséhez vezet</a:t>
            </a:r>
            <a:endParaRPr lang="en-US" sz="2400" dirty="0">
              <a:solidFill>
                <a:schemeClr val="tx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621888" cy="3011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1080120" y="3573016"/>
            <a:ext cx="7020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Diagnostic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Statistical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Manual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Mental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Disorders</a:t>
            </a:r>
            <a:endParaRPr lang="hu-HU" sz="2400" dirty="0">
              <a:solidFill>
                <a:srgbClr val="0E045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27" y="4437112"/>
            <a:ext cx="2927125" cy="166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DMS-5</a:t>
            </a:r>
            <a:endParaRPr lang="hu-H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UcPeriod"/>
            </a:pP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Disturbance in attention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(i.e., reduced ability to direct, focus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sustain, and shift attention) and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awareness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(reduced orientation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environment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514350" indent="-514350">
              <a:buAutoNum type="alphaUcPeriod"/>
            </a:pPr>
            <a:endParaRPr lang="hu-HU" sz="2400" dirty="0" smtClean="0">
              <a:solidFill>
                <a:srgbClr val="0E045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/>
            </a:pP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The disturbance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develops over a short period of time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(usually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hours to a few days), represents an acute change from baseline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attention and awareness, and tends to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fluctuat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e in severity during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the course of a day.</a:t>
            </a:r>
            <a:endParaRPr lang="hu-HU" sz="2400" dirty="0" smtClean="0">
              <a:solidFill>
                <a:srgbClr val="0E045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/>
            </a:pPr>
            <a:endParaRPr lang="hu-HU" sz="2400" dirty="0" smtClean="0">
              <a:solidFill>
                <a:srgbClr val="0E045C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lphaUcPeriod"/>
            </a:pP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An additional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disturbance in cognition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e.g.memory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deficit,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disorientation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language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visuospatial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ability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perception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hu-HU" sz="2400" dirty="0">
              <a:solidFill>
                <a:srgbClr val="0E045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DMS-5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D. The disturbances in </a:t>
            </a:r>
            <a:r>
              <a:rPr lang="hu-H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4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riteria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A and C are not</a:t>
            </a:r>
            <a:r>
              <a:rPr lang="hu-H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better explained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a pre-existing, established or evolving </a:t>
            </a:r>
            <a:r>
              <a:rPr lang="en-US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neurocognitive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disorder and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do not occur in the context of a severely reduced level of arousal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such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2400" dirty="0" err="1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coma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hu-HU" sz="2400" dirty="0" smtClean="0">
              <a:solidFill>
                <a:srgbClr val="0E045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E. There is evidence from the history, physical examination or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laboratory findings that the disturbance is a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direct physiological</a:t>
            </a:r>
            <a:r>
              <a:rPr lang="hu-H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consequence of another medical condition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, substance intoxication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or withdrawal (i.e. due to a drug of abuse or to a medication), or</a:t>
            </a:r>
            <a:r>
              <a:rPr lang="hu-HU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E045C"/>
                </a:solidFill>
                <a:latin typeface="Times New Roman" pitchFamily="18" charset="0"/>
                <a:cs typeface="Times New Roman" pitchFamily="18" charset="0"/>
              </a:rPr>
              <a:t>exposure to a toxin, or is due to multiple etiologies.</a:t>
            </a:r>
            <a:endParaRPr lang="hu-HU" sz="2400" dirty="0" smtClean="0">
              <a:solidFill>
                <a:srgbClr val="0E045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32656"/>
            <a:ext cx="7816127" cy="356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1225" y="4468713"/>
            <a:ext cx="47815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4165</TotalTime>
  <Words>995</Words>
  <Application>Microsoft Office PowerPoint</Application>
  <PresentationFormat>Diavetítés a képernyőre (4:3 oldalarány)</PresentationFormat>
  <Paragraphs>109</Paragraphs>
  <Slides>30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30</vt:i4>
      </vt:variant>
    </vt:vector>
  </HeadingPairs>
  <TitlesOfParts>
    <vt:vector size="31" baseType="lpstr">
      <vt:lpstr>Office-téma</vt:lpstr>
      <vt:lpstr>Delírium kezelés</vt:lpstr>
      <vt:lpstr>Delírium</vt:lpstr>
      <vt:lpstr>A delírium incidenciája</vt:lpstr>
      <vt:lpstr>PowerPoint bemutató</vt:lpstr>
      <vt:lpstr>A delírium lélegeztetett betegben</vt:lpstr>
      <vt:lpstr>PowerPoint bemutató</vt:lpstr>
      <vt:lpstr>DMS-5</vt:lpstr>
      <vt:lpstr>DMS-5</vt:lpstr>
      <vt:lpstr>PowerPoint bemutató</vt:lpstr>
      <vt:lpstr>PowerPoint bemutató</vt:lpstr>
      <vt:lpstr>Delírium gyógyszeres kezelése</vt:lpstr>
      <vt:lpstr>PowerPoint bemutató</vt:lpstr>
      <vt:lpstr>Haloperidol</vt:lpstr>
      <vt:lpstr>PowerPoint bemutató</vt:lpstr>
      <vt:lpstr>PowerPoint bemutató</vt:lpstr>
      <vt:lpstr>Atipusos antipsychotikumok</vt:lpstr>
      <vt:lpstr>PowerPoint bemutató</vt:lpstr>
      <vt:lpstr> Antipsychotics in the Treatment of Delirium in Critically Ill Patients: A Systematic Review and Meta-Analysis of Randomized Controlled Trials* Carayannopoulos, Kallirroi Laiya MD, FRCPC1,2; at al. </vt:lpstr>
      <vt:lpstr>Dexmedetomidine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  16th June 2022  Dexmedetomidine: clinical trial finds increased risk of mortality in intensive care unit (ICU) patients aged 65 years or younger</vt:lpstr>
      <vt:lpstr>  16th June 2022  Dexmedetomidine: clinical trial finds increased risk of mortality in intensive care unit (ICU) patients aged 65 years or younger</vt:lpstr>
      <vt:lpstr>Összefoglalás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dia</dc:title>
  <dc:creator>Fogas János dr.</dc:creator>
  <cp:lastModifiedBy>Lenovo</cp:lastModifiedBy>
  <cp:revision>116</cp:revision>
  <dcterms:created xsi:type="dcterms:W3CDTF">2025-08-12T09:47:11Z</dcterms:created>
  <dcterms:modified xsi:type="dcterms:W3CDTF">2025-09-25T18:11:44Z</dcterms:modified>
</cp:coreProperties>
</file>