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79" r:id="rId4"/>
    <p:sldId id="290" r:id="rId5"/>
    <p:sldId id="280" r:id="rId6"/>
    <p:sldId id="261" r:id="rId7"/>
    <p:sldId id="262" r:id="rId8"/>
    <p:sldId id="263" r:id="rId9"/>
    <p:sldId id="264" r:id="rId10"/>
    <p:sldId id="265" r:id="rId11"/>
    <p:sldId id="298" r:id="rId12"/>
    <p:sldId id="278" r:id="rId13"/>
    <p:sldId id="309" r:id="rId14"/>
    <p:sldId id="274" r:id="rId15"/>
    <p:sldId id="273" r:id="rId16"/>
    <p:sldId id="310" r:id="rId17"/>
    <p:sldId id="275" r:id="rId18"/>
    <p:sldId id="259" r:id="rId19"/>
    <p:sldId id="299" r:id="rId20"/>
    <p:sldId id="276" r:id="rId21"/>
    <p:sldId id="287" r:id="rId22"/>
    <p:sldId id="288" r:id="rId23"/>
    <p:sldId id="291" r:id="rId24"/>
    <p:sldId id="277" r:id="rId25"/>
    <p:sldId id="308" r:id="rId26"/>
    <p:sldId id="271" r:id="rId27"/>
    <p:sldId id="289" r:id="rId28"/>
    <p:sldId id="294" r:id="rId29"/>
    <p:sldId id="296" r:id="rId30"/>
    <p:sldId id="297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7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2E965-284C-42FE-863A-265DC5C0A153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36BD7-DD64-47A9-A09F-78014E2CA6E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74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69950-4569-4851-84C9-FEAC32E0A44B}" type="slidenum">
              <a:rPr lang="hu-HU"/>
              <a:pPr/>
              <a:t>5</a:t>
            </a:fld>
            <a:endParaRPr lang="hu-H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Vandebilt: 275 consecutive patients on ventilator, 6 month mortality: 15% w/o delirium compared to 34% w/ delirium</a:t>
            </a:r>
          </a:p>
          <a:p>
            <a:r>
              <a:rPr lang="en-US"/>
              <a:t>Kaplan Maiar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2025. 09. 25.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Delírium kezelés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534272"/>
            <a:ext cx="6400800" cy="134300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Dr. Fogas János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2025.09.26.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03848" y="828001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MIRA - 2025</a:t>
            </a:r>
            <a:endParaRPr lang="hu-H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124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1. The term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acute encephalopathy </a:t>
            </a:r>
            <a:r>
              <a:rPr lang="en-US" sz="2400" i="1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refers to a rapidly developing (over</a:t>
            </a:r>
            <a:r>
              <a:rPr lang="hu-HU" sz="2400" i="1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less than 4 weeks, but usually within hours to a few days) </a:t>
            </a:r>
            <a:r>
              <a:rPr lang="en-US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pathobiological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process in the brain. </a:t>
            </a:r>
            <a:r>
              <a:rPr lang="en-US" sz="2400" b="1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This is a preferred term</a:t>
            </a:r>
          </a:p>
          <a:p>
            <a:pPr>
              <a:buNone/>
            </a:pP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i="1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Acute encephalopathy can lead to a clinical presentation of </a:t>
            </a:r>
            <a:r>
              <a:rPr lang="en-US" sz="2400" i="1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subsyndromal</a:t>
            </a:r>
            <a:r>
              <a:rPr lang="hu-HU" sz="2400" i="1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delirium,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 or in case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severely decreased level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consciousness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 coma; all representing a change from baseline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cognitive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status.</a:t>
            </a:r>
            <a:endParaRPr lang="hu-HU" sz="2400" dirty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Delírium gyógyszeres kezelése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16" y="1556792"/>
            <a:ext cx="8391340" cy="47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16" y="1556792"/>
            <a:ext cx="8391340" cy="475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zis 3"/>
          <p:cNvSpPr/>
          <p:nvPr/>
        </p:nvSpPr>
        <p:spPr>
          <a:xfrm>
            <a:off x="4572000" y="1628800"/>
            <a:ext cx="158417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4572000" y="2420888"/>
            <a:ext cx="158417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4572000" y="3356992"/>
            <a:ext cx="194421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4499992" y="3861048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Haloperidol</a:t>
            </a:r>
            <a:endParaRPr lang="hu-H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99381"/>
            <a:ext cx="8229600" cy="4525963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Dopamin (D2) receptor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antagonista</a:t>
            </a:r>
            <a:endParaRPr lang="hu-H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Hyperaktív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delírium</a:t>
            </a:r>
          </a:p>
          <a:p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Hosszú QT –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torsade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pointes</a:t>
            </a:r>
            <a:endParaRPr lang="hu-H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Hypotenzió</a:t>
            </a:r>
            <a:endParaRPr lang="hu-H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Extrapyramidális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tünetek</a:t>
            </a:r>
          </a:p>
          <a:p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Malignus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neurolept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sy</a:t>
            </a:r>
            <a:endParaRPr lang="hu-H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84376"/>
            <a:ext cx="8229600" cy="16127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 suggest not routinely using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haloperidol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 atypical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antipsychotic, or a HMG-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inhibitor (i.e.,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to treat delirium.</a:t>
            </a:r>
            <a:endParaRPr lang="hu-H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Care Med 2018; 46:1532–1548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15586" cy="19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55699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RCT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összesen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951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beteg</a:t>
            </a:r>
          </a:p>
          <a:p>
            <a:endParaRPr lang="hu-H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evidence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for the use of haloperidol to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trea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critically ill patients with delirium is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 quality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inconclusive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We therefore have no certainty regarding any beneficial, harmful or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neutral effects of haloperidol in these patients.</a:t>
            </a:r>
            <a:endParaRPr lang="hu-H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26279" cy="18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131840" y="6309320"/>
            <a:ext cx="594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Anaesthesiologica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Scandinavica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64(2), 254-266. 2020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Atipusos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antipsychotikumok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68352"/>
            <a:ext cx="8229600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 suggest not routinely using haloperidol, an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atypical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antipsychotic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or a HMG-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inhibitor (i.e.,</a:t>
            </a:r>
            <a:r>
              <a:rPr lang="hu-H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statin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 to treat delirium.</a:t>
            </a:r>
            <a:endParaRPr lang="hu-H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Care Med 2018; 46:1532–1548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15586" cy="19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Antipsychotics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Critically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Ill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Meta-Analysis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Randomized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Controlled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Trials</a:t>
            </a:r>
            <a: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br>
              <a:rPr lang="hu-H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Carayannopoulos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Kallirroi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Laiya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MD, FRCPC</a:t>
            </a:r>
            <a:r>
              <a:rPr lang="hu-HU" sz="18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hu-H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91703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Ovid MEDLINE, EMBASE, APA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PsycInfo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and Wiley’s Cochrane Library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- 2023 novemberig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RCT (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1750)</a:t>
            </a:r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antipsychotikumok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alkalmazása nem növelte a delírium nélküli napok számát, nem csökkentette a lélegezetett napok, az ITO, a kórházi napok számát és a halálozást placebóval összehasonlítva. Az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antipsychotikumok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alkalmazása, nem vezetett gyógyszer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advers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hatás növekedéséhez.</a:t>
            </a:r>
          </a:p>
          <a:p>
            <a:pPr>
              <a:buNone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491880" y="6237312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52(7):p 1087-1096, </a:t>
            </a:r>
            <a:r>
              <a:rPr lang="hu-H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july</a:t>
            </a:r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2024 </a:t>
            </a:r>
            <a:endParaRPr lang="hu-HU" sz="1400" dirty="0">
              <a:solidFill>
                <a:srgbClr val="00B050"/>
              </a:solidFill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148064" y="4149080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>
            <a:off x="3563888" y="4509120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5868144" y="4437112"/>
            <a:ext cx="22322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899592" y="4797152"/>
            <a:ext cx="25922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4283968" y="4797152"/>
            <a:ext cx="39604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899592" y="5157192"/>
            <a:ext cx="56166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3917032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Szedatív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hatás</a:t>
            </a:r>
          </a:p>
          <a:p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Analgetikus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hatás</a:t>
            </a:r>
          </a:p>
          <a:p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Kardiovaszkuláris hatás</a:t>
            </a:r>
          </a:p>
          <a:p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Respiratórikus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hatás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Delírium</a:t>
            </a:r>
            <a:endParaRPr lang="hu-H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48272"/>
            <a:ext cx="8229600" cy="2548880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Jelentőség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Definíció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Terápia</a:t>
            </a:r>
          </a:p>
          <a:p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Prevenció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68352"/>
            <a:ext cx="8229600" cy="1828800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suggest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mechanically ventilated adults where agitation is precluding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weaning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extubation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Care Med 2018; 46:1532–1548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15586" cy="19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184376"/>
            <a:ext cx="8229600" cy="2116832"/>
          </a:xfrm>
        </p:spPr>
        <p:txBody>
          <a:bodyPr>
            <a:normAutofit/>
          </a:bodyPr>
          <a:lstStyle/>
          <a:p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Prospektív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kettős vak,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randomizált</a:t>
            </a:r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ország, 68 centrum, 375 intenzív osztály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366 beteg – gépi lélegeztetett &gt; 24 óra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5" y="116632"/>
            <a:ext cx="9033549" cy="15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428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186" y="1844824"/>
            <a:ext cx="3867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4572000" y="61560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JAMA,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February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4, 2009—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301, No. 5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4499992" y="1700808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3184376"/>
            <a:ext cx="8229600" cy="2116832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Lélegeztetett napok száma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Delírium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prevalencia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5" y="116632"/>
            <a:ext cx="9033549" cy="157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2428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186" y="1844824"/>
            <a:ext cx="3867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4572000" y="615601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JAMA,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February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4, 2009—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301, No. 5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4499992" y="1700808"/>
            <a:ext cx="1080120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 oldali kapcsos zárójel 9"/>
          <p:cNvSpPr/>
          <p:nvPr/>
        </p:nvSpPr>
        <p:spPr>
          <a:xfrm>
            <a:off x="4499992" y="3429000"/>
            <a:ext cx="216024" cy="648072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/>
          <p:cNvCxnSpPr/>
          <p:nvPr/>
        </p:nvCxnSpPr>
        <p:spPr>
          <a:xfrm>
            <a:off x="5580112" y="3501008"/>
            <a:ext cx="0" cy="5040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77654" cy="28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7848872" cy="212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5292080" y="643359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JAMA. 2016;315(14):1460-1468.</a:t>
            </a:r>
            <a:endParaRPr lang="hu-HU" sz="1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7812360" y="5373216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611560" y="5373216"/>
            <a:ext cx="115212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9"/>
          <p:cNvSpPr/>
          <p:nvPr/>
        </p:nvSpPr>
        <p:spPr>
          <a:xfrm>
            <a:off x="611560" y="4293096"/>
            <a:ext cx="309634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812360" y="4293096"/>
            <a:ext cx="720080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301"/>
            <a:ext cx="6577112" cy="23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4644008" y="62280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(2022) 48:811–840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4" y="2517976"/>
            <a:ext cx="5030713" cy="37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5724128" y="357301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rizikó - ↓</a:t>
            </a:r>
          </a:p>
          <a:p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ITO napok - ↓</a:t>
            </a:r>
          </a:p>
          <a:p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Lélegeztetett napok  - ↓</a:t>
            </a:r>
          </a:p>
          <a:p>
            <a:r>
              <a:rPr lang="hu-H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Mellékhatás - ↑</a:t>
            </a:r>
            <a:endParaRPr lang="hu-H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968352"/>
            <a:ext cx="8352928" cy="1828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 suggest using either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propofol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or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 benzodiazepines for sedation in critically ill,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mechanically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ventilated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788024" y="63813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Care Med 2018; 46:1532–1548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15586" cy="19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448272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„Open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label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prospektív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randomizált</a:t>
            </a:r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ország, 74 ITO</a:t>
            </a:r>
          </a:p>
          <a:p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Dexdor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1954 beteg / szokásos szedatívum – 1964 beteg</a:t>
            </a: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≥ 18 év, </a:t>
            </a:r>
            <a:r>
              <a:rPr lang="hu-H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andomizálás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órán belül</a:t>
            </a:r>
          </a:p>
          <a:p>
            <a:pPr marL="0" indent="0">
              <a:buNone/>
            </a:pP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4624"/>
            <a:ext cx="5544616" cy="27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14806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2019;380:2506-17.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4624"/>
            <a:ext cx="5544616" cy="276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514806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hu-H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hu-H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2019;380:2506-17.</a:t>
            </a:r>
            <a:endParaRPr lang="hu-H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44200"/>
            <a:ext cx="7416824" cy="356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zis 5"/>
          <p:cNvSpPr/>
          <p:nvPr/>
        </p:nvSpPr>
        <p:spPr>
          <a:xfrm>
            <a:off x="683568" y="3573016"/>
            <a:ext cx="2448272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Ellipszis 6"/>
          <p:cNvSpPr/>
          <p:nvPr/>
        </p:nvSpPr>
        <p:spPr>
          <a:xfrm>
            <a:off x="7020272" y="3573016"/>
            <a:ext cx="100811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827584" y="5445224"/>
            <a:ext cx="23042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7020272" y="5445224"/>
            <a:ext cx="10081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7020272" y="5805264"/>
            <a:ext cx="100811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827584" y="5805264"/>
            <a:ext cx="230425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91064" cy="1143000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16th 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2022 </a:t>
            </a:r>
            <a:br>
              <a:rPr lang="hu-H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clinical trial finds increased risk of mortality in intensive care unit (ICU) patients aged 65 years or younger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446856" y="2935486"/>
            <a:ext cx="8229600" cy="423793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SPICE III study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 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clinical trial comparing the effect of sedation with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 all-cause mortality with the effect of “usual standard of care” in 3904 ventilated critically ill adult intensive care unit (ICU) patients. </a:t>
            </a:r>
          </a:p>
          <a:p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was associated with an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increased risk of mortality in the age group 65 years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 younger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compared with alternative sedatives (odds ratio 1.26; 95% credibility interval 1.02 to 1.56).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heterogeneity of effect on mortality from age was most prominent in patients admitted for reasons other than post-operative care, and increased with increasing APACHE II scores and with decreasing age.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mechanism is not known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9161"/>
            <a:ext cx="1835894" cy="15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457200" y="476672"/>
            <a:ext cx="6491064" cy="1143000"/>
          </a:xfrm>
        </p:spPr>
        <p:txBody>
          <a:bodyPr>
            <a:noAutofit/>
          </a:bodyPr>
          <a:lstStyle/>
          <a:p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16th </a:t>
            </a:r>
            <a:r>
              <a:rPr lang="hu-HU" sz="2800" dirty="0" err="1" smtClean="0"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 2022 </a:t>
            </a:r>
            <a:br>
              <a:rPr lang="hu-H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clinical trial finds increased risk of mortality in intensive care unit (ICU) patients aged 65 years or younger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9161"/>
            <a:ext cx="1835894" cy="15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2816520"/>
            <a:ext cx="8244408" cy="198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4572000" y="50038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odds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ratio 1.26 [95% </a:t>
            </a:r>
            <a:r>
              <a:rPr lang="hu-H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CrI</a:t>
            </a:r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1.02-1.56] 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39552" y="4077072"/>
            <a:ext cx="2160240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275856" y="4077072"/>
            <a:ext cx="4032448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 delírium </a:t>
            </a:r>
            <a:r>
              <a:rPr lang="hu-H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incidenciája</a:t>
            </a:r>
            <a:endParaRPr lang="hu-H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Nem lélegeztetett ITO beteg:		</a:t>
            </a: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</a:p>
          <a:p>
            <a:pPr>
              <a:buNone/>
            </a:pP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Lélegeztetett ITO beteg:		</a:t>
            </a:r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endParaRPr lang="hu-H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27584" y="259800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Thomason JWW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Intensive care unit delirium is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an independent predictor of longer hospital stay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2005; 9:R375–R381.</a:t>
            </a:r>
            <a:endParaRPr lang="hu-H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27584" y="4314582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Ely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EW.  </a:t>
            </a:r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Delirium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mechanically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ventilated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patients.</a:t>
            </a:r>
            <a:r>
              <a:rPr lang="hu-H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JAMA 2001; 286:2703–2710. </a:t>
            </a:r>
            <a:endParaRPr lang="hu-H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Összefoglalás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16224"/>
            <a:ext cx="8229600" cy="3556992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dexmedetomidine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az </a:t>
            </a:r>
            <a:r>
              <a:rPr lang="hu-H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elsőnek választandó 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gyógyszer a hiperaktív delírium kezelésében.</a:t>
            </a:r>
          </a:p>
          <a:p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Óvatosság az </a:t>
            </a:r>
            <a:r>
              <a:rPr lang="hu-H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antipsychotikumokkal</a:t>
            </a:r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hu-H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 alap a nem farmakológiai megelőzés/kezelés.</a:t>
            </a:r>
            <a:endParaRPr lang="hu-H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400400"/>
            <a:ext cx="8229600" cy="218884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71559"/>
                </a:solidFill>
                <a:latin typeface="Times New Roman" pitchFamily="18" charset="0"/>
                <a:cs typeface="Times New Roman" pitchFamily="18" charset="0"/>
              </a:rPr>
              <a:t>Teljes populáció: 19.9%</a:t>
            </a:r>
          </a:p>
          <a:p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Lélegeztetett beteg: 43%</a:t>
            </a:r>
          </a:p>
          <a:p>
            <a:r>
              <a:rPr lang="hu-HU" sz="2400" dirty="0" smtClean="0">
                <a:solidFill>
                  <a:srgbClr val="071559"/>
                </a:solidFill>
                <a:latin typeface="Times New Roman" pitchFamily="18" charset="0"/>
                <a:cs typeface="Times New Roman" pitchFamily="18" charset="0"/>
              </a:rPr>
              <a:t>Nem lélegeztetett: 9.5%</a:t>
            </a:r>
          </a:p>
          <a:p>
            <a:r>
              <a:rPr lang="hu-HU" sz="2400" dirty="0" err="1" smtClean="0">
                <a:solidFill>
                  <a:srgbClr val="071559"/>
                </a:solidFill>
                <a:latin typeface="Times New Roman" pitchFamily="18" charset="0"/>
                <a:cs typeface="Times New Roman" pitchFamily="18" charset="0"/>
              </a:rPr>
              <a:t>Postoperatív</a:t>
            </a:r>
            <a:r>
              <a:rPr lang="hu-HU" sz="2400" dirty="0" smtClean="0">
                <a:solidFill>
                  <a:srgbClr val="071559"/>
                </a:solidFill>
                <a:latin typeface="Times New Roman" pitchFamily="18" charset="0"/>
                <a:cs typeface="Times New Roman" pitchFamily="18" charset="0"/>
              </a:rPr>
              <a:t> beteg: 29.4%</a:t>
            </a:r>
          </a:p>
          <a:p>
            <a:endParaRPr lang="hu-HU" sz="2400" dirty="0">
              <a:solidFill>
                <a:srgbClr val="0715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776566" cy="28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>
                <a:solidFill>
                  <a:schemeClr val="tx2"/>
                </a:solidFill>
                <a:latin typeface="Times New Roman" pitchFamily="18" charset="0"/>
              </a:rPr>
              <a:t>A delírium lélegeztetett </a:t>
            </a:r>
            <a:r>
              <a:rPr lang="hu-HU" sz="3600" dirty="0" smtClean="0">
                <a:solidFill>
                  <a:schemeClr val="tx2"/>
                </a:solidFill>
                <a:latin typeface="Times New Roman" pitchFamily="18" charset="0"/>
              </a:rPr>
              <a:t>betegben</a:t>
            </a:r>
            <a:endParaRPr lang="en-US" sz="36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6238" y="6165304"/>
            <a:ext cx="808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B050"/>
                </a:solidFill>
                <a:latin typeface="Times New Roman" pitchFamily="18" charset="0"/>
                <a:ea typeface="ＭＳ Ｐゴシック" pitchFamily="48" charset="-128"/>
              </a:rPr>
              <a:t>Eli EW et al. Delirium as a predictor of mortality in mechanically ventilated patients in the ICU. JAMA 2004; 291: 1753-62</a:t>
            </a:r>
          </a:p>
          <a:p>
            <a:pPr eaLnBrk="0" hangingPunct="0"/>
            <a:r>
              <a:rPr lang="en-US" sz="1200" dirty="0" err="1">
                <a:solidFill>
                  <a:srgbClr val="00B050"/>
                </a:solidFill>
                <a:latin typeface="Times New Roman" pitchFamily="18" charset="0"/>
                <a:ea typeface="ＭＳ Ｐゴシック" pitchFamily="48" charset="-128"/>
              </a:rPr>
              <a:t>Milbrandt</a:t>
            </a:r>
            <a:r>
              <a:rPr lang="en-US" sz="1200" dirty="0">
                <a:solidFill>
                  <a:srgbClr val="00B050"/>
                </a:solidFill>
                <a:latin typeface="Times New Roman" pitchFamily="18" charset="0"/>
                <a:ea typeface="ＭＳ Ｐゴシック" pitchFamily="48" charset="-128"/>
              </a:rPr>
              <a:t> EB et al. Costs Associated with Delirium in Mechanically Ventilated Patients. </a:t>
            </a:r>
            <a:r>
              <a:rPr lang="en-US" sz="1200" dirty="0" err="1">
                <a:solidFill>
                  <a:srgbClr val="00B050"/>
                </a:solidFill>
                <a:latin typeface="Times New Roman" pitchFamily="18" charset="0"/>
                <a:ea typeface="ＭＳ Ｐゴシック" pitchFamily="48" charset="-128"/>
              </a:rPr>
              <a:t>Crit</a:t>
            </a:r>
            <a:r>
              <a:rPr lang="en-US" sz="1200" dirty="0">
                <a:solidFill>
                  <a:srgbClr val="00B050"/>
                </a:solidFill>
                <a:latin typeface="Times New Roman" pitchFamily="18" charset="0"/>
                <a:ea typeface="ＭＳ Ｐゴシック" pitchFamily="48" charset="-128"/>
              </a:rPr>
              <a:t> Care Med 2004; 32: 955-962, 2004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ea typeface="ＭＳ Ｐゴシック" pitchFamily="48" charset="-128"/>
            </a:endParaRPr>
          </a:p>
        </p:txBody>
      </p:sp>
      <p:pic>
        <p:nvPicPr>
          <p:cNvPr id="13316" name="Picture 4" descr="km surviv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79935"/>
            <a:ext cx="8839200" cy="2881313"/>
          </a:xfrm>
          <a:prstGeom prst="rect">
            <a:avLst/>
          </a:prstGeom>
          <a:noFill/>
        </p:spPr>
      </p:pic>
      <p:pic>
        <p:nvPicPr>
          <p:cNvPr id="13317" name="Picture 5" descr="hospital da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48223"/>
            <a:ext cx="4186238" cy="2613025"/>
          </a:xfrm>
          <a:prstGeom prst="rect">
            <a:avLst/>
          </a:prstGeom>
          <a:noFill/>
        </p:spPr>
      </p:pic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1295400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A halálozás független </a:t>
            </a:r>
            <a:r>
              <a:rPr lang="hu-HU" sz="2400" dirty="0" err="1">
                <a:solidFill>
                  <a:schemeClr val="tx2"/>
                </a:solidFill>
                <a:latin typeface="Times New Roman" pitchFamily="18" charset="0"/>
              </a:rPr>
              <a:t>prediktora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(3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x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</a:rPr>
              <a:t>) 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és LOS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r>
              <a:rPr lang="hu-HU" sz="2400" dirty="0">
                <a:solidFill>
                  <a:schemeClr val="tx2"/>
                </a:solidFill>
                <a:latin typeface="Times New Roman" pitchFamily="18" charset="0"/>
              </a:rPr>
              <a:t>A költségek 33%-os növekedéséhez vezet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21888" cy="301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zövegdoboz 2"/>
          <p:cNvSpPr txBox="1"/>
          <p:nvPr/>
        </p:nvSpPr>
        <p:spPr>
          <a:xfrm>
            <a:off x="1080120" y="3573016"/>
            <a:ext cx="7020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Statistical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Manual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Mental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endParaRPr lang="hu-HU" sz="2400" dirty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27" y="4437112"/>
            <a:ext cx="2927125" cy="166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DMS-5</a:t>
            </a:r>
            <a:endParaRPr lang="hu-H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Disturbance in attention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(i.e., reduced ability to direct, focus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sustain, and shift attention) and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(reduced orientation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14350" indent="-514350">
              <a:buAutoNum type="alphaUcPeriod"/>
            </a:pPr>
            <a:endParaRPr lang="hu-HU" sz="2400" dirty="0" smtClean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The disturbance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develops over a short period of time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(usually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hours to a few days), represents an acute change from baseline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attention and awareness, and tends to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fluctuat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e in severity during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the course of a day.</a:t>
            </a:r>
            <a:endParaRPr lang="hu-HU" sz="2400" dirty="0" smtClean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endParaRPr lang="hu-HU" sz="2400" dirty="0" smtClean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An additional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disturbance in cognition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e.g.memory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deficit,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disorientation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language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visuospatial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ability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perception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hu-HU" sz="2400" dirty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DMS-5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D. The disturbances in 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riteria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 and C are not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better explained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a pre-existing, established or evolving </a:t>
            </a:r>
            <a:r>
              <a:rPr lang="en-US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neurocognitive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disorder and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do not occur in the context of a severely reduced level of arousal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dirty="0" err="1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coma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hu-HU" sz="2400" dirty="0" smtClean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E. There is evidence from the history, physical examination or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laboratory findings that the disturbance is a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direct physiological</a:t>
            </a:r>
            <a:r>
              <a:rPr lang="hu-H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consequence of another medical condition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, substance intoxication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or withdrawal (i.e. due to a drug of abuse or to a medication), or</a:t>
            </a:r>
            <a:r>
              <a:rPr lang="hu-HU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E045C"/>
                </a:solidFill>
                <a:latin typeface="Times New Roman" pitchFamily="18" charset="0"/>
                <a:cs typeface="Times New Roman" pitchFamily="18" charset="0"/>
              </a:rPr>
              <a:t>exposure to a toxin, or is due to multiple etiologies.</a:t>
            </a:r>
            <a:endParaRPr lang="hu-HU" sz="2400" dirty="0" smtClean="0">
              <a:solidFill>
                <a:srgbClr val="0E045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16127" cy="35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1225" y="4468713"/>
            <a:ext cx="4781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995</Words>
  <Application>Microsoft Office PowerPoint</Application>
  <PresentationFormat>Diavetítés a képernyőre (4:3 oldalarány)</PresentationFormat>
  <Paragraphs>109</Paragraphs>
  <Slides>30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1" baseType="lpstr">
      <vt:lpstr>Office-téma</vt:lpstr>
      <vt:lpstr>Delírium kezelés</vt:lpstr>
      <vt:lpstr>Delírium</vt:lpstr>
      <vt:lpstr>A delírium incidenciája</vt:lpstr>
      <vt:lpstr>PowerPoint bemutató</vt:lpstr>
      <vt:lpstr>A delírium lélegeztetett betegben</vt:lpstr>
      <vt:lpstr>PowerPoint bemutató</vt:lpstr>
      <vt:lpstr>DMS-5</vt:lpstr>
      <vt:lpstr>DMS-5</vt:lpstr>
      <vt:lpstr>PowerPoint bemutató</vt:lpstr>
      <vt:lpstr>PowerPoint bemutató</vt:lpstr>
      <vt:lpstr>Delírium gyógyszeres kezelése</vt:lpstr>
      <vt:lpstr>PowerPoint bemutató</vt:lpstr>
      <vt:lpstr>Haloperidol</vt:lpstr>
      <vt:lpstr>PowerPoint bemutató</vt:lpstr>
      <vt:lpstr>PowerPoint bemutató</vt:lpstr>
      <vt:lpstr>Atipusos antipsychotikumok</vt:lpstr>
      <vt:lpstr>PowerPoint bemutató</vt:lpstr>
      <vt:lpstr> Antipsychotics in the Treatment of Delirium in Critically Ill Patients: A Systematic Review and Meta-Analysis of Randomized Controlled Trials* Carayannopoulos, Kallirroi Laiya MD, FRCPC1,2; at al. </vt:lpstr>
      <vt:lpstr>Dexmedetomidine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16th June 2022  Dexmedetomidine: clinical trial finds increased risk of mortality in intensive care unit (ICU) patients aged 65 years or younger</vt:lpstr>
      <vt:lpstr>  16th June 2022  Dexmedetomidine: clinical trial finds increased risk of mortality in intensive care unit (ICU) patients aged 65 years or younger</vt:lpstr>
      <vt:lpstr>Összefoglalás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Fogas János dr.</dc:creator>
  <cp:lastModifiedBy>Lenovo</cp:lastModifiedBy>
  <cp:revision>116</cp:revision>
  <dcterms:created xsi:type="dcterms:W3CDTF">2025-08-12T09:47:11Z</dcterms:created>
  <dcterms:modified xsi:type="dcterms:W3CDTF">2025-09-25T18:11:44Z</dcterms:modified>
</cp:coreProperties>
</file>