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1"/>
  </p:notesMasterIdLst>
  <p:sldIdLst>
    <p:sldId id="508" r:id="rId5"/>
    <p:sldId id="334" r:id="rId6"/>
    <p:sldId id="514" r:id="rId7"/>
    <p:sldId id="515" r:id="rId8"/>
    <p:sldId id="517" r:id="rId9"/>
    <p:sldId id="578" r:id="rId10"/>
    <p:sldId id="580" r:id="rId11"/>
    <p:sldId id="518" r:id="rId12"/>
    <p:sldId id="564" r:id="rId13"/>
    <p:sldId id="522" r:id="rId14"/>
    <p:sldId id="309" r:id="rId15"/>
    <p:sldId id="519" r:id="rId16"/>
    <p:sldId id="573" r:id="rId17"/>
    <p:sldId id="520" r:id="rId18"/>
    <p:sldId id="571" r:id="rId19"/>
    <p:sldId id="521" r:id="rId20"/>
    <p:sldId id="523" r:id="rId21"/>
    <p:sldId id="524" r:id="rId22"/>
    <p:sldId id="581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4" r:id="rId31"/>
    <p:sldId id="535" r:id="rId32"/>
    <p:sldId id="537" r:id="rId33"/>
    <p:sldId id="538" r:id="rId34"/>
    <p:sldId id="536" r:id="rId35"/>
    <p:sldId id="539" r:id="rId36"/>
    <p:sldId id="540" r:id="rId37"/>
    <p:sldId id="543" r:id="rId38"/>
    <p:sldId id="541" r:id="rId39"/>
    <p:sldId id="582" r:id="rId40"/>
  </p:sldIdLst>
  <p:sldSz cx="12192000" cy="6858000"/>
  <p:notesSz cx="6858000" cy="99472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00FF00"/>
    <a:srgbClr val="9933FF"/>
    <a:srgbClr val="CCCCFF"/>
    <a:srgbClr val="FFCCFF"/>
    <a:srgbClr val="009900"/>
    <a:srgbClr val="669900"/>
    <a:srgbClr val="0080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7" autoAdjust="0"/>
    <p:restoredTop sz="99877" autoAdjust="0"/>
  </p:normalViewPr>
  <p:slideViewPr>
    <p:cSldViewPr>
      <p:cViewPr varScale="1">
        <p:scale>
          <a:sx n="103" d="100"/>
          <a:sy n="103" d="100"/>
        </p:scale>
        <p:origin x="115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072335-3C1A-4D6A-8196-F8768E2E7FC7}" type="datetimeFigureOut">
              <a:rPr lang="hu-HU" smtClean="0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noProof="0" dirty="0"/>
              <a:t>Harmadik szint</a:t>
            </a:r>
          </a:p>
          <a:p>
            <a:pPr lvl="3"/>
            <a:r>
              <a:rPr lang="hu-HU" noProof="0" dirty="0"/>
              <a:t>Negyedik szint</a:t>
            </a:r>
          </a:p>
          <a:p>
            <a:pPr lvl="4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B3FC9D-988F-458A-8E9E-022CDE23EE2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0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B53B-1E8A-4D14-B055-840737825224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6CD4B-AD0E-497F-BC9B-945F2D482D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CFB7-9606-42E5-8F8B-982352A0DD9E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F2F3-87C5-4F35-AF8B-2979A3BACF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6E8C-7E92-4F3D-BE26-63DBE6F6AA3C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A4579-10C3-47F8-A71D-E6E19498A9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0F45-6A70-41FC-91A5-C5C240054FC0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98A82-1BA9-497D-AE9D-26E9FC0E7C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5C3A-10B5-4EBA-A01E-810688227614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4CC0-CFAA-40BD-A7FE-CA403204A0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F960-6F66-4731-8FE2-905393D6786D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A67A-0C43-4DD2-82D2-A94851238E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47AC7-C6DC-4683-9228-0982810B3A68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D56E-7AEE-41C7-A0E3-3F7DC1F578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1A60-5ED3-4DD3-AB56-B6C4A6415F44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8577-3C3E-4A5E-A01C-84D433AB67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2A78-3623-48E7-8BC7-5AD0A44A7D1C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67F9-889F-445A-A80A-CCAF0A27F7C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F0-CB5A-467B-816D-7FA3A8CC076D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D226-AEC8-4EE7-9B42-F716AF05B1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115D-CCC6-4CC4-8BB5-10AB8D32BC76}" type="datetimeFigureOut">
              <a:rPr lang="hu-HU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A095-F0D1-4612-B1AB-7D8B4DC140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90A93F-4087-4F26-A534-CFF1E65EFADB}" type="datetimeFigureOut">
              <a:rPr lang="hu-HU" smtClean="0"/>
              <a:pPr>
                <a:defRPr/>
              </a:pPr>
              <a:t>2025.09.26.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3BFAC6-AD67-47B3-B828-FDE601E1173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ctrTitle"/>
          </p:nvPr>
        </p:nvSpPr>
        <p:spPr>
          <a:xfrm>
            <a:off x="554182" y="764704"/>
            <a:ext cx="11083636" cy="2376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Pulmonális hipertenzió a perioperatív szakban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3345" y="3789040"/>
            <a:ext cx="2431123" cy="2376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053" y="4191593"/>
            <a:ext cx="15144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7FAED96-7D33-CBF2-EE7A-C1A4FD5FA438}"/>
              </a:ext>
            </a:extLst>
          </p:cNvPr>
          <p:cNvSpPr txBox="1">
            <a:spLocks noChangeArrowheads="1"/>
          </p:cNvSpPr>
          <p:nvPr/>
        </p:nvSpPr>
        <p:spPr>
          <a:xfrm>
            <a:off x="843846" y="3941875"/>
            <a:ext cx="5257031" cy="2061536"/>
          </a:xfrm>
          <a:prstGeom prst="rect">
            <a:avLst/>
          </a:prstGeom>
          <a:ln/>
        </p:spPr>
        <p:txBody>
          <a:bodyPr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30200" defTabSz="449263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>
                <a:latin typeface="Arial" pitchFamily="34" charset="0"/>
                <a:ea typeface="+mj-ea"/>
                <a:cs typeface="Arial" pitchFamily="34" charset="0"/>
              </a:rPr>
              <a:t>Babik Barna</a:t>
            </a:r>
          </a:p>
          <a:p>
            <a:pPr marL="342900" indent="-330200" defTabSz="449263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>
                <a:latin typeface="Arial" pitchFamily="34" charset="0"/>
                <a:ea typeface="+mj-ea"/>
                <a:cs typeface="Arial" pitchFamily="34" charset="0"/>
              </a:rPr>
              <a:t>Szegedi Tudományegyetem,</a:t>
            </a:r>
          </a:p>
          <a:p>
            <a:pPr marL="342900" indent="-330200" defTabSz="449263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>
                <a:latin typeface="Arial" pitchFamily="34" charset="0"/>
                <a:ea typeface="+mj-ea"/>
                <a:cs typeface="Arial" pitchFamily="34" charset="0"/>
              </a:rPr>
              <a:t>Aneszteziológiai és Intenzív Terápiás Intézet</a:t>
            </a:r>
          </a:p>
          <a:p>
            <a:pPr marL="342900" indent="-330200" defTabSz="449263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hu-HU" sz="2000"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30200" defTabSz="449263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hu-HU" sz="2000">
                <a:latin typeface="Arial" pitchFamily="34" charset="0"/>
                <a:ea typeface="+mj-ea"/>
                <a:cs typeface="Arial" pitchFamily="34" charset="0"/>
              </a:rPr>
              <a:t>MIRA, 2025</a:t>
            </a:r>
          </a:p>
        </p:txBody>
      </p:sp>
    </p:spTree>
    <p:extLst>
      <p:ext uri="{BB962C8B-B14F-4D97-AF65-F5344CB8AC3E}">
        <p14:creationId xmlns:p14="http://schemas.microsoft.com/office/powerpoint/2010/main" val="312516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klinikai csoportosítás</a:t>
            </a:r>
            <a:r>
              <a:rPr lang="hu-HU" sz="3200" baseline="30000"/>
              <a:t>1</a:t>
            </a:r>
            <a:endParaRPr lang="en-GB" sz="3200" baseline="300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D801B53A-BBB2-F1AF-D4FF-BC9AA7DB9A45}"/>
              </a:ext>
            </a:extLst>
          </p:cNvPr>
          <p:cNvSpPr txBox="1"/>
          <p:nvPr/>
        </p:nvSpPr>
        <p:spPr>
          <a:xfrm>
            <a:off x="4170501" y="5428183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RA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7BBCB1F7-6CEA-E831-A829-9DC27F3195ED}"/>
              </a:ext>
            </a:extLst>
          </p:cNvPr>
          <p:cNvSpPr txBox="1"/>
          <p:nvPr/>
        </p:nvSpPr>
        <p:spPr>
          <a:xfrm>
            <a:off x="4745265" y="5428183"/>
            <a:ext cx="46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RV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6AA4988C-E47E-3C6A-1B40-8A949E0C1D8B}"/>
              </a:ext>
            </a:extLst>
          </p:cNvPr>
          <p:cNvSpPr txBox="1"/>
          <p:nvPr/>
        </p:nvSpPr>
        <p:spPr>
          <a:xfrm>
            <a:off x="9837730" y="542818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LA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E45D67EE-998A-0427-7A51-C909AC978A23}"/>
              </a:ext>
            </a:extLst>
          </p:cNvPr>
          <p:cNvSpPr txBox="1"/>
          <p:nvPr/>
        </p:nvSpPr>
        <p:spPr>
          <a:xfrm>
            <a:off x="10405349" y="5428183"/>
            <a:ext cx="41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LV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A09E6155-F8AE-104C-EB6D-364B944D73A4}"/>
              </a:ext>
            </a:extLst>
          </p:cNvPr>
          <p:cNvSpPr txBox="1">
            <a:spLocks/>
          </p:cNvSpPr>
          <p:nvPr/>
        </p:nvSpPr>
        <p:spPr bwMode="auto">
          <a:xfrm>
            <a:off x="609598" y="1484784"/>
            <a:ext cx="822270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hu-HU" altLang="hu-HU" sz="1800"/>
              <a:t>Pulmonális hipertenzió </a:t>
            </a:r>
            <a:r>
              <a:rPr lang="hu-HU" altLang="hu-HU" sz="1800" b="1"/>
              <a:t>bal szívfél betegség </a:t>
            </a:r>
            <a:r>
              <a:rPr lang="hu-HU" altLang="hu-HU" sz="1800"/>
              <a:t>következtében (HFpEF)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Kombinált pre-, és postkapilláris </a:t>
            </a:r>
            <a:r>
              <a:rPr lang="hu-HU" altLang="hu-HU" sz="1800"/>
              <a:t>PH (CpcPH)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mPAP	&gt; 20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PAOP	</a:t>
            </a:r>
            <a:r>
              <a:rPr lang="hu-HU" altLang="hu-HU" sz="1800" b="1">
                <a:sym typeface="Symbol" panose="05050102010706020507" pitchFamily="18" charset="2"/>
              </a:rPr>
              <a:t>&gt;</a:t>
            </a:r>
            <a:r>
              <a:rPr lang="hu-HU" altLang="hu-HU" sz="1800" b="1"/>
              <a:t> 15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PVR	&gt; 2 WU</a:t>
            </a:r>
            <a:endParaRPr lang="hu-HU" sz="18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Freeform 2">
            <a:extLst>
              <a:ext uri="{FF2B5EF4-FFF2-40B4-BE49-F238E27FC236}">
                <a16:creationId xmlns:a16="http://schemas.microsoft.com/office/drawing/2014/main" id="{73D164DD-9680-BA99-1D94-28E61DF02A82}"/>
              </a:ext>
            </a:extLst>
          </p:cNvPr>
          <p:cNvSpPr>
            <a:spLocks/>
          </p:cNvSpPr>
          <p:nvPr/>
        </p:nvSpPr>
        <p:spPr bwMode="auto">
          <a:xfrm>
            <a:off x="3719314" y="2492847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" name="Freeform 3">
            <a:extLst>
              <a:ext uri="{FF2B5EF4-FFF2-40B4-BE49-F238E27FC236}">
                <a16:creationId xmlns:a16="http://schemas.microsoft.com/office/drawing/2014/main" id="{F7F7AB13-D4D9-DAD0-04FB-344ABC57D2C2}"/>
              </a:ext>
            </a:extLst>
          </p:cNvPr>
          <p:cNvSpPr>
            <a:spLocks/>
          </p:cNvSpPr>
          <p:nvPr/>
        </p:nvSpPr>
        <p:spPr bwMode="auto">
          <a:xfrm>
            <a:off x="10316965" y="2907185"/>
            <a:ext cx="490537" cy="706437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Freeform 4">
            <a:extLst>
              <a:ext uri="{FF2B5EF4-FFF2-40B4-BE49-F238E27FC236}">
                <a16:creationId xmlns:a16="http://schemas.microsoft.com/office/drawing/2014/main" id="{D40588EF-3202-895B-BCC6-40AC67711CF3}"/>
              </a:ext>
            </a:extLst>
          </p:cNvPr>
          <p:cNvSpPr>
            <a:spLocks/>
          </p:cNvSpPr>
          <p:nvPr/>
        </p:nvSpPr>
        <p:spPr bwMode="auto">
          <a:xfrm flipV="1">
            <a:off x="3719314" y="4221635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Freeform 13">
            <a:extLst>
              <a:ext uri="{FF2B5EF4-FFF2-40B4-BE49-F238E27FC236}">
                <a16:creationId xmlns:a16="http://schemas.microsoft.com/office/drawing/2014/main" id="{320BA3B1-E5DC-09AA-3658-A2E4C23DB936}"/>
              </a:ext>
            </a:extLst>
          </p:cNvPr>
          <p:cNvSpPr>
            <a:spLocks/>
          </p:cNvSpPr>
          <p:nvPr/>
        </p:nvSpPr>
        <p:spPr bwMode="auto">
          <a:xfrm flipV="1">
            <a:off x="10358240" y="4216871"/>
            <a:ext cx="490537" cy="706438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Line 17">
            <a:extLst>
              <a:ext uri="{FF2B5EF4-FFF2-40B4-BE49-F238E27FC236}">
                <a16:creationId xmlns:a16="http://schemas.microsoft.com/office/drawing/2014/main" id="{0E579712-D4CA-8039-B32B-BBCE3E0C1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842221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Line 18">
            <a:extLst>
              <a:ext uri="{FF2B5EF4-FFF2-40B4-BE49-F238E27FC236}">
                <a16:creationId xmlns:a16="http://schemas.microsoft.com/office/drawing/2014/main" id="{017411C5-CE6C-C577-ECB5-B2DAAD35B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986684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Line 19">
            <a:extLst>
              <a:ext uri="{FF2B5EF4-FFF2-40B4-BE49-F238E27FC236}">
                <a16:creationId xmlns:a16="http://schemas.microsoft.com/office/drawing/2014/main" id="{7396E696-E895-1DC2-6534-7B5DF4B7B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986684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Line 20">
            <a:extLst>
              <a:ext uri="{FF2B5EF4-FFF2-40B4-BE49-F238E27FC236}">
                <a16:creationId xmlns:a16="http://schemas.microsoft.com/office/drawing/2014/main" id="{0224D933-AD81-19F0-C76A-D8885555C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69934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Line 21">
            <a:extLst>
              <a:ext uri="{FF2B5EF4-FFF2-40B4-BE49-F238E27FC236}">
                <a16:creationId xmlns:a16="http://schemas.microsoft.com/office/drawing/2014/main" id="{77C02716-9274-EC95-45DE-75229BA32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842221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Line 22">
            <a:extLst>
              <a:ext uri="{FF2B5EF4-FFF2-40B4-BE49-F238E27FC236}">
                <a16:creationId xmlns:a16="http://schemas.microsoft.com/office/drawing/2014/main" id="{EDDD3E11-FDC7-A5BF-855C-9E4C304B5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69934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Line 23">
            <a:extLst>
              <a:ext uri="{FF2B5EF4-FFF2-40B4-BE49-F238E27FC236}">
                <a16:creationId xmlns:a16="http://schemas.microsoft.com/office/drawing/2014/main" id="{6EBB5987-F6C1-05E4-FCE2-3E1F9900D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7707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Line 24">
            <a:extLst>
              <a:ext uri="{FF2B5EF4-FFF2-40B4-BE49-F238E27FC236}">
                <a16:creationId xmlns:a16="http://schemas.microsoft.com/office/drawing/2014/main" id="{E43CC78D-6089-BC8B-7F06-7C43DBC90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8422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Line 25">
            <a:extLst>
              <a:ext uri="{FF2B5EF4-FFF2-40B4-BE49-F238E27FC236}">
                <a16:creationId xmlns:a16="http://schemas.microsoft.com/office/drawing/2014/main" id="{B707D69B-6315-D4E6-2EC8-93E094F1C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152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Line 26">
            <a:extLst>
              <a:ext uri="{FF2B5EF4-FFF2-40B4-BE49-F238E27FC236}">
                <a16:creationId xmlns:a16="http://schemas.microsoft.com/office/drawing/2014/main" id="{B01DDB4A-C6E3-5931-92CE-CB6E71B0E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866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Line 27">
            <a:extLst>
              <a:ext uri="{FF2B5EF4-FFF2-40B4-BE49-F238E27FC236}">
                <a16:creationId xmlns:a16="http://schemas.microsoft.com/office/drawing/2014/main" id="{B0C41BAB-342F-4B88-E0D1-6D4813A89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0597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Line 28">
            <a:extLst>
              <a:ext uri="{FF2B5EF4-FFF2-40B4-BE49-F238E27FC236}">
                <a16:creationId xmlns:a16="http://schemas.microsoft.com/office/drawing/2014/main" id="{BFED8F9F-305C-149B-B9DA-AF6FA89C3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1311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Line 29">
            <a:extLst>
              <a:ext uri="{FF2B5EF4-FFF2-40B4-BE49-F238E27FC236}">
                <a16:creationId xmlns:a16="http://schemas.microsoft.com/office/drawing/2014/main" id="{895378C1-71B2-8225-B8E1-2E3E0A5C2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025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Line 30">
            <a:extLst>
              <a:ext uri="{FF2B5EF4-FFF2-40B4-BE49-F238E27FC236}">
                <a16:creationId xmlns:a16="http://schemas.microsoft.com/office/drawing/2014/main" id="{3DFA6463-3B4A-6186-05D6-880190936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993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Line 31">
            <a:extLst>
              <a:ext uri="{FF2B5EF4-FFF2-40B4-BE49-F238E27FC236}">
                <a16:creationId xmlns:a16="http://schemas.microsoft.com/office/drawing/2014/main" id="{E78737EC-4446-F49D-2AB3-89C77A592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756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Line 32">
            <a:extLst>
              <a:ext uri="{FF2B5EF4-FFF2-40B4-BE49-F238E27FC236}">
                <a16:creationId xmlns:a16="http://schemas.microsoft.com/office/drawing/2014/main" id="{B2609D50-174C-9CBD-6324-FE709AE95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3470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Line 33">
            <a:extLst>
              <a:ext uri="{FF2B5EF4-FFF2-40B4-BE49-F238E27FC236}">
                <a16:creationId xmlns:a16="http://schemas.microsoft.com/office/drawing/2014/main" id="{D7265316-D660-C371-023F-8F623090B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184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Line 34">
            <a:extLst>
              <a:ext uri="{FF2B5EF4-FFF2-40B4-BE49-F238E27FC236}">
                <a16:creationId xmlns:a16="http://schemas.microsoft.com/office/drawing/2014/main" id="{9E117909-5BF2-425F-2DC4-7B01CFC00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915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Line 35">
            <a:extLst>
              <a:ext uri="{FF2B5EF4-FFF2-40B4-BE49-F238E27FC236}">
                <a16:creationId xmlns:a16="http://schemas.microsoft.com/office/drawing/2014/main" id="{6CBF2A91-FE11-6315-ADD9-DC998FEB4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5629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Line 36">
            <a:extLst>
              <a:ext uri="{FF2B5EF4-FFF2-40B4-BE49-F238E27FC236}">
                <a16:creationId xmlns:a16="http://schemas.microsoft.com/office/drawing/2014/main" id="{8469CE84-8D0B-EEEF-5660-9DEDBCD37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6343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Line 37">
            <a:extLst>
              <a:ext uri="{FF2B5EF4-FFF2-40B4-BE49-F238E27FC236}">
                <a16:creationId xmlns:a16="http://schemas.microsoft.com/office/drawing/2014/main" id="{18FA1B98-5F09-5327-570F-95FBDBDA4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263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Line 38">
            <a:extLst>
              <a:ext uri="{FF2B5EF4-FFF2-40B4-BE49-F238E27FC236}">
                <a16:creationId xmlns:a16="http://schemas.microsoft.com/office/drawing/2014/main" id="{E88E544F-1A7B-8372-7893-B5BCF1850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5548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Line 39">
            <a:extLst>
              <a:ext uri="{FF2B5EF4-FFF2-40B4-BE49-F238E27FC236}">
                <a16:creationId xmlns:a16="http://schemas.microsoft.com/office/drawing/2014/main" id="{3E00E128-EDB0-5450-309E-C736F37B9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834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Line 40">
            <a:extLst>
              <a:ext uri="{FF2B5EF4-FFF2-40B4-BE49-F238E27FC236}">
                <a16:creationId xmlns:a16="http://schemas.microsoft.com/office/drawing/2014/main" id="{8842014C-5C2B-E0E7-A7E7-67DE5EA0D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104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7" name="Line 41">
            <a:extLst>
              <a:ext uri="{FF2B5EF4-FFF2-40B4-BE49-F238E27FC236}">
                <a16:creationId xmlns:a16="http://schemas.microsoft.com/office/drawing/2014/main" id="{8AB7877E-718C-848F-282F-4C62193C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3389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Line 42">
            <a:extLst>
              <a:ext uri="{FF2B5EF4-FFF2-40B4-BE49-F238E27FC236}">
                <a16:creationId xmlns:a16="http://schemas.microsoft.com/office/drawing/2014/main" id="{A40632DC-BDFF-FAD7-DDF3-ACF6CFB8A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230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9" name="Line 43">
            <a:extLst>
              <a:ext uri="{FF2B5EF4-FFF2-40B4-BE49-F238E27FC236}">
                <a16:creationId xmlns:a16="http://schemas.microsoft.com/office/drawing/2014/main" id="{F0DE73ED-5619-6CF3-9D1F-0F8C7E0FE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0516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Line 44">
            <a:extLst>
              <a:ext uri="{FF2B5EF4-FFF2-40B4-BE49-F238E27FC236}">
                <a16:creationId xmlns:a16="http://schemas.microsoft.com/office/drawing/2014/main" id="{42FCDB85-C85D-413F-D564-4C1F1ED75A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945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Line 45">
            <a:extLst>
              <a:ext uri="{FF2B5EF4-FFF2-40B4-BE49-F238E27FC236}">
                <a16:creationId xmlns:a16="http://schemas.microsoft.com/office/drawing/2014/main" id="{662296BA-FCC7-5B27-4254-7F2401F7E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786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Line 46">
            <a:extLst>
              <a:ext uri="{FF2B5EF4-FFF2-40B4-BE49-F238E27FC236}">
                <a16:creationId xmlns:a16="http://schemas.microsoft.com/office/drawing/2014/main" id="{D6A2EC5C-A088-C63C-BEC9-A1E1DF129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2675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Line 47">
            <a:extLst>
              <a:ext uri="{FF2B5EF4-FFF2-40B4-BE49-F238E27FC236}">
                <a16:creationId xmlns:a16="http://schemas.microsoft.com/office/drawing/2014/main" id="{82EDB4C4-F520-9254-D125-1B8E4C9EB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071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4" name="Line 48">
            <a:extLst>
              <a:ext uri="{FF2B5EF4-FFF2-40B4-BE49-F238E27FC236}">
                <a16:creationId xmlns:a16="http://schemas.microsoft.com/office/drawing/2014/main" id="{C8877258-45C6-BC3B-6645-1DB694F3F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7074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" name="Line 49">
            <a:extLst>
              <a:ext uri="{FF2B5EF4-FFF2-40B4-BE49-F238E27FC236}">
                <a16:creationId xmlns:a16="http://schemas.microsoft.com/office/drawing/2014/main" id="{991F6EEC-2245-CB34-8A1C-E48B44186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413114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" name="Line 50">
            <a:extLst>
              <a:ext uri="{FF2B5EF4-FFF2-40B4-BE49-F238E27FC236}">
                <a16:creationId xmlns:a16="http://schemas.microsoft.com/office/drawing/2014/main" id="{D46C14A0-0CB2-50AD-8D24-EFB609564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413114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7" name="Line 57">
            <a:extLst>
              <a:ext uri="{FF2B5EF4-FFF2-40B4-BE49-F238E27FC236}">
                <a16:creationId xmlns:a16="http://schemas.microsoft.com/office/drawing/2014/main" id="{01F611FB-130E-1B51-0E69-0658CE003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29071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8" name="Line 58">
            <a:extLst>
              <a:ext uri="{FF2B5EF4-FFF2-40B4-BE49-F238E27FC236}">
                <a16:creationId xmlns:a16="http://schemas.microsoft.com/office/drawing/2014/main" id="{6A6D11E4-1407-69CA-4898-0B9C4559E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29786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9" name="Line 59">
            <a:extLst>
              <a:ext uri="{FF2B5EF4-FFF2-40B4-BE49-F238E27FC236}">
                <a16:creationId xmlns:a16="http://schemas.microsoft.com/office/drawing/2014/main" id="{9CCB6D7E-FC3D-D6F2-1F55-AD42CA90C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0516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1" name="Line 60">
            <a:extLst>
              <a:ext uri="{FF2B5EF4-FFF2-40B4-BE49-F238E27FC236}">
                <a16:creationId xmlns:a16="http://schemas.microsoft.com/office/drawing/2014/main" id="{5817AF44-8A86-1241-BB33-F712D78D6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1230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2" name="Line 61">
            <a:extLst>
              <a:ext uri="{FF2B5EF4-FFF2-40B4-BE49-F238E27FC236}">
                <a16:creationId xmlns:a16="http://schemas.microsoft.com/office/drawing/2014/main" id="{2F6FC26E-5399-FC87-DFC0-5A1BCD155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1945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3" name="Line 62">
            <a:extLst>
              <a:ext uri="{FF2B5EF4-FFF2-40B4-BE49-F238E27FC236}">
                <a16:creationId xmlns:a16="http://schemas.microsoft.com/office/drawing/2014/main" id="{341914E0-FE40-1291-2832-F9672B578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4104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4" name="Line 63">
            <a:extLst>
              <a:ext uri="{FF2B5EF4-FFF2-40B4-BE49-F238E27FC236}">
                <a16:creationId xmlns:a16="http://schemas.microsoft.com/office/drawing/2014/main" id="{43F75D92-6A3F-FB0A-27BE-982C208B7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6263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5" name="Line 64">
            <a:extLst>
              <a:ext uri="{FF2B5EF4-FFF2-40B4-BE49-F238E27FC236}">
                <a16:creationId xmlns:a16="http://schemas.microsoft.com/office/drawing/2014/main" id="{188FF3AC-3B19-531B-54EA-E24D03608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8422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" name="Line 65">
            <a:extLst>
              <a:ext uri="{FF2B5EF4-FFF2-40B4-BE49-F238E27FC236}">
                <a16:creationId xmlns:a16="http://schemas.microsoft.com/office/drawing/2014/main" id="{A2F409A5-1D14-1829-E1D6-6AD8F8F44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0581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7" name="Line 66">
            <a:extLst>
              <a:ext uri="{FF2B5EF4-FFF2-40B4-BE49-F238E27FC236}">
                <a16:creationId xmlns:a16="http://schemas.microsoft.com/office/drawing/2014/main" id="{DE5F3DF8-28EE-106A-6608-385F005C2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3389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8" name="Line 67">
            <a:extLst>
              <a:ext uri="{FF2B5EF4-FFF2-40B4-BE49-F238E27FC236}">
                <a16:creationId xmlns:a16="http://schemas.microsoft.com/office/drawing/2014/main" id="{2ECD1984-8407-FB4D-FBE5-666502F9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5548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9" name="Line 68">
            <a:extLst>
              <a:ext uri="{FF2B5EF4-FFF2-40B4-BE49-F238E27FC236}">
                <a16:creationId xmlns:a16="http://schemas.microsoft.com/office/drawing/2014/main" id="{52879D00-ECF3-3544-EEAB-2E1573E71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7707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0" name="Line 69">
            <a:extLst>
              <a:ext uri="{FF2B5EF4-FFF2-40B4-BE49-F238E27FC236}">
                <a16:creationId xmlns:a16="http://schemas.microsoft.com/office/drawing/2014/main" id="{175C123E-7AF5-DBC7-53B2-1741227AD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2675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1" name="Line 70">
            <a:extLst>
              <a:ext uri="{FF2B5EF4-FFF2-40B4-BE49-F238E27FC236}">
                <a16:creationId xmlns:a16="http://schemas.microsoft.com/office/drawing/2014/main" id="{E06D7B61-4701-40FF-890E-17286664E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4834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2" name="Line 71">
            <a:extLst>
              <a:ext uri="{FF2B5EF4-FFF2-40B4-BE49-F238E27FC236}">
                <a16:creationId xmlns:a16="http://schemas.microsoft.com/office/drawing/2014/main" id="{EB60BA4D-57D4-7B1C-61EA-8FE83C2C9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6993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3" name="Line 72">
            <a:extLst>
              <a:ext uri="{FF2B5EF4-FFF2-40B4-BE49-F238E27FC236}">
                <a16:creationId xmlns:a16="http://schemas.microsoft.com/office/drawing/2014/main" id="{37D6A05F-E970-239C-6BE5-CD3ED8F8F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9866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4" name="Line 73">
            <a:extLst>
              <a:ext uri="{FF2B5EF4-FFF2-40B4-BE49-F238E27FC236}">
                <a16:creationId xmlns:a16="http://schemas.microsoft.com/office/drawing/2014/main" id="{FD4D6A04-66A2-15E3-50A2-32195131EB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9152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5" name="Line 74">
            <a:extLst>
              <a:ext uri="{FF2B5EF4-FFF2-40B4-BE49-F238E27FC236}">
                <a16:creationId xmlns:a16="http://schemas.microsoft.com/office/drawing/2014/main" id="{98731F4A-0677-DB81-ACA0-904680F3D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1311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" name="Line 75">
            <a:extLst>
              <a:ext uri="{FF2B5EF4-FFF2-40B4-BE49-F238E27FC236}">
                <a16:creationId xmlns:a16="http://schemas.microsoft.com/office/drawing/2014/main" id="{44B5C591-10A1-4924-D21B-4E48B675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3470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" name="Line 76">
            <a:extLst>
              <a:ext uri="{FF2B5EF4-FFF2-40B4-BE49-F238E27FC236}">
                <a16:creationId xmlns:a16="http://schemas.microsoft.com/office/drawing/2014/main" id="{FB617FDF-6F96-26C3-1545-A5204F86FA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5629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8" name="Line 77">
            <a:extLst>
              <a:ext uri="{FF2B5EF4-FFF2-40B4-BE49-F238E27FC236}">
                <a16:creationId xmlns:a16="http://schemas.microsoft.com/office/drawing/2014/main" id="{4404B75C-BD9D-B038-A7EE-D6A2560FA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6343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9" name="Line 78">
            <a:extLst>
              <a:ext uri="{FF2B5EF4-FFF2-40B4-BE49-F238E27FC236}">
                <a16:creationId xmlns:a16="http://schemas.microsoft.com/office/drawing/2014/main" id="{4E5B53BA-A4AD-6B65-AE1A-C03075E21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2740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0" name="Line 79">
            <a:extLst>
              <a:ext uri="{FF2B5EF4-FFF2-40B4-BE49-F238E27FC236}">
                <a16:creationId xmlns:a16="http://schemas.microsoft.com/office/drawing/2014/main" id="{659183F9-5CD0-860A-7343-E55BB537B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4899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1" name="Line 80">
            <a:extLst>
              <a:ext uri="{FF2B5EF4-FFF2-40B4-BE49-F238E27FC236}">
                <a16:creationId xmlns:a16="http://schemas.microsoft.com/office/drawing/2014/main" id="{62F23AA5-BA2D-DE7C-8372-78E1D411B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2025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" name="Line 81">
            <a:extLst>
              <a:ext uri="{FF2B5EF4-FFF2-40B4-BE49-F238E27FC236}">
                <a16:creationId xmlns:a16="http://schemas.microsoft.com/office/drawing/2014/main" id="{59021352-D0D3-0323-E315-CB7CC127A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4184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3" name="Line 82">
            <a:extLst>
              <a:ext uri="{FF2B5EF4-FFF2-40B4-BE49-F238E27FC236}">
                <a16:creationId xmlns:a16="http://schemas.microsoft.com/office/drawing/2014/main" id="{885382D4-B985-0AB5-D296-1176FA0030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707409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4" name="Line 83">
            <a:extLst>
              <a:ext uri="{FF2B5EF4-FFF2-40B4-BE49-F238E27FC236}">
                <a16:creationId xmlns:a16="http://schemas.microsoft.com/office/drawing/2014/main" id="{C0EE75FE-AA9D-AE66-E879-C34B98AB8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90" y="3699346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5" name="Line 84">
            <a:extLst>
              <a:ext uri="{FF2B5EF4-FFF2-40B4-BE49-F238E27FC236}">
                <a16:creationId xmlns:a16="http://schemas.microsoft.com/office/drawing/2014/main" id="{E35FBC2A-DB38-23CF-A51E-CE9514062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90" y="3842221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6" name="Line 85">
            <a:extLst>
              <a:ext uri="{FF2B5EF4-FFF2-40B4-BE49-F238E27FC236}">
                <a16:creationId xmlns:a16="http://schemas.microsoft.com/office/drawing/2014/main" id="{3369323B-927D-4B86-EC4B-CF28ED5C0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90" y="4131146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" name="Line 86">
            <a:extLst>
              <a:ext uri="{FF2B5EF4-FFF2-40B4-BE49-F238E27FC236}">
                <a16:creationId xmlns:a16="http://schemas.microsoft.com/office/drawing/2014/main" id="{E993EE56-228F-BFAC-6623-B61D56F7A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90" y="3986684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E144FA99-CD31-A47F-5C2A-C3790DCA6868}"/>
              </a:ext>
            </a:extLst>
          </p:cNvPr>
          <p:cNvSpPr>
            <a:spLocks/>
          </p:cNvSpPr>
          <p:nvPr/>
        </p:nvSpPr>
        <p:spPr bwMode="auto">
          <a:xfrm>
            <a:off x="4646414" y="3593034"/>
            <a:ext cx="104775" cy="268287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Freeform 74">
            <a:extLst>
              <a:ext uri="{FF2B5EF4-FFF2-40B4-BE49-F238E27FC236}">
                <a16:creationId xmlns:a16="http://schemas.microsoft.com/office/drawing/2014/main" id="{FC1D2FD4-660A-1C83-E5FC-4B2C028D5B24}"/>
              </a:ext>
            </a:extLst>
          </p:cNvPr>
          <p:cNvSpPr>
            <a:spLocks/>
          </p:cNvSpPr>
          <p:nvPr/>
        </p:nvSpPr>
        <p:spPr bwMode="auto">
          <a:xfrm>
            <a:off x="4638476" y="395180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33CD35CD-6BE7-5725-5B53-CC3501DEA368}"/>
              </a:ext>
            </a:extLst>
          </p:cNvPr>
          <p:cNvSpPr>
            <a:spLocks/>
          </p:cNvSpPr>
          <p:nvPr/>
        </p:nvSpPr>
        <p:spPr bwMode="auto">
          <a:xfrm>
            <a:off x="5309989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Freeform 74">
            <a:extLst>
              <a:ext uri="{FF2B5EF4-FFF2-40B4-BE49-F238E27FC236}">
                <a16:creationId xmlns:a16="http://schemas.microsoft.com/office/drawing/2014/main" id="{E51EDEE3-9A6C-FA7F-C88B-1E4616302B5D}"/>
              </a:ext>
            </a:extLst>
          </p:cNvPr>
          <p:cNvSpPr>
            <a:spLocks/>
          </p:cNvSpPr>
          <p:nvPr/>
        </p:nvSpPr>
        <p:spPr bwMode="auto">
          <a:xfrm>
            <a:off x="5335389" y="39787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0F4BC5C7-6F4B-8235-3262-CD58FF0FBDA3}"/>
              </a:ext>
            </a:extLst>
          </p:cNvPr>
          <p:cNvSpPr>
            <a:spLocks/>
          </p:cNvSpPr>
          <p:nvPr/>
        </p:nvSpPr>
        <p:spPr bwMode="auto">
          <a:xfrm>
            <a:off x="10356651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B51236D2-C283-9041-AB2A-01F1F10BE79C}"/>
              </a:ext>
            </a:extLst>
          </p:cNvPr>
          <p:cNvSpPr>
            <a:spLocks/>
          </p:cNvSpPr>
          <p:nvPr/>
        </p:nvSpPr>
        <p:spPr bwMode="auto">
          <a:xfrm>
            <a:off x="10796389" y="3583509"/>
            <a:ext cx="104775" cy="266700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Freeform 74">
            <a:extLst>
              <a:ext uri="{FF2B5EF4-FFF2-40B4-BE49-F238E27FC236}">
                <a16:creationId xmlns:a16="http://schemas.microsoft.com/office/drawing/2014/main" id="{0A5BCA25-BAF7-9EBF-B787-85C59B57D9B6}"/>
              </a:ext>
            </a:extLst>
          </p:cNvPr>
          <p:cNvSpPr>
            <a:spLocks/>
          </p:cNvSpPr>
          <p:nvPr/>
        </p:nvSpPr>
        <p:spPr bwMode="auto">
          <a:xfrm>
            <a:off x="10337601" y="393275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Freeform 74">
            <a:extLst>
              <a:ext uri="{FF2B5EF4-FFF2-40B4-BE49-F238E27FC236}">
                <a16:creationId xmlns:a16="http://schemas.microsoft.com/office/drawing/2014/main" id="{71078A24-7EE5-18F1-8776-4D8A6821606E}"/>
              </a:ext>
            </a:extLst>
          </p:cNvPr>
          <p:cNvSpPr>
            <a:spLocks/>
          </p:cNvSpPr>
          <p:nvPr/>
        </p:nvSpPr>
        <p:spPr bwMode="auto">
          <a:xfrm>
            <a:off x="10828139" y="39406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A5AE014-2269-695F-4949-66D3ABB988C0}"/>
              </a:ext>
            </a:extLst>
          </p:cNvPr>
          <p:cNvSpPr txBox="1"/>
          <p:nvPr/>
        </p:nvSpPr>
        <p:spPr>
          <a:xfrm>
            <a:off x="7176120" y="542818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Tüdő</a:t>
            </a:r>
          </a:p>
        </p:txBody>
      </p:sp>
    </p:spTree>
    <p:extLst>
      <p:ext uri="{BB962C8B-B14F-4D97-AF65-F5344CB8AC3E}">
        <p14:creationId xmlns:p14="http://schemas.microsoft.com/office/powerpoint/2010/main" val="311294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áblázat 21">
            <a:extLst>
              <a:ext uri="{FF2B5EF4-FFF2-40B4-BE49-F238E27FC236}">
                <a16:creationId xmlns:a16="http://schemas.microsoft.com/office/drawing/2014/main" id="{EAAA7948-4AF1-DD24-81DE-3BDDF6BD0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55017"/>
              </p:ext>
            </p:extLst>
          </p:nvPr>
        </p:nvGraphicFramePr>
        <p:xfrm>
          <a:off x="402132" y="195935"/>
          <a:ext cx="9000000" cy="63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000">
                  <a:extLst>
                    <a:ext uri="{9D8B030D-6E8A-4147-A177-3AD203B41FA5}">
                      <a16:colId xmlns:a16="http://schemas.microsoft.com/office/drawing/2014/main" val="3918913604"/>
                    </a:ext>
                  </a:extLst>
                </a:gridCol>
                <a:gridCol w="6048000">
                  <a:extLst>
                    <a:ext uri="{9D8B030D-6E8A-4147-A177-3AD203B41FA5}">
                      <a16:colId xmlns:a16="http://schemas.microsoft.com/office/drawing/2014/main" val="146181425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Krónikus, folyamatos, alacsony intenzitású gyulladás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181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Disszeminált, szisztémás és pulmonális kardiovaszkuláris </a:t>
                      </a: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fibrotikus elváltozások</a:t>
                      </a:r>
                      <a:endParaRPr 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2208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LV myocardium O</a:t>
                      </a:r>
                      <a:r>
                        <a:rPr lang="hu-HU" sz="14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-igény nő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Myocardium és vaszkuláris stiffness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4199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latin typeface="Arial Narrow" panose="020B0606020202030204" pitchFamily="34" charset="0"/>
                        </a:rPr>
                        <a:t>LV myocardium O</a:t>
                      </a:r>
                      <a:r>
                        <a:rPr lang="hu-HU" sz="14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-igény tovább nő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LV (és RV) diastolés funkciózavar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9904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EF közel normális, de a systolés mechanika is érintett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6458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Limitáció a systolés rezervben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817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LA nyomás nő</a:t>
                      </a:r>
                      <a:r>
                        <a:rPr lang="hu-HU" altLang="hu-HU" sz="1400" b="1" baseline="3000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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1384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Pitvarfibrilláció</a:t>
                      </a:r>
                      <a:r>
                        <a:rPr lang="hu-HU" altLang="hu-HU" sz="1400" b="1" baseline="3000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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6771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Mitrális regurgitáció</a:t>
                      </a:r>
                      <a:r>
                        <a:rPr lang="hu-HU" altLang="hu-HU" sz="1400" b="1" baseline="3000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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283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LA nyomás tovább nő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893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Pulmonális vénák arterializációja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479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RV koncentrikus hipertrófia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143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RV myocardium O</a:t>
                      </a:r>
                      <a:r>
                        <a:rPr lang="hu-HU" sz="14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-igény nő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Pulmonalis arteriás remodelling, RV koncentrikus hipertrófia tovább nő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054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RV systolés funkciózavar, RV dilatáció, TI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6646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LV és RV myocardium O</a:t>
                      </a:r>
                      <a:r>
                        <a:rPr lang="hu-HU" sz="14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-ellátás csökken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RV elégtelenség, interventricularis dependencia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7222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Keringés, légzés összeomlás, kifejlődő többszervelégtelenség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88715"/>
                  </a:ext>
                </a:extLst>
              </a:tr>
            </a:tbl>
          </a:graphicData>
        </a:graphic>
      </p:graphicFrame>
      <p:sp>
        <p:nvSpPr>
          <p:cNvPr id="32" name="Line 7">
            <a:extLst>
              <a:ext uri="{FF2B5EF4-FFF2-40B4-BE49-F238E27FC236}">
                <a16:creationId xmlns:a16="http://schemas.microsoft.com/office/drawing/2014/main" id="{D6E8EB07-EB30-94DE-A349-2B044C88187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5861" y="1048764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5AB18223-7A38-A9EB-5008-95175F60322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5861" y="1443756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id="{03A997EF-BEE4-F636-3599-2F1D9DDC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572" y="6486454"/>
            <a:ext cx="7473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altLang="hu-HU" sz="1200">
                <a:latin typeface="Arial" panose="020B0604020202020204" pitchFamily="34" charset="0"/>
                <a:cs typeface="Arial" panose="020B0604020202020204" pitchFamily="34" charset="0"/>
              </a:rPr>
              <a:t>14. ábra</a:t>
            </a:r>
            <a:endParaRPr lang="en-GB" alt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7">
            <a:extLst>
              <a:ext uri="{FF2B5EF4-FFF2-40B4-BE49-F238E27FC236}">
                <a16:creationId xmlns:a16="http://schemas.microsoft.com/office/drawing/2014/main" id="{CF35D83A-384E-CB5A-93BE-1A7D5140A7A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5861" y="4992499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81757D89-0D4B-0263-441B-DCC47CA2A9C5}"/>
              </a:ext>
            </a:extLst>
          </p:cNvPr>
          <p:cNvCxnSpPr>
            <a:cxnSpLocks/>
          </p:cNvCxnSpPr>
          <p:nvPr/>
        </p:nvCxnSpPr>
        <p:spPr>
          <a:xfrm rot="5400000">
            <a:off x="3398436" y="5788253"/>
            <a:ext cx="0" cy="2663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Jobb oldali kapcsos zárójel 9">
            <a:extLst>
              <a:ext uri="{FF2B5EF4-FFF2-40B4-BE49-F238E27FC236}">
                <a16:creationId xmlns:a16="http://schemas.microsoft.com/office/drawing/2014/main" id="{BBCC0114-6765-166D-ED3A-2D449DBC76E8}"/>
              </a:ext>
            </a:extLst>
          </p:cNvPr>
          <p:cNvSpPr/>
          <p:nvPr/>
        </p:nvSpPr>
        <p:spPr>
          <a:xfrm>
            <a:off x="10452782" y="236736"/>
            <a:ext cx="167916" cy="106641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11" name="Jobb oldali kapcsos zárójel 10">
            <a:extLst>
              <a:ext uri="{FF2B5EF4-FFF2-40B4-BE49-F238E27FC236}">
                <a16:creationId xmlns:a16="http://schemas.microsoft.com/office/drawing/2014/main" id="{1B9DFC0B-645C-4456-9618-3078EFFB0CBC}"/>
              </a:ext>
            </a:extLst>
          </p:cNvPr>
          <p:cNvSpPr/>
          <p:nvPr/>
        </p:nvSpPr>
        <p:spPr>
          <a:xfrm>
            <a:off x="10451012" y="1466802"/>
            <a:ext cx="165215" cy="3283073"/>
          </a:xfrm>
          <a:prstGeom prst="rightBrac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21724CD-074E-E24A-B4E7-0445296FEF5E}"/>
              </a:ext>
            </a:extLst>
          </p:cNvPr>
          <p:cNvSpPr txBox="1"/>
          <p:nvPr/>
        </p:nvSpPr>
        <p:spPr>
          <a:xfrm>
            <a:off x="10590500" y="506425"/>
            <a:ext cx="150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RV kompenzált működés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807751A-DEBB-0F6D-8D54-ACD47ADFDF75}"/>
              </a:ext>
            </a:extLst>
          </p:cNvPr>
          <p:cNvSpPr txBox="1"/>
          <p:nvPr/>
        </p:nvSpPr>
        <p:spPr>
          <a:xfrm>
            <a:off x="10590500" y="2843590"/>
            <a:ext cx="15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RV fokozódó dekompenzáció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3D39577-BA89-4AAD-E6EE-E299046670AC}"/>
              </a:ext>
            </a:extLst>
          </p:cNvPr>
          <p:cNvSpPr txBox="1"/>
          <p:nvPr/>
        </p:nvSpPr>
        <p:spPr>
          <a:xfrm>
            <a:off x="10590500" y="616538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Kardiogén sokk</a:t>
            </a:r>
          </a:p>
        </p:txBody>
      </p:sp>
      <p:sp>
        <p:nvSpPr>
          <p:cNvPr id="16" name="Jobb oldali kapcsos zárójel 15">
            <a:extLst>
              <a:ext uri="{FF2B5EF4-FFF2-40B4-BE49-F238E27FC236}">
                <a16:creationId xmlns:a16="http://schemas.microsoft.com/office/drawing/2014/main" id="{DBFA23D5-5910-E6BD-14BB-35CC7349215D}"/>
              </a:ext>
            </a:extLst>
          </p:cNvPr>
          <p:cNvSpPr/>
          <p:nvPr/>
        </p:nvSpPr>
        <p:spPr>
          <a:xfrm>
            <a:off x="10451012" y="4821801"/>
            <a:ext cx="165215" cy="1214867"/>
          </a:xfrm>
          <a:prstGeom prst="rightBrac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19" name="Jobb oldali kapcsos zárójel 18">
            <a:extLst>
              <a:ext uri="{FF2B5EF4-FFF2-40B4-BE49-F238E27FC236}">
                <a16:creationId xmlns:a16="http://schemas.microsoft.com/office/drawing/2014/main" id="{CAAC0F7D-2993-B327-F94D-BF5037F1B64D}"/>
              </a:ext>
            </a:extLst>
          </p:cNvPr>
          <p:cNvSpPr/>
          <p:nvPr/>
        </p:nvSpPr>
        <p:spPr>
          <a:xfrm>
            <a:off x="10452782" y="6131150"/>
            <a:ext cx="171999" cy="39491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3BD329BC-E850-20AC-AF75-1B6976651845}"/>
              </a:ext>
            </a:extLst>
          </p:cNvPr>
          <p:cNvSpPr txBox="1"/>
          <p:nvPr/>
        </p:nvSpPr>
        <p:spPr>
          <a:xfrm>
            <a:off x="10590500" y="5278724"/>
            <a:ext cx="148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RV dekompenzáció</a:t>
            </a:r>
          </a:p>
        </p:txBody>
      </p:sp>
      <p:sp>
        <p:nvSpPr>
          <p:cNvPr id="54" name="Line 7">
            <a:extLst>
              <a:ext uri="{FF2B5EF4-FFF2-40B4-BE49-F238E27FC236}">
                <a16:creationId xmlns:a16="http://schemas.microsoft.com/office/drawing/2014/main" id="{EAB0D745-4913-2ECB-ABF7-65E3E3182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463689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55" name="Line 7">
            <a:extLst>
              <a:ext uri="{FF2B5EF4-FFF2-40B4-BE49-F238E27FC236}">
                <a16:creationId xmlns:a16="http://schemas.microsoft.com/office/drawing/2014/main" id="{046DE6BA-EF9C-D8D1-B029-46FE8C05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85988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56" name="Line 7">
            <a:extLst>
              <a:ext uri="{FF2B5EF4-FFF2-40B4-BE49-F238E27FC236}">
                <a16:creationId xmlns:a16="http://schemas.microsoft.com/office/drawing/2014/main" id="{97216B64-C82B-284E-2B01-D6CA97D7B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1256073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57" name="Line 7">
            <a:extLst>
              <a:ext uri="{FF2B5EF4-FFF2-40B4-BE49-F238E27FC236}">
                <a16:creationId xmlns:a16="http://schemas.microsoft.com/office/drawing/2014/main" id="{676ED780-A9C4-3498-FD27-1A724E3CF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1652265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58" name="Line 7">
            <a:extLst>
              <a:ext uri="{FF2B5EF4-FFF2-40B4-BE49-F238E27FC236}">
                <a16:creationId xmlns:a16="http://schemas.microsoft.com/office/drawing/2014/main" id="{AEDBBD8A-C92B-6B57-3FE7-9D3CA6568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2048457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F654A087-283B-A516-DE6C-FD7685C4E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2444649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0" name="Line 7">
            <a:extLst>
              <a:ext uri="{FF2B5EF4-FFF2-40B4-BE49-F238E27FC236}">
                <a16:creationId xmlns:a16="http://schemas.microsoft.com/office/drawing/2014/main" id="{D112707B-BB7E-8165-DAD5-5F9A28F6BA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284084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1" name="Line 7">
            <a:extLst>
              <a:ext uri="{FF2B5EF4-FFF2-40B4-BE49-F238E27FC236}">
                <a16:creationId xmlns:a16="http://schemas.microsoft.com/office/drawing/2014/main" id="{EACFA51F-0C03-7B52-14EC-0A6EA67E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3633225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2" name="Line 7">
            <a:extLst>
              <a:ext uri="{FF2B5EF4-FFF2-40B4-BE49-F238E27FC236}">
                <a16:creationId xmlns:a16="http://schemas.microsoft.com/office/drawing/2014/main" id="{E9C7C7F1-EEED-A6D1-C50F-F836DDDC1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861" y="4029417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3" name="Line 7">
            <a:extLst>
              <a:ext uri="{FF2B5EF4-FFF2-40B4-BE49-F238E27FC236}">
                <a16:creationId xmlns:a16="http://schemas.microsoft.com/office/drawing/2014/main" id="{447BD431-1EE0-DABD-C160-E79BC36DA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861" y="4425609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4" name="Line 7">
            <a:extLst>
              <a:ext uri="{FF2B5EF4-FFF2-40B4-BE49-F238E27FC236}">
                <a16:creationId xmlns:a16="http://schemas.microsoft.com/office/drawing/2014/main" id="{E58DA71F-9C26-C22A-E988-14944FF487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0861" y="482180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76E52BB7-8642-7E7C-B161-FC7890317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5217993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6" name="Line 7">
            <a:extLst>
              <a:ext uri="{FF2B5EF4-FFF2-40B4-BE49-F238E27FC236}">
                <a16:creationId xmlns:a16="http://schemas.microsoft.com/office/drawing/2014/main" id="{9943034A-1E30-F06B-F627-DE9BB599C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5614185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cxnSp>
        <p:nvCxnSpPr>
          <p:cNvPr id="67" name="Egyenes összekötő nyíllal 66">
            <a:extLst>
              <a:ext uri="{FF2B5EF4-FFF2-40B4-BE49-F238E27FC236}">
                <a16:creationId xmlns:a16="http://schemas.microsoft.com/office/drawing/2014/main" id="{476D09DE-CC37-43F6-3C63-953AFA28038C}"/>
              </a:ext>
            </a:extLst>
          </p:cNvPr>
          <p:cNvCxnSpPr>
            <a:cxnSpLocks/>
          </p:cNvCxnSpPr>
          <p:nvPr/>
        </p:nvCxnSpPr>
        <p:spPr>
          <a:xfrm>
            <a:off x="6374171" y="3231373"/>
            <a:ext cx="0" cy="2421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ine 7">
            <a:extLst>
              <a:ext uri="{FF2B5EF4-FFF2-40B4-BE49-F238E27FC236}">
                <a16:creationId xmlns:a16="http://schemas.microsoft.com/office/drawing/2014/main" id="{5CC4E0E4-D5F5-FA8B-F7D5-6D31F8642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4171" y="599937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69" name="Jobb oldali kapcsos zárójel 68">
            <a:extLst>
              <a:ext uri="{FF2B5EF4-FFF2-40B4-BE49-F238E27FC236}">
                <a16:creationId xmlns:a16="http://schemas.microsoft.com/office/drawing/2014/main" id="{7BEF220F-87F4-332A-56EE-07A62D8F069C}"/>
              </a:ext>
            </a:extLst>
          </p:cNvPr>
          <p:cNvSpPr/>
          <p:nvPr/>
        </p:nvSpPr>
        <p:spPr>
          <a:xfrm>
            <a:off x="8789216" y="4236220"/>
            <a:ext cx="171999" cy="52241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70" name="Jobb oldali kapcsos zárójel 69">
            <a:extLst>
              <a:ext uri="{FF2B5EF4-FFF2-40B4-BE49-F238E27FC236}">
                <a16:creationId xmlns:a16="http://schemas.microsoft.com/office/drawing/2014/main" id="{ADEB1A62-FB7D-9111-A72A-4ABE3C6BC51A}"/>
              </a:ext>
            </a:extLst>
          </p:cNvPr>
          <p:cNvSpPr/>
          <p:nvPr/>
        </p:nvSpPr>
        <p:spPr>
          <a:xfrm>
            <a:off x="9539983" y="4237125"/>
            <a:ext cx="165215" cy="98086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03876861-C3C8-1B54-4E7F-44FD91E9C4AC}"/>
              </a:ext>
            </a:extLst>
          </p:cNvPr>
          <p:cNvSpPr txBox="1"/>
          <p:nvPr/>
        </p:nvSpPr>
        <p:spPr>
          <a:xfrm>
            <a:off x="9721325" y="4572936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>
                <a:solidFill>
                  <a:srgbClr val="FF0000"/>
                </a:solidFill>
                <a:latin typeface="Arial Narrow" panose="020B0606020202030204" pitchFamily="34" charset="0"/>
              </a:rPr>
              <a:t>CpcPH</a:t>
            </a:r>
          </a:p>
        </p:txBody>
      </p:sp>
      <p:sp>
        <p:nvSpPr>
          <p:cNvPr id="72" name="Szövegdoboz 71">
            <a:extLst>
              <a:ext uri="{FF2B5EF4-FFF2-40B4-BE49-F238E27FC236}">
                <a16:creationId xmlns:a16="http://schemas.microsoft.com/office/drawing/2014/main" id="{446E0944-059F-048C-CA1B-7ED76222C7A7}"/>
              </a:ext>
            </a:extLst>
          </p:cNvPr>
          <p:cNvSpPr txBox="1"/>
          <p:nvPr/>
        </p:nvSpPr>
        <p:spPr>
          <a:xfrm>
            <a:off x="8989783" y="4355641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>
                <a:solidFill>
                  <a:srgbClr val="FF0000"/>
                </a:solidFill>
                <a:latin typeface="Arial Narrow" panose="020B0606020202030204" pitchFamily="34" charset="0"/>
              </a:rPr>
              <a:t>IpcPH</a:t>
            </a:r>
          </a:p>
        </p:txBody>
      </p:sp>
      <p:sp>
        <p:nvSpPr>
          <p:cNvPr id="73" name="Line 7">
            <a:extLst>
              <a:ext uri="{FF2B5EF4-FFF2-40B4-BE49-F238E27FC236}">
                <a16:creationId xmlns:a16="http://schemas.microsoft.com/office/drawing/2014/main" id="{F78571A0-C3BE-272E-C5C7-8C6A4DFD5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627" y="4029417"/>
            <a:ext cx="0" cy="10082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</p:spTree>
    <p:extLst>
      <p:ext uri="{BB962C8B-B14F-4D97-AF65-F5344CB8AC3E}">
        <p14:creationId xmlns:p14="http://schemas.microsoft.com/office/powerpoint/2010/main" val="52382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klinikai csoportosítás</a:t>
            </a:r>
            <a:r>
              <a:rPr lang="hu-HU" sz="3200" baseline="30000"/>
              <a:t>1</a:t>
            </a:r>
            <a:endParaRPr lang="en-GB" sz="3200" baseline="300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D801B53A-BBB2-F1AF-D4FF-BC9AA7DB9A45}"/>
              </a:ext>
            </a:extLst>
          </p:cNvPr>
          <p:cNvSpPr txBox="1"/>
          <p:nvPr/>
        </p:nvSpPr>
        <p:spPr>
          <a:xfrm>
            <a:off x="4170501" y="5428183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RA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7BBCB1F7-6CEA-E831-A829-9DC27F3195ED}"/>
              </a:ext>
            </a:extLst>
          </p:cNvPr>
          <p:cNvSpPr txBox="1"/>
          <p:nvPr/>
        </p:nvSpPr>
        <p:spPr>
          <a:xfrm>
            <a:off x="4745265" y="5428183"/>
            <a:ext cx="46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RV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6AA4988C-E47E-3C6A-1B40-8A949E0C1D8B}"/>
              </a:ext>
            </a:extLst>
          </p:cNvPr>
          <p:cNvSpPr txBox="1"/>
          <p:nvPr/>
        </p:nvSpPr>
        <p:spPr>
          <a:xfrm>
            <a:off x="9837730" y="542818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LA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E45D67EE-998A-0427-7A51-C909AC978A23}"/>
              </a:ext>
            </a:extLst>
          </p:cNvPr>
          <p:cNvSpPr txBox="1"/>
          <p:nvPr/>
        </p:nvSpPr>
        <p:spPr>
          <a:xfrm>
            <a:off x="10405349" y="5428183"/>
            <a:ext cx="41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LV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A09E6155-F8AE-104C-EB6D-364B944D73A4}"/>
              </a:ext>
            </a:extLst>
          </p:cNvPr>
          <p:cNvSpPr txBox="1">
            <a:spLocks/>
          </p:cNvSpPr>
          <p:nvPr/>
        </p:nvSpPr>
        <p:spPr bwMode="auto">
          <a:xfrm>
            <a:off x="609598" y="1484784"/>
            <a:ext cx="714258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hu-HU" altLang="hu-HU" sz="1800"/>
              <a:t>Pulmonális hipertenzió tüdőbetegség és/vagy hipoxia miatt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Prekapilláris PH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mPAP	&gt; 20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PAOP	</a:t>
            </a:r>
            <a:r>
              <a:rPr lang="hu-HU" altLang="hu-HU" sz="1800">
                <a:sym typeface="Symbol" panose="05050102010706020507" pitchFamily="18" charset="2"/>
              </a:rPr>
              <a:t></a:t>
            </a:r>
            <a:r>
              <a:rPr lang="hu-HU" altLang="hu-HU" sz="1800"/>
              <a:t> 15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PVR	&gt; 2 WU</a:t>
            </a:r>
            <a:endParaRPr lang="hu-HU" sz="18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Freeform 2">
            <a:extLst>
              <a:ext uri="{FF2B5EF4-FFF2-40B4-BE49-F238E27FC236}">
                <a16:creationId xmlns:a16="http://schemas.microsoft.com/office/drawing/2014/main" id="{BD10E2ED-3499-BE9F-44D7-F1752EB1AEEC}"/>
              </a:ext>
            </a:extLst>
          </p:cNvPr>
          <p:cNvSpPr>
            <a:spLocks/>
          </p:cNvSpPr>
          <p:nvPr/>
        </p:nvSpPr>
        <p:spPr bwMode="auto">
          <a:xfrm>
            <a:off x="3719314" y="2492847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" name="Freeform 3">
            <a:extLst>
              <a:ext uri="{FF2B5EF4-FFF2-40B4-BE49-F238E27FC236}">
                <a16:creationId xmlns:a16="http://schemas.microsoft.com/office/drawing/2014/main" id="{6C0826BC-9B31-A3DF-2BFF-AC0C447FC41A}"/>
              </a:ext>
            </a:extLst>
          </p:cNvPr>
          <p:cNvSpPr>
            <a:spLocks/>
          </p:cNvSpPr>
          <p:nvPr/>
        </p:nvSpPr>
        <p:spPr bwMode="auto">
          <a:xfrm>
            <a:off x="10316965" y="2907185"/>
            <a:ext cx="490537" cy="706437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" name="Line 17">
            <a:extLst>
              <a:ext uri="{FF2B5EF4-FFF2-40B4-BE49-F238E27FC236}">
                <a16:creationId xmlns:a16="http://schemas.microsoft.com/office/drawing/2014/main" id="{28529F44-824F-0413-8509-31885EA42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842221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" name="Line 18">
            <a:extLst>
              <a:ext uri="{FF2B5EF4-FFF2-40B4-BE49-F238E27FC236}">
                <a16:creationId xmlns:a16="http://schemas.microsoft.com/office/drawing/2014/main" id="{510EFCF6-F582-9B8C-B057-4B433B4BD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986684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Line 19">
            <a:extLst>
              <a:ext uri="{FF2B5EF4-FFF2-40B4-BE49-F238E27FC236}">
                <a16:creationId xmlns:a16="http://schemas.microsoft.com/office/drawing/2014/main" id="{8F298B4F-A59E-2490-DBBD-299E58BE4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986684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4" name="Line 20">
            <a:extLst>
              <a:ext uri="{FF2B5EF4-FFF2-40B4-BE49-F238E27FC236}">
                <a16:creationId xmlns:a16="http://schemas.microsoft.com/office/drawing/2014/main" id="{5975DCFC-38A8-A1D5-CC74-30AF33072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69934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Line 21">
            <a:extLst>
              <a:ext uri="{FF2B5EF4-FFF2-40B4-BE49-F238E27FC236}">
                <a16:creationId xmlns:a16="http://schemas.microsoft.com/office/drawing/2014/main" id="{4778EC7F-8789-9351-2B97-91873857C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842221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" name="Line 22">
            <a:extLst>
              <a:ext uri="{FF2B5EF4-FFF2-40B4-BE49-F238E27FC236}">
                <a16:creationId xmlns:a16="http://schemas.microsoft.com/office/drawing/2014/main" id="{EC15A278-A713-6610-5A95-2425090E8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69934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Line 23">
            <a:extLst>
              <a:ext uri="{FF2B5EF4-FFF2-40B4-BE49-F238E27FC236}">
                <a16:creationId xmlns:a16="http://schemas.microsoft.com/office/drawing/2014/main" id="{08676D77-4196-EFB4-BD38-02F1240D2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7707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8" name="Line 24">
            <a:extLst>
              <a:ext uri="{FF2B5EF4-FFF2-40B4-BE49-F238E27FC236}">
                <a16:creationId xmlns:a16="http://schemas.microsoft.com/office/drawing/2014/main" id="{CD0EF3D5-16F2-FE2C-4101-BAF0608311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8422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Line 25">
            <a:extLst>
              <a:ext uri="{FF2B5EF4-FFF2-40B4-BE49-F238E27FC236}">
                <a16:creationId xmlns:a16="http://schemas.microsoft.com/office/drawing/2014/main" id="{5B07CBE2-8907-E1E0-6DD4-717A5797E6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152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" name="Line 26">
            <a:extLst>
              <a:ext uri="{FF2B5EF4-FFF2-40B4-BE49-F238E27FC236}">
                <a16:creationId xmlns:a16="http://schemas.microsoft.com/office/drawing/2014/main" id="{66DD3C69-E968-B214-28B1-4883E770E3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866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" name="Line 27">
            <a:extLst>
              <a:ext uri="{FF2B5EF4-FFF2-40B4-BE49-F238E27FC236}">
                <a16:creationId xmlns:a16="http://schemas.microsoft.com/office/drawing/2014/main" id="{8741CD8D-DF5C-8EBF-57B7-FA42D663C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0597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Line 28">
            <a:extLst>
              <a:ext uri="{FF2B5EF4-FFF2-40B4-BE49-F238E27FC236}">
                <a16:creationId xmlns:a16="http://schemas.microsoft.com/office/drawing/2014/main" id="{E7F2E24E-F868-70D3-02DC-6D85A2D32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1311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Line 29">
            <a:extLst>
              <a:ext uri="{FF2B5EF4-FFF2-40B4-BE49-F238E27FC236}">
                <a16:creationId xmlns:a16="http://schemas.microsoft.com/office/drawing/2014/main" id="{7E74D13C-D977-DA73-0A4A-87D2D0174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025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Line 30">
            <a:extLst>
              <a:ext uri="{FF2B5EF4-FFF2-40B4-BE49-F238E27FC236}">
                <a16:creationId xmlns:a16="http://schemas.microsoft.com/office/drawing/2014/main" id="{26C3F7A8-E664-4887-1C0E-5646908E0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993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5" name="Line 31">
            <a:extLst>
              <a:ext uri="{FF2B5EF4-FFF2-40B4-BE49-F238E27FC236}">
                <a16:creationId xmlns:a16="http://schemas.microsoft.com/office/drawing/2014/main" id="{6A4448B7-258F-9E49-3A87-6E0D6442A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756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Line 32">
            <a:extLst>
              <a:ext uri="{FF2B5EF4-FFF2-40B4-BE49-F238E27FC236}">
                <a16:creationId xmlns:a16="http://schemas.microsoft.com/office/drawing/2014/main" id="{0785FB63-065E-4843-8C14-F23CAAEE7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3470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Line 33">
            <a:extLst>
              <a:ext uri="{FF2B5EF4-FFF2-40B4-BE49-F238E27FC236}">
                <a16:creationId xmlns:a16="http://schemas.microsoft.com/office/drawing/2014/main" id="{5B48FFB4-7BF5-461A-951B-CD464B963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184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8" name="Line 34">
            <a:extLst>
              <a:ext uri="{FF2B5EF4-FFF2-40B4-BE49-F238E27FC236}">
                <a16:creationId xmlns:a16="http://schemas.microsoft.com/office/drawing/2014/main" id="{A59060EA-6819-0FDA-FC7D-024365935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915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Line 35">
            <a:extLst>
              <a:ext uri="{FF2B5EF4-FFF2-40B4-BE49-F238E27FC236}">
                <a16:creationId xmlns:a16="http://schemas.microsoft.com/office/drawing/2014/main" id="{2E130004-E84A-9821-6E6C-9EE61F159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5629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" name="Line 36">
            <a:extLst>
              <a:ext uri="{FF2B5EF4-FFF2-40B4-BE49-F238E27FC236}">
                <a16:creationId xmlns:a16="http://schemas.microsoft.com/office/drawing/2014/main" id="{6DE6B857-FF61-17A8-7558-E0001B080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6343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Line 37">
            <a:extLst>
              <a:ext uri="{FF2B5EF4-FFF2-40B4-BE49-F238E27FC236}">
                <a16:creationId xmlns:a16="http://schemas.microsoft.com/office/drawing/2014/main" id="{42439E4A-DD9E-79F9-8BD5-65CD241A4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263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Line 38">
            <a:extLst>
              <a:ext uri="{FF2B5EF4-FFF2-40B4-BE49-F238E27FC236}">
                <a16:creationId xmlns:a16="http://schemas.microsoft.com/office/drawing/2014/main" id="{40F84A0B-9DB7-6285-D83A-AE5D99CF7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5548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" name="Line 39">
            <a:extLst>
              <a:ext uri="{FF2B5EF4-FFF2-40B4-BE49-F238E27FC236}">
                <a16:creationId xmlns:a16="http://schemas.microsoft.com/office/drawing/2014/main" id="{5CA321CB-CBBC-A222-A45C-3B5A895C1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834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Line 40">
            <a:extLst>
              <a:ext uri="{FF2B5EF4-FFF2-40B4-BE49-F238E27FC236}">
                <a16:creationId xmlns:a16="http://schemas.microsoft.com/office/drawing/2014/main" id="{BD15A23B-E393-E4C1-8C5F-1EC8871A0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104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5" name="Line 41">
            <a:extLst>
              <a:ext uri="{FF2B5EF4-FFF2-40B4-BE49-F238E27FC236}">
                <a16:creationId xmlns:a16="http://schemas.microsoft.com/office/drawing/2014/main" id="{578D06C8-545B-A9C6-BC6B-35437B4914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3389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" name="Line 42">
            <a:extLst>
              <a:ext uri="{FF2B5EF4-FFF2-40B4-BE49-F238E27FC236}">
                <a16:creationId xmlns:a16="http://schemas.microsoft.com/office/drawing/2014/main" id="{93A6A30A-1BF3-C9AE-3CAF-9AF318792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230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" name="Line 43">
            <a:extLst>
              <a:ext uri="{FF2B5EF4-FFF2-40B4-BE49-F238E27FC236}">
                <a16:creationId xmlns:a16="http://schemas.microsoft.com/office/drawing/2014/main" id="{F5702988-97C2-5977-B362-329F6CB4A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0516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" name="Line 44">
            <a:extLst>
              <a:ext uri="{FF2B5EF4-FFF2-40B4-BE49-F238E27FC236}">
                <a16:creationId xmlns:a16="http://schemas.microsoft.com/office/drawing/2014/main" id="{420AC2A1-49C8-8F48-DF01-EB9063625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945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" name="Line 45">
            <a:extLst>
              <a:ext uri="{FF2B5EF4-FFF2-40B4-BE49-F238E27FC236}">
                <a16:creationId xmlns:a16="http://schemas.microsoft.com/office/drawing/2014/main" id="{112809B2-8E7C-7A46-5681-AE21113FD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786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0" name="Line 46">
            <a:extLst>
              <a:ext uri="{FF2B5EF4-FFF2-40B4-BE49-F238E27FC236}">
                <a16:creationId xmlns:a16="http://schemas.microsoft.com/office/drawing/2014/main" id="{9D9D1179-60B0-16D7-07B3-6D7E9B210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2675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" name="Line 47">
            <a:extLst>
              <a:ext uri="{FF2B5EF4-FFF2-40B4-BE49-F238E27FC236}">
                <a16:creationId xmlns:a16="http://schemas.microsoft.com/office/drawing/2014/main" id="{D3EBAB09-E555-9682-A84C-814BA3A57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071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2" name="Line 48">
            <a:extLst>
              <a:ext uri="{FF2B5EF4-FFF2-40B4-BE49-F238E27FC236}">
                <a16:creationId xmlns:a16="http://schemas.microsoft.com/office/drawing/2014/main" id="{C286BB73-9BF8-8D60-46D9-0D341B0B7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29071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" name="Line 49">
            <a:extLst>
              <a:ext uri="{FF2B5EF4-FFF2-40B4-BE49-F238E27FC236}">
                <a16:creationId xmlns:a16="http://schemas.microsoft.com/office/drawing/2014/main" id="{D30890BA-BE0B-3117-CCA7-AFCF733AC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29786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" name="Line 50">
            <a:extLst>
              <a:ext uri="{FF2B5EF4-FFF2-40B4-BE49-F238E27FC236}">
                <a16:creationId xmlns:a16="http://schemas.microsoft.com/office/drawing/2014/main" id="{383F2C56-7B06-9E41-DC57-70612607E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0516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5" name="Line 51">
            <a:extLst>
              <a:ext uri="{FF2B5EF4-FFF2-40B4-BE49-F238E27FC236}">
                <a16:creationId xmlns:a16="http://schemas.microsoft.com/office/drawing/2014/main" id="{898B9E3C-3A24-7CF1-0136-3F7AC44EC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1230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6" name="Line 52">
            <a:extLst>
              <a:ext uri="{FF2B5EF4-FFF2-40B4-BE49-F238E27FC236}">
                <a16:creationId xmlns:a16="http://schemas.microsoft.com/office/drawing/2014/main" id="{FF3948C8-3722-A236-A7AB-5B32557A9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1945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" name="Line 53">
            <a:extLst>
              <a:ext uri="{FF2B5EF4-FFF2-40B4-BE49-F238E27FC236}">
                <a16:creationId xmlns:a16="http://schemas.microsoft.com/office/drawing/2014/main" id="{B26D68D0-A361-4B40-C0D5-572CF4B23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4104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8" name="Line 54">
            <a:extLst>
              <a:ext uri="{FF2B5EF4-FFF2-40B4-BE49-F238E27FC236}">
                <a16:creationId xmlns:a16="http://schemas.microsoft.com/office/drawing/2014/main" id="{F692A5CB-608B-ED26-FA5D-38ED1058A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6263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" name="Line 55">
            <a:extLst>
              <a:ext uri="{FF2B5EF4-FFF2-40B4-BE49-F238E27FC236}">
                <a16:creationId xmlns:a16="http://schemas.microsoft.com/office/drawing/2014/main" id="{EFC645AF-C04A-A18C-5B63-370F13BCA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8422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0" name="Line 56">
            <a:extLst>
              <a:ext uri="{FF2B5EF4-FFF2-40B4-BE49-F238E27FC236}">
                <a16:creationId xmlns:a16="http://schemas.microsoft.com/office/drawing/2014/main" id="{2000BF34-3582-58DC-2A86-C88BF031E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0581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" name="Line 57">
            <a:extLst>
              <a:ext uri="{FF2B5EF4-FFF2-40B4-BE49-F238E27FC236}">
                <a16:creationId xmlns:a16="http://schemas.microsoft.com/office/drawing/2014/main" id="{2A176D56-2D14-A121-C98D-FAEC41254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3389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2" name="Line 58">
            <a:extLst>
              <a:ext uri="{FF2B5EF4-FFF2-40B4-BE49-F238E27FC236}">
                <a16:creationId xmlns:a16="http://schemas.microsoft.com/office/drawing/2014/main" id="{B273C99E-8533-171C-E264-3B1D2A98B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5548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3" name="Line 59">
            <a:extLst>
              <a:ext uri="{FF2B5EF4-FFF2-40B4-BE49-F238E27FC236}">
                <a16:creationId xmlns:a16="http://schemas.microsoft.com/office/drawing/2014/main" id="{C944F34A-F535-7C86-BAD6-6E9AB307E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7707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" name="Line 60">
            <a:extLst>
              <a:ext uri="{FF2B5EF4-FFF2-40B4-BE49-F238E27FC236}">
                <a16:creationId xmlns:a16="http://schemas.microsoft.com/office/drawing/2014/main" id="{2672DCE4-BBAC-E519-732F-A7A9A7172D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2675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" name="Line 61">
            <a:extLst>
              <a:ext uri="{FF2B5EF4-FFF2-40B4-BE49-F238E27FC236}">
                <a16:creationId xmlns:a16="http://schemas.microsoft.com/office/drawing/2014/main" id="{09569F7E-08EB-8353-FDF3-CAFB6F7257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4834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" name="Line 62">
            <a:extLst>
              <a:ext uri="{FF2B5EF4-FFF2-40B4-BE49-F238E27FC236}">
                <a16:creationId xmlns:a16="http://schemas.microsoft.com/office/drawing/2014/main" id="{CA148C8F-16CD-1967-EE2D-3725C434D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6993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7" name="Line 63">
            <a:extLst>
              <a:ext uri="{FF2B5EF4-FFF2-40B4-BE49-F238E27FC236}">
                <a16:creationId xmlns:a16="http://schemas.microsoft.com/office/drawing/2014/main" id="{8BB8D55C-D272-64ED-85B1-EBD563DDA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9866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" name="Line 64">
            <a:extLst>
              <a:ext uri="{FF2B5EF4-FFF2-40B4-BE49-F238E27FC236}">
                <a16:creationId xmlns:a16="http://schemas.microsoft.com/office/drawing/2014/main" id="{E093EBCA-26A9-D74E-E04C-6A80E3DF4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9152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9" name="Line 65">
            <a:extLst>
              <a:ext uri="{FF2B5EF4-FFF2-40B4-BE49-F238E27FC236}">
                <a16:creationId xmlns:a16="http://schemas.microsoft.com/office/drawing/2014/main" id="{B294499D-CFFA-4224-3485-6E4DEF046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1311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0" name="Line 66">
            <a:extLst>
              <a:ext uri="{FF2B5EF4-FFF2-40B4-BE49-F238E27FC236}">
                <a16:creationId xmlns:a16="http://schemas.microsoft.com/office/drawing/2014/main" id="{A4A06A5B-5DFF-2EFD-9770-9BAED53FF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3470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1" name="Line 67">
            <a:extLst>
              <a:ext uri="{FF2B5EF4-FFF2-40B4-BE49-F238E27FC236}">
                <a16:creationId xmlns:a16="http://schemas.microsoft.com/office/drawing/2014/main" id="{F175528A-980B-AA82-9A62-168608C6F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562946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2" name="Line 68">
            <a:extLst>
              <a:ext uri="{FF2B5EF4-FFF2-40B4-BE49-F238E27FC236}">
                <a16:creationId xmlns:a16="http://schemas.microsoft.com/office/drawing/2014/main" id="{C4C9050A-857A-417E-C681-55787AEF6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6343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3" name="Line 69">
            <a:extLst>
              <a:ext uri="{FF2B5EF4-FFF2-40B4-BE49-F238E27FC236}">
                <a16:creationId xmlns:a16="http://schemas.microsoft.com/office/drawing/2014/main" id="{CF92261A-F60A-3888-9780-616A8C3321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2740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" name="Line 70">
            <a:extLst>
              <a:ext uri="{FF2B5EF4-FFF2-40B4-BE49-F238E27FC236}">
                <a16:creationId xmlns:a16="http://schemas.microsoft.com/office/drawing/2014/main" id="{0EE624E9-79F3-E113-09F1-1255AE4B6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489921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" name="Line 71">
            <a:extLst>
              <a:ext uri="{FF2B5EF4-FFF2-40B4-BE49-F238E27FC236}">
                <a16:creationId xmlns:a16="http://schemas.microsoft.com/office/drawing/2014/main" id="{0B0DE612-3D08-54F0-C1DC-570A069AB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2025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6" name="Line 72">
            <a:extLst>
              <a:ext uri="{FF2B5EF4-FFF2-40B4-BE49-F238E27FC236}">
                <a16:creationId xmlns:a16="http://schemas.microsoft.com/office/drawing/2014/main" id="{A7D9AB10-3BA7-1D87-B51C-40B87894E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418484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2" name="Freeform 78">
            <a:extLst>
              <a:ext uri="{FF2B5EF4-FFF2-40B4-BE49-F238E27FC236}">
                <a16:creationId xmlns:a16="http://schemas.microsoft.com/office/drawing/2014/main" id="{1918E357-765C-09E0-F6B9-96576E74CF49}"/>
              </a:ext>
            </a:extLst>
          </p:cNvPr>
          <p:cNvSpPr>
            <a:spLocks/>
          </p:cNvSpPr>
          <p:nvPr/>
        </p:nvSpPr>
        <p:spPr bwMode="auto">
          <a:xfrm flipV="1">
            <a:off x="10358240" y="4216871"/>
            <a:ext cx="490537" cy="706438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" name="Line 79">
            <a:extLst>
              <a:ext uri="{FF2B5EF4-FFF2-40B4-BE49-F238E27FC236}">
                <a16:creationId xmlns:a16="http://schemas.microsoft.com/office/drawing/2014/main" id="{2A5119D2-6182-FE35-9DBC-665FBFF3B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7074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" name="Line 80">
            <a:extLst>
              <a:ext uri="{FF2B5EF4-FFF2-40B4-BE49-F238E27FC236}">
                <a16:creationId xmlns:a16="http://schemas.microsoft.com/office/drawing/2014/main" id="{C8C9D713-DB0E-624C-BCC0-9B8DE8BEF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707409"/>
            <a:ext cx="2889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" name="Line 81">
            <a:extLst>
              <a:ext uri="{FF2B5EF4-FFF2-40B4-BE49-F238E27FC236}">
                <a16:creationId xmlns:a16="http://schemas.microsoft.com/office/drawing/2014/main" id="{332511CE-4A5A-3AE8-7370-3AC41303C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413114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" name="Line 82">
            <a:extLst>
              <a:ext uri="{FF2B5EF4-FFF2-40B4-BE49-F238E27FC236}">
                <a16:creationId xmlns:a16="http://schemas.microsoft.com/office/drawing/2014/main" id="{2FBF4343-7D83-AE23-BB0A-0AE34C87FC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413114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" name="Freeform 4">
            <a:extLst>
              <a:ext uri="{FF2B5EF4-FFF2-40B4-BE49-F238E27FC236}">
                <a16:creationId xmlns:a16="http://schemas.microsoft.com/office/drawing/2014/main" id="{751CD254-3F72-0966-A642-0E350AE2D71D}"/>
              </a:ext>
            </a:extLst>
          </p:cNvPr>
          <p:cNvSpPr>
            <a:spLocks/>
          </p:cNvSpPr>
          <p:nvPr/>
        </p:nvSpPr>
        <p:spPr bwMode="auto">
          <a:xfrm flipV="1">
            <a:off x="3719314" y="4221684"/>
            <a:ext cx="7561262" cy="1133475"/>
          </a:xfrm>
          <a:custGeom>
            <a:avLst/>
            <a:gdLst>
              <a:gd name="T0" fmla="*/ 0 w 4763"/>
              <a:gd name="T1" fmla="*/ 2147483646 h 714"/>
              <a:gd name="T2" fmla="*/ 2147483646 w 4763"/>
              <a:gd name="T3" fmla="*/ 2147483646 h 714"/>
              <a:gd name="T4" fmla="*/ 2147483646 w 4763"/>
              <a:gd name="T5" fmla="*/ 2147483646 h 714"/>
              <a:gd name="T6" fmla="*/ 2147483646 w 4763"/>
              <a:gd name="T7" fmla="*/ 2147483646 h 714"/>
              <a:gd name="T8" fmla="*/ 2147483646 w 4763"/>
              <a:gd name="T9" fmla="*/ 2147483646 h 714"/>
              <a:gd name="T10" fmla="*/ 2147483646 w 4763"/>
              <a:gd name="T11" fmla="*/ 2147483646 h 714"/>
              <a:gd name="T12" fmla="*/ 2147483646 w 4763"/>
              <a:gd name="T13" fmla="*/ 2147483646 h 714"/>
              <a:gd name="T14" fmla="*/ 2147483646 w 4763"/>
              <a:gd name="T15" fmla="*/ 2147483646 h 714"/>
              <a:gd name="T16" fmla="*/ 2147483646 w 4763"/>
              <a:gd name="T17" fmla="*/ 2147483646 h 714"/>
              <a:gd name="T18" fmla="*/ 2147483646 w 4763"/>
              <a:gd name="T19" fmla="*/ 2147483646 h 714"/>
              <a:gd name="T20" fmla="*/ 2147483646 w 4763"/>
              <a:gd name="T21" fmla="*/ 2147483646 h 714"/>
              <a:gd name="T22" fmla="*/ 2147483646 w 4763"/>
              <a:gd name="T23" fmla="*/ 2147483646 h 714"/>
              <a:gd name="T24" fmla="*/ 2147483646 w 4763"/>
              <a:gd name="T25" fmla="*/ 2147483646 h 714"/>
              <a:gd name="T26" fmla="*/ 2147483646 w 4763"/>
              <a:gd name="T27" fmla="*/ 2147483646 h 714"/>
              <a:gd name="T28" fmla="*/ 2147483646 w 4763"/>
              <a:gd name="T29" fmla="*/ 2147483646 h 714"/>
              <a:gd name="T30" fmla="*/ 2147483646 w 4763"/>
              <a:gd name="T31" fmla="*/ 2147483646 h 714"/>
              <a:gd name="T32" fmla="*/ 2147483646 w 4763"/>
              <a:gd name="T33" fmla="*/ 2147483646 h 714"/>
              <a:gd name="T34" fmla="*/ 2147483646 w 4763"/>
              <a:gd name="T35" fmla="*/ 2147483646 h 714"/>
              <a:gd name="T36" fmla="*/ 2147483646 w 4763"/>
              <a:gd name="T37" fmla="*/ 2147483646 h 714"/>
              <a:gd name="T38" fmla="*/ 2147483646 w 4763"/>
              <a:gd name="T39" fmla="*/ 2147483646 h 714"/>
              <a:gd name="T40" fmla="*/ 2147483646 w 4763"/>
              <a:gd name="T41" fmla="*/ 2147483646 h 714"/>
              <a:gd name="T42" fmla="*/ 2147483646 w 4763"/>
              <a:gd name="T43" fmla="*/ 2147483646 h 714"/>
              <a:gd name="T44" fmla="*/ 2147483646 w 4763"/>
              <a:gd name="T45" fmla="*/ 2147483646 h 714"/>
              <a:gd name="T46" fmla="*/ 2147483646 w 4763"/>
              <a:gd name="T47" fmla="*/ 2147483646 h 7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2016B53F-F42A-787A-6B73-05603EB0AC36}"/>
              </a:ext>
            </a:extLst>
          </p:cNvPr>
          <p:cNvSpPr>
            <a:spLocks/>
          </p:cNvSpPr>
          <p:nvPr/>
        </p:nvSpPr>
        <p:spPr bwMode="auto">
          <a:xfrm>
            <a:off x="4646414" y="3593034"/>
            <a:ext cx="104775" cy="268287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Freeform 74">
            <a:extLst>
              <a:ext uri="{FF2B5EF4-FFF2-40B4-BE49-F238E27FC236}">
                <a16:creationId xmlns:a16="http://schemas.microsoft.com/office/drawing/2014/main" id="{35BBEC99-F35B-835D-A101-CF06A7DC3311}"/>
              </a:ext>
            </a:extLst>
          </p:cNvPr>
          <p:cNvSpPr>
            <a:spLocks/>
          </p:cNvSpPr>
          <p:nvPr/>
        </p:nvSpPr>
        <p:spPr bwMode="auto">
          <a:xfrm>
            <a:off x="4638476" y="395180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200AE1EC-86D2-1E12-72E2-07E5C45EB759}"/>
              </a:ext>
            </a:extLst>
          </p:cNvPr>
          <p:cNvSpPr>
            <a:spLocks/>
          </p:cNvSpPr>
          <p:nvPr/>
        </p:nvSpPr>
        <p:spPr bwMode="auto">
          <a:xfrm>
            <a:off x="5309989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Freeform 74">
            <a:extLst>
              <a:ext uri="{FF2B5EF4-FFF2-40B4-BE49-F238E27FC236}">
                <a16:creationId xmlns:a16="http://schemas.microsoft.com/office/drawing/2014/main" id="{D2C0220C-CEDA-9BCD-AAE2-2B29B57B94F8}"/>
              </a:ext>
            </a:extLst>
          </p:cNvPr>
          <p:cNvSpPr>
            <a:spLocks/>
          </p:cNvSpPr>
          <p:nvPr/>
        </p:nvSpPr>
        <p:spPr bwMode="auto">
          <a:xfrm>
            <a:off x="5335389" y="39787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E28786F4-4111-4EEE-0620-D594CEA7B023}"/>
              </a:ext>
            </a:extLst>
          </p:cNvPr>
          <p:cNvSpPr>
            <a:spLocks/>
          </p:cNvSpPr>
          <p:nvPr/>
        </p:nvSpPr>
        <p:spPr bwMode="auto">
          <a:xfrm>
            <a:off x="10356651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7675BE8F-9134-0353-291A-163591B58421}"/>
              </a:ext>
            </a:extLst>
          </p:cNvPr>
          <p:cNvSpPr>
            <a:spLocks/>
          </p:cNvSpPr>
          <p:nvPr/>
        </p:nvSpPr>
        <p:spPr bwMode="auto">
          <a:xfrm>
            <a:off x="10796389" y="3583509"/>
            <a:ext cx="104775" cy="266700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Freeform 74">
            <a:extLst>
              <a:ext uri="{FF2B5EF4-FFF2-40B4-BE49-F238E27FC236}">
                <a16:creationId xmlns:a16="http://schemas.microsoft.com/office/drawing/2014/main" id="{F5D809BD-23E3-F6DA-8662-A22BB171BD38}"/>
              </a:ext>
            </a:extLst>
          </p:cNvPr>
          <p:cNvSpPr>
            <a:spLocks/>
          </p:cNvSpPr>
          <p:nvPr/>
        </p:nvSpPr>
        <p:spPr bwMode="auto">
          <a:xfrm>
            <a:off x="10337601" y="393275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Freeform 74">
            <a:extLst>
              <a:ext uri="{FF2B5EF4-FFF2-40B4-BE49-F238E27FC236}">
                <a16:creationId xmlns:a16="http://schemas.microsoft.com/office/drawing/2014/main" id="{9BAC5B24-AF7F-B71C-E749-21C2A9431E52}"/>
              </a:ext>
            </a:extLst>
          </p:cNvPr>
          <p:cNvSpPr>
            <a:spLocks/>
          </p:cNvSpPr>
          <p:nvPr/>
        </p:nvSpPr>
        <p:spPr bwMode="auto">
          <a:xfrm>
            <a:off x="10828139" y="39406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4BD12B5-4D7C-08D0-2BA1-57F041F9CAF4}"/>
              </a:ext>
            </a:extLst>
          </p:cNvPr>
          <p:cNvSpPr txBox="1"/>
          <p:nvPr/>
        </p:nvSpPr>
        <p:spPr>
          <a:xfrm>
            <a:off x="7176120" y="542818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Tüdő</a:t>
            </a:r>
          </a:p>
        </p:txBody>
      </p:sp>
    </p:spTree>
    <p:extLst>
      <p:ext uri="{BB962C8B-B14F-4D97-AF65-F5344CB8AC3E}">
        <p14:creationId xmlns:p14="http://schemas.microsoft.com/office/powerpoint/2010/main" val="78089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8B173DD7-3EBE-7C34-E095-AD7F7B0AD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46968"/>
              </p:ext>
            </p:extLst>
          </p:nvPr>
        </p:nvGraphicFramePr>
        <p:xfrm>
          <a:off x="541175" y="719666"/>
          <a:ext cx="11212715" cy="48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7682">
                  <a:extLst>
                    <a:ext uri="{9D8B030D-6E8A-4147-A177-3AD203B41FA5}">
                      <a16:colId xmlns:a16="http://schemas.microsoft.com/office/drawing/2014/main" val="1566206068"/>
                    </a:ext>
                  </a:extLst>
                </a:gridCol>
                <a:gridCol w="4543499">
                  <a:extLst>
                    <a:ext uri="{9D8B030D-6E8A-4147-A177-3AD203B41FA5}">
                      <a16:colId xmlns:a16="http://schemas.microsoft.com/office/drawing/2014/main" val="3441808084"/>
                    </a:ext>
                  </a:extLst>
                </a:gridCol>
                <a:gridCol w="3291534">
                  <a:extLst>
                    <a:ext uri="{9D8B030D-6E8A-4147-A177-3AD203B41FA5}">
                      <a16:colId xmlns:a16="http://schemas.microsoft.com/office/drawing/2014/main" val="4125220291"/>
                    </a:ext>
                  </a:extLst>
                </a:gridCol>
              </a:tblGrid>
              <a:tr h="61200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Arial Narrow" panose="020B0606020202030204" pitchFamily="34" charset="0"/>
                        </a:rPr>
                        <a:t>Átmeneti </a:t>
                      </a:r>
                      <a:r>
                        <a:rPr lang="hu-HU" sz="1600" b="1">
                          <a:latin typeface="Arial Narrow" panose="020B0606020202030204" pitchFamily="34" charset="0"/>
                        </a:rPr>
                        <a:t>lokális hipoxia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06284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Akut </a:t>
                      </a:r>
                      <a:r>
                        <a:rPr lang="hu-HU" sz="16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hipoxiás pulmonalis vazokonstrikció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960349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>
                          <a:latin typeface="Arial Narrow" panose="020B0606020202030204" pitchFamily="34" charset="0"/>
                        </a:rPr>
                        <a:t>Ventilációs – perfúziós egyenetlenség csökken</a:t>
                      </a:r>
                      <a:r>
                        <a:rPr lang="hu-HU" sz="1600">
                          <a:latin typeface="Arial Narrow" panose="020B0606020202030204" pitchFamily="34" charset="0"/>
                        </a:rPr>
                        <a:t>, söntkeringés csökken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07513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>
                          <a:latin typeface="Arial Narrow" panose="020B0606020202030204" pitchFamily="34" charset="0"/>
                        </a:rPr>
                        <a:t>Vérgáz normalizálódik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582139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45579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>
                          <a:latin typeface="Arial Narrow" panose="020B0606020202030204" pitchFamily="34" charset="0"/>
                        </a:rPr>
                        <a:t>Ha a </a:t>
                      </a:r>
                      <a:r>
                        <a:rPr lang="hu-HU" sz="16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hipoxiás pulmonalis vazokonstrikció prolongálódik </a:t>
                      </a:r>
                      <a:r>
                        <a:rPr lang="hu-HU" sz="1600">
                          <a:latin typeface="Arial Narrow" panose="020B0606020202030204" pitchFamily="34" charset="0"/>
                        </a:rPr>
                        <a:t>tartós lokális és/vagy globális hipoxia miatt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4341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Arial Narrow" panose="020B0606020202030204" pitchFamily="34" charset="0"/>
                        </a:rPr>
                        <a:t>ROS generáció (H</a:t>
                      </a:r>
                      <a:r>
                        <a:rPr lang="hu-HU" sz="16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600">
                          <a:latin typeface="Arial Narrow" panose="020B0606020202030204" pitchFamily="34" charset="0"/>
                        </a:rPr>
                        <a:t>O</a:t>
                      </a:r>
                      <a:r>
                        <a:rPr lang="hu-HU" sz="16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600">
                          <a:latin typeface="Arial Narrow" panose="020B0606020202030204" pitchFamily="34" charset="0"/>
                        </a:rPr>
                        <a:t>) csökken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Arial Narrow" panose="020B0606020202030204" pitchFamily="34" charset="0"/>
                        </a:rPr>
                        <a:t>Hipoxia indukálta faktorok degradációja csökken, aktiváció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latin typeface="Arial Narrow" panose="020B0606020202030204" pitchFamily="34" charset="0"/>
                        </a:rPr>
                        <a:t>EC gyulladásos fenotípus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70678"/>
                  </a:ext>
                </a:extLst>
              </a:tr>
              <a:tr h="61200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b="1">
                          <a:latin typeface="Arial Narrow" panose="020B0606020202030204" pitchFamily="34" charset="0"/>
                        </a:rPr>
                        <a:t>Krónikus vazokonstrikció</a:t>
                      </a:r>
                      <a:r>
                        <a:rPr lang="hu-HU" sz="1600">
                          <a:latin typeface="Arial Narrow" panose="020B0606020202030204" pitchFamily="34" charset="0"/>
                        </a:rPr>
                        <a:t>, majd pulmonalis arteriola remodeling, PVR növekedés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781645"/>
                  </a:ext>
                </a:extLst>
              </a:tr>
            </a:tbl>
          </a:graphicData>
        </a:graphic>
      </p:graphicFrame>
      <p:sp>
        <p:nvSpPr>
          <p:cNvPr id="6" name="Line 7">
            <a:extLst>
              <a:ext uri="{FF2B5EF4-FFF2-40B4-BE49-F238E27FC236}">
                <a16:creationId xmlns:a16="http://schemas.microsoft.com/office/drawing/2014/main" id="{33CAF480-3F5B-5238-9E54-0991255EE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748" y="1791482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7A33AD01-832B-654A-C4C1-9C9F9F7AB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748" y="3078060"/>
            <a:ext cx="0" cy="81981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A9834E98-C658-699D-BE3E-A3DEFFC48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748" y="4878355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C84C9136-2540-7976-A3FC-40ECF2D4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571" y="6486454"/>
            <a:ext cx="7473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altLang="hu-HU" sz="1200">
                <a:latin typeface="Arial" panose="020B0604020202020204" pitchFamily="34" charset="0"/>
                <a:cs typeface="Arial" panose="020B0604020202020204" pitchFamily="34" charset="0"/>
              </a:rPr>
              <a:t>19. ábra</a:t>
            </a:r>
            <a:endParaRPr lang="en-GB" alt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11F200C0-687A-949B-F3F6-BABB4904B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748" y="4222766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3C0527DD-0756-39B6-0AE9-76F47AA6C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748" y="1169441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0FBB0261-A45F-BB88-B979-FE0A5C4A6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7748" y="2391752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0FEE781C-9B10-0080-7A33-22C08C28A2AA}"/>
              </a:ext>
            </a:extLst>
          </p:cNvPr>
          <p:cNvSpPr>
            <a:spLocks noChangeShapeType="1"/>
          </p:cNvSpPr>
          <p:nvPr/>
        </p:nvSpPr>
        <p:spPr bwMode="auto">
          <a:xfrm rot="-2700000">
            <a:off x="8707445" y="4222766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8" name="Line 7">
            <a:extLst>
              <a:ext uri="{FF2B5EF4-FFF2-40B4-BE49-F238E27FC236}">
                <a16:creationId xmlns:a16="http://schemas.microsoft.com/office/drawing/2014/main" id="{80BEDB46-6617-909A-0CEF-E788A331F28D}"/>
              </a:ext>
            </a:extLst>
          </p:cNvPr>
          <p:cNvSpPr>
            <a:spLocks noChangeShapeType="1"/>
          </p:cNvSpPr>
          <p:nvPr/>
        </p:nvSpPr>
        <p:spPr bwMode="auto">
          <a:xfrm rot="2700000">
            <a:off x="3438768" y="4222766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BB6F80A3-5E60-54BE-AAAE-57A38D2E2B20}"/>
              </a:ext>
            </a:extLst>
          </p:cNvPr>
          <p:cNvSpPr>
            <a:spLocks noChangeShapeType="1"/>
          </p:cNvSpPr>
          <p:nvPr/>
        </p:nvSpPr>
        <p:spPr bwMode="auto">
          <a:xfrm rot="-2700000">
            <a:off x="3438769" y="4844934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B1C3EDE7-323F-D11D-760B-C534B3D57242}"/>
              </a:ext>
            </a:extLst>
          </p:cNvPr>
          <p:cNvSpPr>
            <a:spLocks noChangeShapeType="1"/>
          </p:cNvSpPr>
          <p:nvPr/>
        </p:nvSpPr>
        <p:spPr bwMode="auto">
          <a:xfrm rot="2700000">
            <a:off x="8707444" y="4840089"/>
            <a:ext cx="0" cy="347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0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klinikai csoportosítás</a:t>
            </a:r>
            <a:r>
              <a:rPr lang="hu-HU" sz="3200" baseline="30000"/>
              <a:t>1</a:t>
            </a:r>
            <a:endParaRPr lang="en-GB" sz="3200" baseline="300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D801B53A-BBB2-F1AF-D4FF-BC9AA7DB9A45}"/>
              </a:ext>
            </a:extLst>
          </p:cNvPr>
          <p:cNvSpPr txBox="1"/>
          <p:nvPr/>
        </p:nvSpPr>
        <p:spPr>
          <a:xfrm>
            <a:off x="4170501" y="5428183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RA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7BBCB1F7-6CEA-E831-A829-9DC27F3195ED}"/>
              </a:ext>
            </a:extLst>
          </p:cNvPr>
          <p:cNvSpPr txBox="1"/>
          <p:nvPr/>
        </p:nvSpPr>
        <p:spPr>
          <a:xfrm>
            <a:off x="4745265" y="5428183"/>
            <a:ext cx="46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RV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6AA4988C-E47E-3C6A-1B40-8A949E0C1D8B}"/>
              </a:ext>
            </a:extLst>
          </p:cNvPr>
          <p:cNvSpPr txBox="1"/>
          <p:nvPr/>
        </p:nvSpPr>
        <p:spPr>
          <a:xfrm>
            <a:off x="9837730" y="542818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LA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E45D67EE-998A-0427-7A51-C909AC978A23}"/>
              </a:ext>
            </a:extLst>
          </p:cNvPr>
          <p:cNvSpPr txBox="1"/>
          <p:nvPr/>
        </p:nvSpPr>
        <p:spPr>
          <a:xfrm>
            <a:off x="10405349" y="5428183"/>
            <a:ext cx="41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LV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A09E6155-F8AE-104C-EB6D-364B944D73A4}"/>
              </a:ext>
            </a:extLst>
          </p:cNvPr>
          <p:cNvSpPr txBox="1">
            <a:spLocks/>
          </p:cNvSpPr>
          <p:nvPr/>
        </p:nvSpPr>
        <p:spPr bwMode="auto">
          <a:xfrm>
            <a:off x="609598" y="1484784"/>
            <a:ext cx="858274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hu-HU" altLang="hu-HU" sz="1800" b="1"/>
              <a:t>Krónikus thromboemboliás </a:t>
            </a:r>
            <a:r>
              <a:rPr lang="hu-HU" altLang="hu-HU" sz="1800"/>
              <a:t>pulmonális hipertenzió (CTEPH)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Prekapilláris PH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mPAP	&gt; 20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PAOP	</a:t>
            </a:r>
            <a:r>
              <a:rPr lang="hu-HU" altLang="hu-HU" sz="1800">
                <a:sym typeface="Symbol" panose="05050102010706020507" pitchFamily="18" charset="2"/>
              </a:rPr>
              <a:t></a:t>
            </a:r>
            <a:r>
              <a:rPr lang="hu-HU" altLang="hu-HU" sz="1800"/>
              <a:t> 15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PVR	&gt; 2 WU</a:t>
            </a:r>
            <a:endParaRPr lang="hu-HU" sz="18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2">
            <a:extLst>
              <a:ext uri="{FF2B5EF4-FFF2-40B4-BE49-F238E27FC236}">
                <a16:creationId xmlns:a16="http://schemas.microsoft.com/office/drawing/2014/main" id="{238B7AD2-EF23-9AFA-F738-95D504229008}"/>
              </a:ext>
            </a:extLst>
          </p:cNvPr>
          <p:cNvSpPr>
            <a:spLocks/>
          </p:cNvSpPr>
          <p:nvPr/>
        </p:nvSpPr>
        <p:spPr bwMode="auto">
          <a:xfrm>
            <a:off x="3719314" y="2492896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Freeform 3">
            <a:extLst>
              <a:ext uri="{FF2B5EF4-FFF2-40B4-BE49-F238E27FC236}">
                <a16:creationId xmlns:a16="http://schemas.microsoft.com/office/drawing/2014/main" id="{5AF4E29B-5245-33AC-792A-CB00B8879552}"/>
              </a:ext>
            </a:extLst>
          </p:cNvPr>
          <p:cNvSpPr>
            <a:spLocks/>
          </p:cNvSpPr>
          <p:nvPr/>
        </p:nvSpPr>
        <p:spPr bwMode="auto">
          <a:xfrm>
            <a:off x="10316965" y="2907234"/>
            <a:ext cx="490537" cy="706437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2" name="Line 17">
            <a:extLst>
              <a:ext uri="{FF2B5EF4-FFF2-40B4-BE49-F238E27FC236}">
                <a16:creationId xmlns:a16="http://schemas.microsoft.com/office/drawing/2014/main" id="{6FE1D254-0729-4CF5-6446-80CF2837C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84227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" name="Line 18">
            <a:extLst>
              <a:ext uri="{FF2B5EF4-FFF2-40B4-BE49-F238E27FC236}">
                <a16:creationId xmlns:a16="http://schemas.microsoft.com/office/drawing/2014/main" id="{CD1EC719-6CB0-FCC8-1861-E4142A5C3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98673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" name="Line 19">
            <a:extLst>
              <a:ext uri="{FF2B5EF4-FFF2-40B4-BE49-F238E27FC236}">
                <a16:creationId xmlns:a16="http://schemas.microsoft.com/office/drawing/2014/main" id="{3FAE12A3-95D2-793D-42CB-2432FC158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98673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" name="Line 20">
            <a:extLst>
              <a:ext uri="{FF2B5EF4-FFF2-40B4-BE49-F238E27FC236}">
                <a16:creationId xmlns:a16="http://schemas.microsoft.com/office/drawing/2014/main" id="{A5C35D81-5097-6554-0575-43B5E091F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69939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" name="Line 21">
            <a:extLst>
              <a:ext uri="{FF2B5EF4-FFF2-40B4-BE49-F238E27FC236}">
                <a16:creationId xmlns:a16="http://schemas.microsoft.com/office/drawing/2014/main" id="{DB280EEB-6694-06E1-A714-6B9A1EDB0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84227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" name="Line 22">
            <a:extLst>
              <a:ext uri="{FF2B5EF4-FFF2-40B4-BE49-F238E27FC236}">
                <a16:creationId xmlns:a16="http://schemas.microsoft.com/office/drawing/2014/main" id="{41925F05-AD02-1C0D-36FB-B8B7F88A0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69939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Line 23">
            <a:extLst>
              <a:ext uri="{FF2B5EF4-FFF2-40B4-BE49-F238E27FC236}">
                <a16:creationId xmlns:a16="http://schemas.microsoft.com/office/drawing/2014/main" id="{88697FD5-8709-5E07-6A48-7BA902D32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7708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1" name="Line 24">
            <a:extLst>
              <a:ext uri="{FF2B5EF4-FFF2-40B4-BE49-F238E27FC236}">
                <a16:creationId xmlns:a16="http://schemas.microsoft.com/office/drawing/2014/main" id="{DA73069A-FE5D-C169-2CA8-525B131A1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8422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" name="Line 25">
            <a:extLst>
              <a:ext uri="{FF2B5EF4-FFF2-40B4-BE49-F238E27FC236}">
                <a16:creationId xmlns:a16="http://schemas.microsoft.com/office/drawing/2014/main" id="{0FF72062-B457-27BE-BD3F-2EEBA7227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152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Line 26">
            <a:extLst>
              <a:ext uri="{FF2B5EF4-FFF2-40B4-BE49-F238E27FC236}">
                <a16:creationId xmlns:a16="http://schemas.microsoft.com/office/drawing/2014/main" id="{8FC593C3-8EE4-13C6-18FC-985CE96BD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867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4" name="Line 27">
            <a:extLst>
              <a:ext uri="{FF2B5EF4-FFF2-40B4-BE49-F238E27FC236}">
                <a16:creationId xmlns:a16="http://schemas.microsoft.com/office/drawing/2014/main" id="{727E1AFD-E566-34C3-5E35-789600C2D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05975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Line 28">
            <a:extLst>
              <a:ext uri="{FF2B5EF4-FFF2-40B4-BE49-F238E27FC236}">
                <a16:creationId xmlns:a16="http://schemas.microsoft.com/office/drawing/2014/main" id="{3DCB8C97-F99B-0DBD-7995-C80687DA7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1311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Line 29">
            <a:extLst>
              <a:ext uri="{FF2B5EF4-FFF2-40B4-BE49-F238E27FC236}">
                <a16:creationId xmlns:a16="http://schemas.microsoft.com/office/drawing/2014/main" id="{3E9B8182-376F-AA55-463A-2F8BE94DE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026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Line 30">
            <a:extLst>
              <a:ext uri="{FF2B5EF4-FFF2-40B4-BE49-F238E27FC236}">
                <a16:creationId xmlns:a16="http://schemas.microsoft.com/office/drawing/2014/main" id="{2A7B10FE-6F01-FE35-D655-3E2A50FE4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993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Line 31">
            <a:extLst>
              <a:ext uri="{FF2B5EF4-FFF2-40B4-BE49-F238E27FC236}">
                <a16:creationId xmlns:a16="http://schemas.microsoft.com/office/drawing/2014/main" id="{CB7D75C2-B05D-920F-9216-3D6D023AF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7565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9" name="Line 32">
            <a:extLst>
              <a:ext uri="{FF2B5EF4-FFF2-40B4-BE49-F238E27FC236}">
                <a16:creationId xmlns:a16="http://schemas.microsoft.com/office/drawing/2014/main" id="{6737696A-0BD2-75F6-0872-5C3BC11FD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3470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Line 33">
            <a:extLst>
              <a:ext uri="{FF2B5EF4-FFF2-40B4-BE49-F238E27FC236}">
                <a16:creationId xmlns:a16="http://schemas.microsoft.com/office/drawing/2014/main" id="{3A1FD1D0-E374-307A-32A9-A3BBFCB48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185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1" name="Line 34">
            <a:extLst>
              <a:ext uri="{FF2B5EF4-FFF2-40B4-BE49-F238E27FC236}">
                <a16:creationId xmlns:a16="http://schemas.microsoft.com/office/drawing/2014/main" id="{85C2038E-BEB6-311C-F9FF-8B7DCA5496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9155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Line 35">
            <a:extLst>
              <a:ext uri="{FF2B5EF4-FFF2-40B4-BE49-F238E27FC236}">
                <a16:creationId xmlns:a16="http://schemas.microsoft.com/office/drawing/2014/main" id="{3F3D40E9-9D2D-591B-2A92-C0CAEBC665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5629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Line 36">
            <a:extLst>
              <a:ext uri="{FF2B5EF4-FFF2-40B4-BE49-F238E27FC236}">
                <a16:creationId xmlns:a16="http://schemas.microsoft.com/office/drawing/2014/main" id="{AE0F44D3-AACD-B183-A48D-F81754B66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6344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Line 37">
            <a:extLst>
              <a:ext uri="{FF2B5EF4-FFF2-40B4-BE49-F238E27FC236}">
                <a16:creationId xmlns:a16="http://schemas.microsoft.com/office/drawing/2014/main" id="{80B0C54D-3415-0C62-54F5-7116C45FB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263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Line 38">
            <a:extLst>
              <a:ext uri="{FF2B5EF4-FFF2-40B4-BE49-F238E27FC236}">
                <a16:creationId xmlns:a16="http://schemas.microsoft.com/office/drawing/2014/main" id="{EDBE846A-88A1-4C7A-01E9-DB03B7C09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5549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Line 39">
            <a:extLst>
              <a:ext uri="{FF2B5EF4-FFF2-40B4-BE49-F238E27FC236}">
                <a16:creationId xmlns:a16="http://schemas.microsoft.com/office/drawing/2014/main" id="{EF087A76-DB7D-3DBA-60F0-01B6B753E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834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Line 40">
            <a:extLst>
              <a:ext uri="{FF2B5EF4-FFF2-40B4-BE49-F238E27FC236}">
                <a16:creationId xmlns:a16="http://schemas.microsoft.com/office/drawing/2014/main" id="{CC441656-0884-466D-581D-4DD6344D2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104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8" name="Line 41">
            <a:extLst>
              <a:ext uri="{FF2B5EF4-FFF2-40B4-BE49-F238E27FC236}">
                <a16:creationId xmlns:a16="http://schemas.microsoft.com/office/drawing/2014/main" id="{A3731BC4-BA09-4FB8-EFA3-CD197A447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3390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9" name="Line 42">
            <a:extLst>
              <a:ext uri="{FF2B5EF4-FFF2-40B4-BE49-F238E27FC236}">
                <a16:creationId xmlns:a16="http://schemas.microsoft.com/office/drawing/2014/main" id="{519A57E0-F6E1-9B2B-E5F0-6F0FEC2FCC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231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0" name="Line 43">
            <a:extLst>
              <a:ext uri="{FF2B5EF4-FFF2-40B4-BE49-F238E27FC236}">
                <a16:creationId xmlns:a16="http://schemas.microsoft.com/office/drawing/2014/main" id="{D8ACA534-FBC3-210B-9DD5-749E74E19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0516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1" name="Line 44">
            <a:extLst>
              <a:ext uri="{FF2B5EF4-FFF2-40B4-BE49-F238E27FC236}">
                <a16:creationId xmlns:a16="http://schemas.microsoft.com/office/drawing/2014/main" id="{7A281EB9-9BC5-D258-6B13-E58A16B6D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945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2" name="Line 45">
            <a:extLst>
              <a:ext uri="{FF2B5EF4-FFF2-40B4-BE49-F238E27FC236}">
                <a16:creationId xmlns:a16="http://schemas.microsoft.com/office/drawing/2014/main" id="{A1C43362-5EBF-9FB9-7DB7-8CD2B51CD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786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3" name="Line 46">
            <a:extLst>
              <a:ext uri="{FF2B5EF4-FFF2-40B4-BE49-F238E27FC236}">
                <a16:creationId xmlns:a16="http://schemas.microsoft.com/office/drawing/2014/main" id="{AE5A3E25-C916-DBBA-889A-6A31DC279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2675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" name="Line 47">
            <a:extLst>
              <a:ext uri="{FF2B5EF4-FFF2-40B4-BE49-F238E27FC236}">
                <a16:creationId xmlns:a16="http://schemas.microsoft.com/office/drawing/2014/main" id="{B793D002-6686-AA47-BACD-B9DDCA140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072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" name="Line 53">
            <a:extLst>
              <a:ext uri="{FF2B5EF4-FFF2-40B4-BE49-F238E27FC236}">
                <a16:creationId xmlns:a16="http://schemas.microsoft.com/office/drawing/2014/main" id="{52AF2AB8-2F28-349B-E696-A664F2234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413119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6" name="Freeform 54">
            <a:extLst>
              <a:ext uri="{FF2B5EF4-FFF2-40B4-BE49-F238E27FC236}">
                <a16:creationId xmlns:a16="http://schemas.microsoft.com/office/drawing/2014/main" id="{5CAC2BF4-44D7-FC17-8C15-35725E8187A3}"/>
              </a:ext>
            </a:extLst>
          </p:cNvPr>
          <p:cNvSpPr>
            <a:spLocks/>
          </p:cNvSpPr>
          <p:nvPr/>
        </p:nvSpPr>
        <p:spPr bwMode="auto">
          <a:xfrm flipV="1">
            <a:off x="3719314" y="4221684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1" name="Freeform 60">
            <a:extLst>
              <a:ext uri="{FF2B5EF4-FFF2-40B4-BE49-F238E27FC236}">
                <a16:creationId xmlns:a16="http://schemas.microsoft.com/office/drawing/2014/main" id="{DB749B34-171B-CF13-4F9B-FAD6A300D743}"/>
              </a:ext>
            </a:extLst>
          </p:cNvPr>
          <p:cNvSpPr>
            <a:spLocks/>
          </p:cNvSpPr>
          <p:nvPr/>
        </p:nvSpPr>
        <p:spPr bwMode="auto">
          <a:xfrm flipV="1">
            <a:off x="10358240" y="4216920"/>
            <a:ext cx="490537" cy="706438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2" name="Line 61">
            <a:extLst>
              <a:ext uri="{FF2B5EF4-FFF2-40B4-BE49-F238E27FC236}">
                <a16:creationId xmlns:a16="http://schemas.microsoft.com/office/drawing/2014/main" id="{23BF8C0E-E940-770F-ED84-36CB94572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413119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3" name="AutoShape 64">
            <a:extLst>
              <a:ext uri="{FF2B5EF4-FFF2-40B4-BE49-F238E27FC236}">
                <a16:creationId xmlns:a16="http://schemas.microsoft.com/office/drawing/2014/main" id="{84384427-305C-D420-CB2F-AA59D427F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864" y="4059758"/>
            <a:ext cx="914400" cy="144462"/>
          </a:xfrm>
          <a:prstGeom prst="flowChartDecision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4" name="AutoShape 66">
            <a:extLst>
              <a:ext uri="{FF2B5EF4-FFF2-40B4-BE49-F238E27FC236}">
                <a16:creationId xmlns:a16="http://schemas.microsoft.com/office/drawing/2014/main" id="{7A379896-BBF7-8681-7D21-63810A2BC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864" y="3915296"/>
            <a:ext cx="914400" cy="144463"/>
          </a:xfrm>
          <a:prstGeom prst="flowChartDecision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" name="AutoShape 67">
            <a:extLst>
              <a:ext uri="{FF2B5EF4-FFF2-40B4-BE49-F238E27FC236}">
                <a16:creationId xmlns:a16="http://schemas.microsoft.com/office/drawing/2014/main" id="{76C834A0-1EE7-C5C5-5368-48E9A2F2C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639" y="3770833"/>
            <a:ext cx="914400" cy="144462"/>
          </a:xfrm>
          <a:prstGeom prst="flowChartDecision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6" name="AutoShape 68">
            <a:extLst>
              <a:ext uri="{FF2B5EF4-FFF2-40B4-BE49-F238E27FC236}">
                <a16:creationId xmlns:a16="http://schemas.microsoft.com/office/drawing/2014/main" id="{157B5476-0717-7DCA-17DB-7EBB44877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339" y="3842271"/>
            <a:ext cx="914400" cy="144463"/>
          </a:xfrm>
          <a:prstGeom prst="flowChartDecision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7" name="AutoShape 69">
            <a:extLst>
              <a:ext uri="{FF2B5EF4-FFF2-40B4-BE49-F238E27FC236}">
                <a16:creationId xmlns:a16="http://schemas.microsoft.com/office/drawing/2014/main" id="{78B00F5C-2224-8DFA-D313-76DC8B389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639" y="3626371"/>
            <a:ext cx="914400" cy="144463"/>
          </a:xfrm>
          <a:prstGeom prst="flowChartDecision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8" name="AutoShape 70">
            <a:extLst>
              <a:ext uri="{FF2B5EF4-FFF2-40B4-BE49-F238E27FC236}">
                <a16:creationId xmlns:a16="http://schemas.microsoft.com/office/drawing/2014/main" id="{893DF04F-5CE5-0758-7C09-5346E38E1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339" y="3699396"/>
            <a:ext cx="914400" cy="144463"/>
          </a:xfrm>
          <a:prstGeom prst="flowChartDecision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9" name="AutoShape 71">
            <a:extLst>
              <a:ext uri="{FF2B5EF4-FFF2-40B4-BE49-F238E27FC236}">
                <a16:creationId xmlns:a16="http://schemas.microsoft.com/office/drawing/2014/main" id="{F345DE17-C978-6A71-DBD3-BF7F059E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339" y="3986733"/>
            <a:ext cx="914400" cy="144462"/>
          </a:xfrm>
          <a:prstGeom prst="flowChartDecision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01326BA8-BB92-06DC-1B17-84EC336A73AE}"/>
              </a:ext>
            </a:extLst>
          </p:cNvPr>
          <p:cNvSpPr>
            <a:spLocks/>
          </p:cNvSpPr>
          <p:nvPr/>
        </p:nvSpPr>
        <p:spPr bwMode="auto">
          <a:xfrm>
            <a:off x="4646414" y="3593034"/>
            <a:ext cx="104775" cy="268287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Freeform 74">
            <a:extLst>
              <a:ext uri="{FF2B5EF4-FFF2-40B4-BE49-F238E27FC236}">
                <a16:creationId xmlns:a16="http://schemas.microsoft.com/office/drawing/2014/main" id="{4EA9090E-B261-9411-DBB1-8E4225D152B5}"/>
              </a:ext>
            </a:extLst>
          </p:cNvPr>
          <p:cNvSpPr>
            <a:spLocks/>
          </p:cNvSpPr>
          <p:nvPr/>
        </p:nvSpPr>
        <p:spPr bwMode="auto">
          <a:xfrm>
            <a:off x="4638476" y="395180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E94CB1ED-E57F-F5B4-A117-6B6783E0D52E}"/>
              </a:ext>
            </a:extLst>
          </p:cNvPr>
          <p:cNvSpPr>
            <a:spLocks/>
          </p:cNvSpPr>
          <p:nvPr/>
        </p:nvSpPr>
        <p:spPr bwMode="auto">
          <a:xfrm>
            <a:off x="5309989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Freeform 74">
            <a:extLst>
              <a:ext uri="{FF2B5EF4-FFF2-40B4-BE49-F238E27FC236}">
                <a16:creationId xmlns:a16="http://schemas.microsoft.com/office/drawing/2014/main" id="{421F7462-CDDC-F7A0-8FA6-B9E9D05A8169}"/>
              </a:ext>
            </a:extLst>
          </p:cNvPr>
          <p:cNvSpPr>
            <a:spLocks/>
          </p:cNvSpPr>
          <p:nvPr/>
        </p:nvSpPr>
        <p:spPr bwMode="auto">
          <a:xfrm>
            <a:off x="5335389" y="39787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40264C41-5172-CB14-9125-572649E74C22}"/>
              </a:ext>
            </a:extLst>
          </p:cNvPr>
          <p:cNvSpPr>
            <a:spLocks/>
          </p:cNvSpPr>
          <p:nvPr/>
        </p:nvSpPr>
        <p:spPr bwMode="auto">
          <a:xfrm>
            <a:off x="10356651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7469951-01FB-2975-F0D1-4C733ECD391D}"/>
              </a:ext>
            </a:extLst>
          </p:cNvPr>
          <p:cNvSpPr>
            <a:spLocks/>
          </p:cNvSpPr>
          <p:nvPr/>
        </p:nvSpPr>
        <p:spPr bwMode="auto">
          <a:xfrm>
            <a:off x="10796389" y="3583509"/>
            <a:ext cx="104775" cy="266700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Freeform 74">
            <a:extLst>
              <a:ext uri="{FF2B5EF4-FFF2-40B4-BE49-F238E27FC236}">
                <a16:creationId xmlns:a16="http://schemas.microsoft.com/office/drawing/2014/main" id="{FD3FA4A9-3844-3277-DFF5-83D2EBEA4EBA}"/>
              </a:ext>
            </a:extLst>
          </p:cNvPr>
          <p:cNvSpPr>
            <a:spLocks/>
          </p:cNvSpPr>
          <p:nvPr/>
        </p:nvSpPr>
        <p:spPr bwMode="auto">
          <a:xfrm>
            <a:off x="10337601" y="393275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Freeform 74">
            <a:extLst>
              <a:ext uri="{FF2B5EF4-FFF2-40B4-BE49-F238E27FC236}">
                <a16:creationId xmlns:a16="http://schemas.microsoft.com/office/drawing/2014/main" id="{280EA6EA-6199-7DF6-FAEB-77CB82504E69}"/>
              </a:ext>
            </a:extLst>
          </p:cNvPr>
          <p:cNvSpPr>
            <a:spLocks/>
          </p:cNvSpPr>
          <p:nvPr/>
        </p:nvSpPr>
        <p:spPr bwMode="auto">
          <a:xfrm>
            <a:off x="10828139" y="39406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E3FDF73-1069-001A-EDCE-2E4DF6DC5042}"/>
              </a:ext>
            </a:extLst>
          </p:cNvPr>
          <p:cNvSpPr txBox="1"/>
          <p:nvPr/>
        </p:nvSpPr>
        <p:spPr>
          <a:xfrm>
            <a:off x="7176120" y="542818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Tüdő</a:t>
            </a:r>
          </a:p>
        </p:txBody>
      </p:sp>
    </p:spTree>
    <p:extLst>
      <p:ext uri="{BB962C8B-B14F-4D97-AF65-F5344CB8AC3E}">
        <p14:creationId xmlns:p14="http://schemas.microsoft.com/office/powerpoint/2010/main" val="3098961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8B173DD7-3EBE-7C34-E095-AD7F7B0AD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633682"/>
              </p:ext>
            </p:extLst>
          </p:nvPr>
        </p:nvGraphicFramePr>
        <p:xfrm>
          <a:off x="382549" y="365088"/>
          <a:ext cx="11384935" cy="6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503057479"/>
                    </a:ext>
                  </a:extLst>
                </a:gridCol>
                <a:gridCol w="6524935">
                  <a:extLst>
                    <a:ext uri="{9D8B030D-6E8A-4147-A177-3AD203B41FA5}">
                      <a16:colId xmlns:a16="http://schemas.microsoft.com/office/drawing/2014/main" val="66985292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81729589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1781598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/>
                      <a:r>
                        <a:rPr lang="hu-HU" sz="1400">
                          <a:latin typeface="Arial Narrow" panose="020B0606020202030204" pitchFamily="34" charset="0"/>
                        </a:rPr>
                        <a:t>RV afterload akut nő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Arial Narrow" panose="020B0606020202030204" pitchFamily="34" charset="0"/>
                        </a:rPr>
                        <a:t>Akut pulmonális embólia</a:t>
                      </a:r>
                      <a:r>
                        <a:rPr lang="hu-HU" sz="1400" b="1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obstrukció a pulmonális artériás 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rendszer nagyobb ágában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Holttérlégzés nő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Primér obstrukció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3062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Nem teljes fokú lízis 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és rezolúció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Szekunder mikrovaszkulopátia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7644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Maradandó szűkület, elzáródás a pulmonális artériás rendszerben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241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Anasztomózis képződés az a. bronchialis rendszerrel 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(dominálóan posztkapilláris)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Holttérlégzés javul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96034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Az a. bronchialis rendszer hipertrófiája, tágulata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0751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Nyomásnövekedés a pulmonális érrendszerben 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regionálisan, majd globálisan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58213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Endothel vezérelt arteriola, kapillária, venula </a:t>
                      </a:r>
                      <a:r>
                        <a:rPr 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remodelling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Ventilációs-perfúziós illeszkedés újra romlik, diffúziós út nő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44557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PVR növekedés regionálisan, majd globálisan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1743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Arial Narrow" panose="020B0606020202030204" pitchFamily="34" charset="0"/>
                        </a:rPr>
                        <a:t>RV afterload további növekedés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20369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>
                          <a:latin typeface="Arial Narrow" panose="020B0606020202030204" pitchFamily="34" charset="0"/>
                        </a:rPr>
                        <a:t>RV hipertrófia erősödik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4396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32602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RV dilatáció, TI, </a:t>
                      </a: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RV elégtelenség, interventricularis dependencia, keringés, légzés összeomlás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7386801"/>
                  </a:ext>
                </a:extLst>
              </a:tr>
            </a:tbl>
          </a:graphicData>
        </a:graphic>
      </p:graphicFrame>
      <p:sp>
        <p:nvSpPr>
          <p:cNvPr id="13" name="Text Box 9">
            <a:extLst>
              <a:ext uri="{FF2B5EF4-FFF2-40B4-BE49-F238E27FC236}">
                <a16:creationId xmlns:a16="http://schemas.microsoft.com/office/drawing/2014/main" id="{C84C9136-2540-7976-A3FC-40ECF2D4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571" y="6486454"/>
            <a:ext cx="7473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altLang="hu-HU" sz="1200">
                <a:latin typeface="Arial" panose="020B0604020202020204" pitchFamily="34" charset="0"/>
                <a:cs typeface="Arial" panose="020B0604020202020204" pitchFamily="34" charset="0"/>
              </a:rPr>
              <a:t>21. ábra</a:t>
            </a:r>
            <a:endParaRPr lang="en-GB" alt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7">
            <a:extLst>
              <a:ext uri="{FF2B5EF4-FFF2-40B4-BE49-F238E27FC236}">
                <a16:creationId xmlns:a16="http://schemas.microsoft.com/office/drawing/2014/main" id="{49329142-D7FA-CE20-F591-59B8E2A2A094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8381239" y="482863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28" name="Line 7">
            <a:extLst>
              <a:ext uri="{FF2B5EF4-FFF2-40B4-BE49-F238E27FC236}">
                <a16:creationId xmlns:a16="http://schemas.microsoft.com/office/drawing/2014/main" id="{8C19F4DE-3EA0-B0B8-4F79-6C66951924CB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8381239" y="1988202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EBC2714A-EDC2-A558-415D-4CBCB1C5D9DF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2151487" y="488734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26" name="Jobb oldali kapcsos zárójel 25">
            <a:extLst>
              <a:ext uri="{FF2B5EF4-FFF2-40B4-BE49-F238E27FC236}">
                <a16:creationId xmlns:a16="http://schemas.microsoft.com/office/drawing/2014/main" id="{59B03DC3-74AB-0FCF-E1CA-FEC60AAFC7F8}"/>
              </a:ext>
            </a:extLst>
          </p:cNvPr>
          <p:cNvSpPr/>
          <p:nvPr/>
        </p:nvSpPr>
        <p:spPr>
          <a:xfrm>
            <a:off x="10039743" y="379584"/>
            <a:ext cx="174576" cy="495759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31" name="Jobb oldali kapcsos zárójel 30">
            <a:extLst>
              <a:ext uri="{FF2B5EF4-FFF2-40B4-BE49-F238E27FC236}">
                <a16:creationId xmlns:a16="http://schemas.microsoft.com/office/drawing/2014/main" id="{0E20CE52-EC4B-5597-8C55-FEF410D466B5}"/>
              </a:ext>
            </a:extLst>
          </p:cNvPr>
          <p:cNvSpPr/>
          <p:nvPr/>
        </p:nvSpPr>
        <p:spPr>
          <a:xfrm>
            <a:off x="10039743" y="957897"/>
            <a:ext cx="174572" cy="545517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B5FC5304-9268-3FD7-E97F-A68D00171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1743422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id="{CEAB532A-FE6F-9117-6208-0680406A19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2249293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B76677EB-365A-43FA-7662-B5ADCB8F2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2755164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476DDD92-48CD-04EB-7FD7-6F3A2A4CF7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3261035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27EC174A-E587-93D4-73DF-2D786254B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3766906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63A1574E-9932-AF00-D6EE-1C5FBB959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4272777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39" name="Line 7">
            <a:extLst>
              <a:ext uri="{FF2B5EF4-FFF2-40B4-BE49-F238E27FC236}">
                <a16:creationId xmlns:a16="http://schemas.microsoft.com/office/drawing/2014/main" id="{97C542E4-74BF-4869-A0C7-3CA2B338E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4778651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40" name="Line 7">
            <a:extLst>
              <a:ext uri="{FF2B5EF4-FFF2-40B4-BE49-F238E27FC236}">
                <a16:creationId xmlns:a16="http://schemas.microsoft.com/office/drawing/2014/main" id="{92E494C4-9201-5B77-5B03-A4BCA373E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1237551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9F2CFAB7-1E1F-D415-2F4C-DF9FCF6E6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731679"/>
            <a:ext cx="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E701FC2E-8F41-A188-9333-BD13FA13C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858" y="5289900"/>
            <a:ext cx="0" cy="74528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  <p:sp>
        <p:nvSpPr>
          <p:cNvPr id="43" name="Jobb oldali kapcsos zárójel 42">
            <a:extLst>
              <a:ext uri="{FF2B5EF4-FFF2-40B4-BE49-F238E27FC236}">
                <a16:creationId xmlns:a16="http://schemas.microsoft.com/office/drawing/2014/main" id="{34B01488-D84C-22DE-E22E-3036D0C68870}"/>
              </a:ext>
            </a:extLst>
          </p:cNvPr>
          <p:cNvSpPr/>
          <p:nvPr/>
        </p:nvSpPr>
        <p:spPr>
          <a:xfrm>
            <a:off x="8434311" y="3081792"/>
            <a:ext cx="174576" cy="333128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44" name="Line 7">
            <a:extLst>
              <a:ext uri="{FF2B5EF4-FFF2-40B4-BE49-F238E27FC236}">
                <a16:creationId xmlns:a16="http://schemas.microsoft.com/office/drawing/2014/main" id="{094F1CCF-390B-FA9B-B649-EA587E974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0560" y="883378"/>
            <a:ext cx="12835" cy="515983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74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klinikai csoportosítás</a:t>
            </a:r>
            <a:r>
              <a:rPr lang="hu-HU" sz="3200" baseline="30000"/>
              <a:t>1</a:t>
            </a:r>
            <a:endParaRPr lang="en-GB" sz="3200" baseline="300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D801B53A-BBB2-F1AF-D4FF-BC9AA7DB9A45}"/>
              </a:ext>
            </a:extLst>
          </p:cNvPr>
          <p:cNvSpPr txBox="1"/>
          <p:nvPr/>
        </p:nvSpPr>
        <p:spPr>
          <a:xfrm>
            <a:off x="4170501" y="5428183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RA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7BBCB1F7-6CEA-E831-A829-9DC27F3195ED}"/>
              </a:ext>
            </a:extLst>
          </p:cNvPr>
          <p:cNvSpPr txBox="1"/>
          <p:nvPr/>
        </p:nvSpPr>
        <p:spPr>
          <a:xfrm>
            <a:off x="4745265" y="5428183"/>
            <a:ext cx="46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RV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6AA4988C-E47E-3C6A-1B40-8A949E0C1D8B}"/>
              </a:ext>
            </a:extLst>
          </p:cNvPr>
          <p:cNvSpPr txBox="1"/>
          <p:nvPr/>
        </p:nvSpPr>
        <p:spPr>
          <a:xfrm>
            <a:off x="9837730" y="542818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LA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E45D67EE-998A-0427-7A51-C909AC978A23}"/>
              </a:ext>
            </a:extLst>
          </p:cNvPr>
          <p:cNvSpPr txBox="1"/>
          <p:nvPr/>
        </p:nvSpPr>
        <p:spPr>
          <a:xfrm>
            <a:off x="10405349" y="5428183"/>
            <a:ext cx="41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LV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A09E6155-F8AE-104C-EB6D-364B944D73A4}"/>
              </a:ext>
            </a:extLst>
          </p:cNvPr>
          <p:cNvSpPr txBox="1">
            <a:spLocks/>
          </p:cNvSpPr>
          <p:nvPr/>
        </p:nvSpPr>
        <p:spPr bwMode="auto">
          <a:xfrm>
            <a:off x="609598" y="1484784"/>
            <a:ext cx="822270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32" indent="-28574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hu-HU" altLang="hu-HU" sz="1800"/>
              <a:t>PH </a:t>
            </a:r>
            <a:r>
              <a:rPr lang="hu-HU" altLang="hu-HU" sz="1800" b="1"/>
              <a:t>ismeretlen</a:t>
            </a:r>
            <a:r>
              <a:rPr lang="hu-HU" altLang="hu-HU" sz="1800"/>
              <a:t> multifaktoriális betegség következtében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Prekapilláris PH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mPAP	&gt; 20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PAOP	</a:t>
            </a:r>
            <a:r>
              <a:rPr lang="hu-HU" altLang="hu-HU" sz="1800">
                <a:sym typeface="Symbol" panose="05050102010706020507" pitchFamily="18" charset="2"/>
              </a:rPr>
              <a:t>,&gt;</a:t>
            </a:r>
            <a:r>
              <a:rPr lang="hu-HU" altLang="hu-HU" sz="1800"/>
              <a:t> 15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PVR	</a:t>
            </a:r>
            <a:r>
              <a:rPr lang="hu-HU" altLang="hu-HU" sz="1800">
                <a:sym typeface="Symbol" panose="05050102010706020507" pitchFamily="18" charset="2"/>
              </a:rPr>
              <a:t>,</a:t>
            </a:r>
            <a:r>
              <a:rPr lang="hu-HU" altLang="hu-HU" sz="1800"/>
              <a:t>&gt; 2 WU</a:t>
            </a: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Freeform 2">
            <a:extLst>
              <a:ext uri="{FF2B5EF4-FFF2-40B4-BE49-F238E27FC236}">
                <a16:creationId xmlns:a16="http://schemas.microsoft.com/office/drawing/2014/main" id="{7CF243B3-5D64-2BC8-C6BE-5B387C970197}"/>
              </a:ext>
            </a:extLst>
          </p:cNvPr>
          <p:cNvSpPr>
            <a:spLocks/>
          </p:cNvSpPr>
          <p:nvPr/>
        </p:nvSpPr>
        <p:spPr bwMode="auto">
          <a:xfrm>
            <a:off x="3719314" y="2492847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Freeform 3">
            <a:extLst>
              <a:ext uri="{FF2B5EF4-FFF2-40B4-BE49-F238E27FC236}">
                <a16:creationId xmlns:a16="http://schemas.microsoft.com/office/drawing/2014/main" id="{167D9BA4-8E83-C0A2-9734-6893DF3E5276}"/>
              </a:ext>
            </a:extLst>
          </p:cNvPr>
          <p:cNvSpPr>
            <a:spLocks/>
          </p:cNvSpPr>
          <p:nvPr/>
        </p:nvSpPr>
        <p:spPr bwMode="auto">
          <a:xfrm>
            <a:off x="10316965" y="2907185"/>
            <a:ext cx="490537" cy="706437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Line 11">
            <a:extLst>
              <a:ext uri="{FF2B5EF4-FFF2-40B4-BE49-F238E27FC236}">
                <a16:creationId xmlns:a16="http://schemas.microsoft.com/office/drawing/2014/main" id="{9C8C0A25-C269-8639-E80C-7B556F27B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842221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Line 12">
            <a:extLst>
              <a:ext uri="{FF2B5EF4-FFF2-40B4-BE49-F238E27FC236}">
                <a16:creationId xmlns:a16="http://schemas.microsoft.com/office/drawing/2014/main" id="{C370DF0C-844A-D73C-D4F2-195A97D24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986684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" name="Line 13">
            <a:extLst>
              <a:ext uri="{FF2B5EF4-FFF2-40B4-BE49-F238E27FC236}">
                <a16:creationId xmlns:a16="http://schemas.microsoft.com/office/drawing/2014/main" id="{3F5CD743-E948-B676-4101-86D887CE2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986684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Line 14">
            <a:extLst>
              <a:ext uri="{FF2B5EF4-FFF2-40B4-BE49-F238E27FC236}">
                <a16:creationId xmlns:a16="http://schemas.microsoft.com/office/drawing/2014/main" id="{78366843-31BC-FC09-C7CA-B07D73005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69934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5" name="Line 15">
            <a:extLst>
              <a:ext uri="{FF2B5EF4-FFF2-40B4-BE49-F238E27FC236}">
                <a16:creationId xmlns:a16="http://schemas.microsoft.com/office/drawing/2014/main" id="{B2D80324-974F-6D12-7179-920195DF56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3842221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6" name="Line 16">
            <a:extLst>
              <a:ext uri="{FF2B5EF4-FFF2-40B4-BE49-F238E27FC236}">
                <a16:creationId xmlns:a16="http://schemas.microsoft.com/office/drawing/2014/main" id="{455CAE2E-B09C-DCD4-70B6-7A7A56B12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69934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" name="Line 17">
            <a:extLst>
              <a:ext uri="{FF2B5EF4-FFF2-40B4-BE49-F238E27FC236}">
                <a16:creationId xmlns:a16="http://schemas.microsoft.com/office/drawing/2014/main" id="{657512C8-2A24-CF53-4869-CB721BF9F4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7707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" name="Line 18">
            <a:extLst>
              <a:ext uri="{FF2B5EF4-FFF2-40B4-BE49-F238E27FC236}">
                <a16:creationId xmlns:a16="http://schemas.microsoft.com/office/drawing/2014/main" id="{3AE213F2-4725-F0F9-A066-1A3C4007C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8422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" name="Line 19">
            <a:extLst>
              <a:ext uri="{FF2B5EF4-FFF2-40B4-BE49-F238E27FC236}">
                <a16:creationId xmlns:a16="http://schemas.microsoft.com/office/drawing/2014/main" id="{FD6E5846-C6F7-CF00-F547-CC5CB16BC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152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0" name="Line 20">
            <a:extLst>
              <a:ext uri="{FF2B5EF4-FFF2-40B4-BE49-F238E27FC236}">
                <a16:creationId xmlns:a16="http://schemas.microsoft.com/office/drawing/2014/main" id="{E6F348C4-57A7-39BD-E5A6-004A2F9F5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866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1" name="Line 21">
            <a:extLst>
              <a:ext uri="{FF2B5EF4-FFF2-40B4-BE49-F238E27FC236}">
                <a16:creationId xmlns:a16="http://schemas.microsoft.com/office/drawing/2014/main" id="{526F7F8F-E563-D202-5AB9-5E28A4AC7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0597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2" name="Line 22">
            <a:extLst>
              <a:ext uri="{FF2B5EF4-FFF2-40B4-BE49-F238E27FC236}">
                <a16:creationId xmlns:a16="http://schemas.microsoft.com/office/drawing/2014/main" id="{CEA1D08D-0A55-04C3-FDE8-F0C66ABF8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1311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3" name="Line 23">
            <a:extLst>
              <a:ext uri="{FF2B5EF4-FFF2-40B4-BE49-F238E27FC236}">
                <a16:creationId xmlns:a16="http://schemas.microsoft.com/office/drawing/2014/main" id="{403129CB-A32B-A2ED-AECB-1244A539D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025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" name="Line 24">
            <a:extLst>
              <a:ext uri="{FF2B5EF4-FFF2-40B4-BE49-F238E27FC236}">
                <a16:creationId xmlns:a16="http://schemas.microsoft.com/office/drawing/2014/main" id="{8EBE547C-19AB-328E-EAA9-03565A3A7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993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5" name="Line 25">
            <a:extLst>
              <a:ext uri="{FF2B5EF4-FFF2-40B4-BE49-F238E27FC236}">
                <a16:creationId xmlns:a16="http://schemas.microsoft.com/office/drawing/2014/main" id="{C7876689-E0B7-1051-D524-3D3C81E69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756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6" name="Line 26">
            <a:extLst>
              <a:ext uri="{FF2B5EF4-FFF2-40B4-BE49-F238E27FC236}">
                <a16:creationId xmlns:a16="http://schemas.microsoft.com/office/drawing/2014/main" id="{AF8270EF-AE61-B42F-DE3E-A6D9CF7F9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3470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" name="Line 27">
            <a:extLst>
              <a:ext uri="{FF2B5EF4-FFF2-40B4-BE49-F238E27FC236}">
                <a16:creationId xmlns:a16="http://schemas.microsoft.com/office/drawing/2014/main" id="{FC8BBCA6-CDCC-C864-B958-72B43B739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184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8" name="Line 28">
            <a:extLst>
              <a:ext uri="{FF2B5EF4-FFF2-40B4-BE49-F238E27FC236}">
                <a16:creationId xmlns:a16="http://schemas.microsoft.com/office/drawing/2014/main" id="{0468772E-9D07-060D-87A3-7DEC93E79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915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9" name="Line 29">
            <a:extLst>
              <a:ext uri="{FF2B5EF4-FFF2-40B4-BE49-F238E27FC236}">
                <a16:creationId xmlns:a16="http://schemas.microsoft.com/office/drawing/2014/main" id="{22930D9D-2ED9-B90A-92A4-63EE9DEA6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5629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0" name="Line 30">
            <a:extLst>
              <a:ext uri="{FF2B5EF4-FFF2-40B4-BE49-F238E27FC236}">
                <a16:creationId xmlns:a16="http://schemas.microsoft.com/office/drawing/2014/main" id="{A855DAB8-61AF-742C-7DDF-4709FBBB9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6343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1" name="Line 31">
            <a:extLst>
              <a:ext uri="{FF2B5EF4-FFF2-40B4-BE49-F238E27FC236}">
                <a16:creationId xmlns:a16="http://schemas.microsoft.com/office/drawing/2014/main" id="{3A080CAA-809C-029C-CB07-A7C9CADDC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263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2" name="Line 32">
            <a:extLst>
              <a:ext uri="{FF2B5EF4-FFF2-40B4-BE49-F238E27FC236}">
                <a16:creationId xmlns:a16="http://schemas.microsoft.com/office/drawing/2014/main" id="{D1BA593F-DA1E-F837-FF40-B721435F1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5548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3" name="Line 33">
            <a:extLst>
              <a:ext uri="{FF2B5EF4-FFF2-40B4-BE49-F238E27FC236}">
                <a16:creationId xmlns:a16="http://schemas.microsoft.com/office/drawing/2014/main" id="{0170C186-C1F4-573F-3B9A-1A936815E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834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" name="Line 34">
            <a:extLst>
              <a:ext uri="{FF2B5EF4-FFF2-40B4-BE49-F238E27FC236}">
                <a16:creationId xmlns:a16="http://schemas.microsoft.com/office/drawing/2014/main" id="{8A5C1A4A-DE10-6462-019E-C9921A2C1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104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5" name="Line 35">
            <a:extLst>
              <a:ext uri="{FF2B5EF4-FFF2-40B4-BE49-F238E27FC236}">
                <a16:creationId xmlns:a16="http://schemas.microsoft.com/office/drawing/2014/main" id="{7878F3A1-C219-FE4D-7716-6B1796A73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3389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6" name="Line 36">
            <a:extLst>
              <a:ext uri="{FF2B5EF4-FFF2-40B4-BE49-F238E27FC236}">
                <a16:creationId xmlns:a16="http://schemas.microsoft.com/office/drawing/2014/main" id="{3C868141-0AD9-DE20-1BFE-327E6F0A8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230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7" name="Line 37">
            <a:extLst>
              <a:ext uri="{FF2B5EF4-FFF2-40B4-BE49-F238E27FC236}">
                <a16:creationId xmlns:a16="http://schemas.microsoft.com/office/drawing/2014/main" id="{AD6FC744-C5E8-0523-ADDF-4025E1456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0516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8" name="Line 38">
            <a:extLst>
              <a:ext uri="{FF2B5EF4-FFF2-40B4-BE49-F238E27FC236}">
                <a16:creationId xmlns:a16="http://schemas.microsoft.com/office/drawing/2014/main" id="{FE3741C5-CDCC-26B8-D863-9F989B2F9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945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9" name="Line 39">
            <a:extLst>
              <a:ext uri="{FF2B5EF4-FFF2-40B4-BE49-F238E27FC236}">
                <a16:creationId xmlns:a16="http://schemas.microsoft.com/office/drawing/2014/main" id="{BC4483DA-7ECA-50FF-B083-0C002214A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7862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0" name="Line 40">
            <a:extLst>
              <a:ext uri="{FF2B5EF4-FFF2-40B4-BE49-F238E27FC236}">
                <a16:creationId xmlns:a16="http://schemas.microsoft.com/office/drawing/2014/main" id="{98D5F27E-F3CC-23A7-2B63-ECB24F1DA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26754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1" name="Line 41">
            <a:extLst>
              <a:ext uri="{FF2B5EF4-FFF2-40B4-BE49-F238E27FC236}">
                <a16:creationId xmlns:a16="http://schemas.microsoft.com/office/drawing/2014/main" id="{8D21834B-229C-84E0-852F-3A944A5CC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0718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2" name="Line 42">
            <a:extLst>
              <a:ext uri="{FF2B5EF4-FFF2-40B4-BE49-F238E27FC236}">
                <a16:creationId xmlns:a16="http://schemas.microsoft.com/office/drawing/2014/main" id="{CD5CEB82-4572-86C8-111D-A7984C04C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29071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8" name="Freeform 72">
            <a:extLst>
              <a:ext uri="{FF2B5EF4-FFF2-40B4-BE49-F238E27FC236}">
                <a16:creationId xmlns:a16="http://schemas.microsoft.com/office/drawing/2014/main" id="{E892D4FE-B449-7F80-5CB4-6862E3BC0F24}"/>
              </a:ext>
            </a:extLst>
          </p:cNvPr>
          <p:cNvSpPr>
            <a:spLocks/>
          </p:cNvSpPr>
          <p:nvPr/>
        </p:nvSpPr>
        <p:spPr bwMode="auto">
          <a:xfrm flipV="1">
            <a:off x="10358240" y="4216871"/>
            <a:ext cx="490537" cy="706438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9" name="Line 73">
            <a:extLst>
              <a:ext uri="{FF2B5EF4-FFF2-40B4-BE49-F238E27FC236}">
                <a16:creationId xmlns:a16="http://schemas.microsoft.com/office/drawing/2014/main" id="{A0316460-3132-34D3-E6CB-D16C71909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70740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" name="Line 75">
            <a:extLst>
              <a:ext uri="{FF2B5EF4-FFF2-40B4-BE49-F238E27FC236}">
                <a16:creationId xmlns:a16="http://schemas.microsoft.com/office/drawing/2014/main" id="{F81B8716-8F03-511C-8742-E28352CC9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413114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1" name="Line 76">
            <a:extLst>
              <a:ext uri="{FF2B5EF4-FFF2-40B4-BE49-F238E27FC236}">
                <a16:creationId xmlns:a16="http://schemas.microsoft.com/office/drawing/2014/main" id="{288A7241-30C4-83C3-5F8D-D0D4F6125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7" y="413114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2" name="Line 77">
            <a:extLst>
              <a:ext uri="{FF2B5EF4-FFF2-40B4-BE49-F238E27FC236}">
                <a16:creationId xmlns:a16="http://schemas.microsoft.com/office/drawing/2014/main" id="{8DAE2E08-5A06-D492-D28A-11EAFF5E1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29786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3" name="Line 78">
            <a:extLst>
              <a:ext uri="{FF2B5EF4-FFF2-40B4-BE49-F238E27FC236}">
                <a16:creationId xmlns:a16="http://schemas.microsoft.com/office/drawing/2014/main" id="{ADFA167A-EBE1-F541-BB77-33D1F0256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0516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" name="Line 79">
            <a:extLst>
              <a:ext uri="{FF2B5EF4-FFF2-40B4-BE49-F238E27FC236}">
                <a16:creationId xmlns:a16="http://schemas.microsoft.com/office/drawing/2014/main" id="{77166B4B-B8BD-2E1B-E4FA-6AE9E8CC8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1230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" name="Line 80">
            <a:extLst>
              <a:ext uri="{FF2B5EF4-FFF2-40B4-BE49-F238E27FC236}">
                <a16:creationId xmlns:a16="http://schemas.microsoft.com/office/drawing/2014/main" id="{41254575-4064-A524-71EE-DE93D17ED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1945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" name="Line 81">
            <a:extLst>
              <a:ext uri="{FF2B5EF4-FFF2-40B4-BE49-F238E27FC236}">
                <a16:creationId xmlns:a16="http://schemas.microsoft.com/office/drawing/2014/main" id="{7A2740E6-5750-F315-95B6-FE01710B2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2675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0" name="Line 82">
            <a:extLst>
              <a:ext uri="{FF2B5EF4-FFF2-40B4-BE49-F238E27FC236}">
                <a16:creationId xmlns:a16="http://schemas.microsoft.com/office/drawing/2014/main" id="{EA9F4EF7-3872-64E5-32BF-03902C0B68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3389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1" name="Line 83">
            <a:extLst>
              <a:ext uri="{FF2B5EF4-FFF2-40B4-BE49-F238E27FC236}">
                <a16:creationId xmlns:a16="http://schemas.microsoft.com/office/drawing/2014/main" id="{B2380FDC-D263-65DF-AE74-733AAF556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4104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Line 84">
            <a:extLst>
              <a:ext uri="{FF2B5EF4-FFF2-40B4-BE49-F238E27FC236}">
                <a16:creationId xmlns:a16="http://schemas.microsoft.com/office/drawing/2014/main" id="{4B0867F9-2DAA-427A-6B76-7C0E5DDB9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4834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Line 85">
            <a:extLst>
              <a:ext uri="{FF2B5EF4-FFF2-40B4-BE49-F238E27FC236}">
                <a16:creationId xmlns:a16="http://schemas.microsoft.com/office/drawing/2014/main" id="{15E07619-968B-FDE0-7CE5-C5CA1F5C7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5548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4" name="Line 86">
            <a:extLst>
              <a:ext uri="{FF2B5EF4-FFF2-40B4-BE49-F238E27FC236}">
                <a16:creationId xmlns:a16="http://schemas.microsoft.com/office/drawing/2014/main" id="{E1AE23A8-A810-20A5-70F2-E31817F3C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6263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Line 87">
            <a:extLst>
              <a:ext uri="{FF2B5EF4-FFF2-40B4-BE49-F238E27FC236}">
                <a16:creationId xmlns:a16="http://schemas.microsoft.com/office/drawing/2014/main" id="{C0DA8807-E38A-1AAB-8449-B66C30359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6993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Line 88">
            <a:extLst>
              <a:ext uri="{FF2B5EF4-FFF2-40B4-BE49-F238E27FC236}">
                <a16:creationId xmlns:a16="http://schemas.microsoft.com/office/drawing/2014/main" id="{D87ABC58-4DF2-A8CD-4638-2BDB1701C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7707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Line 89">
            <a:extLst>
              <a:ext uri="{FF2B5EF4-FFF2-40B4-BE49-F238E27FC236}">
                <a16:creationId xmlns:a16="http://schemas.microsoft.com/office/drawing/2014/main" id="{2C69A4E3-D8C5-4C2A-70D5-10BCF9845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8422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8" name="Line 90">
            <a:extLst>
              <a:ext uri="{FF2B5EF4-FFF2-40B4-BE49-F238E27FC236}">
                <a16:creationId xmlns:a16="http://schemas.microsoft.com/office/drawing/2014/main" id="{BCEDDB5A-5BC5-938A-D5A9-A72D34684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9152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9" name="Line 91">
            <a:extLst>
              <a:ext uri="{FF2B5EF4-FFF2-40B4-BE49-F238E27FC236}">
                <a16:creationId xmlns:a16="http://schemas.microsoft.com/office/drawing/2014/main" id="{A155154E-DF09-D909-8DA5-7CD9E138E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39866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0" name="Line 92">
            <a:extLst>
              <a:ext uri="{FF2B5EF4-FFF2-40B4-BE49-F238E27FC236}">
                <a16:creationId xmlns:a16="http://schemas.microsoft.com/office/drawing/2014/main" id="{8B5F1376-A298-95CD-B026-547523779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0581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1" name="Line 93">
            <a:extLst>
              <a:ext uri="{FF2B5EF4-FFF2-40B4-BE49-F238E27FC236}">
                <a16:creationId xmlns:a16="http://schemas.microsoft.com/office/drawing/2014/main" id="{8D22D7A4-D5CD-9468-1D3D-818615BDE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1311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2" name="Line 94">
            <a:extLst>
              <a:ext uri="{FF2B5EF4-FFF2-40B4-BE49-F238E27FC236}">
                <a16:creationId xmlns:a16="http://schemas.microsoft.com/office/drawing/2014/main" id="{BF68A913-5322-4275-DD67-59F8FE19A4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2025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3" name="Line 95">
            <a:extLst>
              <a:ext uri="{FF2B5EF4-FFF2-40B4-BE49-F238E27FC236}">
                <a16:creationId xmlns:a16="http://schemas.microsoft.com/office/drawing/2014/main" id="{778A7DC9-6BD6-F526-4328-38AA625DE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2740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4" name="Line 96">
            <a:extLst>
              <a:ext uri="{FF2B5EF4-FFF2-40B4-BE49-F238E27FC236}">
                <a16:creationId xmlns:a16="http://schemas.microsoft.com/office/drawing/2014/main" id="{E9A6C039-E752-7FD9-1C35-AF1B0DE18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3470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5" name="Line 97">
            <a:extLst>
              <a:ext uri="{FF2B5EF4-FFF2-40B4-BE49-F238E27FC236}">
                <a16:creationId xmlns:a16="http://schemas.microsoft.com/office/drawing/2014/main" id="{9F9D5457-0E7F-56EE-8FFF-EAAE8DDC5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4184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" name="Line 98">
            <a:extLst>
              <a:ext uri="{FF2B5EF4-FFF2-40B4-BE49-F238E27FC236}">
                <a16:creationId xmlns:a16="http://schemas.microsoft.com/office/drawing/2014/main" id="{88F8F26B-3721-48CE-C46B-9F89065CE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4899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7" name="Line 99">
            <a:extLst>
              <a:ext uri="{FF2B5EF4-FFF2-40B4-BE49-F238E27FC236}">
                <a16:creationId xmlns:a16="http://schemas.microsoft.com/office/drawing/2014/main" id="{62494708-3D67-2082-68FD-15648B190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562946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8" name="Line 100">
            <a:extLst>
              <a:ext uri="{FF2B5EF4-FFF2-40B4-BE49-F238E27FC236}">
                <a16:creationId xmlns:a16="http://schemas.microsoft.com/office/drawing/2014/main" id="{B59C1D5C-6636-90C7-E1B7-CD3FC61BD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634384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9" name="Line 101">
            <a:extLst>
              <a:ext uri="{FF2B5EF4-FFF2-40B4-BE49-F238E27FC236}">
                <a16:creationId xmlns:a16="http://schemas.microsoft.com/office/drawing/2014/main" id="{6197F70F-79F6-1B73-2CDA-DBEF00869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5" y="4705821"/>
            <a:ext cx="504825" cy="0"/>
          </a:xfrm>
          <a:prstGeom prst="line">
            <a:avLst/>
          </a:prstGeom>
          <a:noFill/>
          <a:ln w="25400">
            <a:solidFill>
              <a:srgbClr val="FF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0" name="Freeform 4">
            <a:extLst>
              <a:ext uri="{FF2B5EF4-FFF2-40B4-BE49-F238E27FC236}">
                <a16:creationId xmlns:a16="http://schemas.microsoft.com/office/drawing/2014/main" id="{CCF048E3-EA17-F879-3AAE-991CA9800BD5}"/>
              </a:ext>
            </a:extLst>
          </p:cNvPr>
          <p:cNvSpPr>
            <a:spLocks/>
          </p:cNvSpPr>
          <p:nvPr/>
        </p:nvSpPr>
        <p:spPr bwMode="auto">
          <a:xfrm flipV="1">
            <a:off x="3719314" y="4221684"/>
            <a:ext cx="7561262" cy="1133475"/>
          </a:xfrm>
          <a:custGeom>
            <a:avLst/>
            <a:gdLst>
              <a:gd name="T0" fmla="*/ 0 w 4763"/>
              <a:gd name="T1" fmla="*/ 2147483646 h 714"/>
              <a:gd name="T2" fmla="*/ 2147483646 w 4763"/>
              <a:gd name="T3" fmla="*/ 2147483646 h 714"/>
              <a:gd name="T4" fmla="*/ 2147483646 w 4763"/>
              <a:gd name="T5" fmla="*/ 2147483646 h 714"/>
              <a:gd name="T6" fmla="*/ 2147483646 w 4763"/>
              <a:gd name="T7" fmla="*/ 2147483646 h 714"/>
              <a:gd name="T8" fmla="*/ 2147483646 w 4763"/>
              <a:gd name="T9" fmla="*/ 2147483646 h 714"/>
              <a:gd name="T10" fmla="*/ 2147483646 w 4763"/>
              <a:gd name="T11" fmla="*/ 2147483646 h 714"/>
              <a:gd name="T12" fmla="*/ 2147483646 w 4763"/>
              <a:gd name="T13" fmla="*/ 2147483646 h 714"/>
              <a:gd name="T14" fmla="*/ 2147483646 w 4763"/>
              <a:gd name="T15" fmla="*/ 2147483646 h 714"/>
              <a:gd name="T16" fmla="*/ 2147483646 w 4763"/>
              <a:gd name="T17" fmla="*/ 2147483646 h 714"/>
              <a:gd name="T18" fmla="*/ 2147483646 w 4763"/>
              <a:gd name="T19" fmla="*/ 2147483646 h 714"/>
              <a:gd name="T20" fmla="*/ 2147483646 w 4763"/>
              <a:gd name="T21" fmla="*/ 2147483646 h 714"/>
              <a:gd name="T22" fmla="*/ 2147483646 w 4763"/>
              <a:gd name="T23" fmla="*/ 2147483646 h 714"/>
              <a:gd name="T24" fmla="*/ 2147483646 w 4763"/>
              <a:gd name="T25" fmla="*/ 2147483646 h 714"/>
              <a:gd name="T26" fmla="*/ 2147483646 w 4763"/>
              <a:gd name="T27" fmla="*/ 2147483646 h 714"/>
              <a:gd name="T28" fmla="*/ 2147483646 w 4763"/>
              <a:gd name="T29" fmla="*/ 2147483646 h 714"/>
              <a:gd name="T30" fmla="*/ 2147483646 w 4763"/>
              <a:gd name="T31" fmla="*/ 2147483646 h 714"/>
              <a:gd name="T32" fmla="*/ 2147483646 w 4763"/>
              <a:gd name="T33" fmla="*/ 2147483646 h 714"/>
              <a:gd name="T34" fmla="*/ 2147483646 w 4763"/>
              <a:gd name="T35" fmla="*/ 2147483646 h 714"/>
              <a:gd name="T36" fmla="*/ 2147483646 w 4763"/>
              <a:gd name="T37" fmla="*/ 2147483646 h 714"/>
              <a:gd name="T38" fmla="*/ 2147483646 w 4763"/>
              <a:gd name="T39" fmla="*/ 2147483646 h 714"/>
              <a:gd name="T40" fmla="*/ 2147483646 w 4763"/>
              <a:gd name="T41" fmla="*/ 2147483646 h 714"/>
              <a:gd name="T42" fmla="*/ 2147483646 w 4763"/>
              <a:gd name="T43" fmla="*/ 2147483646 h 714"/>
              <a:gd name="T44" fmla="*/ 2147483646 w 4763"/>
              <a:gd name="T45" fmla="*/ 2147483646 h 714"/>
              <a:gd name="T46" fmla="*/ 2147483646 w 4763"/>
              <a:gd name="T47" fmla="*/ 2147483646 h 7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" name="Freeform 21">
            <a:extLst>
              <a:ext uri="{FF2B5EF4-FFF2-40B4-BE49-F238E27FC236}">
                <a16:creationId xmlns:a16="http://schemas.microsoft.com/office/drawing/2014/main" id="{0F68E634-49BD-C4AE-691F-45867374CAF5}"/>
              </a:ext>
            </a:extLst>
          </p:cNvPr>
          <p:cNvSpPr>
            <a:spLocks/>
          </p:cNvSpPr>
          <p:nvPr/>
        </p:nvSpPr>
        <p:spPr bwMode="auto">
          <a:xfrm>
            <a:off x="4646414" y="3593034"/>
            <a:ext cx="104775" cy="268287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Freeform 74">
            <a:extLst>
              <a:ext uri="{FF2B5EF4-FFF2-40B4-BE49-F238E27FC236}">
                <a16:creationId xmlns:a16="http://schemas.microsoft.com/office/drawing/2014/main" id="{C46FD100-2B7E-049C-2D44-55DC0ECA46C0}"/>
              </a:ext>
            </a:extLst>
          </p:cNvPr>
          <p:cNvSpPr>
            <a:spLocks/>
          </p:cNvSpPr>
          <p:nvPr/>
        </p:nvSpPr>
        <p:spPr bwMode="auto">
          <a:xfrm>
            <a:off x="4638476" y="395180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371B7E04-E12C-7A1C-9E6A-97A21BA10387}"/>
              </a:ext>
            </a:extLst>
          </p:cNvPr>
          <p:cNvSpPr>
            <a:spLocks/>
          </p:cNvSpPr>
          <p:nvPr/>
        </p:nvSpPr>
        <p:spPr bwMode="auto">
          <a:xfrm>
            <a:off x="5309989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Freeform 74">
            <a:extLst>
              <a:ext uri="{FF2B5EF4-FFF2-40B4-BE49-F238E27FC236}">
                <a16:creationId xmlns:a16="http://schemas.microsoft.com/office/drawing/2014/main" id="{B993C157-2770-5ED9-29F2-C78C94109B27}"/>
              </a:ext>
            </a:extLst>
          </p:cNvPr>
          <p:cNvSpPr>
            <a:spLocks/>
          </p:cNvSpPr>
          <p:nvPr/>
        </p:nvSpPr>
        <p:spPr bwMode="auto">
          <a:xfrm>
            <a:off x="5335389" y="39787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7318891F-50AD-32EC-B73B-2E9C254393BE}"/>
              </a:ext>
            </a:extLst>
          </p:cNvPr>
          <p:cNvSpPr>
            <a:spLocks/>
          </p:cNvSpPr>
          <p:nvPr/>
        </p:nvSpPr>
        <p:spPr bwMode="auto">
          <a:xfrm>
            <a:off x="10356651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51CEEBFA-0822-E507-5D7E-76363BA37EA1}"/>
              </a:ext>
            </a:extLst>
          </p:cNvPr>
          <p:cNvSpPr>
            <a:spLocks/>
          </p:cNvSpPr>
          <p:nvPr/>
        </p:nvSpPr>
        <p:spPr bwMode="auto">
          <a:xfrm>
            <a:off x="10796389" y="3583509"/>
            <a:ext cx="104775" cy="266700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Freeform 74">
            <a:extLst>
              <a:ext uri="{FF2B5EF4-FFF2-40B4-BE49-F238E27FC236}">
                <a16:creationId xmlns:a16="http://schemas.microsoft.com/office/drawing/2014/main" id="{21B2B4B5-B412-7640-3298-597C984EA3A9}"/>
              </a:ext>
            </a:extLst>
          </p:cNvPr>
          <p:cNvSpPr>
            <a:spLocks/>
          </p:cNvSpPr>
          <p:nvPr/>
        </p:nvSpPr>
        <p:spPr bwMode="auto">
          <a:xfrm>
            <a:off x="10337601" y="393275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Freeform 74">
            <a:extLst>
              <a:ext uri="{FF2B5EF4-FFF2-40B4-BE49-F238E27FC236}">
                <a16:creationId xmlns:a16="http://schemas.microsoft.com/office/drawing/2014/main" id="{7E59A7D2-F2C5-F7E5-0287-5D6F773946E9}"/>
              </a:ext>
            </a:extLst>
          </p:cNvPr>
          <p:cNvSpPr>
            <a:spLocks/>
          </p:cNvSpPr>
          <p:nvPr/>
        </p:nvSpPr>
        <p:spPr bwMode="auto">
          <a:xfrm>
            <a:off x="10828139" y="39406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8ED2471-34D1-DC3D-BD36-A9BBC353E389}"/>
              </a:ext>
            </a:extLst>
          </p:cNvPr>
          <p:cNvSpPr txBox="1"/>
          <p:nvPr/>
        </p:nvSpPr>
        <p:spPr>
          <a:xfrm>
            <a:off x="7176120" y="542818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Tüdő</a:t>
            </a:r>
          </a:p>
        </p:txBody>
      </p:sp>
    </p:spTree>
    <p:extLst>
      <p:ext uri="{BB962C8B-B14F-4D97-AF65-F5344CB8AC3E}">
        <p14:creationId xmlns:p14="http://schemas.microsoft.com/office/powerpoint/2010/main" val="181994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műtét előtti kivizsgálás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7" y="1484784"/>
            <a:ext cx="7574635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b="1"/>
              <a:t>Nem ismert </a:t>
            </a:r>
            <a:r>
              <a:rPr lang="hu-HU" altLang="hu-HU" sz="1800"/>
              <a:t>PH esetén a </a:t>
            </a:r>
            <a:r>
              <a:rPr lang="hu-HU" altLang="hu-HU" sz="1800" b="1"/>
              <a:t>n</a:t>
            </a:r>
            <a:r>
              <a:rPr lang="hu-HU" sz="18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em specifikus klinikai tünetek 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miatt nehéz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Fáradékonyság, gyors kifáradás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Dyspnoe (előrehajláskor: bendopnoe)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Köhögés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Palpitáció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Atípusos mellkasi fájdalom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Terhelésre hasi diszkomfort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Telt juguláris vénák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Lábszár ödéma, f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olyadék retenció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 b="1">
                <a:ea typeface="Calibri" panose="020F0502020204030204" pitchFamily="34" charset="0"/>
                <a:cs typeface="Arial" panose="020B0604020202020204" pitchFamily="34" charset="0"/>
              </a:rPr>
              <a:t>EKG</a:t>
            </a: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: RV, RA megterhelés, RBBB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mRTG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 RV, RA megnagyobbodás, proximális tüdőartériák tágak, perifériás érszegénység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 b="1">
                <a:ea typeface="Calibri" panose="020F0502020204030204" pitchFamily="34" charset="0"/>
                <a:cs typeface="Arial" panose="020B0604020202020204" pitchFamily="34" charset="0"/>
              </a:rPr>
              <a:t>CVP</a:t>
            </a: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 nagy „v” vagy „a” hullám</a:t>
            </a:r>
            <a:endParaRPr lang="hu-H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7ABE0F6-D260-758A-87D6-8D5384F10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1" b="46001"/>
          <a:stretch/>
        </p:blipFill>
        <p:spPr bwMode="auto">
          <a:xfrm>
            <a:off x="10200456" y="5424651"/>
            <a:ext cx="1045376" cy="102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E65E413-CECC-B30A-D0EE-3C92E896D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7" r="20839" b="46512"/>
          <a:stretch/>
        </p:blipFill>
        <p:spPr bwMode="auto">
          <a:xfrm>
            <a:off x="10200456" y="4432686"/>
            <a:ext cx="1080120" cy="10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32A330A-FA3A-792A-8BDF-981D1BD2D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6" r="42212" b="46001"/>
          <a:stretch/>
        </p:blipFill>
        <p:spPr bwMode="auto">
          <a:xfrm>
            <a:off x="10200456" y="3430985"/>
            <a:ext cx="1028686" cy="10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90FBCC7-D659-C111-A07B-E3929649B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62794" b="45016"/>
          <a:stretch/>
        </p:blipFill>
        <p:spPr bwMode="auto">
          <a:xfrm>
            <a:off x="10200456" y="2410528"/>
            <a:ext cx="1080120" cy="10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0D51BA1-A837-BE2F-D765-5E2F241E5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76" b="46103"/>
          <a:stretch/>
        </p:blipFill>
        <p:spPr bwMode="auto">
          <a:xfrm>
            <a:off x="10200456" y="1410759"/>
            <a:ext cx="1080120" cy="102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endopnea - Wikipedia">
            <a:extLst>
              <a:ext uri="{FF2B5EF4-FFF2-40B4-BE49-F238E27FC236}">
                <a16:creationId xmlns:a16="http://schemas.microsoft.com/office/drawing/2014/main" id="{00D81AA6-6388-D3AE-2AFD-0E4CB8922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/>
          <a:stretch/>
        </p:blipFill>
        <p:spPr bwMode="auto">
          <a:xfrm>
            <a:off x="8048960" y="1695873"/>
            <a:ext cx="2033565" cy="2476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műtét előtti kivizsgálás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10972800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b="1"/>
              <a:t>Ismert PH</a:t>
            </a:r>
            <a:r>
              <a:rPr lang="hu-HU" altLang="hu-HU" sz="1800"/>
              <a:t> esetén fel kell mérni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Etiológia (p</a:t>
            </a: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rekapilláris, p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osztkapilláris)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Súlyossági fok (mPAP, WHO-FC)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Reverzibilitás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RV funkció (RV hypertrophia, dilatatio, septum áttolódás)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Legfontosabb eszközök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Szűrés: TTE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Diagnosztika: PAC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Klinikai súlyossági felmérés: 6MWT, WHO-FC,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AA05384-D32E-4782-DCD8-43D61E337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456143"/>
            <a:ext cx="5069249" cy="45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1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260E-6D7B-FC44-8A1E-74930ADB6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2B0F0-8227-61A8-EBB9-49FB33A4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műtét előtti kivizsgálás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27C7C1-095A-B34B-57FF-62FAF00E7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10972800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b="1"/>
              <a:t>Ismert PH</a:t>
            </a:r>
            <a:r>
              <a:rPr lang="hu-HU" altLang="hu-HU" sz="1800"/>
              <a:t> esetén fel kell mérni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Etiológia (p</a:t>
            </a: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rekapilláris, p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osztkapilláris)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Súlyossági fok (mPAP, WHO-FC)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Reverzibilitás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RV funkció (RV hypertrophia, dilatatio, septum áttolódás)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Legfontosabb eszközök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Szűrés: TTE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Diagnosztika: PAC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Klinikai súlyossági felmérés: 6MWT, WHO-FC,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BCBCF87-8849-68DA-D47B-91ED7A899113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8D95C54-17A4-FC6F-8B96-A0E7DE767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456143"/>
            <a:ext cx="5069249" cy="456514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F15D72F-A568-16D3-A37D-44C6D141A6A8}"/>
              </a:ext>
            </a:extLst>
          </p:cNvPr>
          <p:cNvSpPr txBox="1"/>
          <p:nvPr/>
        </p:nvSpPr>
        <p:spPr>
          <a:xfrm rot="1822468">
            <a:off x="4367714" y="3717556"/>
            <a:ext cx="152157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>
                <a:solidFill>
                  <a:schemeClr val="bg1"/>
                </a:solidFill>
              </a:rPr>
              <a:t>Holnapra!</a:t>
            </a:r>
          </a:p>
        </p:txBody>
      </p:sp>
    </p:spTree>
    <p:extLst>
      <p:ext uri="{BB962C8B-B14F-4D97-AF65-F5344CB8AC3E}">
        <p14:creationId xmlns:p14="http://schemas.microsoft.com/office/powerpoint/2010/main" val="57985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definíció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7142586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 b="1"/>
              <a:t>mPAP </a:t>
            </a:r>
            <a:r>
              <a:rPr lang="hu-HU" altLang="hu-HU" sz="1800" b="1">
                <a:cs typeface="Arial" panose="020B0604020202020204" pitchFamily="34" charset="0"/>
              </a:rPr>
              <a:t>≥ 20 Hgmm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>
                <a:cs typeface="Arial" panose="020B0604020202020204" pitchFamily="34" charset="0"/>
              </a:rPr>
              <a:t>Nyugalomban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>
                <a:cs typeface="Arial" panose="020B0604020202020204" pitchFamily="34" charset="0"/>
              </a:rPr>
              <a:t>Jobb-szívfél katéterezéssel</a:t>
            </a:r>
            <a:r>
              <a:rPr lang="hu-HU" altLang="hu-HU" sz="1800" baseline="30000">
                <a:cs typeface="Arial" panose="020B0604020202020204" pitchFamily="34" charset="0"/>
              </a:rPr>
              <a:t>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(Normál mPAP érték:14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3,3 Hgmm  2SD  20 Hgmm</a:t>
            </a:r>
            <a:r>
              <a:rPr lang="hu-HU" sz="1800" baseline="30000">
                <a:effectLst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2022., </a:t>
            </a:r>
            <a:r>
              <a:rPr lang="hu-HU" sz="1200" i="1" baseline="30000"/>
              <a:t>2</a:t>
            </a:r>
            <a:r>
              <a:rPr lang="hu-HU" sz="1200" i="1"/>
              <a:t>Kovacs G et al. Eur Resip J, 34:888-894, 2009.</a:t>
            </a:r>
            <a:r>
              <a:rPr lang="hu-HU" sz="1200" i="1" baseline="30000"/>
              <a:t> </a:t>
            </a:r>
            <a:endParaRPr lang="hu-HU" sz="1200" i="1"/>
          </a:p>
        </p:txBody>
      </p:sp>
      <p:pic>
        <p:nvPicPr>
          <p:cNvPr id="8194" name="Picture 2" descr="What is pulmonary hypertension? - Pulmonary Hypertension Association of  Canada">
            <a:extLst>
              <a:ext uri="{FF2B5EF4-FFF2-40B4-BE49-F238E27FC236}">
                <a16:creationId xmlns:a16="http://schemas.microsoft.com/office/drawing/2014/main" id="{E0ED4B1B-DF4D-5CAF-C917-8626924A0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t="8509" r="22241" b="5189"/>
          <a:stretch/>
        </p:blipFill>
        <p:spPr bwMode="auto">
          <a:xfrm>
            <a:off x="7032104" y="1628801"/>
            <a:ext cx="4373384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döntési folyamat-ábra</a:t>
            </a:r>
            <a:endParaRPr lang="en-GB" sz="32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ABB3A1E-9AF1-2423-56ED-B877651CA24A}"/>
              </a:ext>
            </a:extLst>
          </p:cNvPr>
          <p:cNvSpPr txBox="1"/>
          <p:nvPr/>
        </p:nvSpPr>
        <p:spPr>
          <a:xfrm>
            <a:off x="5043469" y="1701678"/>
            <a:ext cx="210506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Jobb szívfél katéterezés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A008580B-759B-1E39-9CC7-9B854DA212AD}"/>
              </a:ext>
            </a:extLst>
          </p:cNvPr>
          <p:cNvSpPr txBox="1"/>
          <p:nvPr/>
        </p:nvSpPr>
        <p:spPr>
          <a:xfrm>
            <a:off x="240141" y="2287906"/>
            <a:ext cx="258057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mPAP &lt;20 Hgmm, PVR&lt;2WU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06E2643-F6D2-5716-7E0B-ED58B867411F}"/>
              </a:ext>
            </a:extLst>
          </p:cNvPr>
          <p:cNvSpPr txBox="1"/>
          <p:nvPr/>
        </p:nvSpPr>
        <p:spPr>
          <a:xfrm>
            <a:off x="3859231" y="2874131"/>
            <a:ext cx="16513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PCWP &lt;15 Hgmm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C187A1E-9BD6-1CA3-5C3D-4DD7A41626E0}"/>
              </a:ext>
            </a:extLst>
          </p:cNvPr>
          <p:cNvSpPr txBox="1"/>
          <p:nvPr/>
        </p:nvSpPr>
        <p:spPr>
          <a:xfrm>
            <a:off x="3930533" y="3460357"/>
            <a:ext cx="15087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Flow csökkentés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BB782E8-66BF-87F0-F4F3-8F9CBFC4F991}"/>
              </a:ext>
            </a:extLst>
          </p:cNvPr>
          <p:cNvSpPr txBox="1"/>
          <p:nvPr/>
        </p:nvSpPr>
        <p:spPr>
          <a:xfrm>
            <a:off x="4368954" y="4031919"/>
            <a:ext cx="631903" cy="30777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Műtét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CDCE436-7E67-9592-67B0-4DF7191C70A6}"/>
              </a:ext>
            </a:extLst>
          </p:cNvPr>
          <p:cNvSpPr txBox="1"/>
          <p:nvPr/>
        </p:nvSpPr>
        <p:spPr>
          <a:xfrm>
            <a:off x="5727008" y="4629675"/>
            <a:ext cx="169418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PAH preop. terápia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3FD3D6C-7998-EDD3-2049-8571F2991F6D}"/>
              </a:ext>
            </a:extLst>
          </p:cNvPr>
          <p:cNvSpPr txBox="1"/>
          <p:nvPr/>
        </p:nvSpPr>
        <p:spPr>
          <a:xfrm>
            <a:off x="5727887" y="5219036"/>
            <a:ext cx="161082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mPAP&lt;35 Hgmm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51EBA36-5E94-E430-E138-951AC04DCCFB}"/>
              </a:ext>
            </a:extLst>
          </p:cNvPr>
          <p:cNvSpPr txBox="1"/>
          <p:nvPr/>
        </p:nvSpPr>
        <p:spPr>
          <a:xfrm>
            <a:off x="5883245" y="5801357"/>
            <a:ext cx="631903" cy="30777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Műtét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22F0069-60D3-2B99-2673-88F92267323D}"/>
              </a:ext>
            </a:extLst>
          </p:cNvPr>
          <p:cNvSpPr txBox="1"/>
          <p:nvPr/>
        </p:nvSpPr>
        <p:spPr>
          <a:xfrm>
            <a:off x="3996708" y="1115452"/>
            <a:ext cx="41985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1400"/>
              <a:t>Emelkedett pulmonális nyomás (TTE &gt;45 Hgmm) 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68D05869-811B-0049-598B-4375F32D7F87}"/>
              </a:ext>
            </a:extLst>
          </p:cNvPr>
          <p:cNvSpPr txBox="1"/>
          <p:nvPr/>
        </p:nvSpPr>
        <p:spPr>
          <a:xfrm>
            <a:off x="3369771" y="2287905"/>
            <a:ext cx="26302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mPAP &gt;20 Hgmm, PVR &gt;2WU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A30B64C-3C6A-317F-A450-CE7D85234487}"/>
              </a:ext>
            </a:extLst>
          </p:cNvPr>
          <p:cNvSpPr txBox="1"/>
          <p:nvPr/>
        </p:nvSpPr>
        <p:spPr>
          <a:xfrm>
            <a:off x="8039444" y="2287906"/>
            <a:ext cx="263027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mPAP &gt;20 Hgmm, PVR &gt;2WU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F21AF63-832D-4E69-9295-0DEF36353D07}"/>
              </a:ext>
            </a:extLst>
          </p:cNvPr>
          <p:cNvSpPr txBox="1"/>
          <p:nvPr/>
        </p:nvSpPr>
        <p:spPr>
          <a:xfrm>
            <a:off x="1214477" y="2865918"/>
            <a:ext cx="631903" cy="30777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Műtét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34CB0C8-D790-ADEA-2784-53521F0B88CD}"/>
              </a:ext>
            </a:extLst>
          </p:cNvPr>
          <p:cNvSpPr txBox="1"/>
          <p:nvPr/>
        </p:nvSpPr>
        <p:spPr>
          <a:xfrm>
            <a:off x="9795981" y="2863943"/>
            <a:ext cx="165135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PCWP &gt;15 Hgmm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BE858635-97D6-8051-2AE6-073AA2587FD4}"/>
              </a:ext>
            </a:extLst>
          </p:cNvPr>
          <p:cNvSpPr txBox="1"/>
          <p:nvPr/>
        </p:nvSpPr>
        <p:spPr>
          <a:xfrm>
            <a:off x="9831332" y="3455738"/>
            <a:ext cx="15755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LV funkció javítás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432F496-4F44-FFC3-6509-6AA166260725}"/>
              </a:ext>
            </a:extLst>
          </p:cNvPr>
          <p:cNvSpPr txBox="1"/>
          <p:nvPr/>
        </p:nvSpPr>
        <p:spPr>
          <a:xfrm>
            <a:off x="5727008" y="4034921"/>
            <a:ext cx="2488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Reverzibilis 10 </a:t>
            </a:r>
            <a:r>
              <a:rPr lang="hu-HU" sz="1400">
                <a:sym typeface="Symbol" panose="05050102010706020507" pitchFamily="18" charset="2"/>
              </a:rPr>
              <a:t>, &lt;40</a:t>
            </a:r>
            <a:r>
              <a:rPr lang="hu-HU" sz="1400"/>
              <a:t>Hgmm 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9A74787-4E91-D9D1-1D19-7727BA2BC169}"/>
              </a:ext>
            </a:extLst>
          </p:cNvPr>
          <p:cNvSpPr txBox="1"/>
          <p:nvPr/>
        </p:nvSpPr>
        <p:spPr>
          <a:xfrm>
            <a:off x="7261826" y="2876554"/>
            <a:ext cx="165135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PCWP &lt;15 Hgmm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0CA8320-3507-722C-6B68-4C52741D4722}"/>
              </a:ext>
            </a:extLst>
          </p:cNvPr>
          <p:cNvSpPr txBox="1"/>
          <p:nvPr/>
        </p:nvSpPr>
        <p:spPr>
          <a:xfrm>
            <a:off x="10303160" y="4034921"/>
            <a:ext cx="631903" cy="307777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Műtét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F4CCE337-C038-14C4-BEA8-CEC706F34CC0}"/>
              </a:ext>
            </a:extLst>
          </p:cNvPr>
          <p:cNvSpPr txBox="1"/>
          <p:nvPr/>
        </p:nvSpPr>
        <p:spPr>
          <a:xfrm>
            <a:off x="7248168" y="3455738"/>
            <a:ext cx="16786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Reverzibilitás teszt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EC581DDE-CEB5-432D-9BCA-3A50D800B6BF}"/>
              </a:ext>
            </a:extLst>
          </p:cNvPr>
          <p:cNvSpPr txBox="1"/>
          <p:nvPr/>
        </p:nvSpPr>
        <p:spPr>
          <a:xfrm>
            <a:off x="8363467" y="4037673"/>
            <a:ext cx="11400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Irreverzibilis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D5E68AAB-0B0A-BF58-450B-149DCD4F01BC}"/>
              </a:ext>
            </a:extLst>
          </p:cNvPr>
          <p:cNvSpPr txBox="1"/>
          <p:nvPr/>
        </p:nvSpPr>
        <p:spPr>
          <a:xfrm>
            <a:off x="8363467" y="4637792"/>
            <a:ext cx="18544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PAH krónikus terápia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F14CBF5A-6A17-1135-9FE1-8B9FA00323BF}"/>
              </a:ext>
            </a:extLst>
          </p:cNvPr>
          <p:cNvSpPr txBox="1"/>
          <p:nvPr/>
        </p:nvSpPr>
        <p:spPr>
          <a:xfrm>
            <a:off x="8315410" y="5222174"/>
            <a:ext cx="273446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mPAP &gt;35 Hgmm, PVR 6-8 WU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2688D0AF-3117-04C1-4578-92CF6B52583F}"/>
              </a:ext>
            </a:extLst>
          </p:cNvPr>
          <p:cNvSpPr txBox="1"/>
          <p:nvPr/>
        </p:nvSpPr>
        <p:spPr>
          <a:xfrm>
            <a:off x="7868683" y="5801357"/>
            <a:ext cx="362791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1400"/>
              <a:t>Műtét nem, illetve kockázat-haszon becslés</a:t>
            </a:r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750A8EB1-8AB9-116E-19DB-7EEE984E0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465793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" name="Line 7">
            <a:extLst>
              <a:ext uri="{FF2B5EF4-FFF2-40B4-BE49-F238E27FC236}">
                <a16:creationId xmlns:a16="http://schemas.microsoft.com/office/drawing/2014/main" id="{57495A5B-42F4-9CBA-D6AA-59807CF46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7502" y="3213119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Line 7">
            <a:extLst>
              <a:ext uri="{FF2B5EF4-FFF2-40B4-BE49-F238E27FC236}">
                <a16:creationId xmlns:a16="http://schemas.microsoft.com/office/drawing/2014/main" id="{02ECF41C-DB28-A3A3-009C-36926C3B6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315" y="3806099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" name="Line 7">
            <a:extLst>
              <a:ext uri="{FF2B5EF4-FFF2-40B4-BE49-F238E27FC236}">
                <a16:creationId xmlns:a16="http://schemas.microsoft.com/office/drawing/2014/main" id="{63BD69BA-B54F-578D-99FF-BEC65DBD8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1435" y="3796160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" name="Line 7">
            <a:extLst>
              <a:ext uri="{FF2B5EF4-FFF2-40B4-BE49-F238E27FC236}">
                <a16:creationId xmlns:a16="http://schemas.microsoft.com/office/drawing/2014/main" id="{0972136D-4057-80E9-0A19-0903ADAFA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3243" y="4379452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F0C8F1CA-B484-BB7A-0C9B-D0E9E3960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1475" y="4379452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D6A957D0-0922-C53C-2BBD-71F66435D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1515" y="4983277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52C4FA85-1061-C57E-2F7C-F45994FEA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9187" y="4983277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DF25CD0E-E5F4-BC68-B443-5FBAB6D7D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8842" y="3213118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" name="Line 7">
            <a:extLst>
              <a:ext uri="{FF2B5EF4-FFF2-40B4-BE49-F238E27FC236}">
                <a16:creationId xmlns:a16="http://schemas.microsoft.com/office/drawing/2014/main" id="{67076186-F9E8-27C6-8754-BB6E496AC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8842" y="3800861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" name="Line 7">
            <a:extLst>
              <a:ext uri="{FF2B5EF4-FFF2-40B4-BE49-F238E27FC236}">
                <a16:creationId xmlns:a16="http://schemas.microsoft.com/office/drawing/2014/main" id="{50AD5004-8D76-2B22-AEC8-B9D38A3EF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9427" y="2638123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90D8AC24-9C40-CF91-1244-4AD693FBE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2953" y="2634360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4DEF4092-9E1C-3448-A254-3BFC3E12E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498" y="2629122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" name="Line 7">
            <a:extLst>
              <a:ext uri="{FF2B5EF4-FFF2-40B4-BE49-F238E27FC236}">
                <a16:creationId xmlns:a16="http://schemas.microsoft.com/office/drawing/2014/main" id="{C976AF90-121E-E046-FC9B-1EA674985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498" y="3216865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4" name="Line 7">
            <a:extLst>
              <a:ext uri="{FF2B5EF4-FFF2-40B4-BE49-F238E27FC236}">
                <a16:creationId xmlns:a16="http://schemas.microsoft.com/office/drawing/2014/main" id="{171B4CE0-5A69-8EB2-AE44-7BA972231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0428" y="2614969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5" name="Line 7">
            <a:extLst>
              <a:ext uri="{FF2B5EF4-FFF2-40B4-BE49-F238E27FC236}">
                <a16:creationId xmlns:a16="http://schemas.microsoft.com/office/drawing/2014/main" id="{6FA0AF56-2F05-CFD4-C6C6-B807FA7A7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4613" y="3789121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E2655ECB-6253-EC45-202A-71C984868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155" y="5565598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E23FA1EE-D87F-6EAE-8BA9-FB7D195D9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1555" y="5565598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" name="Line 7">
            <a:extLst>
              <a:ext uri="{FF2B5EF4-FFF2-40B4-BE49-F238E27FC236}">
                <a16:creationId xmlns:a16="http://schemas.microsoft.com/office/drawing/2014/main" id="{DDF3CD75-ECE1-52D2-550C-1E828961F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370" y="2052146"/>
            <a:ext cx="0" cy="215881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9" name="Line 7">
            <a:extLst>
              <a:ext uri="{FF2B5EF4-FFF2-40B4-BE49-F238E27FC236}">
                <a16:creationId xmlns:a16="http://schemas.microsoft.com/office/drawing/2014/main" id="{D5C1C081-C83B-144D-1255-C514841CE7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4217" y="2050095"/>
            <a:ext cx="2001170" cy="12887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0" name="Line 7">
            <a:extLst>
              <a:ext uri="{FF2B5EF4-FFF2-40B4-BE49-F238E27FC236}">
                <a16:creationId xmlns:a16="http://schemas.microsoft.com/office/drawing/2014/main" id="{C359E484-8796-78B8-559C-A0B7535974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9538" y="2055334"/>
            <a:ext cx="2001170" cy="12887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2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premedikáció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11175034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Premedikáció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Anxiolízis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Ha enyhe → stressz → PVR nő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Ha túl erős → hipovetilláció → hipoxia/hipoxaemia, hipercarbia → PVR nő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Műtét előtt megkezdett krónikus PVR csökkentő </a:t>
            </a:r>
            <a:r>
              <a:rPr lang="hu-HU" altLang="hu-HU" sz="1800" b="1"/>
              <a:t>terápia menjen folyamatosan </a:t>
            </a:r>
            <a:r>
              <a:rPr lang="hu-HU" altLang="hu-HU" sz="1800"/>
              <a:t>a perioperatív szakban</a:t>
            </a:r>
            <a:r>
              <a:rPr lang="hu-HU" altLang="hu-HU" sz="1800" baseline="30000"/>
              <a:t>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Hötzel Ml et al. Anästhesiol Intensivmed Notfallmed Schmerzther 54:334-346, 2019.</a:t>
            </a:r>
          </a:p>
        </p:txBody>
      </p:sp>
      <p:pic>
        <p:nvPicPr>
          <p:cNvPr id="2050" name="Picture 2" descr="Pre-operative Surgery Evaluation Service in Germantown, MD">
            <a:extLst>
              <a:ext uri="{FF2B5EF4-FFF2-40B4-BE49-F238E27FC236}">
                <a16:creationId xmlns:a16="http://schemas.microsoft.com/office/drawing/2014/main" id="{15E7605C-BB1F-FB23-8133-EE800EC4D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3645024"/>
            <a:ext cx="7128792" cy="22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2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intraoperatív hemodinamikai célok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7" y="1484784"/>
            <a:ext cx="6926563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Fő cél a RV diszfunkció megelőzése a CO fenntartása érdekében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/>
              <a:t>Preload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/>
              <a:t>Afterload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/>
              <a:t>Kontraktilitás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/>
              <a:t>Ritmus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/>
              <a:t>Frekvencia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hu-HU" altLang="hu-HU" sz="180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/>
              <a:t>Ventrikuláris interdependencia</a:t>
            </a:r>
            <a:r>
              <a:rPr lang="hu-HU" altLang="hu-HU" sz="1800" baseline="30000"/>
              <a:t>1,2</a:t>
            </a:r>
          </a:p>
          <a:p>
            <a:pPr marL="715963" indent="-358775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Akutan nőni nem képes burok (pericardium)</a:t>
            </a:r>
          </a:p>
          <a:p>
            <a:pPr marL="715963" indent="-358775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RV és LV: közös myocardium rostok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Friedberg MK et al. Circulation 129:1033-1044, 2014., </a:t>
            </a:r>
            <a:r>
              <a:rPr lang="hu-HU" sz="1200" i="1" baseline="30000"/>
              <a:t>2</a:t>
            </a:r>
            <a:r>
              <a:rPr lang="hu-HU" sz="1200" i="1"/>
              <a:t>Petit M et al. Front Physiol 14:1232340, doi:103389/fphys.2023.1232340.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2A49F6F-EBBB-09CE-81E8-5735725EF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75" y="2204864"/>
            <a:ext cx="4740749" cy="3277073"/>
          </a:xfrm>
          <a:prstGeom prst="rect">
            <a:avLst/>
          </a:prstGeom>
        </p:spPr>
      </p:pic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800294F4-4A0A-6868-77C9-6023D7A84480}"/>
              </a:ext>
            </a:extLst>
          </p:cNvPr>
          <p:cNvCxnSpPr>
            <a:cxnSpLocks/>
          </p:cNvCxnSpPr>
          <p:nvPr/>
        </p:nvCxnSpPr>
        <p:spPr>
          <a:xfrm>
            <a:off x="7322309" y="4891473"/>
            <a:ext cx="42360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41E7D0D7-89B3-0521-80B4-9C9DCF9E001C}"/>
              </a:ext>
            </a:extLst>
          </p:cNvPr>
          <p:cNvCxnSpPr>
            <a:cxnSpLocks/>
          </p:cNvCxnSpPr>
          <p:nvPr/>
        </p:nvCxnSpPr>
        <p:spPr>
          <a:xfrm rot="5400000">
            <a:off x="5997907" y="3582054"/>
            <a:ext cx="26302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4107212-94C3-D976-E741-7117AF398B2E}"/>
              </a:ext>
            </a:extLst>
          </p:cNvPr>
          <p:cNvSpPr txBox="1"/>
          <p:nvPr/>
        </p:nvSpPr>
        <p:spPr>
          <a:xfrm>
            <a:off x="9081192" y="4177862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>
                <a:solidFill>
                  <a:schemeClr val="bg1"/>
                </a:solidFill>
              </a:rPr>
              <a:t>Normál RV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2F1F92E-F3AB-FBD1-62DA-11F1847F582C}"/>
              </a:ext>
            </a:extLst>
          </p:cNvPr>
          <p:cNvSpPr txBox="1"/>
          <p:nvPr/>
        </p:nvSpPr>
        <p:spPr>
          <a:xfrm>
            <a:off x="8616280" y="3104039"/>
            <a:ext cx="126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>
                <a:solidFill>
                  <a:schemeClr val="bg1"/>
                </a:solidFill>
              </a:rPr>
              <a:t>Nyomás terhelt, kompenzált RV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3CE4FF5-EAF6-4C95-80D8-977D35B11442}"/>
              </a:ext>
            </a:extLst>
          </p:cNvPr>
          <p:cNvSpPr txBox="1"/>
          <p:nvPr/>
        </p:nvSpPr>
        <p:spPr>
          <a:xfrm>
            <a:off x="10098295" y="2416637"/>
            <a:ext cx="1306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>
                <a:solidFill>
                  <a:schemeClr val="bg1"/>
                </a:solidFill>
              </a:rPr>
              <a:t>Nyomás terhelt, dekompenzált RV</a:t>
            </a:r>
          </a:p>
        </p:txBody>
      </p:sp>
    </p:spTree>
    <p:extLst>
      <p:ext uri="{BB962C8B-B14F-4D97-AF65-F5344CB8AC3E}">
        <p14:creationId xmlns:p14="http://schemas.microsoft.com/office/powerpoint/2010/main" val="113222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monitorozás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7621038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Csak expert opinion</a:t>
            </a:r>
            <a:r>
              <a:rPr lang="hu-HU" altLang="hu-HU" sz="1800" baseline="30000"/>
              <a:t>1</a:t>
            </a:r>
          </a:p>
          <a:p>
            <a:pPr marL="225434" indent="-263525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Enyhe PH </a:t>
            </a:r>
            <a:r>
              <a:rPr lang="hu-HU" altLang="hu-HU" sz="1800"/>
              <a:t>és/vagy kisebb beavatkozások: standard monitorozás</a:t>
            </a:r>
          </a:p>
          <a:p>
            <a:pPr marL="225434" indent="-263525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Súlyos PH </a:t>
            </a:r>
            <a:r>
              <a:rPr lang="hu-HU" altLang="hu-HU" sz="1800"/>
              <a:t>és/vagy WHO-FC 3-4, és/vagy nagyobb beavatkozások </a:t>
            </a:r>
          </a:p>
          <a:p>
            <a:pPr marL="625475" lvl="1" indent="-35401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Invazív artériás nyomás mérés</a:t>
            </a:r>
          </a:p>
          <a:p>
            <a:pPr marL="625475" lvl="1" indent="-35401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CVC</a:t>
            </a:r>
          </a:p>
          <a:p>
            <a:pPr marL="896938" lvl="2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Viszonyítás a hemodinamikai környezethez</a:t>
            </a:r>
          </a:p>
          <a:p>
            <a:pPr marL="896938" lvl="2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Nyomás, alak és S</a:t>
            </a:r>
            <a:r>
              <a:rPr lang="hu-HU" altLang="hu-HU" sz="1800" baseline="-25000"/>
              <a:t>cv</a:t>
            </a:r>
            <a:r>
              <a:rPr lang="hu-HU" altLang="hu-HU" sz="1800"/>
              <a:t>O</a:t>
            </a:r>
            <a:r>
              <a:rPr lang="hu-HU" altLang="hu-HU" sz="1800" baseline="-25000"/>
              <a:t>2</a:t>
            </a:r>
            <a:r>
              <a:rPr lang="hu-HU" altLang="hu-HU" sz="1800"/>
              <a:t> változások</a:t>
            </a:r>
          </a:p>
          <a:p>
            <a:pPr marL="625475" lvl="1" indent="-263525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TEE: ha csak lehetséges, de kell gyakorlat és intubáció</a:t>
            </a:r>
          </a:p>
          <a:p>
            <a:pPr marL="625475" lvl="1" indent="-263525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PAC</a:t>
            </a:r>
          </a:p>
          <a:p>
            <a:pPr marL="896938" lvl="2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Ha várhatóak</a:t>
            </a:r>
          </a:p>
          <a:p>
            <a:pPr marL="1168400" lvl="3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Nagyobb folyadékeltolódások</a:t>
            </a:r>
          </a:p>
          <a:p>
            <a:pPr marL="1168400" lvl="3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PVR csökkentő-</a:t>
            </a:r>
          </a:p>
          <a:p>
            <a:pPr marL="1168400" lvl="3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Vazokonsriktív terápia</a:t>
            </a:r>
          </a:p>
        </p:txBody>
      </p:sp>
      <p:sp>
        <p:nvSpPr>
          <p:cNvPr id="5" name="Szabadkézi sokszög: alakzat 4">
            <a:extLst>
              <a:ext uri="{FF2B5EF4-FFF2-40B4-BE49-F238E27FC236}">
                <a16:creationId xmlns:a16="http://schemas.microsoft.com/office/drawing/2014/main" id="{44D7F674-472C-82C1-C11A-EE1DDFC3FDE5}"/>
              </a:ext>
            </a:extLst>
          </p:cNvPr>
          <p:cNvSpPr/>
          <p:nvPr/>
        </p:nvSpPr>
        <p:spPr>
          <a:xfrm>
            <a:off x="8986017" y="3207238"/>
            <a:ext cx="1609118" cy="793180"/>
          </a:xfrm>
          <a:custGeom>
            <a:avLst/>
            <a:gdLst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4" fmla="*/ 1747319 w 1930946"/>
              <a:gd name="connsiteY4" fmla="*/ 9054 h 67534"/>
              <a:gd name="connsiteX5" fmla="*/ 1702052 w 1930946"/>
              <a:gd name="connsiteY5" fmla="*/ 9054 h 67534"/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4" fmla="*/ 1747319 w 1930946"/>
              <a:gd name="connsiteY4" fmla="*/ 9054 h 67534"/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0" fmla="*/ 0 w 1928388"/>
              <a:gd name="connsiteY0" fmla="*/ 0 h 67534"/>
              <a:gd name="connsiteX1" fmla="*/ 1865014 w 1928388"/>
              <a:gd name="connsiteY1" fmla="*/ 45268 h 67534"/>
              <a:gd name="connsiteX2" fmla="*/ 1928388 w 1928388"/>
              <a:gd name="connsiteY2" fmla="*/ 63374 h 67534"/>
              <a:gd name="connsiteX0" fmla="*/ 0 w 1865014"/>
              <a:gd name="connsiteY0" fmla="*/ 0 h 45268"/>
              <a:gd name="connsiteX1" fmla="*/ 1865014 w 1865014"/>
              <a:gd name="connsiteY1" fmla="*/ 45268 h 45268"/>
              <a:gd name="connsiteX0" fmla="*/ 0 w 1865014"/>
              <a:gd name="connsiteY0" fmla="*/ 474547 h 519815"/>
              <a:gd name="connsiteX1" fmla="*/ 430006 w 1865014"/>
              <a:gd name="connsiteY1" fmla="*/ 17 h 519815"/>
              <a:gd name="connsiteX2" fmla="*/ 1865014 w 1865014"/>
              <a:gd name="connsiteY2" fmla="*/ 519815 h 519815"/>
              <a:gd name="connsiteX0" fmla="*/ 0 w 1865014"/>
              <a:gd name="connsiteY0" fmla="*/ 476896 h 531715"/>
              <a:gd name="connsiteX1" fmla="*/ 139991 w 1865014"/>
              <a:gd name="connsiteY1" fmla="*/ 507334 h 531715"/>
              <a:gd name="connsiteX2" fmla="*/ 430006 w 1865014"/>
              <a:gd name="connsiteY2" fmla="*/ 2366 h 531715"/>
              <a:gd name="connsiteX3" fmla="*/ 1865014 w 1865014"/>
              <a:gd name="connsiteY3" fmla="*/ 522164 h 531715"/>
              <a:gd name="connsiteX0" fmla="*/ 0 w 1865014"/>
              <a:gd name="connsiteY0" fmla="*/ 474778 h 529597"/>
              <a:gd name="connsiteX1" fmla="*/ 139991 w 1865014"/>
              <a:gd name="connsiteY1" fmla="*/ 505216 h 529597"/>
              <a:gd name="connsiteX2" fmla="*/ 430006 w 1865014"/>
              <a:gd name="connsiteY2" fmla="*/ 248 h 529597"/>
              <a:gd name="connsiteX3" fmla="*/ 1865014 w 1865014"/>
              <a:gd name="connsiteY3" fmla="*/ 520046 h 529597"/>
              <a:gd name="connsiteX0" fmla="*/ 0 w 1865014"/>
              <a:gd name="connsiteY0" fmla="*/ 474778 h 529597"/>
              <a:gd name="connsiteX1" fmla="*/ 139991 w 1865014"/>
              <a:gd name="connsiteY1" fmla="*/ 505216 h 529597"/>
              <a:gd name="connsiteX2" fmla="*/ 430006 w 1865014"/>
              <a:gd name="connsiteY2" fmla="*/ 248 h 529597"/>
              <a:gd name="connsiteX3" fmla="*/ 1865014 w 1865014"/>
              <a:gd name="connsiteY3" fmla="*/ 520046 h 529597"/>
              <a:gd name="connsiteX0" fmla="*/ 0 w 1865014"/>
              <a:gd name="connsiteY0" fmla="*/ 480076 h 534895"/>
              <a:gd name="connsiteX1" fmla="*/ 139991 w 1865014"/>
              <a:gd name="connsiteY1" fmla="*/ 510514 h 534895"/>
              <a:gd name="connsiteX2" fmla="*/ 430006 w 1865014"/>
              <a:gd name="connsiteY2" fmla="*/ 5546 h 534895"/>
              <a:gd name="connsiteX3" fmla="*/ 648370 w 1865014"/>
              <a:gd name="connsiteY3" fmla="*/ 305798 h 534895"/>
              <a:gd name="connsiteX4" fmla="*/ 1865014 w 1865014"/>
              <a:gd name="connsiteY4" fmla="*/ 525344 h 534895"/>
              <a:gd name="connsiteX0" fmla="*/ 0 w 1865014"/>
              <a:gd name="connsiteY0" fmla="*/ 479100 h 533919"/>
              <a:gd name="connsiteX1" fmla="*/ 139991 w 1865014"/>
              <a:gd name="connsiteY1" fmla="*/ 509538 h 533919"/>
              <a:gd name="connsiteX2" fmla="*/ 430006 w 1865014"/>
              <a:gd name="connsiteY2" fmla="*/ 4570 h 533919"/>
              <a:gd name="connsiteX3" fmla="*/ 648370 w 1865014"/>
              <a:gd name="connsiteY3" fmla="*/ 304822 h 533919"/>
              <a:gd name="connsiteX4" fmla="*/ 1865014 w 1865014"/>
              <a:gd name="connsiteY4" fmla="*/ 524368 h 53391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1865014 w 1865014"/>
              <a:gd name="connsiteY4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5320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5320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1865014 w 1865014"/>
              <a:gd name="connsiteY4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41503"/>
              <a:gd name="connsiteX1" fmla="*/ 139991 w 1865014"/>
              <a:gd name="connsiteY1" fmla="*/ 504968 h 541503"/>
              <a:gd name="connsiteX2" fmla="*/ 430006 w 1865014"/>
              <a:gd name="connsiteY2" fmla="*/ 0 h 541503"/>
              <a:gd name="connsiteX3" fmla="*/ 655194 w 1865014"/>
              <a:gd name="connsiteY3" fmla="*/ 313900 h 541503"/>
              <a:gd name="connsiteX4" fmla="*/ 791672 w 1865014"/>
              <a:gd name="connsiteY4" fmla="*/ 262721 h 541503"/>
              <a:gd name="connsiteX5" fmla="*/ 1098746 w 1865014"/>
              <a:gd name="connsiteY5" fmla="*/ 528852 h 541503"/>
              <a:gd name="connsiteX6" fmla="*/ 1865014 w 1865014"/>
              <a:gd name="connsiteY6" fmla="*/ 519798 h 541503"/>
              <a:gd name="connsiteX0" fmla="*/ 0 w 1865014"/>
              <a:gd name="connsiteY0" fmla="*/ 474530 h 541503"/>
              <a:gd name="connsiteX1" fmla="*/ 139991 w 1865014"/>
              <a:gd name="connsiteY1" fmla="*/ 504968 h 541503"/>
              <a:gd name="connsiteX2" fmla="*/ 430006 w 1865014"/>
              <a:gd name="connsiteY2" fmla="*/ 0 h 541503"/>
              <a:gd name="connsiteX3" fmla="*/ 655194 w 1865014"/>
              <a:gd name="connsiteY3" fmla="*/ 313900 h 541503"/>
              <a:gd name="connsiteX4" fmla="*/ 791672 w 1865014"/>
              <a:gd name="connsiteY4" fmla="*/ 262721 h 541503"/>
              <a:gd name="connsiteX5" fmla="*/ 1098746 w 1865014"/>
              <a:gd name="connsiteY5" fmla="*/ 528852 h 541503"/>
              <a:gd name="connsiteX6" fmla="*/ 1865014 w 1865014"/>
              <a:gd name="connsiteY6" fmla="*/ 519798 h 541503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098746 w 1865014"/>
              <a:gd name="connsiteY5" fmla="*/ 528852 h 529349"/>
              <a:gd name="connsiteX6" fmla="*/ 1865014 w 1865014"/>
              <a:gd name="connsiteY6" fmla="*/ 519798 h 529349"/>
              <a:gd name="connsiteX0" fmla="*/ 0 w 1865014"/>
              <a:gd name="connsiteY0" fmla="*/ 474530 h 532275"/>
              <a:gd name="connsiteX1" fmla="*/ 139991 w 1865014"/>
              <a:gd name="connsiteY1" fmla="*/ 504968 h 532275"/>
              <a:gd name="connsiteX2" fmla="*/ 430006 w 1865014"/>
              <a:gd name="connsiteY2" fmla="*/ 0 h 532275"/>
              <a:gd name="connsiteX3" fmla="*/ 655194 w 1865014"/>
              <a:gd name="connsiteY3" fmla="*/ 313900 h 532275"/>
              <a:gd name="connsiteX4" fmla="*/ 791672 w 1865014"/>
              <a:gd name="connsiteY4" fmla="*/ 262721 h 532275"/>
              <a:gd name="connsiteX5" fmla="*/ 1098746 w 1865014"/>
              <a:gd name="connsiteY5" fmla="*/ 528852 h 532275"/>
              <a:gd name="connsiteX6" fmla="*/ 1416057 w 1865014"/>
              <a:gd name="connsiteY6" fmla="*/ 272956 h 532275"/>
              <a:gd name="connsiteX7" fmla="*/ 1865014 w 1865014"/>
              <a:gd name="connsiteY7" fmla="*/ 519798 h 532275"/>
              <a:gd name="connsiteX0" fmla="*/ 0 w 1865014"/>
              <a:gd name="connsiteY0" fmla="*/ 474530 h 532386"/>
              <a:gd name="connsiteX1" fmla="*/ 139991 w 1865014"/>
              <a:gd name="connsiteY1" fmla="*/ 504968 h 532386"/>
              <a:gd name="connsiteX2" fmla="*/ 430006 w 1865014"/>
              <a:gd name="connsiteY2" fmla="*/ 0 h 532386"/>
              <a:gd name="connsiteX3" fmla="*/ 655194 w 1865014"/>
              <a:gd name="connsiteY3" fmla="*/ 313900 h 532386"/>
              <a:gd name="connsiteX4" fmla="*/ 791672 w 1865014"/>
              <a:gd name="connsiteY4" fmla="*/ 262721 h 532386"/>
              <a:gd name="connsiteX5" fmla="*/ 1098746 w 1865014"/>
              <a:gd name="connsiteY5" fmla="*/ 528852 h 532386"/>
              <a:gd name="connsiteX6" fmla="*/ 1416057 w 1865014"/>
              <a:gd name="connsiteY6" fmla="*/ 272956 h 532386"/>
              <a:gd name="connsiteX7" fmla="*/ 1865014 w 1865014"/>
              <a:gd name="connsiteY7" fmla="*/ 519798 h 532386"/>
              <a:gd name="connsiteX0" fmla="*/ 0 w 1865014"/>
              <a:gd name="connsiteY0" fmla="*/ 474530 h 532386"/>
              <a:gd name="connsiteX1" fmla="*/ 139991 w 1865014"/>
              <a:gd name="connsiteY1" fmla="*/ 504968 h 532386"/>
              <a:gd name="connsiteX2" fmla="*/ 430006 w 1865014"/>
              <a:gd name="connsiteY2" fmla="*/ 0 h 532386"/>
              <a:gd name="connsiteX3" fmla="*/ 655194 w 1865014"/>
              <a:gd name="connsiteY3" fmla="*/ 313900 h 532386"/>
              <a:gd name="connsiteX4" fmla="*/ 791672 w 1865014"/>
              <a:gd name="connsiteY4" fmla="*/ 262721 h 532386"/>
              <a:gd name="connsiteX5" fmla="*/ 1098746 w 1865014"/>
              <a:gd name="connsiteY5" fmla="*/ 528852 h 532386"/>
              <a:gd name="connsiteX6" fmla="*/ 1416057 w 1865014"/>
              <a:gd name="connsiteY6" fmla="*/ 272956 h 532386"/>
              <a:gd name="connsiteX7" fmla="*/ 1865014 w 1865014"/>
              <a:gd name="connsiteY7" fmla="*/ 519798 h 532386"/>
              <a:gd name="connsiteX0" fmla="*/ 0 w 1598883"/>
              <a:gd name="connsiteY0" fmla="*/ 474530 h 532386"/>
              <a:gd name="connsiteX1" fmla="*/ 139991 w 1598883"/>
              <a:gd name="connsiteY1" fmla="*/ 504968 h 532386"/>
              <a:gd name="connsiteX2" fmla="*/ 430006 w 1598883"/>
              <a:gd name="connsiteY2" fmla="*/ 0 h 532386"/>
              <a:gd name="connsiteX3" fmla="*/ 655194 w 1598883"/>
              <a:gd name="connsiteY3" fmla="*/ 313900 h 532386"/>
              <a:gd name="connsiteX4" fmla="*/ 791672 w 1598883"/>
              <a:gd name="connsiteY4" fmla="*/ 262721 h 532386"/>
              <a:gd name="connsiteX5" fmla="*/ 1098746 w 1598883"/>
              <a:gd name="connsiteY5" fmla="*/ 528852 h 532386"/>
              <a:gd name="connsiteX6" fmla="*/ 1416057 w 1598883"/>
              <a:gd name="connsiteY6" fmla="*/ 272956 h 532386"/>
              <a:gd name="connsiteX7" fmla="*/ 1598883 w 1598883"/>
              <a:gd name="connsiteY7" fmla="*/ 485679 h 532386"/>
              <a:gd name="connsiteX0" fmla="*/ 0 w 1598883"/>
              <a:gd name="connsiteY0" fmla="*/ 474530 h 532386"/>
              <a:gd name="connsiteX1" fmla="*/ 139991 w 1598883"/>
              <a:gd name="connsiteY1" fmla="*/ 504968 h 532386"/>
              <a:gd name="connsiteX2" fmla="*/ 430006 w 1598883"/>
              <a:gd name="connsiteY2" fmla="*/ 0 h 532386"/>
              <a:gd name="connsiteX3" fmla="*/ 655194 w 1598883"/>
              <a:gd name="connsiteY3" fmla="*/ 313900 h 532386"/>
              <a:gd name="connsiteX4" fmla="*/ 791672 w 1598883"/>
              <a:gd name="connsiteY4" fmla="*/ 262721 h 532386"/>
              <a:gd name="connsiteX5" fmla="*/ 1098746 w 1598883"/>
              <a:gd name="connsiteY5" fmla="*/ 528852 h 532386"/>
              <a:gd name="connsiteX6" fmla="*/ 1416057 w 1598883"/>
              <a:gd name="connsiteY6" fmla="*/ 272956 h 532386"/>
              <a:gd name="connsiteX7" fmla="*/ 1598883 w 1598883"/>
              <a:gd name="connsiteY7" fmla="*/ 485679 h 532386"/>
              <a:gd name="connsiteX0" fmla="*/ 0 w 1609118"/>
              <a:gd name="connsiteY0" fmla="*/ 474530 h 532386"/>
              <a:gd name="connsiteX1" fmla="*/ 139991 w 1609118"/>
              <a:gd name="connsiteY1" fmla="*/ 504968 h 532386"/>
              <a:gd name="connsiteX2" fmla="*/ 430006 w 1609118"/>
              <a:gd name="connsiteY2" fmla="*/ 0 h 532386"/>
              <a:gd name="connsiteX3" fmla="*/ 655194 w 1609118"/>
              <a:gd name="connsiteY3" fmla="*/ 313900 h 532386"/>
              <a:gd name="connsiteX4" fmla="*/ 791672 w 1609118"/>
              <a:gd name="connsiteY4" fmla="*/ 262721 h 532386"/>
              <a:gd name="connsiteX5" fmla="*/ 1098746 w 1609118"/>
              <a:gd name="connsiteY5" fmla="*/ 528852 h 532386"/>
              <a:gd name="connsiteX6" fmla="*/ 1416057 w 1609118"/>
              <a:gd name="connsiteY6" fmla="*/ 272956 h 532386"/>
              <a:gd name="connsiteX7" fmla="*/ 1609118 w 1609118"/>
              <a:gd name="connsiteY7" fmla="*/ 482267 h 532386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791672 w 1609118"/>
              <a:gd name="connsiteY4" fmla="*/ 480843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70616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70616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70616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70616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80 h 747499"/>
              <a:gd name="connsiteX1" fmla="*/ 139991 w 1609118"/>
              <a:gd name="connsiteY1" fmla="*/ 723118 h 747499"/>
              <a:gd name="connsiteX2" fmla="*/ 430006 w 1609118"/>
              <a:gd name="connsiteY2" fmla="*/ 218150 h 747499"/>
              <a:gd name="connsiteX3" fmla="*/ 655194 w 1609118"/>
              <a:gd name="connsiteY3" fmla="*/ 532050 h 747499"/>
              <a:gd name="connsiteX4" fmla="*/ 810990 w 1609118"/>
              <a:gd name="connsiteY4" fmla="*/ 455113 h 747499"/>
              <a:gd name="connsiteX5" fmla="*/ 1170616 w 1609118"/>
              <a:gd name="connsiteY5" fmla="*/ 28 h 747499"/>
              <a:gd name="connsiteX6" fmla="*/ 1429704 w 1609118"/>
              <a:gd name="connsiteY6" fmla="*/ 487694 h 747499"/>
              <a:gd name="connsiteX7" fmla="*/ 1609118 w 1609118"/>
              <a:gd name="connsiteY7" fmla="*/ 700417 h 747499"/>
              <a:gd name="connsiteX0" fmla="*/ 0 w 1609118"/>
              <a:gd name="connsiteY0" fmla="*/ 692680 h 747499"/>
              <a:gd name="connsiteX1" fmla="*/ 139991 w 1609118"/>
              <a:gd name="connsiteY1" fmla="*/ 723118 h 747499"/>
              <a:gd name="connsiteX2" fmla="*/ 430006 w 1609118"/>
              <a:gd name="connsiteY2" fmla="*/ 218150 h 747499"/>
              <a:gd name="connsiteX3" fmla="*/ 655194 w 1609118"/>
              <a:gd name="connsiteY3" fmla="*/ 532050 h 747499"/>
              <a:gd name="connsiteX4" fmla="*/ 1170616 w 1609118"/>
              <a:gd name="connsiteY4" fmla="*/ 28 h 747499"/>
              <a:gd name="connsiteX5" fmla="*/ 1429704 w 1609118"/>
              <a:gd name="connsiteY5" fmla="*/ 487694 h 747499"/>
              <a:gd name="connsiteX6" fmla="*/ 1609118 w 1609118"/>
              <a:gd name="connsiteY6" fmla="*/ 700417 h 747499"/>
              <a:gd name="connsiteX0" fmla="*/ 0 w 1609118"/>
              <a:gd name="connsiteY0" fmla="*/ 692920 h 747739"/>
              <a:gd name="connsiteX1" fmla="*/ 139991 w 1609118"/>
              <a:gd name="connsiteY1" fmla="*/ 723358 h 747739"/>
              <a:gd name="connsiteX2" fmla="*/ 430006 w 1609118"/>
              <a:gd name="connsiteY2" fmla="*/ 218390 h 747739"/>
              <a:gd name="connsiteX3" fmla="*/ 655194 w 1609118"/>
              <a:gd name="connsiteY3" fmla="*/ 532290 h 747739"/>
              <a:gd name="connsiteX4" fmla="*/ 1170616 w 1609118"/>
              <a:gd name="connsiteY4" fmla="*/ 268 h 747739"/>
              <a:gd name="connsiteX5" fmla="*/ 1429704 w 1609118"/>
              <a:gd name="connsiteY5" fmla="*/ 487934 h 747739"/>
              <a:gd name="connsiteX6" fmla="*/ 1609118 w 1609118"/>
              <a:gd name="connsiteY6" fmla="*/ 700657 h 747739"/>
              <a:gd name="connsiteX0" fmla="*/ 0 w 1609118"/>
              <a:gd name="connsiteY0" fmla="*/ 693043 h 747862"/>
              <a:gd name="connsiteX1" fmla="*/ 139991 w 1609118"/>
              <a:gd name="connsiteY1" fmla="*/ 723481 h 747862"/>
              <a:gd name="connsiteX2" fmla="*/ 430006 w 1609118"/>
              <a:gd name="connsiteY2" fmla="*/ 218513 h 747862"/>
              <a:gd name="connsiteX3" fmla="*/ 655194 w 1609118"/>
              <a:gd name="connsiteY3" fmla="*/ 532413 h 747862"/>
              <a:gd name="connsiteX4" fmla="*/ 1170616 w 1609118"/>
              <a:gd name="connsiteY4" fmla="*/ 391 h 747862"/>
              <a:gd name="connsiteX5" fmla="*/ 1489994 w 1609118"/>
              <a:gd name="connsiteY5" fmla="*/ 447864 h 747862"/>
              <a:gd name="connsiteX6" fmla="*/ 1609118 w 1609118"/>
              <a:gd name="connsiteY6" fmla="*/ 700780 h 747862"/>
              <a:gd name="connsiteX0" fmla="*/ 0 w 1609118"/>
              <a:gd name="connsiteY0" fmla="*/ 672969 h 727788"/>
              <a:gd name="connsiteX1" fmla="*/ 139991 w 1609118"/>
              <a:gd name="connsiteY1" fmla="*/ 703407 h 727788"/>
              <a:gd name="connsiteX2" fmla="*/ 430006 w 1609118"/>
              <a:gd name="connsiteY2" fmla="*/ 198439 h 727788"/>
              <a:gd name="connsiteX3" fmla="*/ 655194 w 1609118"/>
              <a:gd name="connsiteY3" fmla="*/ 512339 h 727788"/>
              <a:gd name="connsiteX4" fmla="*/ 1251003 w 1609118"/>
              <a:gd name="connsiteY4" fmla="*/ 414 h 727788"/>
              <a:gd name="connsiteX5" fmla="*/ 1489994 w 1609118"/>
              <a:gd name="connsiteY5" fmla="*/ 427790 h 727788"/>
              <a:gd name="connsiteX6" fmla="*/ 1609118 w 1609118"/>
              <a:gd name="connsiteY6" fmla="*/ 680706 h 727788"/>
              <a:gd name="connsiteX0" fmla="*/ 0 w 1609118"/>
              <a:gd name="connsiteY0" fmla="*/ 672576 h 727395"/>
              <a:gd name="connsiteX1" fmla="*/ 139991 w 1609118"/>
              <a:gd name="connsiteY1" fmla="*/ 703014 h 727395"/>
              <a:gd name="connsiteX2" fmla="*/ 430006 w 1609118"/>
              <a:gd name="connsiteY2" fmla="*/ 198046 h 727395"/>
              <a:gd name="connsiteX3" fmla="*/ 655194 w 1609118"/>
              <a:gd name="connsiteY3" fmla="*/ 511946 h 727395"/>
              <a:gd name="connsiteX4" fmla="*/ 1251003 w 1609118"/>
              <a:gd name="connsiteY4" fmla="*/ 21 h 727395"/>
              <a:gd name="connsiteX5" fmla="*/ 1489994 w 1609118"/>
              <a:gd name="connsiteY5" fmla="*/ 427397 h 727395"/>
              <a:gd name="connsiteX6" fmla="*/ 1609118 w 1609118"/>
              <a:gd name="connsiteY6" fmla="*/ 680313 h 727395"/>
              <a:gd name="connsiteX0" fmla="*/ 0 w 1609118"/>
              <a:gd name="connsiteY0" fmla="*/ 673375 h 728194"/>
              <a:gd name="connsiteX1" fmla="*/ 139991 w 1609118"/>
              <a:gd name="connsiteY1" fmla="*/ 703813 h 728194"/>
              <a:gd name="connsiteX2" fmla="*/ 430006 w 1609118"/>
              <a:gd name="connsiteY2" fmla="*/ 198845 h 728194"/>
              <a:gd name="connsiteX3" fmla="*/ 655194 w 1609118"/>
              <a:gd name="connsiteY3" fmla="*/ 512745 h 728194"/>
              <a:gd name="connsiteX4" fmla="*/ 1251003 w 1609118"/>
              <a:gd name="connsiteY4" fmla="*/ 820 h 728194"/>
              <a:gd name="connsiteX5" fmla="*/ 1489994 w 1609118"/>
              <a:gd name="connsiteY5" fmla="*/ 428196 h 728194"/>
              <a:gd name="connsiteX6" fmla="*/ 1609118 w 1609118"/>
              <a:gd name="connsiteY6" fmla="*/ 681112 h 728194"/>
              <a:gd name="connsiteX0" fmla="*/ 0 w 1609118"/>
              <a:gd name="connsiteY0" fmla="*/ 675518 h 730337"/>
              <a:gd name="connsiteX1" fmla="*/ 139991 w 1609118"/>
              <a:gd name="connsiteY1" fmla="*/ 705956 h 730337"/>
              <a:gd name="connsiteX2" fmla="*/ 430006 w 1609118"/>
              <a:gd name="connsiteY2" fmla="*/ 200988 h 730337"/>
              <a:gd name="connsiteX3" fmla="*/ 655194 w 1609118"/>
              <a:gd name="connsiteY3" fmla="*/ 514888 h 730337"/>
              <a:gd name="connsiteX4" fmla="*/ 1251003 w 1609118"/>
              <a:gd name="connsiteY4" fmla="*/ 2963 h 730337"/>
              <a:gd name="connsiteX5" fmla="*/ 1489994 w 1609118"/>
              <a:gd name="connsiteY5" fmla="*/ 430339 h 730337"/>
              <a:gd name="connsiteX6" fmla="*/ 1609118 w 1609118"/>
              <a:gd name="connsiteY6" fmla="*/ 683255 h 730337"/>
              <a:gd name="connsiteX0" fmla="*/ 0 w 1609118"/>
              <a:gd name="connsiteY0" fmla="*/ 673356 h 728175"/>
              <a:gd name="connsiteX1" fmla="*/ 139991 w 1609118"/>
              <a:gd name="connsiteY1" fmla="*/ 703794 h 728175"/>
              <a:gd name="connsiteX2" fmla="*/ 430006 w 1609118"/>
              <a:gd name="connsiteY2" fmla="*/ 198826 h 728175"/>
              <a:gd name="connsiteX3" fmla="*/ 655194 w 1609118"/>
              <a:gd name="connsiteY3" fmla="*/ 512726 h 728175"/>
              <a:gd name="connsiteX4" fmla="*/ 1251003 w 1609118"/>
              <a:gd name="connsiteY4" fmla="*/ 801 h 728175"/>
              <a:gd name="connsiteX5" fmla="*/ 1489994 w 1609118"/>
              <a:gd name="connsiteY5" fmla="*/ 428177 h 728175"/>
              <a:gd name="connsiteX6" fmla="*/ 1609118 w 1609118"/>
              <a:gd name="connsiteY6" fmla="*/ 681093 h 728175"/>
              <a:gd name="connsiteX0" fmla="*/ 0 w 1609118"/>
              <a:gd name="connsiteY0" fmla="*/ 703440 h 758259"/>
              <a:gd name="connsiteX1" fmla="*/ 139991 w 1609118"/>
              <a:gd name="connsiteY1" fmla="*/ 733878 h 758259"/>
              <a:gd name="connsiteX2" fmla="*/ 430006 w 1609118"/>
              <a:gd name="connsiteY2" fmla="*/ 228910 h 758259"/>
              <a:gd name="connsiteX3" fmla="*/ 655194 w 1609118"/>
              <a:gd name="connsiteY3" fmla="*/ 542810 h 758259"/>
              <a:gd name="connsiteX4" fmla="*/ 1321342 w 1609118"/>
              <a:gd name="connsiteY4" fmla="*/ 740 h 758259"/>
              <a:gd name="connsiteX5" fmla="*/ 1489994 w 1609118"/>
              <a:gd name="connsiteY5" fmla="*/ 458261 h 758259"/>
              <a:gd name="connsiteX6" fmla="*/ 1609118 w 1609118"/>
              <a:gd name="connsiteY6" fmla="*/ 711177 h 758259"/>
              <a:gd name="connsiteX0" fmla="*/ 0 w 1609118"/>
              <a:gd name="connsiteY0" fmla="*/ 706576 h 761395"/>
              <a:gd name="connsiteX1" fmla="*/ 139991 w 1609118"/>
              <a:gd name="connsiteY1" fmla="*/ 737014 h 761395"/>
              <a:gd name="connsiteX2" fmla="*/ 430006 w 1609118"/>
              <a:gd name="connsiteY2" fmla="*/ 232046 h 761395"/>
              <a:gd name="connsiteX3" fmla="*/ 655194 w 1609118"/>
              <a:gd name="connsiteY3" fmla="*/ 545946 h 761395"/>
              <a:gd name="connsiteX4" fmla="*/ 1112576 w 1609118"/>
              <a:gd name="connsiteY4" fmla="*/ 257803 h 761395"/>
              <a:gd name="connsiteX5" fmla="*/ 1321342 w 1609118"/>
              <a:gd name="connsiteY5" fmla="*/ 3876 h 761395"/>
              <a:gd name="connsiteX6" fmla="*/ 1489994 w 1609118"/>
              <a:gd name="connsiteY6" fmla="*/ 461397 h 761395"/>
              <a:gd name="connsiteX7" fmla="*/ 1609118 w 1609118"/>
              <a:gd name="connsiteY7" fmla="*/ 714313 h 761395"/>
              <a:gd name="connsiteX0" fmla="*/ 0 w 1609118"/>
              <a:gd name="connsiteY0" fmla="*/ 736263 h 791082"/>
              <a:gd name="connsiteX1" fmla="*/ 139991 w 1609118"/>
              <a:gd name="connsiteY1" fmla="*/ 766701 h 791082"/>
              <a:gd name="connsiteX2" fmla="*/ 430006 w 1609118"/>
              <a:gd name="connsiteY2" fmla="*/ 261733 h 791082"/>
              <a:gd name="connsiteX3" fmla="*/ 655194 w 1609118"/>
              <a:gd name="connsiteY3" fmla="*/ 575633 h 791082"/>
              <a:gd name="connsiteX4" fmla="*/ 1112576 w 1609118"/>
              <a:gd name="connsiteY4" fmla="*/ 287490 h 791082"/>
              <a:gd name="connsiteX5" fmla="*/ 1301245 w 1609118"/>
              <a:gd name="connsiteY5" fmla="*/ 3418 h 791082"/>
              <a:gd name="connsiteX6" fmla="*/ 1489994 w 1609118"/>
              <a:gd name="connsiteY6" fmla="*/ 491084 h 791082"/>
              <a:gd name="connsiteX7" fmla="*/ 1609118 w 1609118"/>
              <a:gd name="connsiteY7" fmla="*/ 744000 h 791082"/>
              <a:gd name="connsiteX0" fmla="*/ 0 w 1609118"/>
              <a:gd name="connsiteY0" fmla="*/ 738361 h 793180"/>
              <a:gd name="connsiteX1" fmla="*/ 139991 w 1609118"/>
              <a:gd name="connsiteY1" fmla="*/ 768799 h 793180"/>
              <a:gd name="connsiteX2" fmla="*/ 430006 w 1609118"/>
              <a:gd name="connsiteY2" fmla="*/ 263831 h 793180"/>
              <a:gd name="connsiteX3" fmla="*/ 655194 w 1609118"/>
              <a:gd name="connsiteY3" fmla="*/ 577731 h 793180"/>
              <a:gd name="connsiteX4" fmla="*/ 1092479 w 1609118"/>
              <a:gd name="connsiteY4" fmla="*/ 249395 h 793180"/>
              <a:gd name="connsiteX5" fmla="*/ 1301245 w 1609118"/>
              <a:gd name="connsiteY5" fmla="*/ 5516 h 793180"/>
              <a:gd name="connsiteX6" fmla="*/ 1489994 w 1609118"/>
              <a:gd name="connsiteY6" fmla="*/ 493182 h 793180"/>
              <a:gd name="connsiteX7" fmla="*/ 1609118 w 1609118"/>
              <a:gd name="connsiteY7" fmla="*/ 746098 h 79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9118" h="793180">
                <a:moveTo>
                  <a:pt x="0" y="738361"/>
                </a:moveTo>
                <a:cubicBezTo>
                  <a:pt x="29018" y="706471"/>
                  <a:pt x="68323" y="847887"/>
                  <a:pt x="139991" y="768799"/>
                </a:cubicBezTo>
                <a:cubicBezTo>
                  <a:pt x="211659" y="689711"/>
                  <a:pt x="323099" y="310461"/>
                  <a:pt x="430006" y="263831"/>
                </a:cubicBezTo>
                <a:cubicBezTo>
                  <a:pt x="489147" y="282028"/>
                  <a:pt x="603683" y="559337"/>
                  <a:pt x="655194" y="577731"/>
                </a:cubicBezTo>
                <a:cubicBezTo>
                  <a:pt x="757233" y="577000"/>
                  <a:pt x="981454" y="339740"/>
                  <a:pt x="1092479" y="249395"/>
                </a:cubicBezTo>
                <a:cubicBezTo>
                  <a:pt x="1203504" y="159050"/>
                  <a:pt x="1234992" y="-35115"/>
                  <a:pt x="1301245" y="5516"/>
                </a:cubicBezTo>
                <a:cubicBezTo>
                  <a:pt x="1367498" y="46147"/>
                  <a:pt x="1448303" y="401896"/>
                  <a:pt x="1489994" y="493182"/>
                </a:cubicBezTo>
                <a:cubicBezTo>
                  <a:pt x="1573349" y="529204"/>
                  <a:pt x="1573529" y="696996"/>
                  <a:pt x="1609118" y="746098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81031762-8695-50C0-AC00-FD2D8194E40A}"/>
              </a:ext>
            </a:extLst>
          </p:cNvPr>
          <p:cNvSpPr/>
          <p:nvPr/>
        </p:nvSpPr>
        <p:spPr>
          <a:xfrm>
            <a:off x="8977039" y="4829745"/>
            <a:ext cx="1609118" cy="889981"/>
          </a:xfrm>
          <a:custGeom>
            <a:avLst/>
            <a:gdLst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4" fmla="*/ 1747319 w 1930946"/>
              <a:gd name="connsiteY4" fmla="*/ 9054 h 67534"/>
              <a:gd name="connsiteX5" fmla="*/ 1702052 w 1930946"/>
              <a:gd name="connsiteY5" fmla="*/ 9054 h 67534"/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4" fmla="*/ 1747319 w 1930946"/>
              <a:gd name="connsiteY4" fmla="*/ 9054 h 67534"/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0" fmla="*/ 0 w 1928388"/>
              <a:gd name="connsiteY0" fmla="*/ 0 h 67534"/>
              <a:gd name="connsiteX1" fmla="*/ 1865014 w 1928388"/>
              <a:gd name="connsiteY1" fmla="*/ 45268 h 67534"/>
              <a:gd name="connsiteX2" fmla="*/ 1928388 w 1928388"/>
              <a:gd name="connsiteY2" fmla="*/ 63374 h 67534"/>
              <a:gd name="connsiteX0" fmla="*/ 0 w 1865014"/>
              <a:gd name="connsiteY0" fmla="*/ 0 h 45268"/>
              <a:gd name="connsiteX1" fmla="*/ 1865014 w 1865014"/>
              <a:gd name="connsiteY1" fmla="*/ 45268 h 45268"/>
              <a:gd name="connsiteX0" fmla="*/ 0 w 1865014"/>
              <a:gd name="connsiteY0" fmla="*/ 474547 h 519815"/>
              <a:gd name="connsiteX1" fmla="*/ 430006 w 1865014"/>
              <a:gd name="connsiteY1" fmla="*/ 17 h 519815"/>
              <a:gd name="connsiteX2" fmla="*/ 1865014 w 1865014"/>
              <a:gd name="connsiteY2" fmla="*/ 519815 h 519815"/>
              <a:gd name="connsiteX0" fmla="*/ 0 w 1865014"/>
              <a:gd name="connsiteY0" fmla="*/ 476896 h 531715"/>
              <a:gd name="connsiteX1" fmla="*/ 139991 w 1865014"/>
              <a:gd name="connsiteY1" fmla="*/ 507334 h 531715"/>
              <a:gd name="connsiteX2" fmla="*/ 430006 w 1865014"/>
              <a:gd name="connsiteY2" fmla="*/ 2366 h 531715"/>
              <a:gd name="connsiteX3" fmla="*/ 1865014 w 1865014"/>
              <a:gd name="connsiteY3" fmla="*/ 522164 h 531715"/>
              <a:gd name="connsiteX0" fmla="*/ 0 w 1865014"/>
              <a:gd name="connsiteY0" fmla="*/ 474778 h 529597"/>
              <a:gd name="connsiteX1" fmla="*/ 139991 w 1865014"/>
              <a:gd name="connsiteY1" fmla="*/ 505216 h 529597"/>
              <a:gd name="connsiteX2" fmla="*/ 430006 w 1865014"/>
              <a:gd name="connsiteY2" fmla="*/ 248 h 529597"/>
              <a:gd name="connsiteX3" fmla="*/ 1865014 w 1865014"/>
              <a:gd name="connsiteY3" fmla="*/ 520046 h 529597"/>
              <a:gd name="connsiteX0" fmla="*/ 0 w 1865014"/>
              <a:gd name="connsiteY0" fmla="*/ 474778 h 529597"/>
              <a:gd name="connsiteX1" fmla="*/ 139991 w 1865014"/>
              <a:gd name="connsiteY1" fmla="*/ 505216 h 529597"/>
              <a:gd name="connsiteX2" fmla="*/ 430006 w 1865014"/>
              <a:gd name="connsiteY2" fmla="*/ 248 h 529597"/>
              <a:gd name="connsiteX3" fmla="*/ 1865014 w 1865014"/>
              <a:gd name="connsiteY3" fmla="*/ 520046 h 529597"/>
              <a:gd name="connsiteX0" fmla="*/ 0 w 1865014"/>
              <a:gd name="connsiteY0" fmla="*/ 480076 h 534895"/>
              <a:gd name="connsiteX1" fmla="*/ 139991 w 1865014"/>
              <a:gd name="connsiteY1" fmla="*/ 510514 h 534895"/>
              <a:gd name="connsiteX2" fmla="*/ 430006 w 1865014"/>
              <a:gd name="connsiteY2" fmla="*/ 5546 h 534895"/>
              <a:gd name="connsiteX3" fmla="*/ 648370 w 1865014"/>
              <a:gd name="connsiteY3" fmla="*/ 305798 h 534895"/>
              <a:gd name="connsiteX4" fmla="*/ 1865014 w 1865014"/>
              <a:gd name="connsiteY4" fmla="*/ 525344 h 534895"/>
              <a:gd name="connsiteX0" fmla="*/ 0 w 1865014"/>
              <a:gd name="connsiteY0" fmla="*/ 479100 h 533919"/>
              <a:gd name="connsiteX1" fmla="*/ 139991 w 1865014"/>
              <a:gd name="connsiteY1" fmla="*/ 509538 h 533919"/>
              <a:gd name="connsiteX2" fmla="*/ 430006 w 1865014"/>
              <a:gd name="connsiteY2" fmla="*/ 4570 h 533919"/>
              <a:gd name="connsiteX3" fmla="*/ 648370 w 1865014"/>
              <a:gd name="connsiteY3" fmla="*/ 304822 h 533919"/>
              <a:gd name="connsiteX4" fmla="*/ 1865014 w 1865014"/>
              <a:gd name="connsiteY4" fmla="*/ 524368 h 53391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1865014 w 1865014"/>
              <a:gd name="connsiteY4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5320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5320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1865014 w 1865014"/>
              <a:gd name="connsiteY4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41503"/>
              <a:gd name="connsiteX1" fmla="*/ 139991 w 1865014"/>
              <a:gd name="connsiteY1" fmla="*/ 504968 h 541503"/>
              <a:gd name="connsiteX2" fmla="*/ 430006 w 1865014"/>
              <a:gd name="connsiteY2" fmla="*/ 0 h 541503"/>
              <a:gd name="connsiteX3" fmla="*/ 655194 w 1865014"/>
              <a:gd name="connsiteY3" fmla="*/ 313900 h 541503"/>
              <a:gd name="connsiteX4" fmla="*/ 791672 w 1865014"/>
              <a:gd name="connsiteY4" fmla="*/ 262721 h 541503"/>
              <a:gd name="connsiteX5" fmla="*/ 1098746 w 1865014"/>
              <a:gd name="connsiteY5" fmla="*/ 528852 h 541503"/>
              <a:gd name="connsiteX6" fmla="*/ 1865014 w 1865014"/>
              <a:gd name="connsiteY6" fmla="*/ 519798 h 541503"/>
              <a:gd name="connsiteX0" fmla="*/ 0 w 1865014"/>
              <a:gd name="connsiteY0" fmla="*/ 474530 h 541503"/>
              <a:gd name="connsiteX1" fmla="*/ 139991 w 1865014"/>
              <a:gd name="connsiteY1" fmla="*/ 504968 h 541503"/>
              <a:gd name="connsiteX2" fmla="*/ 430006 w 1865014"/>
              <a:gd name="connsiteY2" fmla="*/ 0 h 541503"/>
              <a:gd name="connsiteX3" fmla="*/ 655194 w 1865014"/>
              <a:gd name="connsiteY3" fmla="*/ 313900 h 541503"/>
              <a:gd name="connsiteX4" fmla="*/ 791672 w 1865014"/>
              <a:gd name="connsiteY4" fmla="*/ 262721 h 541503"/>
              <a:gd name="connsiteX5" fmla="*/ 1098746 w 1865014"/>
              <a:gd name="connsiteY5" fmla="*/ 528852 h 541503"/>
              <a:gd name="connsiteX6" fmla="*/ 1865014 w 1865014"/>
              <a:gd name="connsiteY6" fmla="*/ 519798 h 541503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098746 w 1865014"/>
              <a:gd name="connsiteY5" fmla="*/ 528852 h 529349"/>
              <a:gd name="connsiteX6" fmla="*/ 1865014 w 1865014"/>
              <a:gd name="connsiteY6" fmla="*/ 519798 h 529349"/>
              <a:gd name="connsiteX0" fmla="*/ 0 w 1865014"/>
              <a:gd name="connsiteY0" fmla="*/ 474530 h 532275"/>
              <a:gd name="connsiteX1" fmla="*/ 139991 w 1865014"/>
              <a:gd name="connsiteY1" fmla="*/ 504968 h 532275"/>
              <a:gd name="connsiteX2" fmla="*/ 430006 w 1865014"/>
              <a:gd name="connsiteY2" fmla="*/ 0 h 532275"/>
              <a:gd name="connsiteX3" fmla="*/ 655194 w 1865014"/>
              <a:gd name="connsiteY3" fmla="*/ 313900 h 532275"/>
              <a:gd name="connsiteX4" fmla="*/ 791672 w 1865014"/>
              <a:gd name="connsiteY4" fmla="*/ 262721 h 532275"/>
              <a:gd name="connsiteX5" fmla="*/ 1098746 w 1865014"/>
              <a:gd name="connsiteY5" fmla="*/ 528852 h 532275"/>
              <a:gd name="connsiteX6" fmla="*/ 1416057 w 1865014"/>
              <a:gd name="connsiteY6" fmla="*/ 272956 h 532275"/>
              <a:gd name="connsiteX7" fmla="*/ 1865014 w 1865014"/>
              <a:gd name="connsiteY7" fmla="*/ 519798 h 532275"/>
              <a:gd name="connsiteX0" fmla="*/ 0 w 1865014"/>
              <a:gd name="connsiteY0" fmla="*/ 474530 h 532386"/>
              <a:gd name="connsiteX1" fmla="*/ 139991 w 1865014"/>
              <a:gd name="connsiteY1" fmla="*/ 504968 h 532386"/>
              <a:gd name="connsiteX2" fmla="*/ 430006 w 1865014"/>
              <a:gd name="connsiteY2" fmla="*/ 0 h 532386"/>
              <a:gd name="connsiteX3" fmla="*/ 655194 w 1865014"/>
              <a:gd name="connsiteY3" fmla="*/ 313900 h 532386"/>
              <a:gd name="connsiteX4" fmla="*/ 791672 w 1865014"/>
              <a:gd name="connsiteY4" fmla="*/ 262721 h 532386"/>
              <a:gd name="connsiteX5" fmla="*/ 1098746 w 1865014"/>
              <a:gd name="connsiteY5" fmla="*/ 528852 h 532386"/>
              <a:gd name="connsiteX6" fmla="*/ 1416057 w 1865014"/>
              <a:gd name="connsiteY6" fmla="*/ 272956 h 532386"/>
              <a:gd name="connsiteX7" fmla="*/ 1865014 w 1865014"/>
              <a:gd name="connsiteY7" fmla="*/ 519798 h 532386"/>
              <a:gd name="connsiteX0" fmla="*/ 0 w 1865014"/>
              <a:gd name="connsiteY0" fmla="*/ 474530 h 532386"/>
              <a:gd name="connsiteX1" fmla="*/ 139991 w 1865014"/>
              <a:gd name="connsiteY1" fmla="*/ 504968 h 532386"/>
              <a:gd name="connsiteX2" fmla="*/ 430006 w 1865014"/>
              <a:gd name="connsiteY2" fmla="*/ 0 h 532386"/>
              <a:gd name="connsiteX3" fmla="*/ 655194 w 1865014"/>
              <a:gd name="connsiteY3" fmla="*/ 313900 h 532386"/>
              <a:gd name="connsiteX4" fmla="*/ 791672 w 1865014"/>
              <a:gd name="connsiteY4" fmla="*/ 262721 h 532386"/>
              <a:gd name="connsiteX5" fmla="*/ 1098746 w 1865014"/>
              <a:gd name="connsiteY5" fmla="*/ 528852 h 532386"/>
              <a:gd name="connsiteX6" fmla="*/ 1416057 w 1865014"/>
              <a:gd name="connsiteY6" fmla="*/ 272956 h 532386"/>
              <a:gd name="connsiteX7" fmla="*/ 1865014 w 1865014"/>
              <a:gd name="connsiteY7" fmla="*/ 519798 h 532386"/>
              <a:gd name="connsiteX0" fmla="*/ 0 w 1598883"/>
              <a:gd name="connsiteY0" fmla="*/ 474530 h 532386"/>
              <a:gd name="connsiteX1" fmla="*/ 139991 w 1598883"/>
              <a:gd name="connsiteY1" fmla="*/ 504968 h 532386"/>
              <a:gd name="connsiteX2" fmla="*/ 430006 w 1598883"/>
              <a:gd name="connsiteY2" fmla="*/ 0 h 532386"/>
              <a:gd name="connsiteX3" fmla="*/ 655194 w 1598883"/>
              <a:gd name="connsiteY3" fmla="*/ 313900 h 532386"/>
              <a:gd name="connsiteX4" fmla="*/ 791672 w 1598883"/>
              <a:gd name="connsiteY4" fmla="*/ 262721 h 532386"/>
              <a:gd name="connsiteX5" fmla="*/ 1098746 w 1598883"/>
              <a:gd name="connsiteY5" fmla="*/ 528852 h 532386"/>
              <a:gd name="connsiteX6" fmla="*/ 1416057 w 1598883"/>
              <a:gd name="connsiteY6" fmla="*/ 272956 h 532386"/>
              <a:gd name="connsiteX7" fmla="*/ 1598883 w 1598883"/>
              <a:gd name="connsiteY7" fmla="*/ 485679 h 532386"/>
              <a:gd name="connsiteX0" fmla="*/ 0 w 1598883"/>
              <a:gd name="connsiteY0" fmla="*/ 474530 h 532386"/>
              <a:gd name="connsiteX1" fmla="*/ 139991 w 1598883"/>
              <a:gd name="connsiteY1" fmla="*/ 504968 h 532386"/>
              <a:gd name="connsiteX2" fmla="*/ 430006 w 1598883"/>
              <a:gd name="connsiteY2" fmla="*/ 0 h 532386"/>
              <a:gd name="connsiteX3" fmla="*/ 655194 w 1598883"/>
              <a:gd name="connsiteY3" fmla="*/ 313900 h 532386"/>
              <a:gd name="connsiteX4" fmla="*/ 791672 w 1598883"/>
              <a:gd name="connsiteY4" fmla="*/ 262721 h 532386"/>
              <a:gd name="connsiteX5" fmla="*/ 1098746 w 1598883"/>
              <a:gd name="connsiteY5" fmla="*/ 528852 h 532386"/>
              <a:gd name="connsiteX6" fmla="*/ 1416057 w 1598883"/>
              <a:gd name="connsiteY6" fmla="*/ 272956 h 532386"/>
              <a:gd name="connsiteX7" fmla="*/ 1598883 w 1598883"/>
              <a:gd name="connsiteY7" fmla="*/ 485679 h 532386"/>
              <a:gd name="connsiteX0" fmla="*/ 0 w 1609118"/>
              <a:gd name="connsiteY0" fmla="*/ 474530 h 532386"/>
              <a:gd name="connsiteX1" fmla="*/ 139991 w 1609118"/>
              <a:gd name="connsiteY1" fmla="*/ 504968 h 532386"/>
              <a:gd name="connsiteX2" fmla="*/ 430006 w 1609118"/>
              <a:gd name="connsiteY2" fmla="*/ 0 h 532386"/>
              <a:gd name="connsiteX3" fmla="*/ 655194 w 1609118"/>
              <a:gd name="connsiteY3" fmla="*/ 313900 h 532386"/>
              <a:gd name="connsiteX4" fmla="*/ 791672 w 1609118"/>
              <a:gd name="connsiteY4" fmla="*/ 262721 h 532386"/>
              <a:gd name="connsiteX5" fmla="*/ 1098746 w 1609118"/>
              <a:gd name="connsiteY5" fmla="*/ 528852 h 532386"/>
              <a:gd name="connsiteX6" fmla="*/ 1416057 w 1609118"/>
              <a:gd name="connsiteY6" fmla="*/ 272956 h 532386"/>
              <a:gd name="connsiteX7" fmla="*/ 1609118 w 1609118"/>
              <a:gd name="connsiteY7" fmla="*/ 482267 h 532386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791672 w 1609118"/>
              <a:gd name="connsiteY4" fmla="*/ 480843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474530 h 529349"/>
              <a:gd name="connsiteX1" fmla="*/ 139991 w 1609118"/>
              <a:gd name="connsiteY1" fmla="*/ 504968 h 529349"/>
              <a:gd name="connsiteX2" fmla="*/ 430006 w 1609118"/>
              <a:gd name="connsiteY2" fmla="*/ 0 h 529349"/>
              <a:gd name="connsiteX3" fmla="*/ 655194 w 1609118"/>
              <a:gd name="connsiteY3" fmla="*/ 313900 h 529349"/>
              <a:gd name="connsiteX4" fmla="*/ 810990 w 1609118"/>
              <a:gd name="connsiteY4" fmla="*/ 236963 h 529349"/>
              <a:gd name="connsiteX5" fmla="*/ 1124503 w 1609118"/>
              <a:gd name="connsiteY5" fmla="*/ 515974 h 529349"/>
              <a:gd name="connsiteX6" fmla="*/ 1429704 w 1609118"/>
              <a:gd name="connsiteY6" fmla="*/ 269544 h 529349"/>
              <a:gd name="connsiteX7" fmla="*/ 1609118 w 1609118"/>
              <a:gd name="connsiteY7" fmla="*/ 482267 h 529349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655194 w 1609118"/>
              <a:gd name="connsiteY3" fmla="*/ 674509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00270 w 1609118"/>
              <a:gd name="connsiteY3" fmla="*/ 577918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00270 w 1609118"/>
              <a:gd name="connsiteY3" fmla="*/ 577918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24153 w 1609118"/>
              <a:gd name="connsiteY3" fmla="*/ 554034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24153 w 1609118"/>
              <a:gd name="connsiteY3" fmla="*/ 554034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44625 w 1609118"/>
              <a:gd name="connsiteY3" fmla="*/ 533563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7972 h 892791"/>
              <a:gd name="connsiteX1" fmla="*/ 139991 w 1609118"/>
              <a:gd name="connsiteY1" fmla="*/ 868410 h 892791"/>
              <a:gd name="connsiteX2" fmla="*/ 507279 w 1609118"/>
              <a:gd name="connsiteY2" fmla="*/ 2833 h 892791"/>
              <a:gd name="connsiteX3" fmla="*/ 810990 w 1609118"/>
              <a:gd name="connsiteY3" fmla="*/ 600405 h 892791"/>
              <a:gd name="connsiteX4" fmla="*/ 1124503 w 1609118"/>
              <a:gd name="connsiteY4" fmla="*/ 879416 h 892791"/>
              <a:gd name="connsiteX5" fmla="*/ 1429704 w 1609118"/>
              <a:gd name="connsiteY5" fmla="*/ 632986 h 892791"/>
              <a:gd name="connsiteX6" fmla="*/ 1609118 w 1609118"/>
              <a:gd name="connsiteY6" fmla="*/ 845709 h 892791"/>
              <a:gd name="connsiteX0" fmla="*/ 0 w 1609118"/>
              <a:gd name="connsiteY0" fmla="*/ 837972 h 892791"/>
              <a:gd name="connsiteX1" fmla="*/ 139991 w 1609118"/>
              <a:gd name="connsiteY1" fmla="*/ 868410 h 892791"/>
              <a:gd name="connsiteX2" fmla="*/ 507279 w 1609118"/>
              <a:gd name="connsiteY2" fmla="*/ 2833 h 892791"/>
              <a:gd name="connsiteX3" fmla="*/ 810990 w 1609118"/>
              <a:gd name="connsiteY3" fmla="*/ 600405 h 892791"/>
              <a:gd name="connsiteX4" fmla="*/ 1124503 w 1609118"/>
              <a:gd name="connsiteY4" fmla="*/ 879416 h 892791"/>
              <a:gd name="connsiteX5" fmla="*/ 1429704 w 1609118"/>
              <a:gd name="connsiteY5" fmla="*/ 632986 h 892791"/>
              <a:gd name="connsiteX6" fmla="*/ 1609118 w 1609118"/>
              <a:gd name="connsiteY6" fmla="*/ 845709 h 892791"/>
              <a:gd name="connsiteX0" fmla="*/ 0 w 1609118"/>
              <a:gd name="connsiteY0" fmla="*/ 837972 h 892791"/>
              <a:gd name="connsiteX1" fmla="*/ 139991 w 1609118"/>
              <a:gd name="connsiteY1" fmla="*/ 868410 h 892791"/>
              <a:gd name="connsiteX2" fmla="*/ 507279 w 1609118"/>
              <a:gd name="connsiteY2" fmla="*/ 2833 h 892791"/>
              <a:gd name="connsiteX3" fmla="*/ 810990 w 1609118"/>
              <a:gd name="connsiteY3" fmla="*/ 600405 h 892791"/>
              <a:gd name="connsiteX4" fmla="*/ 1124503 w 1609118"/>
              <a:gd name="connsiteY4" fmla="*/ 879416 h 892791"/>
              <a:gd name="connsiteX5" fmla="*/ 1429704 w 1609118"/>
              <a:gd name="connsiteY5" fmla="*/ 632986 h 892791"/>
              <a:gd name="connsiteX6" fmla="*/ 1609118 w 1609118"/>
              <a:gd name="connsiteY6" fmla="*/ 845709 h 892791"/>
              <a:gd name="connsiteX0" fmla="*/ 0 w 1609118"/>
              <a:gd name="connsiteY0" fmla="*/ 835162 h 889981"/>
              <a:gd name="connsiteX1" fmla="*/ 139991 w 1609118"/>
              <a:gd name="connsiteY1" fmla="*/ 865600 h 889981"/>
              <a:gd name="connsiteX2" fmla="*/ 507279 w 1609118"/>
              <a:gd name="connsiteY2" fmla="*/ 23 h 889981"/>
              <a:gd name="connsiteX3" fmla="*/ 810990 w 1609118"/>
              <a:gd name="connsiteY3" fmla="*/ 597595 h 889981"/>
              <a:gd name="connsiteX4" fmla="*/ 1124503 w 1609118"/>
              <a:gd name="connsiteY4" fmla="*/ 876606 h 889981"/>
              <a:gd name="connsiteX5" fmla="*/ 1429704 w 1609118"/>
              <a:gd name="connsiteY5" fmla="*/ 630176 h 889981"/>
              <a:gd name="connsiteX6" fmla="*/ 1609118 w 1609118"/>
              <a:gd name="connsiteY6" fmla="*/ 842899 h 889981"/>
              <a:gd name="connsiteX0" fmla="*/ 0 w 1609118"/>
              <a:gd name="connsiteY0" fmla="*/ 835162 h 889981"/>
              <a:gd name="connsiteX1" fmla="*/ 139991 w 1609118"/>
              <a:gd name="connsiteY1" fmla="*/ 865600 h 889981"/>
              <a:gd name="connsiteX2" fmla="*/ 454727 w 1609118"/>
              <a:gd name="connsiteY2" fmla="*/ 23 h 889981"/>
              <a:gd name="connsiteX3" fmla="*/ 810990 w 1609118"/>
              <a:gd name="connsiteY3" fmla="*/ 597595 h 889981"/>
              <a:gd name="connsiteX4" fmla="*/ 1124503 w 1609118"/>
              <a:gd name="connsiteY4" fmla="*/ 876606 h 889981"/>
              <a:gd name="connsiteX5" fmla="*/ 1429704 w 1609118"/>
              <a:gd name="connsiteY5" fmla="*/ 630176 h 889981"/>
              <a:gd name="connsiteX6" fmla="*/ 1609118 w 1609118"/>
              <a:gd name="connsiteY6" fmla="*/ 842899 h 88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118" h="889981">
                <a:moveTo>
                  <a:pt x="0" y="835162"/>
                </a:moveTo>
                <a:cubicBezTo>
                  <a:pt x="29018" y="803272"/>
                  <a:pt x="68323" y="944688"/>
                  <a:pt x="139991" y="865600"/>
                </a:cubicBezTo>
                <a:cubicBezTo>
                  <a:pt x="211659" y="786512"/>
                  <a:pt x="323936" y="-1114"/>
                  <a:pt x="454727" y="23"/>
                </a:cubicBezTo>
                <a:cubicBezTo>
                  <a:pt x="621151" y="-3701"/>
                  <a:pt x="708119" y="451498"/>
                  <a:pt x="810990" y="597595"/>
                </a:cubicBezTo>
                <a:cubicBezTo>
                  <a:pt x="890033" y="601575"/>
                  <a:pt x="1047971" y="884939"/>
                  <a:pt x="1124503" y="876606"/>
                </a:cubicBezTo>
                <a:cubicBezTo>
                  <a:pt x="1230273" y="914706"/>
                  <a:pt x="1388013" y="538890"/>
                  <a:pt x="1429704" y="630176"/>
                </a:cubicBezTo>
                <a:cubicBezTo>
                  <a:pt x="1513059" y="666198"/>
                  <a:pt x="1573529" y="793797"/>
                  <a:pt x="1609118" y="842899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AC71E2A1-03D7-5EF3-070C-1A318A002CC7}"/>
              </a:ext>
            </a:extLst>
          </p:cNvPr>
          <p:cNvSpPr/>
          <p:nvPr/>
        </p:nvSpPr>
        <p:spPr>
          <a:xfrm>
            <a:off x="8986017" y="1861478"/>
            <a:ext cx="1609118" cy="532164"/>
          </a:xfrm>
          <a:custGeom>
            <a:avLst/>
            <a:gdLst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4" fmla="*/ 1747319 w 1930946"/>
              <a:gd name="connsiteY4" fmla="*/ 9054 h 67534"/>
              <a:gd name="connsiteX5" fmla="*/ 1702052 w 1930946"/>
              <a:gd name="connsiteY5" fmla="*/ 9054 h 67534"/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4" fmla="*/ 1747319 w 1930946"/>
              <a:gd name="connsiteY4" fmla="*/ 9054 h 67534"/>
              <a:gd name="connsiteX0" fmla="*/ 0 w 1930946"/>
              <a:gd name="connsiteY0" fmla="*/ 0 h 67534"/>
              <a:gd name="connsiteX1" fmla="*/ 1865014 w 1930946"/>
              <a:gd name="connsiteY1" fmla="*/ 45268 h 67534"/>
              <a:gd name="connsiteX2" fmla="*/ 1928388 w 1930946"/>
              <a:gd name="connsiteY2" fmla="*/ 63374 h 67534"/>
              <a:gd name="connsiteX3" fmla="*/ 1874068 w 1930946"/>
              <a:gd name="connsiteY3" fmla="*/ 36214 h 67534"/>
              <a:gd name="connsiteX0" fmla="*/ 0 w 1928388"/>
              <a:gd name="connsiteY0" fmla="*/ 0 h 67534"/>
              <a:gd name="connsiteX1" fmla="*/ 1865014 w 1928388"/>
              <a:gd name="connsiteY1" fmla="*/ 45268 h 67534"/>
              <a:gd name="connsiteX2" fmla="*/ 1928388 w 1928388"/>
              <a:gd name="connsiteY2" fmla="*/ 63374 h 67534"/>
              <a:gd name="connsiteX0" fmla="*/ 0 w 1865014"/>
              <a:gd name="connsiteY0" fmla="*/ 0 h 45268"/>
              <a:gd name="connsiteX1" fmla="*/ 1865014 w 1865014"/>
              <a:gd name="connsiteY1" fmla="*/ 45268 h 45268"/>
              <a:gd name="connsiteX0" fmla="*/ 0 w 1865014"/>
              <a:gd name="connsiteY0" fmla="*/ 474547 h 519815"/>
              <a:gd name="connsiteX1" fmla="*/ 430006 w 1865014"/>
              <a:gd name="connsiteY1" fmla="*/ 17 h 519815"/>
              <a:gd name="connsiteX2" fmla="*/ 1865014 w 1865014"/>
              <a:gd name="connsiteY2" fmla="*/ 519815 h 519815"/>
              <a:gd name="connsiteX0" fmla="*/ 0 w 1865014"/>
              <a:gd name="connsiteY0" fmla="*/ 476896 h 531715"/>
              <a:gd name="connsiteX1" fmla="*/ 139991 w 1865014"/>
              <a:gd name="connsiteY1" fmla="*/ 507334 h 531715"/>
              <a:gd name="connsiteX2" fmla="*/ 430006 w 1865014"/>
              <a:gd name="connsiteY2" fmla="*/ 2366 h 531715"/>
              <a:gd name="connsiteX3" fmla="*/ 1865014 w 1865014"/>
              <a:gd name="connsiteY3" fmla="*/ 522164 h 531715"/>
              <a:gd name="connsiteX0" fmla="*/ 0 w 1865014"/>
              <a:gd name="connsiteY0" fmla="*/ 474778 h 529597"/>
              <a:gd name="connsiteX1" fmla="*/ 139991 w 1865014"/>
              <a:gd name="connsiteY1" fmla="*/ 505216 h 529597"/>
              <a:gd name="connsiteX2" fmla="*/ 430006 w 1865014"/>
              <a:gd name="connsiteY2" fmla="*/ 248 h 529597"/>
              <a:gd name="connsiteX3" fmla="*/ 1865014 w 1865014"/>
              <a:gd name="connsiteY3" fmla="*/ 520046 h 529597"/>
              <a:gd name="connsiteX0" fmla="*/ 0 w 1865014"/>
              <a:gd name="connsiteY0" fmla="*/ 474778 h 529597"/>
              <a:gd name="connsiteX1" fmla="*/ 139991 w 1865014"/>
              <a:gd name="connsiteY1" fmla="*/ 505216 h 529597"/>
              <a:gd name="connsiteX2" fmla="*/ 430006 w 1865014"/>
              <a:gd name="connsiteY2" fmla="*/ 248 h 529597"/>
              <a:gd name="connsiteX3" fmla="*/ 1865014 w 1865014"/>
              <a:gd name="connsiteY3" fmla="*/ 520046 h 529597"/>
              <a:gd name="connsiteX0" fmla="*/ 0 w 1865014"/>
              <a:gd name="connsiteY0" fmla="*/ 480076 h 534895"/>
              <a:gd name="connsiteX1" fmla="*/ 139991 w 1865014"/>
              <a:gd name="connsiteY1" fmla="*/ 510514 h 534895"/>
              <a:gd name="connsiteX2" fmla="*/ 430006 w 1865014"/>
              <a:gd name="connsiteY2" fmla="*/ 5546 h 534895"/>
              <a:gd name="connsiteX3" fmla="*/ 648370 w 1865014"/>
              <a:gd name="connsiteY3" fmla="*/ 305798 h 534895"/>
              <a:gd name="connsiteX4" fmla="*/ 1865014 w 1865014"/>
              <a:gd name="connsiteY4" fmla="*/ 525344 h 534895"/>
              <a:gd name="connsiteX0" fmla="*/ 0 w 1865014"/>
              <a:gd name="connsiteY0" fmla="*/ 479100 h 533919"/>
              <a:gd name="connsiteX1" fmla="*/ 139991 w 1865014"/>
              <a:gd name="connsiteY1" fmla="*/ 509538 h 533919"/>
              <a:gd name="connsiteX2" fmla="*/ 430006 w 1865014"/>
              <a:gd name="connsiteY2" fmla="*/ 4570 h 533919"/>
              <a:gd name="connsiteX3" fmla="*/ 648370 w 1865014"/>
              <a:gd name="connsiteY3" fmla="*/ 304822 h 533919"/>
              <a:gd name="connsiteX4" fmla="*/ 1865014 w 1865014"/>
              <a:gd name="connsiteY4" fmla="*/ 524368 h 53391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1865014 w 1865014"/>
              <a:gd name="connsiteY4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5320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5320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1865014 w 1865014"/>
              <a:gd name="connsiteY4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48370 w 1865014"/>
              <a:gd name="connsiteY3" fmla="*/ 300252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801908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68842 w 1865014"/>
              <a:gd name="connsiteY3" fmla="*/ 310488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865014 w 1865014"/>
              <a:gd name="connsiteY5" fmla="*/ 519798 h 529349"/>
              <a:gd name="connsiteX0" fmla="*/ 0 w 1865014"/>
              <a:gd name="connsiteY0" fmla="*/ 474530 h 541503"/>
              <a:gd name="connsiteX1" fmla="*/ 139991 w 1865014"/>
              <a:gd name="connsiteY1" fmla="*/ 504968 h 541503"/>
              <a:gd name="connsiteX2" fmla="*/ 430006 w 1865014"/>
              <a:gd name="connsiteY2" fmla="*/ 0 h 541503"/>
              <a:gd name="connsiteX3" fmla="*/ 655194 w 1865014"/>
              <a:gd name="connsiteY3" fmla="*/ 313900 h 541503"/>
              <a:gd name="connsiteX4" fmla="*/ 791672 w 1865014"/>
              <a:gd name="connsiteY4" fmla="*/ 262721 h 541503"/>
              <a:gd name="connsiteX5" fmla="*/ 1098746 w 1865014"/>
              <a:gd name="connsiteY5" fmla="*/ 528852 h 541503"/>
              <a:gd name="connsiteX6" fmla="*/ 1865014 w 1865014"/>
              <a:gd name="connsiteY6" fmla="*/ 519798 h 541503"/>
              <a:gd name="connsiteX0" fmla="*/ 0 w 1865014"/>
              <a:gd name="connsiteY0" fmla="*/ 474530 h 541503"/>
              <a:gd name="connsiteX1" fmla="*/ 139991 w 1865014"/>
              <a:gd name="connsiteY1" fmla="*/ 504968 h 541503"/>
              <a:gd name="connsiteX2" fmla="*/ 430006 w 1865014"/>
              <a:gd name="connsiteY2" fmla="*/ 0 h 541503"/>
              <a:gd name="connsiteX3" fmla="*/ 655194 w 1865014"/>
              <a:gd name="connsiteY3" fmla="*/ 313900 h 541503"/>
              <a:gd name="connsiteX4" fmla="*/ 791672 w 1865014"/>
              <a:gd name="connsiteY4" fmla="*/ 262721 h 541503"/>
              <a:gd name="connsiteX5" fmla="*/ 1098746 w 1865014"/>
              <a:gd name="connsiteY5" fmla="*/ 528852 h 541503"/>
              <a:gd name="connsiteX6" fmla="*/ 1865014 w 1865014"/>
              <a:gd name="connsiteY6" fmla="*/ 519798 h 541503"/>
              <a:gd name="connsiteX0" fmla="*/ 0 w 1865014"/>
              <a:gd name="connsiteY0" fmla="*/ 474530 h 529349"/>
              <a:gd name="connsiteX1" fmla="*/ 139991 w 1865014"/>
              <a:gd name="connsiteY1" fmla="*/ 504968 h 529349"/>
              <a:gd name="connsiteX2" fmla="*/ 430006 w 1865014"/>
              <a:gd name="connsiteY2" fmla="*/ 0 h 529349"/>
              <a:gd name="connsiteX3" fmla="*/ 655194 w 1865014"/>
              <a:gd name="connsiteY3" fmla="*/ 313900 h 529349"/>
              <a:gd name="connsiteX4" fmla="*/ 791672 w 1865014"/>
              <a:gd name="connsiteY4" fmla="*/ 262721 h 529349"/>
              <a:gd name="connsiteX5" fmla="*/ 1098746 w 1865014"/>
              <a:gd name="connsiteY5" fmla="*/ 528852 h 529349"/>
              <a:gd name="connsiteX6" fmla="*/ 1865014 w 1865014"/>
              <a:gd name="connsiteY6" fmla="*/ 519798 h 529349"/>
              <a:gd name="connsiteX0" fmla="*/ 0 w 1865014"/>
              <a:gd name="connsiteY0" fmla="*/ 474530 h 532275"/>
              <a:gd name="connsiteX1" fmla="*/ 139991 w 1865014"/>
              <a:gd name="connsiteY1" fmla="*/ 504968 h 532275"/>
              <a:gd name="connsiteX2" fmla="*/ 430006 w 1865014"/>
              <a:gd name="connsiteY2" fmla="*/ 0 h 532275"/>
              <a:gd name="connsiteX3" fmla="*/ 655194 w 1865014"/>
              <a:gd name="connsiteY3" fmla="*/ 313900 h 532275"/>
              <a:gd name="connsiteX4" fmla="*/ 791672 w 1865014"/>
              <a:gd name="connsiteY4" fmla="*/ 262721 h 532275"/>
              <a:gd name="connsiteX5" fmla="*/ 1098746 w 1865014"/>
              <a:gd name="connsiteY5" fmla="*/ 528852 h 532275"/>
              <a:gd name="connsiteX6" fmla="*/ 1416057 w 1865014"/>
              <a:gd name="connsiteY6" fmla="*/ 272956 h 532275"/>
              <a:gd name="connsiteX7" fmla="*/ 1865014 w 1865014"/>
              <a:gd name="connsiteY7" fmla="*/ 519798 h 532275"/>
              <a:gd name="connsiteX0" fmla="*/ 0 w 1865014"/>
              <a:gd name="connsiteY0" fmla="*/ 474530 h 532386"/>
              <a:gd name="connsiteX1" fmla="*/ 139991 w 1865014"/>
              <a:gd name="connsiteY1" fmla="*/ 504968 h 532386"/>
              <a:gd name="connsiteX2" fmla="*/ 430006 w 1865014"/>
              <a:gd name="connsiteY2" fmla="*/ 0 h 532386"/>
              <a:gd name="connsiteX3" fmla="*/ 655194 w 1865014"/>
              <a:gd name="connsiteY3" fmla="*/ 313900 h 532386"/>
              <a:gd name="connsiteX4" fmla="*/ 791672 w 1865014"/>
              <a:gd name="connsiteY4" fmla="*/ 262721 h 532386"/>
              <a:gd name="connsiteX5" fmla="*/ 1098746 w 1865014"/>
              <a:gd name="connsiteY5" fmla="*/ 528852 h 532386"/>
              <a:gd name="connsiteX6" fmla="*/ 1416057 w 1865014"/>
              <a:gd name="connsiteY6" fmla="*/ 272956 h 532386"/>
              <a:gd name="connsiteX7" fmla="*/ 1865014 w 1865014"/>
              <a:gd name="connsiteY7" fmla="*/ 519798 h 532386"/>
              <a:gd name="connsiteX0" fmla="*/ 0 w 1865014"/>
              <a:gd name="connsiteY0" fmla="*/ 474530 h 532386"/>
              <a:gd name="connsiteX1" fmla="*/ 139991 w 1865014"/>
              <a:gd name="connsiteY1" fmla="*/ 504968 h 532386"/>
              <a:gd name="connsiteX2" fmla="*/ 430006 w 1865014"/>
              <a:gd name="connsiteY2" fmla="*/ 0 h 532386"/>
              <a:gd name="connsiteX3" fmla="*/ 655194 w 1865014"/>
              <a:gd name="connsiteY3" fmla="*/ 313900 h 532386"/>
              <a:gd name="connsiteX4" fmla="*/ 791672 w 1865014"/>
              <a:gd name="connsiteY4" fmla="*/ 262721 h 532386"/>
              <a:gd name="connsiteX5" fmla="*/ 1098746 w 1865014"/>
              <a:gd name="connsiteY5" fmla="*/ 528852 h 532386"/>
              <a:gd name="connsiteX6" fmla="*/ 1416057 w 1865014"/>
              <a:gd name="connsiteY6" fmla="*/ 272956 h 532386"/>
              <a:gd name="connsiteX7" fmla="*/ 1865014 w 1865014"/>
              <a:gd name="connsiteY7" fmla="*/ 519798 h 532386"/>
              <a:gd name="connsiteX0" fmla="*/ 0 w 1598883"/>
              <a:gd name="connsiteY0" fmla="*/ 474530 h 532386"/>
              <a:gd name="connsiteX1" fmla="*/ 139991 w 1598883"/>
              <a:gd name="connsiteY1" fmla="*/ 504968 h 532386"/>
              <a:gd name="connsiteX2" fmla="*/ 430006 w 1598883"/>
              <a:gd name="connsiteY2" fmla="*/ 0 h 532386"/>
              <a:gd name="connsiteX3" fmla="*/ 655194 w 1598883"/>
              <a:gd name="connsiteY3" fmla="*/ 313900 h 532386"/>
              <a:gd name="connsiteX4" fmla="*/ 791672 w 1598883"/>
              <a:gd name="connsiteY4" fmla="*/ 262721 h 532386"/>
              <a:gd name="connsiteX5" fmla="*/ 1098746 w 1598883"/>
              <a:gd name="connsiteY5" fmla="*/ 528852 h 532386"/>
              <a:gd name="connsiteX6" fmla="*/ 1416057 w 1598883"/>
              <a:gd name="connsiteY6" fmla="*/ 272956 h 532386"/>
              <a:gd name="connsiteX7" fmla="*/ 1598883 w 1598883"/>
              <a:gd name="connsiteY7" fmla="*/ 485679 h 532386"/>
              <a:gd name="connsiteX0" fmla="*/ 0 w 1598883"/>
              <a:gd name="connsiteY0" fmla="*/ 474530 h 532386"/>
              <a:gd name="connsiteX1" fmla="*/ 139991 w 1598883"/>
              <a:gd name="connsiteY1" fmla="*/ 504968 h 532386"/>
              <a:gd name="connsiteX2" fmla="*/ 430006 w 1598883"/>
              <a:gd name="connsiteY2" fmla="*/ 0 h 532386"/>
              <a:gd name="connsiteX3" fmla="*/ 655194 w 1598883"/>
              <a:gd name="connsiteY3" fmla="*/ 313900 h 532386"/>
              <a:gd name="connsiteX4" fmla="*/ 791672 w 1598883"/>
              <a:gd name="connsiteY4" fmla="*/ 262721 h 532386"/>
              <a:gd name="connsiteX5" fmla="*/ 1098746 w 1598883"/>
              <a:gd name="connsiteY5" fmla="*/ 528852 h 532386"/>
              <a:gd name="connsiteX6" fmla="*/ 1416057 w 1598883"/>
              <a:gd name="connsiteY6" fmla="*/ 272956 h 532386"/>
              <a:gd name="connsiteX7" fmla="*/ 1598883 w 1598883"/>
              <a:gd name="connsiteY7" fmla="*/ 485679 h 532386"/>
              <a:gd name="connsiteX0" fmla="*/ 0 w 1609118"/>
              <a:gd name="connsiteY0" fmla="*/ 474530 h 532386"/>
              <a:gd name="connsiteX1" fmla="*/ 139991 w 1609118"/>
              <a:gd name="connsiteY1" fmla="*/ 504968 h 532386"/>
              <a:gd name="connsiteX2" fmla="*/ 430006 w 1609118"/>
              <a:gd name="connsiteY2" fmla="*/ 0 h 532386"/>
              <a:gd name="connsiteX3" fmla="*/ 655194 w 1609118"/>
              <a:gd name="connsiteY3" fmla="*/ 313900 h 532386"/>
              <a:gd name="connsiteX4" fmla="*/ 791672 w 1609118"/>
              <a:gd name="connsiteY4" fmla="*/ 262721 h 532386"/>
              <a:gd name="connsiteX5" fmla="*/ 1098746 w 1609118"/>
              <a:gd name="connsiteY5" fmla="*/ 528852 h 532386"/>
              <a:gd name="connsiteX6" fmla="*/ 1416057 w 1609118"/>
              <a:gd name="connsiteY6" fmla="*/ 272956 h 532386"/>
              <a:gd name="connsiteX7" fmla="*/ 1609118 w 1609118"/>
              <a:gd name="connsiteY7" fmla="*/ 482267 h 532386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474530 h 532347"/>
              <a:gd name="connsiteX1" fmla="*/ 139991 w 1609118"/>
              <a:gd name="connsiteY1" fmla="*/ 504968 h 532347"/>
              <a:gd name="connsiteX2" fmla="*/ 430006 w 1609118"/>
              <a:gd name="connsiteY2" fmla="*/ 0 h 532347"/>
              <a:gd name="connsiteX3" fmla="*/ 655194 w 1609118"/>
              <a:gd name="connsiteY3" fmla="*/ 313900 h 532347"/>
              <a:gd name="connsiteX4" fmla="*/ 791672 w 1609118"/>
              <a:gd name="connsiteY4" fmla="*/ 262721 h 532347"/>
              <a:gd name="connsiteX5" fmla="*/ 1098746 w 1609118"/>
              <a:gd name="connsiteY5" fmla="*/ 528852 h 532347"/>
              <a:gd name="connsiteX6" fmla="*/ 1429704 w 1609118"/>
              <a:gd name="connsiteY6" fmla="*/ 269544 h 532347"/>
              <a:gd name="connsiteX7" fmla="*/ 1609118 w 1609118"/>
              <a:gd name="connsiteY7" fmla="*/ 482267 h 532347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791672 w 1609118"/>
              <a:gd name="connsiteY4" fmla="*/ 480843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692652 h 747471"/>
              <a:gd name="connsiteX1" fmla="*/ 139991 w 1609118"/>
              <a:gd name="connsiteY1" fmla="*/ 723090 h 747471"/>
              <a:gd name="connsiteX2" fmla="*/ 430006 w 1609118"/>
              <a:gd name="connsiteY2" fmla="*/ 218122 h 747471"/>
              <a:gd name="connsiteX3" fmla="*/ 655194 w 1609118"/>
              <a:gd name="connsiteY3" fmla="*/ 532022 h 747471"/>
              <a:gd name="connsiteX4" fmla="*/ 810990 w 1609118"/>
              <a:gd name="connsiteY4" fmla="*/ 455085 h 747471"/>
              <a:gd name="connsiteX5" fmla="*/ 1118064 w 1609118"/>
              <a:gd name="connsiteY5" fmla="*/ 0 h 747471"/>
              <a:gd name="connsiteX6" fmla="*/ 1429704 w 1609118"/>
              <a:gd name="connsiteY6" fmla="*/ 487666 h 747471"/>
              <a:gd name="connsiteX7" fmla="*/ 1609118 w 1609118"/>
              <a:gd name="connsiteY7" fmla="*/ 700389 h 747471"/>
              <a:gd name="connsiteX0" fmla="*/ 0 w 1609118"/>
              <a:gd name="connsiteY0" fmla="*/ 474530 h 529349"/>
              <a:gd name="connsiteX1" fmla="*/ 139991 w 1609118"/>
              <a:gd name="connsiteY1" fmla="*/ 504968 h 529349"/>
              <a:gd name="connsiteX2" fmla="*/ 430006 w 1609118"/>
              <a:gd name="connsiteY2" fmla="*/ 0 h 529349"/>
              <a:gd name="connsiteX3" fmla="*/ 655194 w 1609118"/>
              <a:gd name="connsiteY3" fmla="*/ 313900 h 529349"/>
              <a:gd name="connsiteX4" fmla="*/ 810990 w 1609118"/>
              <a:gd name="connsiteY4" fmla="*/ 236963 h 529349"/>
              <a:gd name="connsiteX5" fmla="*/ 1124503 w 1609118"/>
              <a:gd name="connsiteY5" fmla="*/ 515974 h 529349"/>
              <a:gd name="connsiteX6" fmla="*/ 1429704 w 1609118"/>
              <a:gd name="connsiteY6" fmla="*/ 269544 h 529349"/>
              <a:gd name="connsiteX7" fmla="*/ 1609118 w 1609118"/>
              <a:gd name="connsiteY7" fmla="*/ 482267 h 529349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655194 w 1609118"/>
              <a:gd name="connsiteY3" fmla="*/ 674509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00270 w 1609118"/>
              <a:gd name="connsiteY3" fmla="*/ 577918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00270 w 1609118"/>
              <a:gd name="connsiteY3" fmla="*/ 577918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24153 w 1609118"/>
              <a:gd name="connsiteY3" fmla="*/ 554034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24153 w 1609118"/>
              <a:gd name="connsiteY3" fmla="*/ 554034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5139 h 889958"/>
              <a:gd name="connsiteX1" fmla="*/ 139991 w 1609118"/>
              <a:gd name="connsiteY1" fmla="*/ 865577 h 889958"/>
              <a:gd name="connsiteX2" fmla="*/ 507279 w 1609118"/>
              <a:gd name="connsiteY2" fmla="*/ 0 h 889958"/>
              <a:gd name="connsiteX3" fmla="*/ 744625 w 1609118"/>
              <a:gd name="connsiteY3" fmla="*/ 533563 h 889958"/>
              <a:gd name="connsiteX4" fmla="*/ 810990 w 1609118"/>
              <a:gd name="connsiteY4" fmla="*/ 597572 h 889958"/>
              <a:gd name="connsiteX5" fmla="*/ 1124503 w 1609118"/>
              <a:gd name="connsiteY5" fmla="*/ 876583 h 889958"/>
              <a:gd name="connsiteX6" fmla="*/ 1429704 w 1609118"/>
              <a:gd name="connsiteY6" fmla="*/ 630153 h 889958"/>
              <a:gd name="connsiteX7" fmla="*/ 1609118 w 1609118"/>
              <a:gd name="connsiteY7" fmla="*/ 842876 h 889958"/>
              <a:gd name="connsiteX0" fmla="*/ 0 w 1609118"/>
              <a:gd name="connsiteY0" fmla="*/ 837972 h 892791"/>
              <a:gd name="connsiteX1" fmla="*/ 139991 w 1609118"/>
              <a:gd name="connsiteY1" fmla="*/ 868410 h 892791"/>
              <a:gd name="connsiteX2" fmla="*/ 507279 w 1609118"/>
              <a:gd name="connsiteY2" fmla="*/ 2833 h 892791"/>
              <a:gd name="connsiteX3" fmla="*/ 810990 w 1609118"/>
              <a:gd name="connsiteY3" fmla="*/ 600405 h 892791"/>
              <a:gd name="connsiteX4" fmla="*/ 1124503 w 1609118"/>
              <a:gd name="connsiteY4" fmla="*/ 879416 h 892791"/>
              <a:gd name="connsiteX5" fmla="*/ 1429704 w 1609118"/>
              <a:gd name="connsiteY5" fmla="*/ 632986 h 892791"/>
              <a:gd name="connsiteX6" fmla="*/ 1609118 w 1609118"/>
              <a:gd name="connsiteY6" fmla="*/ 845709 h 892791"/>
              <a:gd name="connsiteX0" fmla="*/ 0 w 1609118"/>
              <a:gd name="connsiteY0" fmla="*/ 837972 h 892791"/>
              <a:gd name="connsiteX1" fmla="*/ 139991 w 1609118"/>
              <a:gd name="connsiteY1" fmla="*/ 868410 h 892791"/>
              <a:gd name="connsiteX2" fmla="*/ 507279 w 1609118"/>
              <a:gd name="connsiteY2" fmla="*/ 2833 h 892791"/>
              <a:gd name="connsiteX3" fmla="*/ 810990 w 1609118"/>
              <a:gd name="connsiteY3" fmla="*/ 600405 h 892791"/>
              <a:gd name="connsiteX4" fmla="*/ 1124503 w 1609118"/>
              <a:gd name="connsiteY4" fmla="*/ 879416 h 892791"/>
              <a:gd name="connsiteX5" fmla="*/ 1429704 w 1609118"/>
              <a:gd name="connsiteY5" fmla="*/ 632986 h 892791"/>
              <a:gd name="connsiteX6" fmla="*/ 1609118 w 1609118"/>
              <a:gd name="connsiteY6" fmla="*/ 845709 h 892791"/>
              <a:gd name="connsiteX0" fmla="*/ 0 w 1609118"/>
              <a:gd name="connsiteY0" fmla="*/ 837972 h 892791"/>
              <a:gd name="connsiteX1" fmla="*/ 139991 w 1609118"/>
              <a:gd name="connsiteY1" fmla="*/ 868410 h 892791"/>
              <a:gd name="connsiteX2" fmla="*/ 507279 w 1609118"/>
              <a:gd name="connsiteY2" fmla="*/ 2833 h 892791"/>
              <a:gd name="connsiteX3" fmla="*/ 810990 w 1609118"/>
              <a:gd name="connsiteY3" fmla="*/ 600405 h 892791"/>
              <a:gd name="connsiteX4" fmla="*/ 1124503 w 1609118"/>
              <a:gd name="connsiteY4" fmla="*/ 879416 h 892791"/>
              <a:gd name="connsiteX5" fmla="*/ 1429704 w 1609118"/>
              <a:gd name="connsiteY5" fmla="*/ 632986 h 892791"/>
              <a:gd name="connsiteX6" fmla="*/ 1609118 w 1609118"/>
              <a:gd name="connsiteY6" fmla="*/ 845709 h 892791"/>
              <a:gd name="connsiteX0" fmla="*/ 0 w 1609118"/>
              <a:gd name="connsiteY0" fmla="*/ 835162 h 889981"/>
              <a:gd name="connsiteX1" fmla="*/ 139991 w 1609118"/>
              <a:gd name="connsiteY1" fmla="*/ 865600 h 889981"/>
              <a:gd name="connsiteX2" fmla="*/ 507279 w 1609118"/>
              <a:gd name="connsiteY2" fmla="*/ 23 h 889981"/>
              <a:gd name="connsiteX3" fmla="*/ 810990 w 1609118"/>
              <a:gd name="connsiteY3" fmla="*/ 597595 h 889981"/>
              <a:gd name="connsiteX4" fmla="*/ 1124503 w 1609118"/>
              <a:gd name="connsiteY4" fmla="*/ 876606 h 889981"/>
              <a:gd name="connsiteX5" fmla="*/ 1429704 w 1609118"/>
              <a:gd name="connsiteY5" fmla="*/ 630176 h 889981"/>
              <a:gd name="connsiteX6" fmla="*/ 1609118 w 1609118"/>
              <a:gd name="connsiteY6" fmla="*/ 842899 h 889981"/>
              <a:gd name="connsiteX0" fmla="*/ 0 w 1609118"/>
              <a:gd name="connsiteY0" fmla="*/ 466421 h 521240"/>
              <a:gd name="connsiteX1" fmla="*/ 139991 w 1609118"/>
              <a:gd name="connsiteY1" fmla="*/ 496859 h 521240"/>
              <a:gd name="connsiteX2" fmla="*/ 399703 w 1609118"/>
              <a:gd name="connsiteY2" fmla="*/ 116 h 521240"/>
              <a:gd name="connsiteX3" fmla="*/ 810990 w 1609118"/>
              <a:gd name="connsiteY3" fmla="*/ 228854 h 521240"/>
              <a:gd name="connsiteX4" fmla="*/ 1124503 w 1609118"/>
              <a:gd name="connsiteY4" fmla="*/ 507865 h 521240"/>
              <a:gd name="connsiteX5" fmla="*/ 1429704 w 1609118"/>
              <a:gd name="connsiteY5" fmla="*/ 261435 h 521240"/>
              <a:gd name="connsiteX6" fmla="*/ 1609118 w 1609118"/>
              <a:gd name="connsiteY6" fmla="*/ 474158 h 521240"/>
              <a:gd name="connsiteX0" fmla="*/ 0 w 1609118"/>
              <a:gd name="connsiteY0" fmla="*/ 477345 h 532164"/>
              <a:gd name="connsiteX1" fmla="*/ 139991 w 1609118"/>
              <a:gd name="connsiteY1" fmla="*/ 507783 h 532164"/>
              <a:gd name="connsiteX2" fmla="*/ 399703 w 1609118"/>
              <a:gd name="connsiteY2" fmla="*/ 11040 h 532164"/>
              <a:gd name="connsiteX3" fmla="*/ 623168 w 1609118"/>
              <a:gd name="connsiteY3" fmla="*/ 281630 h 532164"/>
              <a:gd name="connsiteX4" fmla="*/ 810990 w 1609118"/>
              <a:gd name="connsiteY4" fmla="*/ 239778 h 532164"/>
              <a:gd name="connsiteX5" fmla="*/ 1124503 w 1609118"/>
              <a:gd name="connsiteY5" fmla="*/ 518789 h 532164"/>
              <a:gd name="connsiteX6" fmla="*/ 1429704 w 1609118"/>
              <a:gd name="connsiteY6" fmla="*/ 272359 h 532164"/>
              <a:gd name="connsiteX7" fmla="*/ 1609118 w 1609118"/>
              <a:gd name="connsiteY7" fmla="*/ 485082 h 532164"/>
              <a:gd name="connsiteX0" fmla="*/ 0 w 1609118"/>
              <a:gd name="connsiteY0" fmla="*/ 477345 h 532164"/>
              <a:gd name="connsiteX1" fmla="*/ 139991 w 1609118"/>
              <a:gd name="connsiteY1" fmla="*/ 507783 h 532164"/>
              <a:gd name="connsiteX2" fmla="*/ 399703 w 1609118"/>
              <a:gd name="connsiteY2" fmla="*/ 11040 h 532164"/>
              <a:gd name="connsiteX3" fmla="*/ 623168 w 1609118"/>
              <a:gd name="connsiteY3" fmla="*/ 281630 h 532164"/>
              <a:gd name="connsiteX4" fmla="*/ 810990 w 1609118"/>
              <a:gd name="connsiteY4" fmla="*/ 278198 h 532164"/>
              <a:gd name="connsiteX5" fmla="*/ 1124503 w 1609118"/>
              <a:gd name="connsiteY5" fmla="*/ 518789 h 532164"/>
              <a:gd name="connsiteX6" fmla="*/ 1429704 w 1609118"/>
              <a:gd name="connsiteY6" fmla="*/ 272359 h 532164"/>
              <a:gd name="connsiteX7" fmla="*/ 1609118 w 1609118"/>
              <a:gd name="connsiteY7" fmla="*/ 485082 h 532164"/>
              <a:gd name="connsiteX0" fmla="*/ 0 w 1609118"/>
              <a:gd name="connsiteY0" fmla="*/ 477345 h 532164"/>
              <a:gd name="connsiteX1" fmla="*/ 139991 w 1609118"/>
              <a:gd name="connsiteY1" fmla="*/ 507783 h 532164"/>
              <a:gd name="connsiteX2" fmla="*/ 399703 w 1609118"/>
              <a:gd name="connsiteY2" fmla="*/ 11040 h 532164"/>
              <a:gd name="connsiteX3" fmla="*/ 623168 w 1609118"/>
              <a:gd name="connsiteY3" fmla="*/ 281630 h 532164"/>
              <a:gd name="connsiteX4" fmla="*/ 810990 w 1609118"/>
              <a:gd name="connsiteY4" fmla="*/ 278198 h 532164"/>
              <a:gd name="connsiteX5" fmla="*/ 1124503 w 1609118"/>
              <a:gd name="connsiteY5" fmla="*/ 518789 h 532164"/>
              <a:gd name="connsiteX6" fmla="*/ 1429704 w 1609118"/>
              <a:gd name="connsiteY6" fmla="*/ 272359 h 532164"/>
              <a:gd name="connsiteX7" fmla="*/ 1609118 w 1609118"/>
              <a:gd name="connsiteY7" fmla="*/ 485082 h 532164"/>
              <a:gd name="connsiteX0" fmla="*/ 0 w 1609118"/>
              <a:gd name="connsiteY0" fmla="*/ 477345 h 532164"/>
              <a:gd name="connsiteX1" fmla="*/ 139991 w 1609118"/>
              <a:gd name="connsiteY1" fmla="*/ 507783 h 532164"/>
              <a:gd name="connsiteX2" fmla="*/ 399703 w 1609118"/>
              <a:gd name="connsiteY2" fmla="*/ 11040 h 532164"/>
              <a:gd name="connsiteX3" fmla="*/ 623168 w 1609118"/>
              <a:gd name="connsiteY3" fmla="*/ 281630 h 532164"/>
              <a:gd name="connsiteX4" fmla="*/ 810990 w 1609118"/>
              <a:gd name="connsiteY4" fmla="*/ 278198 h 532164"/>
              <a:gd name="connsiteX5" fmla="*/ 1086083 w 1609118"/>
              <a:gd name="connsiteY5" fmla="*/ 518789 h 532164"/>
              <a:gd name="connsiteX6" fmla="*/ 1429704 w 1609118"/>
              <a:gd name="connsiteY6" fmla="*/ 272359 h 532164"/>
              <a:gd name="connsiteX7" fmla="*/ 1609118 w 1609118"/>
              <a:gd name="connsiteY7" fmla="*/ 485082 h 5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9118" h="532164">
                <a:moveTo>
                  <a:pt x="0" y="477345"/>
                </a:moveTo>
                <a:cubicBezTo>
                  <a:pt x="29018" y="445455"/>
                  <a:pt x="68323" y="586871"/>
                  <a:pt x="139991" y="507783"/>
                </a:cubicBezTo>
                <a:cubicBezTo>
                  <a:pt x="211659" y="428695"/>
                  <a:pt x="314051" y="83310"/>
                  <a:pt x="399703" y="11040"/>
                </a:cubicBezTo>
                <a:cubicBezTo>
                  <a:pt x="485355" y="-61230"/>
                  <a:pt x="554620" y="243507"/>
                  <a:pt x="623168" y="281630"/>
                </a:cubicBezTo>
                <a:cubicBezTo>
                  <a:pt x="691716" y="319753"/>
                  <a:pt x="740241" y="227145"/>
                  <a:pt x="810990" y="278198"/>
                </a:cubicBezTo>
                <a:cubicBezTo>
                  <a:pt x="890033" y="282178"/>
                  <a:pt x="1009551" y="527122"/>
                  <a:pt x="1086083" y="518789"/>
                </a:cubicBezTo>
                <a:cubicBezTo>
                  <a:pt x="1191853" y="556889"/>
                  <a:pt x="1388013" y="181073"/>
                  <a:pt x="1429704" y="272359"/>
                </a:cubicBezTo>
                <a:cubicBezTo>
                  <a:pt x="1513059" y="308381"/>
                  <a:pt x="1573529" y="435980"/>
                  <a:pt x="1609118" y="485082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C47FEA9-D194-2B68-A30C-F3C4C76722FF}"/>
              </a:ext>
            </a:extLst>
          </p:cNvPr>
          <p:cNvSpPr txBox="1"/>
          <p:nvPr/>
        </p:nvSpPr>
        <p:spPr>
          <a:xfrm>
            <a:off x="9263279" y="14724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/>
              <a:t>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E6FC2A8-9774-B8E0-8112-162B8CA0B25E}"/>
              </a:ext>
            </a:extLst>
          </p:cNvPr>
          <p:cNvSpPr txBox="1"/>
          <p:nvPr/>
        </p:nvSpPr>
        <p:spPr>
          <a:xfrm>
            <a:off x="9639572" y="16727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/>
              <a:t>c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E3C3474-DA3A-CD6E-E7AA-7BC65B7D29B1}"/>
              </a:ext>
            </a:extLst>
          </p:cNvPr>
          <p:cNvSpPr txBox="1"/>
          <p:nvPr/>
        </p:nvSpPr>
        <p:spPr>
          <a:xfrm>
            <a:off x="10264299" y="169037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/>
              <a:t>v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4569601-BBBF-81F6-09B9-7A62DEB3E4F7}"/>
              </a:ext>
            </a:extLst>
          </p:cNvPr>
          <p:cNvSpPr txBox="1"/>
          <p:nvPr/>
        </p:nvSpPr>
        <p:spPr>
          <a:xfrm>
            <a:off x="9269461" y="454594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3EB6293-E3BC-9AC2-2A02-A032D3355DE0}"/>
              </a:ext>
            </a:extLst>
          </p:cNvPr>
          <p:cNvSpPr txBox="1"/>
          <p:nvPr/>
        </p:nvSpPr>
        <p:spPr>
          <a:xfrm>
            <a:off x="10264299" y="29249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/>
              <a:t>v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25231D8-03D3-91D7-1CF1-10294D841D80}"/>
              </a:ext>
            </a:extLst>
          </p:cNvPr>
          <p:cNvSpPr txBox="1"/>
          <p:nvPr/>
        </p:nvSpPr>
        <p:spPr>
          <a:xfrm>
            <a:off x="9447920" y="22415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/>
              <a:t>x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3AED17D-1891-0F27-8A89-ADD9F5B1535A}"/>
              </a:ext>
            </a:extLst>
          </p:cNvPr>
          <p:cNvSpPr txBox="1"/>
          <p:nvPr/>
        </p:nvSpPr>
        <p:spPr>
          <a:xfrm>
            <a:off x="10448940" y="225625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/>
              <a:t>y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41FEE55-7078-F95C-FF79-02F25DAF94B8}"/>
              </a:ext>
            </a:extLst>
          </p:cNvPr>
          <p:cNvSpPr txBox="1"/>
          <p:nvPr/>
        </p:nvSpPr>
        <p:spPr>
          <a:xfrm>
            <a:off x="11094696" y="227875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/>
              <a:t>Normál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F648C9CF-E6F8-259E-D2E1-85FD2961FA6E}"/>
              </a:ext>
            </a:extLst>
          </p:cNvPr>
          <p:cNvSpPr txBox="1"/>
          <p:nvPr/>
        </p:nvSpPr>
        <p:spPr>
          <a:xfrm>
            <a:off x="11094696" y="384653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/>
              <a:t>TI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915B6BA-D809-0AA6-67B7-0FDAFC32ED37}"/>
              </a:ext>
            </a:extLst>
          </p:cNvPr>
          <p:cNvSpPr txBox="1"/>
          <p:nvPr/>
        </p:nvSpPr>
        <p:spPr>
          <a:xfrm>
            <a:off x="11094696" y="5219271"/>
            <a:ext cx="1075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/>
              <a:t>RV nyomás-terhelés</a:t>
            </a:r>
          </a:p>
        </p:txBody>
      </p:sp>
      <p:cxnSp>
        <p:nvCxnSpPr>
          <p:cNvPr id="18" name="Egyenes összekötő 17">
            <a:extLst>
              <a:ext uri="{FF2B5EF4-FFF2-40B4-BE49-F238E27FC236}">
                <a16:creationId xmlns:a16="http://schemas.microsoft.com/office/drawing/2014/main" id="{87942CB5-BAAB-F2DD-D9E9-AF3866704CB6}"/>
              </a:ext>
            </a:extLst>
          </p:cNvPr>
          <p:cNvCxnSpPr>
            <a:cxnSpLocks/>
          </p:cNvCxnSpPr>
          <p:nvPr/>
        </p:nvCxnSpPr>
        <p:spPr>
          <a:xfrm>
            <a:off x="8851342" y="2584761"/>
            <a:ext cx="2213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>
            <a:extLst>
              <a:ext uri="{FF2B5EF4-FFF2-40B4-BE49-F238E27FC236}">
                <a16:creationId xmlns:a16="http://schemas.microsoft.com/office/drawing/2014/main" id="{EBECBDF7-892F-BF49-1990-8FB52A4EFA2A}"/>
              </a:ext>
            </a:extLst>
          </p:cNvPr>
          <p:cNvCxnSpPr>
            <a:cxnSpLocks/>
          </p:cNvCxnSpPr>
          <p:nvPr/>
        </p:nvCxnSpPr>
        <p:spPr>
          <a:xfrm>
            <a:off x="8851342" y="4172946"/>
            <a:ext cx="2213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3E8DBF8C-A009-5218-FB39-7B98D8EAA536}"/>
              </a:ext>
            </a:extLst>
          </p:cNvPr>
          <p:cNvCxnSpPr>
            <a:cxnSpLocks/>
          </p:cNvCxnSpPr>
          <p:nvPr/>
        </p:nvCxnSpPr>
        <p:spPr>
          <a:xfrm>
            <a:off x="8851342" y="5916874"/>
            <a:ext cx="2213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8CE12F6-BEA8-4AAE-6588-D29B339547A3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Hötzel Ml et al. Anästhesiol Intensivmed Notfallmed Schmerzther 54:334-346, 2019.</a:t>
            </a:r>
          </a:p>
        </p:txBody>
      </p:sp>
    </p:spTree>
    <p:extLst>
      <p:ext uri="{BB962C8B-B14F-4D97-AF65-F5344CB8AC3E}">
        <p14:creationId xmlns:p14="http://schemas.microsoft.com/office/powerpoint/2010/main" val="53592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anesztézia típusa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10598970" cy="471878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Regionális anesztézia preferált</a:t>
            </a:r>
            <a:r>
              <a:rPr lang="hu-HU" altLang="hu-HU" sz="1800" baseline="30000"/>
              <a:t>1</a:t>
            </a:r>
            <a:r>
              <a:rPr lang="hu-HU" altLang="hu-HU" sz="1800"/>
              <a:t>,</a:t>
            </a:r>
            <a:r>
              <a:rPr lang="pt-BR" altLang="hu-HU" sz="1800"/>
              <a:t> SVR és a légző rendszer funkciójának őrzése a „célkeresztben”</a:t>
            </a: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altLang="hu-HU" sz="1800"/>
              <a:t>Általános anesztézia</a:t>
            </a:r>
            <a:r>
              <a:rPr lang="hu-HU" altLang="hu-HU" sz="1800" baseline="30000"/>
              <a:t>2</a:t>
            </a:r>
          </a:p>
          <a:p>
            <a:pPr marL="70485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altLang="hu-HU" sz="1800"/>
              <a:t>Perctérfogat elemeinek szoros monitorozása</a:t>
            </a:r>
          </a:p>
          <a:p>
            <a:pPr marL="70485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altLang="hu-HU" sz="1800"/>
              <a:t>Preoxigenizáció</a:t>
            </a:r>
          </a:p>
          <a:p>
            <a:pPr marL="70485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altLang="hu-HU" sz="1800"/>
              <a:t>Titrált alacsony dózisok</a:t>
            </a:r>
          </a:p>
          <a:p>
            <a:pPr marL="70485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altLang="hu-HU" sz="1800"/>
              <a:t>Hatásbeállás megvárása</a:t>
            </a:r>
          </a:p>
          <a:p>
            <a:pPr marL="70485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hu-HU" altLang="hu-HU" sz="1800"/>
          </a:p>
          <a:p>
            <a:pPr marL="70485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altLang="hu-HU" sz="1800"/>
              <a:t>Sympathicus stimulusok kerülése</a:t>
            </a:r>
          </a:p>
          <a:p>
            <a:pPr marL="704850" lvl="1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altLang="hu-HU" sz="1800"/>
              <a:t>Lehűlés megelőzése</a:t>
            </a:r>
          </a:p>
          <a:p>
            <a:pPr marL="36195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altLang="hu-HU" sz="1800"/>
              <a:t>„Az aneszteziológus személye fontosabb, mint az aneszteziológiai technika”</a:t>
            </a:r>
            <a:r>
              <a:rPr lang="hu-HU" altLang="hu-HU" sz="1800" baseline="30000"/>
              <a:t>3</a:t>
            </a:r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8CE12F6-BEA8-4AAE-6588-D29B339547A3}"/>
              </a:ext>
            </a:extLst>
          </p:cNvPr>
          <p:cNvSpPr txBox="1"/>
          <p:nvPr/>
        </p:nvSpPr>
        <p:spPr>
          <a:xfrm>
            <a:off x="609600" y="6275585"/>
            <a:ext cx="1110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Hötzel Ml et al. Anästhesiol Intensivmed Notfallmed Schmerzther 54:334-346, 2019., </a:t>
            </a:r>
            <a:r>
              <a:rPr lang="hu-HU" sz="1200" i="1" baseline="30000"/>
              <a:t>1</a:t>
            </a:r>
            <a:r>
              <a:rPr lang="hu-HU" sz="1200" i="1"/>
              <a:t>Rajagopal S et al. Circulation 147:1317-1343, 2023, </a:t>
            </a:r>
            <a:r>
              <a:rPr lang="hu-HU" sz="1200" i="1" baseline="30000"/>
              <a:t>2</a:t>
            </a:r>
            <a:r>
              <a:rPr lang="hu-HU" sz="1200" i="1"/>
              <a:t>Smilowitz NR et al. Am J Cardiol 123:1532-1537, 2019., </a:t>
            </a:r>
            <a:r>
              <a:rPr lang="hu-HU" sz="1200" i="1" baseline="30000"/>
              <a:t>3</a:t>
            </a:r>
            <a:r>
              <a:rPr lang="hu-HU" sz="1200" i="1"/>
              <a:t>Gille J et al. </a:t>
            </a:r>
            <a:r>
              <a:rPr lang="fr-FR" sz="1200" i="1"/>
              <a:t>Anesthesiol Res Pract </a:t>
            </a:r>
            <a:r>
              <a:rPr lang="hu-HU" sz="1200" i="1"/>
              <a:t>DOI:</a:t>
            </a:r>
            <a:r>
              <a:rPr lang="fr-FR" sz="1200" i="1"/>
              <a:t>10.1155/2012/3569822012</a:t>
            </a:r>
            <a:r>
              <a:rPr lang="hu-HU" sz="1200" i="1"/>
              <a:t>, </a:t>
            </a:r>
            <a:r>
              <a:rPr lang="fr-FR" sz="1200" i="1"/>
              <a:t>2012</a:t>
            </a:r>
            <a:r>
              <a:rPr lang="hu-HU" sz="1200" i="1"/>
              <a:t>.</a:t>
            </a:r>
          </a:p>
        </p:txBody>
      </p:sp>
      <p:pic>
        <p:nvPicPr>
          <p:cNvPr id="23" name="Picture 4" descr="http://www.medecbenelux.be/images/slideshow/homepagina/medec_missie_1.jpg">
            <a:extLst>
              <a:ext uri="{FF2B5EF4-FFF2-40B4-BE49-F238E27FC236}">
                <a16:creationId xmlns:a16="http://schemas.microsoft.com/office/drawing/2014/main" id="{F3593FDA-C0D0-F5C0-3283-2D09A9846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29199" r="8231"/>
          <a:stretch/>
        </p:blipFill>
        <p:spPr bwMode="auto">
          <a:xfrm>
            <a:off x="6579874" y="2696099"/>
            <a:ext cx="5022067" cy="229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263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1E1C0955-0E65-7F4A-9BCC-114738391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3227" r="9678" b="16120"/>
          <a:stretch/>
        </p:blipFill>
        <p:spPr bwMode="auto">
          <a:xfrm>
            <a:off x="8760296" y="3829263"/>
            <a:ext cx="2791606" cy="258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PVR csökkentésének lehetséges eszközei lélegeztetéssel </a:t>
            </a:r>
            <a:r>
              <a:rPr lang="hu-HU" sz="3200" baseline="30000"/>
              <a:t>1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10022906" cy="4718785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hu-HU" altLang="hu-HU" sz="1800" b="1"/>
              <a:t>Oxigén</a:t>
            </a:r>
            <a:r>
              <a:rPr lang="hu-HU" altLang="hu-HU" sz="1800"/>
              <a:t> a hipoxia a pulmonális rendszerben konstrikciót, szisztémás vérkörben dilatációt okoz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 b="1"/>
              <a:t>Alkalózis</a:t>
            </a:r>
            <a:endParaRPr lang="hu-HU" altLang="hu-HU" sz="1800"/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Célértéke: apH 7,45 (apH 7,45 → 7,35 PVR megduplázódhat)</a:t>
            </a:r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Eszköze: enyhe respiratorikus alkalózis: PaCO</a:t>
            </a:r>
            <a:r>
              <a:rPr lang="hu-HU" altLang="hu-HU" sz="1800" baseline="-25000"/>
              <a:t>2</a:t>
            </a:r>
            <a:r>
              <a:rPr lang="hu-HU" altLang="hu-HU" sz="1800"/>
              <a:t> ~ 35 Hgmm, mert </a:t>
            </a:r>
          </a:p>
          <a:p>
            <a:pPr marL="895350" lvl="1" indent="-269875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az addíciós (NaHCO</a:t>
            </a:r>
            <a:r>
              <a:rPr lang="hu-HU" altLang="hu-HU" sz="1800" baseline="-25000"/>
              <a:t>3</a:t>
            </a:r>
            <a:r>
              <a:rPr lang="hu-HU" altLang="hu-HU" sz="1800"/>
              <a:t> terápia), </a:t>
            </a:r>
          </a:p>
          <a:p>
            <a:pPr marL="895350" lvl="1" indent="-269875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kontrakciós, </a:t>
            </a:r>
          </a:p>
          <a:p>
            <a:pPr marL="895350" lvl="1" indent="-269875">
              <a:spcBef>
                <a:spcPts val="0"/>
              </a:spcBef>
              <a:spcAft>
                <a:spcPts val="1200"/>
              </a:spcAft>
            </a:pPr>
            <a:r>
              <a:rPr lang="hu-HU" altLang="hu-HU" sz="1800"/>
              <a:t>hypochroraemiás (furosemid) alkalózis pár nap múlva összeadódik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 b="1"/>
              <a:t>Atelektázia elkerülése </a:t>
            </a:r>
            <a:r>
              <a:rPr lang="hu-HU" altLang="hu-HU" sz="1800"/>
              <a:t>légzésmechanikai manőverekkel</a:t>
            </a:r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Eszközök:</a:t>
            </a:r>
          </a:p>
          <a:p>
            <a:pPr marL="893763" lvl="2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VT &gt; 6-8 ml/kg</a:t>
            </a:r>
          </a:p>
          <a:p>
            <a:pPr marL="893763" lvl="2" indent="-271463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Optimális PEEP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8CE12F6-BEA8-4AAE-6588-D29B339547A3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en-GB" altLang="hu-HU" sz="1200" i="1"/>
              <a:t>Castañeda AR. Philadelphia, W.B. Saunders, pp 77</a:t>
            </a:r>
            <a:r>
              <a:rPr lang="hu-HU" altLang="hu-HU" sz="1200" i="1"/>
              <a:t>, 1994.</a:t>
            </a:r>
            <a:endParaRPr lang="hu-HU" sz="1200" i="1"/>
          </a:p>
        </p:txBody>
      </p:sp>
    </p:spTree>
    <p:extLst>
      <p:ext uri="{BB962C8B-B14F-4D97-AF65-F5344CB8AC3E}">
        <p14:creationId xmlns:p14="http://schemas.microsoft.com/office/powerpoint/2010/main" val="141373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PVR farmakológiai csökkentése</a:t>
            </a:r>
            <a:endParaRPr lang="en-GB" sz="3200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8CE12F6-BEA8-4AAE-6588-D29B339547A3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200" i="1"/>
              <a:t>Zoë GSV et al.  Lung 198,</a:t>
            </a:r>
            <a:r>
              <a:rPr lang="en-US" altLang="hu-HU" sz="1200" i="1"/>
              <a:t>:</a:t>
            </a:r>
            <a:r>
              <a:rPr lang="hu-HU" altLang="hu-HU" sz="1200" i="1"/>
              <a:t>581</a:t>
            </a:r>
            <a:r>
              <a:rPr lang="en-US" altLang="hu-HU" sz="1200" i="1"/>
              <a:t>-</a:t>
            </a:r>
            <a:r>
              <a:rPr lang="hu-HU" altLang="hu-HU" sz="1200" i="1"/>
              <a:t>596, 2020</a:t>
            </a:r>
            <a:r>
              <a:rPr lang="en-US" altLang="hu-HU" sz="1200" i="1"/>
              <a:t>.</a:t>
            </a:r>
            <a:endParaRPr lang="hu-HU" sz="1200" i="1"/>
          </a:p>
        </p:txBody>
      </p:sp>
      <p:pic>
        <p:nvPicPr>
          <p:cNvPr id="2056" name="Picture 8" descr="The three major cellular signaling pathways targeted by PAH treatment... |  Download Scientific Diagram">
            <a:extLst>
              <a:ext uri="{FF2B5EF4-FFF2-40B4-BE49-F238E27FC236}">
                <a16:creationId xmlns:a16="http://schemas.microsoft.com/office/drawing/2014/main" id="{0B5BB8E5-0B8A-EB6E-476F-D898AE8B3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15" y="1124744"/>
            <a:ext cx="6136357" cy="50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03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altLang="hu-HU" sz="3200"/>
              <a:t>Endothelin-útvonal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4838330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Endothelin antagonisták</a:t>
            </a:r>
            <a:r>
              <a:rPr lang="hu-HU" altLang="hu-HU" sz="1800" baseline="30000"/>
              <a:t>1,2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ET-1 a domináns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ET-A receptor: (VSMC) vazokonstrikció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ET-B receptor: (ETC) vazodilatáció, clearance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Bosentan: ET-A = ET-B gátlás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Ambrisertan: ET-A gátlás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Macitentan: ET-A &gt;&gt;&gt; ET-B gátlás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Hosszú hatás, PAH krónikus kezelés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8CE12F6-BEA8-4AAE-6588-D29B339547A3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 </a:t>
            </a:r>
            <a:r>
              <a:rPr lang="hu-HU" altLang="hu-HU" sz="1200" i="1"/>
              <a:t>Nejad SH et al. </a:t>
            </a:r>
            <a:r>
              <a:rPr lang="en-US" altLang="hu-HU" sz="1200" i="1"/>
              <a:t>Curr Hypertens Rep</a:t>
            </a:r>
            <a:r>
              <a:rPr lang="hu-HU" altLang="hu-HU" sz="1200" i="1"/>
              <a:t>, </a:t>
            </a:r>
            <a:r>
              <a:rPr lang="en-US" altLang="hu-HU" sz="1200" i="1"/>
              <a:t>25:343-352</a:t>
            </a:r>
            <a:r>
              <a:rPr lang="hu-HU" altLang="hu-HU" sz="1200" i="1"/>
              <a:t>, 2023</a:t>
            </a:r>
            <a:r>
              <a:rPr lang="en-US" altLang="hu-HU" sz="1200" i="1"/>
              <a:t>.</a:t>
            </a:r>
            <a:r>
              <a:rPr lang="hu-HU" altLang="hu-HU" sz="1200" i="1"/>
              <a:t>,  </a:t>
            </a:r>
            <a:r>
              <a:rPr lang="hu-HU" altLang="hu-HU" sz="1200" i="1" baseline="30000"/>
              <a:t>2</a:t>
            </a:r>
            <a:r>
              <a:rPr lang="hu-HU" altLang="hu-HU" sz="1200" i="1"/>
              <a:t>Nahar S et al. Cureus, 10:343-352, 2023.</a:t>
            </a:r>
            <a:endParaRPr lang="hu-HU" sz="1200" i="1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5182486-1DE4-02CD-E661-02B56AD2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906" y="1628800"/>
            <a:ext cx="6041609" cy="37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74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Prostacyclin-</a:t>
            </a:r>
            <a:r>
              <a:rPr lang="hu-HU" altLang="hu-HU" sz="3200"/>
              <a:t>útvonal</a:t>
            </a:r>
            <a:endParaRPr lang="en-GB" sz="320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1307DA2-0196-4B28-0B68-C4B24984728A}"/>
              </a:ext>
            </a:extLst>
          </p:cNvPr>
          <p:cNvSpPr txBox="1"/>
          <p:nvPr/>
        </p:nvSpPr>
        <p:spPr>
          <a:xfrm>
            <a:off x="1847528" y="3244334"/>
            <a:ext cx="18453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Prostacyclin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BD06A93-25A6-93F8-836F-FE7DC2F2792B}"/>
              </a:ext>
            </a:extLst>
          </p:cNvPr>
          <p:cNvSpPr txBox="1"/>
          <p:nvPr/>
        </p:nvSpPr>
        <p:spPr>
          <a:xfrm>
            <a:off x="5593298" y="3244334"/>
            <a:ext cx="100540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cAMP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336AB5E-4B97-B1CD-79CC-BA5CAB4B946F}"/>
              </a:ext>
            </a:extLst>
          </p:cNvPr>
          <p:cNvSpPr txBox="1"/>
          <p:nvPr/>
        </p:nvSpPr>
        <p:spPr>
          <a:xfrm>
            <a:off x="8489734" y="3244334"/>
            <a:ext cx="192674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Vasodilatatio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85B768D-8EF0-B01C-BB6E-D7C2957247DD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200" i="1"/>
              <a:t>Zoë GSV et al. Lung 198,</a:t>
            </a:r>
            <a:r>
              <a:rPr lang="en-US" altLang="hu-HU" sz="1200" i="1"/>
              <a:t>:</a:t>
            </a:r>
            <a:r>
              <a:rPr lang="hu-HU" altLang="hu-HU" sz="1200" i="1"/>
              <a:t>581</a:t>
            </a:r>
            <a:r>
              <a:rPr lang="en-US" altLang="hu-HU" sz="1200" i="1"/>
              <a:t>-</a:t>
            </a:r>
            <a:r>
              <a:rPr lang="hu-HU" altLang="hu-HU" sz="1200" i="1"/>
              <a:t>596, 2020</a:t>
            </a:r>
            <a:r>
              <a:rPr lang="en-US" altLang="hu-HU" sz="1200" i="1"/>
              <a:t>.</a:t>
            </a:r>
            <a:endParaRPr lang="hu-HU" sz="1200" i="1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2B5DFE69-F62A-AFFB-98BA-61C4C6EF53C8}"/>
              </a:ext>
            </a:extLst>
          </p:cNvPr>
          <p:cNvCxnSpPr>
            <a:cxnSpLocks/>
          </p:cNvCxnSpPr>
          <p:nvPr/>
        </p:nvCxnSpPr>
        <p:spPr>
          <a:xfrm>
            <a:off x="3791744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884203B0-4B50-5F26-C228-F35E88218D31}"/>
              </a:ext>
            </a:extLst>
          </p:cNvPr>
          <p:cNvCxnSpPr>
            <a:cxnSpLocks/>
          </p:cNvCxnSpPr>
          <p:nvPr/>
        </p:nvCxnSpPr>
        <p:spPr>
          <a:xfrm>
            <a:off x="5087888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B3092F48-CA50-690D-EB72-F641632EE6F8}"/>
              </a:ext>
            </a:extLst>
          </p:cNvPr>
          <p:cNvCxnSpPr>
            <a:cxnSpLocks/>
          </p:cNvCxnSpPr>
          <p:nvPr/>
        </p:nvCxnSpPr>
        <p:spPr>
          <a:xfrm>
            <a:off x="4439816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E9301E81-7ECF-E11C-1B53-4498D2030F03}"/>
              </a:ext>
            </a:extLst>
          </p:cNvPr>
          <p:cNvCxnSpPr>
            <a:cxnSpLocks/>
          </p:cNvCxnSpPr>
          <p:nvPr/>
        </p:nvCxnSpPr>
        <p:spPr>
          <a:xfrm>
            <a:off x="6672064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8E67335-DD40-0B98-D95B-839E1DFBC1F2}"/>
              </a:ext>
            </a:extLst>
          </p:cNvPr>
          <p:cNvCxnSpPr>
            <a:cxnSpLocks/>
          </p:cNvCxnSpPr>
          <p:nvPr/>
        </p:nvCxnSpPr>
        <p:spPr>
          <a:xfrm>
            <a:off x="7968208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9F99393C-E393-B99C-5DA4-A6B09BB29BF3}"/>
              </a:ext>
            </a:extLst>
          </p:cNvPr>
          <p:cNvCxnSpPr>
            <a:cxnSpLocks/>
          </p:cNvCxnSpPr>
          <p:nvPr/>
        </p:nvCxnSpPr>
        <p:spPr>
          <a:xfrm>
            <a:off x="7320136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yíl: lefelé mutató 19">
            <a:extLst>
              <a:ext uri="{FF2B5EF4-FFF2-40B4-BE49-F238E27FC236}">
                <a16:creationId xmlns:a16="http://schemas.microsoft.com/office/drawing/2014/main" id="{D45DAB0F-353C-4903-3DFA-EBDA101EF300}"/>
              </a:ext>
            </a:extLst>
          </p:cNvPr>
          <p:cNvSpPr/>
          <p:nvPr/>
        </p:nvSpPr>
        <p:spPr>
          <a:xfrm>
            <a:off x="2567608" y="2348880"/>
            <a:ext cx="360040" cy="5463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6923B19-2D73-E90B-B976-5C2CB2D2AA88}"/>
              </a:ext>
            </a:extLst>
          </p:cNvPr>
          <p:cNvSpPr txBox="1"/>
          <p:nvPr/>
        </p:nvSpPr>
        <p:spPr>
          <a:xfrm>
            <a:off x="548180" y="1693660"/>
            <a:ext cx="479009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Exogén farmakológiai készítmény</a:t>
            </a:r>
          </a:p>
        </p:txBody>
      </p:sp>
      <p:sp>
        <p:nvSpPr>
          <p:cNvPr id="23" name="Nyíl: lefelé mutató 22">
            <a:extLst>
              <a:ext uri="{FF2B5EF4-FFF2-40B4-BE49-F238E27FC236}">
                <a16:creationId xmlns:a16="http://schemas.microsoft.com/office/drawing/2014/main" id="{4BDC12D8-7425-F461-1646-801BB60DB38F}"/>
              </a:ext>
            </a:extLst>
          </p:cNvPr>
          <p:cNvSpPr/>
          <p:nvPr/>
        </p:nvSpPr>
        <p:spPr>
          <a:xfrm flipV="1">
            <a:off x="5915979" y="4024798"/>
            <a:ext cx="360040" cy="54636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61384099-574E-52CF-5782-7E7BE4A2FBAE}"/>
              </a:ext>
            </a:extLst>
          </p:cNvPr>
          <p:cNvSpPr txBox="1"/>
          <p:nvPr/>
        </p:nvSpPr>
        <p:spPr>
          <a:xfrm>
            <a:off x="4832429" y="4932852"/>
            <a:ext cx="2531462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Lebontás gátlása</a:t>
            </a:r>
          </a:p>
        </p:txBody>
      </p:sp>
    </p:spTree>
    <p:extLst>
      <p:ext uri="{BB962C8B-B14F-4D97-AF65-F5344CB8AC3E}">
        <p14:creationId xmlns:p14="http://schemas.microsoft.com/office/powerpoint/2010/main" val="27133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>
                <a:solidFill>
                  <a:srgbClr val="FF0000"/>
                </a:solidFill>
              </a:rPr>
              <a:t>Exogén farmakológiai készítmény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4838330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Epoprostanol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Rövid féléletidő (3-4 perc)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 i="1"/>
              <a:t>iv</a:t>
            </a:r>
            <a:r>
              <a:rPr lang="hu-HU" altLang="hu-HU" sz="1800"/>
              <a:t> 10-40 ng/kg/min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Iloprost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30 perces féléletidő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Rebound minimális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Inhalációban is adható, spontán légzés mellett is, 2-3 óránként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5-20 </a:t>
            </a:r>
            <a:r>
              <a:rPr lang="hu-HU" altLang="hu-HU" sz="1800">
                <a:sym typeface="Symbol" panose="05050102010706020507" pitchFamily="18" charset="2"/>
              </a:rPr>
              <a:t>g/kg </a:t>
            </a:r>
            <a:endParaRPr lang="hu-HU" altLang="hu-HU" sz="18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48ECB8C-4220-4CE3-1D0F-CC05A901E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2479" r="9885" b="62930"/>
          <a:stretch/>
        </p:blipFill>
        <p:spPr bwMode="auto">
          <a:xfrm>
            <a:off x="5951984" y="1988840"/>
            <a:ext cx="5884197" cy="26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A370357-0D03-D6B2-897B-BBF22E825C1F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/>
              <a:t>Hötzel Ml et al. Anästhesiol Intensivmed Notfallmed Schmerzther 54:334-346, 2019., Rajagopal S et al. Circulation 147:1317-1343, 2023.</a:t>
            </a:r>
          </a:p>
        </p:txBody>
      </p:sp>
    </p:spTree>
    <p:extLst>
      <p:ext uri="{BB962C8B-B14F-4D97-AF65-F5344CB8AC3E}">
        <p14:creationId xmlns:p14="http://schemas.microsoft.com/office/powerpoint/2010/main" val="33466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CE64FF-A412-4004-7474-55DDEB86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prevalencia, incidencia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4156D4-4E42-393B-580F-87048C53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5702426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Mindkettő mutató növekszik</a:t>
            </a:r>
            <a:r>
              <a:rPr lang="hu-HU" sz="1800" baseline="30000"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 baseline="300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Prevalencia</a:t>
            </a:r>
          </a:p>
          <a:p>
            <a:pPr marL="630238" lvl="1" indent="-273050"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~1% a teljes populációban</a:t>
            </a:r>
            <a:endParaRPr lang="hu-HU" sz="1800" baseline="300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0238" lvl="1" indent="-273050">
              <a:spcBef>
                <a:spcPts val="0"/>
              </a:spcBef>
              <a:spcAft>
                <a:spcPts val="600"/>
              </a:spcAft>
            </a:pPr>
            <a:r>
              <a:rPr lang="hu-HU" sz="1800" b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~10%  a 65 év feletti </a:t>
            </a: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korosztályban</a:t>
            </a:r>
          </a:p>
          <a:p>
            <a:pPr marL="893763" lvl="2" indent="-263525"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Emelkedő átlagéletkor</a:t>
            </a:r>
          </a:p>
          <a:p>
            <a:pPr marL="893763" lvl="2" indent="-263525"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Szív-, és tüdőbetegségek száma</a:t>
            </a:r>
          </a:p>
          <a:p>
            <a:pPr marL="893763" lvl="2" indent="-263525"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Javuló krónikus PH terápia</a:t>
            </a:r>
          </a:p>
          <a:p>
            <a:pPr marL="630238" lvl="1" indent="-273050">
              <a:spcBef>
                <a:spcPts val="0"/>
              </a:spcBef>
              <a:spcAft>
                <a:spcPts val="600"/>
              </a:spcAft>
            </a:pPr>
            <a:endParaRPr lang="hu-H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Incidencia nő: új mPAP alsó határ</a:t>
            </a:r>
            <a:r>
              <a:rPr lang="hu-HU" sz="1800" baseline="3000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hu-H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 baseline="300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E8A671E-2A73-3CB9-0166-10A032589E8D}"/>
              </a:ext>
            </a:extLst>
          </p:cNvPr>
          <p:cNvSpPr txBox="1"/>
          <p:nvPr/>
        </p:nvSpPr>
        <p:spPr>
          <a:xfrm>
            <a:off x="609600" y="6275585"/>
            <a:ext cx="1110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Smilowitz NR et al. Am J Cardiol 123:1532-1537, 2019., </a:t>
            </a:r>
            <a:r>
              <a:rPr lang="hu-HU" sz="1200" i="1" baseline="30000"/>
              <a:t>2</a:t>
            </a:r>
            <a:r>
              <a:rPr lang="hu-HU" sz="1200" i="1"/>
              <a:t>2022 ESC/ERS Guidelines for the diagnosis and treatment of pulmonary hypertension Eur Heart J 43:3618-3731, 2022., </a:t>
            </a:r>
            <a:r>
              <a:rPr lang="hu-HU" sz="1200" i="1" baseline="30000"/>
              <a:t>3</a:t>
            </a:r>
            <a:r>
              <a:rPr lang="hu-HU" sz="1200" i="1"/>
              <a:t>McGlothlinDP et al. J Heart Lung Transplant, 41:1135-1194, 2022.</a:t>
            </a:r>
            <a:r>
              <a:rPr lang="hu-HU" sz="1200" i="1" baseline="30000"/>
              <a:t> </a:t>
            </a:r>
            <a:endParaRPr lang="hu-HU" sz="1200" i="1"/>
          </a:p>
        </p:txBody>
      </p:sp>
      <p:pic>
        <p:nvPicPr>
          <p:cNvPr id="4098" name="Picture 2" descr="Prevalence Images – Browse 1,472 Stock Photos, Vectors, and Video | Adobe  Stock">
            <a:extLst>
              <a:ext uri="{FF2B5EF4-FFF2-40B4-BE49-F238E27FC236}">
                <a16:creationId xmlns:a16="http://schemas.microsoft.com/office/drawing/2014/main" id="{E6B7D0FD-A6DE-843D-8664-A207F2E8D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916832"/>
            <a:ext cx="5110734" cy="34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662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>
                <a:solidFill>
                  <a:srgbClr val="0000FF"/>
                </a:solidFill>
              </a:rPr>
              <a:t>Lebontás gátlása</a:t>
            </a:r>
            <a:endParaRPr lang="en-GB" sz="3200">
              <a:solidFill>
                <a:srgbClr val="0000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4838330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Phosphodiesterase-3 gátlók (PDE3-I)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Milrinon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25-50 </a:t>
            </a:r>
            <a:r>
              <a:rPr lang="hu-HU" altLang="hu-HU" sz="1800">
                <a:sym typeface="Symbol" panose="05050102010706020507" pitchFamily="18" charset="2"/>
              </a:rPr>
              <a:t>g/kg 15 percig telítés, majd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0,25-0,75 </a:t>
            </a:r>
            <a:r>
              <a:rPr lang="hu-HU" altLang="hu-HU" sz="1800">
                <a:sym typeface="Symbol" panose="05050102010706020507" pitchFamily="18" charset="2"/>
              </a:rPr>
              <a:t>g/kg folyamatos infúzió</a:t>
            </a: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Inhalációban is adható, ventilációs-perfúziós illeszkedést javíthatja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Pozitív inotróp hatás is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CBF nő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7606E80-7061-F4E2-1684-0DBA82D7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513087"/>
            <a:ext cx="4130638" cy="418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C124C77-63D3-5FAE-748D-BCD7D8974B41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/>
              <a:t>Hötzel Ml et al. Anästhesiol Intensivmed Notfallmed Schmerzther 54:334-346, 2019., Rajagopal S et al. Circulation 147:1317-1343, 2023.</a:t>
            </a:r>
          </a:p>
        </p:txBody>
      </p:sp>
    </p:spTree>
    <p:extLst>
      <p:ext uri="{BB962C8B-B14F-4D97-AF65-F5344CB8AC3E}">
        <p14:creationId xmlns:p14="http://schemas.microsoft.com/office/powerpoint/2010/main" val="2236457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NO-</a:t>
            </a:r>
            <a:r>
              <a:rPr lang="hu-HU" altLang="hu-HU" sz="3200"/>
              <a:t>útvonal</a:t>
            </a:r>
            <a:endParaRPr lang="en-GB" sz="320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1307DA2-0196-4B28-0B68-C4B24984728A}"/>
              </a:ext>
            </a:extLst>
          </p:cNvPr>
          <p:cNvSpPr txBox="1"/>
          <p:nvPr/>
        </p:nvSpPr>
        <p:spPr>
          <a:xfrm>
            <a:off x="2495600" y="3244334"/>
            <a:ext cx="6463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BD06A93-25A6-93F8-836F-FE7DC2F2792B}"/>
              </a:ext>
            </a:extLst>
          </p:cNvPr>
          <p:cNvSpPr txBox="1"/>
          <p:nvPr/>
        </p:nvSpPr>
        <p:spPr>
          <a:xfrm>
            <a:off x="5576466" y="3244334"/>
            <a:ext cx="103906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cGMP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336AB5E-4B97-B1CD-79CC-BA5CAB4B946F}"/>
              </a:ext>
            </a:extLst>
          </p:cNvPr>
          <p:cNvSpPr txBox="1"/>
          <p:nvPr/>
        </p:nvSpPr>
        <p:spPr>
          <a:xfrm>
            <a:off x="8489734" y="3244334"/>
            <a:ext cx="192674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</a:rPr>
              <a:t>Vasodilatatio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85B768D-8EF0-B01C-BB6E-D7C2957247DD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200" i="1"/>
              <a:t>Zoë GSV et al. Lung 198,</a:t>
            </a:r>
            <a:r>
              <a:rPr lang="en-US" altLang="hu-HU" sz="1200" i="1"/>
              <a:t>:</a:t>
            </a:r>
            <a:r>
              <a:rPr lang="hu-HU" altLang="hu-HU" sz="1200" i="1"/>
              <a:t>581</a:t>
            </a:r>
            <a:r>
              <a:rPr lang="en-US" altLang="hu-HU" sz="1200" i="1"/>
              <a:t>-</a:t>
            </a:r>
            <a:r>
              <a:rPr lang="hu-HU" altLang="hu-HU" sz="1200" i="1"/>
              <a:t>596, 2020</a:t>
            </a:r>
            <a:r>
              <a:rPr lang="en-US" altLang="hu-HU" sz="1200" i="1"/>
              <a:t>.</a:t>
            </a:r>
            <a:endParaRPr lang="hu-HU" sz="1200" i="1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2B5DFE69-F62A-AFFB-98BA-61C4C6EF53C8}"/>
              </a:ext>
            </a:extLst>
          </p:cNvPr>
          <p:cNvCxnSpPr>
            <a:cxnSpLocks/>
          </p:cNvCxnSpPr>
          <p:nvPr/>
        </p:nvCxnSpPr>
        <p:spPr>
          <a:xfrm>
            <a:off x="3791744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884203B0-4B50-5F26-C228-F35E88218D31}"/>
              </a:ext>
            </a:extLst>
          </p:cNvPr>
          <p:cNvCxnSpPr>
            <a:cxnSpLocks/>
          </p:cNvCxnSpPr>
          <p:nvPr/>
        </p:nvCxnSpPr>
        <p:spPr>
          <a:xfrm>
            <a:off x="5087888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B3092F48-CA50-690D-EB72-F641632EE6F8}"/>
              </a:ext>
            </a:extLst>
          </p:cNvPr>
          <p:cNvCxnSpPr>
            <a:cxnSpLocks/>
          </p:cNvCxnSpPr>
          <p:nvPr/>
        </p:nvCxnSpPr>
        <p:spPr>
          <a:xfrm>
            <a:off x="4439816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E9301E81-7ECF-E11C-1B53-4498D2030F03}"/>
              </a:ext>
            </a:extLst>
          </p:cNvPr>
          <p:cNvCxnSpPr>
            <a:cxnSpLocks/>
          </p:cNvCxnSpPr>
          <p:nvPr/>
        </p:nvCxnSpPr>
        <p:spPr>
          <a:xfrm>
            <a:off x="6672064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8E67335-DD40-0B98-D95B-839E1DFBC1F2}"/>
              </a:ext>
            </a:extLst>
          </p:cNvPr>
          <p:cNvCxnSpPr>
            <a:cxnSpLocks/>
          </p:cNvCxnSpPr>
          <p:nvPr/>
        </p:nvCxnSpPr>
        <p:spPr>
          <a:xfrm>
            <a:off x="7968208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9F99393C-E393-B99C-5DA4-A6B09BB29BF3}"/>
              </a:ext>
            </a:extLst>
          </p:cNvPr>
          <p:cNvCxnSpPr>
            <a:cxnSpLocks/>
          </p:cNvCxnSpPr>
          <p:nvPr/>
        </p:nvCxnSpPr>
        <p:spPr>
          <a:xfrm>
            <a:off x="7320136" y="341309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yíl: lefelé mutató 22">
            <a:extLst>
              <a:ext uri="{FF2B5EF4-FFF2-40B4-BE49-F238E27FC236}">
                <a16:creationId xmlns:a16="http://schemas.microsoft.com/office/drawing/2014/main" id="{4BDC12D8-7425-F461-1646-801BB60DB38F}"/>
              </a:ext>
            </a:extLst>
          </p:cNvPr>
          <p:cNvSpPr/>
          <p:nvPr/>
        </p:nvSpPr>
        <p:spPr>
          <a:xfrm flipV="1">
            <a:off x="5915979" y="4024798"/>
            <a:ext cx="360040" cy="54636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61384099-574E-52CF-5782-7E7BE4A2FBAE}"/>
              </a:ext>
            </a:extLst>
          </p:cNvPr>
          <p:cNvSpPr txBox="1"/>
          <p:nvPr/>
        </p:nvSpPr>
        <p:spPr>
          <a:xfrm>
            <a:off x="4832429" y="4932852"/>
            <a:ext cx="2531462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Lebontás gátlása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6E33FBF-7694-8002-CD85-D4A619540FE1}"/>
              </a:ext>
            </a:extLst>
          </p:cNvPr>
          <p:cNvSpPr txBox="1"/>
          <p:nvPr/>
        </p:nvSpPr>
        <p:spPr>
          <a:xfrm>
            <a:off x="548180" y="1693660"/>
            <a:ext cx="479009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Exogén farmakológiai készítmény</a:t>
            </a:r>
          </a:p>
        </p:txBody>
      </p:sp>
      <p:sp>
        <p:nvSpPr>
          <p:cNvPr id="4" name="Nyíl: lefelé mutató 3">
            <a:extLst>
              <a:ext uri="{FF2B5EF4-FFF2-40B4-BE49-F238E27FC236}">
                <a16:creationId xmlns:a16="http://schemas.microsoft.com/office/drawing/2014/main" id="{F23099A2-048E-35AF-4AAF-A2AEC7E988DE}"/>
              </a:ext>
            </a:extLst>
          </p:cNvPr>
          <p:cNvSpPr/>
          <p:nvPr/>
        </p:nvSpPr>
        <p:spPr>
          <a:xfrm>
            <a:off x="2567608" y="2348880"/>
            <a:ext cx="360040" cy="5463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28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>
                <a:solidFill>
                  <a:srgbClr val="FF0000"/>
                </a:solidFill>
              </a:rPr>
              <a:t>Exogén farmakológiai készítmény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5486402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NO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Rövid féléletidő, keringésbe kerülve hemoglobin elbontja, </a:t>
            </a:r>
            <a:r>
              <a:rPr lang="hu-HU" altLang="hu-HU" sz="1800">
                <a:solidFill>
                  <a:srgbClr val="FF0000"/>
                </a:solidFill>
              </a:rPr>
              <a:t>ezért szelektív pulmonális vazodilatátor</a:t>
            </a: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Hátrányok:</a:t>
            </a:r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Methemoglobinaenia</a:t>
            </a:r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Vannak nem-válaszoló betegek</a:t>
            </a:r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Rebound jelenség van</a:t>
            </a:r>
          </a:p>
          <a:p>
            <a:pPr marL="622300" lvl="1" indent="-2603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Dózis: 10-20(-80) ppm</a:t>
            </a:r>
          </a:p>
          <a:p>
            <a:pPr marL="0" indent="-38091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NO-donorok</a:t>
            </a:r>
          </a:p>
          <a:p>
            <a:pPr marL="247650" indent="-2476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Hordozzák és stabilizálják felhasználásig a NO csoportot, nem szelektív vazodilatátorok</a:t>
            </a:r>
          </a:p>
          <a:p>
            <a:pPr marL="647700" lvl="1" indent="-2857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Nitroglicerin</a:t>
            </a:r>
          </a:p>
          <a:p>
            <a:pPr marL="647700" lvl="1" indent="-285750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Nitroprusszid-Na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A370357-0D03-D6B2-897B-BBF22E825C1F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/>
              <a:t>Hötzel Ml et al. Anästhesiol Intensivmed Notfallmed Schmerzther 54:334-346, 2019.</a:t>
            </a:r>
          </a:p>
        </p:txBody>
      </p:sp>
      <p:pic>
        <p:nvPicPr>
          <p:cNvPr id="8194" name="Picture 2" descr="Nitrogen Oxides Center For Science Education, 48% OFF">
            <a:extLst>
              <a:ext uri="{FF2B5EF4-FFF2-40B4-BE49-F238E27FC236}">
                <a16:creationId xmlns:a16="http://schemas.microsoft.com/office/drawing/2014/main" id="{0B698662-9A28-4850-F886-A0CC7C2BD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1" r="67401" b="12769"/>
          <a:stretch/>
        </p:blipFill>
        <p:spPr bwMode="auto">
          <a:xfrm>
            <a:off x="6528048" y="2204864"/>
            <a:ext cx="18927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itroglycerin as a model of migraine: Clinical and preclinical review -  ScienceDirect">
            <a:extLst>
              <a:ext uri="{FF2B5EF4-FFF2-40B4-BE49-F238E27FC236}">
                <a16:creationId xmlns:a16="http://schemas.microsoft.com/office/drawing/2014/main" id="{AF154F0E-F50B-EF65-9A3B-8E99616D3B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r="35345"/>
          <a:stretch/>
        </p:blipFill>
        <p:spPr bwMode="auto">
          <a:xfrm>
            <a:off x="8925753" y="2204864"/>
            <a:ext cx="3146911" cy="26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91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>
                <a:solidFill>
                  <a:srgbClr val="0000FF"/>
                </a:solidFill>
              </a:rPr>
              <a:t>Lebontás gátlása</a:t>
            </a:r>
            <a:endParaRPr lang="en-GB" sz="3200">
              <a:solidFill>
                <a:srgbClr val="0000FF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4838330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Phosphodiesterase-5 gátlók (PDE5-I), </a:t>
            </a:r>
            <a:r>
              <a:rPr lang="hu-HU" altLang="hu-HU" sz="1800">
                <a:solidFill>
                  <a:srgbClr val="FF0000"/>
                </a:solidFill>
              </a:rPr>
              <a:t>ez az enzim-izoform a tüdőben nagy mennyiségben van, ettől lokális hatású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Sildenafil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Tadalafil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3 x 20 mg naponta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 i="1"/>
              <a:t>iv</a:t>
            </a:r>
            <a:r>
              <a:rPr lang="hu-HU" altLang="hu-HU" sz="1800"/>
              <a:t> forma is van, 10 mg bólus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C124C77-63D3-5FAE-748D-BCD7D8974B41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/>
              <a:t>Hötzel Ml et al. Anästhesiol Intensivmed Notfallmed Schmerzther 54:334-346, 2019., Rajagopal S et al. Circulation 147:1317-1343, 2023.</a:t>
            </a:r>
          </a:p>
        </p:txBody>
      </p:sp>
      <p:pic>
        <p:nvPicPr>
          <p:cNvPr id="9218" name="Picture 2" descr="Pulmonary Hypertension: An update on diagnosis, treatment and risk  assessment - Temple Health">
            <a:extLst>
              <a:ext uri="{FF2B5EF4-FFF2-40B4-BE49-F238E27FC236}">
                <a16:creationId xmlns:a16="http://schemas.microsoft.com/office/drawing/2014/main" id="{7DE61847-D1CB-778E-1AAE-801DC870C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81" y="172134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71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Egyéb farmakológiai </a:t>
            </a:r>
            <a:r>
              <a:rPr lang="hu-HU" altLang="hu-HU" sz="3200"/>
              <a:t>útvonal: Calcium érzékenyítők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7142586" cy="471878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Levosimendan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Szívizomban pozitív inotróp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Kötődik a Troponin C-hez, Ca</a:t>
            </a:r>
            <a:r>
              <a:rPr lang="hu-HU" altLang="hu-HU" sz="1800" baseline="30000"/>
              <a:t>2+</a:t>
            </a:r>
            <a:r>
              <a:rPr lang="hu-HU" altLang="hu-HU" sz="1800"/>
              <a:t>-szaturációs görbét balra tolja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Nem növeli a kontrakció oxigén-igényét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Nem proarrhythmogén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Erek simaizomzatában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Relaxáció, ezért vasodilatáció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ATP szenzitív K</a:t>
            </a:r>
            <a:r>
              <a:rPr lang="hu-HU" altLang="hu-HU" sz="1800" baseline="30000"/>
              <a:t>+</a:t>
            </a:r>
            <a:r>
              <a:rPr lang="hu-HU" altLang="hu-HU" sz="1800"/>
              <a:t>-csatornák nyitása a simaizom sejt- és mitochondrium membránon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altLang="hu-HU" sz="1800"/>
              <a:t>Dobutamin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C124C77-63D3-5FAE-748D-BCD7D8974B41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/>
              <a:t>Pollesello P. J Biom Chem. 269:28584-28590</a:t>
            </a:r>
            <a:r>
              <a:rPr lang="hu-HU" sz="1200" i="1"/>
              <a:t>, 1994, Card Fail Rev 8:6:e19, 2020.</a:t>
            </a:r>
          </a:p>
        </p:txBody>
      </p:sp>
      <p:pic>
        <p:nvPicPr>
          <p:cNvPr id="4" name="Picture 2" descr="http://dia.osaarchivum.org/public/filmstrips/002604/tobbesz01.jpg">
            <a:extLst>
              <a:ext uri="{FF2B5EF4-FFF2-40B4-BE49-F238E27FC236}">
                <a16:creationId xmlns:a16="http://schemas.microsoft.com/office/drawing/2014/main" id="{A83FCB59-8DC6-AE02-0E83-22C6EE93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400" y="2426656"/>
            <a:ext cx="3390389" cy="25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22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Vasocontrictorok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7" y="1484784"/>
            <a:ext cx="6032983" cy="446449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u-HU" altLang="hu-HU" sz="1800"/>
              <a:t>Megemelkedett PVR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u-HU" altLang="hu-HU" sz="1800"/>
              <a:t>Dinamikus obstrukció a keringésben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u-HU" altLang="hu-HU" sz="1800"/>
              <a:t>Alacsony perctérfogat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Alacsony szisztémás nyomás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Pulmonális vasodilatátorok szisztémás „mellékhatása”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altLang="hu-HU" sz="180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Noradrenalin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Vasopresssin minimális PVR növelő hatás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Phenylephrin közepes PVR növelő hatás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C124C77-63D3-5FAE-748D-BCD7D8974B41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/>
              <a:t>Hötzel Ml et al. Anästhesiol Intensivmed Notfallmed Schmerzther 54:334-346, 2019., Rajagopal S et al. Circulation 147:1317-1343, 2023.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9A8536-4BEB-A8FD-CFF3-45C7D699C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4725"/>
          <a:stretch>
            <a:fillRect/>
          </a:stretch>
        </p:blipFill>
        <p:spPr bwMode="auto">
          <a:xfrm>
            <a:off x="7065499" y="1554540"/>
            <a:ext cx="4481675" cy="281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id="{678C20E2-4EBC-0D0F-EFF6-D662C20D2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302" y="1831071"/>
            <a:ext cx="0" cy="26121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6FDECACF-911D-A160-4F24-2D13EF3FA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302" y="2316465"/>
            <a:ext cx="0" cy="26121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B479F703-662B-07F5-A4EF-AD8144844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576" y="2841541"/>
            <a:ext cx="0" cy="261216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740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Box AI: What Is It And How Does It Work? | by Eastgate Software |  Medium">
            <a:extLst>
              <a:ext uri="{FF2B5EF4-FFF2-40B4-BE49-F238E27FC236}">
                <a16:creationId xmlns:a16="http://schemas.microsoft.com/office/drawing/2014/main" id="{7AA3BF3C-86B0-F782-2E69-2A4AAEBF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43063"/>
            <a:ext cx="7143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0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CE64FF-A412-4004-7474-55DDEB86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mortalitás, morbiditás</a:t>
            </a:r>
            <a:endParaRPr lang="en-GB" sz="32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4156D4-4E42-393B-580F-87048C539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7142586" cy="410445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Mindkettő mutató </a:t>
            </a:r>
            <a:r>
              <a:rPr lang="hu-HU" sz="1800" b="1">
                <a:ea typeface="Calibri" panose="020F0502020204030204" pitchFamily="34" charset="0"/>
                <a:cs typeface="Arial" panose="020B0604020202020204" pitchFamily="34" charset="0"/>
              </a:rPr>
              <a:t>növekszik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30 napon belüli mortalitás 7-18%</a:t>
            </a:r>
            <a:r>
              <a:rPr lang="hu-HU" sz="1800" baseline="30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1,2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1800" baseline="300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MACE fellépése 4x magasabb, mint PH nélkül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a typeface="Calibri" panose="020F0502020204030204" pitchFamily="34" charset="0"/>
                <a:cs typeface="Arial" panose="020B0604020202020204" pitchFamily="34" charset="0"/>
              </a:rPr>
              <a:t>PAH csoport morbiditása nagyobb, mint a LV eredetű PH</a:t>
            </a:r>
            <a:r>
              <a:rPr lang="hu-HU" sz="1800" baseline="3000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sz="18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Férfiaknál gyakoribb</a:t>
            </a:r>
            <a:r>
              <a:rPr lang="hu-HU" sz="1800" baseline="30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hu-H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E8A671E-2A73-3CB9-0166-10A032589E8D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Rajagopal S et al. Circulation 147:1317-1343, 2023, </a:t>
            </a:r>
            <a:r>
              <a:rPr lang="hu-HU" sz="1200" i="1" baseline="30000"/>
              <a:t>2</a:t>
            </a:r>
            <a:r>
              <a:rPr lang="hu-HU" sz="1200" i="1"/>
              <a:t>Smilowitz NR et al. Am J Cardiol 123:1532-1537, 2019., </a:t>
            </a:r>
          </a:p>
        </p:txBody>
      </p:sp>
      <p:pic>
        <p:nvPicPr>
          <p:cNvPr id="5122" name="Picture 2" descr="Morbidity vs. Mortality: What's the Difference?">
            <a:extLst>
              <a:ext uri="{FF2B5EF4-FFF2-40B4-BE49-F238E27FC236}">
                <a16:creationId xmlns:a16="http://schemas.microsoft.com/office/drawing/2014/main" id="{2FA8221D-0937-FA0F-2A43-33304E5DD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0" t="43700" r="1000"/>
          <a:stretch/>
        </p:blipFill>
        <p:spPr bwMode="auto">
          <a:xfrm>
            <a:off x="8161590" y="1800200"/>
            <a:ext cx="326300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klinikai csoportosítás</a:t>
            </a:r>
            <a:r>
              <a:rPr lang="hu-HU" sz="3200" baseline="30000"/>
              <a:t>1</a:t>
            </a:r>
            <a:endParaRPr lang="en-GB" sz="3200" baseline="300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4784"/>
            <a:ext cx="7142586" cy="41044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altLang="hu-HU" sz="1800" b="1"/>
              <a:t>Pulmonális artériás hipertenzió (PAH)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Prekapilláris PH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mPAP	&gt; 20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PAOP	</a:t>
            </a:r>
            <a:r>
              <a:rPr lang="hu-HU" altLang="hu-HU" sz="1800">
                <a:sym typeface="Symbol" panose="05050102010706020507" pitchFamily="18" charset="2"/>
              </a:rPr>
              <a:t></a:t>
            </a:r>
            <a:r>
              <a:rPr lang="hu-HU" altLang="hu-HU" sz="1800"/>
              <a:t> 15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PVR	&gt; 2 WU</a:t>
            </a:r>
            <a:endParaRPr lang="hu-HU" sz="1800" b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sp>
        <p:nvSpPr>
          <p:cNvPr id="8248" name="Freeform 6">
            <a:extLst>
              <a:ext uri="{FF2B5EF4-FFF2-40B4-BE49-F238E27FC236}">
                <a16:creationId xmlns:a16="http://schemas.microsoft.com/office/drawing/2014/main" id="{3B20D759-4544-FAE2-3D71-88E03E902552}"/>
              </a:ext>
            </a:extLst>
          </p:cNvPr>
          <p:cNvSpPr>
            <a:spLocks/>
          </p:cNvSpPr>
          <p:nvPr/>
        </p:nvSpPr>
        <p:spPr bwMode="auto">
          <a:xfrm>
            <a:off x="3719736" y="2492896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249" name="Freeform 14">
            <a:extLst>
              <a:ext uri="{FF2B5EF4-FFF2-40B4-BE49-F238E27FC236}">
                <a16:creationId xmlns:a16="http://schemas.microsoft.com/office/drawing/2014/main" id="{767DF1B8-3A44-7098-BEC8-E7CC648F5C2D}"/>
              </a:ext>
            </a:extLst>
          </p:cNvPr>
          <p:cNvSpPr>
            <a:spLocks/>
          </p:cNvSpPr>
          <p:nvPr/>
        </p:nvSpPr>
        <p:spPr bwMode="auto">
          <a:xfrm>
            <a:off x="10317387" y="2907234"/>
            <a:ext cx="490537" cy="706437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254" name="Line 34">
            <a:extLst>
              <a:ext uri="{FF2B5EF4-FFF2-40B4-BE49-F238E27FC236}">
                <a16:creationId xmlns:a16="http://schemas.microsoft.com/office/drawing/2014/main" id="{588103BA-87B5-BB9B-959A-9B9962ED4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7708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5" name="Line 35">
            <a:extLst>
              <a:ext uri="{FF2B5EF4-FFF2-40B4-BE49-F238E27FC236}">
                <a16:creationId xmlns:a16="http://schemas.microsoft.com/office/drawing/2014/main" id="{04ABF71D-00B6-0B35-A828-71F012FAA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8422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6" name="Line 36">
            <a:extLst>
              <a:ext uri="{FF2B5EF4-FFF2-40B4-BE49-F238E27FC236}">
                <a16:creationId xmlns:a16="http://schemas.microsoft.com/office/drawing/2014/main" id="{A43252CE-37D6-ECF2-A347-1E6BF282A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9152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7" name="Line 37">
            <a:extLst>
              <a:ext uri="{FF2B5EF4-FFF2-40B4-BE49-F238E27FC236}">
                <a16:creationId xmlns:a16="http://schemas.microsoft.com/office/drawing/2014/main" id="{7B696674-D299-AEEC-BF97-112C2E83A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9867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8" name="Line 38">
            <a:extLst>
              <a:ext uri="{FF2B5EF4-FFF2-40B4-BE49-F238E27FC236}">
                <a16:creationId xmlns:a16="http://schemas.microsoft.com/office/drawing/2014/main" id="{46F8CD26-B419-8977-09F7-4B80088B76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05975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59" name="Line 39">
            <a:extLst>
              <a:ext uri="{FF2B5EF4-FFF2-40B4-BE49-F238E27FC236}">
                <a16:creationId xmlns:a16="http://schemas.microsoft.com/office/drawing/2014/main" id="{8064292F-AFB1-B95C-A44A-7AC92E340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1311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0" name="Line 40">
            <a:extLst>
              <a:ext uri="{FF2B5EF4-FFF2-40B4-BE49-F238E27FC236}">
                <a16:creationId xmlns:a16="http://schemas.microsoft.com/office/drawing/2014/main" id="{9FFABC27-3ACD-D3BF-52DA-C4BBB547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2026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1" name="Line 41">
            <a:extLst>
              <a:ext uri="{FF2B5EF4-FFF2-40B4-BE49-F238E27FC236}">
                <a16:creationId xmlns:a16="http://schemas.microsoft.com/office/drawing/2014/main" id="{CE58C835-4D59-ED78-402D-A669E83A3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6993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2" name="Line 42">
            <a:extLst>
              <a:ext uri="{FF2B5EF4-FFF2-40B4-BE49-F238E27FC236}">
                <a16:creationId xmlns:a16="http://schemas.microsoft.com/office/drawing/2014/main" id="{1BC431C8-B3FD-8F43-E3B8-90A0457FF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27565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3" name="Line 43">
            <a:extLst>
              <a:ext uri="{FF2B5EF4-FFF2-40B4-BE49-F238E27FC236}">
                <a16:creationId xmlns:a16="http://schemas.microsoft.com/office/drawing/2014/main" id="{662AC13B-407E-14DB-620F-CFAEEA550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3470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4" name="Line 44">
            <a:extLst>
              <a:ext uri="{FF2B5EF4-FFF2-40B4-BE49-F238E27FC236}">
                <a16:creationId xmlns:a16="http://schemas.microsoft.com/office/drawing/2014/main" id="{F4EECE44-C7B4-0E13-9F7A-45FA1FF50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4185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5" name="Line 45">
            <a:extLst>
              <a:ext uri="{FF2B5EF4-FFF2-40B4-BE49-F238E27FC236}">
                <a16:creationId xmlns:a16="http://schemas.microsoft.com/office/drawing/2014/main" id="{B1BF80D6-C291-64BC-E2EA-92E8B262E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49155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6" name="Line 46">
            <a:extLst>
              <a:ext uri="{FF2B5EF4-FFF2-40B4-BE49-F238E27FC236}">
                <a16:creationId xmlns:a16="http://schemas.microsoft.com/office/drawing/2014/main" id="{7E83CBC3-D454-FB3E-A518-5CB0AEDEE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5629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7" name="Line 47">
            <a:extLst>
              <a:ext uri="{FF2B5EF4-FFF2-40B4-BE49-F238E27FC236}">
                <a16:creationId xmlns:a16="http://schemas.microsoft.com/office/drawing/2014/main" id="{F3FB56AE-B1CC-20F0-BEFC-B69A29D8C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6344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8" name="Line 48">
            <a:extLst>
              <a:ext uri="{FF2B5EF4-FFF2-40B4-BE49-F238E27FC236}">
                <a16:creationId xmlns:a16="http://schemas.microsoft.com/office/drawing/2014/main" id="{994462D1-6336-44D4-2007-1B930675E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470745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69" name="Line 49">
            <a:extLst>
              <a:ext uri="{FF2B5EF4-FFF2-40B4-BE49-F238E27FC236}">
                <a16:creationId xmlns:a16="http://schemas.microsoft.com/office/drawing/2014/main" id="{EEF43A49-DD13-05F8-1413-7F0B196B3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6263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0" name="Line 50">
            <a:extLst>
              <a:ext uri="{FF2B5EF4-FFF2-40B4-BE49-F238E27FC236}">
                <a16:creationId xmlns:a16="http://schemas.microsoft.com/office/drawing/2014/main" id="{8795ACE1-6776-65A6-14F0-F7CBCBA96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5549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1" name="Line 51">
            <a:extLst>
              <a:ext uri="{FF2B5EF4-FFF2-40B4-BE49-F238E27FC236}">
                <a16:creationId xmlns:a16="http://schemas.microsoft.com/office/drawing/2014/main" id="{21B4834F-C596-9AFA-B747-CDB53375D3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4834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2" name="Line 52">
            <a:extLst>
              <a:ext uri="{FF2B5EF4-FFF2-40B4-BE49-F238E27FC236}">
                <a16:creationId xmlns:a16="http://schemas.microsoft.com/office/drawing/2014/main" id="{9C30F024-D8FD-6C04-BEDE-E43904AE8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4104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3" name="Line 53">
            <a:extLst>
              <a:ext uri="{FF2B5EF4-FFF2-40B4-BE49-F238E27FC236}">
                <a16:creationId xmlns:a16="http://schemas.microsoft.com/office/drawing/2014/main" id="{E253778E-D549-FF9A-9298-40C8A0E9B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3390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4" name="Line 54">
            <a:extLst>
              <a:ext uri="{FF2B5EF4-FFF2-40B4-BE49-F238E27FC236}">
                <a16:creationId xmlns:a16="http://schemas.microsoft.com/office/drawing/2014/main" id="{E9FC4855-24F3-1984-641D-2BC3B8224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1231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5" name="Line 55">
            <a:extLst>
              <a:ext uri="{FF2B5EF4-FFF2-40B4-BE49-F238E27FC236}">
                <a16:creationId xmlns:a16="http://schemas.microsoft.com/office/drawing/2014/main" id="{BFC979EB-B9CF-D572-5A82-4454B45DF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0516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6" name="Line 56">
            <a:extLst>
              <a:ext uri="{FF2B5EF4-FFF2-40B4-BE49-F238E27FC236}">
                <a16:creationId xmlns:a16="http://schemas.microsoft.com/office/drawing/2014/main" id="{4057CAB9-6BEC-F2EB-20F3-7FAA6DD47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1945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7" name="Line 57">
            <a:extLst>
              <a:ext uri="{FF2B5EF4-FFF2-40B4-BE49-F238E27FC236}">
                <a16:creationId xmlns:a16="http://schemas.microsoft.com/office/drawing/2014/main" id="{A819EC70-A003-D774-167A-6F749633F6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297867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8" name="Line 58">
            <a:extLst>
              <a:ext uri="{FF2B5EF4-FFF2-40B4-BE49-F238E27FC236}">
                <a16:creationId xmlns:a16="http://schemas.microsoft.com/office/drawing/2014/main" id="{2D66EF0C-C138-5232-38A1-9130A1A4B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326759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79" name="Line 59">
            <a:extLst>
              <a:ext uri="{FF2B5EF4-FFF2-40B4-BE49-F238E27FC236}">
                <a16:creationId xmlns:a16="http://schemas.microsoft.com/office/drawing/2014/main" id="{5C5093EE-2B0C-BE01-0B9C-564C708643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961" y="384227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0" name="Line 60">
            <a:extLst>
              <a:ext uri="{FF2B5EF4-FFF2-40B4-BE49-F238E27FC236}">
                <a16:creationId xmlns:a16="http://schemas.microsoft.com/office/drawing/2014/main" id="{31901A3A-9B32-9C45-390E-531F0D165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961" y="398673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1" name="Line 61">
            <a:extLst>
              <a:ext uri="{FF2B5EF4-FFF2-40B4-BE49-F238E27FC236}">
                <a16:creationId xmlns:a16="http://schemas.microsoft.com/office/drawing/2014/main" id="{ED875E05-C258-C2AC-FECB-C9433B2A6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787" y="3699395"/>
            <a:ext cx="71913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2" name="Line 63">
            <a:extLst>
              <a:ext uri="{FF2B5EF4-FFF2-40B4-BE49-F238E27FC236}">
                <a16:creationId xmlns:a16="http://schemas.microsoft.com/office/drawing/2014/main" id="{27CF449A-35E6-0313-3D21-D70F03CE2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249" y="3986733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3" name="Line 64">
            <a:extLst>
              <a:ext uri="{FF2B5EF4-FFF2-40B4-BE49-F238E27FC236}">
                <a16:creationId xmlns:a16="http://schemas.microsoft.com/office/drawing/2014/main" id="{C8B92E06-29B1-EAE4-BCE7-EC58F91B5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249" y="369939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4" name="Line 65">
            <a:extLst>
              <a:ext uri="{FF2B5EF4-FFF2-40B4-BE49-F238E27FC236}">
                <a16:creationId xmlns:a16="http://schemas.microsoft.com/office/drawing/2014/main" id="{0791DAC0-9F63-3A5E-AD18-0223B9FBD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249" y="384227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5" name="Line 66">
            <a:extLst>
              <a:ext uri="{FF2B5EF4-FFF2-40B4-BE49-F238E27FC236}">
                <a16:creationId xmlns:a16="http://schemas.microsoft.com/office/drawing/2014/main" id="{61740113-79C8-1E98-707E-DBDB1259B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286" y="290723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6" name="Line 68">
            <a:extLst>
              <a:ext uri="{FF2B5EF4-FFF2-40B4-BE49-F238E27FC236}">
                <a16:creationId xmlns:a16="http://schemas.microsoft.com/office/drawing/2014/main" id="{1B0B55E3-B4EC-8CCE-7E1A-496069FB1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787" y="3842270"/>
            <a:ext cx="71913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7" name="Line 69">
            <a:extLst>
              <a:ext uri="{FF2B5EF4-FFF2-40B4-BE49-F238E27FC236}">
                <a16:creationId xmlns:a16="http://schemas.microsoft.com/office/drawing/2014/main" id="{CEA40BF5-54BB-22C5-A0F0-4DB8017FD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787" y="3986733"/>
            <a:ext cx="71913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8" name="Line 71">
            <a:extLst>
              <a:ext uri="{FF2B5EF4-FFF2-40B4-BE49-F238E27FC236}">
                <a16:creationId xmlns:a16="http://schemas.microsoft.com/office/drawing/2014/main" id="{B82D0859-8EF1-EEA4-9372-A8EF8F5C3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249" y="413119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89" name="Line 72">
            <a:extLst>
              <a:ext uri="{FF2B5EF4-FFF2-40B4-BE49-F238E27FC236}">
                <a16:creationId xmlns:a16="http://schemas.microsoft.com/office/drawing/2014/main" id="{C085E2D2-D9EE-DE40-9779-C525D149B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787" y="4131195"/>
            <a:ext cx="71913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0" name="Freeform 73">
            <a:extLst>
              <a:ext uri="{FF2B5EF4-FFF2-40B4-BE49-F238E27FC236}">
                <a16:creationId xmlns:a16="http://schemas.microsoft.com/office/drawing/2014/main" id="{DB6614D2-4C43-018A-BFC9-465CBD1882AF}"/>
              </a:ext>
            </a:extLst>
          </p:cNvPr>
          <p:cNvSpPr>
            <a:spLocks/>
          </p:cNvSpPr>
          <p:nvPr/>
        </p:nvSpPr>
        <p:spPr bwMode="auto">
          <a:xfrm flipV="1">
            <a:off x="3719736" y="4221684"/>
            <a:ext cx="7561262" cy="1133475"/>
          </a:xfrm>
          <a:custGeom>
            <a:avLst/>
            <a:gdLst>
              <a:gd name="T0" fmla="*/ 0 w 4763"/>
              <a:gd name="T1" fmla="*/ 696 h 714"/>
              <a:gd name="T2" fmla="*/ 277 w 4763"/>
              <a:gd name="T3" fmla="*/ 697 h 714"/>
              <a:gd name="T4" fmla="*/ 427 w 4763"/>
              <a:gd name="T5" fmla="*/ 451 h 714"/>
              <a:gd name="T6" fmla="*/ 577 w 4763"/>
              <a:gd name="T7" fmla="*/ 697 h 714"/>
              <a:gd name="T8" fmla="*/ 757 w 4763"/>
              <a:gd name="T9" fmla="*/ 349 h 714"/>
              <a:gd name="T10" fmla="*/ 1009 w 4763"/>
              <a:gd name="T11" fmla="*/ 697 h 714"/>
              <a:gd name="T12" fmla="*/ 1909 w 4763"/>
              <a:gd name="T13" fmla="*/ 697 h 714"/>
              <a:gd name="T14" fmla="*/ 2071 w 4763"/>
              <a:gd name="T15" fmla="*/ 225 h 714"/>
              <a:gd name="T16" fmla="*/ 2367 w 4763"/>
              <a:gd name="T17" fmla="*/ 1 h 714"/>
              <a:gd name="T18" fmla="*/ 2663 w 4763"/>
              <a:gd name="T19" fmla="*/ 233 h 714"/>
              <a:gd name="T20" fmla="*/ 2815 w 4763"/>
              <a:gd name="T21" fmla="*/ 697 h 714"/>
              <a:gd name="T22" fmla="*/ 3721 w 4763"/>
              <a:gd name="T23" fmla="*/ 697 h 714"/>
              <a:gd name="T24" fmla="*/ 3799 w 4763"/>
              <a:gd name="T25" fmla="*/ 697 h 714"/>
              <a:gd name="T26" fmla="*/ 3855 w 4763"/>
              <a:gd name="T27" fmla="*/ 575 h 714"/>
              <a:gd name="T28" fmla="*/ 3961 w 4763"/>
              <a:gd name="T29" fmla="*/ 523 h 714"/>
              <a:gd name="T30" fmla="*/ 4067 w 4763"/>
              <a:gd name="T31" fmla="*/ 575 h 714"/>
              <a:gd name="T32" fmla="*/ 4129 w 4763"/>
              <a:gd name="T33" fmla="*/ 697 h 714"/>
              <a:gd name="T34" fmla="*/ 4159 w 4763"/>
              <a:gd name="T35" fmla="*/ 697 h 714"/>
              <a:gd name="T36" fmla="*/ 4189 w 4763"/>
              <a:gd name="T37" fmla="*/ 395 h 714"/>
              <a:gd name="T38" fmla="*/ 4303 w 4763"/>
              <a:gd name="T39" fmla="*/ 259 h 714"/>
              <a:gd name="T40" fmla="*/ 4415 w 4763"/>
              <a:gd name="T41" fmla="*/ 381 h 714"/>
              <a:gd name="T42" fmla="*/ 4457 w 4763"/>
              <a:gd name="T43" fmla="*/ 693 h 714"/>
              <a:gd name="T44" fmla="*/ 4465 w 4763"/>
              <a:gd name="T45" fmla="*/ 697 h 714"/>
              <a:gd name="T46" fmla="*/ 4763 w 4763"/>
              <a:gd name="T47" fmla="*/ 696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5" name="Freeform 78">
            <a:extLst>
              <a:ext uri="{FF2B5EF4-FFF2-40B4-BE49-F238E27FC236}">
                <a16:creationId xmlns:a16="http://schemas.microsoft.com/office/drawing/2014/main" id="{DE06BD2B-5F87-E3F1-9987-FF6E98F25CEF}"/>
              </a:ext>
            </a:extLst>
          </p:cNvPr>
          <p:cNvSpPr>
            <a:spLocks/>
          </p:cNvSpPr>
          <p:nvPr/>
        </p:nvSpPr>
        <p:spPr bwMode="auto">
          <a:xfrm flipV="1">
            <a:off x="10358662" y="4216920"/>
            <a:ext cx="490537" cy="706438"/>
          </a:xfrm>
          <a:custGeom>
            <a:avLst/>
            <a:gdLst>
              <a:gd name="T0" fmla="*/ 0 w 309"/>
              <a:gd name="T1" fmla="*/ 441 h 445"/>
              <a:gd name="T2" fmla="*/ 32 w 309"/>
              <a:gd name="T3" fmla="*/ 145 h 445"/>
              <a:gd name="T4" fmla="*/ 149 w 309"/>
              <a:gd name="T5" fmla="*/ 0 h 445"/>
              <a:gd name="T6" fmla="*/ 266 w 309"/>
              <a:gd name="T7" fmla="*/ 147 h 445"/>
              <a:gd name="T8" fmla="*/ 309 w 309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6" name="Line 79">
            <a:extLst>
              <a:ext uri="{FF2B5EF4-FFF2-40B4-BE49-F238E27FC236}">
                <a16:creationId xmlns:a16="http://schemas.microsoft.com/office/drawing/2014/main" id="{E146AEA8-C5EE-F0BE-9217-C61D6043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961" y="413119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7" name="Line 80">
            <a:extLst>
              <a:ext uri="{FF2B5EF4-FFF2-40B4-BE49-F238E27FC236}">
                <a16:creationId xmlns:a16="http://schemas.microsoft.com/office/drawing/2014/main" id="{D4C7656B-C6F9-4F60-D56F-7AC7928EE4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961" y="369939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98" name="Szövegdoboz 8297">
            <a:extLst>
              <a:ext uri="{FF2B5EF4-FFF2-40B4-BE49-F238E27FC236}">
                <a16:creationId xmlns:a16="http://schemas.microsoft.com/office/drawing/2014/main" id="{C79E9595-C05A-E4E5-EE5C-FC5BC6544CFB}"/>
              </a:ext>
            </a:extLst>
          </p:cNvPr>
          <p:cNvSpPr txBox="1"/>
          <p:nvPr/>
        </p:nvSpPr>
        <p:spPr>
          <a:xfrm>
            <a:off x="4170501" y="5428183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RA</a:t>
            </a:r>
          </a:p>
        </p:txBody>
      </p:sp>
      <p:sp>
        <p:nvSpPr>
          <p:cNvPr id="8299" name="Szövegdoboz 8298">
            <a:extLst>
              <a:ext uri="{FF2B5EF4-FFF2-40B4-BE49-F238E27FC236}">
                <a16:creationId xmlns:a16="http://schemas.microsoft.com/office/drawing/2014/main" id="{9FF7D94B-30FC-C17C-27AA-BB9805FAE6B0}"/>
              </a:ext>
            </a:extLst>
          </p:cNvPr>
          <p:cNvSpPr txBox="1"/>
          <p:nvPr/>
        </p:nvSpPr>
        <p:spPr>
          <a:xfrm>
            <a:off x="4745265" y="5428183"/>
            <a:ext cx="46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RV</a:t>
            </a:r>
          </a:p>
        </p:txBody>
      </p:sp>
      <p:sp>
        <p:nvSpPr>
          <p:cNvPr id="8300" name="Szövegdoboz 8299">
            <a:extLst>
              <a:ext uri="{FF2B5EF4-FFF2-40B4-BE49-F238E27FC236}">
                <a16:creationId xmlns:a16="http://schemas.microsoft.com/office/drawing/2014/main" id="{74478BA3-4083-94E7-FC96-74EBE5B2C256}"/>
              </a:ext>
            </a:extLst>
          </p:cNvPr>
          <p:cNvSpPr txBox="1"/>
          <p:nvPr/>
        </p:nvSpPr>
        <p:spPr>
          <a:xfrm>
            <a:off x="9837730" y="542818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LA</a:t>
            </a:r>
          </a:p>
        </p:txBody>
      </p:sp>
      <p:sp>
        <p:nvSpPr>
          <p:cNvPr id="8301" name="Szövegdoboz 8300">
            <a:extLst>
              <a:ext uri="{FF2B5EF4-FFF2-40B4-BE49-F238E27FC236}">
                <a16:creationId xmlns:a16="http://schemas.microsoft.com/office/drawing/2014/main" id="{458CA4B6-DCB3-0C0E-3816-31F4291616F2}"/>
              </a:ext>
            </a:extLst>
          </p:cNvPr>
          <p:cNvSpPr txBox="1"/>
          <p:nvPr/>
        </p:nvSpPr>
        <p:spPr>
          <a:xfrm>
            <a:off x="10405349" y="5428183"/>
            <a:ext cx="41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LV</a:t>
            </a:r>
          </a:p>
        </p:txBody>
      </p:sp>
      <p:sp>
        <p:nvSpPr>
          <p:cNvPr id="8302" name="Szövegdoboz 8301">
            <a:extLst>
              <a:ext uri="{FF2B5EF4-FFF2-40B4-BE49-F238E27FC236}">
                <a16:creationId xmlns:a16="http://schemas.microsoft.com/office/drawing/2014/main" id="{DAAB7BF4-7DAC-CDCB-F08D-0B3378897B7A}"/>
              </a:ext>
            </a:extLst>
          </p:cNvPr>
          <p:cNvSpPr txBox="1"/>
          <p:nvPr/>
        </p:nvSpPr>
        <p:spPr>
          <a:xfrm>
            <a:off x="7176120" y="542818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Tüdő</a:t>
            </a:r>
          </a:p>
        </p:txBody>
      </p:sp>
      <p:sp>
        <p:nvSpPr>
          <p:cNvPr id="5" name="Freeform 21">
            <a:extLst>
              <a:ext uri="{FF2B5EF4-FFF2-40B4-BE49-F238E27FC236}">
                <a16:creationId xmlns:a16="http://schemas.microsoft.com/office/drawing/2014/main" id="{103B870D-3CDC-92B8-8A81-BCAA4580251C}"/>
              </a:ext>
            </a:extLst>
          </p:cNvPr>
          <p:cNvSpPr>
            <a:spLocks/>
          </p:cNvSpPr>
          <p:nvPr/>
        </p:nvSpPr>
        <p:spPr bwMode="auto">
          <a:xfrm>
            <a:off x="4646414" y="3593034"/>
            <a:ext cx="104775" cy="268287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Freeform 74">
            <a:extLst>
              <a:ext uri="{FF2B5EF4-FFF2-40B4-BE49-F238E27FC236}">
                <a16:creationId xmlns:a16="http://schemas.microsoft.com/office/drawing/2014/main" id="{34F1B877-7A62-A4AB-80F8-EB0535EAAA18}"/>
              </a:ext>
            </a:extLst>
          </p:cNvPr>
          <p:cNvSpPr>
            <a:spLocks/>
          </p:cNvSpPr>
          <p:nvPr/>
        </p:nvSpPr>
        <p:spPr bwMode="auto">
          <a:xfrm>
            <a:off x="4638476" y="395180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2B74B1AF-F96F-9B8A-1F6F-39DCF1E9DDF7}"/>
              </a:ext>
            </a:extLst>
          </p:cNvPr>
          <p:cNvSpPr>
            <a:spLocks/>
          </p:cNvSpPr>
          <p:nvPr/>
        </p:nvSpPr>
        <p:spPr bwMode="auto">
          <a:xfrm>
            <a:off x="5309989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Freeform 74">
            <a:extLst>
              <a:ext uri="{FF2B5EF4-FFF2-40B4-BE49-F238E27FC236}">
                <a16:creationId xmlns:a16="http://schemas.microsoft.com/office/drawing/2014/main" id="{1D1292C2-1235-42A8-DAB5-F8AB658384F1}"/>
              </a:ext>
            </a:extLst>
          </p:cNvPr>
          <p:cNvSpPr>
            <a:spLocks/>
          </p:cNvSpPr>
          <p:nvPr/>
        </p:nvSpPr>
        <p:spPr bwMode="auto">
          <a:xfrm>
            <a:off x="5335389" y="39787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F6993F3A-AD84-53EF-1317-71CB34438EBF}"/>
              </a:ext>
            </a:extLst>
          </p:cNvPr>
          <p:cNvSpPr>
            <a:spLocks/>
          </p:cNvSpPr>
          <p:nvPr/>
        </p:nvSpPr>
        <p:spPr bwMode="auto">
          <a:xfrm>
            <a:off x="10356651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B44B0863-B84F-8491-62AE-81F92AB0C6F6}"/>
              </a:ext>
            </a:extLst>
          </p:cNvPr>
          <p:cNvSpPr>
            <a:spLocks/>
          </p:cNvSpPr>
          <p:nvPr/>
        </p:nvSpPr>
        <p:spPr bwMode="auto">
          <a:xfrm>
            <a:off x="10796389" y="3583509"/>
            <a:ext cx="104775" cy="266700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Freeform 74">
            <a:extLst>
              <a:ext uri="{FF2B5EF4-FFF2-40B4-BE49-F238E27FC236}">
                <a16:creationId xmlns:a16="http://schemas.microsoft.com/office/drawing/2014/main" id="{BAD8AB25-2CD4-4901-C53E-439FBFC1F808}"/>
              </a:ext>
            </a:extLst>
          </p:cNvPr>
          <p:cNvSpPr>
            <a:spLocks/>
          </p:cNvSpPr>
          <p:nvPr/>
        </p:nvSpPr>
        <p:spPr bwMode="auto">
          <a:xfrm>
            <a:off x="10337601" y="393275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Freeform 74">
            <a:extLst>
              <a:ext uri="{FF2B5EF4-FFF2-40B4-BE49-F238E27FC236}">
                <a16:creationId xmlns:a16="http://schemas.microsoft.com/office/drawing/2014/main" id="{544D65C7-68E9-C4ED-5E76-D09929193C2E}"/>
              </a:ext>
            </a:extLst>
          </p:cNvPr>
          <p:cNvSpPr>
            <a:spLocks/>
          </p:cNvSpPr>
          <p:nvPr/>
        </p:nvSpPr>
        <p:spPr bwMode="auto">
          <a:xfrm>
            <a:off x="10828139" y="39406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23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EAAA7948-4AF1-DD24-81DE-3BDDF6BD0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71536"/>
              </p:ext>
            </p:extLst>
          </p:nvPr>
        </p:nvGraphicFramePr>
        <p:xfrm>
          <a:off x="450774" y="251922"/>
          <a:ext cx="11765906" cy="6428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633">
                  <a:extLst>
                    <a:ext uri="{9D8B030D-6E8A-4147-A177-3AD203B41FA5}">
                      <a16:colId xmlns:a16="http://schemas.microsoft.com/office/drawing/2014/main" val="3918913604"/>
                    </a:ext>
                  </a:extLst>
                </a:gridCol>
                <a:gridCol w="6669346">
                  <a:extLst>
                    <a:ext uri="{9D8B030D-6E8A-4147-A177-3AD203B41FA5}">
                      <a16:colId xmlns:a16="http://schemas.microsoft.com/office/drawing/2014/main" val="1461814252"/>
                    </a:ext>
                  </a:extLst>
                </a:gridCol>
                <a:gridCol w="2537927">
                  <a:extLst>
                    <a:ext uri="{9D8B030D-6E8A-4147-A177-3AD203B41FA5}">
                      <a16:colId xmlns:a16="http://schemas.microsoft.com/office/drawing/2014/main" val="2608792729"/>
                    </a:ext>
                  </a:extLst>
                </a:gridCol>
              </a:tblGrid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Hemodinamikai primér ok: obstrukció a pulmonális arteriolák szintjében, PVR nő</a:t>
                      </a:r>
                      <a:endParaRPr lang="hu-HU" altLang="hu-HU" sz="1400" b="1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3663"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18132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RV systolés nyomásterhelése, systolés falfeszülés n</a:t>
                      </a:r>
                      <a:r>
                        <a:rPr lang="en-US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ő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σ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=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 / 2h (RV nyomása nő)</a:t>
                      </a:r>
                      <a:endParaRPr lang="hu-HU" alt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RV kompenzált működés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22089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RV koncentrikus hipertrófia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falfeszülés helyreáll: </a:t>
                      </a:r>
                      <a:r>
                        <a:rPr lang="el-GR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σ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=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 / 2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(RV fala vastagodik)</a:t>
                      </a:r>
                      <a:endParaRPr 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41996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3663"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99049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64580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1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8174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13846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28352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89332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1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47911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14317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88715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66937"/>
                  </a:ext>
                </a:extLst>
              </a:tr>
            </a:tbl>
          </a:graphicData>
        </a:graphic>
      </p:graphicFrame>
      <p:sp>
        <p:nvSpPr>
          <p:cNvPr id="3" name="Line 7">
            <a:extLst>
              <a:ext uri="{FF2B5EF4-FFF2-40B4-BE49-F238E27FC236}">
                <a16:creationId xmlns:a16="http://schemas.microsoft.com/office/drawing/2014/main" id="{C155B498-EC56-86F3-928D-E06D0B4FF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53433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BC3453EF-3881-552E-0B3F-27F601AF5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1032588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" name="Jobb oldali kapcsos zárójel 16">
            <a:extLst>
              <a:ext uri="{FF2B5EF4-FFF2-40B4-BE49-F238E27FC236}">
                <a16:creationId xmlns:a16="http://schemas.microsoft.com/office/drawing/2014/main" id="{151D9F70-C643-B083-5A28-582455D55B32}"/>
              </a:ext>
            </a:extLst>
          </p:cNvPr>
          <p:cNvSpPr/>
          <p:nvPr/>
        </p:nvSpPr>
        <p:spPr>
          <a:xfrm>
            <a:off x="9557458" y="345229"/>
            <a:ext cx="167936" cy="11856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A képen sor, művészet, tervezés látható&#10;&#10;Automatikusan generált leírás">
            <a:extLst>
              <a:ext uri="{FF2B5EF4-FFF2-40B4-BE49-F238E27FC236}">
                <a16:creationId xmlns:a16="http://schemas.microsoft.com/office/drawing/2014/main" id="{9FEF37EB-91D5-8D23-C857-0070C7DE9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" y="4167233"/>
            <a:ext cx="3000604" cy="2358111"/>
          </a:xfrm>
          <a:prstGeom prst="rect">
            <a:avLst/>
          </a:prstGeom>
        </p:spPr>
      </p:pic>
      <p:pic>
        <p:nvPicPr>
          <p:cNvPr id="22" name="Kép 21" descr="A képen képernyőkép, sor, diagram, Grafika látható&#10;&#10;Automatikusan generált leírás">
            <a:extLst>
              <a:ext uri="{FF2B5EF4-FFF2-40B4-BE49-F238E27FC236}">
                <a16:creationId xmlns:a16="http://schemas.microsoft.com/office/drawing/2014/main" id="{4C72D8F7-84E3-7C48-4027-600CEB302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" y="323590"/>
            <a:ext cx="2791827" cy="2358112"/>
          </a:xfrm>
          <a:prstGeom prst="rect">
            <a:avLst/>
          </a:prstGeom>
        </p:spPr>
      </p:pic>
      <p:sp>
        <p:nvSpPr>
          <p:cNvPr id="15" name="Nyíl: lefelé mutató 14">
            <a:extLst>
              <a:ext uri="{FF2B5EF4-FFF2-40B4-BE49-F238E27FC236}">
                <a16:creationId xmlns:a16="http://schemas.microsoft.com/office/drawing/2014/main" id="{867DC3B1-A0D4-86E5-63FA-9B538BA3B1A2}"/>
              </a:ext>
            </a:extLst>
          </p:cNvPr>
          <p:cNvSpPr/>
          <p:nvPr/>
        </p:nvSpPr>
        <p:spPr>
          <a:xfrm>
            <a:off x="1487489" y="3199827"/>
            <a:ext cx="288031" cy="64807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594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3A99E-45D0-9CE4-94D8-5D54606E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26D540D5-5874-BB42-0582-8419EC9C3346}"/>
              </a:ext>
            </a:extLst>
          </p:cNvPr>
          <p:cNvGraphicFramePr>
            <a:graphicFrameLocks noGrp="1"/>
          </p:cNvGraphicFramePr>
          <p:nvPr/>
        </p:nvGraphicFramePr>
        <p:xfrm>
          <a:off x="450774" y="251922"/>
          <a:ext cx="11765906" cy="64287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8633">
                  <a:extLst>
                    <a:ext uri="{9D8B030D-6E8A-4147-A177-3AD203B41FA5}">
                      <a16:colId xmlns:a16="http://schemas.microsoft.com/office/drawing/2014/main" val="3918913604"/>
                    </a:ext>
                  </a:extLst>
                </a:gridCol>
                <a:gridCol w="6669346">
                  <a:extLst>
                    <a:ext uri="{9D8B030D-6E8A-4147-A177-3AD203B41FA5}">
                      <a16:colId xmlns:a16="http://schemas.microsoft.com/office/drawing/2014/main" val="1461814252"/>
                    </a:ext>
                  </a:extLst>
                </a:gridCol>
                <a:gridCol w="2537927">
                  <a:extLst>
                    <a:ext uri="{9D8B030D-6E8A-4147-A177-3AD203B41FA5}">
                      <a16:colId xmlns:a16="http://schemas.microsoft.com/office/drawing/2014/main" val="2608792729"/>
                    </a:ext>
                  </a:extLst>
                </a:gridCol>
              </a:tblGrid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Hemodinamikai primér ok: obstrukció a pulmonális arteriolák szintjében, PVR nő</a:t>
                      </a:r>
                      <a:endParaRPr lang="hu-HU" altLang="hu-HU" sz="1400" b="1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3663"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18132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RV systolés nyomásterhelése, systolés falfeszülés n</a:t>
                      </a:r>
                      <a:r>
                        <a:rPr lang="en-US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ő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σ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=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 / 2h (RV nyomása nő)</a:t>
                      </a:r>
                      <a:endParaRPr lang="hu-HU" alt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RV kompenzált működés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22089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alt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RV koncentrikus hipertrófia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falfeszülés helyreáll: </a:t>
                      </a:r>
                      <a:r>
                        <a:rPr lang="el-GR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σ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=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 / 2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(RV fala vastagodik)</a:t>
                      </a:r>
                      <a:endParaRPr 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41996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RV  fokozatosan tágul, falfeszülés újra nő: </a:t>
                      </a:r>
                      <a:r>
                        <a:rPr lang="el-GR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σ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=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 / 2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(RV kamraátmérő nő) </a:t>
                      </a:r>
                      <a:endParaRPr lang="hu-HU" alt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93663"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99049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 dirty="0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Tricuspidalis regurgitáció</a:t>
                      </a:r>
                      <a:endParaRPr lang="hu-HU" altLang="hu-HU" sz="1400" b="1" dirty="0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64580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Pitvarfibrilláció</a:t>
                      </a:r>
                      <a:endParaRPr lang="hu-HU" altLang="hu-HU" sz="1400" b="1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8174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RV perctérfogata csökken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RV fokozódó dekompenzáció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13846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LV perctérfogata csökken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28352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Keringő perctérfogat csökken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89332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0000FF"/>
                          </a:solidFill>
                          <a:latin typeface="Arial Narrow" panose="020B0606020202030204" pitchFamily="34" charset="0"/>
                        </a:rPr>
                        <a:t>RV és LV koronária perfúzió és nagyvérköri szervperfúziós nyomás csökken</a:t>
                      </a:r>
                      <a:endParaRPr lang="hu-HU" altLang="hu-HU" sz="1400" b="1">
                        <a:solidFill>
                          <a:srgbClr val="0000FF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47911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RV szisztolés és diastolés elégtelenség, LV diasztolés elégtelenség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14317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Keringés összeomlás, gázcsere elégtelenség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Kardiogén sokk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88715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Exitus lethalis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hu-H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66937"/>
                  </a:ext>
                </a:extLst>
              </a:tr>
            </a:tbl>
          </a:graphicData>
        </a:graphic>
      </p:graphicFrame>
      <p:sp>
        <p:nvSpPr>
          <p:cNvPr id="3" name="Line 7">
            <a:extLst>
              <a:ext uri="{FF2B5EF4-FFF2-40B4-BE49-F238E27FC236}">
                <a16:creationId xmlns:a16="http://schemas.microsoft.com/office/drawing/2014/main" id="{CF2C4BE0-1B29-22DF-A392-C1F53C7C0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53433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47BFE458-2B08-9CDF-9079-426AE3548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1032588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895AE252-A053-1D63-9FF3-85367C936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153084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7727F9F-8078-1209-670D-1A4F27AC6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2029098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6D9CE6AB-5094-ECA4-FAA7-E8AC7075D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252735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568B4DD5-A4A3-4ED3-3F1A-830E38074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3025608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0BF20D5-A377-D722-F4E9-1A2405CF7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352386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3116431-E2B0-28B1-F592-603DDAF9D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4022118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E8762129-2528-D71C-EEBD-88D193592E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452037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A45A560F-AA42-C271-8180-655E59DA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5018628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512E3498-A3BA-4C6D-77E3-A2FE641B2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551688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" name="Jobb oldali kapcsos zárójel 16">
            <a:extLst>
              <a:ext uri="{FF2B5EF4-FFF2-40B4-BE49-F238E27FC236}">
                <a16:creationId xmlns:a16="http://schemas.microsoft.com/office/drawing/2014/main" id="{E281D606-2393-B410-0932-067977511AD7}"/>
              </a:ext>
            </a:extLst>
          </p:cNvPr>
          <p:cNvSpPr/>
          <p:nvPr/>
        </p:nvSpPr>
        <p:spPr>
          <a:xfrm>
            <a:off x="9557458" y="345229"/>
            <a:ext cx="167936" cy="11856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 oldali kapcsos zárójel 17">
            <a:extLst>
              <a:ext uri="{FF2B5EF4-FFF2-40B4-BE49-F238E27FC236}">
                <a16:creationId xmlns:a16="http://schemas.microsoft.com/office/drawing/2014/main" id="{BFE0691A-4C37-EBA2-5BA8-E14C2EF4621C}"/>
              </a:ext>
            </a:extLst>
          </p:cNvPr>
          <p:cNvSpPr/>
          <p:nvPr/>
        </p:nvSpPr>
        <p:spPr>
          <a:xfrm>
            <a:off x="9557459" y="1698173"/>
            <a:ext cx="167934" cy="33204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ine 7">
            <a:extLst>
              <a:ext uri="{FF2B5EF4-FFF2-40B4-BE49-F238E27FC236}">
                <a16:creationId xmlns:a16="http://schemas.microsoft.com/office/drawing/2014/main" id="{30C60293-6771-A9C5-A8E9-123015727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0963" y="6023846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" name="Jobb oldali kapcsos zárójel 19">
            <a:extLst>
              <a:ext uri="{FF2B5EF4-FFF2-40B4-BE49-F238E27FC236}">
                <a16:creationId xmlns:a16="http://schemas.microsoft.com/office/drawing/2014/main" id="{BF5DD8B1-1899-02BF-D309-93E1C11E7810}"/>
              </a:ext>
            </a:extLst>
          </p:cNvPr>
          <p:cNvSpPr/>
          <p:nvPr/>
        </p:nvSpPr>
        <p:spPr>
          <a:xfrm>
            <a:off x="9558993" y="5279844"/>
            <a:ext cx="167936" cy="11856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59B95D9A-1FBC-969E-58E9-FBFF697BD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49" y="6486454"/>
            <a:ext cx="66236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altLang="hu-HU" sz="1200">
                <a:latin typeface="Arial" panose="020B0604020202020204" pitchFamily="34" charset="0"/>
                <a:cs typeface="Arial" panose="020B0604020202020204" pitchFamily="34" charset="0"/>
              </a:rPr>
              <a:t>2. ábra</a:t>
            </a:r>
            <a:endParaRPr lang="en-GB" altLang="hu-H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Kép 21" descr="A képen képernyőkép, sor, diagram, Grafika látható&#10;&#10;Automatikusan generált leírás">
            <a:extLst>
              <a:ext uri="{FF2B5EF4-FFF2-40B4-BE49-F238E27FC236}">
                <a16:creationId xmlns:a16="http://schemas.microsoft.com/office/drawing/2014/main" id="{7952EF4F-647F-3E38-737A-BFAF65A61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" y="323590"/>
            <a:ext cx="2791827" cy="2358112"/>
          </a:xfrm>
          <a:prstGeom prst="rect">
            <a:avLst/>
          </a:prstGeom>
        </p:spPr>
      </p:pic>
      <p:sp>
        <p:nvSpPr>
          <p:cNvPr id="15" name="Nyíl: lefelé mutató 14">
            <a:extLst>
              <a:ext uri="{FF2B5EF4-FFF2-40B4-BE49-F238E27FC236}">
                <a16:creationId xmlns:a16="http://schemas.microsoft.com/office/drawing/2014/main" id="{94D12265-402E-6C22-151B-0848A647B0C6}"/>
              </a:ext>
            </a:extLst>
          </p:cNvPr>
          <p:cNvSpPr/>
          <p:nvPr/>
        </p:nvSpPr>
        <p:spPr>
          <a:xfrm>
            <a:off x="1487489" y="3199827"/>
            <a:ext cx="288031" cy="64807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 descr="A képen képernyőkép, so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59B9DC4-F57D-03DC-BBD3-175BD828B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" y="4188642"/>
            <a:ext cx="3264200" cy="23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55AD9A-588E-D0D5-5C91-E6C870F7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/>
          <a:lstStyle/>
          <a:p>
            <a:r>
              <a:rPr lang="hu-HU" sz="3200"/>
              <a:t>Pulmonális hipertenzió – klinikai csoportosítás</a:t>
            </a:r>
            <a:r>
              <a:rPr lang="hu-HU" sz="3200" baseline="30000"/>
              <a:t>1</a:t>
            </a:r>
            <a:endParaRPr lang="en-GB" sz="3200" baseline="300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03BBCB-0C79-C4F2-62FC-56B5FC1A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7" y="1484784"/>
            <a:ext cx="7646791" cy="4104456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hu-HU" altLang="hu-HU" sz="1800"/>
              <a:t>Pulmonális hipertenzió </a:t>
            </a:r>
            <a:r>
              <a:rPr lang="hu-HU" altLang="hu-HU" sz="1800" b="1"/>
              <a:t>bal szívfél betegség </a:t>
            </a:r>
            <a:r>
              <a:rPr lang="hu-HU" altLang="hu-HU" sz="1800"/>
              <a:t>következtében (</a:t>
            </a:r>
            <a:r>
              <a:rPr lang="hu-HU" altLang="hu-HU" sz="1800">
                <a:solidFill>
                  <a:srgbClr val="FF0000"/>
                </a:solidFill>
              </a:rPr>
              <a:t>HFrEF</a:t>
            </a:r>
            <a:r>
              <a:rPr lang="hu-HU" altLang="hu-HU" sz="180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Izolált posztkapilláris </a:t>
            </a:r>
            <a:r>
              <a:rPr lang="hu-HU" altLang="hu-HU" sz="1800"/>
              <a:t>PH (IpcPH)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mPAP	&gt; 20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 b="1"/>
              <a:t>PAOP	&gt; 15 Hgmm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u-HU" altLang="hu-HU" sz="1800"/>
              <a:t>PVR	</a:t>
            </a:r>
            <a:r>
              <a:rPr lang="hu-HU" altLang="hu-HU" sz="1800">
                <a:sym typeface="Symbol" panose="05050102010706020507" pitchFamily="18" charset="2"/>
              </a:rPr>
              <a:t></a:t>
            </a:r>
            <a:r>
              <a:rPr lang="hu-HU" altLang="hu-HU" sz="1800"/>
              <a:t> 2 WU</a:t>
            </a:r>
            <a:endParaRPr lang="hu-HU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06597FA-5491-2738-909A-33EE58DA3E78}"/>
              </a:ext>
            </a:extLst>
          </p:cNvPr>
          <p:cNvSpPr txBox="1"/>
          <p:nvPr/>
        </p:nvSpPr>
        <p:spPr>
          <a:xfrm>
            <a:off x="609600" y="6275585"/>
            <a:ext cx="11101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baseline="30000"/>
              <a:t>1</a:t>
            </a:r>
            <a:r>
              <a:rPr lang="hu-HU" sz="1200" i="1"/>
              <a:t>2022 ESC/ERS Guidelines for the diagnosis and treatment of pulmonary hypertension Eur Heart J 43:3618-3731, 2022.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D801B53A-BBB2-F1AF-D4FF-BC9AA7DB9A45}"/>
              </a:ext>
            </a:extLst>
          </p:cNvPr>
          <p:cNvSpPr txBox="1"/>
          <p:nvPr/>
        </p:nvSpPr>
        <p:spPr>
          <a:xfrm>
            <a:off x="4170501" y="5428183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RA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7BBCB1F7-6CEA-E831-A829-9DC27F3195ED}"/>
              </a:ext>
            </a:extLst>
          </p:cNvPr>
          <p:cNvSpPr txBox="1"/>
          <p:nvPr/>
        </p:nvSpPr>
        <p:spPr>
          <a:xfrm>
            <a:off x="4745265" y="5428183"/>
            <a:ext cx="464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RV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6AA4988C-E47E-3C6A-1B40-8A949E0C1D8B}"/>
              </a:ext>
            </a:extLst>
          </p:cNvPr>
          <p:cNvSpPr txBox="1"/>
          <p:nvPr/>
        </p:nvSpPr>
        <p:spPr>
          <a:xfrm>
            <a:off x="9837730" y="542818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LA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E45D67EE-998A-0427-7A51-C909AC978A23}"/>
              </a:ext>
            </a:extLst>
          </p:cNvPr>
          <p:cNvSpPr txBox="1"/>
          <p:nvPr/>
        </p:nvSpPr>
        <p:spPr>
          <a:xfrm>
            <a:off x="10405349" y="5428183"/>
            <a:ext cx="419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LV</a:t>
            </a:r>
          </a:p>
        </p:txBody>
      </p:sp>
      <p:sp>
        <p:nvSpPr>
          <p:cNvPr id="111" name="Freeform 2">
            <a:extLst>
              <a:ext uri="{FF2B5EF4-FFF2-40B4-BE49-F238E27FC236}">
                <a16:creationId xmlns:a16="http://schemas.microsoft.com/office/drawing/2014/main" id="{A1843179-B596-ADB1-CFE3-4CC040621E7E}"/>
              </a:ext>
            </a:extLst>
          </p:cNvPr>
          <p:cNvSpPr>
            <a:spLocks/>
          </p:cNvSpPr>
          <p:nvPr/>
        </p:nvSpPr>
        <p:spPr bwMode="auto">
          <a:xfrm>
            <a:off x="3719314" y="2492896"/>
            <a:ext cx="7561262" cy="1133475"/>
          </a:xfrm>
          <a:custGeom>
            <a:avLst/>
            <a:gdLst>
              <a:gd name="T0" fmla="*/ 0 w 4763"/>
              <a:gd name="T1" fmla="*/ 2147483646 h 714"/>
              <a:gd name="T2" fmla="*/ 2147483646 w 4763"/>
              <a:gd name="T3" fmla="*/ 2147483646 h 714"/>
              <a:gd name="T4" fmla="*/ 2147483646 w 4763"/>
              <a:gd name="T5" fmla="*/ 2147483646 h 714"/>
              <a:gd name="T6" fmla="*/ 2147483646 w 4763"/>
              <a:gd name="T7" fmla="*/ 2147483646 h 714"/>
              <a:gd name="T8" fmla="*/ 2147483646 w 4763"/>
              <a:gd name="T9" fmla="*/ 2147483646 h 714"/>
              <a:gd name="T10" fmla="*/ 2147483646 w 4763"/>
              <a:gd name="T11" fmla="*/ 2147483646 h 714"/>
              <a:gd name="T12" fmla="*/ 2147483646 w 4763"/>
              <a:gd name="T13" fmla="*/ 2147483646 h 714"/>
              <a:gd name="T14" fmla="*/ 2147483646 w 4763"/>
              <a:gd name="T15" fmla="*/ 2147483646 h 714"/>
              <a:gd name="T16" fmla="*/ 2147483646 w 4763"/>
              <a:gd name="T17" fmla="*/ 2147483646 h 714"/>
              <a:gd name="T18" fmla="*/ 2147483646 w 4763"/>
              <a:gd name="T19" fmla="*/ 2147483646 h 714"/>
              <a:gd name="T20" fmla="*/ 2147483646 w 4763"/>
              <a:gd name="T21" fmla="*/ 2147483646 h 714"/>
              <a:gd name="T22" fmla="*/ 2147483646 w 4763"/>
              <a:gd name="T23" fmla="*/ 2147483646 h 714"/>
              <a:gd name="T24" fmla="*/ 2147483646 w 4763"/>
              <a:gd name="T25" fmla="*/ 2147483646 h 714"/>
              <a:gd name="T26" fmla="*/ 2147483646 w 4763"/>
              <a:gd name="T27" fmla="*/ 2147483646 h 714"/>
              <a:gd name="T28" fmla="*/ 2147483646 w 4763"/>
              <a:gd name="T29" fmla="*/ 2147483646 h 714"/>
              <a:gd name="T30" fmla="*/ 2147483646 w 4763"/>
              <a:gd name="T31" fmla="*/ 2147483646 h 714"/>
              <a:gd name="T32" fmla="*/ 2147483646 w 4763"/>
              <a:gd name="T33" fmla="*/ 2147483646 h 714"/>
              <a:gd name="T34" fmla="*/ 2147483646 w 4763"/>
              <a:gd name="T35" fmla="*/ 2147483646 h 714"/>
              <a:gd name="T36" fmla="*/ 2147483646 w 4763"/>
              <a:gd name="T37" fmla="*/ 2147483646 h 714"/>
              <a:gd name="T38" fmla="*/ 2147483646 w 4763"/>
              <a:gd name="T39" fmla="*/ 2147483646 h 714"/>
              <a:gd name="T40" fmla="*/ 2147483646 w 4763"/>
              <a:gd name="T41" fmla="*/ 2147483646 h 714"/>
              <a:gd name="T42" fmla="*/ 2147483646 w 4763"/>
              <a:gd name="T43" fmla="*/ 2147483646 h 714"/>
              <a:gd name="T44" fmla="*/ 2147483646 w 4763"/>
              <a:gd name="T45" fmla="*/ 2147483646 h 714"/>
              <a:gd name="T46" fmla="*/ 2147483646 w 4763"/>
              <a:gd name="T47" fmla="*/ 2147483646 h 7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2" name="Freeform 3">
            <a:extLst>
              <a:ext uri="{FF2B5EF4-FFF2-40B4-BE49-F238E27FC236}">
                <a16:creationId xmlns:a16="http://schemas.microsoft.com/office/drawing/2014/main" id="{4C386966-E6A3-30C8-EA18-369218C7CCE7}"/>
              </a:ext>
            </a:extLst>
          </p:cNvPr>
          <p:cNvSpPr>
            <a:spLocks/>
          </p:cNvSpPr>
          <p:nvPr/>
        </p:nvSpPr>
        <p:spPr bwMode="auto">
          <a:xfrm>
            <a:off x="10316964" y="2907234"/>
            <a:ext cx="490537" cy="706437"/>
          </a:xfrm>
          <a:custGeom>
            <a:avLst/>
            <a:gdLst>
              <a:gd name="T0" fmla="*/ 0 w 309"/>
              <a:gd name="T1" fmla="*/ 2147483646 h 445"/>
              <a:gd name="T2" fmla="*/ 2147483646 w 309"/>
              <a:gd name="T3" fmla="*/ 2147483646 h 445"/>
              <a:gd name="T4" fmla="*/ 2147483646 w 309"/>
              <a:gd name="T5" fmla="*/ 0 h 445"/>
              <a:gd name="T6" fmla="*/ 2147483646 w 309"/>
              <a:gd name="T7" fmla="*/ 2147483646 h 445"/>
              <a:gd name="T8" fmla="*/ 2147483646 w 309"/>
              <a:gd name="T9" fmla="*/ 2147483646 h 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3" name="Freeform 4">
            <a:extLst>
              <a:ext uri="{FF2B5EF4-FFF2-40B4-BE49-F238E27FC236}">
                <a16:creationId xmlns:a16="http://schemas.microsoft.com/office/drawing/2014/main" id="{30FD0FBE-7E3F-3947-2DCC-B7F4AFBB3A9C}"/>
              </a:ext>
            </a:extLst>
          </p:cNvPr>
          <p:cNvSpPr>
            <a:spLocks/>
          </p:cNvSpPr>
          <p:nvPr/>
        </p:nvSpPr>
        <p:spPr bwMode="auto">
          <a:xfrm flipV="1">
            <a:off x="3719314" y="4221684"/>
            <a:ext cx="7561262" cy="1133475"/>
          </a:xfrm>
          <a:custGeom>
            <a:avLst/>
            <a:gdLst>
              <a:gd name="T0" fmla="*/ 0 w 4763"/>
              <a:gd name="T1" fmla="*/ 2147483646 h 714"/>
              <a:gd name="T2" fmla="*/ 2147483646 w 4763"/>
              <a:gd name="T3" fmla="*/ 2147483646 h 714"/>
              <a:gd name="T4" fmla="*/ 2147483646 w 4763"/>
              <a:gd name="T5" fmla="*/ 2147483646 h 714"/>
              <a:gd name="T6" fmla="*/ 2147483646 w 4763"/>
              <a:gd name="T7" fmla="*/ 2147483646 h 714"/>
              <a:gd name="T8" fmla="*/ 2147483646 w 4763"/>
              <a:gd name="T9" fmla="*/ 2147483646 h 714"/>
              <a:gd name="T10" fmla="*/ 2147483646 w 4763"/>
              <a:gd name="T11" fmla="*/ 2147483646 h 714"/>
              <a:gd name="T12" fmla="*/ 2147483646 w 4763"/>
              <a:gd name="T13" fmla="*/ 2147483646 h 714"/>
              <a:gd name="T14" fmla="*/ 2147483646 w 4763"/>
              <a:gd name="T15" fmla="*/ 2147483646 h 714"/>
              <a:gd name="T16" fmla="*/ 2147483646 w 4763"/>
              <a:gd name="T17" fmla="*/ 2147483646 h 714"/>
              <a:gd name="T18" fmla="*/ 2147483646 w 4763"/>
              <a:gd name="T19" fmla="*/ 2147483646 h 714"/>
              <a:gd name="T20" fmla="*/ 2147483646 w 4763"/>
              <a:gd name="T21" fmla="*/ 2147483646 h 714"/>
              <a:gd name="T22" fmla="*/ 2147483646 w 4763"/>
              <a:gd name="T23" fmla="*/ 2147483646 h 714"/>
              <a:gd name="T24" fmla="*/ 2147483646 w 4763"/>
              <a:gd name="T25" fmla="*/ 2147483646 h 714"/>
              <a:gd name="T26" fmla="*/ 2147483646 w 4763"/>
              <a:gd name="T27" fmla="*/ 2147483646 h 714"/>
              <a:gd name="T28" fmla="*/ 2147483646 w 4763"/>
              <a:gd name="T29" fmla="*/ 2147483646 h 714"/>
              <a:gd name="T30" fmla="*/ 2147483646 w 4763"/>
              <a:gd name="T31" fmla="*/ 2147483646 h 714"/>
              <a:gd name="T32" fmla="*/ 2147483646 w 4763"/>
              <a:gd name="T33" fmla="*/ 2147483646 h 714"/>
              <a:gd name="T34" fmla="*/ 2147483646 w 4763"/>
              <a:gd name="T35" fmla="*/ 2147483646 h 714"/>
              <a:gd name="T36" fmla="*/ 2147483646 w 4763"/>
              <a:gd name="T37" fmla="*/ 2147483646 h 714"/>
              <a:gd name="T38" fmla="*/ 2147483646 w 4763"/>
              <a:gd name="T39" fmla="*/ 2147483646 h 714"/>
              <a:gd name="T40" fmla="*/ 2147483646 w 4763"/>
              <a:gd name="T41" fmla="*/ 2147483646 h 714"/>
              <a:gd name="T42" fmla="*/ 2147483646 w 4763"/>
              <a:gd name="T43" fmla="*/ 2147483646 h 714"/>
              <a:gd name="T44" fmla="*/ 2147483646 w 4763"/>
              <a:gd name="T45" fmla="*/ 2147483646 h 714"/>
              <a:gd name="T46" fmla="*/ 2147483646 w 4763"/>
              <a:gd name="T47" fmla="*/ 2147483646 h 7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63" h="714">
                <a:moveTo>
                  <a:pt x="0" y="696"/>
                </a:moveTo>
                <a:lnTo>
                  <a:pt x="277" y="697"/>
                </a:lnTo>
                <a:cubicBezTo>
                  <a:pt x="348" y="656"/>
                  <a:pt x="377" y="451"/>
                  <a:pt x="427" y="451"/>
                </a:cubicBezTo>
                <a:cubicBezTo>
                  <a:pt x="477" y="451"/>
                  <a:pt x="522" y="714"/>
                  <a:pt x="577" y="697"/>
                </a:cubicBezTo>
                <a:cubicBezTo>
                  <a:pt x="632" y="680"/>
                  <a:pt x="685" y="349"/>
                  <a:pt x="757" y="349"/>
                </a:cubicBezTo>
                <a:cubicBezTo>
                  <a:pt x="829" y="349"/>
                  <a:pt x="817" y="639"/>
                  <a:pt x="1009" y="697"/>
                </a:cubicBezTo>
                <a:lnTo>
                  <a:pt x="1909" y="697"/>
                </a:lnTo>
                <a:cubicBezTo>
                  <a:pt x="2086" y="618"/>
                  <a:pt x="1995" y="341"/>
                  <a:pt x="2071" y="225"/>
                </a:cubicBezTo>
                <a:cubicBezTo>
                  <a:pt x="2147" y="109"/>
                  <a:pt x="2268" y="0"/>
                  <a:pt x="2367" y="1"/>
                </a:cubicBezTo>
                <a:cubicBezTo>
                  <a:pt x="2466" y="2"/>
                  <a:pt x="2588" y="117"/>
                  <a:pt x="2663" y="233"/>
                </a:cubicBezTo>
                <a:cubicBezTo>
                  <a:pt x="2738" y="349"/>
                  <a:pt x="2639" y="620"/>
                  <a:pt x="2815" y="697"/>
                </a:cubicBezTo>
                <a:lnTo>
                  <a:pt x="3721" y="697"/>
                </a:lnTo>
                <a:lnTo>
                  <a:pt x="3799" y="697"/>
                </a:lnTo>
                <a:cubicBezTo>
                  <a:pt x="3821" y="677"/>
                  <a:pt x="3828" y="604"/>
                  <a:pt x="3855" y="575"/>
                </a:cubicBezTo>
                <a:cubicBezTo>
                  <a:pt x="3882" y="546"/>
                  <a:pt x="3926" y="523"/>
                  <a:pt x="3961" y="523"/>
                </a:cubicBezTo>
                <a:cubicBezTo>
                  <a:pt x="3996" y="523"/>
                  <a:pt x="4039" y="546"/>
                  <a:pt x="4067" y="575"/>
                </a:cubicBezTo>
                <a:cubicBezTo>
                  <a:pt x="4095" y="604"/>
                  <a:pt x="4114" y="677"/>
                  <a:pt x="4129" y="697"/>
                </a:cubicBezTo>
                <a:lnTo>
                  <a:pt x="4159" y="697"/>
                </a:lnTo>
                <a:cubicBezTo>
                  <a:pt x="4169" y="647"/>
                  <a:pt x="4165" y="468"/>
                  <a:pt x="4189" y="395"/>
                </a:cubicBezTo>
                <a:cubicBezTo>
                  <a:pt x="4213" y="322"/>
                  <a:pt x="4265" y="261"/>
                  <a:pt x="4303" y="259"/>
                </a:cubicBezTo>
                <a:cubicBezTo>
                  <a:pt x="4341" y="257"/>
                  <a:pt x="4389" y="309"/>
                  <a:pt x="4415" y="381"/>
                </a:cubicBezTo>
                <a:cubicBezTo>
                  <a:pt x="4441" y="453"/>
                  <a:pt x="4449" y="640"/>
                  <a:pt x="4457" y="693"/>
                </a:cubicBezTo>
                <a:lnTo>
                  <a:pt x="4465" y="697"/>
                </a:lnTo>
                <a:lnTo>
                  <a:pt x="4763" y="6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4" name="Freeform 13">
            <a:extLst>
              <a:ext uri="{FF2B5EF4-FFF2-40B4-BE49-F238E27FC236}">
                <a16:creationId xmlns:a16="http://schemas.microsoft.com/office/drawing/2014/main" id="{1087E700-80E4-9559-80A5-405EBDFA954B}"/>
              </a:ext>
            </a:extLst>
          </p:cNvPr>
          <p:cNvSpPr>
            <a:spLocks/>
          </p:cNvSpPr>
          <p:nvPr/>
        </p:nvSpPr>
        <p:spPr bwMode="auto">
          <a:xfrm flipV="1">
            <a:off x="10358239" y="4216921"/>
            <a:ext cx="490537" cy="706438"/>
          </a:xfrm>
          <a:custGeom>
            <a:avLst/>
            <a:gdLst>
              <a:gd name="T0" fmla="*/ 0 w 309"/>
              <a:gd name="T1" fmla="*/ 2147483646 h 445"/>
              <a:gd name="T2" fmla="*/ 2147483646 w 309"/>
              <a:gd name="T3" fmla="*/ 2147483646 h 445"/>
              <a:gd name="T4" fmla="*/ 2147483646 w 309"/>
              <a:gd name="T5" fmla="*/ 0 h 445"/>
              <a:gd name="T6" fmla="*/ 2147483646 w 309"/>
              <a:gd name="T7" fmla="*/ 2147483646 h 445"/>
              <a:gd name="T8" fmla="*/ 2147483646 w 309"/>
              <a:gd name="T9" fmla="*/ 2147483646 h 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9" h="445">
                <a:moveTo>
                  <a:pt x="0" y="441"/>
                </a:moveTo>
                <a:cubicBezTo>
                  <a:pt x="5" y="392"/>
                  <a:pt x="7" y="219"/>
                  <a:pt x="32" y="145"/>
                </a:cubicBezTo>
                <a:cubicBezTo>
                  <a:pt x="57" y="71"/>
                  <a:pt x="110" y="0"/>
                  <a:pt x="149" y="0"/>
                </a:cubicBezTo>
                <a:cubicBezTo>
                  <a:pt x="188" y="0"/>
                  <a:pt x="239" y="73"/>
                  <a:pt x="266" y="147"/>
                </a:cubicBezTo>
                <a:cubicBezTo>
                  <a:pt x="293" y="221"/>
                  <a:pt x="300" y="383"/>
                  <a:pt x="309" y="445"/>
                </a:cubicBezTo>
              </a:path>
            </a:pathLst>
          </a:custGeom>
          <a:noFill/>
          <a:ln w="889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5" name="Line 42">
            <a:extLst>
              <a:ext uri="{FF2B5EF4-FFF2-40B4-BE49-F238E27FC236}">
                <a16:creationId xmlns:a16="http://schemas.microsoft.com/office/drawing/2014/main" id="{284FCB16-611D-B330-C5BF-C081D949B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842271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6" name="Line 43">
            <a:extLst>
              <a:ext uri="{FF2B5EF4-FFF2-40B4-BE49-F238E27FC236}">
                <a16:creationId xmlns:a16="http://schemas.microsoft.com/office/drawing/2014/main" id="{08B99058-E19C-4808-14C0-D6BB94CE0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986734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7" name="Line 45">
            <a:extLst>
              <a:ext uri="{FF2B5EF4-FFF2-40B4-BE49-F238E27FC236}">
                <a16:creationId xmlns:a16="http://schemas.microsoft.com/office/drawing/2014/main" id="{8F0FC43F-4356-8572-7A76-6DDE9698B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6" y="3986734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8" name="Line 46">
            <a:extLst>
              <a:ext uri="{FF2B5EF4-FFF2-40B4-BE49-F238E27FC236}">
                <a16:creationId xmlns:a16="http://schemas.microsoft.com/office/drawing/2014/main" id="{8976AD07-4D08-B3CC-8668-67D3C426D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6" y="369939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9" name="Line 47">
            <a:extLst>
              <a:ext uri="{FF2B5EF4-FFF2-40B4-BE49-F238E27FC236}">
                <a16:creationId xmlns:a16="http://schemas.microsoft.com/office/drawing/2014/main" id="{D23DE175-C702-D86D-7EC2-ABDD623BE1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6" y="3842271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0" name="Line 51">
            <a:extLst>
              <a:ext uri="{FF2B5EF4-FFF2-40B4-BE49-F238E27FC236}">
                <a16:creationId xmlns:a16="http://schemas.microsoft.com/office/drawing/2014/main" id="{C63DB7C4-0C53-BAA8-94DB-E21DA0774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369939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1" name="Line 72">
            <a:extLst>
              <a:ext uri="{FF2B5EF4-FFF2-40B4-BE49-F238E27FC236}">
                <a16:creationId xmlns:a16="http://schemas.microsoft.com/office/drawing/2014/main" id="{27ABEE04-9F8A-90D8-A18D-9EC8E7059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7708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2" name="Line 73">
            <a:extLst>
              <a:ext uri="{FF2B5EF4-FFF2-40B4-BE49-F238E27FC236}">
                <a16:creationId xmlns:a16="http://schemas.microsoft.com/office/drawing/2014/main" id="{6BB3E706-B7D8-4979-A28A-7ABC6940A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84227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3" name="Line 74">
            <a:extLst>
              <a:ext uri="{FF2B5EF4-FFF2-40B4-BE49-F238E27FC236}">
                <a16:creationId xmlns:a16="http://schemas.microsoft.com/office/drawing/2014/main" id="{D39AEB88-AD97-747E-B12B-F6846798A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152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4" name="Line 75">
            <a:extLst>
              <a:ext uri="{FF2B5EF4-FFF2-40B4-BE49-F238E27FC236}">
                <a16:creationId xmlns:a16="http://schemas.microsoft.com/office/drawing/2014/main" id="{68AB6B0A-44D7-2386-1139-7BD7017B2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9867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5" name="Line 76">
            <a:extLst>
              <a:ext uri="{FF2B5EF4-FFF2-40B4-BE49-F238E27FC236}">
                <a16:creationId xmlns:a16="http://schemas.microsoft.com/office/drawing/2014/main" id="{D1846900-0BBF-38F9-B6FB-C689EF3AE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05975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6" name="Line 77">
            <a:extLst>
              <a:ext uri="{FF2B5EF4-FFF2-40B4-BE49-F238E27FC236}">
                <a16:creationId xmlns:a16="http://schemas.microsoft.com/office/drawing/2014/main" id="{3371BAD4-2F4A-689D-AC6A-CB2E87C70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1311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7" name="Line 78">
            <a:extLst>
              <a:ext uri="{FF2B5EF4-FFF2-40B4-BE49-F238E27FC236}">
                <a16:creationId xmlns:a16="http://schemas.microsoft.com/office/drawing/2014/main" id="{D0821F29-A936-8599-FF2B-37D50BE10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026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8" name="Line 79">
            <a:extLst>
              <a:ext uri="{FF2B5EF4-FFF2-40B4-BE49-F238E27FC236}">
                <a16:creationId xmlns:a16="http://schemas.microsoft.com/office/drawing/2014/main" id="{90FF22D6-E452-1C94-7529-326050F66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993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9" name="Line 80">
            <a:extLst>
              <a:ext uri="{FF2B5EF4-FFF2-40B4-BE49-F238E27FC236}">
                <a16:creationId xmlns:a16="http://schemas.microsoft.com/office/drawing/2014/main" id="{50C053AD-1C27-E634-EDD0-809305A7E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27565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0" name="Line 81">
            <a:extLst>
              <a:ext uri="{FF2B5EF4-FFF2-40B4-BE49-F238E27FC236}">
                <a16:creationId xmlns:a16="http://schemas.microsoft.com/office/drawing/2014/main" id="{B77E393E-CF9C-6584-5F2C-06E9B66A4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3470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1" name="Line 82">
            <a:extLst>
              <a:ext uri="{FF2B5EF4-FFF2-40B4-BE49-F238E27FC236}">
                <a16:creationId xmlns:a16="http://schemas.microsoft.com/office/drawing/2014/main" id="{4F5948BE-34D3-21D5-7FA5-C33EB596A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185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2" name="Line 83">
            <a:extLst>
              <a:ext uri="{FF2B5EF4-FFF2-40B4-BE49-F238E27FC236}">
                <a16:creationId xmlns:a16="http://schemas.microsoft.com/office/drawing/2014/main" id="{738DC4F0-ACC3-14A6-2927-2096FEFCE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49155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3" name="Line 84">
            <a:extLst>
              <a:ext uri="{FF2B5EF4-FFF2-40B4-BE49-F238E27FC236}">
                <a16:creationId xmlns:a16="http://schemas.microsoft.com/office/drawing/2014/main" id="{145AEFAA-831F-928F-B88B-8303F5ED7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5629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4" name="Line 85">
            <a:extLst>
              <a:ext uri="{FF2B5EF4-FFF2-40B4-BE49-F238E27FC236}">
                <a16:creationId xmlns:a16="http://schemas.microsoft.com/office/drawing/2014/main" id="{5285F5BF-4AEF-3346-AC77-9CB99D0E4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6344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5" name="Line 86">
            <a:extLst>
              <a:ext uri="{FF2B5EF4-FFF2-40B4-BE49-F238E27FC236}">
                <a16:creationId xmlns:a16="http://schemas.microsoft.com/office/drawing/2014/main" id="{060AA9B8-C480-9B0E-E89C-33AC34253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62637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6" name="Line 87">
            <a:extLst>
              <a:ext uri="{FF2B5EF4-FFF2-40B4-BE49-F238E27FC236}">
                <a16:creationId xmlns:a16="http://schemas.microsoft.com/office/drawing/2014/main" id="{97AF6B0A-5CEA-448D-C465-9C70485B6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5549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7" name="Line 88">
            <a:extLst>
              <a:ext uri="{FF2B5EF4-FFF2-40B4-BE49-F238E27FC236}">
                <a16:creationId xmlns:a16="http://schemas.microsoft.com/office/drawing/2014/main" id="{AE061714-88CA-43C1-A229-8AFD5E6C0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834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8" name="Line 89">
            <a:extLst>
              <a:ext uri="{FF2B5EF4-FFF2-40B4-BE49-F238E27FC236}">
                <a16:creationId xmlns:a16="http://schemas.microsoft.com/office/drawing/2014/main" id="{76A599ED-2521-FE37-31ED-C0CE8D922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41047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9" name="Line 90">
            <a:extLst>
              <a:ext uri="{FF2B5EF4-FFF2-40B4-BE49-F238E27FC236}">
                <a16:creationId xmlns:a16="http://schemas.microsoft.com/office/drawing/2014/main" id="{B800A08B-4342-68EA-89D1-D30BD7E34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3390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0" name="Line 91">
            <a:extLst>
              <a:ext uri="{FF2B5EF4-FFF2-40B4-BE49-F238E27FC236}">
                <a16:creationId xmlns:a16="http://schemas.microsoft.com/office/drawing/2014/main" id="{932CBCC4-51F5-CFCF-7228-5FA0D06B10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231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1" name="Line 92">
            <a:extLst>
              <a:ext uri="{FF2B5EF4-FFF2-40B4-BE49-F238E27FC236}">
                <a16:creationId xmlns:a16="http://schemas.microsoft.com/office/drawing/2014/main" id="{E3901DE1-C625-BB1E-942F-34AAD743B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0516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2" name="Line 93">
            <a:extLst>
              <a:ext uri="{FF2B5EF4-FFF2-40B4-BE49-F238E27FC236}">
                <a16:creationId xmlns:a16="http://schemas.microsoft.com/office/drawing/2014/main" id="{98C651FE-CF96-C250-19EB-968EE8152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19457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" name="Line 94">
            <a:extLst>
              <a:ext uri="{FF2B5EF4-FFF2-40B4-BE49-F238E27FC236}">
                <a16:creationId xmlns:a16="http://schemas.microsoft.com/office/drawing/2014/main" id="{C8076B13-811D-3B3D-E3C3-7D5AC0AC95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78671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4" name="Line 95">
            <a:extLst>
              <a:ext uri="{FF2B5EF4-FFF2-40B4-BE49-F238E27FC236}">
                <a16:creationId xmlns:a16="http://schemas.microsoft.com/office/drawing/2014/main" id="{9C634B89-EFDC-93F7-1F8E-EA20DEB65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3267596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5" name="Line 96">
            <a:extLst>
              <a:ext uri="{FF2B5EF4-FFF2-40B4-BE49-F238E27FC236}">
                <a16:creationId xmlns:a16="http://schemas.microsoft.com/office/drawing/2014/main" id="{47125B1A-6503-3E58-95CC-C80524F5C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2907234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6" name="Line 97">
            <a:extLst>
              <a:ext uri="{FF2B5EF4-FFF2-40B4-BE49-F238E27FC236}">
                <a16:creationId xmlns:a16="http://schemas.microsoft.com/office/drawing/2014/main" id="{094CC5DC-A3A2-0FE5-0074-8209DF5E6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3864" y="4707459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7" name="Line 98">
            <a:extLst>
              <a:ext uri="{FF2B5EF4-FFF2-40B4-BE49-F238E27FC236}">
                <a16:creationId xmlns:a16="http://schemas.microsoft.com/office/drawing/2014/main" id="{9AEC947F-20AE-10BD-5D4B-F70AC7A38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539" y="413119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8" name="Line 99">
            <a:extLst>
              <a:ext uri="{FF2B5EF4-FFF2-40B4-BE49-F238E27FC236}">
                <a16:creationId xmlns:a16="http://schemas.microsoft.com/office/drawing/2014/main" id="{6A796C2C-AA93-4186-3518-86D06E17F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7826" y="4131196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9" name="Line 100">
            <a:extLst>
              <a:ext uri="{FF2B5EF4-FFF2-40B4-BE49-F238E27FC236}">
                <a16:creationId xmlns:a16="http://schemas.microsoft.com/office/drawing/2014/main" id="{9DA06888-3344-4AEC-2F9E-CBA2BFFE5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89" y="3986734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0" name="Line 101">
            <a:extLst>
              <a:ext uri="{FF2B5EF4-FFF2-40B4-BE49-F238E27FC236}">
                <a16:creationId xmlns:a16="http://schemas.microsoft.com/office/drawing/2014/main" id="{808E222F-75FE-AD4C-AF7C-F48898E30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89" y="4131196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1" name="Line 102">
            <a:extLst>
              <a:ext uri="{FF2B5EF4-FFF2-40B4-BE49-F238E27FC236}">
                <a16:creationId xmlns:a16="http://schemas.microsoft.com/office/drawing/2014/main" id="{C71DA7AC-CBF5-1FB4-1B1F-47DDA1FA0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89" y="3842271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2" name="Line 103">
            <a:extLst>
              <a:ext uri="{FF2B5EF4-FFF2-40B4-BE49-F238E27FC236}">
                <a16:creationId xmlns:a16="http://schemas.microsoft.com/office/drawing/2014/main" id="{273E82CB-D45E-EE7D-14BC-6BD0012F2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6389" y="3699396"/>
            <a:ext cx="1944687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" name="Freeform 21">
            <a:extLst>
              <a:ext uri="{FF2B5EF4-FFF2-40B4-BE49-F238E27FC236}">
                <a16:creationId xmlns:a16="http://schemas.microsoft.com/office/drawing/2014/main" id="{57682DD6-E8AF-21B3-4C53-08988EC511B7}"/>
              </a:ext>
            </a:extLst>
          </p:cNvPr>
          <p:cNvSpPr>
            <a:spLocks/>
          </p:cNvSpPr>
          <p:nvPr/>
        </p:nvSpPr>
        <p:spPr bwMode="auto">
          <a:xfrm>
            <a:off x="4646414" y="3593034"/>
            <a:ext cx="104775" cy="268287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4" name="Freeform 74">
            <a:extLst>
              <a:ext uri="{FF2B5EF4-FFF2-40B4-BE49-F238E27FC236}">
                <a16:creationId xmlns:a16="http://schemas.microsoft.com/office/drawing/2014/main" id="{2BCB861D-3C64-5AAE-ED07-025FA9AB2674}"/>
              </a:ext>
            </a:extLst>
          </p:cNvPr>
          <p:cNvSpPr>
            <a:spLocks/>
          </p:cNvSpPr>
          <p:nvPr/>
        </p:nvSpPr>
        <p:spPr bwMode="auto">
          <a:xfrm>
            <a:off x="4638476" y="395180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5" name="Freeform 21">
            <a:extLst>
              <a:ext uri="{FF2B5EF4-FFF2-40B4-BE49-F238E27FC236}">
                <a16:creationId xmlns:a16="http://schemas.microsoft.com/office/drawing/2014/main" id="{CD1B7FE9-BF28-3205-5815-18804A5689FE}"/>
              </a:ext>
            </a:extLst>
          </p:cNvPr>
          <p:cNvSpPr>
            <a:spLocks/>
          </p:cNvSpPr>
          <p:nvPr/>
        </p:nvSpPr>
        <p:spPr bwMode="auto">
          <a:xfrm>
            <a:off x="5309989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6" name="Freeform 74">
            <a:extLst>
              <a:ext uri="{FF2B5EF4-FFF2-40B4-BE49-F238E27FC236}">
                <a16:creationId xmlns:a16="http://schemas.microsoft.com/office/drawing/2014/main" id="{7EDE2E30-3163-06B8-D22B-AC5733C51169}"/>
              </a:ext>
            </a:extLst>
          </p:cNvPr>
          <p:cNvSpPr>
            <a:spLocks/>
          </p:cNvSpPr>
          <p:nvPr/>
        </p:nvSpPr>
        <p:spPr bwMode="auto">
          <a:xfrm>
            <a:off x="5335389" y="39787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7" name="Freeform 21">
            <a:extLst>
              <a:ext uri="{FF2B5EF4-FFF2-40B4-BE49-F238E27FC236}">
                <a16:creationId xmlns:a16="http://schemas.microsoft.com/office/drawing/2014/main" id="{30B178DC-2AEE-434B-83B5-239236AAC555}"/>
              </a:ext>
            </a:extLst>
          </p:cNvPr>
          <p:cNvSpPr>
            <a:spLocks/>
          </p:cNvSpPr>
          <p:nvPr/>
        </p:nvSpPr>
        <p:spPr bwMode="auto">
          <a:xfrm>
            <a:off x="10356651" y="3610496"/>
            <a:ext cx="104775" cy="268288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8" name="Freeform 21">
            <a:extLst>
              <a:ext uri="{FF2B5EF4-FFF2-40B4-BE49-F238E27FC236}">
                <a16:creationId xmlns:a16="http://schemas.microsoft.com/office/drawing/2014/main" id="{C93DB40D-9B87-FE57-2B97-598B423F5E03}"/>
              </a:ext>
            </a:extLst>
          </p:cNvPr>
          <p:cNvSpPr>
            <a:spLocks/>
          </p:cNvSpPr>
          <p:nvPr/>
        </p:nvSpPr>
        <p:spPr bwMode="auto">
          <a:xfrm>
            <a:off x="10796389" y="3583509"/>
            <a:ext cx="104775" cy="266700"/>
          </a:xfrm>
          <a:custGeom>
            <a:avLst/>
            <a:gdLst>
              <a:gd name="T0" fmla="*/ 0 w 61"/>
              <a:gd name="T1" fmla="*/ 0 h 67"/>
              <a:gd name="T2" fmla="*/ 2147483646 w 61"/>
              <a:gd name="T3" fmla="*/ 2147483646 h 67"/>
              <a:gd name="T4" fmla="*/ 2147483646 w 61"/>
              <a:gd name="T5" fmla="*/ 2147483646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1" h="67">
                <a:moveTo>
                  <a:pt x="0" y="0"/>
                </a:moveTo>
                <a:cubicBezTo>
                  <a:pt x="4" y="7"/>
                  <a:pt x="12" y="35"/>
                  <a:pt x="22" y="46"/>
                </a:cubicBezTo>
                <a:cubicBezTo>
                  <a:pt x="32" y="57"/>
                  <a:pt x="53" y="63"/>
                  <a:pt x="61" y="67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9" name="Freeform 74">
            <a:extLst>
              <a:ext uri="{FF2B5EF4-FFF2-40B4-BE49-F238E27FC236}">
                <a16:creationId xmlns:a16="http://schemas.microsoft.com/office/drawing/2014/main" id="{CACB56E3-C048-5BE3-F221-7950837026BC}"/>
              </a:ext>
            </a:extLst>
          </p:cNvPr>
          <p:cNvSpPr>
            <a:spLocks/>
          </p:cNvSpPr>
          <p:nvPr/>
        </p:nvSpPr>
        <p:spPr bwMode="auto">
          <a:xfrm>
            <a:off x="10337601" y="3932759"/>
            <a:ext cx="112713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0" name="Freeform 74">
            <a:extLst>
              <a:ext uri="{FF2B5EF4-FFF2-40B4-BE49-F238E27FC236}">
                <a16:creationId xmlns:a16="http://schemas.microsoft.com/office/drawing/2014/main" id="{75E8132B-FAFF-02CD-4FAF-99D9A5220EF2}"/>
              </a:ext>
            </a:extLst>
          </p:cNvPr>
          <p:cNvSpPr>
            <a:spLocks/>
          </p:cNvSpPr>
          <p:nvPr/>
        </p:nvSpPr>
        <p:spPr bwMode="auto">
          <a:xfrm>
            <a:off x="10828139" y="3940696"/>
            <a:ext cx="112712" cy="282575"/>
          </a:xfrm>
          <a:custGeom>
            <a:avLst/>
            <a:gdLst>
              <a:gd name="T0" fmla="*/ 0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0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6" h="65">
                <a:moveTo>
                  <a:pt x="0" y="65"/>
                </a:moveTo>
                <a:cubicBezTo>
                  <a:pt x="3" y="57"/>
                  <a:pt x="8" y="30"/>
                  <a:pt x="19" y="19"/>
                </a:cubicBezTo>
                <a:cubicBezTo>
                  <a:pt x="30" y="8"/>
                  <a:pt x="57" y="4"/>
                  <a:pt x="6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4674484-1B2A-6964-78AD-A5D29AF924B5}"/>
              </a:ext>
            </a:extLst>
          </p:cNvPr>
          <p:cNvSpPr txBox="1"/>
          <p:nvPr/>
        </p:nvSpPr>
        <p:spPr>
          <a:xfrm>
            <a:off x="7176120" y="5428183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/>
              <a:t>Tüdő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1941CCE-E2DA-BDEA-2AE1-2B48440CBDE4}"/>
              </a:ext>
            </a:extLst>
          </p:cNvPr>
          <p:cNvSpPr txBox="1"/>
          <p:nvPr/>
        </p:nvSpPr>
        <p:spPr>
          <a:xfrm rot="1822468">
            <a:off x="10091426" y="547545"/>
            <a:ext cx="212109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>
                <a:solidFill>
                  <a:schemeClr val="bg1"/>
                </a:solidFill>
              </a:rPr>
              <a:t>Leggyakoribb!</a:t>
            </a:r>
          </a:p>
        </p:txBody>
      </p:sp>
    </p:spTree>
    <p:extLst>
      <p:ext uri="{BB962C8B-B14F-4D97-AF65-F5344CB8AC3E}">
        <p14:creationId xmlns:p14="http://schemas.microsoft.com/office/powerpoint/2010/main" val="232151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EAAA7948-4AF1-DD24-81DE-3BDDF6BD0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7192"/>
              </p:ext>
            </p:extLst>
          </p:nvPr>
        </p:nvGraphicFramePr>
        <p:xfrm>
          <a:off x="280830" y="198810"/>
          <a:ext cx="9317254" cy="633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6059">
                  <a:extLst>
                    <a:ext uri="{9D8B030D-6E8A-4147-A177-3AD203B41FA5}">
                      <a16:colId xmlns:a16="http://schemas.microsoft.com/office/drawing/2014/main" val="3918913604"/>
                    </a:ext>
                  </a:extLst>
                </a:gridCol>
                <a:gridCol w="6261195">
                  <a:extLst>
                    <a:ext uri="{9D8B030D-6E8A-4147-A177-3AD203B41FA5}">
                      <a16:colId xmlns:a16="http://schemas.microsoft.com/office/drawing/2014/main" val="146181425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LV myocardium O</a:t>
                      </a:r>
                      <a:r>
                        <a:rPr lang="hu-HU" sz="14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-igény nő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Aorta stenosis: LV systolés nyomásterhelés, falfeszülés nő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1813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LV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koncentrikus hipertrófia</a:t>
                      </a:r>
                      <a:endParaRPr 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82208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LV  fokozatosan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tágul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falfeszülés (újra) nő</a:t>
                      </a:r>
                      <a:endParaRPr lang="hu-HU" alt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641996"/>
                  </a:ext>
                </a:extLst>
              </a:tr>
              <a:tr h="396000">
                <a:tc rowSpan="8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LA nyomás nő</a:t>
                      </a:r>
                      <a:r>
                        <a:rPr lang="hu-HU" altLang="hu-HU" sz="1400" b="0" baseline="30000"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</a:t>
                      </a:r>
                      <a:endParaRPr lang="hu-HU" altLang="hu-HU" sz="1400" b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299049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LA 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hipertrófia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6458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LA dilatál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5817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LA fibrotikus elváltozások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1384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Funkcionális mitrális regurgitáció</a:t>
                      </a:r>
                      <a:r>
                        <a:rPr lang="hu-HU" altLang="hu-HU" sz="1400" b="1" baseline="3000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</a:t>
                      </a:r>
                      <a:endParaRPr lang="hu-HU" altLang="hu-HU" sz="1400" b="1" baseline="3000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12835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Pitvarfibrilláció</a:t>
                      </a:r>
                      <a:r>
                        <a:rPr lang="hu-HU" altLang="hu-HU" sz="1400" b="1" baseline="3000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sym typeface="Symbol" panose="05050102010706020507" pitchFamily="18" charset="2"/>
                        </a:rPr>
                        <a:t></a:t>
                      </a:r>
                      <a:endParaRPr lang="hu-HU" altLang="hu-HU" sz="1400" b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8933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latin typeface="Arial Narrow" panose="020B0606020202030204" pitchFamily="34" charset="0"/>
                        </a:rPr>
                        <a:t>Alveolo-kapilláris stress </a:t>
                      </a: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failure</a:t>
                      </a:r>
                      <a:endParaRPr lang="hu-HU" altLang="hu-HU" sz="1400" b="0" i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44791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Pulmonális vénák arterializációja</a:t>
                      </a:r>
                      <a:endParaRPr lang="hu-HU" altLang="hu-HU" sz="14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1431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RV myocardium O</a:t>
                      </a:r>
                      <a:r>
                        <a:rPr lang="hu-HU" sz="14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-igény nő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RV koncentrikus hipertrófia</a:t>
                      </a:r>
                      <a:endParaRPr lang="hu-HU" altLang="hu-HU" sz="14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054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Pulmonalis arteriás remodelling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RV koncentrikus hipertrófia tovább nő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66461"/>
                  </a:ext>
                </a:extLst>
              </a:tr>
              <a:tr h="396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LV és RV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>
                          <a:latin typeface="Arial Narrow" panose="020B0606020202030204" pitchFamily="34" charset="0"/>
                        </a:rPr>
                        <a:t>myocardium O</a:t>
                      </a:r>
                      <a:r>
                        <a:rPr lang="hu-HU" sz="1400" baseline="-2500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hu-HU" sz="1400">
                          <a:latin typeface="Arial Narrow" panose="020B0606020202030204" pitchFamily="34" charset="0"/>
                        </a:rPr>
                        <a:t>-ellátás csökken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latin typeface="Arial Narrow" panose="020B0606020202030204" pitchFamily="34" charset="0"/>
                        </a:rPr>
                        <a:t>RV </a:t>
                      </a:r>
                      <a:r>
                        <a:rPr lang="hu-HU" altLang="hu-HU" sz="1400" b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dilatáció</a:t>
                      </a:r>
                      <a:r>
                        <a:rPr lang="hu-HU" altLang="hu-HU" sz="1400" b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 majd </a:t>
                      </a: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elégtelenség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7222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l"/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1">
                          <a:latin typeface="Arial Narrow" panose="020B0606020202030204" pitchFamily="34" charset="0"/>
                        </a:rPr>
                        <a:t>Interventricularis dependencia</a:t>
                      </a:r>
                      <a:endParaRPr lang="hu-HU" altLang="hu-HU" sz="1400" b="1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887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>
                          <a:latin typeface="Arial Narrow" panose="020B0606020202030204" pitchFamily="34" charset="0"/>
                        </a:rPr>
                        <a:t>Keringés, légzés összeomlás, kifejlődő többszervelégtelenség</a:t>
                      </a:r>
                      <a:endParaRPr lang="hu-HU" altLang="hu-HU" sz="1400" b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295747"/>
                  </a:ext>
                </a:extLst>
              </a:tr>
            </a:tbl>
          </a:graphicData>
        </a:graphic>
      </p:graphicFrame>
      <p:sp>
        <p:nvSpPr>
          <p:cNvPr id="17" name="Jobb oldali kapcsos zárójel 16">
            <a:extLst>
              <a:ext uri="{FF2B5EF4-FFF2-40B4-BE49-F238E27FC236}">
                <a16:creationId xmlns:a16="http://schemas.microsoft.com/office/drawing/2014/main" id="{151D9F70-C643-B083-5A28-582455D55B32}"/>
              </a:ext>
            </a:extLst>
          </p:cNvPr>
          <p:cNvSpPr/>
          <p:nvPr/>
        </p:nvSpPr>
        <p:spPr>
          <a:xfrm>
            <a:off x="10462113" y="236736"/>
            <a:ext cx="167916" cy="106641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18" name="Jobb oldali kapcsos zárójel 17">
            <a:extLst>
              <a:ext uri="{FF2B5EF4-FFF2-40B4-BE49-F238E27FC236}">
                <a16:creationId xmlns:a16="http://schemas.microsoft.com/office/drawing/2014/main" id="{3CE22C16-9A22-32BD-B6E4-5D24E7AD26FF}"/>
              </a:ext>
            </a:extLst>
          </p:cNvPr>
          <p:cNvSpPr/>
          <p:nvPr/>
        </p:nvSpPr>
        <p:spPr>
          <a:xfrm>
            <a:off x="10460343" y="1466802"/>
            <a:ext cx="165215" cy="3283073"/>
          </a:xfrm>
          <a:prstGeom prst="rightBrac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20" name="Jobb oldali kapcsos zárójel 19">
            <a:extLst>
              <a:ext uri="{FF2B5EF4-FFF2-40B4-BE49-F238E27FC236}">
                <a16:creationId xmlns:a16="http://schemas.microsoft.com/office/drawing/2014/main" id="{8A4DD1F2-1E44-4660-D24C-74655E3FF75E}"/>
              </a:ext>
            </a:extLst>
          </p:cNvPr>
          <p:cNvSpPr/>
          <p:nvPr/>
        </p:nvSpPr>
        <p:spPr>
          <a:xfrm>
            <a:off x="8919850" y="4259974"/>
            <a:ext cx="171999" cy="57466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E3489F6D-E2A4-087B-E915-380E268A5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463689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32" name="Line 7">
            <a:extLst>
              <a:ext uri="{FF2B5EF4-FFF2-40B4-BE49-F238E27FC236}">
                <a16:creationId xmlns:a16="http://schemas.microsoft.com/office/drawing/2014/main" id="{D6E8EB07-EB30-94DE-A349-2B044C88187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72569" y="246316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05E1C556-6878-80A8-BEB3-5DD2CE0E4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85988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36" name="Line 7">
            <a:extLst>
              <a:ext uri="{FF2B5EF4-FFF2-40B4-BE49-F238E27FC236}">
                <a16:creationId xmlns:a16="http://schemas.microsoft.com/office/drawing/2014/main" id="{D24E16C8-F004-A4BC-D9FF-82F07CA9F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1256073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4CD24A53-F184-8872-B522-6C349DB571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1652265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0355165B-4005-7FA7-AAA4-5C37166E0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2048457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39" name="Line 7">
            <a:extLst>
              <a:ext uri="{FF2B5EF4-FFF2-40B4-BE49-F238E27FC236}">
                <a16:creationId xmlns:a16="http://schemas.microsoft.com/office/drawing/2014/main" id="{C0B23C4B-CC8E-D263-2ACA-58EF03E6E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2444649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40" name="Line 7">
            <a:extLst>
              <a:ext uri="{FF2B5EF4-FFF2-40B4-BE49-F238E27FC236}">
                <a16:creationId xmlns:a16="http://schemas.microsoft.com/office/drawing/2014/main" id="{2E4DB60E-1A82-F91C-C9D1-8BA82B4A0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284084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D16017CB-450A-CA90-BF86-D7ECCF72A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3633225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43" name="Line 7">
            <a:extLst>
              <a:ext uri="{FF2B5EF4-FFF2-40B4-BE49-F238E27FC236}">
                <a16:creationId xmlns:a16="http://schemas.microsoft.com/office/drawing/2014/main" id="{FA8AC758-33CB-69F0-0BEA-1A3A8155C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4029417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44" name="Line 7">
            <a:extLst>
              <a:ext uri="{FF2B5EF4-FFF2-40B4-BE49-F238E27FC236}">
                <a16:creationId xmlns:a16="http://schemas.microsoft.com/office/drawing/2014/main" id="{E131A292-B042-9D96-CF53-63AA22E00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4425609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45" name="Line 7">
            <a:extLst>
              <a:ext uri="{FF2B5EF4-FFF2-40B4-BE49-F238E27FC236}">
                <a16:creationId xmlns:a16="http://schemas.microsoft.com/office/drawing/2014/main" id="{13A1892B-C7EE-458E-DACC-5251A0D3E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482180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355F8C23-773E-34D6-2AE9-DF355FF4A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5217993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59DB8666-FDF0-F90E-EBCF-D57EDD258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5614185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51" name="Line 7">
            <a:extLst>
              <a:ext uri="{FF2B5EF4-FFF2-40B4-BE49-F238E27FC236}">
                <a16:creationId xmlns:a16="http://schemas.microsoft.com/office/drawing/2014/main" id="{CF35D83A-384E-CB5A-93BE-1A7D5140A7A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72569" y="4619267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436E1924-341B-673F-F066-D9A967323DDD}"/>
              </a:ext>
            </a:extLst>
          </p:cNvPr>
          <p:cNvCxnSpPr>
            <a:cxnSpLocks/>
          </p:cNvCxnSpPr>
          <p:nvPr/>
        </p:nvCxnSpPr>
        <p:spPr>
          <a:xfrm>
            <a:off x="6476812" y="3231373"/>
            <a:ext cx="0" cy="2421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316F2E7B-2290-69D4-2A26-F74E7F051A0D}"/>
              </a:ext>
            </a:extLst>
          </p:cNvPr>
          <p:cNvCxnSpPr>
            <a:cxnSpLocks/>
          </p:cNvCxnSpPr>
          <p:nvPr/>
        </p:nvCxnSpPr>
        <p:spPr>
          <a:xfrm rot="5400000">
            <a:off x="2775144" y="5421767"/>
            <a:ext cx="0" cy="2663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1F9EA89F-6E25-E7C8-7160-99BFA8853610}"/>
              </a:ext>
            </a:extLst>
          </p:cNvPr>
          <p:cNvSpPr txBox="1"/>
          <p:nvPr/>
        </p:nvSpPr>
        <p:spPr>
          <a:xfrm>
            <a:off x="10599831" y="506425"/>
            <a:ext cx="150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RV kompenzált működés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CA06537-7D18-B434-C0F2-60BA8D384CE7}"/>
              </a:ext>
            </a:extLst>
          </p:cNvPr>
          <p:cNvSpPr txBox="1"/>
          <p:nvPr/>
        </p:nvSpPr>
        <p:spPr>
          <a:xfrm>
            <a:off x="10599831" y="2843590"/>
            <a:ext cx="150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RV fokozódó dekompenzáció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A00CD06-E52F-1E98-7208-C4976BDA698C}"/>
              </a:ext>
            </a:extLst>
          </p:cNvPr>
          <p:cNvSpPr txBox="1"/>
          <p:nvPr/>
        </p:nvSpPr>
        <p:spPr>
          <a:xfrm>
            <a:off x="10599831" y="6165386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Kardiogén sokk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10F635B1-3727-7059-EAE7-2D2937B33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6812" y="5999371"/>
            <a:ext cx="0" cy="2158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12" name="Jobb oldali kapcsos zárójel 11">
            <a:extLst>
              <a:ext uri="{FF2B5EF4-FFF2-40B4-BE49-F238E27FC236}">
                <a16:creationId xmlns:a16="http://schemas.microsoft.com/office/drawing/2014/main" id="{6DCBF744-1052-09AE-EF02-EF4A0817189C}"/>
              </a:ext>
            </a:extLst>
          </p:cNvPr>
          <p:cNvSpPr/>
          <p:nvPr/>
        </p:nvSpPr>
        <p:spPr>
          <a:xfrm>
            <a:off x="9635361" y="4264575"/>
            <a:ext cx="165215" cy="94960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8F480F7-3076-72F2-A673-4511A732A5EA}"/>
              </a:ext>
            </a:extLst>
          </p:cNvPr>
          <p:cNvSpPr txBox="1"/>
          <p:nvPr/>
        </p:nvSpPr>
        <p:spPr>
          <a:xfrm>
            <a:off x="9767980" y="4585487"/>
            <a:ext cx="665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>
                <a:solidFill>
                  <a:srgbClr val="FF0000"/>
                </a:solidFill>
                <a:latin typeface="Arial Narrow" panose="020B0606020202030204" pitchFamily="34" charset="0"/>
              </a:rPr>
              <a:t>CpcPH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B021C04-84E4-69A9-9029-DD34363C26C4}"/>
              </a:ext>
            </a:extLst>
          </p:cNvPr>
          <p:cNvSpPr txBox="1"/>
          <p:nvPr/>
        </p:nvSpPr>
        <p:spPr>
          <a:xfrm>
            <a:off x="9055100" y="4405516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>
                <a:solidFill>
                  <a:srgbClr val="FF0000"/>
                </a:solidFill>
                <a:latin typeface="Arial Narrow" panose="020B0606020202030204" pitchFamily="34" charset="0"/>
              </a:rPr>
              <a:t>IpcPH</a:t>
            </a:r>
          </a:p>
        </p:txBody>
      </p:sp>
      <p:sp>
        <p:nvSpPr>
          <p:cNvPr id="16" name="Jobb oldali kapcsos zárójel 15">
            <a:extLst>
              <a:ext uri="{FF2B5EF4-FFF2-40B4-BE49-F238E27FC236}">
                <a16:creationId xmlns:a16="http://schemas.microsoft.com/office/drawing/2014/main" id="{343CEFEF-147B-9B7B-BC23-A9864F78962F}"/>
              </a:ext>
            </a:extLst>
          </p:cNvPr>
          <p:cNvSpPr/>
          <p:nvPr/>
        </p:nvSpPr>
        <p:spPr>
          <a:xfrm>
            <a:off x="10460343" y="4821801"/>
            <a:ext cx="165215" cy="1214867"/>
          </a:xfrm>
          <a:prstGeom prst="rightBrac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19" name="Jobb oldali kapcsos zárójel 18">
            <a:extLst>
              <a:ext uri="{FF2B5EF4-FFF2-40B4-BE49-F238E27FC236}">
                <a16:creationId xmlns:a16="http://schemas.microsoft.com/office/drawing/2014/main" id="{0B7558F6-26B5-358C-FA49-953974A9567F}"/>
              </a:ext>
            </a:extLst>
          </p:cNvPr>
          <p:cNvSpPr/>
          <p:nvPr/>
        </p:nvSpPr>
        <p:spPr>
          <a:xfrm>
            <a:off x="10462113" y="6131150"/>
            <a:ext cx="171999" cy="39491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latin typeface="Aria narrow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DAEA813-2998-6AEF-E1D4-A0861C32D6DC}"/>
              </a:ext>
            </a:extLst>
          </p:cNvPr>
          <p:cNvSpPr txBox="1"/>
          <p:nvPr/>
        </p:nvSpPr>
        <p:spPr>
          <a:xfrm>
            <a:off x="10599831" y="5278724"/>
            <a:ext cx="1487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RV dekompenzáció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A1128392-9744-CD7B-0695-BEFDED60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50" y="6486454"/>
            <a:ext cx="66236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hu-HU" altLang="hu-HU" sz="1200">
                <a:latin typeface="Arial" panose="020B0604020202020204" pitchFamily="34" charset="0"/>
                <a:cs typeface="Arial" panose="020B0604020202020204" pitchFamily="34" charset="0"/>
              </a:rPr>
              <a:t>6. ábra</a:t>
            </a:r>
            <a:endParaRPr lang="en-GB" alt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73298E8-398F-2B01-3849-B4CC0BE3134D}"/>
              </a:ext>
            </a:extLst>
          </p:cNvPr>
          <p:cNvSpPr txBox="1"/>
          <p:nvPr/>
        </p:nvSpPr>
        <p:spPr>
          <a:xfrm>
            <a:off x="3544649" y="1014037"/>
            <a:ext cx="1288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DCMP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95BE40F-DB1F-24BF-F54A-85BD75121C20}"/>
              </a:ext>
            </a:extLst>
          </p:cNvPr>
          <p:cNvSpPr txBox="1"/>
          <p:nvPr/>
        </p:nvSpPr>
        <p:spPr>
          <a:xfrm>
            <a:off x="3544649" y="2969973"/>
            <a:ext cx="1288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>
                <a:latin typeface="Arial Narrow" panose="020B0606020202030204" pitchFamily="34" charset="0"/>
              </a:rPr>
              <a:t>Organikus MI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3D9A11FC-685C-6DF6-2C0C-11E6FAC0ACE5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767969" y="1034796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1E16D1A9-A8C6-2550-6189-BC0FFCBCED8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767969" y="2993253"/>
            <a:ext cx="0" cy="2612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>
              <a:latin typeface="Aria narrow"/>
            </a:endParaRPr>
          </a:p>
        </p:txBody>
      </p:sp>
    </p:spTree>
    <p:extLst>
      <p:ext uri="{BB962C8B-B14F-4D97-AF65-F5344CB8AC3E}">
        <p14:creationId xmlns:p14="http://schemas.microsoft.com/office/powerpoint/2010/main" val="220324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28BE4BE6347C74AB609F24B679AE59A" ma:contentTypeVersion="0" ma:contentTypeDescription="Új dokumentum létrehozása." ma:contentTypeScope="" ma:versionID="343e22b75ce85d5cc61fc29bdade84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ae9791de1ff40ab92f8999a719808e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77144-8C28-4D91-B360-AD74FF0BF559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95A7E86-781D-4106-9E96-5C5BB4FD50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2620DDF-28BF-41AE-BCE1-72DE0131B9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22671</TotalTime>
  <Words>2384</Words>
  <Application>Microsoft Office PowerPoint</Application>
  <PresentationFormat>Szélesvásznú</PresentationFormat>
  <Paragraphs>448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Aria narrow</vt:lpstr>
      <vt:lpstr>Arial</vt:lpstr>
      <vt:lpstr>Arial Narrow</vt:lpstr>
      <vt:lpstr>Calibri</vt:lpstr>
      <vt:lpstr>Symbol</vt:lpstr>
      <vt:lpstr>Office-téma</vt:lpstr>
      <vt:lpstr>Pulmonális hipertenzió a perioperatív szakban</vt:lpstr>
      <vt:lpstr>Pulmonális hipertenzió – definíció</vt:lpstr>
      <vt:lpstr>Pulmonális hipertenzió – prevalencia, incidencia</vt:lpstr>
      <vt:lpstr>Pulmonális hipertenzió – mortalitás, morbiditás</vt:lpstr>
      <vt:lpstr>Pulmonális hipertenzió – klinikai csoportosítás1</vt:lpstr>
      <vt:lpstr>PowerPoint-bemutató</vt:lpstr>
      <vt:lpstr>PowerPoint-bemutató</vt:lpstr>
      <vt:lpstr>Pulmonális hipertenzió – klinikai csoportosítás1</vt:lpstr>
      <vt:lpstr>PowerPoint-bemutató</vt:lpstr>
      <vt:lpstr>Pulmonális hipertenzió – klinikai csoportosítás1</vt:lpstr>
      <vt:lpstr>PowerPoint-bemutató</vt:lpstr>
      <vt:lpstr>Pulmonális hipertenzió – klinikai csoportosítás1</vt:lpstr>
      <vt:lpstr>PowerPoint-bemutató</vt:lpstr>
      <vt:lpstr>Pulmonális hipertenzió – klinikai csoportosítás1</vt:lpstr>
      <vt:lpstr>PowerPoint-bemutató</vt:lpstr>
      <vt:lpstr>Pulmonális hipertenzió – klinikai csoportosítás1</vt:lpstr>
      <vt:lpstr>Pulmonális hipertenzió – műtét előtti kivizsgálás</vt:lpstr>
      <vt:lpstr>Pulmonális hipertenzió – műtét előtti kivizsgálás</vt:lpstr>
      <vt:lpstr>Pulmonális hipertenzió – műtét előtti kivizsgálás</vt:lpstr>
      <vt:lpstr>Pulmonális hipertenzió – döntési folyamat-ábra</vt:lpstr>
      <vt:lpstr>Pulmonális hipertenzió – premedikáció</vt:lpstr>
      <vt:lpstr>Pulmonális hipertenzió – intraoperatív hemodinamikai célok</vt:lpstr>
      <vt:lpstr>Pulmonális hipertenzió – monitorozás</vt:lpstr>
      <vt:lpstr>Pulmonális hipertenzió – anesztézia típusa</vt:lpstr>
      <vt:lpstr>PVR csökkentésének lehetséges eszközei lélegeztetéssel 1</vt:lpstr>
      <vt:lpstr>Pulmonális hipertenzió – PVR farmakológiai csökkentése</vt:lpstr>
      <vt:lpstr>Endothelin-útvonal</vt:lpstr>
      <vt:lpstr>Prostacyclin-útvonal</vt:lpstr>
      <vt:lpstr>Exogén farmakológiai készítmény</vt:lpstr>
      <vt:lpstr>Lebontás gátlása</vt:lpstr>
      <vt:lpstr>NO-útvonal</vt:lpstr>
      <vt:lpstr>Exogén farmakológiai készítmény</vt:lpstr>
      <vt:lpstr>Lebontás gátlása</vt:lpstr>
      <vt:lpstr>Egyéb farmakológiai útvonal: Calcium érzékenyítők</vt:lpstr>
      <vt:lpstr>Vasocontrictorok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Babik Barna</dc:creator>
  <cp:lastModifiedBy>Babik Barna Dr.</cp:lastModifiedBy>
  <cp:revision>795</cp:revision>
  <cp:lastPrinted>2024-10-10T13:42:03Z</cp:lastPrinted>
  <dcterms:created xsi:type="dcterms:W3CDTF">2013-05-18T08:16:49Z</dcterms:created>
  <dcterms:modified xsi:type="dcterms:W3CDTF">2025-09-26T04:35:34Z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0x010100928BE4BE6347C74AB609F24B679AE59A</vt:lpwstr>
  </property>
</Properties>
</file>