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257" r:id="rId3"/>
    <p:sldId id="258" r:id="rId4"/>
    <p:sldId id="350" r:id="rId5"/>
    <p:sldId id="398" r:id="rId6"/>
    <p:sldId id="264" r:id="rId7"/>
    <p:sldId id="346" r:id="rId8"/>
    <p:sldId id="259" r:id="rId9"/>
    <p:sldId id="394" r:id="rId10"/>
    <p:sldId id="256" r:id="rId11"/>
    <p:sldId id="392" r:id="rId12"/>
    <p:sldId id="393" r:id="rId13"/>
    <p:sldId id="391" r:id="rId14"/>
    <p:sldId id="390" r:id="rId15"/>
    <p:sldId id="397" r:id="rId16"/>
    <p:sldId id="395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[ábrák_kérdőív_1.xlsx]Munka1!$A$4:$A$9</c:f>
              <c:strCache>
                <c:ptCount val="6"/>
                <c:pt idx="0">
                  <c:v>Soha</c:v>
                </c:pt>
                <c:pt idx="1">
                  <c:v>Ritkán (1-10%)</c:v>
                </c:pt>
                <c:pt idx="2">
                  <c:v>Néha (11-30%)</c:v>
                </c:pt>
                <c:pt idx="3">
                  <c:v>Gyakran (31-60%)</c:v>
                </c:pt>
                <c:pt idx="4">
                  <c:v>Rendszeresen (61-90%)</c:v>
                </c:pt>
                <c:pt idx="5">
                  <c:v>Szinte mindig (91-100%)</c:v>
                </c:pt>
              </c:strCache>
            </c:strRef>
          </c:cat>
          <c:val>
            <c:numRef>
              <c:f>[ábrák_kérdőív_1.xlsx]Munka1!$D$4:$D$9</c:f>
              <c:numCache>
                <c:formatCode>0.0%</c:formatCode>
                <c:ptCount val="6"/>
                <c:pt idx="0">
                  <c:v>0.29032258064516131</c:v>
                </c:pt>
                <c:pt idx="1">
                  <c:v>0.46774193548387094</c:v>
                </c:pt>
                <c:pt idx="2">
                  <c:v>8.8709677419354843E-2</c:v>
                </c:pt>
                <c:pt idx="3">
                  <c:v>7.2580645161290328E-2</c:v>
                </c:pt>
                <c:pt idx="4">
                  <c:v>3.2258064516129031E-2</c:v>
                </c:pt>
                <c:pt idx="5">
                  <c:v>4.8387096774193547E-2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C-A546-A9D8-E5FB71E31FC0}"/>
            </c:ext>
          </c:extLst>
        </c:ser>
        <c:ser>
          <c:idx val="1"/>
          <c:order val="1"/>
          <c:tx>
            <c:v>2023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[ábrák_kérdőív_1.xlsx]Munka1!$A$4:$A$9</c:f>
              <c:strCache>
                <c:ptCount val="6"/>
                <c:pt idx="0">
                  <c:v>Soha</c:v>
                </c:pt>
                <c:pt idx="1">
                  <c:v>Ritkán (1-10%)</c:v>
                </c:pt>
                <c:pt idx="2">
                  <c:v>Néha (11-30%)</c:v>
                </c:pt>
                <c:pt idx="3">
                  <c:v>Gyakran (31-60%)</c:v>
                </c:pt>
                <c:pt idx="4">
                  <c:v>Rendszeresen (61-90%)</c:v>
                </c:pt>
                <c:pt idx="5">
                  <c:v>Szinte mindig (91-100%)</c:v>
                </c:pt>
              </c:strCache>
            </c:strRef>
          </c:cat>
          <c:val>
            <c:numRef>
              <c:f>[ábrák_kérdőív_1.xlsx]Munka1!$B$4:$B$9</c:f>
              <c:numCache>
                <c:formatCode>0.0%</c:formatCode>
                <c:ptCount val="6"/>
                <c:pt idx="0">
                  <c:v>0.254</c:v>
                </c:pt>
                <c:pt idx="1">
                  <c:v>0.27700000000000002</c:v>
                </c:pt>
                <c:pt idx="2">
                  <c:v>0.17699999999999999</c:v>
                </c:pt>
                <c:pt idx="3">
                  <c:v>8.5000000000000006E-2</c:v>
                </c:pt>
                <c:pt idx="4">
                  <c:v>5.3999999999999999E-2</c:v>
                </c:pt>
                <c:pt idx="5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C-A546-A9D8-E5FB71E31F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871423"/>
        <c:axId val="224878079"/>
      </c:barChart>
      <c:catAx>
        <c:axId val="22487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4878079"/>
        <c:crosses val="autoZero"/>
        <c:auto val="0"/>
        <c:lblAlgn val="ctr"/>
        <c:lblOffset val="100"/>
        <c:noMultiLvlLbl val="0"/>
      </c:catAx>
      <c:valAx>
        <c:axId val="224878079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487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77868-EFA4-45F7-95DD-4E1B111F34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7B47B-1999-4635-8D13-C5AF1F8209B9}">
      <dgm:prSet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A légzőizmok kontrakciós ereje elégtelen: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atelectasia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, köhögési nehezítettség, nyelési nehezítettség → légúti szekréció felszaporodik → aspiráció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3B20B-B070-475B-A4E5-A67A99C3611D}" type="parTrans" cxnId="{3B8F8489-6421-429E-BAAD-CD523BCF71F2}">
      <dgm:prSet/>
      <dgm:spPr/>
      <dgm:t>
        <a:bodyPr/>
        <a:lstStyle/>
        <a:p>
          <a:endParaRPr lang="en-US"/>
        </a:p>
      </dgm:t>
    </dgm:pt>
    <dgm:pt modelId="{8C3E4AC7-F041-4A98-8AEF-2E3471B86F2C}" type="sibTrans" cxnId="{3B8F8489-6421-429E-BAAD-CD523BCF71F2}">
      <dgm:prSet/>
      <dgm:spPr/>
      <dgm:t>
        <a:bodyPr/>
        <a:lstStyle/>
        <a:p>
          <a:endParaRPr lang="en-US"/>
        </a:p>
      </dgm:t>
    </dgm:pt>
    <dgm:pt modelId="{2D08659B-C386-401B-AAD5-EF4FAA58ED8F}">
      <dgm:prSet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4-szeres a félrenyelés esélye RNMB esetén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B8F9C-C504-4D9F-9D01-C789B912AE79}" type="parTrans" cxnId="{BDDD4A0A-4277-4CEF-8F42-9D826F512DB3}">
      <dgm:prSet/>
      <dgm:spPr/>
      <dgm:t>
        <a:bodyPr/>
        <a:lstStyle/>
        <a:p>
          <a:endParaRPr lang="en-US"/>
        </a:p>
      </dgm:t>
    </dgm:pt>
    <dgm:pt modelId="{3DB37C5B-C54F-482E-B81F-D0B2012E87E1}" type="sibTrans" cxnId="{BDDD4A0A-4277-4CEF-8F42-9D826F512DB3}">
      <dgm:prSet/>
      <dgm:spPr/>
      <dgm:t>
        <a:bodyPr/>
        <a:lstStyle/>
        <a:p>
          <a:endParaRPr lang="en-US"/>
        </a:p>
      </dgm:t>
    </dgm:pt>
    <dgm:pt modelId="{6E7672A8-1DFE-4A37-BF07-A47CFC69CF1D}">
      <dgm:prSet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NMB szer maradék hatása károsítja a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hipoxiás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légzési drive-ot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A3C4-B2C5-4EB6-9C2F-B69CE48F21B4}" type="parTrans" cxnId="{22DF7ADA-08E6-4606-B1A1-501A4DF0E76F}">
      <dgm:prSet/>
      <dgm:spPr/>
      <dgm:t>
        <a:bodyPr/>
        <a:lstStyle/>
        <a:p>
          <a:endParaRPr lang="en-US"/>
        </a:p>
      </dgm:t>
    </dgm:pt>
    <dgm:pt modelId="{5B7C097E-64A5-48EC-B788-4FE5522B8A4E}" type="sibTrans" cxnId="{22DF7ADA-08E6-4606-B1A1-501A4DF0E76F}">
      <dgm:prSet/>
      <dgm:spPr/>
      <dgm:t>
        <a:bodyPr/>
        <a:lstStyle/>
        <a:p>
          <a:endParaRPr lang="en-US"/>
        </a:p>
      </dgm:t>
    </dgm:pt>
    <dgm:pt modelId="{FDD36C4E-6D77-C840-8B5E-E109EACC1731}" type="pres">
      <dgm:prSet presAssocID="{68277868-EFA4-45F7-95DD-4E1B111F34F5}" presName="vert0" presStyleCnt="0">
        <dgm:presLayoutVars>
          <dgm:dir/>
          <dgm:animOne val="branch"/>
          <dgm:animLvl val="lvl"/>
        </dgm:presLayoutVars>
      </dgm:prSet>
      <dgm:spPr/>
    </dgm:pt>
    <dgm:pt modelId="{618FC09D-ED90-5A4E-B0CA-8834D2B5C568}" type="pres">
      <dgm:prSet presAssocID="{91F7B47B-1999-4635-8D13-C5AF1F8209B9}" presName="thickLine" presStyleLbl="alignNode1" presStyleIdx="0" presStyleCnt="3"/>
      <dgm:spPr/>
    </dgm:pt>
    <dgm:pt modelId="{571B5F57-B11B-154F-92E5-2A7AD71946C0}" type="pres">
      <dgm:prSet presAssocID="{91F7B47B-1999-4635-8D13-C5AF1F8209B9}" presName="horz1" presStyleCnt="0"/>
      <dgm:spPr/>
    </dgm:pt>
    <dgm:pt modelId="{6474AF02-7425-4A42-A00C-B3C11BE30941}" type="pres">
      <dgm:prSet presAssocID="{91F7B47B-1999-4635-8D13-C5AF1F8209B9}" presName="tx1" presStyleLbl="revTx" presStyleIdx="0" presStyleCnt="3"/>
      <dgm:spPr/>
    </dgm:pt>
    <dgm:pt modelId="{033649F6-B888-2F49-B156-1944B205B6E5}" type="pres">
      <dgm:prSet presAssocID="{91F7B47B-1999-4635-8D13-C5AF1F8209B9}" presName="vert1" presStyleCnt="0"/>
      <dgm:spPr/>
    </dgm:pt>
    <dgm:pt modelId="{6FE7B30C-E4DB-D142-B503-1BBEFA9A4949}" type="pres">
      <dgm:prSet presAssocID="{2D08659B-C386-401B-AAD5-EF4FAA58ED8F}" presName="thickLine" presStyleLbl="alignNode1" presStyleIdx="1" presStyleCnt="3"/>
      <dgm:spPr/>
    </dgm:pt>
    <dgm:pt modelId="{3FD90D92-0D08-6046-B0BC-5CB53C9CF1C5}" type="pres">
      <dgm:prSet presAssocID="{2D08659B-C386-401B-AAD5-EF4FAA58ED8F}" presName="horz1" presStyleCnt="0"/>
      <dgm:spPr/>
    </dgm:pt>
    <dgm:pt modelId="{5DC0FDD3-BA67-214D-B3D9-0A3D88D0F2D1}" type="pres">
      <dgm:prSet presAssocID="{2D08659B-C386-401B-AAD5-EF4FAA58ED8F}" presName="tx1" presStyleLbl="revTx" presStyleIdx="1" presStyleCnt="3"/>
      <dgm:spPr/>
    </dgm:pt>
    <dgm:pt modelId="{DEEAAC2B-ED57-AC47-A7E6-2420B57C7F5D}" type="pres">
      <dgm:prSet presAssocID="{2D08659B-C386-401B-AAD5-EF4FAA58ED8F}" presName="vert1" presStyleCnt="0"/>
      <dgm:spPr/>
    </dgm:pt>
    <dgm:pt modelId="{DAE2A480-E74D-F94C-9957-586D5749C1BE}" type="pres">
      <dgm:prSet presAssocID="{6E7672A8-1DFE-4A37-BF07-A47CFC69CF1D}" presName="thickLine" presStyleLbl="alignNode1" presStyleIdx="2" presStyleCnt="3"/>
      <dgm:spPr/>
    </dgm:pt>
    <dgm:pt modelId="{2DE6F06F-D548-F845-ABB5-A2861AEE06ED}" type="pres">
      <dgm:prSet presAssocID="{6E7672A8-1DFE-4A37-BF07-A47CFC69CF1D}" presName="horz1" presStyleCnt="0"/>
      <dgm:spPr/>
    </dgm:pt>
    <dgm:pt modelId="{632B5E85-0B52-C743-B767-4BCC059FE5CE}" type="pres">
      <dgm:prSet presAssocID="{6E7672A8-1DFE-4A37-BF07-A47CFC69CF1D}" presName="tx1" presStyleLbl="revTx" presStyleIdx="2" presStyleCnt="3"/>
      <dgm:spPr/>
    </dgm:pt>
    <dgm:pt modelId="{B527F6BD-365D-5649-A5C1-5F9E66057CC4}" type="pres">
      <dgm:prSet presAssocID="{6E7672A8-1DFE-4A37-BF07-A47CFC69CF1D}" presName="vert1" presStyleCnt="0"/>
      <dgm:spPr/>
    </dgm:pt>
  </dgm:ptLst>
  <dgm:cxnLst>
    <dgm:cxn modelId="{BDDD4A0A-4277-4CEF-8F42-9D826F512DB3}" srcId="{68277868-EFA4-45F7-95DD-4E1B111F34F5}" destId="{2D08659B-C386-401B-AAD5-EF4FAA58ED8F}" srcOrd="1" destOrd="0" parTransId="{06EB8F9C-C504-4D9F-9D01-C789B912AE79}" sibTransId="{3DB37C5B-C54F-482E-B81F-D0B2012E87E1}"/>
    <dgm:cxn modelId="{0987103A-F9DB-324E-928B-4912BFB745B2}" type="presOf" srcId="{68277868-EFA4-45F7-95DD-4E1B111F34F5}" destId="{FDD36C4E-6D77-C840-8B5E-E109EACC1731}" srcOrd="0" destOrd="0" presId="urn:microsoft.com/office/officeart/2008/layout/LinedList"/>
    <dgm:cxn modelId="{0AE6DF58-1D25-BC48-ADAE-1579B001BD2B}" type="presOf" srcId="{6E7672A8-1DFE-4A37-BF07-A47CFC69CF1D}" destId="{632B5E85-0B52-C743-B767-4BCC059FE5CE}" srcOrd="0" destOrd="0" presId="urn:microsoft.com/office/officeart/2008/layout/LinedList"/>
    <dgm:cxn modelId="{ED8CAE85-816C-D34D-835B-505993784964}" type="presOf" srcId="{2D08659B-C386-401B-AAD5-EF4FAA58ED8F}" destId="{5DC0FDD3-BA67-214D-B3D9-0A3D88D0F2D1}" srcOrd="0" destOrd="0" presId="urn:microsoft.com/office/officeart/2008/layout/LinedList"/>
    <dgm:cxn modelId="{3B8F8489-6421-429E-BAAD-CD523BCF71F2}" srcId="{68277868-EFA4-45F7-95DD-4E1B111F34F5}" destId="{91F7B47B-1999-4635-8D13-C5AF1F8209B9}" srcOrd="0" destOrd="0" parTransId="{17C3B20B-B070-475B-A4E5-A67A99C3611D}" sibTransId="{8C3E4AC7-F041-4A98-8AEF-2E3471B86F2C}"/>
    <dgm:cxn modelId="{22DF7ADA-08E6-4606-B1A1-501A4DF0E76F}" srcId="{68277868-EFA4-45F7-95DD-4E1B111F34F5}" destId="{6E7672A8-1DFE-4A37-BF07-A47CFC69CF1D}" srcOrd="2" destOrd="0" parTransId="{AE2FA3C4-B2C5-4EB6-9C2F-B69CE48F21B4}" sibTransId="{5B7C097E-64A5-48EC-B788-4FE5522B8A4E}"/>
    <dgm:cxn modelId="{11B8D0EA-D9EC-E442-B73C-BC3A888BD42D}" type="presOf" srcId="{91F7B47B-1999-4635-8D13-C5AF1F8209B9}" destId="{6474AF02-7425-4A42-A00C-B3C11BE30941}" srcOrd="0" destOrd="0" presId="urn:microsoft.com/office/officeart/2008/layout/LinedList"/>
    <dgm:cxn modelId="{F946DFF5-69B4-4B4D-B0B2-44F208D56619}" type="presParOf" srcId="{FDD36C4E-6D77-C840-8B5E-E109EACC1731}" destId="{618FC09D-ED90-5A4E-B0CA-8834D2B5C568}" srcOrd="0" destOrd="0" presId="urn:microsoft.com/office/officeart/2008/layout/LinedList"/>
    <dgm:cxn modelId="{EDFE0802-847C-5941-95DD-C5A73490B786}" type="presParOf" srcId="{FDD36C4E-6D77-C840-8B5E-E109EACC1731}" destId="{571B5F57-B11B-154F-92E5-2A7AD71946C0}" srcOrd="1" destOrd="0" presId="urn:microsoft.com/office/officeart/2008/layout/LinedList"/>
    <dgm:cxn modelId="{F9943A54-4959-5444-8ADC-2ADD0B6B4167}" type="presParOf" srcId="{571B5F57-B11B-154F-92E5-2A7AD71946C0}" destId="{6474AF02-7425-4A42-A00C-B3C11BE30941}" srcOrd="0" destOrd="0" presId="urn:microsoft.com/office/officeart/2008/layout/LinedList"/>
    <dgm:cxn modelId="{C306359E-F9E2-4344-B1D2-41A376B97971}" type="presParOf" srcId="{571B5F57-B11B-154F-92E5-2A7AD71946C0}" destId="{033649F6-B888-2F49-B156-1944B205B6E5}" srcOrd="1" destOrd="0" presId="urn:microsoft.com/office/officeart/2008/layout/LinedList"/>
    <dgm:cxn modelId="{1D3C4D3F-13AA-AE49-9574-0B6436F9BF14}" type="presParOf" srcId="{FDD36C4E-6D77-C840-8B5E-E109EACC1731}" destId="{6FE7B30C-E4DB-D142-B503-1BBEFA9A4949}" srcOrd="2" destOrd="0" presId="urn:microsoft.com/office/officeart/2008/layout/LinedList"/>
    <dgm:cxn modelId="{6F499A43-5E92-F046-B314-76D2D54993E0}" type="presParOf" srcId="{FDD36C4E-6D77-C840-8B5E-E109EACC1731}" destId="{3FD90D92-0D08-6046-B0BC-5CB53C9CF1C5}" srcOrd="3" destOrd="0" presId="urn:microsoft.com/office/officeart/2008/layout/LinedList"/>
    <dgm:cxn modelId="{1255BEC0-9B83-ED43-BDA8-95F16C4AC7E0}" type="presParOf" srcId="{3FD90D92-0D08-6046-B0BC-5CB53C9CF1C5}" destId="{5DC0FDD3-BA67-214D-B3D9-0A3D88D0F2D1}" srcOrd="0" destOrd="0" presId="urn:microsoft.com/office/officeart/2008/layout/LinedList"/>
    <dgm:cxn modelId="{C54C8495-6576-C941-87F0-0F58200C9060}" type="presParOf" srcId="{3FD90D92-0D08-6046-B0BC-5CB53C9CF1C5}" destId="{DEEAAC2B-ED57-AC47-A7E6-2420B57C7F5D}" srcOrd="1" destOrd="0" presId="urn:microsoft.com/office/officeart/2008/layout/LinedList"/>
    <dgm:cxn modelId="{E16FA5F2-4463-A24C-9E96-2ABC20B9E906}" type="presParOf" srcId="{FDD36C4E-6D77-C840-8B5E-E109EACC1731}" destId="{DAE2A480-E74D-F94C-9957-586D5749C1BE}" srcOrd="4" destOrd="0" presId="urn:microsoft.com/office/officeart/2008/layout/LinedList"/>
    <dgm:cxn modelId="{02422923-BF4B-054F-8608-40112643D16B}" type="presParOf" srcId="{FDD36C4E-6D77-C840-8B5E-E109EACC1731}" destId="{2DE6F06F-D548-F845-ABB5-A2861AEE06ED}" srcOrd="5" destOrd="0" presId="urn:microsoft.com/office/officeart/2008/layout/LinedList"/>
    <dgm:cxn modelId="{8F99FA92-9CA1-3A4F-BBF4-4FEB9F8FA2DB}" type="presParOf" srcId="{2DE6F06F-D548-F845-ABB5-A2861AEE06ED}" destId="{632B5E85-0B52-C743-B767-4BCC059FE5CE}" srcOrd="0" destOrd="0" presId="urn:microsoft.com/office/officeart/2008/layout/LinedList"/>
    <dgm:cxn modelId="{0C833B8E-9C0C-5647-9C92-C046C4871208}" type="presParOf" srcId="{2DE6F06F-D548-F845-ABB5-A2861AEE06ED}" destId="{B527F6BD-365D-5649-A5C1-5F9E66057C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12D78-2FD5-4C5E-8582-AC294B280C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3929F-533A-456E-B4BE-8EC340546756}">
      <dgm:prSet/>
      <dgm:spPr/>
      <dgm:t>
        <a:bodyPr/>
        <a:lstStyle/>
        <a:p>
          <a:r>
            <a:rPr lang="hu-HU"/>
            <a:t>A NMM ajánlott, mert a reziduális blokk felismerését segíti</a:t>
          </a:r>
          <a:endParaRPr lang="en-US"/>
        </a:p>
      </dgm:t>
    </dgm:pt>
    <dgm:pt modelId="{E9DF11E9-79DD-4E04-9A7D-226F06643959}" type="parTrans" cxnId="{9DE5E068-5E51-41F4-9164-AEE8790AE33A}">
      <dgm:prSet/>
      <dgm:spPr/>
      <dgm:t>
        <a:bodyPr/>
        <a:lstStyle/>
        <a:p>
          <a:endParaRPr lang="en-US"/>
        </a:p>
      </dgm:t>
    </dgm:pt>
    <dgm:pt modelId="{95161214-E8A1-4A01-BD99-D7B263D8BC21}" type="sibTrans" cxnId="{9DE5E068-5E51-41F4-9164-AEE8790AE33A}">
      <dgm:prSet/>
      <dgm:spPr/>
      <dgm:t>
        <a:bodyPr/>
        <a:lstStyle/>
        <a:p>
          <a:endParaRPr lang="en-US"/>
        </a:p>
      </dgm:t>
    </dgm:pt>
    <dgm:pt modelId="{90729E8C-8048-4322-8620-33EDC59D6247}">
      <dgm:prSet/>
      <dgm:spPr/>
      <dgm:t>
        <a:bodyPr/>
        <a:lstStyle/>
        <a:p>
          <a:r>
            <a:rPr lang="hu-HU"/>
            <a:t>A reziduális blokk melletti extubáció után jelentős mértékben beszűkül a retroglossalis légút mérete</a:t>
          </a:r>
          <a:endParaRPr lang="en-US"/>
        </a:p>
      </dgm:t>
    </dgm:pt>
    <dgm:pt modelId="{6F1A8F2E-594A-4D1F-B2C2-016DFF85909A}" type="parTrans" cxnId="{D2BC28D4-F756-42B3-BD7A-9361CB4BA4A5}">
      <dgm:prSet/>
      <dgm:spPr/>
      <dgm:t>
        <a:bodyPr/>
        <a:lstStyle/>
        <a:p>
          <a:endParaRPr lang="en-US"/>
        </a:p>
      </dgm:t>
    </dgm:pt>
    <dgm:pt modelId="{B5B05174-D6AC-4CD8-8663-26B6321C4980}" type="sibTrans" cxnId="{D2BC28D4-F756-42B3-BD7A-9361CB4BA4A5}">
      <dgm:prSet/>
      <dgm:spPr/>
      <dgm:t>
        <a:bodyPr/>
        <a:lstStyle/>
        <a:p>
          <a:endParaRPr lang="en-US"/>
        </a:p>
      </dgm:t>
    </dgm:pt>
    <dgm:pt modelId="{329022B3-6594-47DF-9209-4E4B00527463}">
      <dgm:prSet/>
      <dgm:spPr/>
      <dgm:t>
        <a:bodyPr/>
        <a:lstStyle/>
        <a:p>
          <a:r>
            <a:rPr lang="hu-HU" dirty="0"/>
            <a:t>Ez nem mindenkiben okoz légúti szövődményt (több-kevesebb </a:t>
          </a:r>
          <a:r>
            <a:rPr lang="hu-HU" dirty="0" err="1"/>
            <a:t>deszaturációt</a:t>
          </a:r>
          <a:r>
            <a:rPr lang="hu-HU" dirty="0"/>
            <a:t> igen). </a:t>
          </a:r>
          <a:r>
            <a:rPr lang="hu-HU" dirty="0">
              <a:solidFill>
                <a:srgbClr val="FF0000"/>
              </a:solidFill>
            </a:rPr>
            <a:t>És </a:t>
          </a:r>
          <a:r>
            <a:rPr lang="hu-HU" dirty="0" err="1">
              <a:solidFill>
                <a:srgbClr val="FF0000"/>
              </a:solidFill>
            </a:rPr>
            <a:t>cognitiv</a:t>
          </a:r>
          <a:r>
            <a:rPr lang="hu-HU" dirty="0">
              <a:solidFill>
                <a:srgbClr val="FF0000"/>
              </a:solidFill>
            </a:rPr>
            <a:t> zavart?</a:t>
          </a:r>
          <a:endParaRPr lang="en-US" dirty="0">
            <a:solidFill>
              <a:srgbClr val="FF0000"/>
            </a:solidFill>
          </a:endParaRPr>
        </a:p>
      </dgm:t>
    </dgm:pt>
    <dgm:pt modelId="{1F63879F-5875-42DF-8482-2884529BF108}" type="parTrans" cxnId="{0A124E9B-9CF3-41C0-95EB-AF8E9F2AB96C}">
      <dgm:prSet/>
      <dgm:spPr/>
      <dgm:t>
        <a:bodyPr/>
        <a:lstStyle/>
        <a:p>
          <a:endParaRPr lang="en-US"/>
        </a:p>
      </dgm:t>
    </dgm:pt>
    <dgm:pt modelId="{F5EFA597-3B4E-443B-A0F1-81B73B98ACB8}" type="sibTrans" cxnId="{0A124E9B-9CF3-41C0-95EB-AF8E9F2AB96C}">
      <dgm:prSet/>
      <dgm:spPr/>
      <dgm:t>
        <a:bodyPr/>
        <a:lstStyle/>
        <a:p>
          <a:endParaRPr lang="en-US"/>
        </a:p>
      </dgm:t>
    </dgm:pt>
    <dgm:pt modelId="{0F5DC86E-DA53-4D07-83E1-71C041D1B77D}">
      <dgm:prSet/>
      <dgm:spPr/>
      <dgm:t>
        <a:bodyPr/>
        <a:lstStyle/>
        <a:p>
          <a:r>
            <a:rPr lang="hu-HU" dirty="0"/>
            <a:t>Van, aki képes „átlélegezni”, van, aki nem (idősek, morbid </a:t>
          </a:r>
          <a:r>
            <a:rPr lang="hu-HU" dirty="0" err="1"/>
            <a:t>obes</a:t>
          </a:r>
          <a:r>
            <a:rPr lang="hu-HU" dirty="0"/>
            <a:t>, OSAS, stb.), ők magasabb rizikójúnak tekintendők. </a:t>
          </a:r>
          <a:endParaRPr lang="en-US" dirty="0"/>
        </a:p>
      </dgm:t>
    </dgm:pt>
    <dgm:pt modelId="{EABF82C2-7E5D-4976-8D26-C1B7AC75612E}" type="parTrans" cxnId="{3E00AF0F-CD43-4507-8560-A333D34CB32A}">
      <dgm:prSet/>
      <dgm:spPr/>
      <dgm:t>
        <a:bodyPr/>
        <a:lstStyle/>
        <a:p>
          <a:endParaRPr lang="en-US"/>
        </a:p>
      </dgm:t>
    </dgm:pt>
    <dgm:pt modelId="{D44298D3-3C93-43F3-B291-78968FD698B2}" type="sibTrans" cxnId="{3E00AF0F-CD43-4507-8560-A333D34CB32A}">
      <dgm:prSet/>
      <dgm:spPr/>
      <dgm:t>
        <a:bodyPr/>
        <a:lstStyle/>
        <a:p>
          <a:endParaRPr lang="en-US"/>
        </a:p>
      </dgm:t>
    </dgm:pt>
    <dgm:pt modelId="{1722AF40-C5BB-4DEF-9E74-60E32450976F}">
      <dgm:prSet/>
      <dgm:spPr/>
      <dgm:t>
        <a:bodyPr/>
        <a:lstStyle/>
        <a:p>
          <a:r>
            <a:rPr lang="hu-HU"/>
            <a:t>Lehet, hogy bizonyos betegekben a 95% fölötti TOFR-ra kell törekedni? </a:t>
          </a:r>
          <a:endParaRPr lang="en-US"/>
        </a:p>
      </dgm:t>
    </dgm:pt>
    <dgm:pt modelId="{79927B3D-CD28-4C75-9BE4-3491674936CA}" type="parTrans" cxnId="{6E8259B3-9837-4C93-84D6-DC51437C8C15}">
      <dgm:prSet/>
      <dgm:spPr/>
      <dgm:t>
        <a:bodyPr/>
        <a:lstStyle/>
        <a:p>
          <a:endParaRPr lang="en-US"/>
        </a:p>
      </dgm:t>
    </dgm:pt>
    <dgm:pt modelId="{8BFA2E6E-6CBF-4B67-A093-C304A48CAEE0}" type="sibTrans" cxnId="{6E8259B3-9837-4C93-84D6-DC51437C8C15}">
      <dgm:prSet/>
      <dgm:spPr/>
      <dgm:t>
        <a:bodyPr/>
        <a:lstStyle/>
        <a:p>
          <a:endParaRPr lang="en-US"/>
        </a:p>
      </dgm:t>
    </dgm:pt>
    <dgm:pt modelId="{15AA2678-0656-8547-98BF-9096A162B7E3}" type="pres">
      <dgm:prSet presAssocID="{77C12D78-2FD5-4C5E-8582-AC294B280C70}" presName="vert0" presStyleCnt="0">
        <dgm:presLayoutVars>
          <dgm:dir/>
          <dgm:animOne val="branch"/>
          <dgm:animLvl val="lvl"/>
        </dgm:presLayoutVars>
      </dgm:prSet>
      <dgm:spPr/>
    </dgm:pt>
    <dgm:pt modelId="{CCD1CE64-8C57-F841-8AD9-1CE69EB803D3}" type="pres">
      <dgm:prSet presAssocID="{4CC3929F-533A-456E-B4BE-8EC340546756}" presName="thickLine" presStyleLbl="alignNode1" presStyleIdx="0" presStyleCnt="5"/>
      <dgm:spPr/>
    </dgm:pt>
    <dgm:pt modelId="{37D39493-F14D-1C44-A44B-11361F383A48}" type="pres">
      <dgm:prSet presAssocID="{4CC3929F-533A-456E-B4BE-8EC340546756}" presName="horz1" presStyleCnt="0"/>
      <dgm:spPr/>
    </dgm:pt>
    <dgm:pt modelId="{6BF3A892-3DC8-F64E-B683-74D103DB5F93}" type="pres">
      <dgm:prSet presAssocID="{4CC3929F-533A-456E-B4BE-8EC340546756}" presName="tx1" presStyleLbl="revTx" presStyleIdx="0" presStyleCnt="5"/>
      <dgm:spPr/>
    </dgm:pt>
    <dgm:pt modelId="{9FF860EB-4103-4C4B-A114-08E4F8FA1863}" type="pres">
      <dgm:prSet presAssocID="{4CC3929F-533A-456E-B4BE-8EC340546756}" presName="vert1" presStyleCnt="0"/>
      <dgm:spPr/>
    </dgm:pt>
    <dgm:pt modelId="{A51A259E-3591-F44F-88F1-F64B053E1477}" type="pres">
      <dgm:prSet presAssocID="{90729E8C-8048-4322-8620-33EDC59D6247}" presName="thickLine" presStyleLbl="alignNode1" presStyleIdx="1" presStyleCnt="5"/>
      <dgm:spPr/>
    </dgm:pt>
    <dgm:pt modelId="{C616682E-FE44-E042-8AB6-C507E44CCDC4}" type="pres">
      <dgm:prSet presAssocID="{90729E8C-8048-4322-8620-33EDC59D6247}" presName="horz1" presStyleCnt="0"/>
      <dgm:spPr/>
    </dgm:pt>
    <dgm:pt modelId="{ECD2DFFE-4126-6145-8A00-D372B7618221}" type="pres">
      <dgm:prSet presAssocID="{90729E8C-8048-4322-8620-33EDC59D6247}" presName="tx1" presStyleLbl="revTx" presStyleIdx="1" presStyleCnt="5"/>
      <dgm:spPr/>
    </dgm:pt>
    <dgm:pt modelId="{84ACA802-CBE4-544C-A0DD-1E9678E9C226}" type="pres">
      <dgm:prSet presAssocID="{90729E8C-8048-4322-8620-33EDC59D6247}" presName="vert1" presStyleCnt="0"/>
      <dgm:spPr/>
    </dgm:pt>
    <dgm:pt modelId="{21597119-8480-7A47-9811-3390C543674A}" type="pres">
      <dgm:prSet presAssocID="{329022B3-6594-47DF-9209-4E4B00527463}" presName="thickLine" presStyleLbl="alignNode1" presStyleIdx="2" presStyleCnt="5"/>
      <dgm:spPr/>
    </dgm:pt>
    <dgm:pt modelId="{9ADD1E9D-B0C1-3747-BE8D-788ABB185ECA}" type="pres">
      <dgm:prSet presAssocID="{329022B3-6594-47DF-9209-4E4B00527463}" presName="horz1" presStyleCnt="0"/>
      <dgm:spPr/>
    </dgm:pt>
    <dgm:pt modelId="{A9B20BB5-E311-2B46-AA21-DB1F7FDE5F63}" type="pres">
      <dgm:prSet presAssocID="{329022B3-6594-47DF-9209-4E4B00527463}" presName="tx1" presStyleLbl="revTx" presStyleIdx="2" presStyleCnt="5"/>
      <dgm:spPr/>
    </dgm:pt>
    <dgm:pt modelId="{8DEE0EAA-F157-4C41-9479-B7E6E39ABE27}" type="pres">
      <dgm:prSet presAssocID="{329022B3-6594-47DF-9209-4E4B00527463}" presName="vert1" presStyleCnt="0"/>
      <dgm:spPr/>
    </dgm:pt>
    <dgm:pt modelId="{330E24CE-7A60-2C41-B32C-DBCA3E97429B}" type="pres">
      <dgm:prSet presAssocID="{0F5DC86E-DA53-4D07-83E1-71C041D1B77D}" presName="thickLine" presStyleLbl="alignNode1" presStyleIdx="3" presStyleCnt="5"/>
      <dgm:spPr/>
    </dgm:pt>
    <dgm:pt modelId="{7A43814D-F736-6645-8B28-5A45AE84DEDD}" type="pres">
      <dgm:prSet presAssocID="{0F5DC86E-DA53-4D07-83E1-71C041D1B77D}" presName="horz1" presStyleCnt="0"/>
      <dgm:spPr/>
    </dgm:pt>
    <dgm:pt modelId="{EB882202-2574-9F49-A4C7-CD81A6AB53AF}" type="pres">
      <dgm:prSet presAssocID="{0F5DC86E-DA53-4D07-83E1-71C041D1B77D}" presName="tx1" presStyleLbl="revTx" presStyleIdx="3" presStyleCnt="5"/>
      <dgm:spPr/>
    </dgm:pt>
    <dgm:pt modelId="{F4F443C4-C279-8B42-86E0-18C4BFFDDD54}" type="pres">
      <dgm:prSet presAssocID="{0F5DC86E-DA53-4D07-83E1-71C041D1B77D}" presName="vert1" presStyleCnt="0"/>
      <dgm:spPr/>
    </dgm:pt>
    <dgm:pt modelId="{9F5041CB-5459-594B-99FD-BCE467423D22}" type="pres">
      <dgm:prSet presAssocID="{1722AF40-C5BB-4DEF-9E74-60E32450976F}" presName="thickLine" presStyleLbl="alignNode1" presStyleIdx="4" presStyleCnt="5"/>
      <dgm:spPr/>
    </dgm:pt>
    <dgm:pt modelId="{0C6FD2DA-262C-1341-95D2-0218CAC773B3}" type="pres">
      <dgm:prSet presAssocID="{1722AF40-C5BB-4DEF-9E74-60E32450976F}" presName="horz1" presStyleCnt="0"/>
      <dgm:spPr/>
    </dgm:pt>
    <dgm:pt modelId="{C96D556E-017B-5848-9B3C-4947A64A6110}" type="pres">
      <dgm:prSet presAssocID="{1722AF40-C5BB-4DEF-9E74-60E32450976F}" presName="tx1" presStyleLbl="revTx" presStyleIdx="4" presStyleCnt="5"/>
      <dgm:spPr/>
    </dgm:pt>
    <dgm:pt modelId="{337A9B17-4019-9A43-A812-080F556EE361}" type="pres">
      <dgm:prSet presAssocID="{1722AF40-C5BB-4DEF-9E74-60E32450976F}" presName="vert1" presStyleCnt="0"/>
      <dgm:spPr/>
    </dgm:pt>
  </dgm:ptLst>
  <dgm:cxnLst>
    <dgm:cxn modelId="{5A7EEF01-2B6F-D746-834D-0E42607A3E1A}" type="presOf" srcId="{4CC3929F-533A-456E-B4BE-8EC340546756}" destId="{6BF3A892-3DC8-F64E-B683-74D103DB5F93}" srcOrd="0" destOrd="0" presId="urn:microsoft.com/office/officeart/2008/layout/LinedList"/>
    <dgm:cxn modelId="{9B478503-E129-F848-A9C1-516687EFD51B}" type="presOf" srcId="{0F5DC86E-DA53-4D07-83E1-71C041D1B77D}" destId="{EB882202-2574-9F49-A4C7-CD81A6AB53AF}" srcOrd="0" destOrd="0" presId="urn:microsoft.com/office/officeart/2008/layout/LinedList"/>
    <dgm:cxn modelId="{3E00AF0F-CD43-4507-8560-A333D34CB32A}" srcId="{77C12D78-2FD5-4C5E-8582-AC294B280C70}" destId="{0F5DC86E-DA53-4D07-83E1-71C041D1B77D}" srcOrd="3" destOrd="0" parTransId="{EABF82C2-7E5D-4976-8D26-C1B7AC75612E}" sibTransId="{D44298D3-3C93-43F3-B291-78968FD698B2}"/>
    <dgm:cxn modelId="{9DE5E068-5E51-41F4-9164-AEE8790AE33A}" srcId="{77C12D78-2FD5-4C5E-8582-AC294B280C70}" destId="{4CC3929F-533A-456E-B4BE-8EC340546756}" srcOrd="0" destOrd="0" parTransId="{E9DF11E9-79DD-4E04-9A7D-226F06643959}" sibTransId="{95161214-E8A1-4A01-BD99-D7B263D8BC21}"/>
    <dgm:cxn modelId="{0A124E9B-9CF3-41C0-95EB-AF8E9F2AB96C}" srcId="{77C12D78-2FD5-4C5E-8582-AC294B280C70}" destId="{329022B3-6594-47DF-9209-4E4B00527463}" srcOrd="2" destOrd="0" parTransId="{1F63879F-5875-42DF-8482-2884529BF108}" sibTransId="{F5EFA597-3B4E-443B-A0F1-81B73B98ACB8}"/>
    <dgm:cxn modelId="{43D00AA6-6B93-2D42-94A3-2DCFB351B6B5}" type="presOf" srcId="{329022B3-6594-47DF-9209-4E4B00527463}" destId="{A9B20BB5-E311-2B46-AA21-DB1F7FDE5F63}" srcOrd="0" destOrd="0" presId="urn:microsoft.com/office/officeart/2008/layout/LinedList"/>
    <dgm:cxn modelId="{6E8259B3-9837-4C93-84D6-DC51437C8C15}" srcId="{77C12D78-2FD5-4C5E-8582-AC294B280C70}" destId="{1722AF40-C5BB-4DEF-9E74-60E32450976F}" srcOrd="4" destOrd="0" parTransId="{79927B3D-CD28-4C75-9BE4-3491674936CA}" sibTransId="{8BFA2E6E-6CBF-4B67-A093-C304A48CAEE0}"/>
    <dgm:cxn modelId="{49FEF1BF-76E0-D544-BBE0-91EC694131EE}" type="presOf" srcId="{1722AF40-C5BB-4DEF-9E74-60E32450976F}" destId="{C96D556E-017B-5848-9B3C-4947A64A6110}" srcOrd="0" destOrd="0" presId="urn:microsoft.com/office/officeart/2008/layout/LinedList"/>
    <dgm:cxn modelId="{D2BC28D4-F756-42B3-BD7A-9361CB4BA4A5}" srcId="{77C12D78-2FD5-4C5E-8582-AC294B280C70}" destId="{90729E8C-8048-4322-8620-33EDC59D6247}" srcOrd="1" destOrd="0" parTransId="{6F1A8F2E-594A-4D1F-B2C2-016DFF85909A}" sibTransId="{B5B05174-D6AC-4CD8-8663-26B6321C4980}"/>
    <dgm:cxn modelId="{AC5280DA-5041-3D45-9AA6-D1162C9684C5}" type="presOf" srcId="{90729E8C-8048-4322-8620-33EDC59D6247}" destId="{ECD2DFFE-4126-6145-8A00-D372B7618221}" srcOrd="0" destOrd="0" presId="urn:microsoft.com/office/officeart/2008/layout/LinedList"/>
    <dgm:cxn modelId="{9ACAE4DA-7C72-7A47-9192-F838E388060F}" type="presOf" srcId="{77C12D78-2FD5-4C5E-8582-AC294B280C70}" destId="{15AA2678-0656-8547-98BF-9096A162B7E3}" srcOrd="0" destOrd="0" presId="urn:microsoft.com/office/officeart/2008/layout/LinedList"/>
    <dgm:cxn modelId="{A8B619E4-E46A-F942-8C79-F15C049413F5}" type="presParOf" srcId="{15AA2678-0656-8547-98BF-9096A162B7E3}" destId="{CCD1CE64-8C57-F841-8AD9-1CE69EB803D3}" srcOrd="0" destOrd="0" presId="urn:microsoft.com/office/officeart/2008/layout/LinedList"/>
    <dgm:cxn modelId="{A55C98B9-4CC2-B445-A9EB-37D5C9009266}" type="presParOf" srcId="{15AA2678-0656-8547-98BF-9096A162B7E3}" destId="{37D39493-F14D-1C44-A44B-11361F383A48}" srcOrd="1" destOrd="0" presId="urn:microsoft.com/office/officeart/2008/layout/LinedList"/>
    <dgm:cxn modelId="{0074E308-415F-804A-9B37-342B6228639C}" type="presParOf" srcId="{37D39493-F14D-1C44-A44B-11361F383A48}" destId="{6BF3A892-3DC8-F64E-B683-74D103DB5F93}" srcOrd="0" destOrd="0" presId="urn:microsoft.com/office/officeart/2008/layout/LinedList"/>
    <dgm:cxn modelId="{09C293A0-64F8-C142-9CD0-3BAA02DD4CDA}" type="presParOf" srcId="{37D39493-F14D-1C44-A44B-11361F383A48}" destId="{9FF860EB-4103-4C4B-A114-08E4F8FA1863}" srcOrd="1" destOrd="0" presId="urn:microsoft.com/office/officeart/2008/layout/LinedList"/>
    <dgm:cxn modelId="{A96352F5-D2B0-0849-93D5-3FB3A7AFF5A1}" type="presParOf" srcId="{15AA2678-0656-8547-98BF-9096A162B7E3}" destId="{A51A259E-3591-F44F-88F1-F64B053E1477}" srcOrd="2" destOrd="0" presId="urn:microsoft.com/office/officeart/2008/layout/LinedList"/>
    <dgm:cxn modelId="{698ADF86-2F03-3845-B400-A1413B3E7E65}" type="presParOf" srcId="{15AA2678-0656-8547-98BF-9096A162B7E3}" destId="{C616682E-FE44-E042-8AB6-C507E44CCDC4}" srcOrd="3" destOrd="0" presId="urn:microsoft.com/office/officeart/2008/layout/LinedList"/>
    <dgm:cxn modelId="{123A9EED-0F67-6D4D-8344-7D5A50C6507B}" type="presParOf" srcId="{C616682E-FE44-E042-8AB6-C507E44CCDC4}" destId="{ECD2DFFE-4126-6145-8A00-D372B7618221}" srcOrd="0" destOrd="0" presId="urn:microsoft.com/office/officeart/2008/layout/LinedList"/>
    <dgm:cxn modelId="{9A6916D6-8C67-CE4F-9F40-005C10BDB881}" type="presParOf" srcId="{C616682E-FE44-E042-8AB6-C507E44CCDC4}" destId="{84ACA802-CBE4-544C-A0DD-1E9678E9C226}" srcOrd="1" destOrd="0" presId="urn:microsoft.com/office/officeart/2008/layout/LinedList"/>
    <dgm:cxn modelId="{69B7847C-7DE3-3D47-BB65-9FBC75570D9F}" type="presParOf" srcId="{15AA2678-0656-8547-98BF-9096A162B7E3}" destId="{21597119-8480-7A47-9811-3390C543674A}" srcOrd="4" destOrd="0" presId="urn:microsoft.com/office/officeart/2008/layout/LinedList"/>
    <dgm:cxn modelId="{D0DB601D-D1F6-4848-B8FA-61B727EB9204}" type="presParOf" srcId="{15AA2678-0656-8547-98BF-9096A162B7E3}" destId="{9ADD1E9D-B0C1-3747-BE8D-788ABB185ECA}" srcOrd="5" destOrd="0" presId="urn:microsoft.com/office/officeart/2008/layout/LinedList"/>
    <dgm:cxn modelId="{5FEEFB41-A13B-3B43-9992-CAAEAEF99D6D}" type="presParOf" srcId="{9ADD1E9D-B0C1-3747-BE8D-788ABB185ECA}" destId="{A9B20BB5-E311-2B46-AA21-DB1F7FDE5F63}" srcOrd="0" destOrd="0" presId="urn:microsoft.com/office/officeart/2008/layout/LinedList"/>
    <dgm:cxn modelId="{833E8DBC-D72C-704C-BAC0-A83325CAC435}" type="presParOf" srcId="{9ADD1E9D-B0C1-3747-BE8D-788ABB185ECA}" destId="{8DEE0EAA-F157-4C41-9479-B7E6E39ABE27}" srcOrd="1" destOrd="0" presId="urn:microsoft.com/office/officeart/2008/layout/LinedList"/>
    <dgm:cxn modelId="{4D0DDCE0-8CD7-8D47-AC52-F825B16F408C}" type="presParOf" srcId="{15AA2678-0656-8547-98BF-9096A162B7E3}" destId="{330E24CE-7A60-2C41-B32C-DBCA3E97429B}" srcOrd="6" destOrd="0" presId="urn:microsoft.com/office/officeart/2008/layout/LinedList"/>
    <dgm:cxn modelId="{1CAB41D7-EAC0-3B4A-9060-2FE7DBA20B42}" type="presParOf" srcId="{15AA2678-0656-8547-98BF-9096A162B7E3}" destId="{7A43814D-F736-6645-8B28-5A45AE84DEDD}" srcOrd="7" destOrd="0" presId="urn:microsoft.com/office/officeart/2008/layout/LinedList"/>
    <dgm:cxn modelId="{F9B0AE7D-0348-5A47-BF7D-A53C7995EFCD}" type="presParOf" srcId="{7A43814D-F736-6645-8B28-5A45AE84DEDD}" destId="{EB882202-2574-9F49-A4C7-CD81A6AB53AF}" srcOrd="0" destOrd="0" presId="urn:microsoft.com/office/officeart/2008/layout/LinedList"/>
    <dgm:cxn modelId="{3A8C279F-1603-414B-9C7D-CA030391E7D2}" type="presParOf" srcId="{7A43814D-F736-6645-8B28-5A45AE84DEDD}" destId="{F4F443C4-C279-8B42-86E0-18C4BFFDDD54}" srcOrd="1" destOrd="0" presId="urn:microsoft.com/office/officeart/2008/layout/LinedList"/>
    <dgm:cxn modelId="{0C95D526-083C-9340-8D12-AE8D5E6D04AF}" type="presParOf" srcId="{15AA2678-0656-8547-98BF-9096A162B7E3}" destId="{9F5041CB-5459-594B-99FD-BCE467423D22}" srcOrd="8" destOrd="0" presId="urn:microsoft.com/office/officeart/2008/layout/LinedList"/>
    <dgm:cxn modelId="{00BF8F2E-B723-A744-8AAF-14B017259B5E}" type="presParOf" srcId="{15AA2678-0656-8547-98BF-9096A162B7E3}" destId="{0C6FD2DA-262C-1341-95D2-0218CAC773B3}" srcOrd="9" destOrd="0" presId="urn:microsoft.com/office/officeart/2008/layout/LinedList"/>
    <dgm:cxn modelId="{D331E5B2-A6CA-334A-AB60-CF2ABF5B8C8F}" type="presParOf" srcId="{0C6FD2DA-262C-1341-95D2-0218CAC773B3}" destId="{C96D556E-017B-5848-9B3C-4947A64A6110}" srcOrd="0" destOrd="0" presId="urn:microsoft.com/office/officeart/2008/layout/LinedList"/>
    <dgm:cxn modelId="{C2444A11-2D78-4B4F-A6FA-99EC0419366D}" type="presParOf" srcId="{0C6FD2DA-262C-1341-95D2-0218CAC773B3}" destId="{337A9B17-4019-9A43-A812-080F556EE3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FC09D-ED90-5A4E-B0CA-8834D2B5C56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4AF02-7425-4A42-A00C-B3C11BE30941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latin typeface="Arial" panose="020B0604020202020204" pitchFamily="34" charset="0"/>
              <a:cs typeface="Arial" panose="020B0604020202020204" pitchFamily="34" charset="0"/>
            </a:rPr>
            <a:t>A légzőizmok kontrakciós ereje elégtelen: </a:t>
          </a:r>
          <a:r>
            <a:rPr lang="hu-HU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atelectasia</a:t>
          </a:r>
          <a:r>
            <a:rPr lang="hu-HU" sz="3000" kern="1200" dirty="0">
              <a:latin typeface="Arial" panose="020B0604020202020204" pitchFamily="34" charset="0"/>
              <a:cs typeface="Arial" panose="020B0604020202020204" pitchFamily="34" charset="0"/>
            </a:rPr>
            <a:t>, köhögési nehezítettség, nyelési nehezítettség → légúti szekréció felszaporodik → aspiráció  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24"/>
        <a:ext cx="10515600" cy="1449029"/>
      </dsp:txXfrm>
    </dsp:sp>
    <dsp:sp modelId="{6FE7B30C-E4DB-D142-B503-1BBEFA9A494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0FDD3-BA67-214D-B3D9-0A3D88D0F2D1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latin typeface="Arial" panose="020B0604020202020204" pitchFamily="34" charset="0"/>
              <a:cs typeface="Arial" panose="020B0604020202020204" pitchFamily="34" charset="0"/>
            </a:rPr>
            <a:t>4-szeres a félrenyelés esélye RNMB esetén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1154"/>
        <a:ext cx="10515600" cy="1449029"/>
      </dsp:txXfrm>
    </dsp:sp>
    <dsp:sp modelId="{DAE2A480-E74D-F94C-9957-586D5749C1B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B5E85-0B52-C743-B767-4BCC059FE5CE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latin typeface="Arial" panose="020B0604020202020204" pitchFamily="34" charset="0"/>
              <a:cs typeface="Arial" panose="020B0604020202020204" pitchFamily="34" charset="0"/>
            </a:rPr>
            <a:t>NMB szer maradék hatása károsítja a </a:t>
          </a:r>
          <a:r>
            <a:rPr lang="hu-HU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hipoxiás</a:t>
          </a:r>
          <a:r>
            <a:rPr lang="hu-HU" sz="3000" kern="1200" dirty="0">
              <a:latin typeface="Arial" panose="020B0604020202020204" pitchFamily="34" charset="0"/>
              <a:cs typeface="Arial" panose="020B0604020202020204" pitchFamily="34" charset="0"/>
            </a:rPr>
            <a:t> légzési drive-ot  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1CE64-8C57-F841-8AD9-1CE69EB803D3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3A892-3DC8-F64E-B683-74D103DB5F93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 NMM ajánlott, mert a reziduális blokk felismerését segíti</a:t>
          </a:r>
          <a:endParaRPr lang="en-US" sz="2400" kern="1200"/>
        </a:p>
      </dsp:txBody>
      <dsp:txXfrm>
        <a:off x="0" y="531"/>
        <a:ext cx="10515600" cy="870055"/>
      </dsp:txXfrm>
    </dsp:sp>
    <dsp:sp modelId="{A51A259E-3591-F44F-88F1-F64B053E1477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2DFFE-4126-6145-8A00-D372B7618221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 reziduális blokk melletti extubáció után jelentős mértékben beszűkül a retroglossalis légút mérete</a:t>
          </a:r>
          <a:endParaRPr lang="en-US" sz="2400" kern="1200"/>
        </a:p>
      </dsp:txBody>
      <dsp:txXfrm>
        <a:off x="0" y="870586"/>
        <a:ext cx="10515600" cy="870055"/>
      </dsp:txXfrm>
    </dsp:sp>
    <dsp:sp modelId="{21597119-8480-7A47-9811-3390C543674A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20BB5-E311-2B46-AA21-DB1F7FDE5F63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Ez nem mindenkiben okoz légúti szövődményt (több-kevesebb </a:t>
          </a:r>
          <a:r>
            <a:rPr lang="hu-HU" sz="2400" kern="1200" dirty="0" err="1"/>
            <a:t>deszaturációt</a:t>
          </a:r>
          <a:r>
            <a:rPr lang="hu-HU" sz="2400" kern="1200" dirty="0"/>
            <a:t> igen). </a:t>
          </a:r>
          <a:r>
            <a:rPr lang="hu-HU" sz="2400" kern="1200" dirty="0">
              <a:solidFill>
                <a:srgbClr val="FF0000"/>
              </a:solidFill>
            </a:rPr>
            <a:t>És </a:t>
          </a:r>
          <a:r>
            <a:rPr lang="hu-HU" sz="2400" kern="1200" dirty="0" err="1">
              <a:solidFill>
                <a:srgbClr val="FF0000"/>
              </a:solidFill>
            </a:rPr>
            <a:t>cognitiv</a:t>
          </a:r>
          <a:r>
            <a:rPr lang="hu-HU" sz="2400" kern="1200" dirty="0">
              <a:solidFill>
                <a:srgbClr val="FF0000"/>
              </a:solidFill>
            </a:rPr>
            <a:t> zavart?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0" y="1740641"/>
        <a:ext cx="10515600" cy="870055"/>
      </dsp:txXfrm>
    </dsp:sp>
    <dsp:sp modelId="{330E24CE-7A60-2C41-B32C-DBCA3E97429B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82202-2574-9F49-A4C7-CD81A6AB53AF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Van, aki képes „átlélegezni”, van, aki nem (idősek, morbid </a:t>
          </a:r>
          <a:r>
            <a:rPr lang="hu-HU" sz="2400" kern="1200" dirty="0" err="1"/>
            <a:t>obes</a:t>
          </a:r>
          <a:r>
            <a:rPr lang="hu-HU" sz="2400" kern="1200" dirty="0"/>
            <a:t>, OSAS, stb.), ők magasabb rizikójúnak tekintendők. 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9F5041CB-5459-594B-99FD-BCE467423D22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D556E-017B-5848-9B3C-4947A64A6110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Lehet, hogy bizonyos betegekben a 95% fölötti TOFR-ra kell törekedni? 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7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2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12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62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69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8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9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10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2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58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65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479A4-9AD7-4752-BCC4-F32F751D3FAF}" type="datetimeFigureOut">
              <a:rPr lang="hu-HU" smtClean="0"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63A5-612B-4538-BDE6-DF8BEFCE6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66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7E7743-5027-048E-D6A5-4AD2FCE6E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hu-HU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Reziduális neuromuszkuláris blokk: ha az ajánlásnak nem hiszel, talán a szemednek igen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7143CD-5280-AF23-2B8B-8EB15A84C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Fülesdi</a:t>
            </a:r>
            <a:r>
              <a:rPr lang="hu-H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Béla</a:t>
            </a:r>
          </a:p>
          <a:p>
            <a:pPr algn="r"/>
            <a:r>
              <a:rPr lang="hu-H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AITK</a:t>
            </a:r>
          </a:p>
          <a:p>
            <a:pPr algn="r"/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Tassonyi</a:t>
            </a:r>
            <a:r>
              <a:rPr lang="hu-H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Edömér </a:t>
            </a:r>
            <a:r>
              <a:rPr lang="hu-H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Neuromuscularis</a:t>
            </a:r>
            <a:r>
              <a:rPr lang="hu-H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Kutatócsoport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bőr, közelkép, orgona, szempilla látható&#10;&#10;Automatikusan generált leírás">
            <a:extLst>
              <a:ext uri="{FF2B5EF4-FFF2-40B4-BE49-F238E27FC236}">
                <a16:creationId xmlns:a16="http://schemas.microsoft.com/office/drawing/2014/main" id="{989BFF82-466F-58C2-3BAA-A583A90B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806573"/>
            <a:ext cx="4686302" cy="4686302"/>
          </a:xfrm>
          <a:prstGeom prst="rect">
            <a:avLst/>
          </a:prstGeom>
        </p:spPr>
      </p:pic>
      <p:pic>
        <p:nvPicPr>
          <p:cNvPr id="8" name="Kép 7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9828B15-B8F4-544C-ECF2-B95F8B941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806573"/>
            <a:ext cx="4686302" cy="468630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178269C-2E45-5C12-9CFE-8C5C449B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Két demonstratív eset</a:t>
            </a:r>
          </a:p>
        </p:txBody>
      </p:sp>
    </p:spTree>
    <p:extLst>
      <p:ext uri="{BB962C8B-B14F-4D97-AF65-F5344CB8AC3E}">
        <p14:creationId xmlns:p14="http://schemas.microsoft.com/office/powerpoint/2010/main" val="198410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296852-DB5A-AAA0-B9C2-AABED30C76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Az indukcióhoz mért %-os terület változás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extubációkor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belégzésben, a TOF érték függvényében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7E8D05A-4CAC-3FEE-C013-E9AE16CA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5" y="1765682"/>
            <a:ext cx="7129670" cy="48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A1963500-B7DD-5280-CE13-F38EC986EF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Az indukcióhoz mért %-os terület változás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extubációkor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kilégzésben, a TOF érték függvényében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184C014-A5E7-C48A-C680-5DAFF090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6" y="1796858"/>
            <a:ext cx="7169425" cy="5061142"/>
          </a:xfrm>
          <a:prstGeom prst="rect">
            <a:avLst/>
          </a:prstGeom>
          <a:effectLst>
            <a:outerShdw blurRad="548130" dir="5400000" sx="78407" sy="78407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526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B8F93F-8DA6-6A50-E884-0AD71D77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696429"/>
            <a:ext cx="9912626" cy="114562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Lehet, hogy még szigorúbb kritériumra lenne szükség?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E47DD8FA-C363-8A4F-8134-DE1A02EA6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37179"/>
              </p:ext>
            </p:extLst>
          </p:nvPr>
        </p:nvGraphicFramePr>
        <p:xfrm>
          <a:off x="1337003" y="2436443"/>
          <a:ext cx="9597505" cy="225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095">
                  <a:extLst>
                    <a:ext uri="{9D8B030D-6E8A-4147-A177-3AD203B41FA5}">
                      <a16:colId xmlns:a16="http://schemas.microsoft.com/office/drawing/2014/main" val="2457329022"/>
                    </a:ext>
                  </a:extLst>
                </a:gridCol>
                <a:gridCol w="2956829">
                  <a:extLst>
                    <a:ext uri="{9D8B030D-6E8A-4147-A177-3AD203B41FA5}">
                      <a16:colId xmlns:a16="http://schemas.microsoft.com/office/drawing/2014/main" val="3235798966"/>
                    </a:ext>
                  </a:extLst>
                </a:gridCol>
                <a:gridCol w="2766065">
                  <a:extLst>
                    <a:ext uri="{9D8B030D-6E8A-4147-A177-3AD203B41FA5}">
                      <a16:colId xmlns:a16="http://schemas.microsoft.com/office/drawing/2014/main" val="3827737238"/>
                    </a:ext>
                  </a:extLst>
                </a:gridCol>
                <a:gridCol w="1781516">
                  <a:extLst>
                    <a:ext uri="{9D8B030D-6E8A-4147-A177-3AD203B41FA5}">
                      <a16:colId xmlns:a16="http://schemas.microsoft.com/office/drawing/2014/main" val="3284325048"/>
                    </a:ext>
                  </a:extLst>
                </a:gridCol>
              </a:tblGrid>
              <a:tr h="67781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TOFR = 0.85-0.94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TOFR &gt;0.95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31877"/>
                  </a:ext>
                </a:extLst>
              </a:tr>
              <a:tr h="848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Belégzés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-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változás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-59.0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(-75,4-12,1)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5.972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(-7.1- 71.1)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96198"/>
                  </a:ext>
                </a:extLst>
              </a:tr>
              <a:tr h="72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Kilégzés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-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változás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-71.7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(-90.0-57.2)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-14.1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(-29.6-	14.7)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hu-H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5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93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3C98C0F-912C-7D1C-0EE5-09DF6230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2" y="487090"/>
            <a:ext cx="2535628" cy="4180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5366393-E6BB-E7CC-7AB3-29C01BF2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67" y="1409489"/>
            <a:ext cx="3854945" cy="18332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3DAECBD-2D56-68E7-0773-5469C11E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85674"/>
            <a:ext cx="3854945" cy="179667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40F63A4-90B3-FCE3-456F-46F8E659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69" y="4568917"/>
            <a:ext cx="4700795" cy="176749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FFCB8C1-D257-1BA6-C3CA-A86CE2834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540" y="6120516"/>
            <a:ext cx="1968500" cy="2159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267D4FE-594A-1172-5DBB-06B01B3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028" y="1409489"/>
            <a:ext cx="3578634" cy="9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CC36456-FC9B-C83B-FABD-872F1638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THM</a:t>
            </a:r>
          </a:p>
        </p:txBody>
      </p:sp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60B1A04B-F1E7-281B-D383-CCDA370E8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99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22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790930-29F6-5B61-72BC-5FB6BDCB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b="1"/>
              <a:t>„Most már hiszel, Tamás, mert láttál engem. Boldogok, akik nem láttak, és mégis hisznek.” </a:t>
            </a:r>
            <a:br>
              <a:rPr lang="en-US" sz="3800" b="1"/>
            </a:br>
            <a:r>
              <a:rPr lang="en-US" sz="3800" b="1"/>
              <a:t>(Jn 20,24–29)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 descr="A képen Emberi arc, személy, ruházat, festmény látható&#10;&#10;Automatikusan generált leírás">
            <a:extLst>
              <a:ext uri="{FF2B5EF4-FFF2-40B4-BE49-F238E27FC236}">
                <a16:creationId xmlns:a16="http://schemas.microsoft.com/office/drawing/2014/main" id="{3355FE66-BD82-C290-A102-9EFA28F9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0" r="2390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454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124D16-C8BC-2E20-A1C9-4B1E788253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Ön milyen gyakran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monitorozza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az izomrelaxáció fokát azon betegeknél, akik a műtét során nem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depolarizáló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izomrelaxánst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kapnak?</a:t>
            </a:r>
            <a:endParaRPr lang="hu-HU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14731B-E133-5C89-8B3F-4BDE468CA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244608"/>
              </p:ext>
            </p:extLst>
          </p:nvPr>
        </p:nvGraphicFramePr>
        <p:xfrm>
          <a:off x="1735282" y="1929188"/>
          <a:ext cx="8721436" cy="45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C647D8C8-5CD4-9960-DB28-23598E7C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37" y="6403975"/>
            <a:ext cx="2680528" cy="2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00AAE8-30F3-2902-C83C-EDBE47C3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Klinikai jelek, vagy monitorozás?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A2FE2C-05F8-C733-3F84-53454548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klinikai jelek teljesen megbízhatóak, a TOF-monitor használata felesleges: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70C0"/>
                </a:solidFill>
              </a:rPr>
              <a:t>		</a:t>
            </a:r>
            <a:r>
              <a:rPr lang="hu-HU" dirty="0"/>
              <a:t>78,3% nem ért egyet, 13,4% egyetért</a:t>
            </a:r>
          </a:p>
          <a:p>
            <a:r>
              <a:rPr lang="hu-HU" b="1" dirty="0">
                <a:solidFill>
                  <a:srgbClr val="0070C0"/>
                </a:solidFill>
              </a:rPr>
              <a:t>A klinikai jelek sokszor megbízhatóak, csak bizonyos esetekben szükséges </a:t>
            </a:r>
            <a:r>
              <a:rPr lang="hu-HU" b="1" dirty="0" err="1">
                <a:solidFill>
                  <a:srgbClr val="0070C0"/>
                </a:solidFill>
              </a:rPr>
              <a:t>monitorozni</a:t>
            </a:r>
            <a:r>
              <a:rPr lang="hu-HU" b="1" dirty="0">
                <a:solidFill>
                  <a:srgbClr val="0070C0"/>
                </a:solidFill>
              </a:rPr>
              <a:t> a relaxáció fokát: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70C0"/>
                </a:solidFill>
              </a:rPr>
              <a:t>		</a:t>
            </a:r>
            <a:r>
              <a:rPr lang="hu-HU" dirty="0"/>
              <a:t>36,7% egyetért, 52,4% nem ért egyet</a:t>
            </a:r>
          </a:p>
          <a:p>
            <a:r>
              <a:rPr lang="hu-HU" b="1" dirty="0">
                <a:solidFill>
                  <a:srgbClr val="0070C0"/>
                </a:solidFill>
              </a:rPr>
              <a:t>A klinikai jelek egyáltalán nem alkalmasak a maradék izomrelaxáció kizárására. TOF-monitor használata kell mindenképpen: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70C0"/>
                </a:solidFill>
              </a:rPr>
              <a:t>		</a:t>
            </a:r>
            <a:r>
              <a:rPr lang="hu-HU" dirty="0"/>
              <a:t>43,8% egyetért, 39,8% nem ért egyet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538BE6-61F4-3497-8B04-3E3DD7F1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43" y="6264246"/>
            <a:ext cx="2725937" cy="2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185D777-CE2E-2344-BE78-9D06C4F5EC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Residualis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blokk az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extubációkor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39849C-E249-7E4D-9D02-DCF9C3FE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0948"/>
            <a:ext cx="10757776" cy="440098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3CAA97D-473E-704A-9C8A-B58C48E9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60" y="6261933"/>
            <a:ext cx="4182616" cy="4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DF3CD0-3B2A-F065-8E9A-FBE0BA62FC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Residualis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NMB és PPC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B0D1F10-BEEF-DF5E-37F9-CEA8AE62D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05891"/>
              </p:ext>
            </p:extLst>
          </p:nvPr>
        </p:nvGraphicFramePr>
        <p:xfrm>
          <a:off x="838200" y="20494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24DC7196-F746-D8F0-90D2-FACC0BC01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035" y="6137824"/>
            <a:ext cx="3362342" cy="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2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769" y="1687856"/>
            <a:ext cx="9067274" cy="512552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4347211" y="4521155"/>
            <a:ext cx="2071593" cy="3000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685800"/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m.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lang="hu-HU" sz="1350" dirty="0" err="1">
                <a:solidFill>
                  <a:prstClr val="black"/>
                </a:solidFill>
                <a:latin typeface="Calibri" panose="020F0502020204030204"/>
              </a:rPr>
              <a:t>enioglossus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dirty="0" err="1">
                <a:solidFill>
                  <a:prstClr val="black"/>
                </a:solidFill>
                <a:latin typeface="Calibri" panose="020F0502020204030204"/>
              </a:rPr>
              <a:t>dysfunctio</a:t>
            </a:r>
            <a:endParaRPr lang="hu-H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84370" y="3973616"/>
            <a:ext cx="2789866" cy="3000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első garat és </a:t>
            </a:r>
            <a:r>
              <a:rPr lang="hu-HU" sz="1350" dirty="0" err="1">
                <a:solidFill>
                  <a:prstClr val="black"/>
                </a:solidFill>
                <a:latin typeface="Calibri" panose="020F0502020204030204"/>
              </a:rPr>
              <a:t>oesophagus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dirty="0" err="1">
                <a:solidFill>
                  <a:prstClr val="black"/>
                </a:solidFill>
                <a:latin typeface="Calibri" panose="020F0502020204030204"/>
              </a:rPr>
              <a:t>dysfunctio</a:t>
            </a:r>
            <a:endParaRPr lang="hu-H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Kanyar jobbra 7"/>
          <p:cNvSpPr/>
          <p:nvPr/>
        </p:nvSpPr>
        <p:spPr>
          <a:xfrm flipH="1">
            <a:off x="6402629" y="3801617"/>
            <a:ext cx="914400" cy="344001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Kanyar jobbra 8"/>
          <p:cNvSpPr/>
          <p:nvPr/>
        </p:nvSpPr>
        <p:spPr>
          <a:xfrm flipH="1">
            <a:off x="5558206" y="4336928"/>
            <a:ext cx="914400" cy="344001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DDAE4D3D-14BA-C14C-B7D0-9787E06B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69" y="249383"/>
            <a:ext cx="9308151" cy="1191016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blokk mélysége és a minimális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retroglossalis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átmérő</a:t>
            </a:r>
          </a:p>
        </p:txBody>
      </p:sp>
    </p:spTree>
    <p:extLst>
      <p:ext uri="{BB962C8B-B14F-4D97-AF65-F5344CB8AC3E}">
        <p14:creationId xmlns:p14="http://schemas.microsoft.com/office/powerpoint/2010/main" val="19072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085464-75A7-6845-AC62-6A933D95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33"/>
            <a:ext cx="10515600" cy="1325563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Pathomechanizmus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920CA12-F6FD-9149-BF4A-DB7B9B5E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685115"/>
            <a:ext cx="9263781" cy="45076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85ABBFB-07D0-C645-9D87-FA06CC2D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37" y="6264786"/>
            <a:ext cx="3636168" cy="616850"/>
          </a:xfrm>
          <a:prstGeom prst="rect">
            <a:avLst/>
          </a:prstGeom>
        </p:spPr>
      </p:pic>
      <p:sp>
        <p:nvSpPr>
          <p:cNvPr id="3" name="Lekerekített téglalap 2">
            <a:extLst>
              <a:ext uri="{FF2B5EF4-FFF2-40B4-BE49-F238E27FC236}">
                <a16:creationId xmlns:a16="http://schemas.microsoft.com/office/drawing/2014/main" id="{4CD74204-4919-9F47-90F2-A89DA84B7BDE}"/>
              </a:ext>
            </a:extLst>
          </p:cNvPr>
          <p:cNvSpPr/>
          <p:nvPr/>
        </p:nvSpPr>
        <p:spPr>
          <a:xfrm>
            <a:off x="1631504" y="2708920"/>
            <a:ext cx="8784976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>
            <a:extLst>
              <a:ext uri="{FF2B5EF4-FFF2-40B4-BE49-F238E27FC236}">
                <a16:creationId xmlns:a16="http://schemas.microsoft.com/office/drawing/2014/main" id="{3230A93F-C58D-264C-8BBA-B7C22A28EB56}"/>
              </a:ext>
            </a:extLst>
          </p:cNvPr>
          <p:cNvSpPr/>
          <p:nvPr/>
        </p:nvSpPr>
        <p:spPr>
          <a:xfrm>
            <a:off x="1631504" y="3717032"/>
            <a:ext cx="8856984" cy="7200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0CF8CF9-793E-740D-8FC6-8ECBEA2C0280}"/>
              </a:ext>
            </a:extLst>
          </p:cNvPr>
          <p:cNvSpPr txBox="1"/>
          <p:nvPr/>
        </p:nvSpPr>
        <p:spPr>
          <a:xfrm>
            <a:off x="10440785" y="88114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76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23642CA1-0EDF-13A4-512A-DBE7C1580B45}"/>
              </a:ext>
            </a:extLst>
          </p:cNvPr>
          <p:cNvCxnSpPr>
            <a:cxnSpLocks/>
          </p:cNvCxnSpPr>
          <p:nvPr/>
        </p:nvCxnSpPr>
        <p:spPr>
          <a:xfrm>
            <a:off x="393985" y="3143251"/>
            <a:ext cx="11033395" cy="61383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Felfelé nyíl feliratnak 2">
            <a:extLst>
              <a:ext uri="{FF2B5EF4-FFF2-40B4-BE49-F238E27FC236}">
                <a16:creationId xmlns:a16="http://schemas.microsoft.com/office/drawing/2014/main" id="{B6B022FE-B38B-9EEA-9691-0026FF6ED8A7}"/>
              </a:ext>
            </a:extLst>
          </p:cNvPr>
          <p:cNvSpPr/>
          <p:nvPr/>
        </p:nvSpPr>
        <p:spPr>
          <a:xfrm>
            <a:off x="271458" y="3176058"/>
            <a:ext cx="1716617" cy="1514470"/>
          </a:xfrm>
          <a:prstGeom prst="up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Prémedikáció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7.5 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midazolam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P.O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4" name="Felfelé nyíl feliratnak 3">
            <a:extLst>
              <a:ext uri="{FF2B5EF4-FFF2-40B4-BE49-F238E27FC236}">
                <a16:creationId xmlns:a16="http://schemas.microsoft.com/office/drawing/2014/main" id="{BD39283E-4E99-C0DA-E09C-7D940B25A5DB}"/>
              </a:ext>
            </a:extLst>
          </p:cNvPr>
          <p:cNvSpPr/>
          <p:nvPr/>
        </p:nvSpPr>
        <p:spPr>
          <a:xfrm>
            <a:off x="2189692" y="3176058"/>
            <a:ext cx="1525583" cy="1514449"/>
          </a:xfrm>
          <a:prstGeom prst="up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Anesztézia indukció: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Propofol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Lefelé nyíl feliratnak 4">
            <a:extLst>
              <a:ext uri="{FF2B5EF4-FFF2-40B4-BE49-F238E27FC236}">
                <a16:creationId xmlns:a16="http://schemas.microsoft.com/office/drawing/2014/main" id="{EC1E960B-6EB9-DA92-3CA8-0BED16739A00}"/>
              </a:ext>
            </a:extLst>
          </p:cNvPr>
          <p:cNvSpPr/>
          <p:nvPr/>
        </p:nvSpPr>
        <p:spPr>
          <a:xfrm>
            <a:off x="2733139" y="1778000"/>
            <a:ext cx="1964271" cy="1336675"/>
          </a:xfrm>
          <a:prstGeom prst="down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Pharyngoscopia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u-H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videorögzítéssel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sp>
        <p:nvSpPr>
          <p:cNvPr id="6" name="Felfelé nyíl feliratnak 5">
            <a:extLst>
              <a:ext uri="{FF2B5EF4-FFF2-40B4-BE49-F238E27FC236}">
                <a16:creationId xmlns:a16="http://schemas.microsoft.com/office/drawing/2014/main" id="{8D2C57F2-3D14-E520-F36F-19CF67D247A9}"/>
              </a:ext>
            </a:extLst>
          </p:cNvPr>
          <p:cNvSpPr/>
          <p:nvPr/>
        </p:nvSpPr>
        <p:spPr>
          <a:xfrm>
            <a:off x="3816874" y="3176058"/>
            <a:ext cx="1535076" cy="1514449"/>
          </a:xfrm>
          <a:prstGeom prst="up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Relaxáns</a:t>
            </a: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Propofol</a:t>
            </a: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Schnider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model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Fentanyl</a:t>
            </a: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D432FB03-E69A-097D-C0F5-0018A2E8D9DF}"/>
              </a:ext>
            </a:extLst>
          </p:cNvPr>
          <p:cNvSpPr/>
          <p:nvPr/>
        </p:nvSpPr>
        <p:spPr>
          <a:xfrm>
            <a:off x="2733139" y="1016000"/>
            <a:ext cx="8466671" cy="57573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Neuromuszkuláris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monitorozás </a:t>
            </a: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8D02CFE2-1E40-D8E1-DEA3-042775ED7CF5}"/>
              </a:ext>
            </a:extLst>
          </p:cNvPr>
          <p:cNvSpPr/>
          <p:nvPr/>
        </p:nvSpPr>
        <p:spPr>
          <a:xfrm>
            <a:off x="2189692" y="4831222"/>
            <a:ext cx="9764184" cy="57571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Rutin 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intraoperativ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monitorozás NIBP, ECG, SpO</a:t>
            </a:r>
            <a:r>
              <a:rPr kumimoji="0" lang="hu-HU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etCO</a:t>
            </a:r>
            <a:r>
              <a:rPr kumimoji="0" lang="hu-HU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BIS, 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B90CF2F-7CBF-B087-65CD-EAB9CFA094DE}"/>
              </a:ext>
            </a:extLst>
          </p:cNvPr>
          <p:cNvSpPr/>
          <p:nvPr/>
        </p:nvSpPr>
        <p:spPr>
          <a:xfrm>
            <a:off x="5444056" y="3725333"/>
            <a:ext cx="3029485" cy="96517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Anesztézia fenntartás</a:t>
            </a:r>
          </a:p>
        </p:txBody>
      </p:sp>
      <p:sp>
        <p:nvSpPr>
          <p:cNvPr id="10" name="Felfelé nyíl feliratnak 9">
            <a:extLst>
              <a:ext uri="{FF2B5EF4-FFF2-40B4-BE49-F238E27FC236}">
                <a16:creationId xmlns:a16="http://schemas.microsoft.com/office/drawing/2014/main" id="{EEA1B895-1156-A847-1D38-E3D563E4DF3E}"/>
              </a:ext>
            </a:extLst>
          </p:cNvPr>
          <p:cNvSpPr/>
          <p:nvPr/>
        </p:nvSpPr>
        <p:spPr>
          <a:xfrm>
            <a:off x="8575139" y="3183958"/>
            <a:ext cx="2760135" cy="1514450"/>
          </a:xfrm>
          <a:prstGeom prst="up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Döntés az 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extubációról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klinikai jelek alapján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Reverzálás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 (I/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Az 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extubáció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időpontja</a:t>
            </a:r>
          </a:p>
        </p:txBody>
      </p:sp>
      <p:sp>
        <p:nvSpPr>
          <p:cNvPr id="11" name="Lefelé nyíl feliratnak 10">
            <a:extLst>
              <a:ext uri="{FF2B5EF4-FFF2-40B4-BE49-F238E27FC236}">
                <a16:creationId xmlns:a16="http://schemas.microsoft.com/office/drawing/2014/main" id="{1863CA27-061B-D052-CB1E-D40FA25A2014}"/>
              </a:ext>
            </a:extLst>
          </p:cNvPr>
          <p:cNvSpPr/>
          <p:nvPr/>
        </p:nvSpPr>
        <p:spPr>
          <a:xfrm>
            <a:off x="9117004" y="1778000"/>
            <a:ext cx="1964271" cy="1336675"/>
          </a:xfrm>
          <a:prstGeom prst="downArrowCallo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Pharyngoscopia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videorögzítéssel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95C51E6-5A4E-07CF-01B4-DA1C78F2FCEC}"/>
              </a:ext>
            </a:extLst>
          </p:cNvPr>
          <p:cNvSpPr txBox="1"/>
          <p:nvPr/>
        </p:nvSpPr>
        <p:spPr>
          <a:xfrm>
            <a:off x="3583453" y="5740221"/>
            <a:ext cx="5897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Kezelőorvos aneszteziológus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8075796-73BF-783B-473D-84AF43F8AB61}"/>
              </a:ext>
            </a:extLst>
          </p:cNvPr>
          <p:cNvSpPr txBox="1"/>
          <p:nvPr/>
        </p:nvSpPr>
        <p:spPr>
          <a:xfrm>
            <a:off x="3816874" y="17087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3200" b="1" dirty="0">
                <a:solidFill>
                  <a:srgbClr val="0070C0"/>
                </a:solidFill>
                <a:latin typeface="Aptos" panose="02110004020202020204"/>
              </a:rPr>
              <a:t>Független aneszteziológus</a:t>
            </a:r>
          </a:p>
        </p:txBody>
      </p:sp>
      <p:sp>
        <p:nvSpPr>
          <p:cNvPr id="14" name="Lekerekített téglalap 13">
            <a:extLst>
              <a:ext uri="{FF2B5EF4-FFF2-40B4-BE49-F238E27FC236}">
                <a16:creationId xmlns:a16="http://schemas.microsoft.com/office/drawing/2014/main" id="{246BE806-3740-8B1E-E705-083782B898D3}"/>
              </a:ext>
            </a:extLst>
          </p:cNvPr>
          <p:cNvSpPr/>
          <p:nvPr/>
        </p:nvSpPr>
        <p:spPr>
          <a:xfrm>
            <a:off x="10445743" y="2731320"/>
            <a:ext cx="1508133" cy="35054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Rescue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reverálás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ha szükséges </a:t>
            </a:r>
          </a:p>
        </p:txBody>
      </p:sp>
      <p:sp>
        <p:nvSpPr>
          <p:cNvPr id="15" name="Kanyar jobbra 14">
            <a:extLst>
              <a:ext uri="{FF2B5EF4-FFF2-40B4-BE49-F238E27FC236}">
                <a16:creationId xmlns:a16="http://schemas.microsoft.com/office/drawing/2014/main" id="{594E7FB5-9945-E396-B2E5-A64B1B8744FD}"/>
              </a:ext>
            </a:extLst>
          </p:cNvPr>
          <p:cNvSpPr/>
          <p:nvPr/>
        </p:nvSpPr>
        <p:spPr>
          <a:xfrm rot="5400000">
            <a:off x="10724615" y="1716685"/>
            <a:ext cx="1450519" cy="474598"/>
          </a:xfrm>
          <a:prstGeom prst="bent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4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1513A6-4F84-8606-04CF-8BCEFF4A43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 légúti terület %-os változása belégzésben és kilégzésben, a jelenleg elfogadott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extubációs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kritérium (TOFR ≥0.9) mellett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E82BF50-4616-8DC6-9F14-35566FB2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0971"/>
            <a:ext cx="10387584" cy="40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466</Words>
  <Application>Microsoft Macintosh PowerPoint</Application>
  <PresentationFormat>Szélesvásznú</PresentationFormat>
  <Paragraphs>72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Office-téma</vt:lpstr>
      <vt:lpstr>Reziduális neuromuszkuláris blokk: ha az ajánlásnak nem hiszel, talán a szemednek igen</vt:lpstr>
      <vt:lpstr>Ön milyen gyakran monitorozza az izomrelaxáció fokát azon betegeknél, akik a műtét során nem depolarizáló izomrelaxánst kapnak?</vt:lpstr>
      <vt:lpstr>Klinikai jelek, vagy monitorozás?</vt:lpstr>
      <vt:lpstr>Residualis blokk az extubációkor</vt:lpstr>
      <vt:lpstr>Residualis NMB és PPC</vt:lpstr>
      <vt:lpstr>A blokk mélysége és a minimális retroglossalis átmérő</vt:lpstr>
      <vt:lpstr>Pathomechanizmus</vt:lpstr>
      <vt:lpstr>PowerPoint-bemutató</vt:lpstr>
      <vt:lpstr>A légúti terület %-os változása belégzésben és kilégzésben, a jelenleg elfogadott extubációs kritérium (TOFR ≥0.9) mellett</vt:lpstr>
      <vt:lpstr>Két demonstratív eset</vt:lpstr>
      <vt:lpstr>Az indukcióhoz mért %-os terület változás extubációkor belégzésben, a TOF érték függvényében</vt:lpstr>
      <vt:lpstr>Az indukcióhoz mért %-os terület változás extubációkor kilégzésben, a TOF érték függvényében</vt:lpstr>
      <vt:lpstr>Lehet, hogy még szigorúbb kritériumra lenne szükség?</vt:lpstr>
      <vt:lpstr>PowerPoint-bemutató</vt:lpstr>
      <vt:lpstr>THM</vt:lpstr>
      <vt:lpstr>„Most már hiszel, Tamás, mert láttál engem. Boldogok, akik nem láttak, és mégis hisznek.”  (Jn 20,24–29)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Adrienn</dc:creator>
  <cp:lastModifiedBy>Dr. Fülesdi Béla</cp:lastModifiedBy>
  <cp:revision>11</cp:revision>
  <dcterms:created xsi:type="dcterms:W3CDTF">2023-11-26T15:06:02Z</dcterms:created>
  <dcterms:modified xsi:type="dcterms:W3CDTF">2025-09-25T07:38:52Z</dcterms:modified>
</cp:coreProperties>
</file>