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Lst>
  <p:notesMasterIdLst>
    <p:notesMasterId r:id="rId19"/>
  </p:notesMasterIdLst>
  <p:sldIdLst>
    <p:sldId id="256" r:id="rId2"/>
    <p:sldId id="278" r:id="rId3"/>
    <p:sldId id="257" r:id="rId4"/>
    <p:sldId id="258" r:id="rId5"/>
    <p:sldId id="259" r:id="rId6"/>
    <p:sldId id="267" r:id="rId7"/>
    <p:sldId id="268" r:id="rId8"/>
    <p:sldId id="270" r:id="rId9"/>
    <p:sldId id="260" r:id="rId10"/>
    <p:sldId id="262" r:id="rId11"/>
    <p:sldId id="274" r:id="rId12"/>
    <p:sldId id="281" r:id="rId13"/>
    <p:sldId id="282" r:id="rId14"/>
    <p:sldId id="275" r:id="rId15"/>
    <p:sldId id="265" r:id="rId16"/>
    <p:sldId id="266" r:id="rId17"/>
    <p:sldId id="276" r:id="rId18"/>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snapToGrid="0">
      <p:cViewPr varScale="1">
        <p:scale>
          <a:sx n="68" d="100"/>
          <a:sy n="68" d="100"/>
        </p:scale>
        <p:origin x="180" y="78"/>
      </p:cViewPr>
      <p:guideLst/>
    </p:cSldViewPr>
  </p:slideViewPr>
  <p:notesTextViewPr>
    <p:cViewPr>
      <p:scale>
        <a:sx n="1" d="1"/>
        <a:sy n="1" d="1"/>
      </p:scale>
      <p:origin x="0" y="-312"/>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E1677B-B159-4FB3-9A9B-0E6BEE782E20}" type="datetimeFigureOut">
              <a:rPr lang="hu-HU" smtClean="0"/>
              <a:t>2025.09.23.</a:t>
            </a:fld>
            <a:endParaRPr lang="hu-HU"/>
          </a:p>
        </p:txBody>
      </p:sp>
      <p:sp>
        <p:nvSpPr>
          <p:cNvPr id="4" name="Diakép hely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8E5DCF-5F58-4473-9632-C4DE9532B84C}" type="slidenum">
              <a:rPr lang="hu-HU" smtClean="0"/>
              <a:t>‹#›</a:t>
            </a:fld>
            <a:endParaRPr lang="hu-HU"/>
          </a:p>
        </p:txBody>
      </p:sp>
    </p:spTree>
    <p:extLst>
      <p:ext uri="{BB962C8B-B14F-4D97-AF65-F5344CB8AC3E}">
        <p14:creationId xmlns:p14="http://schemas.microsoft.com/office/powerpoint/2010/main" val="405920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a:t>Szeretettel</a:t>
            </a:r>
            <a:r>
              <a:rPr lang="hu-HU" baseline="0" dirty="0"/>
              <a:t> </a:t>
            </a:r>
            <a:r>
              <a:rPr lang="hu-HU" baseline="0" dirty="0" err="1"/>
              <a:t>üdvözlök</a:t>
            </a:r>
            <a:r>
              <a:rPr lang="hu-HU" baseline="0" dirty="0"/>
              <a:t> mindenkit……mai előadásomban……..fogok beszélni 4 éve tartó kutatásunkhoz kapcsolódóan</a:t>
            </a:r>
          </a:p>
          <a:p>
            <a:r>
              <a:rPr lang="hu-HU" baseline="0" dirty="0"/>
              <a:t>Kicsit más, nem teljesen általános megközelítésben</a:t>
            </a:r>
            <a:endParaRPr lang="hu-HU" dirty="0"/>
          </a:p>
        </p:txBody>
      </p:sp>
      <p:sp>
        <p:nvSpPr>
          <p:cNvPr id="4" name="Dia számának helye 3"/>
          <p:cNvSpPr>
            <a:spLocks noGrp="1"/>
          </p:cNvSpPr>
          <p:nvPr>
            <p:ph type="sldNum" sz="quarter" idx="10"/>
          </p:nvPr>
        </p:nvSpPr>
        <p:spPr/>
        <p:txBody>
          <a:bodyPr/>
          <a:lstStyle/>
          <a:p>
            <a:fld id="{238E5DCF-5F58-4473-9632-C4DE9532B84C}" type="slidenum">
              <a:rPr lang="hu-HU" smtClean="0"/>
              <a:t>1</a:t>
            </a:fld>
            <a:endParaRPr lang="hu-HU"/>
          </a:p>
        </p:txBody>
      </p:sp>
    </p:spTree>
    <p:extLst>
      <p:ext uri="{BB962C8B-B14F-4D97-AF65-F5344CB8AC3E}">
        <p14:creationId xmlns:p14="http://schemas.microsoft.com/office/powerpoint/2010/main" val="33805894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a:t>Ez a módszer…..alkalmas</a:t>
            </a:r>
          </a:p>
          <a:p>
            <a:r>
              <a:rPr lang="hu-HU" dirty="0"/>
              <a:t>Kollégáim eddig.</a:t>
            </a:r>
          </a:p>
          <a:p>
            <a:r>
              <a:rPr lang="hu-HU" dirty="0"/>
              <a:t>Szeretném elmondani, hogy </a:t>
            </a:r>
          </a:p>
          <a:p>
            <a:r>
              <a:rPr lang="hu-HU" baseline="0" dirty="0" err="1"/>
              <a:t>Infrastruktúrális</a:t>
            </a:r>
            <a:r>
              <a:rPr lang="hu-HU" baseline="0" dirty="0"/>
              <a:t> akadály miatt a mérések ideiglenesen szünetelnek, ezért csak 20 beteg </a:t>
            </a:r>
            <a:r>
              <a:rPr lang="hu-HU" baseline="0" dirty="0" err="1"/>
              <a:t>pl</a:t>
            </a:r>
            <a:r>
              <a:rPr lang="hu-HU" baseline="0" dirty="0"/>
              <a:t> </a:t>
            </a:r>
            <a:r>
              <a:rPr lang="hu-HU" baseline="0" dirty="0" err="1"/>
              <a:t>ec</a:t>
            </a:r>
            <a:r>
              <a:rPr lang="hu-HU" baseline="0" dirty="0"/>
              <a:t> szintjét mértük eddig, de már ebből is vannak hasznos eredményeink.</a:t>
            </a:r>
            <a:endParaRPr lang="hu-HU" dirty="0"/>
          </a:p>
          <a:p>
            <a:endParaRPr lang="hu-HU" dirty="0"/>
          </a:p>
        </p:txBody>
      </p:sp>
      <p:sp>
        <p:nvSpPr>
          <p:cNvPr id="4" name="Dia számának helye 3"/>
          <p:cNvSpPr>
            <a:spLocks noGrp="1"/>
          </p:cNvSpPr>
          <p:nvPr>
            <p:ph type="sldNum" sz="quarter" idx="10"/>
          </p:nvPr>
        </p:nvSpPr>
        <p:spPr/>
        <p:txBody>
          <a:bodyPr/>
          <a:lstStyle/>
          <a:p>
            <a:fld id="{238E5DCF-5F58-4473-9632-C4DE9532B84C}" type="slidenum">
              <a:rPr lang="hu-HU" smtClean="0"/>
              <a:t>10</a:t>
            </a:fld>
            <a:endParaRPr lang="hu-HU"/>
          </a:p>
        </p:txBody>
      </p:sp>
    </p:spTree>
    <p:extLst>
      <p:ext uri="{BB962C8B-B14F-4D97-AF65-F5344CB8AC3E}">
        <p14:creationId xmlns:p14="http://schemas.microsoft.com/office/powerpoint/2010/main" val="22994636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a:t>Itt az összes sf12 kérdőívvel kikérdezett beteg me és </a:t>
            </a:r>
            <a:r>
              <a:rPr lang="hu-HU" dirty="0" err="1"/>
              <a:t>mu</a:t>
            </a:r>
            <a:r>
              <a:rPr lang="hu-HU" dirty="0"/>
              <a:t> értékelését láthatjuk.</a:t>
            </a:r>
          </a:p>
          <a:p>
            <a:r>
              <a:rPr lang="hu-HU" dirty="0"/>
              <a:t>A kék oszlopok a me állapotot reprezentálják, a szürkék a </a:t>
            </a:r>
            <a:r>
              <a:rPr lang="hu-HU" dirty="0" err="1"/>
              <a:t>mu</a:t>
            </a:r>
            <a:r>
              <a:rPr lang="hu-HU" dirty="0"/>
              <a:t>-t</a:t>
            </a:r>
          </a:p>
          <a:p>
            <a:r>
              <a:rPr lang="hu-HU" dirty="0"/>
              <a:t>Az első diagramon a fáj </a:t>
            </a:r>
            <a:r>
              <a:rPr lang="hu-HU" dirty="0" err="1"/>
              <a:t>intenzitsát</a:t>
            </a:r>
            <a:r>
              <a:rPr lang="hu-HU" baseline="0" dirty="0"/>
              <a:t> láthatjuk, a 2.-on az életminőség alakulását. </a:t>
            </a:r>
          </a:p>
          <a:p>
            <a:r>
              <a:rPr lang="hu-HU" baseline="0" dirty="0"/>
              <a:t>A vízszintes tengelyen 5 fokozatot mutatok be, míg a függőleges tengely az </a:t>
            </a:r>
            <a:r>
              <a:rPr lang="hu-HU" baseline="0" dirty="0" err="1"/>
              <a:t>előford</a:t>
            </a:r>
            <a:r>
              <a:rPr lang="hu-HU" baseline="0" dirty="0"/>
              <a:t>. Gyakoriság</a:t>
            </a:r>
          </a:p>
          <a:p>
            <a:r>
              <a:rPr lang="hu-HU" baseline="0" dirty="0"/>
              <a:t>Műtétet követően az arány természetesen megfordult (nem meglepően)</a:t>
            </a:r>
          </a:p>
          <a:p>
            <a:r>
              <a:rPr lang="hu-HU" baseline="0" dirty="0"/>
              <a:t>Osztottuk fel</a:t>
            </a:r>
          </a:p>
          <a:p>
            <a:r>
              <a:rPr lang="hu-HU" baseline="0" dirty="0"/>
              <a:t>Enyhült, kisebb-</a:t>
            </a:r>
            <a:r>
              <a:rPr lang="hu-HU" baseline="0" dirty="0" err="1"/>
              <a:t>nayobb</a:t>
            </a:r>
            <a:r>
              <a:rPr lang="hu-HU" baseline="0" dirty="0"/>
              <a:t> seg önellátóvá váltak</a:t>
            </a:r>
            <a:endParaRPr lang="hu-HU" dirty="0"/>
          </a:p>
        </p:txBody>
      </p:sp>
      <p:sp>
        <p:nvSpPr>
          <p:cNvPr id="4" name="Dia számának helye 3"/>
          <p:cNvSpPr>
            <a:spLocks noGrp="1"/>
          </p:cNvSpPr>
          <p:nvPr>
            <p:ph type="sldNum" sz="quarter" idx="10"/>
          </p:nvPr>
        </p:nvSpPr>
        <p:spPr/>
        <p:txBody>
          <a:bodyPr/>
          <a:lstStyle/>
          <a:p>
            <a:fld id="{238E5DCF-5F58-4473-9632-C4DE9532B84C}" type="slidenum">
              <a:rPr lang="hu-HU" smtClean="0"/>
              <a:t>11</a:t>
            </a:fld>
            <a:endParaRPr lang="hu-HU"/>
          </a:p>
        </p:txBody>
      </p:sp>
    </p:spTree>
    <p:extLst>
      <p:ext uri="{BB962C8B-B14F-4D97-AF65-F5344CB8AC3E}">
        <p14:creationId xmlns:p14="http://schemas.microsoft.com/office/powerpoint/2010/main" val="16875627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a:t>Ezen az ábrán az </a:t>
            </a:r>
            <a:r>
              <a:rPr lang="hu-HU" dirty="0" err="1"/>
              <a:t>összbeteg</a:t>
            </a:r>
            <a:r>
              <a:rPr lang="hu-HU" dirty="0"/>
              <a:t> arányok láthatóak, egyelőre a mintaszám alacsony mértéke miatt nem különítettük el a kétféle anesztézia típust</a:t>
            </a:r>
          </a:p>
          <a:p>
            <a:r>
              <a:rPr lang="hu-HU" dirty="0"/>
              <a:t>Most áttérek a kutatás </a:t>
            </a:r>
            <a:r>
              <a:rPr lang="hu-HU" dirty="0" err="1"/>
              <a:t>endoc-król</a:t>
            </a:r>
            <a:r>
              <a:rPr lang="hu-HU" dirty="0"/>
              <a:t> szóló részére</a:t>
            </a:r>
          </a:p>
          <a:p>
            <a:r>
              <a:rPr lang="hu-HU" dirty="0"/>
              <a:t>Az oszlopok</a:t>
            </a:r>
          </a:p>
        </p:txBody>
      </p:sp>
      <p:sp>
        <p:nvSpPr>
          <p:cNvPr id="4" name="Dia számának helye 3"/>
          <p:cNvSpPr>
            <a:spLocks noGrp="1"/>
          </p:cNvSpPr>
          <p:nvPr>
            <p:ph type="sldNum" sz="quarter" idx="10"/>
          </p:nvPr>
        </p:nvSpPr>
        <p:spPr/>
        <p:txBody>
          <a:bodyPr/>
          <a:lstStyle/>
          <a:p>
            <a:fld id="{238E5DCF-5F58-4473-9632-C4DE9532B84C}" type="slidenum">
              <a:rPr lang="hu-HU" smtClean="0"/>
              <a:t>14</a:t>
            </a:fld>
            <a:endParaRPr lang="hu-HU"/>
          </a:p>
        </p:txBody>
      </p:sp>
    </p:spTree>
    <p:extLst>
      <p:ext uri="{BB962C8B-B14F-4D97-AF65-F5344CB8AC3E}">
        <p14:creationId xmlns:p14="http://schemas.microsoft.com/office/powerpoint/2010/main" val="32430739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a:t>Részletesen is elmondom</a:t>
            </a:r>
            <a:r>
              <a:rPr lang="hu-HU" baseline="0" dirty="0"/>
              <a:t> az </a:t>
            </a:r>
            <a:r>
              <a:rPr lang="hu-HU" baseline="0" dirty="0" err="1"/>
              <a:t>er</a:t>
            </a:r>
            <a:endParaRPr lang="hu-HU" dirty="0"/>
          </a:p>
        </p:txBody>
      </p:sp>
      <p:sp>
        <p:nvSpPr>
          <p:cNvPr id="4" name="Dia számának helye 3"/>
          <p:cNvSpPr>
            <a:spLocks noGrp="1"/>
          </p:cNvSpPr>
          <p:nvPr>
            <p:ph type="sldNum" sz="quarter" idx="10"/>
          </p:nvPr>
        </p:nvSpPr>
        <p:spPr/>
        <p:txBody>
          <a:bodyPr/>
          <a:lstStyle/>
          <a:p>
            <a:fld id="{238E5DCF-5F58-4473-9632-C4DE9532B84C}" type="slidenum">
              <a:rPr lang="hu-HU" smtClean="0"/>
              <a:t>15</a:t>
            </a:fld>
            <a:endParaRPr lang="hu-HU"/>
          </a:p>
        </p:txBody>
      </p:sp>
    </p:spTree>
    <p:extLst>
      <p:ext uri="{BB962C8B-B14F-4D97-AF65-F5344CB8AC3E}">
        <p14:creationId xmlns:p14="http://schemas.microsoft.com/office/powerpoint/2010/main" val="293757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a:t>Kutatócsoportunkkal </a:t>
            </a:r>
            <a:r>
              <a:rPr lang="hu-HU" dirty="0" err="1"/>
              <a:t>kizálólag</a:t>
            </a:r>
            <a:r>
              <a:rPr lang="hu-HU" baseline="0" dirty="0"/>
              <a:t> </a:t>
            </a:r>
            <a:r>
              <a:rPr lang="hu-HU" dirty="0"/>
              <a:t>érsebészeti</a:t>
            </a:r>
            <a:r>
              <a:rPr lang="hu-HU" baseline="0" dirty="0"/>
              <a:t> rekonstrukciós műtéten átesett betegek </a:t>
            </a:r>
            <a:r>
              <a:rPr lang="hu-HU" baseline="0" dirty="0" err="1"/>
              <a:t>szérumából</a:t>
            </a:r>
            <a:r>
              <a:rPr lang="hu-HU" baseline="0" dirty="0"/>
              <a:t> kinyert </a:t>
            </a:r>
            <a:r>
              <a:rPr lang="hu-HU" baseline="0" dirty="0" err="1"/>
              <a:t>endokannabinoidok</a:t>
            </a:r>
            <a:r>
              <a:rPr lang="hu-HU" baseline="0" dirty="0"/>
              <a:t> szintjét mértük.</a:t>
            </a:r>
          </a:p>
          <a:p>
            <a:r>
              <a:rPr lang="hu-HU" baseline="0" dirty="0"/>
              <a:t>Kutatásunk egyik célja, hogy </a:t>
            </a:r>
            <a:r>
              <a:rPr lang="hu-HU" baseline="0" dirty="0" err="1"/>
              <a:t>megvizsgáljuka</a:t>
            </a:r>
            <a:r>
              <a:rPr lang="hu-HU" baseline="0" dirty="0"/>
              <a:t> krónikus fájd. Alakulását ezen betegeknél</a:t>
            </a:r>
          </a:p>
          <a:p>
            <a:r>
              <a:rPr lang="hu-HU" baseline="0" dirty="0"/>
              <a:t>Másik célunk a </a:t>
            </a:r>
            <a:r>
              <a:rPr lang="hu-HU" baseline="0" dirty="0" err="1"/>
              <a:t>kr.</a:t>
            </a:r>
            <a:r>
              <a:rPr lang="hu-HU" baseline="0" dirty="0"/>
              <a:t> F. </a:t>
            </a:r>
            <a:r>
              <a:rPr lang="hu-HU" baseline="0" dirty="0" err="1"/>
              <a:t>összefnek</a:t>
            </a:r>
            <a:r>
              <a:rPr lang="hu-HU" baseline="0" dirty="0"/>
              <a:t>…..vizsgálata</a:t>
            </a:r>
          </a:p>
          <a:p>
            <a:r>
              <a:rPr lang="hu-HU" baseline="0" dirty="0"/>
              <a:t>Azért gondolom ezt a témakört nagyon fontosnak, mert jelenleg MO-n nincs stabil kialakult rendszere például az </a:t>
            </a:r>
            <a:r>
              <a:rPr lang="hu-HU" baseline="0" dirty="0" err="1"/>
              <a:t>ischémiás</a:t>
            </a:r>
            <a:r>
              <a:rPr lang="hu-HU" baseline="0" dirty="0"/>
              <a:t> alapú </a:t>
            </a:r>
            <a:r>
              <a:rPr lang="hu-HU" baseline="0" dirty="0" err="1"/>
              <a:t>neuropátiás</a:t>
            </a:r>
            <a:r>
              <a:rPr lang="hu-HU" baseline="0" dirty="0"/>
              <a:t> fájdalommal élő betegek ellátásának./ való foglalkozásnak/</a:t>
            </a:r>
            <a:r>
              <a:rPr lang="hu-HU" baseline="0" dirty="0" err="1"/>
              <a:t>utánkövetésének</a:t>
            </a:r>
            <a:r>
              <a:rPr lang="hu-HU" baseline="0" dirty="0"/>
              <a:t>. </a:t>
            </a:r>
          </a:p>
          <a:p>
            <a:r>
              <a:rPr lang="hu-HU" baseline="0" dirty="0"/>
              <a:t>Mi az a krónikus fájdalom? …..a ….definíciója szerint</a:t>
            </a:r>
          </a:p>
          <a:p>
            <a:r>
              <a:rPr lang="hu-HU" baseline="0" dirty="0"/>
              <a:t>Ezen belül</a:t>
            </a:r>
            <a:endParaRPr lang="hu-HU" dirty="0"/>
          </a:p>
        </p:txBody>
      </p:sp>
      <p:sp>
        <p:nvSpPr>
          <p:cNvPr id="4" name="Dia számának helye 3"/>
          <p:cNvSpPr>
            <a:spLocks noGrp="1"/>
          </p:cNvSpPr>
          <p:nvPr>
            <p:ph type="sldNum" sz="quarter" idx="10"/>
          </p:nvPr>
        </p:nvSpPr>
        <p:spPr/>
        <p:txBody>
          <a:bodyPr/>
          <a:lstStyle/>
          <a:p>
            <a:fld id="{238E5DCF-5F58-4473-9632-C4DE9532B84C}" type="slidenum">
              <a:rPr lang="hu-HU" smtClean="0"/>
              <a:t>2</a:t>
            </a:fld>
            <a:endParaRPr lang="hu-HU"/>
          </a:p>
        </p:txBody>
      </p:sp>
    </p:spTree>
    <p:extLst>
      <p:ext uri="{BB962C8B-B14F-4D97-AF65-F5344CB8AC3E}">
        <p14:creationId xmlns:p14="http://schemas.microsoft.com/office/powerpoint/2010/main" val="25622172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err="1"/>
              <a:t>Miéert</a:t>
            </a:r>
            <a:r>
              <a:rPr lang="hu-HU" dirty="0"/>
              <a:t> is</a:t>
            </a:r>
            <a:r>
              <a:rPr lang="hu-HU" baseline="0" dirty="0"/>
              <a:t> kezdtük a </a:t>
            </a:r>
            <a:r>
              <a:rPr lang="hu-HU" baseline="0" dirty="0" err="1"/>
              <a:t>ktatást</a:t>
            </a:r>
            <a:r>
              <a:rPr lang="hu-HU" baseline="0" dirty="0"/>
              <a:t>?</a:t>
            </a:r>
          </a:p>
          <a:p>
            <a:r>
              <a:rPr lang="hu-HU" baseline="0" dirty="0"/>
              <a:t>Itt nem a közvetlen műtétet követő akut fájdalomról beszélünk</a:t>
            </a:r>
          </a:p>
          <a:p>
            <a:r>
              <a:rPr lang="hu-HU" baseline="0" dirty="0"/>
              <a:t>Ezeket a betegeket műtét után elengedjük és nem tudunk róluk semmit</a:t>
            </a:r>
          </a:p>
          <a:p>
            <a:r>
              <a:rPr lang="hu-HU" baseline="0" dirty="0"/>
              <a:t>Ez kiegészíthető </a:t>
            </a:r>
            <a:r>
              <a:rPr lang="hu-HU" baseline="0" dirty="0" err="1"/>
              <a:t>regionál</a:t>
            </a:r>
            <a:r>
              <a:rPr lang="hu-HU" baseline="0" dirty="0"/>
              <a:t> módszerekkel</a:t>
            </a:r>
            <a:endParaRPr lang="hu-HU" dirty="0"/>
          </a:p>
        </p:txBody>
      </p:sp>
      <p:sp>
        <p:nvSpPr>
          <p:cNvPr id="4" name="Dia számának helye 3"/>
          <p:cNvSpPr>
            <a:spLocks noGrp="1"/>
          </p:cNvSpPr>
          <p:nvPr>
            <p:ph type="sldNum" sz="quarter" idx="10"/>
          </p:nvPr>
        </p:nvSpPr>
        <p:spPr/>
        <p:txBody>
          <a:bodyPr/>
          <a:lstStyle/>
          <a:p>
            <a:fld id="{238E5DCF-5F58-4473-9632-C4DE9532B84C}" type="slidenum">
              <a:rPr lang="hu-HU" smtClean="0"/>
              <a:t>3</a:t>
            </a:fld>
            <a:endParaRPr lang="hu-HU"/>
          </a:p>
        </p:txBody>
      </p:sp>
    </p:spTree>
    <p:extLst>
      <p:ext uri="{BB962C8B-B14F-4D97-AF65-F5344CB8AC3E}">
        <p14:creationId xmlns:p14="http://schemas.microsoft.com/office/powerpoint/2010/main" val="19991811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a:t>VSM </a:t>
            </a:r>
            <a:r>
              <a:rPr lang="hu-HU" dirty="0" err="1"/>
              <a:t>bypass</a:t>
            </a:r>
            <a:r>
              <a:rPr lang="hu-HU" dirty="0"/>
              <a:t>, </a:t>
            </a:r>
            <a:r>
              <a:rPr lang="hu-HU" dirty="0" err="1"/>
              <a:t>fem</a:t>
            </a:r>
            <a:r>
              <a:rPr lang="hu-HU" dirty="0"/>
              <a:t>-pop </a:t>
            </a:r>
            <a:r>
              <a:rPr lang="hu-HU" dirty="0" err="1"/>
              <a:t>bypass</a:t>
            </a:r>
            <a:r>
              <a:rPr lang="hu-HU" dirty="0"/>
              <a:t>, a.</a:t>
            </a:r>
            <a:r>
              <a:rPr lang="hu-HU" baseline="0" dirty="0"/>
              <a:t> </a:t>
            </a:r>
            <a:r>
              <a:rPr lang="hu-HU" baseline="0" dirty="0" err="1"/>
              <a:t>iliaca</a:t>
            </a:r>
            <a:r>
              <a:rPr lang="hu-HU" baseline="0" dirty="0"/>
              <a:t> alatti érműtétek</a:t>
            </a:r>
            <a:endParaRPr lang="hu-HU" dirty="0"/>
          </a:p>
        </p:txBody>
      </p:sp>
      <p:sp>
        <p:nvSpPr>
          <p:cNvPr id="4" name="Dia számának helye 3"/>
          <p:cNvSpPr>
            <a:spLocks noGrp="1"/>
          </p:cNvSpPr>
          <p:nvPr>
            <p:ph type="sldNum" sz="quarter" idx="10"/>
          </p:nvPr>
        </p:nvSpPr>
        <p:spPr/>
        <p:txBody>
          <a:bodyPr/>
          <a:lstStyle/>
          <a:p>
            <a:fld id="{238E5DCF-5F58-4473-9632-C4DE9532B84C}" type="slidenum">
              <a:rPr lang="hu-HU" smtClean="0"/>
              <a:t>4</a:t>
            </a:fld>
            <a:endParaRPr lang="hu-HU"/>
          </a:p>
        </p:txBody>
      </p:sp>
    </p:spTree>
    <p:extLst>
      <p:ext uri="{BB962C8B-B14F-4D97-AF65-F5344CB8AC3E}">
        <p14:creationId xmlns:p14="http://schemas.microsoft.com/office/powerpoint/2010/main" val="8153316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a:t>Röviden….</a:t>
            </a:r>
            <a:r>
              <a:rPr lang="hu-HU" dirty="0" err="1"/>
              <a:t>ről</a:t>
            </a:r>
            <a:r>
              <a:rPr lang="hu-HU" dirty="0"/>
              <a:t>. Szervezetünkben 4 fő fájdalmat moduláló rendszer működik. A </a:t>
            </a:r>
            <a:r>
              <a:rPr lang="hu-HU" dirty="0" err="1"/>
              <a:t>szerotoninerg</a:t>
            </a:r>
            <a:r>
              <a:rPr lang="hu-HU" baseline="0" dirty="0"/>
              <a:t> rendszer, a </a:t>
            </a:r>
            <a:r>
              <a:rPr lang="hu-HU" baseline="0" dirty="0" err="1"/>
              <a:t>monoamin</a:t>
            </a:r>
            <a:r>
              <a:rPr lang="hu-HU" baseline="0" dirty="0"/>
              <a:t> rendszer, az endogén </a:t>
            </a:r>
            <a:r>
              <a:rPr lang="hu-HU" baseline="0" dirty="0" err="1"/>
              <a:t>opioidok</a:t>
            </a:r>
            <a:r>
              <a:rPr lang="hu-HU" baseline="0" dirty="0"/>
              <a:t> és az </a:t>
            </a:r>
            <a:r>
              <a:rPr lang="hu-HU" baseline="0" dirty="0" err="1"/>
              <a:t>endoc</a:t>
            </a:r>
            <a:r>
              <a:rPr lang="hu-HU" baseline="0" dirty="0"/>
              <a:t>. </a:t>
            </a:r>
            <a:r>
              <a:rPr lang="hu-HU" baseline="0" dirty="0" err="1"/>
              <a:t>Ren</a:t>
            </a:r>
            <a:r>
              <a:rPr lang="hu-HU" baseline="0" dirty="0"/>
              <a:t>.</a:t>
            </a:r>
          </a:p>
          <a:p>
            <a:r>
              <a:rPr lang="hu-HU" baseline="0" dirty="0"/>
              <a:t>Tekintettel arra, hogy ezek a molekulák kis </a:t>
            </a:r>
            <a:r>
              <a:rPr lang="hu-HU" baseline="0" dirty="0" err="1"/>
              <a:t>lipoid</a:t>
            </a:r>
            <a:r>
              <a:rPr lang="hu-HU" baseline="0" dirty="0"/>
              <a:t> struktúrák </a:t>
            </a:r>
            <a:r>
              <a:rPr lang="hu-HU" baseline="0" dirty="0" err="1"/>
              <a:t>vp</a:t>
            </a:r>
            <a:r>
              <a:rPr lang="hu-HU" baseline="0" dirty="0"/>
              <a:t> </a:t>
            </a:r>
            <a:r>
              <a:rPr lang="hu-HU" baseline="0" dirty="0" err="1"/>
              <a:t>ccjuk</a:t>
            </a:r>
            <a:endParaRPr lang="hu-HU" baseline="0" dirty="0"/>
          </a:p>
          <a:p>
            <a:r>
              <a:rPr lang="hu-HU" baseline="0" dirty="0"/>
              <a:t>Jelenleg</a:t>
            </a:r>
          </a:p>
          <a:p>
            <a:r>
              <a:rPr lang="hu-HU" baseline="0" dirty="0"/>
              <a:t>Több cikkben ebben a témakörben ugyanezt a vizsgálati módszer használták.</a:t>
            </a:r>
            <a:endParaRPr lang="hu-HU" dirty="0"/>
          </a:p>
        </p:txBody>
      </p:sp>
      <p:sp>
        <p:nvSpPr>
          <p:cNvPr id="4" name="Dia számának helye 3"/>
          <p:cNvSpPr>
            <a:spLocks noGrp="1"/>
          </p:cNvSpPr>
          <p:nvPr>
            <p:ph type="sldNum" sz="quarter" idx="10"/>
          </p:nvPr>
        </p:nvSpPr>
        <p:spPr/>
        <p:txBody>
          <a:bodyPr/>
          <a:lstStyle/>
          <a:p>
            <a:fld id="{238E5DCF-5F58-4473-9632-C4DE9532B84C}" type="slidenum">
              <a:rPr lang="hu-HU" smtClean="0"/>
              <a:t>5</a:t>
            </a:fld>
            <a:endParaRPr lang="hu-HU"/>
          </a:p>
        </p:txBody>
      </p:sp>
    </p:spTree>
    <p:extLst>
      <p:ext uri="{BB962C8B-B14F-4D97-AF65-F5344CB8AC3E}">
        <p14:creationId xmlns:p14="http://schemas.microsoft.com/office/powerpoint/2010/main" val="21979322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a:t>Kicsit még megemlíteném az</a:t>
            </a:r>
            <a:r>
              <a:rPr lang="hu-HU" baseline="0" dirty="0"/>
              <a:t> end……</a:t>
            </a:r>
          </a:p>
          <a:p>
            <a:r>
              <a:rPr lang="hu-HU" dirty="0"/>
              <a:t>És a jelen kutatásunk fontosságát</a:t>
            </a:r>
          </a:p>
          <a:p>
            <a:r>
              <a:rPr lang="hu-HU" dirty="0"/>
              <a:t>Kutatásunk</a:t>
            </a:r>
            <a:r>
              <a:rPr lang="hu-HU" baseline="0" dirty="0"/>
              <a:t> </a:t>
            </a:r>
            <a:r>
              <a:rPr lang="hu-HU" baseline="0" dirty="0" err="1"/>
              <a:t>jelentőségeabban</a:t>
            </a:r>
            <a:r>
              <a:rPr lang="hu-HU" baseline="0" dirty="0"/>
              <a:t> rejlik hogy a</a:t>
            </a:r>
            <a:r>
              <a:rPr lang="hu-HU" dirty="0"/>
              <a:t>z </a:t>
            </a:r>
            <a:r>
              <a:rPr lang="hu-HU" dirty="0" err="1"/>
              <a:t>endo</a:t>
            </a:r>
            <a:r>
              <a:rPr lang="hu-HU" baseline="0" dirty="0"/>
              <a:t> rendszer vizsgálata utat nyithat a </a:t>
            </a:r>
            <a:r>
              <a:rPr lang="hu-HU" baseline="0" dirty="0" err="1"/>
              <a:t>kannabinoidok</a:t>
            </a:r>
            <a:r>
              <a:rPr lang="hu-HU" baseline="0" dirty="0"/>
              <a:t> használatának a krónikus fájdalom kezelésében.</a:t>
            </a:r>
            <a:endParaRPr lang="hu-HU" dirty="0"/>
          </a:p>
          <a:p>
            <a:r>
              <a:rPr lang="hu-HU" dirty="0"/>
              <a:t>Kezd közismertté válni</a:t>
            </a:r>
          </a:p>
          <a:p>
            <a:r>
              <a:rPr lang="hu-HU" dirty="0"/>
              <a:t>Két </a:t>
            </a:r>
            <a:r>
              <a:rPr lang="hu-HU" dirty="0" err="1"/>
              <a:t>ec</a:t>
            </a:r>
            <a:r>
              <a:rPr lang="hu-HU" dirty="0"/>
              <a:t> </a:t>
            </a:r>
            <a:r>
              <a:rPr lang="hu-HU" dirty="0" err="1"/>
              <a:t>rec</a:t>
            </a:r>
            <a:r>
              <a:rPr lang="hu-HU" dirty="0"/>
              <a:t>-t </a:t>
            </a:r>
            <a:r>
              <a:rPr lang="hu-HU" dirty="0" err="1"/>
              <a:t>ismeünk</a:t>
            </a:r>
            <a:r>
              <a:rPr lang="hu-HU" dirty="0"/>
              <a:t>, cb1 és cb2</a:t>
            </a:r>
          </a:p>
          <a:p>
            <a:r>
              <a:rPr lang="hu-HU" dirty="0"/>
              <a:t>Mint tudjuk….</a:t>
            </a:r>
          </a:p>
          <a:p>
            <a:r>
              <a:rPr lang="hu-HU" dirty="0"/>
              <a:t>A</a:t>
            </a:r>
            <a:r>
              <a:rPr lang="hu-HU" baseline="0" dirty="0"/>
              <a:t> </a:t>
            </a:r>
            <a:r>
              <a:rPr lang="hu-HU" baseline="0" dirty="0" err="1"/>
              <a:t>neuropátiás</a:t>
            </a:r>
            <a:r>
              <a:rPr lang="hu-HU" baseline="0" dirty="0"/>
              <a:t> fájdalom alapja…</a:t>
            </a:r>
          </a:p>
          <a:p>
            <a:r>
              <a:rPr lang="hu-HU" baseline="0" dirty="0"/>
              <a:t>Eddigi kutatások  szerint</a:t>
            </a:r>
            <a:endParaRPr lang="hu-HU" dirty="0"/>
          </a:p>
        </p:txBody>
      </p:sp>
      <p:sp>
        <p:nvSpPr>
          <p:cNvPr id="4" name="Dia számának helye 3"/>
          <p:cNvSpPr>
            <a:spLocks noGrp="1"/>
          </p:cNvSpPr>
          <p:nvPr>
            <p:ph type="sldNum" sz="quarter" idx="10"/>
          </p:nvPr>
        </p:nvSpPr>
        <p:spPr/>
        <p:txBody>
          <a:bodyPr/>
          <a:lstStyle/>
          <a:p>
            <a:fld id="{238E5DCF-5F58-4473-9632-C4DE9532B84C}" type="slidenum">
              <a:rPr lang="hu-HU" smtClean="0"/>
              <a:t>6</a:t>
            </a:fld>
            <a:endParaRPr lang="hu-HU"/>
          </a:p>
        </p:txBody>
      </p:sp>
    </p:spTree>
    <p:extLst>
      <p:ext uri="{BB962C8B-B14F-4D97-AF65-F5344CB8AC3E}">
        <p14:creationId xmlns:p14="http://schemas.microsoft.com/office/powerpoint/2010/main" val="3405462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a:t>igazoltan</a:t>
            </a:r>
          </a:p>
        </p:txBody>
      </p:sp>
      <p:sp>
        <p:nvSpPr>
          <p:cNvPr id="4" name="Dia számának helye 3"/>
          <p:cNvSpPr>
            <a:spLocks noGrp="1"/>
          </p:cNvSpPr>
          <p:nvPr>
            <p:ph type="sldNum" sz="quarter" idx="10"/>
          </p:nvPr>
        </p:nvSpPr>
        <p:spPr/>
        <p:txBody>
          <a:bodyPr/>
          <a:lstStyle/>
          <a:p>
            <a:fld id="{238E5DCF-5F58-4473-9632-C4DE9532B84C}" type="slidenum">
              <a:rPr lang="hu-HU" smtClean="0"/>
              <a:t>7</a:t>
            </a:fld>
            <a:endParaRPr lang="hu-HU"/>
          </a:p>
        </p:txBody>
      </p:sp>
    </p:spTree>
    <p:extLst>
      <p:ext uri="{BB962C8B-B14F-4D97-AF65-F5344CB8AC3E}">
        <p14:creationId xmlns:p14="http://schemas.microsoft.com/office/powerpoint/2010/main" val="5213997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err="1"/>
              <a:t>Short-form</a:t>
            </a:r>
            <a:r>
              <a:rPr lang="hu-HU" dirty="0"/>
              <a:t> </a:t>
            </a:r>
            <a:r>
              <a:rPr lang="hu-HU" dirty="0" err="1"/>
              <a:t>survey</a:t>
            </a:r>
            <a:endParaRPr lang="hu-HU" dirty="0"/>
          </a:p>
          <a:p>
            <a:r>
              <a:rPr lang="hu-HU" dirty="0"/>
              <a:t>Két részre osztottuk</a:t>
            </a:r>
          </a:p>
          <a:p>
            <a:r>
              <a:rPr lang="hu-HU" dirty="0"/>
              <a:t>Önbevallás alapján</a:t>
            </a:r>
            <a:r>
              <a:rPr lang="hu-HU" baseline="0" dirty="0"/>
              <a:t> 5 kategóriába soroltuk</a:t>
            </a:r>
          </a:p>
          <a:p>
            <a:r>
              <a:rPr lang="hu-HU" baseline="0" dirty="0"/>
              <a:t>VAS 0-10</a:t>
            </a:r>
          </a:p>
          <a:p>
            <a:r>
              <a:rPr lang="hu-HU" baseline="0" dirty="0"/>
              <a:t>Kizárólag</a:t>
            </a:r>
          </a:p>
          <a:p>
            <a:r>
              <a:rPr lang="hu-HU" baseline="0" dirty="0"/>
              <a:t>Ezt készítettük elő és mértük módszerünkkel</a:t>
            </a:r>
            <a:endParaRPr lang="hu-HU" dirty="0"/>
          </a:p>
        </p:txBody>
      </p:sp>
      <p:sp>
        <p:nvSpPr>
          <p:cNvPr id="4" name="Dia számának helye 3"/>
          <p:cNvSpPr>
            <a:spLocks noGrp="1"/>
          </p:cNvSpPr>
          <p:nvPr>
            <p:ph type="sldNum" sz="quarter" idx="10"/>
          </p:nvPr>
        </p:nvSpPr>
        <p:spPr/>
        <p:txBody>
          <a:bodyPr/>
          <a:lstStyle/>
          <a:p>
            <a:fld id="{238E5DCF-5F58-4473-9632-C4DE9532B84C}" type="slidenum">
              <a:rPr lang="hu-HU" smtClean="0"/>
              <a:t>8</a:t>
            </a:fld>
            <a:endParaRPr lang="hu-HU"/>
          </a:p>
        </p:txBody>
      </p:sp>
    </p:spTree>
    <p:extLst>
      <p:ext uri="{BB962C8B-B14F-4D97-AF65-F5344CB8AC3E}">
        <p14:creationId xmlns:p14="http://schemas.microsoft.com/office/powerpoint/2010/main" val="42218851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a:t>Az SF 12 kérdőívünkkel A betegeket önbevallás alapján kérdeztük az életminőségükről</a:t>
            </a:r>
          </a:p>
          <a:p>
            <a:r>
              <a:rPr lang="hu-HU" dirty="0"/>
              <a:t>Kiragadnék pár pontot</a:t>
            </a:r>
          </a:p>
          <a:p>
            <a:r>
              <a:rPr lang="hu-HU" dirty="0"/>
              <a:t>Például a </a:t>
            </a:r>
            <a:r>
              <a:rPr lang="hu-HU" dirty="0" err="1"/>
              <a:t>kr.</a:t>
            </a:r>
            <a:r>
              <a:rPr lang="hu-HU" dirty="0"/>
              <a:t> Fájd miatt kialakult</a:t>
            </a:r>
          </a:p>
        </p:txBody>
      </p:sp>
      <p:sp>
        <p:nvSpPr>
          <p:cNvPr id="4" name="Dia számának helye 3"/>
          <p:cNvSpPr>
            <a:spLocks noGrp="1"/>
          </p:cNvSpPr>
          <p:nvPr>
            <p:ph type="sldNum" sz="quarter" idx="10"/>
          </p:nvPr>
        </p:nvSpPr>
        <p:spPr/>
        <p:txBody>
          <a:bodyPr/>
          <a:lstStyle/>
          <a:p>
            <a:fld id="{238E5DCF-5F58-4473-9632-C4DE9532B84C}" type="slidenum">
              <a:rPr lang="hu-HU" smtClean="0"/>
              <a:t>9</a:t>
            </a:fld>
            <a:endParaRPr lang="hu-HU"/>
          </a:p>
        </p:txBody>
      </p:sp>
    </p:spTree>
    <p:extLst>
      <p:ext uri="{BB962C8B-B14F-4D97-AF65-F5344CB8AC3E}">
        <p14:creationId xmlns:p14="http://schemas.microsoft.com/office/powerpoint/2010/main" val="4985293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ím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hu-HU"/>
              <a:t>Mintacím szerkesztése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fld id="{D3237FF2-C045-45EE-90CA-DAEDB902FFA2}" type="datetimeFigureOut">
              <a:rPr lang="hu-HU" smtClean="0"/>
              <a:t>2025.09.23.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8A7470A0-1912-4D69-8655-5EFBB593A2BC}" type="slidenum">
              <a:rPr lang="hu-HU" smtClean="0"/>
              <a:t>‹#›</a:t>
            </a:fld>
            <a:endParaRPr lang="hu-HU"/>
          </a:p>
        </p:txBody>
      </p:sp>
    </p:spTree>
    <p:extLst>
      <p:ext uri="{BB962C8B-B14F-4D97-AF65-F5344CB8AC3E}">
        <p14:creationId xmlns:p14="http://schemas.microsoft.com/office/powerpoint/2010/main" val="2952525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ím és képaláírá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hu-HU"/>
              <a:t>Mintacím szerkesztése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D3237FF2-C045-45EE-90CA-DAEDB902FFA2}" type="datetimeFigureOut">
              <a:rPr lang="hu-HU" smtClean="0"/>
              <a:t>2025.09.23.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8A7470A0-1912-4D69-8655-5EFBB593A2BC}" type="slidenum">
              <a:rPr lang="hu-HU" smtClean="0"/>
              <a:t>‹#›</a:t>
            </a:fld>
            <a:endParaRPr lang="hu-HU"/>
          </a:p>
        </p:txBody>
      </p:sp>
    </p:spTree>
    <p:extLst>
      <p:ext uri="{BB962C8B-B14F-4D97-AF65-F5344CB8AC3E}">
        <p14:creationId xmlns:p14="http://schemas.microsoft.com/office/powerpoint/2010/main" val="2100018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Idézet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u-HU"/>
              <a:t>Mintacím szerkesztése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u-HU"/>
              <a:t>Mintaszöveg szerkesztése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D3237FF2-C045-45EE-90CA-DAEDB902FFA2}" type="datetimeFigureOut">
              <a:rPr lang="hu-HU" smtClean="0"/>
              <a:t>2025.09.23.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8A7470A0-1912-4D69-8655-5EFBB593A2BC}" type="slidenum">
              <a:rPr lang="hu-HU" smtClean="0"/>
              <a:t>‹#›</a:t>
            </a:fld>
            <a:endParaRPr lang="hu-H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754031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évkártya">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hu-HU"/>
              <a:t>Mintacím szerkesztése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D3237FF2-C045-45EE-90CA-DAEDB902FFA2}" type="datetimeFigureOut">
              <a:rPr lang="hu-HU" smtClean="0"/>
              <a:t>2025.09.23.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8A7470A0-1912-4D69-8655-5EFBB593A2BC}" type="slidenum">
              <a:rPr lang="hu-HU" smtClean="0"/>
              <a:t>‹#›</a:t>
            </a:fld>
            <a:endParaRPr lang="hu-HU"/>
          </a:p>
        </p:txBody>
      </p:sp>
    </p:spTree>
    <p:extLst>
      <p:ext uri="{BB962C8B-B14F-4D97-AF65-F5344CB8AC3E}">
        <p14:creationId xmlns:p14="http://schemas.microsoft.com/office/powerpoint/2010/main" val="32194219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évkártya idézettel">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u-HU"/>
              <a:t>Mintacím szerkesztése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u-HU"/>
              <a:t>Mintaszöveg szerkesztése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D3237FF2-C045-45EE-90CA-DAEDB902FFA2}" type="datetimeFigureOut">
              <a:rPr lang="hu-HU" smtClean="0"/>
              <a:t>2025.09.23.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8A7470A0-1912-4D69-8655-5EFBB593A2BC}" type="slidenum">
              <a:rPr lang="hu-HU" smtClean="0"/>
              <a:t>‹#›</a:t>
            </a:fld>
            <a:endParaRPr lang="hu-H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436903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Igaz vagy hamis">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hu-HU"/>
              <a:t>Mintacím szerkesztése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u-HU"/>
              <a:t>Mintaszöveg szerkesztése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D3237FF2-C045-45EE-90CA-DAEDB902FFA2}" type="datetimeFigureOut">
              <a:rPr lang="hu-HU" smtClean="0"/>
              <a:t>2025.09.23.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8A7470A0-1912-4D69-8655-5EFBB593A2BC}" type="slidenum">
              <a:rPr lang="hu-HU" smtClean="0"/>
              <a:t>‹#›</a:t>
            </a:fld>
            <a:endParaRPr lang="hu-HU"/>
          </a:p>
        </p:txBody>
      </p:sp>
    </p:spTree>
    <p:extLst>
      <p:ext uri="{BB962C8B-B14F-4D97-AF65-F5344CB8AC3E}">
        <p14:creationId xmlns:p14="http://schemas.microsoft.com/office/powerpoint/2010/main" val="12379409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D3237FF2-C045-45EE-90CA-DAEDB902FFA2}" type="datetimeFigureOut">
              <a:rPr lang="hu-HU" smtClean="0"/>
              <a:t>2025.09.23.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8A7470A0-1912-4D69-8655-5EFBB593A2BC}" type="slidenum">
              <a:rPr lang="hu-HU" smtClean="0"/>
              <a:t>‹#›</a:t>
            </a:fld>
            <a:endParaRPr lang="hu-HU"/>
          </a:p>
        </p:txBody>
      </p:sp>
    </p:spTree>
    <p:extLst>
      <p:ext uri="{BB962C8B-B14F-4D97-AF65-F5344CB8AC3E}">
        <p14:creationId xmlns:p14="http://schemas.microsoft.com/office/powerpoint/2010/main" val="13660708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hu-HU"/>
              <a:t>Mintacím szerkesztése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D3237FF2-C045-45EE-90CA-DAEDB902FFA2}" type="datetimeFigureOut">
              <a:rPr lang="hu-HU" smtClean="0"/>
              <a:t>2025.09.23.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8A7470A0-1912-4D69-8655-5EFBB593A2BC}" type="slidenum">
              <a:rPr lang="hu-HU" smtClean="0"/>
              <a:t>‹#›</a:t>
            </a:fld>
            <a:endParaRPr lang="hu-HU"/>
          </a:p>
        </p:txBody>
      </p:sp>
    </p:spTree>
    <p:extLst>
      <p:ext uri="{BB962C8B-B14F-4D97-AF65-F5344CB8AC3E}">
        <p14:creationId xmlns:p14="http://schemas.microsoft.com/office/powerpoint/2010/main" val="517681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D3237FF2-C045-45EE-90CA-DAEDB902FFA2}" type="datetimeFigureOut">
              <a:rPr lang="hu-HU" smtClean="0"/>
              <a:t>2025.09.23.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8A7470A0-1912-4D69-8655-5EFBB593A2BC}" type="slidenum">
              <a:rPr lang="hu-HU" smtClean="0"/>
              <a:t>‹#›</a:t>
            </a:fld>
            <a:endParaRPr lang="hu-HU"/>
          </a:p>
        </p:txBody>
      </p:sp>
    </p:spTree>
    <p:extLst>
      <p:ext uri="{BB962C8B-B14F-4D97-AF65-F5344CB8AC3E}">
        <p14:creationId xmlns:p14="http://schemas.microsoft.com/office/powerpoint/2010/main" val="2988928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hu-HU"/>
              <a:t>Mintacím szerkesztése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D3237FF2-C045-45EE-90CA-DAEDB902FFA2}" type="datetimeFigureOut">
              <a:rPr lang="hu-HU" smtClean="0"/>
              <a:t>2025.09.23.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8A7470A0-1912-4D69-8655-5EFBB593A2BC}" type="slidenum">
              <a:rPr lang="hu-HU" smtClean="0"/>
              <a:t>‹#›</a:t>
            </a:fld>
            <a:endParaRPr lang="hu-HU"/>
          </a:p>
        </p:txBody>
      </p:sp>
    </p:spTree>
    <p:extLst>
      <p:ext uri="{BB962C8B-B14F-4D97-AF65-F5344CB8AC3E}">
        <p14:creationId xmlns:p14="http://schemas.microsoft.com/office/powerpoint/2010/main" val="1665481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D3237FF2-C045-45EE-90CA-DAEDB902FFA2}" type="datetimeFigureOut">
              <a:rPr lang="hu-HU" smtClean="0"/>
              <a:t>2025.09.23.</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8A7470A0-1912-4D69-8655-5EFBB593A2BC}" type="slidenum">
              <a:rPr lang="hu-HU" smtClean="0"/>
              <a:t>‹#›</a:t>
            </a:fld>
            <a:endParaRPr lang="hu-HU"/>
          </a:p>
        </p:txBody>
      </p:sp>
    </p:spTree>
    <p:extLst>
      <p:ext uri="{BB962C8B-B14F-4D97-AF65-F5344CB8AC3E}">
        <p14:creationId xmlns:p14="http://schemas.microsoft.com/office/powerpoint/2010/main" val="2054956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u-HU"/>
              <a:t>Mintacím szerkesztése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D3237FF2-C045-45EE-90CA-DAEDB902FFA2}" type="datetimeFigureOut">
              <a:rPr lang="hu-HU" smtClean="0"/>
              <a:t>2025.09.23.</a:t>
            </a:fld>
            <a:endParaRPr lang="hu-HU"/>
          </a:p>
        </p:txBody>
      </p:sp>
      <p:sp>
        <p:nvSpPr>
          <p:cNvPr id="8" name="Footer Placeholder 7"/>
          <p:cNvSpPr>
            <a:spLocks noGrp="1"/>
          </p:cNvSpPr>
          <p:nvPr>
            <p:ph type="ftr" sz="quarter" idx="11"/>
          </p:nvPr>
        </p:nvSpPr>
        <p:spPr/>
        <p:txBody>
          <a:bodyPr/>
          <a:lstStyle/>
          <a:p>
            <a:endParaRPr lang="hu-HU"/>
          </a:p>
        </p:txBody>
      </p:sp>
      <p:sp>
        <p:nvSpPr>
          <p:cNvPr id="9" name="Slide Number Placeholder 8"/>
          <p:cNvSpPr>
            <a:spLocks noGrp="1"/>
          </p:cNvSpPr>
          <p:nvPr>
            <p:ph type="sldNum" sz="quarter" idx="12"/>
          </p:nvPr>
        </p:nvSpPr>
        <p:spPr/>
        <p:txBody>
          <a:bodyPr/>
          <a:lstStyle/>
          <a:p>
            <a:fld id="{8A7470A0-1912-4D69-8655-5EFBB593A2BC}" type="slidenum">
              <a:rPr lang="hu-HU" smtClean="0"/>
              <a:t>‹#›</a:t>
            </a:fld>
            <a:endParaRPr lang="hu-HU"/>
          </a:p>
        </p:txBody>
      </p:sp>
    </p:spTree>
    <p:extLst>
      <p:ext uri="{BB962C8B-B14F-4D97-AF65-F5344CB8AC3E}">
        <p14:creationId xmlns:p14="http://schemas.microsoft.com/office/powerpoint/2010/main" val="2422749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D3237FF2-C045-45EE-90CA-DAEDB902FFA2}" type="datetimeFigureOut">
              <a:rPr lang="hu-HU" smtClean="0"/>
              <a:t>2025.09.23.</a:t>
            </a:fld>
            <a:endParaRPr lang="hu-HU"/>
          </a:p>
        </p:txBody>
      </p:sp>
      <p:sp>
        <p:nvSpPr>
          <p:cNvPr id="4" name="Footer Placeholder 3"/>
          <p:cNvSpPr>
            <a:spLocks noGrp="1"/>
          </p:cNvSpPr>
          <p:nvPr>
            <p:ph type="ftr" sz="quarter" idx="11"/>
          </p:nvPr>
        </p:nvSpPr>
        <p:spPr/>
        <p:txBody>
          <a:bodyPr/>
          <a:lstStyle/>
          <a:p>
            <a:endParaRPr lang="hu-HU"/>
          </a:p>
        </p:txBody>
      </p:sp>
      <p:sp>
        <p:nvSpPr>
          <p:cNvPr id="5" name="Slide Number Placeholder 4"/>
          <p:cNvSpPr>
            <a:spLocks noGrp="1"/>
          </p:cNvSpPr>
          <p:nvPr>
            <p:ph type="sldNum" sz="quarter" idx="12"/>
          </p:nvPr>
        </p:nvSpPr>
        <p:spPr/>
        <p:txBody>
          <a:bodyPr/>
          <a:lstStyle/>
          <a:p>
            <a:fld id="{8A7470A0-1912-4D69-8655-5EFBB593A2BC}" type="slidenum">
              <a:rPr lang="hu-HU" smtClean="0"/>
              <a:t>‹#›</a:t>
            </a:fld>
            <a:endParaRPr lang="hu-HU"/>
          </a:p>
        </p:txBody>
      </p:sp>
    </p:spTree>
    <p:extLst>
      <p:ext uri="{BB962C8B-B14F-4D97-AF65-F5344CB8AC3E}">
        <p14:creationId xmlns:p14="http://schemas.microsoft.com/office/powerpoint/2010/main" val="775526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237FF2-C045-45EE-90CA-DAEDB902FFA2}" type="datetimeFigureOut">
              <a:rPr lang="hu-HU" smtClean="0"/>
              <a:t>2025.09.23.</a:t>
            </a:fld>
            <a:endParaRPr lang="hu-HU"/>
          </a:p>
        </p:txBody>
      </p:sp>
      <p:sp>
        <p:nvSpPr>
          <p:cNvPr id="3" name="Footer Placeholder 2"/>
          <p:cNvSpPr>
            <a:spLocks noGrp="1"/>
          </p:cNvSpPr>
          <p:nvPr>
            <p:ph type="ftr" sz="quarter" idx="11"/>
          </p:nvPr>
        </p:nvSpPr>
        <p:spPr/>
        <p:txBody>
          <a:bodyPr/>
          <a:lstStyle/>
          <a:p>
            <a:endParaRPr lang="hu-HU"/>
          </a:p>
        </p:txBody>
      </p:sp>
      <p:sp>
        <p:nvSpPr>
          <p:cNvPr id="4" name="Slide Number Placeholder 3"/>
          <p:cNvSpPr>
            <a:spLocks noGrp="1"/>
          </p:cNvSpPr>
          <p:nvPr>
            <p:ph type="sldNum" sz="quarter" idx="12"/>
          </p:nvPr>
        </p:nvSpPr>
        <p:spPr/>
        <p:txBody>
          <a:bodyPr/>
          <a:lstStyle/>
          <a:p>
            <a:fld id="{8A7470A0-1912-4D69-8655-5EFBB593A2BC}" type="slidenum">
              <a:rPr lang="hu-HU" smtClean="0"/>
              <a:t>‹#›</a:t>
            </a:fld>
            <a:endParaRPr lang="hu-HU"/>
          </a:p>
        </p:txBody>
      </p:sp>
    </p:spTree>
    <p:extLst>
      <p:ext uri="{BB962C8B-B14F-4D97-AF65-F5344CB8AC3E}">
        <p14:creationId xmlns:p14="http://schemas.microsoft.com/office/powerpoint/2010/main" val="660054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hu-HU"/>
              <a:t>Mintacím szerkesztése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D3237FF2-C045-45EE-90CA-DAEDB902FFA2}" type="datetimeFigureOut">
              <a:rPr lang="hu-HU" smtClean="0"/>
              <a:t>2025.09.23.</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8A7470A0-1912-4D69-8655-5EFBB593A2BC}" type="slidenum">
              <a:rPr lang="hu-HU" smtClean="0"/>
              <a:t>‹#›</a:t>
            </a:fld>
            <a:endParaRPr lang="hu-HU"/>
          </a:p>
        </p:txBody>
      </p:sp>
    </p:spTree>
    <p:extLst>
      <p:ext uri="{BB962C8B-B14F-4D97-AF65-F5344CB8AC3E}">
        <p14:creationId xmlns:p14="http://schemas.microsoft.com/office/powerpoint/2010/main" val="3970631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hu-HU"/>
              <a:t>Mintacím szerkesztése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u-HU"/>
              <a:t>Kép beszúrásához kattintson az ikonra</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a:t>Mintaszöveg szerkesztése</a:t>
            </a:r>
          </a:p>
        </p:txBody>
      </p:sp>
      <p:sp>
        <p:nvSpPr>
          <p:cNvPr id="5" name="Date Placeholder 4"/>
          <p:cNvSpPr>
            <a:spLocks noGrp="1"/>
          </p:cNvSpPr>
          <p:nvPr>
            <p:ph type="dt" sz="half" idx="10"/>
          </p:nvPr>
        </p:nvSpPr>
        <p:spPr/>
        <p:txBody>
          <a:bodyPr/>
          <a:lstStyle/>
          <a:p>
            <a:fld id="{D3237FF2-C045-45EE-90CA-DAEDB902FFA2}" type="datetimeFigureOut">
              <a:rPr lang="hu-HU" smtClean="0"/>
              <a:t>2025.09.23.</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8A7470A0-1912-4D69-8655-5EFBB593A2BC}" type="slidenum">
              <a:rPr lang="hu-HU" smtClean="0"/>
              <a:t>‹#›</a:t>
            </a:fld>
            <a:endParaRPr lang="hu-HU"/>
          </a:p>
        </p:txBody>
      </p:sp>
    </p:spTree>
    <p:extLst>
      <p:ext uri="{BB962C8B-B14F-4D97-AF65-F5344CB8AC3E}">
        <p14:creationId xmlns:p14="http://schemas.microsoft.com/office/powerpoint/2010/main" val="2798022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hu-HU"/>
              <a:t>Mintacím szerkesztése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237FF2-C045-45EE-90CA-DAEDB902FFA2}" type="datetimeFigureOut">
              <a:rPr lang="hu-HU" smtClean="0"/>
              <a:t>2025.09.23.</a:t>
            </a:fld>
            <a:endParaRPr lang="hu-H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hu-H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A7470A0-1912-4D69-8655-5EFBB593A2BC}" type="slidenum">
              <a:rPr lang="hu-HU" smtClean="0"/>
              <a:t>‹#›</a:t>
            </a:fld>
            <a:endParaRPr lang="hu-HU"/>
          </a:p>
        </p:txBody>
      </p:sp>
    </p:spTree>
    <p:extLst>
      <p:ext uri="{BB962C8B-B14F-4D97-AF65-F5344CB8AC3E}">
        <p14:creationId xmlns:p14="http://schemas.microsoft.com/office/powerpoint/2010/main" val="3848772303"/>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 id="2147483770" r:id="rId12"/>
    <p:sldLayoutId id="2147483771" r:id="rId13"/>
    <p:sldLayoutId id="2147483772" r:id="rId14"/>
    <p:sldLayoutId id="2147483773" r:id="rId15"/>
    <p:sldLayoutId id="214748377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1654630" y="2235200"/>
            <a:ext cx="7677630" cy="1366838"/>
          </a:xfrm>
        </p:spPr>
        <p:txBody>
          <a:bodyPr>
            <a:noAutofit/>
          </a:bodyPr>
          <a:lstStyle/>
          <a:p>
            <a:pPr algn="ctr"/>
            <a:r>
              <a:rPr lang="hu-HU" sz="3400" dirty="0"/>
              <a:t>ENDOCANNABINOIDOK SZÉRUM SZINTJÉNEK PERIOPERATÍV VÁLTOZÁSAI</a:t>
            </a:r>
          </a:p>
        </p:txBody>
      </p:sp>
      <p:sp>
        <p:nvSpPr>
          <p:cNvPr id="4" name="Alcím 3"/>
          <p:cNvSpPr>
            <a:spLocks noGrp="1"/>
          </p:cNvSpPr>
          <p:nvPr>
            <p:ph type="subTitle" idx="1"/>
          </p:nvPr>
        </p:nvSpPr>
        <p:spPr>
          <a:xfrm>
            <a:off x="2770094" y="4034118"/>
            <a:ext cx="5338482" cy="1277470"/>
          </a:xfrm>
        </p:spPr>
        <p:txBody>
          <a:bodyPr>
            <a:normAutofit fontScale="92500"/>
          </a:bodyPr>
          <a:lstStyle/>
          <a:p>
            <a:pPr algn="l"/>
            <a:r>
              <a:rPr lang="hu-HU" dirty="0"/>
              <a:t>     Dr. Bartos Barbara, PTE KK AITI, tanársegéd</a:t>
            </a:r>
          </a:p>
          <a:p>
            <a:pPr algn="l"/>
            <a:r>
              <a:rPr lang="hu-HU" dirty="0"/>
              <a:t>Kutatásvezető: Dr. </a:t>
            </a:r>
            <a:r>
              <a:rPr lang="hu-HU" dirty="0" err="1"/>
              <a:t>Almási</a:t>
            </a:r>
            <a:r>
              <a:rPr lang="hu-HU" dirty="0"/>
              <a:t> Róbert Gyula, </a:t>
            </a:r>
            <a:r>
              <a:rPr lang="hu-HU" dirty="0" err="1"/>
              <a:t>Habil</a:t>
            </a:r>
            <a:r>
              <a:rPr lang="hu-HU" dirty="0"/>
              <a:t>, EDPM</a:t>
            </a:r>
          </a:p>
          <a:p>
            <a:pPr algn="ctr"/>
            <a:r>
              <a:rPr lang="hu-HU" dirty="0"/>
              <a:t>MIRA, 2025. szeptember 26.</a:t>
            </a:r>
          </a:p>
          <a:p>
            <a:pPr algn="l"/>
            <a:endParaRPr lang="hu-HU" dirty="0"/>
          </a:p>
        </p:txBody>
      </p:sp>
    </p:spTree>
    <p:extLst>
      <p:ext uri="{BB962C8B-B14F-4D97-AF65-F5344CB8AC3E}">
        <p14:creationId xmlns:p14="http://schemas.microsoft.com/office/powerpoint/2010/main" val="283621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HPLC - MS</a:t>
            </a:r>
          </a:p>
        </p:txBody>
      </p:sp>
      <p:sp>
        <p:nvSpPr>
          <p:cNvPr id="3" name="Tartalom helye 2"/>
          <p:cNvSpPr>
            <a:spLocks noGrp="1"/>
          </p:cNvSpPr>
          <p:nvPr>
            <p:ph idx="1"/>
          </p:nvPr>
        </p:nvSpPr>
        <p:spPr/>
        <p:txBody>
          <a:bodyPr/>
          <a:lstStyle/>
          <a:p>
            <a:endParaRPr lang="en-US" dirty="0"/>
          </a:p>
          <a:p>
            <a:r>
              <a:rPr lang="hu-HU" dirty="0"/>
              <a:t>Munkatársaim nagy hatékonyságú folyadékkromatográfiás-</a:t>
            </a:r>
            <a:r>
              <a:rPr lang="hu-HU" dirty="0" err="1"/>
              <a:t>tömegspektrometriás</a:t>
            </a:r>
            <a:r>
              <a:rPr lang="hu-HU" dirty="0"/>
              <a:t> (HPLC-MS) módszert fejlesztettek ki </a:t>
            </a:r>
            <a:r>
              <a:rPr lang="hu-HU" b="1" dirty="0"/>
              <a:t>7 féle </a:t>
            </a:r>
            <a:r>
              <a:rPr lang="hu-HU" b="1" dirty="0" err="1"/>
              <a:t>endokannabinoid</a:t>
            </a:r>
            <a:r>
              <a:rPr lang="hu-HU" b="1" dirty="0"/>
              <a:t> humán plazmában történő meghatározására</a:t>
            </a:r>
            <a:r>
              <a:rPr lang="hu-HU" dirty="0"/>
              <a:t>. 7 </a:t>
            </a:r>
            <a:r>
              <a:rPr lang="hu-HU" dirty="0" err="1"/>
              <a:t>spinális</a:t>
            </a:r>
            <a:r>
              <a:rPr lang="hu-HU" dirty="0"/>
              <a:t>/13 általános érzéstelenítésen átesett beteg plazma </a:t>
            </a:r>
            <a:r>
              <a:rPr lang="hu-HU" dirty="0" err="1"/>
              <a:t>endokannabinoid</a:t>
            </a:r>
            <a:r>
              <a:rPr lang="hu-HU" dirty="0"/>
              <a:t> szintjét többlépcsős minta-előkészítés után mérték </a:t>
            </a:r>
            <a:r>
              <a:rPr lang="hu-HU" b="1" dirty="0"/>
              <a:t>közvetlen műtét előtt és után, valamint 12 órával később.</a:t>
            </a:r>
          </a:p>
        </p:txBody>
      </p:sp>
    </p:spTree>
    <p:extLst>
      <p:ext uri="{BB962C8B-B14F-4D97-AF65-F5344CB8AC3E}">
        <p14:creationId xmlns:p14="http://schemas.microsoft.com/office/powerpoint/2010/main" val="652614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flipV="1">
            <a:off x="677334" y="377371"/>
            <a:ext cx="8596668" cy="232229"/>
          </a:xfrm>
        </p:spPr>
        <p:txBody>
          <a:bodyPr>
            <a:normAutofit fontScale="90000"/>
          </a:bodyPr>
          <a:lstStyle/>
          <a:p>
            <a:endParaRPr lang="hu-HU" dirty="0"/>
          </a:p>
        </p:txBody>
      </p:sp>
      <p:pic>
        <p:nvPicPr>
          <p:cNvPr id="4" name="Tartalom helye 3"/>
          <p:cNvPicPr>
            <a:picLocks noGrp="1" noChangeAspect="1"/>
          </p:cNvPicPr>
          <p:nvPr>
            <p:ph idx="1"/>
          </p:nvPr>
        </p:nvPicPr>
        <p:blipFill>
          <a:blip r:embed="rId3"/>
          <a:stretch>
            <a:fillRect/>
          </a:stretch>
        </p:blipFill>
        <p:spPr>
          <a:xfrm>
            <a:off x="1161144" y="783771"/>
            <a:ext cx="7518399" cy="5965372"/>
          </a:xfrm>
          <a:prstGeom prst="rect">
            <a:avLst/>
          </a:prstGeom>
        </p:spPr>
      </p:pic>
    </p:spTree>
    <p:extLst>
      <p:ext uri="{BB962C8B-B14F-4D97-AF65-F5344CB8AC3E}">
        <p14:creationId xmlns:p14="http://schemas.microsoft.com/office/powerpoint/2010/main" val="3378612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hu-HU"/>
          </a:p>
        </p:txBody>
      </p:sp>
      <p:pic>
        <p:nvPicPr>
          <p:cNvPr id="4" name="Tartalom helye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2240" y="-193040"/>
            <a:ext cx="10576559" cy="7294880"/>
          </a:xfrm>
        </p:spPr>
      </p:pic>
    </p:spTree>
    <p:extLst>
      <p:ext uri="{BB962C8B-B14F-4D97-AF65-F5344CB8AC3E}">
        <p14:creationId xmlns:p14="http://schemas.microsoft.com/office/powerpoint/2010/main" val="4105035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hu-HU"/>
          </a:p>
        </p:txBody>
      </p:sp>
      <p:pic>
        <p:nvPicPr>
          <p:cNvPr id="4" name="Tartalom helye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5694" y="284480"/>
            <a:ext cx="10498893" cy="6421120"/>
          </a:xfrm>
        </p:spPr>
      </p:pic>
    </p:spTree>
    <p:extLst>
      <p:ext uri="{BB962C8B-B14F-4D97-AF65-F5344CB8AC3E}">
        <p14:creationId xmlns:p14="http://schemas.microsoft.com/office/powerpoint/2010/main" val="34033227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hu-HU"/>
          </a:p>
        </p:txBody>
      </p:sp>
      <p:sp>
        <p:nvSpPr>
          <p:cNvPr id="3" name="Tartalom helye 2"/>
          <p:cNvSpPr>
            <a:spLocks noGrp="1"/>
          </p:cNvSpPr>
          <p:nvPr>
            <p:ph idx="1"/>
          </p:nvPr>
        </p:nvSpPr>
        <p:spPr/>
        <p:txBody>
          <a:bodyPr/>
          <a:lstStyle/>
          <a:p>
            <a:endParaRPr lang="hu-HU"/>
          </a:p>
        </p:txBody>
      </p:sp>
      <p:pic>
        <p:nvPicPr>
          <p:cNvPr id="4" name="Kép 3"/>
          <p:cNvPicPr>
            <a:picLocks noChangeAspect="1"/>
          </p:cNvPicPr>
          <p:nvPr/>
        </p:nvPicPr>
        <p:blipFill>
          <a:blip r:embed="rId3"/>
          <a:stretch>
            <a:fillRect/>
          </a:stretch>
        </p:blipFill>
        <p:spPr>
          <a:xfrm>
            <a:off x="478971" y="609600"/>
            <a:ext cx="8911771" cy="5431762"/>
          </a:xfrm>
          <a:prstGeom prst="rect">
            <a:avLst/>
          </a:prstGeom>
        </p:spPr>
      </p:pic>
    </p:spTree>
    <p:extLst>
      <p:ext uri="{BB962C8B-B14F-4D97-AF65-F5344CB8AC3E}">
        <p14:creationId xmlns:p14="http://schemas.microsoft.com/office/powerpoint/2010/main" val="28348307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677334" y="609600"/>
            <a:ext cx="8596668" cy="696686"/>
          </a:xfrm>
        </p:spPr>
        <p:txBody>
          <a:bodyPr>
            <a:noAutofit/>
          </a:bodyPr>
          <a:lstStyle/>
          <a:p>
            <a:r>
              <a:rPr lang="hu-HU" sz="2900" dirty="0"/>
              <a:t>Eredményeink 1.:Krónikus fájdalom, életminőség </a:t>
            </a:r>
          </a:p>
        </p:txBody>
      </p:sp>
      <p:sp>
        <p:nvSpPr>
          <p:cNvPr id="3" name="Tartalom helye 2"/>
          <p:cNvSpPr>
            <a:spLocks noGrp="1"/>
          </p:cNvSpPr>
          <p:nvPr>
            <p:ph idx="1"/>
          </p:nvPr>
        </p:nvSpPr>
        <p:spPr>
          <a:xfrm>
            <a:off x="677334" y="1582057"/>
            <a:ext cx="8596668" cy="4459305"/>
          </a:xfrm>
        </p:spPr>
        <p:txBody>
          <a:bodyPr>
            <a:normAutofit fontScale="92500" lnSpcReduction="10000"/>
          </a:bodyPr>
          <a:lstStyle/>
          <a:p>
            <a:pPr marL="0" indent="0">
              <a:buNone/>
            </a:pPr>
            <a:r>
              <a:rPr lang="hu-HU" dirty="0"/>
              <a:t>A kérdőívek statisztikai értékeléséhez </a:t>
            </a:r>
            <a:r>
              <a:rPr lang="hu-HU" dirty="0" err="1"/>
              <a:t>Wilcoxon</a:t>
            </a:r>
            <a:r>
              <a:rPr lang="hu-HU" dirty="0"/>
              <a:t> és Mann-</a:t>
            </a:r>
            <a:r>
              <a:rPr lang="hu-HU" dirty="0" err="1"/>
              <a:t>Whitney</a:t>
            </a:r>
            <a:r>
              <a:rPr lang="hu-HU" dirty="0"/>
              <a:t>-tesztet, valamint </a:t>
            </a:r>
            <a:r>
              <a:rPr lang="hu-HU" dirty="0" err="1"/>
              <a:t>Spearman</a:t>
            </a:r>
            <a:r>
              <a:rPr lang="hu-HU" dirty="0"/>
              <a:t> korrelációs módszereket alkalmaztunk.</a:t>
            </a:r>
          </a:p>
          <a:p>
            <a:pPr marL="0" indent="0">
              <a:buNone/>
            </a:pPr>
            <a:r>
              <a:rPr lang="hu-HU" dirty="0"/>
              <a:t>A fájdalom mértékét a VNRS (verbális numerikus értékelési skála) segítségével, az életminőséget pedig önbevallás alapján értékeltük (SF 12 a </a:t>
            </a:r>
            <a:r>
              <a:rPr lang="hu-HU" dirty="0" err="1"/>
              <a:t>QoL-on</a:t>
            </a:r>
            <a:r>
              <a:rPr lang="hu-HU" dirty="0"/>
              <a:t>).</a:t>
            </a:r>
          </a:p>
          <a:p>
            <a:pPr marL="0" indent="0">
              <a:buNone/>
            </a:pPr>
            <a:r>
              <a:rPr lang="hu-HU" b="1" dirty="0"/>
              <a:t>A vizsgálat visszaigazolta azt a triviális összefüggést, hogy a fájdalom intenzitása jelentősen befolyásolja az életminőséget és fordítva. Minél erősebb a fájdalom, annál rosszabb az életminőség az önbevallás szerint (p&lt;0,001, </a:t>
            </a:r>
            <a:r>
              <a:rPr lang="el-GR" b="1" dirty="0"/>
              <a:t>ρ= - 0,723).</a:t>
            </a:r>
            <a:endParaRPr lang="hu-HU" b="1" dirty="0"/>
          </a:p>
          <a:p>
            <a:pPr marL="0" indent="0">
              <a:buNone/>
            </a:pPr>
            <a:r>
              <a:rPr lang="hu-HU" b="1" dirty="0"/>
              <a:t>Az érzéstelenítés típusától függetlenül a sikeres műtét után 30 nappal a fájdalom csökken (p=0,006) és javul az életminőség (p=0,013).</a:t>
            </a:r>
          </a:p>
          <a:p>
            <a:pPr marL="0" indent="0">
              <a:buNone/>
            </a:pPr>
            <a:r>
              <a:rPr lang="hu-HU" b="1" dirty="0"/>
              <a:t>A műtét utáni fájdalomszint (p=0,096, </a:t>
            </a:r>
            <a:r>
              <a:rPr lang="el-GR" b="1" dirty="0"/>
              <a:t>α=0,1) </a:t>
            </a:r>
            <a:r>
              <a:rPr lang="hu-HU" b="1" dirty="0"/>
              <a:t>és életminőség (p=0,018) tekintetében szignifikáns különbség volt a két csoport között. </a:t>
            </a:r>
          </a:p>
          <a:p>
            <a:pPr marL="0" indent="0">
              <a:buNone/>
            </a:pPr>
            <a:r>
              <a:rPr lang="hu-HU" b="1" dirty="0"/>
              <a:t>Az NA csoportban a fájdalom intenzitása a műtét után 30 nappal csökkent (p=0,027) és az életminőség szignifikánsan javult (p=0,057; </a:t>
            </a:r>
            <a:r>
              <a:rPr lang="el-GR" b="1" dirty="0"/>
              <a:t>α=0,1).</a:t>
            </a:r>
            <a:endParaRPr lang="hu-HU" b="1" dirty="0"/>
          </a:p>
          <a:p>
            <a:pPr marL="0" indent="0">
              <a:buNone/>
            </a:pPr>
            <a:r>
              <a:rPr lang="hu-HU" b="1" dirty="0"/>
              <a:t>A generál anesztézia csoportban a fájdalom intenzitása csökkent (p=0,088, </a:t>
            </a:r>
            <a:r>
              <a:rPr lang="el-GR" b="1" dirty="0"/>
              <a:t>α=0,1) </a:t>
            </a:r>
            <a:r>
              <a:rPr lang="hu-HU" b="1" dirty="0"/>
              <a:t>és javult az életminőség (p=0,130), de nem szignifikánsan</a:t>
            </a:r>
            <a:r>
              <a:rPr lang="hu-HU" dirty="0"/>
              <a:t>.</a:t>
            </a:r>
          </a:p>
        </p:txBody>
      </p:sp>
    </p:spTree>
    <p:extLst>
      <p:ext uri="{BB962C8B-B14F-4D97-AF65-F5344CB8AC3E}">
        <p14:creationId xmlns:p14="http://schemas.microsoft.com/office/powerpoint/2010/main" val="17710613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dirty="0"/>
              <a:t>Eredményeink 2.: A plazma </a:t>
            </a:r>
            <a:r>
              <a:rPr lang="hu-HU" dirty="0" err="1"/>
              <a:t>endokannabinoid</a:t>
            </a:r>
            <a:r>
              <a:rPr lang="hu-HU" dirty="0"/>
              <a:t> szint időbeli változása </a:t>
            </a:r>
            <a:br>
              <a:rPr lang="hu-HU" dirty="0"/>
            </a:br>
            <a:endParaRPr lang="hu-HU" dirty="0"/>
          </a:p>
        </p:txBody>
      </p:sp>
      <p:sp>
        <p:nvSpPr>
          <p:cNvPr id="3" name="Tartalom helye 2"/>
          <p:cNvSpPr>
            <a:spLocks noGrp="1"/>
          </p:cNvSpPr>
          <p:nvPr>
            <p:ph idx="1"/>
          </p:nvPr>
        </p:nvSpPr>
        <p:spPr>
          <a:xfrm>
            <a:off x="677334" y="1669145"/>
            <a:ext cx="8596668" cy="4314162"/>
          </a:xfrm>
        </p:spPr>
        <p:txBody>
          <a:bodyPr>
            <a:normAutofit fontScale="85000" lnSpcReduction="20000"/>
          </a:bodyPr>
          <a:lstStyle/>
          <a:p>
            <a:pPr marL="0" indent="0">
              <a:buNone/>
            </a:pPr>
            <a:endParaRPr lang="hu-HU" dirty="0"/>
          </a:p>
          <a:p>
            <a:r>
              <a:rPr lang="hu-HU" b="1" dirty="0"/>
              <a:t>A mért plazma </a:t>
            </a:r>
            <a:r>
              <a:rPr lang="hu-HU" b="1" dirty="0" err="1"/>
              <a:t>endokannabinoid</a:t>
            </a:r>
            <a:r>
              <a:rPr lang="hu-HU" b="1" dirty="0"/>
              <a:t> minták 20 betegtől származtak</a:t>
            </a:r>
            <a:r>
              <a:rPr lang="hu-HU" dirty="0"/>
              <a:t>.</a:t>
            </a:r>
          </a:p>
          <a:p>
            <a:r>
              <a:rPr lang="hu-HU" b="1" dirty="0"/>
              <a:t>A betegek mintáit 2 csoportra osztottuk </a:t>
            </a:r>
            <a:r>
              <a:rPr lang="hu-HU" dirty="0"/>
              <a:t>(általános anesztézia, </a:t>
            </a:r>
            <a:r>
              <a:rPr lang="hu-HU" dirty="0" err="1"/>
              <a:t>neuraxiális</a:t>
            </a:r>
            <a:r>
              <a:rPr lang="hu-HU" dirty="0"/>
              <a:t> érzéstelenítés), majd azt néztük meg, hogy egyes plazma </a:t>
            </a:r>
            <a:r>
              <a:rPr lang="hu-HU" dirty="0" err="1"/>
              <a:t>endokannabinoid</a:t>
            </a:r>
            <a:r>
              <a:rPr lang="hu-HU" dirty="0"/>
              <a:t> szintek </a:t>
            </a:r>
            <a:r>
              <a:rPr lang="hu-HU" dirty="0" err="1"/>
              <a:t>összehasonlíthatóak</a:t>
            </a:r>
            <a:r>
              <a:rPr lang="hu-HU" dirty="0"/>
              <a:t>-e a két csoport között. Tekintettel a kevés mintaszámra, egyelőre itt statisztikai eredmény nem született. Műtét előtti és utáni állapotot néztünk a két csoportban együtt.</a:t>
            </a:r>
          </a:p>
          <a:p>
            <a:r>
              <a:rPr lang="hu-HU" b="1" dirty="0"/>
              <a:t>Szignifikáns különbséget az 1-AG (p=0,064) és a 2-AG (p=0,021) értékek mutattak, míg az AEA (p=0,312), a NADA (p=0,346), a PEA (p=0,301), az OEA (p=0,266) és a SEA (p=0,208) értékek esetében nem volt kimutatható szignifikáns különbség a műtét előtti és utáni állapot között. </a:t>
            </a:r>
          </a:p>
          <a:p>
            <a:r>
              <a:rPr lang="hu-HU" b="1" dirty="0"/>
              <a:t>A kevés mintaszám miatt nem jelenthető ki, hogy a többi </a:t>
            </a:r>
            <a:r>
              <a:rPr lang="hu-HU" b="1" dirty="0" err="1"/>
              <a:t>endokannabinoid</a:t>
            </a:r>
            <a:r>
              <a:rPr lang="hu-HU" b="1" dirty="0"/>
              <a:t> esetén ez az összefüggés nem áll fenn.</a:t>
            </a:r>
          </a:p>
          <a:p>
            <a:r>
              <a:rPr lang="hu-HU" b="1" dirty="0"/>
              <a:t>Az eredményektől függetlenül az eredeti feltételezés továbbra is megállhatja a helyét, miszerint a </a:t>
            </a:r>
            <a:r>
              <a:rPr lang="hu-HU" b="1" dirty="0" err="1"/>
              <a:t>neuraxiális</a:t>
            </a:r>
            <a:r>
              <a:rPr lang="hu-HU" b="1" dirty="0"/>
              <a:t> érzéstelenítésnek fontos szerepe van a krónikus fájdalom prevenciója szempontjából.</a:t>
            </a:r>
          </a:p>
          <a:p>
            <a:r>
              <a:rPr lang="hu-HU" b="1" dirty="0"/>
              <a:t>A kevés adatra való tekintettel az sem jelenthető ki bizonyossággal, hogy a perioperatívan  mért plazma </a:t>
            </a:r>
            <a:r>
              <a:rPr lang="hu-HU" b="1" dirty="0" err="1"/>
              <a:t>endokannabinoid</a:t>
            </a:r>
            <a:r>
              <a:rPr lang="hu-HU" b="1" dirty="0"/>
              <a:t> szinteknek nincs hatásuk a krónikus kimenetelre.</a:t>
            </a:r>
          </a:p>
        </p:txBody>
      </p:sp>
    </p:spTree>
    <p:extLst>
      <p:ext uri="{BB962C8B-B14F-4D97-AF65-F5344CB8AC3E}">
        <p14:creationId xmlns:p14="http://schemas.microsoft.com/office/powerpoint/2010/main" val="25068005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059543" y="2160588"/>
            <a:ext cx="7837714" cy="989011"/>
          </a:xfrm>
        </p:spPr>
        <p:txBody>
          <a:bodyPr>
            <a:noAutofit/>
          </a:bodyPr>
          <a:lstStyle/>
          <a:p>
            <a:r>
              <a:rPr lang="hu-HU" sz="6000" dirty="0"/>
              <a:t>Tisztelettel köszönöm a figyelmet!</a:t>
            </a:r>
          </a:p>
        </p:txBody>
      </p:sp>
      <p:sp>
        <p:nvSpPr>
          <p:cNvPr id="3" name="Tartalom helye 2"/>
          <p:cNvSpPr>
            <a:spLocks noGrp="1"/>
          </p:cNvSpPr>
          <p:nvPr>
            <p:ph idx="1"/>
          </p:nvPr>
        </p:nvSpPr>
        <p:spPr/>
        <p:txBody>
          <a:bodyPr/>
          <a:lstStyle/>
          <a:p>
            <a:pPr marL="0" indent="0">
              <a:buNone/>
            </a:pPr>
            <a:r>
              <a:rPr lang="hu-HU"/>
              <a:t> </a:t>
            </a:r>
            <a:endParaRPr lang="hu-HU" dirty="0"/>
          </a:p>
        </p:txBody>
      </p:sp>
    </p:spTree>
    <p:extLst>
      <p:ext uri="{BB962C8B-B14F-4D97-AF65-F5344CB8AC3E}">
        <p14:creationId xmlns:p14="http://schemas.microsoft.com/office/powerpoint/2010/main" val="289351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968188" y="609599"/>
            <a:ext cx="8431306" cy="1931895"/>
          </a:xfrm>
        </p:spPr>
        <p:txBody>
          <a:bodyPr>
            <a:noAutofit/>
          </a:bodyPr>
          <a:lstStyle/>
          <a:p>
            <a:r>
              <a:rPr lang="hu-HU" sz="2400" dirty="0"/>
              <a:t>A krónikus fájdalom alakulása </a:t>
            </a:r>
            <a:r>
              <a:rPr lang="hu-HU" sz="2400" dirty="0" err="1"/>
              <a:t>infrainguinális</a:t>
            </a:r>
            <a:r>
              <a:rPr lang="hu-HU" sz="2400" dirty="0"/>
              <a:t> érsebészeti rekonstrukciós műtéten átesett betegeknél. </a:t>
            </a:r>
            <a:br>
              <a:rPr lang="hu-HU" sz="2400" dirty="0"/>
            </a:br>
            <a:r>
              <a:rPr lang="hu-HU" sz="2400" dirty="0"/>
              <a:t>A krónikus fájdalom összefüggése az anesztézia típusával, valamint a műtét körüli </a:t>
            </a:r>
            <a:r>
              <a:rPr lang="hu-HU" sz="2400" dirty="0" err="1"/>
              <a:t>endokannabinoid</a:t>
            </a:r>
            <a:r>
              <a:rPr lang="hu-HU" sz="2400" dirty="0"/>
              <a:t> szérum szint változással.</a:t>
            </a:r>
          </a:p>
        </p:txBody>
      </p:sp>
      <p:sp>
        <p:nvSpPr>
          <p:cNvPr id="3" name="Tartalom helye 2"/>
          <p:cNvSpPr>
            <a:spLocks noGrp="1"/>
          </p:cNvSpPr>
          <p:nvPr>
            <p:ph idx="1"/>
          </p:nvPr>
        </p:nvSpPr>
        <p:spPr>
          <a:xfrm>
            <a:off x="698183" y="2808620"/>
            <a:ext cx="8467178" cy="3015774"/>
          </a:xfrm>
        </p:spPr>
        <p:txBody>
          <a:bodyPr>
            <a:normAutofit fontScale="92500" lnSpcReduction="10000"/>
          </a:bodyPr>
          <a:lstStyle/>
          <a:p>
            <a:r>
              <a:rPr lang="hu-HU" dirty="0"/>
              <a:t>Krónikus fájdalom: IASP definíciója szerint az a 3 hónapon túl jelenlévő, vagy </a:t>
            </a:r>
            <a:r>
              <a:rPr lang="hu-HU" dirty="0" err="1"/>
              <a:t>intermittálóan</a:t>
            </a:r>
            <a:r>
              <a:rPr lang="hu-HU" dirty="0"/>
              <a:t> visszatérő fájdalom, amely kellemetlen érzetet és érzelmi élményt ad sokszor kiváltó ok nélkül.</a:t>
            </a:r>
          </a:p>
          <a:p>
            <a:r>
              <a:rPr lang="hu-HU" dirty="0"/>
              <a:t>A krónikus posztoperatív fájdalom egy alkategória</a:t>
            </a:r>
          </a:p>
          <a:p>
            <a:r>
              <a:rPr lang="hu-HU" dirty="0"/>
              <a:t>Érsebészeti betegeknél </a:t>
            </a:r>
            <a:r>
              <a:rPr lang="hu-HU" dirty="0" err="1"/>
              <a:t>iszkémiás</a:t>
            </a:r>
            <a:r>
              <a:rPr lang="hu-HU" dirty="0"/>
              <a:t>/</a:t>
            </a:r>
            <a:r>
              <a:rPr lang="hu-HU" dirty="0" err="1"/>
              <a:t>neuropátiás</a:t>
            </a:r>
            <a:r>
              <a:rPr lang="hu-HU" dirty="0"/>
              <a:t> fájdalomról beszélünk</a:t>
            </a:r>
          </a:p>
          <a:p>
            <a:r>
              <a:rPr lang="hu-HU" dirty="0"/>
              <a:t>Jelenleg nincs stabil kialakult rendszere a betegek </a:t>
            </a:r>
            <a:r>
              <a:rPr lang="hu-HU" dirty="0" err="1"/>
              <a:t>utánkövetésének</a:t>
            </a:r>
            <a:r>
              <a:rPr lang="hu-HU" dirty="0"/>
              <a:t>, ellátásának.</a:t>
            </a:r>
          </a:p>
          <a:p>
            <a:r>
              <a:rPr lang="hu-HU" dirty="0"/>
              <a:t>Kutatásunkban az anesztéziával feltételesen összefüggő műtét körüli </a:t>
            </a:r>
            <a:r>
              <a:rPr lang="hu-HU" dirty="0" err="1"/>
              <a:t>endokannabinoid</a:t>
            </a:r>
            <a:r>
              <a:rPr lang="hu-HU" dirty="0"/>
              <a:t> szérum szint változásokat figyeltük és próbáltuk összefüggésbe hozni a betegek műtét utáni életminőségével, illetve a krónikus fájdalom intenzitásával</a:t>
            </a:r>
          </a:p>
        </p:txBody>
      </p:sp>
    </p:spTree>
    <p:extLst>
      <p:ext uri="{BB962C8B-B14F-4D97-AF65-F5344CB8AC3E}">
        <p14:creationId xmlns:p14="http://schemas.microsoft.com/office/powerpoint/2010/main" val="3663470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Háttér</a:t>
            </a:r>
          </a:p>
        </p:txBody>
      </p:sp>
      <p:sp>
        <p:nvSpPr>
          <p:cNvPr id="3" name="Tartalom helye 2"/>
          <p:cNvSpPr>
            <a:spLocks noGrp="1"/>
          </p:cNvSpPr>
          <p:nvPr>
            <p:ph idx="1"/>
          </p:nvPr>
        </p:nvSpPr>
        <p:spPr/>
        <p:txBody>
          <a:bodyPr>
            <a:normAutofit/>
          </a:bodyPr>
          <a:lstStyle/>
          <a:p>
            <a:r>
              <a:rPr lang="hu-HU" b="1" dirty="0"/>
              <a:t>A krónikus posztoperatív fájdalom jelentősége </a:t>
            </a:r>
            <a:r>
              <a:rPr lang="hu-HU" b="1" dirty="0" err="1"/>
              <a:t>alulértékelt</a:t>
            </a:r>
            <a:r>
              <a:rPr lang="hu-HU" b="1" dirty="0"/>
              <a:t> és a fájdalom </a:t>
            </a:r>
            <a:r>
              <a:rPr lang="hu-HU" b="1" dirty="0" err="1"/>
              <a:t>alulkezelt</a:t>
            </a:r>
            <a:r>
              <a:rPr lang="hu-HU" dirty="0"/>
              <a:t>. Ez </a:t>
            </a:r>
            <a:r>
              <a:rPr lang="hu-HU" dirty="0" err="1"/>
              <a:t>ischémiás</a:t>
            </a:r>
            <a:r>
              <a:rPr lang="hu-HU" dirty="0"/>
              <a:t> típusú fájdalomról </a:t>
            </a:r>
            <a:r>
              <a:rPr lang="hu-HU" dirty="0" err="1"/>
              <a:t>méginkább</a:t>
            </a:r>
            <a:r>
              <a:rPr lang="hu-HU" dirty="0"/>
              <a:t> elmondható.</a:t>
            </a:r>
          </a:p>
          <a:p>
            <a:r>
              <a:rPr lang="hu-HU" dirty="0"/>
              <a:t>A krónikus fájdalom kórélettanában az elhúzódó </a:t>
            </a:r>
            <a:r>
              <a:rPr lang="hu-HU" dirty="0" err="1"/>
              <a:t>nociceptív</a:t>
            </a:r>
            <a:r>
              <a:rPr lang="hu-HU" dirty="0"/>
              <a:t> ingerek talaján kialakult perifériás és centrális </a:t>
            </a:r>
            <a:r>
              <a:rPr lang="hu-HU" dirty="0" err="1"/>
              <a:t>szenzitizáció</a:t>
            </a:r>
            <a:r>
              <a:rPr lang="hu-HU" dirty="0"/>
              <a:t> mellett számos </a:t>
            </a:r>
            <a:r>
              <a:rPr lang="hu-HU" dirty="0" err="1"/>
              <a:t>biopszichoszociális</a:t>
            </a:r>
            <a:r>
              <a:rPr lang="hu-HU" dirty="0"/>
              <a:t> faktor vesz részt. </a:t>
            </a:r>
          </a:p>
          <a:p>
            <a:r>
              <a:rPr lang="hu-HU" b="1" dirty="0"/>
              <a:t>A Pécsi Tudományegyetemen jelenleg használt anesztézia és </a:t>
            </a:r>
            <a:r>
              <a:rPr lang="hu-HU" b="1" dirty="0" err="1"/>
              <a:t>analgézia</a:t>
            </a:r>
            <a:r>
              <a:rPr lang="hu-HU" b="1" dirty="0"/>
              <a:t> </a:t>
            </a:r>
            <a:r>
              <a:rPr lang="hu-HU" b="1" dirty="0" err="1"/>
              <a:t>infrainguinális</a:t>
            </a:r>
            <a:r>
              <a:rPr lang="hu-HU" b="1" dirty="0"/>
              <a:t> érsebészeti rekonstrukciós műtétek kapcsán a kombinált gyógyszeres fájdalomcsillapítás generál anesztéziához kapcsolódóan, illetve a </a:t>
            </a:r>
            <a:r>
              <a:rPr lang="hu-HU" b="1" dirty="0" err="1"/>
              <a:t>neuraxiális</a:t>
            </a:r>
            <a:r>
              <a:rPr lang="hu-HU" b="1" dirty="0"/>
              <a:t> érzéstelenítés.</a:t>
            </a:r>
          </a:p>
          <a:p>
            <a:r>
              <a:rPr lang="hu-HU" dirty="0"/>
              <a:t>A </a:t>
            </a:r>
            <a:r>
              <a:rPr lang="hu-HU" b="1" dirty="0" err="1"/>
              <a:t>neuraxiális</a:t>
            </a:r>
            <a:r>
              <a:rPr lang="hu-HU" b="1" dirty="0"/>
              <a:t> érzéstelenítés szerepe az eddigi kutatások szerint ellentmondásos a krónikus posztoperatív fájdalom enyhítésében. </a:t>
            </a:r>
          </a:p>
        </p:txBody>
      </p:sp>
    </p:spTree>
    <p:extLst>
      <p:ext uri="{BB962C8B-B14F-4D97-AF65-F5344CB8AC3E}">
        <p14:creationId xmlns:p14="http://schemas.microsoft.com/office/powerpoint/2010/main" val="2534682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677334" y="609600"/>
            <a:ext cx="8596668" cy="936812"/>
          </a:xfrm>
        </p:spPr>
        <p:txBody>
          <a:bodyPr/>
          <a:lstStyle/>
          <a:p>
            <a:r>
              <a:rPr lang="hu-HU" dirty="0"/>
              <a:t>Hipotézis, célok</a:t>
            </a:r>
          </a:p>
        </p:txBody>
      </p:sp>
      <p:sp>
        <p:nvSpPr>
          <p:cNvPr id="3" name="Tartalom helye 2"/>
          <p:cNvSpPr>
            <a:spLocks noGrp="1"/>
          </p:cNvSpPr>
          <p:nvPr>
            <p:ph idx="1"/>
          </p:nvPr>
        </p:nvSpPr>
        <p:spPr>
          <a:xfrm>
            <a:off x="677334" y="1761565"/>
            <a:ext cx="8596668" cy="4279797"/>
          </a:xfrm>
        </p:spPr>
        <p:txBody>
          <a:bodyPr>
            <a:normAutofit lnSpcReduction="10000"/>
          </a:bodyPr>
          <a:lstStyle/>
          <a:p>
            <a:pPr marL="0" indent="0">
              <a:buNone/>
            </a:pPr>
            <a:r>
              <a:rPr lang="hu-HU" dirty="0"/>
              <a:t>Speciális betegcsoportot vizsgáltunk: generalizált érbetegek, akik </a:t>
            </a:r>
            <a:r>
              <a:rPr lang="hu-HU" dirty="0" err="1"/>
              <a:t>ischemiás</a:t>
            </a:r>
            <a:r>
              <a:rPr lang="hu-HU" dirty="0"/>
              <a:t> jellegű krónikus fajdalommal élnek és sikeres </a:t>
            </a:r>
            <a:r>
              <a:rPr lang="hu-HU" dirty="0" err="1"/>
              <a:t>infrainguinális</a:t>
            </a:r>
            <a:r>
              <a:rPr lang="hu-HU" dirty="0"/>
              <a:t> rekonstrukciós érműtéteken estek át.</a:t>
            </a:r>
          </a:p>
          <a:p>
            <a:pPr marL="0" indent="0">
              <a:buNone/>
            </a:pPr>
            <a:r>
              <a:rPr lang="hu-HU" b="1" dirty="0"/>
              <a:t>Célunk egyrészt a </a:t>
            </a:r>
            <a:r>
              <a:rPr lang="hu-HU" b="1" dirty="0" err="1"/>
              <a:t>neuraxiális</a:t>
            </a:r>
            <a:r>
              <a:rPr lang="hu-HU" b="1" dirty="0"/>
              <a:t> érzéstelenítés krónikus </a:t>
            </a:r>
            <a:r>
              <a:rPr lang="hu-HU" b="1" dirty="0" err="1"/>
              <a:t>ischemiás</a:t>
            </a:r>
            <a:r>
              <a:rPr lang="hu-HU" b="1" dirty="0"/>
              <a:t>/</a:t>
            </a:r>
            <a:r>
              <a:rPr lang="hu-HU" b="1" dirty="0" err="1"/>
              <a:t>neuropátiás</a:t>
            </a:r>
            <a:r>
              <a:rPr lang="hu-HU" b="1" dirty="0"/>
              <a:t> fájdalomra, életminőségre gyakorolt hatásának vizsgálata, másrészt a műtét körüli plazma </a:t>
            </a:r>
            <a:r>
              <a:rPr lang="hu-HU" b="1" dirty="0" err="1"/>
              <a:t>endokannabinoid</a:t>
            </a:r>
            <a:r>
              <a:rPr lang="hu-HU" b="1" dirty="0"/>
              <a:t> szint változásának mérése ugyanezen betegeknél anesztéziától függően.</a:t>
            </a:r>
          </a:p>
          <a:p>
            <a:pPr marL="0" indent="0">
              <a:buNone/>
            </a:pPr>
            <a:r>
              <a:rPr lang="hu-HU" b="1" dirty="0"/>
              <a:t>Objektívvá, mérhetővé szerettük volna tenni az ilyen műtétek kapcsán kialakult fájdalomérzetet, a krónikus fájdalom meglétét és intenzitását.</a:t>
            </a:r>
          </a:p>
          <a:p>
            <a:pPr marL="0" indent="0">
              <a:buNone/>
            </a:pPr>
            <a:r>
              <a:rPr lang="hu-HU" b="1" dirty="0"/>
              <a:t>Hipotézisünk alapján a </a:t>
            </a:r>
            <a:r>
              <a:rPr lang="hu-HU" b="1" dirty="0" err="1"/>
              <a:t>neuraxiális</a:t>
            </a:r>
            <a:r>
              <a:rPr lang="hu-HU" b="1" dirty="0"/>
              <a:t> anesztéziában részesült betegeknél kevésbé fog emelkedni a szérumban levő </a:t>
            </a:r>
            <a:r>
              <a:rPr lang="hu-HU" b="1" dirty="0" err="1"/>
              <a:t>endocannabinoidok</a:t>
            </a:r>
            <a:r>
              <a:rPr lang="hu-HU" b="1" dirty="0"/>
              <a:t> mennyisége, mert a fájdalominger a gerincvelő hátsó szarvában blokkolt, így a fájdalmat enyhítő visszacsatolási mechanizmusok sem indulnak el. Feltételezzük, hogy ezzel párhuzamosan a krónikus fájdalom kialakulási lehetősége is kisebb. </a:t>
            </a:r>
            <a:endParaRPr lang="hu-HU" dirty="0"/>
          </a:p>
          <a:p>
            <a:pPr marL="0" indent="0">
              <a:buNone/>
            </a:pPr>
            <a:endParaRPr lang="hu-HU" dirty="0"/>
          </a:p>
        </p:txBody>
      </p:sp>
    </p:spTree>
    <p:extLst>
      <p:ext uri="{BB962C8B-B14F-4D97-AF65-F5344CB8AC3E}">
        <p14:creationId xmlns:p14="http://schemas.microsoft.com/office/powerpoint/2010/main" val="1123086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Az </a:t>
            </a:r>
            <a:r>
              <a:rPr lang="hu-HU" dirty="0" err="1"/>
              <a:t>endocannabinoid</a:t>
            </a:r>
            <a:r>
              <a:rPr lang="hu-HU" dirty="0"/>
              <a:t> rendszer</a:t>
            </a:r>
          </a:p>
        </p:txBody>
      </p:sp>
      <p:sp>
        <p:nvSpPr>
          <p:cNvPr id="3" name="Tartalom helye 2"/>
          <p:cNvSpPr>
            <a:spLocks noGrp="1"/>
          </p:cNvSpPr>
          <p:nvPr>
            <p:ph idx="1"/>
          </p:nvPr>
        </p:nvSpPr>
        <p:spPr>
          <a:xfrm>
            <a:off x="522514" y="1524000"/>
            <a:ext cx="8902143" cy="4652963"/>
          </a:xfrm>
        </p:spPr>
        <p:txBody>
          <a:bodyPr/>
          <a:lstStyle/>
          <a:p>
            <a:pPr marL="0" indent="0">
              <a:buNone/>
            </a:pPr>
            <a:r>
              <a:rPr lang="hu-HU" b="1" dirty="0"/>
              <a:t>Az </a:t>
            </a:r>
            <a:r>
              <a:rPr lang="hu-HU" b="1" dirty="0" err="1"/>
              <a:t>endokannabinoid</a:t>
            </a:r>
            <a:r>
              <a:rPr lang="hu-HU" b="1" dirty="0"/>
              <a:t> rendszer (ECS) az egyik fontos </a:t>
            </a:r>
            <a:r>
              <a:rPr lang="hu-HU" b="1" dirty="0" err="1"/>
              <a:t>neuromodulátor</a:t>
            </a:r>
            <a:r>
              <a:rPr lang="hu-HU" b="1" dirty="0"/>
              <a:t> rendszer szervezetünkben</a:t>
            </a:r>
            <a:r>
              <a:rPr lang="hu-HU" dirty="0"/>
              <a:t>, mely kiemelt szerepet játszik a központi idegrendszer működésében és annak fejlődésében, a </a:t>
            </a:r>
            <a:r>
              <a:rPr lang="hu-HU" dirty="0" err="1"/>
              <a:t>szinaptikus</a:t>
            </a:r>
            <a:r>
              <a:rPr lang="hu-HU" dirty="0"/>
              <a:t> plaszticitásban, illetve az endogén és környezeti stressz, valamint a </a:t>
            </a:r>
            <a:r>
              <a:rPr lang="hu-HU" b="1" dirty="0"/>
              <a:t>fájdalom kezelésében.</a:t>
            </a:r>
          </a:p>
          <a:p>
            <a:pPr marL="0" indent="0">
              <a:buNone/>
            </a:pPr>
            <a:r>
              <a:rPr lang="hu-HU" b="1" dirty="0"/>
              <a:t>A </a:t>
            </a:r>
            <a:r>
              <a:rPr lang="hu-HU" b="1" dirty="0" err="1"/>
              <a:t>endokannabinoidok</a:t>
            </a:r>
            <a:r>
              <a:rPr lang="hu-HU" b="1" dirty="0"/>
              <a:t> mind a központi idegrendszer számos helyén, mind a perifériás szövetek egy részében jelen vannak.</a:t>
            </a:r>
          </a:p>
          <a:p>
            <a:pPr marL="0" indent="0">
              <a:buNone/>
            </a:pPr>
            <a:r>
              <a:rPr lang="hu-HU" b="1" dirty="0"/>
              <a:t>Szervezetünkben két fő </a:t>
            </a:r>
            <a:r>
              <a:rPr lang="hu-HU" b="1" dirty="0" err="1"/>
              <a:t>endocannabinoid</a:t>
            </a:r>
            <a:r>
              <a:rPr lang="hu-HU" b="1" dirty="0"/>
              <a:t> receptor típus van, CB1 és CB2.</a:t>
            </a:r>
            <a:endParaRPr lang="hu-HU" dirty="0"/>
          </a:p>
          <a:p>
            <a:pPr marL="0" indent="0">
              <a:buNone/>
            </a:pPr>
            <a:r>
              <a:rPr lang="hu-HU" dirty="0"/>
              <a:t>Az </a:t>
            </a:r>
            <a:r>
              <a:rPr lang="hu-HU" dirty="0" err="1"/>
              <a:t>endokannabioid</a:t>
            </a:r>
            <a:r>
              <a:rPr lang="hu-HU" dirty="0"/>
              <a:t> vérplazmakoncentráció változásának mérésére </a:t>
            </a:r>
            <a:r>
              <a:rPr lang="hu-HU" b="1" dirty="0"/>
              <a:t>nagy hatékonyságú folyadékkromatográfiás- </a:t>
            </a:r>
            <a:r>
              <a:rPr lang="hu-HU" b="1" dirty="0" err="1"/>
              <a:t>tömegspektrometriás</a:t>
            </a:r>
            <a:r>
              <a:rPr lang="hu-HU" dirty="0"/>
              <a:t> (HPLC-MS) módszert fejlesztettünk ki, mely </a:t>
            </a:r>
            <a:r>
              <a:rPr lang="hu-HU" dirty="0" err="1"/>
              <a:t>validálás</a:t>
            </a:r>
            <a:r>
              <a:rPr lang="hu-HU" dirty="0"/>
              <a:t> alatt van.</a:t>
            </a:r>
          </a:p>
          <a:p>
            <a:pPr marL="0" indent="0">
              <a:buNone/>
            </a:pPr>
            <a:endParaRPr lang="hu-HU" dirty="0"/>
          </a:p>
          <a:p>
            <a:pPr marL="0" indent="0">
              <a:buNone/>
            </a:pPr>
            <a:endParaRPr lang="hu-HU" dirty="0"/>
          </a:p>
        </p:txBody>
      </p:sp>
    </p:spTree>
    <p:extLst>
      <p:ext uri="{BB962C8B-B14F-4D97-AF65-F5344CB8AC3E}">
        <p14:creationId xmlns:p14="http://schemas.microsoft.com/office/powerpoint/2010/main" val="1745270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Az </a:t>
            </a:r>
            <a:r>
              <a:rPr lang="hu-HU" dirty="0" err="1"/>
              <a:t>endocannabinoid</a:t>
            </a:r>
            <a:r>
              <a:rPr lang="hu-HU" dirty="0"/>
              <a:t> rendszer jelentősége</a:t>
            </a:r>
          </a:p>
        </p:txBody>
      </p:sp>
      <p:sp>
        <p:nvSpPr>
          <p:cNvPr id="3" name="Tartalom helye 2"/>
          <p:cNvSpPr>
            <a:spLocks noGrp="1"/>
          </p:cNvSpPr>
          <p:nvPr>
            <p:ph idx="1"/>
          </p:nvPr>
        </p:nvSpPr>
        <p:spPr>
          <a:xfrm>
            <a:off x="677334" y="2160589"/>
            <a:ext cx="9293980" cy="3880773"/>
          </a:xfrm>
        </p:spPr>
        <p:txBody>
          <a:bodyPr>
            <a:normAutofit lnSpcReduction="10000"/>
          </a:bodyPr>
          <a:lstStyle/>
          <a:p>
            <a:pPr marL="0" indent="0">
              <a:buNone/>
            </a:pPr>
            <a:r>
              <a:rPr lang="hu-HU" b="1" dirty="0"/>
              <a:t>A </a:t>
            </a:r>
            <a:r>
              <a:rPr lang="hu-HU" b="1" dirty="0" err="1"/>
              <a:t>kannabinoidok</a:t>
            </a:r>
            <a:r>
              <a:rPr lang="hu-HU" b="1" dirty="0"/>
              <a:t> hatékonysága és hatásossága is felülmúlta az </a:t>
            </a:r>
            <a:r>
              <a:rPr lang="hu-HU" b="1" dirty="0" err="1"/>
              <a:t>ópiátokét</a:t>
            </a:r>
            <a:r>
              <a:rPr lang="hu-HU" b="1" dirty="0"/>
              <a:t>, mind gyulladásos és krónikus fájdalom esetén is</a:t>
            </a:r>
            <a:r>
              <a:rPr lang="hu-HU" dirty="0"/>
              <a:t>. </a:t>
            </a:r>
          </a:p>
          <a:p>
            <a:pPr marL="0" indent="0">
              <a:buNone/>
            </a:pPr>
            <a:r>
              <a:rPr lang="hu-HU" dirty="0"/>
              <a:t>Perifériás szövetből nyert mintákban ki tudták mutatni az AEA és 2-AG emelkedett szintjét gyulladás okozta fájdalom esetén (</a:t>
            </a:r>
            <a:r>
              <a:rPr lang="hu-HU" dirty="0" err="1"/>
              <a:t>Beaulieu</a:t>
            </a:r>
            <a:r>
              <a:rPr lang="hu-HU" dirty="0"/>
              <a:t> et </a:t>
            </a:r>
            <a:r>
              <a:rPr lang="hu-HU" dirty="0" err="1"/>
              <a:t>al</a:t>
            </a:r>
            <a:r>
              <a:rPr lang="hu-HU" dirty="0"/>
              <a:t>., 2000; </a:t>
            </a:r>
            <a:r>
              <a:rPr lang="hu-HU" dirty="0" err="1"/>
              <a:t>Maione</a:t>
            </a:r>
            <a:r>
              <a:rPr lang="hu-HU" dirty="0"/>
              <a:t> et </a:t>
            </a:r>
            <a:r>
              <a:rPr lang="hu-HU" dirty="0" err="1"/>
              <a:t>al</a:t>
            </a:r>
            <a:r>
              <a:rPr lang="hu-HU" dirty="0"/>
              <a:t>., 2007) </a:t>
            </a:r>
          </a:p>
          <a:p>
            <a:pPr marL="0" indent="0">
              <a:buNone/>
            </a:pPr>
            <a:r>
              <a:rPr lang="hu-HU" dirty="0"/>
              <a:t>A gyulladáscsökkentő válasz inkább a CB2 receptoroknak köszönhető, míg a fájdalom feldolgozásában a CB1 receptorok vesznek inkább részt.</a:t>
            </a:r>
          </a:p>
          <a:p>
            <a:pPr marL="0" indent="0">
              <a:buNone/>
            </a:pPr>
            <a:r>
              <a:rPr lang="hu-HU" b="1" dirty="0" err="1"/>
              <a:t>Neuropátiás</a:t>
            </a:r>
            <a:r>
              <a:rPr lang="hu-HU" b="1" dirty="0"/>
              <a:t> fájdalom esetén </a:t>
            </a:r>
            <a:r>
              <a:rPr lang="hu-HU" dirty="0"/>
              <a:t>az </a:t>
            </a:r>
            <a:r>
              <a:rPr lang="hu-HU" dirty="0" err="1"/>
              <a:t>ópiát</a:t>
            </a:r>
            <a:r>
              <a:rPr lang="hu-HU" dirty="0"/>
              <a:t> </a:t>
            </a:r>
            <a:r>
              <a:rPr lang="hu-HU" dirty="0" err="1"/>
              <a:t>analgetikumok</a:t>
            </a:r>
            <a:r>
              <a:rPr lang="hu-HU" dirty="0"/>
              <a:t> kevésbé effektívek. </a:t>
            </a:r>
            <a:r>
              <a:rPr lang="hu-HU" b="1" dirty="0"/>
              <a:t>A perifériás neuronok károsodása esetén kimutatható az </a:t>
            </a:r>
            <a:r>
              <a:rPr lang="hu-HU" b="1" dirty="0" err="1"/>
              <a:t>ópioid</a:t>
            </a:r>
            <a:r>
              <a:rPr lang="hu-HU" b="1" dirty="0"/>
              <a:t> receptorok </a:t>
            </a:r>
            <a:r>
              <a:rPr lang="hu-HU" b="1" dirty="0" err="1"/>
              <a:t>depléciója</a:t>
            </a:r>
            <a:r>
              <a:rPr lang="hu-HU" b="1" dirty="0"/>
              <a:t> a gerincvelő hátsó kötegében, míg ez a fajta </a:t>
            </a:r>
            <a:r>
              <a:rPr lang="hu-HU" b="1" dirty="0" err="1"/>
              <a:t>depléció</a:t>
            </a:r>
            <a:r>
              <a:rPr lang="hu-HU" b="1" dirty="0"/>
              <a:t> a CB-receptorok esetén nem kimutatható</a:t>
            </a:r>
            <a:r>
              <a:rPr lang="hu-HU" dirty="0"/>
              <a:t>. </a:t>
            </a:r>
          </a:p>
          <a:p>
            <a:pPr marL="0" indent="0">
              <a:buNone/>
            </a:pPr>
            <a:r>
              <a:rPr lang="hu-HU" dirty="0"/>
              <a:t>A </a:t>
            </a:r>
            <a:r>
              <a:rPr lang="hu-HU" dirty="0" err="1"/>
              <a:t>kannabinoidok</a:t>
            </a:r>
            <a:r>
              <a:rPr lang="hu-HU" dirty="0"/>
              <a:t> hatékony fájdalomcsillapítók lehetnek olyan </a:t>
            </a:r>
            <a:r>
              <a:rPr lang="hu-HU" dirty="0" err="1"/>
              <a:t>neuropátiás</a:t>
            </a:r>
            <a:r>
              <a:rPr lang="hu-HU" dirty="0"/>
              <a:t> fájdalommal élő betegek között is, akiknél az </a:t>
            </a:r>
            <a:r>
              <a:rPr lang="hu-HU" b="1" dirty="0" err="1"/>
              <a:t>ópioidok</a:t>
            </a:r>
            <a:r>
              <a:rPr lang="hu-HU" b="1" dirty="0"/>
              <a:t> adása kontraindikált </a:t>
            </a:r>
            <a:r>
              <a:rPr lang="hu-HU" dirty="0"/>
              <a:t>vagy a gyakori mellékhatások miatt (pl.hányás) nem folytatható. (</a:t>
            </a:r>
            <a:r>
              <a:rPr lang="hu-HU" dirty="0" err="1"/>
              <a:t>Zogopoulus</a:t>
            </a:r>
            <a:r>
              <a:rPr lang="hu-HU" dirty="0"/>
              <a:t> et </a:t>
            </a:r>
            <a:r>
              <a:rPr lang="hu-HU" dirty="0" err="1"/>
              <a:t>al</a:t>
            </a:r>
            <a:r>
              <a:rPr lang="hu-HU" dirty="0"/>
              <a:t>., 2011)</a:t>
            </a:r>
          </a:p>
        </p:txBody>
      </p:sp>
    </p:spTree>
    <p:extLst>
      <p:ext uri="{BB962C8B-B14F-4D97-AF65-F5344CB8AC3E}">
        <p14:creationId xmlns:p14="http://schemas.microsoft.com/office/powerpoint/2010/main" val="4264504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dirty="0"/>
              <a:t>A CB receptorok szerepe a krónikus</a:t>
            </a:r>
            <a:br>
              <a:rPr lang="hu-HU" dirty="0"/>
            </a:br>
            <a:r>
              <a:rPr lang="hu-HU" dirty="0"/>
              <a:t>fájdalomban</a:t>
            </a:r>
            <a:br>
              <a:rPr lang="hu-HU" dirty="0"/>
            </a:br>
            <a:endParaRPr lang="hu-HU" dirty="0"/>
          </a:p>
        </p:txBody>
      </p:sp>
      <p:sp>
        <p:nvSpPr>
          <p:cNvPr id="3" name="Tartalom helye 2"/>
          <p:cNvSpPr>
            <a:spLocks noGrp="1"/>
          </p:cNvSpPr>
          <p:nvPr>
            <p:ph idx="1"/>
          </p:nvPr>
        </p:nvSpPr>
        <p:spPr/>
        <p:txBody>
          <a:bodyPr>
            <a:normAutofit fontScale="92500" lnSpcReduction="20000"/>
          </a:bodyPr>
          <a:lstStyle/>
          <a:p>
            <a:r>
              <a:rPr lang="hu-HU" dirty="0"/>
              <a:t>Krónikusan fennálló fájdalmak esetén –például perifériás idegkárosodás miatt kialakult </a:t>
            </a:r>
            <a:r>
              <a:rPr lang="hu-HU" dirty="0" err="1"/>
              <a:t>neuropathias</a:t>
            </a:r>
            <a:r>
              <a:rPr lang="hu-HU" dirty="0"/>
              <a:t> fájdalom során a folyamatos központi idegrendszeri </a:t>
            </a:r>
            <a:r>
              <a:rPr lang="hu-HU" dirty="0" err="1"/>
              <a:t>szenzitizáció</a:t>
            </a:r>
            <a:r>
              <a:rPr lang="hu-HU" dirty="0"/>
              <a:t> a gerincvelői </a:t>
            </a:r>
            <a:r>
              <a:rPr lang="hu-HU" dirty="0" err="1"/>
              <a:t>nociceptív</a:t>
            </a:r>
            <a:r>
              <a:rPr lang="hu-HU" dirty="0"/>
              <a:t> hálózat átrendeződésével túlérzékenység alakul ki. Ennek eredménye lehet </a:t>
            </a:r>
            <a:r>
              <a:rPr lang="hu-HU" dirty="0" err="1"/>
              <a:t>hyperalgesia</a:t>
            </a:r>
            <a:r>
              <a:rPr lang="hu-HU" dirty="0"/>
              <a:t> és </a:t>
            </a:r>
            <a:r>
              <a:rPr lang="hu-HU" dirty="0" err="1"/>
              <a:t>allodynia</a:t>
            </a:r>
            <a:r>
              <a:rPr lang="hu-HU" dirty="0"/>
              <a:t>, ami okozhatja a tradicionális </a:t>
            </a:r>
            <a:r>
              <a:rPr lang="hu-HU" dirty="0" err="1"/>
              <a:t>analgetikumok</a:t>
            </a:r>
            <a:r>
              <a:rPr lang="hu-HU" dirty="0"/>
              <a:t> csökkent hatását. Emiatt is tűnik ígéretesnek az </a:t>
            </a:r>
            <a:r>
              <a:rPr lang="hu-HU" dirty="0" err="1"/>
              <a:t>endocannabinoidok</a:t>
            </a:r>
            <a:r>
              <a:rPr lang="hu-HU" dirty="0"/>
              <a:t> viselkedésének kutatása krónikus fájdalom esetén. (</a:t>
            </a:r>
            <a:r>
              <a:rPr lang="hu-HU" dirty="0" err="1"/>
              <a:t>Woodhams</a:t>
            </a:r>
            <a:r>
              <a:rPr lang="hu-HU" dirty="0"/>
              <a:t> et </a:t>
            </a:r>
            <a:r>
              <a:rPr lang="hu-HU" dirty="0" err="1"/>
              <a:t>al</a:t>
            </a:r>
            <a:r>
              <a:rPr lang="hu-HU" dirty="0"/>
              <a:t>., 2015)</a:t>
            </a:r>
          </a:p>
          <a:p>
            <a:r>
              <a:rPr lang="hu-HU" b="1" dirty="0"/>
              <a:t>A gerincvelői </a:t>
            </a:r>
            <a:r>
              <a:rPr lang="hu-HU" b="1" dirty="0" err="1"/>
              <a:t>endokannabinoid</a:t>
            </a:r>
            <a:r>
              <a:rPr lang="hu-HU" b="1" dirty="0"/>
              <a:t> jelátvitel aktivitása fokozódik </a:t>
            </a:r>
            <a:r>
              <a:rPr lang="hu-HU" b="1" dirty="0" err="1"/>
              <a:t>neuropátiás</a:t>
            </a:r>
            <a:r>
              <a:rPr lang="hu-HU" b="1" dirty="0"/>
              <a:t> fájdalom kialakulása után, mind a CB receptorok számát, mind az </a:t>
            </a:r>
            <a:r>
              <a:rPr lang="hu-HU" b="1" dirty="0" err="1"/>
              <a:t>endokannabinoidok</a:t>
            </a:r>
            <a:r>
              <a:rPr lang="hu-HU" b="1" dirty="0"/>
              <a:t> koncentrációját tekintve. </a:t>
            </a:r>
            <a:r>
              <a:rPr lang="hu-HU" dirty="0"/>
              <a:t>A CB receptorok és a 2-AG fent említett hatásmechanizmusai miatt ez az új kutatási terület nagy eredményekkel kecsegtet. (</a:t>
            </a:r>
            <a:r>
              <a:rPr lang="hu-HU" dirty="0" err="1"/>
              <a:t>Alkaitis</a:t>
            </a:r>
            <a:r>
              <a:rPr lang="hu-HU" dirty="0"/>
              <a:t> et </a:t>
            </a:r>
            <a:r>
              <a:rPr lang="hu-HU" dirty="0" err="1"/>
              <a:t>al</a:t>
            </a:r>
            <a:r>
              <a:rPr lang="hu-HU" dirty="0"/>
              <a:t>., 2010)</a:t>
            </a:r>
          </a:p>
          <a:p>
            <a:r>
              <a:rPr lang="hu-HU" dirty="0"/>
              <a:t>Több tanulmány is bizonyította a </a:t>
            </a:r>
            <a:r>
              <a:rPr lang="hu-HU" b="1" dirty="0"/>
              <a:t>gerincvelői CB receptor </a:t>
            </a:r>
            <a:r>
              <a:rPr lang="hu-HU" b="1" dirty="0" err="1"/>
              <a:t>mRNS</a:t>
            </a:r>
            <a:r>
              <a:rPr lang="hu-HU" b="1" dirty="0"/>
              <a:t> és fehérje </a:t>
            </a:r>
            <a:r>
              <a:rPr lang="hu-HU" b="1" dirty="0" err="1"/>
              <a:t>upregulatioját</a:t>
            </a:r>
            <a:r>
              <a:rPr lang="hu-HU" b="1" dirty="0"/>
              <a:t> </a:t>
            </a:r>
            <a:r>
              <a:rPr lang="hu-HU" b="1" dirty="0" err="1"/>
              <a:t>neuropátiás</a:t>
            </a:r>
            <a:r>
              <a:rPr lang="hu-HU" b="1" dirty="0"/>
              <a:t> fájdalom esetén</a:t>
            </a:r>
            <a:r>
              <a:rPr lang="hu-HU" dirty="0"/>
              <a:t>, valamint a gerincvelői CB </a:t>
            </a:r>
            <a:r>
              <a:rPr lang="hu-HU" dirty="0" err="1"/>
              <a:t>receptoragonista</a:t>
            </a:r>
            <a:r>
              <a:rPr lang="hu-HU" dirty="0"/>
              <a:t> adásával csökken mind a </a:t>
            </a:r>
            <a:r>
              <a:rPr lang="hu-HU" dirty="0" err="1"/>
              <a:t>neuronális</a:t>
            </a:r>
            <a:r>
              <a:rPr lang="hu-HU" dirty="0"/>
              <a:t>, mind a </a:t>
            </a:r>
            <a:r>
              <a:rPr lang="hu-HU" dirty="0" err="1"/>
              <a:t>nociceptív</a:t>
            </a:r>
            <a:r>
              <a:rPr lang="hu-HU" dirty="0"/>
              <a:t> válasz. (</a:t>
            </a:r>
            <a:r>
              <a:rPr lang="hu-HU" dirty="0" err="1"/>
              <a:t>Sagar</a:t>
            </a:r>
            <a:r>
              <a:rPr lang="hu-HU" dirty="0"/>
              <a:t> et al.,2012)</a:t>
            </a:r>
          </a:p>
        </p:txBody>
      </p:sp>
    </p:spTree>
    <p:extLst>
      <p:ext uri="{BB962C8B-B14F-4D97-AF65-F5344CB8AC3E}">
        <p14:creationId xmlns:p14="http://schemas.microsoft.com/office/powerpoint/2010/main" val="2516330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Kutatásunk </a:t>
            </a:r>
          </a:p>
        </p:txBody>
      </p:sp>
      <p:sp>
        <p:nvSpPr>
          <p:cNvPr id="3" name="Tartalom helye 2"/>
          <p:cNvSpPr>
            <a:spLocks noGrp="1"/>
          </p:cNvSpPr>
          <p:nvPr>
            <p:ph idx="1"/>
          </p:nvPr>
        </p:nvSpPr>
        <p:spPr/>
        <p:txBody>
          <a:bodyPr>
            <a:normAutofit fontScale="85000" lnSpcReduction="20000"/>
          </a:bodyPr>
          <a:lstStyle/>
          <a:p>
            <a:r>
              <a:rPr lang="hu-HU" dirty="0"/>
              <a:t>60 beteget kérdeztünk ki az SF-12 kérdőív segítségével, műtét előtt, műtét után 30 nappal és 12 hónap múlva. A kérdőív kitöltésekor az életminőségre és a fájdalom intenzitására koncentráltunk. A fájdalom intenzitását VNRS (</a:t>
            </a:r>
            <a:r>
              <a:rPr lang="hu-HU" dirty="0" err="1"/>
              <a:t>verbal</a:t>
            </a:r>
            <a:r>
              <a:rPr lang="hu-HU" dirty="0"/>
              <a:t> </a:t>
            </a:r>
            <a:r>
              <a:rPr lang="hu-HU" dirty="0" err="1"/>
              <a:t>numerical</a:t>
            </a:r>
            <a:r>
              <a:rPr lang="hu-HU" dirty="0"/>
              <a:t> </a:t>
            </a:r>
            <a:r>
              <a:rPr lang="hu-HU" dirty="0" err="1"/>
              <a:t>scale</a:t>
            </a:r>
            <a:r>
              <a:rPr lang="hu-HU" dirty="0"/>
              <a:t>) segítségével pontoztuk. </a:t>
            </a:r>
          </a:p>
          <a:p>
            <a:r>
              <a:rPr lang="hu-HU" dirty="0"/>
              <a:t>25 férfi és 35 nő nyilatkozott, valamennyien 51 és 70 év közöttiek, társbetegségeik hasonlóak, többnyire hipertónia, ISZB, COPD. Egyelőre kontroll csoportunk ugyanezen életkorú és ugyanezen társbetegségekkel rendelkező érsebészeti betegek, nem estek át rekonstrukciós műtéten.</a:t>
            </a:r>
          </a:p>
          <a:p>
            <a:r>
              <a:rPr lang="hu-HU" dirty="0"/>
              <a:t>A műtét közben kapott anesztézia alapján a betegeket 2 csoportra osztottuk, az egyik csoport általános anesztéziában részesült (35 fő), míg a másik </a:t>
            </a:r>
            <a:r>
              <a:rPr lang="hu-HU" dirty="0" err="1"/>
              <a:t>neuraxiális</a:t>
            </a:r>
            <a:r>
              <a:rPr lang="hu-HU" dirty="0"/>
              <a:t> (esetünkben </a:t>
            </a:r>
            <a:r>
              <a:rPr lang="hu-HU" dirty="0" err="1"/>
              <a:t>spinális</a:t>
            </a:r>
            <a:r>
              <a:rPr lang="hu-HU" dirty="0"/>
              <a:t>) érzéstelenítést kapott (25 fő).</a:t>
            </a:r>
          </a:p>
          <a:p>
            <a:r>
              <a:rPr lang="hu-HU" dirty="0"/>
              <a:t>A vérplazmát 3 időpontban vettük le, közvetlenül az anesztézia előtt, az anesztézia befejezését követően, végül pedig 12 órával később. Erre azért volt szükség, mert a vérmintából tudtuk kimutatni az </a:t>
            </a:r>
            <a:r>
              <a:rPr lang="hu-HU" dirty="0" err="1"/>
              <a:t>endokannabinoidok</a:t>
            </a:r>
            <a:r>
              <a:rPr lang="hu-HU" dirty="0"/>
              <a:t> koncentrációjának változását időrendben.</a:t>
            </a:r>
          </a:p>
          <a:p>
            <a:r>
              <a:rPr lang="hu-HU" b="1" dirty="0"/>
              <a:t>A páciensek plazma </a:t>
            </a:r>
            <a:r>
              <a:rPr lang="hu-HU" b="1" dirty="0" err="1"/>
              <a:t>endokannabinoid</a:t>
            </a:r>
            <a:r>
              <a:rPr lang="hu-HU" b="1" dirty="0"/>
              <a:t> szintjeinek rövid idejű változását, valamint a hosszútávú életminőség és fájdalomintenzitás dinamikáját vizsgáltuk.</a:t>
            </a:r>
          </a:p>
        </p:txBody>
      </p:sp>
    </p:spTree>
    <p:extLst>
      <p:ext uri="{BB962C8B-B14F-4D97-AF65-F5344CB8AC3E}">
        <p14:creationId xmlns:p14="http://schemas.microsoft.com/office/powerpoint/2010/main" val="1163980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A fájdalom és az életminőség értékelése kérdőívvel</a:t>
            </a:r>
          </a:p>
        </p:txBody>
      </p:sp>
      <p:sp>
        <p:nvSpPr>
          <p:cNvPr id="3" name="Tartalom helye 2"/>
          <p:cNvSpPr>
            <a:spLocks noGrp="1"/>
          </p:cNvSpPr>
          <p:nvPr>
            <p:ph idx="1"/>
          </p:nvPr>
        </p:nvSpPr>
        <p:spPr/>
        <p:txBody>
          <a:bodyPr>
            <a:normAutofit fontScale="85000" lnSpcReduction="20000"/>
          </a:bodyPr>
          <a:lstStyle/>
          <a:p>
            <a:r>
              <a:rPr lang="hu-HU" dirty="0"/>
              <a:t>A fájdalom mértékét </a:t>
            </a:r>
            <a:r>
              <a:rPr lang="hu-HU" dirty="0" err="1"/>
              <a:t>verbal</a:t>
            </a:r>
            <a:r>
              <a:rPr lang="hu-HU" dirty="0"/>
              <a:t> </a:t>
            </a:r>
            <a:r>
              <a:rPr lang="hu-HU" dirty="0" err="1"/>
              <a:t>numerical</a:t>
            </a:r>
            <a:r>
              <a:rPr lang="hu-HU" dirty="0"/>
              <a:t> </a:t>
            </a:r>
            <a:r>
              <a:rPr lang="hu-HU" dirty="0" err="1"/>
              <a:t>scale</a:t>
            </a:r>
            <a:r>
              <a:rPr lang="hu-HU" dirty="0"/>
              <a:t> (VNRS) skálával értékeltük.</a:t>
            </a:r>
          </a:p>
          <a:p>
            <a:r>
              <a:rPr lang="hu-HU" dirty="0"/>
              <a:t>Az életminőséget saját bevallás alapján értékeltük. Az SF-12 ugyanazt a 8 tárgyterületet járja körül, mint az SF-36:</a:t>
            </a:r>
          </a:p>
          <a:p>
            <a:r>
              <a:rPr lang="hu-HU" dirty="0"/>
              <a:t>• Egészségügyi problémák miatt kialakult </a:t>
            </a:r>
            <a:r>
              <a:rPr lang="hu-HU" dirty="0" err="1"/>
              <a:t>limitációk</a:t>
            </a:r>
            <a:r>
              <a:rPr lang="hu-HU" dirty="0"/>
              <a:t> a fizikai aktivitásban</a:t>
            </a:r>
          </a:p>
          <a:p>
            <a:r>
              <a:rPr lang="hu-HU" dirty="0"/>
              <a:t>• Fizikai és emocionális problémák miatt kialakult </a:t>
            </a:r>
            <a:r>
              <a:rPr lang="hu-HU" dirty="0" err="1"/>
              <a:t>limitációk</a:t>
            </a:r>
            <a:r>
              <a:rPr lang="hu-HU" dirty="0"/>
              <a:t> a közösségi</a:t>
            </a:r>
          </a:p>
          <a:p>
            <a:r>
              <a:rPr lang="hu-HU" dirty="0"/>
              <a:t>aktivitásban</a:t>
            </a:r>
          </a:p>
          <a:p>
            <a:r>
              <a:rPr lang="hu-HU" dirty="0"/>
              <a:t>• Fizikai egészségügyi problémák miatt kialakult </a:t>
            </a:r>
            <a:r>
              <a:rPr lang="hu-HU" b="1" dirty="0" err="1"/>
              <a:t>limitációk</a:t>
            </a:r>
            <a:r>
              <a:rPr lang="hu-HU" b="1" dirty="0"/>
              <a:t> a mindennapi</a:t>
            </a:r>
          </a:p>
          <a:p>
            <a:r>
              <a:rPr lang="hu-HU" b="1" dirty="0"/>
              <a:t>aktivitásban</a:t>
            </a:r>
          </a:p>
          <a:p>
            <a:r>
              <a:rPr lang="hu-HU" dirty="0"/>
              <a:t>• Testi fájdalom</a:t>
            </a:r>
          </a:p>
          <a:p>
            <a:r>
              <a:rPr lang="hu-HU" dirty="0"/>
              <a:t>• </a:t>
            </a:r>
            <a:r>
              <a:rPr lang="hu-HU" b="1" dirty="0"/>
              <a:t>Általános mentális egészség</a:t>
            </a:r>
            <a:r>
              <a:rPr lang="hu-HU" dirty="0"/>
              <a:t> (pszichés </a:t>
            </a:r>
            <a:r>
              <a:rPr lang="hu-HU" dirty="0" err="1"/>
              <a:t>distressz</a:t>
            </a:r>
            <a:r>
              <a:rPr lang="hu-HU" dirty="0"/>
              <a:t> és jóllét)</a:t>
            </a:r>
          </a:p>
          <a:p>
            <a:r>
              <a:rPr lang="hu-HU" dirty="0"/>
              <a:t>• Emocionális problémák okozta </a:t>
            </a:r>
            <a:r>
              <a:rPr lang="hu-HU" dirty="0" err="1"/>
              <a:t>limitációk</a:t>
            </a:r>
            <a:r>
              <a:rPr lang="hu-HU" dirty="0"/>
              <a:t> a mindennapi aktivitásban</a:t>
            </a:r>
          </a:p>
          <a:p>
            <a:r>
              <a:rPr lang="hu-HU" dirty="0"/>
              <a:t>• </a:t>
            </a:r>
            <a:r>
              <a:rPr lang="hu-HU" b="1" dirty="0"/>
              <a:t>Vitalitás</a:t>
            </a:r>
            <a:r>
              <a:rPr lang="hu-HU" dirty="0"/>
              <a:t> (energia, fáradékonyság)</a:t>
            </a:r>
          </a:p>
          <a:p>
            <a:r>
              <a:rPr lang="hu-HU" dirty="0"/>
              <a:t>• Általános egészség-percepció</a:t>
            </a:r>
          </a:p>
        </p:txBody>
      </p:sp>
    </p:spTree>
    <p:extLst>
      <p:ext uri="{BB962C8B-B14F-4D97-AF65-F5344CB8AC3E}">
        <p14:creationId xmlns:p14="http://schemas.microsoft.com/office/powerpoint/2010/main" val="2851482750"/>
      </p:ext>
    </p:extLst>
  </p:cSld>
  <p:clrMapOvr>
    <a:masterClrMapping/>
  </p:clrMapOvr>
</p:sld>
</file>

<file path=ppt/theme/theme1.xml><?xml version="1.0" encoding="utf-8"?>
<a:theme xmlns:a="http://schemas.openxmlformats.org/drawingml/2006/main" name="Fazetta">
  <a:themeElements>
    <a:clrScheme name="Fazet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zet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zet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9059</TotalTime>
  <Words>1870</Words>
  <Application>Microsoft Office PowerPoint</Application>
  <PresentationFormat>Szélesvásznú</PresentationFormat>
  <Paragraphs>138</Paragraphs>
  <Slides>17</Slides>
  <Notes>13</Notes>
  <HiddenSlides>0</HiddenSlides>
  <MMClips>0</MMClips>
  <ScaleCrop>false</ScaleCrop>
  <HeadingPairs>
    <vt:vector size="6" baseType="variant">
      <vt:variant>
        <vt:lpstr>Használt betűtípusok</vt:lpstr>
      </vt:variant>
      <vt:variant>
        <vt:i4>4</vt:i4>
      </vt:variant>
      <vt:variant>
        <vt:lpstr>Téma</vt:lpstr>
      </vt:variant>
      <vt:variant>
        <vt:i4>1</vt:i4>
      </vt:variant>
      <vt:variant>
        <vt:lpstr>Diacímek</vt:lpstr>
      </vt:variant>
      <vt:variant>
        <vt:i4>17</vt:i4>
      </vt:variant>
    </vt:vector>
  </HeadingPairs>
  <TitlesOfParts>
    <vt:vector size="22" baseType="lpstr">
      <vt:lpstr>Arial</vt:lpstr>
      <vt:lpstr>Calibri</vt:lpstr>
      <vt:lpstr>Trebuchet MS</vt:lpstr>
      <vt:lpstr>Wingdings 3</vt:lpstr>
      <vt:lpstr>Fazetta</vt:lpstr>
      <vt:lpstr>ENDOCANNABINOIDOK SZÉRUM SZINTJÉNEK PERIOPERATÍV VÁLTOZÁSAI</vt:lpstr>
      <vt:lpstr>A krónikus fájdalom alakulása infrainguinális érsebészeti rekonstrukciós műtéten átesett betegeknél.  A krónikus fájdalom összefüggése az anesztézia típusával, valamint a műtét körüli endokannabinoid szérum szint változással.</vt:lpstr>
      <vt:lpstr>Háttér</vt:lpstr>
      <vt:lpstr>Hipotézis, célok</vt:lpstr>
      <vt:lpstr>Az endocannabinoid rendszer</vt:lpstr>
      <vt:lpstr>Az endocannabinoid rendszer jelentősége</vt:lpstr>
      <vt:lpstr>A CB receptorok szerepe a krónikus fájdalomban </vt:lpstr>
      <vt:lpstr>Kutatásunk </vt:lpstr>
      <vt:lpstr>A fájdalom és az életminőség értékelése kérdőívvel</vt:lpstr>
      <vt:lpstr>HPLC - MS</vt:lpstr>
      <vt:lpstr>PowerPoint-bemutató</vt:lpstr>
      <vt:lpstr>PowerPoint-bemutató</vt:lpstr>
      <vt:lpstr>PowerPoint-bemutató</vt:lpstr>
      <vt:lpstr>PowerPoint-bemutató</vt:lpstr>
      <vt:lpstr>Eredményeink 1.:Krónikus fájdalom, életminőség </vt:lpstr>
      <vt:lpstr>Eredményeink 2.: A plazma endokannabinoid szint időbeli változása  </vt:lpstr>
      <vt:lpstr>Tisztelettel köszönöm a figyelmet!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NEURAXIÁLIS ÉRZÉSTELENÍTÉS SZEREPE A KRÓNIKUS POSZTOPERATÍV FÁJDALOM MEGELŐZÉSÉBEN REKONSTRUKCIÓS ÉRMŰTÉTEKET KÖVETŐEN </dc:title>
  <dc:creator>User</dc:creator>
  <cp:lastModifiedBy>User</cp:lastModifiedBy>
  <cp:revision>94</cp:revision>
  <dcterms:created xsi:type="dcterms:W3CDTF">2024-10-02T09:50:42Z</dcterms:created>
  <dcterms:modified xsi:type="dcterms:W3CDTF">2025-09-26T05:58:13Z</dcterms:modified>
</cp:coreProperties>
</file>