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0" r:id="rId3"/>
    <p:sldMasterId id="2147483717" r:id="rId4"/>
    <p:sldMasterId id="2147483782" r:id="rId5"/>
  </p:sldMasterIdLst>
  <p:notesMasterIdLst>
    <p:notesMasterId r:id="rId30"/>
  </p:notesMasterIdLst>
  <p:sldIdLst>
    <p:sldId id="407" r:id="rId6"/>
    <p:sldId id="661" r:id="rId7"/>
    <p:sldId id="662" r:id="rId8"/>
    <p:sldId id="663" r:id="rId9"/>
    <p:sldId id="310" r:id="rId10"/>
    <p:sldId id="642" r:id="rId11"/>
    <p:sldId id="441" r:id="rId12"/>
    <p:sldId id="442" r:id="rId13"/>
    <p:sldId id="328" r:id="rId14"/>
    <p:sldId id="382" r:id="rId15"/>
    <p:sldId id="659" r:id="rId16"/>
    <p:sldId id="608" r:id="rId17"/>
    <p:sldId id="459" r:id="rId18"/>
    <p:sldId id="512" r:id="rId19"/>
    <p:sldId id="513" r:id="rId20"/>
    <p:sldId id="664" r:id="rId21"/>
    <p:sldId id="668" r:id="rId22"/>
    <p:sldId id="666" r:id="rId23"/>
    <p:sldId id="665" r:id="rId24"/>
    <p:sldId id="667" r:id="rId25"/>
    <p:sldId id="258" r:id="rId26"/>
    <p:sldId id="259" r:id="rId27"/>
    <p:sldId id="669" r:id="rId28"/>
    <p:sldId id="426" r:id="rId2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8EE557-CBB0-4DFA-8BFE-5BD91CB2EA23}" v="30" dt="2025-09-22T08:33:01.2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4660"/>
  </p:normalViewPr>
  <p:slideViewPr>
    <p:cSldViewPr snapToGrid="0">
      <p:cViewPr varScale="1">
        <p:scale>
          <a:sx n="60" d="100"/>
          <a:sy n="60" d="100"/>
        </p:scale>
        <p:origin x="868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óbert Gyula Dr. Almási" userId="03d04e38ac40ccb7" providerId="LiveId" clId="{8B8EE557-CBB0-4DFA-8BFE-5BD91CB2EA23}"/>
    <pc:docChg chg="undo custSel addSld delSld modSld sldOrd">
      <pc:chgData name="Róbert Gyula Dr. Almási" userId="03d04e38ac40ccb7" providerId="LiveId" clId="{8B8EE557-CBB0-4DFA-8BFE-5BD91CB2EA23}" dt="2025-09-22T08:34:24.311" v="5522" actId="20577"/>
      <pc:docMkLst>
        <pc:docMk/>
      </pc:docMkLst>
      <pc:sldChg chg="del">
        <pc:chgData name="Róbert Gyula Dr. Almási" userId="03d04e38ac40ccb7" providerId="LiveId" clId="{8B8EE557-CBB0-4DFA-8BFE-5BD91CB2EA23}" dt="2025-09-19T07:11:54.484" v="83" actId="47"/>
        <pc:sldMkLst>
          <pc:docMk/>
          <pc:sldMk cId="1109494544" sldId="256"/>
        </pc:sldMkLst>
      </pc:sldChg>
      <pc:sldChg chg="modSp del mod">
        <pc:chgData name="Róbert Gyula Dr. Almási" userId="03d04e38ac40ccb7" providerId="LiveId" clId="{8B8EE557-CBB0-4DFA-8BFE-5BD91CB2EA23}" dt="2025-09-19T08:33:51.249" v="2108" actId="47"/>
        <pc:sldMkLst>
          <pc:docMk/>
          <pc:sldMk cId="4099533271" sldId="257"/>
        </pc:sldMkLst>
      </pc:sldChg>
      <pc:sldChg chg="modSp mod">
        <pc:chgData name="Róbert Gyula Dr. Almási" userId="03d04e38ac40ccb7" providerId="LiveId" clId="{8B8EE557-CBB0-4DFA-8BFE-5BD91CB2EA23}" dt="2025-09-22T08:07:45.178" v="5075" actId="404"/>
        <pc:sldMkLst>
          <pc:docMk/>
          <pc:sldMk cId="533872250" sldId="258"/>
        </pc:sldMkLst>
        <pc:spChg chg="mod">
          <ac:chgData name="Róbert Gyula Dr. Almási" userId="03d04e38ac40ccb7" providerId="LiveId" clId="{8B8EE557-CBB0-4DFA-8BFE-5BD91CB2EA23}" dt="2025-09-22T08:07:45.178" v="5075" actId="404"/>
          <ac:spMkLst>
            <pc:docMk/>
            <pc:sldMk cId="533872250" sldId="258"/>
            <ac:spMk id="2" creationId="{89926010-4701-A563-D260-00FA929BA30B}"/>
          </ac:spMkLst>
        </pc:spChg>
        <pc:spChg chg="mod">
          <ac:chgData name="Róbert Gyula Dr. Almási" userId="03d04e38ac40ccb7" providerId="LiveId" clId="{8B8EE557-CBB0-4DFA-8BFE-5BD91CB2EA23}" dt="2025-09-22T08:05:06.099" v="5041" actId="1076"/>
          <ac:spMkLst>
            <pc:docMk/>
            <pc:sldMk cId="533872250" sldId="258"/>
            <ac:spMk id="7" creationId="{34383ED3-E3A3-CC3C-04A0-46B1DD01A547}"/>
          </ac:spMkLst>
        </pc:spChg>
        <pc:picChg chg="mod">
          <ac:chgData name="Róbert Gyula Dr. Almási" userId="03d04e38ac40ccb7" providerId="LiveId" clId="{8B8EE557-CBB0-4DFA-8BFE-5BD91CB2EA23}" dt="2025-09-22T08:05:16.959" v="5043" actId="14100"/>
          <ac:picMkLst>
            <pc:docMk/>
            <pc:sldMk cId="533872250" sldId="258"/>
            <ac:picMk id="5" creationId="{34AA5CC1-D777-A76C-58CF-458A42DD4CBF}"/>
          </ac:picMkLst>
        </pc:picChg>
      </pc:sldChg>
      <pc:sldChg chg="addSp delSp modSp mod">
        <pc:chgData name="Róbert Gyula Dr. Almási" userId="03d04e38ac40ccb7" providerId="LiveId" clId="{8B8EE557-CBB0-4DFA-8BFE-5BD91CB2EA23}" dt="2025-09-22T08:32:29.379" v="5484" actId="6549"/>
        <pc:sldMkLst>
          <pc:docMk/>
          <pc:sldMk cId="2326580706" sldId="259"/>
        </pc:sldMkLst>
        <pc:spChg chg="mod">
          <ac:chgData name="Róbert Gyula Dr. Almási" userId="03d04e38ac40ccb7" providerId="LiveId" clId="{8B8EE557-CBB0-4DFA-8BFE-5BD91CB2EA23}" dt="2025-09-22T08:05:57.474" v="5067" actId="5793"/>
          <ac:spMkLst>
            <pc:docMk/>
            <pc:sldMk cId="2326580706" sldId="259"/>
            <ac:spMk id="2" creationId="{AC302CB3-8670-4D96-C18E-2A54261B429C}"/>
          </ac:spMkLst>
        </pc:spChg>
        <pc:spChg chg="mod">
          <ac:chgData name="Róbert Gyula Dr. Almási" userId="03d04e38ac40ccb7" providerId="LiveId" clId="{8B8EE557-CBB0-4DFA-8BFE-5BD91CB2EA23}" dt="2025-09-22T08:25:06.138" v="5226" actId="207"/>
          <ac:spMkLst>
            <pc:docMk/>
            <pc:sldMk cId="2326580706" sldId="259"/>
            <ac:spMk id="3" creationId="{A34BE868-C57B-C2E0-7C52-1EAC09BD9A7F}"/>
          </ac:spMkLst>
        </pc:spChg>
        <pc:spChg chg="add del">
          <ac:chgData name="Róbert Gyula Dr. Almási" userId="03d04e38ac40ccb7" providerId="LiveId" clId="{8B8EE557-CBB0-4DFA-8BFE-5BD91CB2EA23}" dt="2025-09-22T08:27:09.169" v="5228" actId="478"/>
          <ac:spMkLst>
            <pc:docMk/>
            <pc:sldMk cId="2326580706" sldId="259"/>
            <ac:spMk id="5" creationId="{CBF2BD5D-4F6C-1810-4561-FDD41F7D252E}"/>
          </ac:spMkLst>
        </pc:spChg>
        <pc:spChg chg="add mod">
          <ac:chgData name="Róbert Gyula Dr. Almási" userId="03d04e38ac40ccb7" providerId="LiveId" clId="{8B8EE557-CBB0-4DFA-8BFE-5BD91CB2EA23}" dt="2025-09-22T08:32:29.379" v="5484" actId="6549"/>
          <ac:spMkLst>
            <pc:docMk/>
            <pc:sldMk cId="2326580706" sldId="259"/>
            <ac:spMk id="6" creationId="{63774E8D-130E-6F37-8556-3973A305EB16}"/>
          </ac:spMkLst>
        </pc:spChg>
      </pc:sldChg>
      <pc:sldChg chg="ord">
        <pc:chgData name="Róbert Gyula Dr. Almási" userId="03d04e38ac40ccb7" providerId="LiveId" clId="{8B8EE557-CBB0-4DFA-8BFE-5BD91CB2EA23}" dt="2025-09-19T07:48:07.572" v="246"/>
        <pc:sldMkLst>
          <pc:docMk/>
          <pc:sldMk cId="907521882" sldId="310"/>
        </pc:sldMkLst>
      </pc:sldChg>
      <pc:sldChg chg="addSp delSp modSp mod">
        <pc:chgData name="Róbert Gyula Dr. Almási" userId="03d04e38ac40ccb7" providerId="LiveId" clId="{8B8EE557-CBB0-4DFA-8BFE-5BD91CB2EA23}" dt="2025-09-22T08:34:24.311" v="5522" actId="20577"/>
        <pc:sldMkLst>
          <pc:docMk/>
          <pc:sldMk cId="1519858913" sldId="407"/>
        </pc:sldMkLst>
        <pc:spChg chg="mod">
          <ac:chgData name="Róbert Gyula Dr. Almási" userId="03d04e38ac40ccb7" providerId="LiveId" clId="{8B8EE557-CBB0-4DFA-8BFE-5BD91CB2EA23}" dt="2025-09-22T08:34:24.311" v="5522" actId="20577"/>
          <ac:spMkLst>
            <pc:docMk/>
            <pc:sldMk cId="1519858913" sldId="407"/>
            <ac:spMk id="2" creationId="{00000000-0000-0000-0000-000000000000}"/>
          </ac:spMkLst>
        </pc:spChg>
        <pc:spChg chg="mod">
          <ac:chgData name="Róbert Gyula Dr. Almási" userId="03d04e38ac40ccb7" providerId="LiveId" clId="{8B8EE557-CBB0-4DFA-8BFE-5BD91CB2EA23}" dt="2025-09-19T07:11:44.369" v="82" actId="6549"/>
          <ac:spMkLst>
            <pc:docMk/>
            <pc:sldMk cId="1519858913" sldId="407"/>
            <ac:spMk id="9" creationId="{00000000-0000-0000-0000-000000000000}"/>
          </ac:spMkLst>
        </pc:spChg>
        <pc:picChg chg="add mod">
          <ac:chgData name="Róbert Gyula Dr. Almási" userId="03d04e38ac40ccb7" providerId="LiveId" clId="{8B8EE557-CBB0-4DFA-8BFE-5BD91CB2EA23}" dt="2025-09-19T07:44:09.129" v="99" actId="1076"/>
          <ac:picMkLst>
            <pc:docMk/>
            <pc:sldMk cId="1519858913" sldId="407"/>
            <ac:picMk id="5" creationId="{71B505BF-480B-30B7-F6B9-D388A5DA23B2}"/>
          </ac:picMkLst>
        </pc:picChg>
        <pc:picChg chg="add mod">
          <ac:chgData name="Róbert Gyula Dr. Almási" userId="03d04e38ac40ccb7" providerId="LiveId" clId="{8B8EE557-CBB0-4DFA-8BFE-5BD91CB2EA23}" dt="2025-09-19T07:44:23.764" v="102" actId="1076"/>
          <ac:picMkLst>
            <pc:docMk/>
            <pc:sldMk cId="1519858913" sldId="407"/>
            <ac:picMk id="8" creationId="{A149144E-3288-D7DB-2C4A-154BD225128E}"/>
          </ac:picMkLst>
        </pc:picChg>
      </pc:sldChg>
      <pc:sldChg chg="del">
        <pc:chgData name="Róbert Gyula Dr. Almási" userId="03d04e38ac40ccb7" providerId="LiveId" clId="{8B8EE557-CBB0-4DFA-8BFE-5BD91CB2EA23}" dt="2025-09-19T07:12:49.492" v="84"/>
        <pc:sldMkLst>
          <pc:docMk/>
          <pc:sldMk cId="2626506056" sldId="408"/>
        </pc:sldMkLst>
      </pc:sldChg>
      <pc:sldChg chg="addSp delSp modSp mod">
        <pc:chgData name="Róbert Gyula Dr. Almási" userId="03d04e38ac40ccb7" providerId="LiveId" clId="{8B8EE557-CBB0-4DFA-8BFE-5BD91CB2EA23}" dt="2025-09-19T07:25:40.211" v="94" actId="1076"/>
        <pc:sldMkLst>
          <pc:docMk/>
          <pc:sldMk cId="3009810724" sldId="426"/>
        </pc:sldMkLst>
        <pc:spChg chg="mod">
          <ac:chgData name="Róbert Gyula Dr. Almási" userId="03d04e38ac40ccb7" providerId="LiveId" clId="{8B8EE557-CBB0-4DFA-8BFE-5BD91CB2EA23}" dt="2025-09-19T07:14:11.320" v="86" actId="404"/>
          <ac:spMkLst>
            <pc:docMk/>
            <pc:sldMk cId="3009810724" sldId="426"/>
            <ac:spMk id="332" creationId="{00000000-0000-0000-0000-000000000000}"/>
          </ac:spMkLst>
        </pc:spChg>
        <pc:picChg chg="add mod">
          <ac:chgData name="Róbert Gyula Dr. Almási" userId="03d04e38ac40ccb7" providerId="LiveId" clId="{8B8EE557-CBB0-4DFA-8BFE-5BD91CB2EA23}" dt="2025-09-19T07:25:40.211" v="94" actId="1076"/>
          <ac:picMkLst>
            <pc:docMk/>
            <pc:sldMk cId="3009810724" sldId="426"/>
            <ac:picMk id="4" creationId="{AD890AFC-C7AE-390A-9E1C-2568D2BDCC80}"/>
          </ac:picMkLst>
        </pc:picChg>
        <pc:picChg chg="add mod">
          <ac:chgData name="Róbert Gyula Dr. Almási" userId="03d04e38ac40ccb7" providerId="LiveId" clId="{8B8EE557-CBB0-4DFA-8BFE-5BD91CB2EA23}" dt="2025-09-19T07:17:56.444" v="89" actId="1076"/>
          <ac:picMkLst>
            <pc:docMk/>
            <pc:sldMk cId="3009810724" sldId="426"/>
            <ac:picMk id="1026" creationId="{F13A0EE9-4EF1-5E0A-76D8-D9CC5FF9C337}"/>
          </ac:picMkLst>
        </pc:picChg>
      </pc:sldChg>
      <pc:sldChg chg="modSp mod ord">
        <pc:chgData name="Róbert Gyula Dr. Almási" userId="03d04e38ac40ccb7" providerId="LiveId" clId="{8B8EE557-CBB0-4DFA-8BFE-5BD91CB2EA23}" dt="2025-09-19T08:57:15.010" v="3306"/>
        <pc:sldMkLst>
          <pc:docMk/>
          <pc:sldMk cId="698383990" sldId="459"/>
        </pc:sldMkLst>
        <pc:spChg chg="mod">
          <ac:chgData name="Róbert Gyula Dr. Almási" userId="03d04e38ac40ccb7" providerId="LiveId" clId="{8B8EE557-CBB0-4DFA-8BFE-5BD91CB2EA23}" dt="2025-09-19T08:18:52.439" v="891" actId="1076"/>
          <ac:spMkLst>
            <pc:docMk/>
            <pc:sldMk cId="698383990" sldId="459"/>
            <ac:spMk id="8" creationId="{00000000-0000-0000-0000-000000000000}"/>
          </ac:spMkLst>
        </pc:spChg>
        <pc:spChg chg="mod">
          <ac:chgData name="Róbert Gyula Dr. Almási" userId="03d04e38ac40ccb7" providerId="LiveId" clId="{8B8EE557-CBB0-4DFA-8BFE-5BD91CB2EA23}" dt="2025-09-19T08:19:04.150" v="892" actId="1076"/>
          <ac:spMkLst>
            <pc:docMk/>
            <pc:sldMk cId="698383990" sldId="459"/>
            <ac:spMk id="118" creationId="{00000000-0000-0000-0000-000000000000}"/>
          </ac:spMkLst>
        </pc:spChg>
        <pc:spChg chg="mod">
          <ac:chgData name="Róbert Gyula Dr. Almási" userId="03d04e38ac40ccb7" providerId="LiveId" clId="{8B8EE557-CBB0-4DFA-8BFE-5BD91CB2EA23}" dt="2025-09-19T08:25:06.734" v="1554" actId="6549"/>
          <ac:spMkLst>
            <pc:docMk/>
            <pc:sldMk cId="698383990" sldId="459"/>
            <ac:spMk id="119" creationId="{00000000-0000-0000-0000-000000000000}"/>
          </ac:spMkLst>
        </pc:spChg>
        <pc:spChg chg="mod">
          <ac:chgData name="Róbert Gyula Dr. Almási" userId="03d04e38ac40ccb7" providerId="LiveId" clId="{8B8EE557-CBB0-4DFA-8BFE-5BD91CB2EA23}" dt="2025-09-19T08:08:44.509" v="567" actId="1076"/>
          <ac:spMkLst>
            <pc:docMk/>
            <pc:sldMk cId="698383990" sldId="459"/>
            <ac:spMk id="122" creationId="{00000000-0000-0000-0000-000000000000}"/>
          </ac:spMkLst>
        </pc:spChg>
        <pc:spChg chg="mod">
          <ac:chgData name="Róbert Gyula Dr. Almási" userId="03d04e38ac40ccb7" providerId="LiveId" clId="{8B8EE557-CBB0-4DFA-8BFE-5BD91CB2EA23}" dt="2025-09-19T08:32:53.491" v="2098" actId="1076"/>
          <ac:spMkLst>
            <pc:docMk/>
            <pc:sldMk cId="698383990" sldId="459"/>
            <ac:spMk id="123" creationId="{00000000-0000-0000-0000-000000000000}"/>
          </ac:spMkLst>
        </pc:spChg>
      </pc:sldChg>
      <pc:sldChg chg="addSp delSp modSp mod">
        <pc:chgData name="Róbert Gyula Dr. Almási" userId="03d04e38ac40ccb7" providerId="LiveId" clId="{8B8EE557-CBB0-4DFA-8BFE-5BD91CB2EA23}" dt="2025-09-19T09:18:05.502" v="3921" actId="1076"/>
        <pc:sldMkLst>
          <pc:docMk/>
          <pc:sldMk cId="3259278299" sldId="512"/>
        </pc:sldMkLst>
        <pc:spChg chg="mod">
          <ac:chgData name="Róbert Gyula Dr. Almási" userId="03d04e38ac40ccb7" providerId="LiveId" clId="{8B8EE557-CBB0-4DFA-8BFE-5BD91CB2EA23}" dt="2025-09-19T09:17:41.186" v="3917" actId="1076"/>
          <ac:spMkLst>
            <pc:docMk/>
            <pc:sldMk cId="3259278299" sldId="512"/>
            <ac:spMk id="130" creationId="{00000000-0000-0000-0000-000000000000}"/>
          </ac:spMkLst>
        </pc:spChg>
        <pc:spChg chg="mod">
          <ac:chgData name="Róbert Gyula Dr. Almási" userId="03d04e38ac40ccb7" providerId="LiveId" clId="{8B8EE557-CBB0-4DFA-8BFE-5BD91CB2EA23}" dt="2025-09-19T09:16:16.369" v="3902" actId="1076"/>
          <ac:spMkLst>
            <pc:docMk/>
            <pc:sldMk cId="3259278299" sldId="512"/>
            <ac:spMk id="131" creationId="{00000000-0000-0000-0000-000000000000}"/>
          </ac:spMkLst>
        </pc:spChg>
        <pc:spChg chg="mod">
          <ac:chgData name="Róbert Gyula Dr. Almási" userId="03d04e38ac40ccb7" providerId="LiveId" clId="{8B8EE557-CBB0-4DFA-8BFE-5BD91CB2EA23}" dt="2025-09-19T08:58:53.639" v="3357" actId="6549"/>
          <ac:spMkLst>
            <pc:docMk/>
            <pc:sldMk cId="3259278299" sldId="512"/>
            <ac:spMk id="134" creationId="{00000000-0000-0000-0000-000000000000}"/>
          </ac:spMkLst>
        </pc:spChg>
        <pc:picChg chg="add mod">
          <ac:chgData name="Róbert Gyula Dr. Almási" userId="03d04e38ac40ccb7" providerId="LiveId" clId="{8B8EE557-CBB0-4DFA-8BFE-5BD91CB2EA23}" dt="2025-09-19T09:17:49.642" v="3919" actId="14100"/>
          <ac:picMkLst>
            <pc:docMk/>
            <pc:sldMk cId="3259278299" sldId="512"/>
            <ac:picMk id="3" creationId="{CE4CA01C-6501-5F5D-9370-0A7951F3989C}"/>
          </ac:picMkLst>
        </pc:picChg>
        <pc:picChg chg="add mod">
          <ac:chgData name="Róbert Gyula Dr. Almási" userId="03d04e38ac40ccb7" providerId="LiveId" clId="{8B8EE557-CBB0-4DFA-8BFE-5BD91CB2EA23}" dt="2025-09-19T09:18:05.502" v="3921" actId="1076"/>
          <ac:picMkLst>
            <pc:docMk/>
            <pc:sldMk cId="3259278299" sldId="512"/>
            <ac:picMk id="5" creationId="{E192BB4E-FC3C-38FF-1953-CEE88DFE8BB2}"/>
          </ac:picMkLst>
        </pc:picChg>
      </pc:sldChg>
      <pc:sldChg chg="addSp delSp modSp mod">
        <pc:chgData name="Róbert Gyula Dr. Almási" userId="03d04e38ac40ccb7" providerId="LiveId" clId="{8B8EE557-CBB0-4DFA-8BFE-5BD91CB2EA23}" dt="2025-09-19T09:33:36.723" v="4540" actId="478"/>
        <pc:sldMkLst>
          <pc:docMk/>
          <pc:sldMk cId="2728227928" sldId="513"/>
        </pc:sldMkLst>
        <pc:spChg chg="mod">
          <ac:chgData name="Róbert Gyula Dr. Almási" userId="03d04e38ac40ccb7" providerId="LiveId" clId="{8B8EE557-CBB0-4DFA-8BFE-5BD91CB2EA23}" dt="2025-09-19T09:25:31.114" v="4034" actId="1076"/>
          <ac:spMkLst>
            <pc:docMk/>
            <pc:sldMk cId="2728227928" sldId="513"/>
            <ac:spMk id="130" creationId="{E1E67C84-8953-A3F8-84B8-B5DC85E1B833}"/>
          </ac:spMkLst>
        </pc:spChg>
        <pc:spChg chg="mod">
          <ac:chgData name="Róbert Gyula Dr. Almási" userId="03d04e38ac40ccb7" providerId="LiveId" clId="{8B8EE557-CBB0-4DFA-8BFE-5BD91CB2EA23}" dt="2025-09-19T09:31:49.960" v="4536" actId="1076"/>
          <ac:spMkLst>
            <pc:docMk/>
            <pc:sldMk cId="2728227928" sldId="513"/>
            <ac:spMk id="131" creationId="{0B98BA5D-378E-CA4C-4D03-BC2E640C8101}"/>
          </ac:spMkLst>
        </pc:spChg>
        <pc:spChg chg="mod">
          <ac:chgData name="Róbert Gyula Dr. Almási" userId="03d04e38ac40ccb7" providerId="LiveId" clId="{8B8EE557-CBB0-4DFA-8BFE-5BD91CB2EA23}" dt="2025-09-19T07:45:24.520" v="138" actId="6549"/>
          <ac:spMkLst>
            <pc:docMk/>
            <pc:sldMk cId="2728227928" sldId="513"/>
            <ac:spMk id="134" creationId="{F97DE54C-9023-EB82-DFE4-E448A12C28E8}"/>
          </ac:spMkLst>
        </pc:spChg>
        <pc:picChg chg="add mod">
          <ac:chgData name="Róbert Gyula Dr. Almási" userId="03d04e38ac40ccb7" providerId="LiveId" clId="{8B8EE557-CBB0-4DFA-8BFE-5BD91CB2EA23}" dt="2025-09-19T09:31:56.532" v="4537" actId="14100"/>
          <ac:picMkLst>
            <pc:docMk/>
            <pc:sldMk cId="2728227928" sldId="513"/>
            <ac:picMk id="3" creationId="{22C68F06-C954-3A55-745F-78E059E57351}"/>
          </ac:picMkLst>
        </pc:picChg>
      </pc:sldChg>
      <pc:sldChg chg="delSp modSp mod">
        <pc:chgData name="Róbert Gyula Dr. Almási" userId="03d04e38ac40ccb7" providerId="LiveId" clId="{8B8EE557-CBB0-4DFA-8BFE-5BD91CB2EA23}" dt="2025-09-19T08:01:57.229" v="520" actId="1076"/>
        <pc:sldMkLst>
          <pc:docMk/>
          <pc:sldMk cId="2610540098" sldId="608"/>
        </pc:sldMkLst>
        <pc:spChg chg="mod">
          <ac:chgData name="Róbert Gyula Dr. Almási" userId="03d04e38ac40ccb7" providerId="LiveId" clId="{8B8EE557-CBB0-4DFA-8BFE-5BD91CB2EA23}" dt="2025-09-19T07:56:51.488" v="310" actId="6549"/>
          <ac:spMkLst>
            <pc:docMk/>
            <pc:sldMk cId="2610540098" sldId="608"/>
            <ac:spMk id="9" creationId="{00000000-0000-0000-0000-000000000000}"/>
          </ac:spMkLst>
        </pc:spChg>
        <pc:spChg chg="mod">
          <ac:chgData name="Róbert Gyula Dr. Almási" userId="03d04e38ac40ccb7" providerId="LiveId" clId="{8B8EE557-CBB0-4DFA-8BFE-5BD91CB2EA23}" dt="2025-09-19T08:00:50.645" v="514" actId="1076"/>
          <ac:spMkLst>
            <pc:docMk/>
            <pc:sldMk cId="2610540098" sldId="608"/>
            <ac:spMk id="130" creationId="{00000000-0000-0000-0000-000000000000}"/>
          </ac:spMkLst>
        </pc:spChg>
        <pc:spChg chg="mod">
          <ac:chgData name="Róbert Gyula Dr. Almási" userId="03d04e38ac40ccb7" providerId="LiveId" clId="{8B8EE557-CBB0-4DFA-8BFE-5BD91CB2EA23}" dt="2025-09-19T07:55:58.310" v="299" actId="6549"/>
          <ac:spMkLst>
            <pc:docMk/>
            <pc:sldMk cId="2610540098" sldId="608"/>
            <ac:spMk id="134" creationId="{00000000-0000-0000-0000-000000000000}"/>
          </ac:spMkLst>
        </pc:spChg>
        <pc:picChg chg="mod">
          <ac:chgData name="Róbert Gyula Dr. Almási" userId="03d04e38ac40ccb7" providerId="LiveId" clId="{8B8EE557-CBB0-4DFA-8BFE-5BD91CB2EA23}" dt="2025-09-19T08:01:15.436" v="516" actId="14100"/>
          <ac:picMkLst>
            <pc:docMk/>
            <pc:sldMk cId="2610540098" sldId="608"/>
            <ac:picMk id="12" creationId="{00000000-0000-0000-0000-000000000000}"/>
          </ac:picMkLst>
        </pc:picChg>
        <pc:picChg chg="mod">
          <ac:chgData name="Róbert Gyula Dr. Almási" userId="03d04e38ac40ccb7" providerId="LiveId" clId="{8B8EE557-CBB0-4DFA-8BFE-5BD91CB2EA23}" dt="2025-09-19T08:01:25.165" v="517" actId="1076"/>
          <ac:picMkLst>
            <pc:docMk/>
            <pc:sldMk cId="2610540098" sldId="608"/>
            <ac:picMk id="13" creationId="{00000000-0000-0000-0000-000000000000}"/>
          </ac:picMkLst>
        </pc:picChg>
        <pc:picChg chg="mod">
          <ac:chgData name="Róbert Gyula Dr. Almási" userId="03d04e38ac40ccb7" providerId="LiveId" clId="{8B8EE557-CBB0-4DFA-8BFE-5BD91CB2EA23}" dt="2025-09-19T08:01:57.229" v="520" actId="1076"/>
          <ac:picMkLst>
            <pc:docMk/>
            <pc:sldMk cId="2610540098" sldId="608"/>
            <ac:picMk id="14" creationId="{00000000-0000-0000-0000-000000000000}"/>
          </ac:picMkLst>
        </pc:picChg>
      </pc:sldChg>
      <pc:sldChg chg="del">
        <pc:chgData name="Róbert Gyula Dr. Almási" userId="03d04e38ac40ccb7" providerId="LiveId" clId="{8B8EE557-CBB0-4DFA-8BFE-5BD91CB2EA23}" dt="2025-09-19T08:56:59.044" v="3304" actId="47"/>
        <pc:sldMkLst>
          <pc:docMk/>
          <pc:sldMk cId="3678770031" sldId="660"/>
        </pc:sldMkLst>
      </pc:sldChg>
      <pc:sldChg chg="delSp modSp mod">
        <pc:chgData name="Róbert Gyula Dr. Almási" userId="03d04e38ac40ccb7" providerId="LiveId" clId="{8B8EE557-CBB0-4DFA-8BFE-5BD91CB2EA23}" dt="2025-09-19T08:42:56.702" v="2598" actId="207"/>
        <pc:sldMkLst>
          <pc:docMk/>
          <pc:sldMk cId="1200121437" sldId="661"/>
        </pc:sldMkLst>
        <pc:spChg chg="mod">
          <ac:chgData name="Róbert Gyula Dr. Almási" userId="03d04e38ac40ccb7" providerId="LiveId" clId="{8B8EE557-CBB0-4DFA-8BFE-5BD91CB2EA23}" dt="2025-09-19T08:42:56.702" v="2598" actId="207"/>
          <ac:spMkLst>
            <pc:docMk/>
            <pc:sldMk cId="1200121437" sldId="661"/>
            <ac:spMk id="131" creationId="{DA211B99-6C72-7F5C-F838-F8B82A8F6789}"/>
          </ac:spMkLst>
        </pc:spChg>
      </pc:sldChg>
      <pc:sldChg chg="modSp add mod">
        <pc:chgData name="Róbert Gyula Dr. Almási" userId="03d04e38ac40ccb7" providerId="LiveId" clId="{8B8EE557-CBB0-4DFA-8BFE-5BD91CB2EA23}" dt="2025-09-19T08:53:57.812" v="3296" actId="20577"/>
        <pc:sldMkLst>
          <pc:docMk/>
          <pc:sldMk cId="3647900939" sldId="662"/>
        </pc:sldMkLst>
        <pc:spChg chg="mod">
          <ac:chgData name="Róbert Gyula Dr. Almási" userId="03d04e38ac40ccb7" providerId="LiveId" clId="{8B8EE557-CBB0-4DFA-8BFE-5BD91CB2EA23}" dt="2025-09-19T08:43:49.437" v="2648" actId="207"/>
          <ac:spMkLst>
            <pc:docMk/>
            <pc:sldMk cId="3647900939" sldId="662"/>
            <ac:spMk id="130" creationId="{5065EFB6-43CC-BD54-580E-772537503A4A}"/>
          </ac:spMkLst>
        </pc:spChg>
        <pc:spChg chg="mod">
          <ac:chgData name="Róbert Gyula Dr. Almási" userId="03d04e38ac40ccb7" providerId="LiveId" clId="{8B8EE557-CBB0-4DFA-8BFE-5BD91CB2EA23}" dt="2025-09-19T08:53:57.812" v="3296" actId="20577"/>
          <ac:spMkLst>
            <pc:docMk/>
            <pc:sldMk cId="3647900939" sldId="662"/>
            <ac:spMk id="131" creationId="{A7E2B1D0-D119-BCED-C1A7-84EC153A98DC}"/>
          </ac:spMkLst>
        </pc:spChg>
      </pc:sldChg>
      <pc:sldChg chg="modSp mod">
        <pc:chgData name="Róbert Gyula Dr. Almási" userId="03d04e38ac40ccb7" providerId="LiveId" clId="{8B8EE557-CBB0-4DFA-8BFE-5BD91CB2EA23}" dt="2025-09-19T08:54:50.362" v="3303" actId="20577"/>
        <pc:sldMkLst>
          <pc:docMk/>
          <pc:sldMk cId="929793221" sldId="663"/>
        </pc:sldMkLst>
        <pc:spChg chg="mod">
          <ac:chgData name="Róbert Gyula Dr. Almási" userId="03d04e38ac40ccb7" providerId="LiveId" clId="{8B8EE557-CBB0-4DFA-8BFE-5BD91CB2EA23}" dt="2025-09-19T08:54:50.362" v="3303" actId="20577"/>
          <ac:spMkLst>
            <pc:docMk/>
            <pc:sldMk cId="929793221" sldId="663"/>
            <ac:spMk id="4" creationId="{00000000-0000-0000-0000-000000000000}"/>
          </ac:spMkLst>
        </pc:spChg>
      </pc:sldChg>
      <pc:sldChg chg="addSp delSp modSp mod">
        <pc:chgData name="Róbert Gyula Dr. Almási" userId="03d04e38ac40ccb7" providerId="LiveId" clId="{8B8EE557-CBB0-4DFA-8BFE-5BD91CB2EA23}" dt="2025-09-22T07:37:20.457" v="4863" actId="478"/>
        <pc:sldMkLst>
          <pc:docMk/>
          <pc:sldMk cId="840339125" sldId="664"/>
        </pc:sldMkLst>
        <pc:spChg chg="add del">
          <ac:chgData name="Róbert Gyula Dr. Almási" userId="03d04e38ac40ccb7" providerId="LiveId" clId="{8B8EE557-CBB0-4DFA-8BFE-5BD91CB2EA23}" dt="2025-09-22T07:37:12.348" v="4861" actId="478"/>
          <ac:spMkLst>
            <pc:docMk/>
            <pc:sldMk cId="840339125" sldId="664"/>
            <ac:spMk id="7" creationId="{EA831C96-7D52-CFE0-4680-C6364161B47A}"/>
          </ac:spMkLst>
        </pc:spChg>
        <pc:spChg chg="mod">
          <ac:chgData name="Róbert Gyula Dr. Almási" userId="03d04e38ac40ccb7" providerId="LiveId" clId="{8B8EE557-CBB0-4DFA-8BFE-5BD91CB2EA23}" dt="2025-09-19T09:34:42.680" v="4551" actId="404"/>
          <ac:spMkLst>
            <pc:docMk/>
            <pc:sldMk cId="840339125" sldId="664"/>
            <ac:spMk id="130" creationId="{34CCA576-B8D6-98C2-30FB-1545EE86C238}"/>
          </ac:spMkLst>
        </pc:spChg>
        <pc:spChg chg="mod">
          <ac:chgData name="Róbert Gyula Dr. Almási" userId="03d04e38ac40ccb7" providerId="LiveId" clId="{8B8EE557-CBB0-4DFA-8BFE-5BD91CB2EA23}" dt="2025-09-19T09:34:07.812" v="4545" actId="1076"/>
          <ac:spMkLst>
            <pc:docMk/>
            <pc:sldMk cId="840339125" sldId="664"/>
            <ac:spMk id="131" creationId="{425BC2BD-F019-062B-38D0-16D007820923}"/>
          </ac:spMkLst>
        </pc:spChg>
        <pc:picChg chg="add del mod">
          <ac:chgData name="Róbert Gyula Dr. Almási" userId="03d04e38ac40ccb7" providerId="LiveId" clId="{8B8EE557-CBB0-4DFA-8BFE-5BD91CB2EA23}" dt="2025-09-22T07:37:20.457" v="4863" actId="478"/>
          <ac:picMkLst>
            <pc:docMk/>
            <pc:sldMk cId="840339125" sldId="664"/>
            <ac:picMk id="5" creationId="{CC02CC50-2A56-E6C5-1CAA-6C30C181F0D2}"/>
          </ac:picMkLst>
        </pc:picChg>
      </pc:sldChg>
      <pc:sldChg chg="addSp delSp modSp mod">
        <pc:chgData name="Róbert Gyula Dr. Almási" userId="03d04e38ac40ccb7" providerId="LiveId" clId="{8B8EE557-CBB0-4DFA-8BFE-5BD91CB2EA23}" dt="2025-09-19T12:18:18.439" v="4859" actId="478"/>
        <pc:sldMkLst>
          <pc:docMk/>
          <pc:sldMk cId="3483660890" sldId="665"/>
        </pc:sldMkLst>
        <pc:spChg chg="mod">
          <ac:chgData name="Róbert Gyula Dr. Almási" userId="03d04e38ac40ccb7" providerId="LiveId" clId="{8B8EE557-CBB0-4DFA-8BFE-5BD91CB2EA23}" dt="2025-09-19T12:07:05.049" v="4816" actId="20577"/>
          <ac:spMkLst>
            <pc:docMk/>
            <pc:sldMk cId="3483660890" sldId="665"/>
            <ac:spMk id="130" creationId="{A246719B-506E-D1B4-A4D4-41B18C114505}"/>
          </ac:spMkLst>
        </pc:spChg>
        <pc:picChg chg="add mod">
          <ac:chgData name="Róbert Gyula Dr. Almási" userId="03d04e38ac40ccb7" providerId="LiveId" clId="{8B8EE557-CBB0-4DFA-8BFE-5BD91CB2EA23}" dt="2025-09-19T12:09:41.786" v="4830" actId="1076"/>
          <ac:picMkLst>
            <pc:docMk/>
            <pc:sldMk cId="3483660890" sldId="665"/>
            <ac:picMk id="8" creationId="{81709056-FDCC-AD8E-6227-8D5C364AA503}"/>
          </ac:picMkLst>
        </pc:picChg>
      </pc:sldChg>
      <pc:sldChg chg="addSp delSp modSp mod ord modAnim">
        <pc:chgData name="Róbert Gyula Dr. Almási" userId="03d04e38ac40ccb7" providerId="LiveId" clId="{8B8EE557-CBB0-4DFA-8BFE-5BD91CB2EA23}" dt="2025-09-22T08:01:08.468" v="5007"/>
        <pc:sldMkLst>
          <pc:docMk/>
          <pc:sldMk cId="913569215" sldId="666"/>
        </pc:sldMkLst>
        <pc:spChg chg="add mod">
          <ac:chgData name="Róbert Gyula Dr. Almási" userId="03d04e38ac40ccb7" providerId="LiveId" clId="{8B8EE557-CBB0-4DFA-8BFE-5BD91CB2EA23}" dt="2025-09-22T08:00:58.852" v="5006" actId="207"/>
          <ac:spMkLst>
            <pc:docMk/>
            <pc:sldMk cId="913569215" sldId="666"/>
            <ac:spMk id="8" creationId="{3649665B-A112-9019-D5E3-BFD504060ABF}"/>
          </ac:spMkLst>
        </pc:spChg>
        <pc:spChg chg="mod">
          <ac:chgData name="Róbert Gyula Dr. Almási" userId="03d04e38ac40ccb7" providerId="LiveId" clId="{8B8EE557-CBB0-4DFA-8BFE-5BD91CB2EA23}" dt="2025-09-22T07:55:44.986" v="4995" actId="1076"/>
          <ac:spMkLst>
            <pc:docMk/>
            <pc:sldMk cId="913569215" sldId="666"/>
            <ac:spMk id="131" creationId="{9D8FD128-B3B8-A53F-5633-971DF110BFC4}"/>
          </ac:spMkLst>
        </pc:spChg>
        <pc:picChg chg="add mod">
          <ac:chgData name="Róbert Gyula Dr. Almási" userId="03d04e38ac40ccb7" providerId="LiveId" clId="{8B8EE557-CBB0-4DFA-8BFE-5BD91CB2EA23}" dt="2025-09-22T07:55:56.583" v="4997" actId="1076"/>
          <ac:picMkLst>
            <pc:docMk/>
            <pc:sldMk cId="913569215" sldId="666"/>
            <ac:picMk id="5" creationId="{359E9D85-937C-5C29-386D-9601ABF5E72C}"/>
          </ac:picMkLst>
        </pc:picChg>
      </pc:sldChg>
      <pc:sldChg chg="addSp delSp modSp mod">
        <pc:chgData name="Róbert Gyula Dr. Almási" userId="03d04e38ac40ccb7" providerId="LiveId" clId="{8B8EE557-CBB0-4DFA-8BFE-5BD91CB2EA23}" dt="2025-09-19T12:17:42.454" v="4857" actId="207"/>
        <pc:sldMkLst>
          <pc:docMk/>
          <pc:sldMk cId="3156159448" sldId="667"/>
        </pc:sldMkLst>
        <pc:spChg chg="add mod">
          <ac:chgData name="Róbert Gyula Dr. Almási" userId="03d04e38ac40ccb7" providerId="LiveId" clId="{8B8EE557-CBB0-4DFA-8BFE-5BD91CB2EA23}" dt="2025-09-19T12:17:04.579" v="4850" actId="1076"/>
          <ac:spMkLst>
            <pc:docMk/>
            <pc:sldMk cId="3156159448" sldId="667"/>
            <ac:spMk id="3" creationId="{EF4A1E47-CC97-1636-8E1D-477E1D181D82}"/>
          </ac:spMkLst>
        </pc:spChg>
        <pc:spChg chg="add mod">
          <ac:chgData name="Róbert Gyula Dr. Almási" userId="03d04e38ac40ccb7" providerId="LiveId" clId="{8B8EE557-CBB0-4DFA-8BFE-5BD91CB2EA23}" dt="2025-09-19T12:17:42.454" v="4857" actId="207"/>
          <ac:spMkLst>
            <pc:docMk/>
            <pc:sldMk cId="3156159448" sldId="667"/>
            <ac:spMk id="5" creationId="{947597F1-303A-8DC5-F931-1F42014EBAFE}"/>
          </ac:spMkLst>
        </pc:spChg>
        <pc:picChg chg="mod">
          <ac:chgData name="Róbert Gyula Dr. Almási" userId="03d04e38ac40ccb7" providerId="LiveId" clId="{8B8EE557-CBB0-4DFA-8BFE-5BD91CB2EA23}" dt="2025-09-19T12:11:07.758" v="4835" actId="1076"/>
          <ac:picMkLst>
            <pc:docMk/>
            <pc:sldMk cId="3156159448" sldId="667"/>
            <ac:picMk id="10" creationId="{3E48C58B-2DB5-A943-5222-E5DE93B0E08F}"/>
          </ac:picMkLst>
        </pc:picChg>
      </pc:sldChg>
      <pc:sldChg chg="addSp delSp modSp mod">
        <pc:chgData name="Róbert Gyula Dr. Almási" userId="03d04e38ac40ccb7" providerId="LiveId" clId="{8B8EE557-CBB0-4DFA-8BFE-5BD91CB2EA23}" dt="2025-09-22T07:42:07.165" v="4991" actId="1076"/>
        <pc:sldMkLst>
          <pc:docMk/>
          <pc:sldMk cId="4065223819" sldId="668"/>
        </pc:sldMkLst>
        <pc:spChg chg="mod">
          <ac:chgData name="Róbert Gyula Dr. Almási" userId="03d04e38ac40ccb7" providerId="LiveId" clId="{8B8EE557-CBB0-4DFA-8BFE-5BD91CB2EA23}" dt="2025-09-22T07:41:53.316" v="4989" actId="207"/>
          <ac:spMkLst>
            <pc:docMk/>
            <pc:sldMk cId="4065223819" sldId="668"/>
            <ac:spMk id="7" creationId="{FB3A81E7-9590-DB97-5ACA-D38DEF2EBDA3}"/>
          </ac:spMkLst>
        </pc:spChg>
        <pc:picChg chg="add mod">
          <ac:chgData name="Róbert Gyula Dr. Almási" userId="03d04e38ac40ccb7" providerId="LiveId" clId="{8B8EE557-CBB0-4DFA-8BFE-5BD91CB2EA23}" dt="2025-09-22T07:42:07.165" v="4991" actId="1076"/>
          <ac:picMkLst>
            <pc:docMk/>
            <pc:sldMk cId="4065223819" sldId="668"/>
            <ac:picMk id="3" creationId="{3733DBB0-573A-577C-F4AB-41ADE2D23CE3}"/>
          </ac:picMkLst>
        </pc:picChg>
        <pc:picChg chg="del">
          <ac:chgData name="Róbert Gyula Dr. Almási" userId="03d04e38ac40ccb7" providerId="LiveId" clId="{8B8EE557-CBB0-4DFA-8BFE-5BD91CB2EA23}" dt="2025-09-22T07:37:24.618" v="4864" actId="478"/>
          <ac:picMkLst>
            <pc:docMk/>
            <pc:sldMk cId="4065223819" sldId="668"/>
            <ac:picMk id="5" creationId="{58068184-80EF-B7E8-0856-FAFEF656A904}"/>
          </ac:picMkLst>
        </pc:picChg>
      </pc:sldChg>
      <pc:sldChg chg="addSp delSp modSp mod">
        <pc:chgData name="Róbert Gyula Dr. Almási" userId="03d04e38ac40ccb7" providerId="LiveId" clId="{8B8EE557-CBB0-4DFA-8BFE-5BD91CB2EA23}" dt="2025-09-22T08:33:25.363" v="5521" actId="6549"/>
        <pc:sldMkLst>
          <pc:docMk/>
          <pc:sldMk cId="3438992425" sldId="669"/>
        </pc:sldMkLst>
        <pc:spChg chg="mod">
          <ac:chgData name="Róbert Gyula Dr. Almási" userId="03d04e38ac40ccb7" providerId="LiveId" clId="{8B8EE557-CBB0-4DFA-8BFE-5BD91CB2EA23}" dt="2025-09-22T08:31:47.365" v="5454" actId="207"/>
          <ac:spMkLst>
            <pc:docMk/>
            <pc:sldMk cId="3438992425" sldId="669"/>
            <ac:spMk id="3" creationId="{E6BB1688-7A0F-1AE0-D7D1-42626F239F5D}"/>
          </ac:spMkLst>
        </pc:spChg>
        <pc:spChg chg="add mod">
          <ac:chgData name="Róbert Gyula Dr. Almási" userId="03d04e38ac40ccb7" providerId="LiveId" clId="{8B8EE557-CBB0-4DFA-8BFE-5BD91CB2EA23}" dt="2025-09-22T08:33:25.363" v="5521" actId="6549"/>
          <ac:spMkLst>
            <pc:docMk/>
            <pc:sldMk cId="3438992425" sldId="669"/>
            <ac:spMk id="4" creationId="{595D0BDF-B6A2-06F0-C91E-00B240F7ADBA}"/>
          </ac:spMkLst>
        </pc:spChg>
        <pc:spChg chg="del mod">
          <ac:chgData name="Róbert Gyula Dr. Almási" userId="03d04e38ac40ccb7" providerId="LiveId" clId="{8B8EE557-CBB0-4DFA-8BFE-5BD91CB2EA23}" dt="2025-09-22T08:28:22.181" v="5231" actId="478"/>
          <ac:spMkLst>
            <pc:docMk/>
            <pc:sldMk cId="3438992425" sldId="669"/>
            <ac:spMk id="5" creationId="{E8199961-9565-18C8-DF84-D982F8CB4F5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8ACD4-BBD6-4306-97B5-8AD5F23B6C73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809CE-C70F-42D2-86DA-C1B461CF784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8247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.howstuffworks.com/human-body/systems/nervous-system/hypothalamus.htm" TargetMode="External"/><Relationship Id="rId7" Type="http://schemas.openxmlformats.org/officeDocument/2006/relationships/hyperlink" Target="https://www.ncbi.nlm.nih.gov/books/n/neurosci/A2251/def-item/A2836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ncbi.nlm.nih.gov/books/n/neurosci/A2251/def-item/A2738/" TargetMode="External"/><Relationship Id="rId5" Type="http://schemas.openxmlformats.org/officeDocument/2006/relationships/hyperlink" Target="https://www.ncbi.nlm.nih.gov/books/n/neurosci/A2251/def-item/A2315/" TargetMode="External"/><Relationship Id="rId4" Type="http://schemas.openxmlformats.org/officeDocument/2006/relationships/hyperlink" Target="https://health.howstuffworks.com/human-body/systems/nervous-system/nerve.htm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06328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11466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9662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1661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5C79CE4A-4E0E-CCB2-DF93-EE17B89E7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955F8FE5-8CA7-EE65-3B21-356D2AFB84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3C0B3557-4DAC-0557-C2D2-4BBC91A7FD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51749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86635320-2BBD-6E3D-25E2-0DB79BA06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62D8A610-433D-BCCE-E221-F8D4CEC75C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83790561-B094-3C3D-019F-43942F9D278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83979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22C11804-82D4-DB51-7888-5F8B3E7FA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D5351EB1-413C-2EA0-6217-A78FEF7E33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235B8DA8-D89B-3A6C-1AF4-A29E6F1461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6400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3FCF6B73-B955-53A3-BA89-C97169EEF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C94A11E4-1B83-8CCD-2850-E4B6D00D31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90C947FE-DAA1-AD91-16FE-A9FE2EDE00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3803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8F8D73CA-04E9-2998-9993-BD7D27C68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132A589A-A0E0-CF96-ED6C-61B1405AEB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57BD0750-3C31-3D37-7383-6C9DDB61EB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61835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7D44A7A9-E062-7DA2-6D06-74F396895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2B717442-BBF8-83B4-3E66-791F82216B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8480509B-6209-931D-0A49-6E934096FB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23803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408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204B9652-2D70-3E7B-EE8B-19FEE013E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A8A8C99E-A582-0B68-50CA-5B480AFFB4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AC303EC0-EB81-24BD-0512-6028B3F4D7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92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836092C3-AD83-B5C8-42A4-44060303B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>
            <a:extLst>
              <a:ext uri="{FF2B5EF4-FFF2-40B4-BE49-F238E27FC236}">
                <a16:creationId xmlns:a16="http://schemas.microsoft.com/office/drawing/2014/main" id="{A374B646-E72C-9507-6BE2-0EB1BEBA74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>
            <a:extLst>
              <a:ext uri="{FF2B5EF4-FFF2-40B4-BE49-F238E27FC236}">
                <a16:creationId xmlns:a16="http://schemas.microsoft.com/office/drawing/2014/main" id="{FDBDCBA2-9377-B305-6D75-AAC75EA826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2581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Unfortunately, the great part of chronic pain states is not responsive to the usually administered form of pain medication. Therefore, a pain professional is responsible for aiding patients to determine the most appropriate agent for alleviating the discomfort and stress accompanied by a reduction in potential side effects.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Medications that may interfere with the usual choices of drug or non-drug treatments. Some treatments may be contraindicated in patients on anticoagulants, or with an uncorrected bleeding disorder, active infection, pregnancy, immunosuppressive therapy, or other issues.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0615D1-0E1C-40F3-A798-BC7912D1BD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143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Amenniyre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 látjuk, 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fájdalom erősítő rendszernek 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két fő tényezőjét ismerjük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Első: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Peripheral sensitization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egy fokozott érzékenység az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afferens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stimulusokra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receptív mező megnő az alvó/nyugvó receptorok feléledése miatt, mely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allodiniához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hyperalgeziához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vezet. The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receptive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field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due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activation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silent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receptors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leading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allodynia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hyperalgesia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Hyperalgezia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…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Allodynia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Második: Ismétlődő, magas intenzitású </a:t>
            </a:r>
            <a:r>
              <a:rPr lang="hu-HU" altLang="hu-H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stimulus</a:t>
            </a:r>
            <a:r>
              <a:rPr lang="hu-HU" altLang="hu-H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aktiválja a </a:t>
            </a:r>
            <a:r>
              <a:rPr lang="hu-HU" altLang="hu-H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a</a:t>
            </a:r>
            <a:r>
              <a:rPr lang="hu-HU" altLang="hu-H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hátsó szarv szignál </a:t>
            </a:r>
            <a:r>
              <a:rPr lang="hu-HU" altLang="hu-H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transzdukciós</a:t>
            </a:r>
            <a:r>
              <a:rPr lang="hu-HU" altLang="hu-H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kaszkád rendszerét mely centrális </a:t>
            </a:r>
            <a:r>
              <a:rPr lang="hu-HU" altLang="hu-HU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szenzitizációhoz</a:t>
            </a:r>
            <a:r>
              <a:rPr lang="hu-HU" altLang="hu-H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vezet. </a:t>
            </a:r>
            <a:r>
              <a:rPr lang="en-GB" altLang="hu-HU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hu-HU" dirty="0"/>
              <a:t>A fájdalom erősítő és gyengítő rendszer lehet rövid vagy hosszú időtartamú</a:t>
            </a:r>
            <a:r>
              <a:rPr lang="hu-HU" baseline="0" dirty="0"/>
              <a:t> (STP-LTP; STD-LTD). A felelős receptorok az NMDA és AMPA </a:t>
            </a:r>
            <a:r>
              <a:rPr lang="hu-HU" baseline="0" dirty="0" err="1"/>
              <a:t>receptors</a:t>
            </a:r>
            <a:r>
              <a:rPr lang="hu-HU" baseline="0" dirty="0"/>
              <a:t> (</a:t>
            </a:r>
            <a:r>
              <a:rPr lang="el-G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α-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amino-3-hydroxy-5-methyl-4-isoxazol-epropionic </a:t>
            </a:r>
            <a:r>
              <a:rPr lang="hu-H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receptor).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0615D1-0E1C-40F3-A798-BC7912D1BD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848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thing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modulation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Unbelievable as it may sound, yet sometimes the tiniest impact can injure the body in such a way that this momentarily ache develops into severe chronic pain, whereas 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gross comminution of a part of the body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engenders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fairly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well-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manageable pain sensation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underlying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mechanism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modulation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modulation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a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potentiation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depression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causing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hyperalgesia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pain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relief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most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centers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modulation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PAG, LC, NR and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NRG…</a:t>
            </a:r>
          </a:p>
          <a:p>
            <a:pPr lvl="0"/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descending pathways originate in the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somatosensory cortex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that relays to the thalamus, and the 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hypothalamus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Thalamic neurons descend to the midbrain. There, they synapse on ascending pathways in the medulla and spinal cord and inhibit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ascending 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nerve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signals. This produces pain relief (analgesia). The major 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brainstem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regions that produce this effect are located in poorly defined nuclei in the 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periaqueductal gray matter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the 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rostral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medulla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0615D1-0E1C-40F3-A798-BC7912D1BD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904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Némelyike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ezeknek az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analgetikus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modulációs folyamatoknak a természetes fájdalomcsillapító rendszer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aktivizációjából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ered melyek endogén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opiátokat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szabadítanak fel, ezek a…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Ezek az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opioidok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0615D1-0E1C-40F3-A798-BC7912D1BD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083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modulációs rendszer némelyike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viszont endogén </a:t>
            </a:r>
            <a:r>
              <a:rPr lang="hu-HU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cannabinoidokat</a:t>
            </a:r>
            <a:r>
              <a:rPr lang="hu-H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szabadít fel.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neurotranszmitterek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csoportjai a következők: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</a:t>
            </a:r>
            <a:r>
              <a:rPr lang="hu-H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cannabinoids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hu-H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Endocannabinoid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hu-H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endovanilloid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endovanilloid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 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N-acyl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hu-H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thanolamide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származékok. Ezek a </a:t>
            </a:r>
            <a:r>
              <a:rPr lang="hu-H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lipid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termékek főleg a CB1 és TPV receptorokon hatnak, tehát centrálisan és perifériásan is, ritkán</a:t>
            </a:r>
            <a:r>
              <a:rPr lang="hu-HU" sz="12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CB2 </a:t>
            </a:r>
            <a:r>
              <a:rPr lang="hu-HU" sz="1200" b="1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rec-kon</a:t>
            </a:r>
            <a:r>
              <a:rPr lang="hu-HU" sz="1200" b="1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Cannabinoidok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</a:t>
            </a:r>
            <a:r>
              <a:rPr lang="hu-H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vanilloidok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ugyanazokon a </a:t>
            </a:r>
            <a:r>
              <a:rPr lang="hu-H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rec-kon</a:t>
            </a:r>
            <a:r>
              <a:rPr lang="hu-H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hatnak és analgéziát okoznak.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0615D1-0E1C-40F3-A798-BC7912D1BD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344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classification</a:t>
            </a:r>
            <a:r>
              <a:rPr lang="hu-HU" dirty="0"/>
              <a:t> of </a:t>
            </a:r>
            <a:r>
              <a:rPr lang="hu-HU" dirty="0" err="1"/>
              <a:t>pain</a:t>
            </a:r>
            <a:r>
              <a:rPr lang="hu-HU" dirty="0"/>
              <a:t> </a:t>
            </a:r>
            <a:r>
              <a:rPr lang="hu-HU" dirty="0" err="1"/>
              <a:t>according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types</a:t>
            </a:r>
            <a:r>
              <a:rPr lang="hu-HU" dirty="0"/>
              <a:t>. </a:t>
            </a:r>
            <a:r>
              <a:rPr lang="hu-HU" dirty="0" err="1"/>
              <a:t>Pain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be </a:t>
            </a:r>
            <a:r>
              <a:rPr lang="hu-HU" dirty="0" err="1"/>
              <a:t>somatic</a:t>
            </a:r>
            <a:r>
              <a:rPr lang="hu-HU" dirty="0"/>
              <a:t> 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psychogenic</a:t>
            </a:r>
            <a:r>
              <a:rPr lang="hu-HU" dirty="0"/>
              <a:t>.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don’t</a:t>
            </a:r>
            <a:r>
              <a:rPr lang="hu-HU" dirty="0"/>
              <a:t> </a:t>
            </a:r>
            <a:r>
              <a:rPr lang="hu-HU" dirty="0" err="1"/>
              <a:t>like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use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diagnosis</a:t>
            </a:r>
            <a:r>
              <a:rPr lang="hu-HU" baseline="0" dirty="0"/>
              <a:t> of </a:t>
            </a:r>
            <a:r>
              <a:rPr lang="hu-HU" baseline="0" dirty="0" err="1"/>
              <a:t>psychogenic</a:t>
            </a:r>
            <a:r>
              <a:rPr lang="hu-HU" baseline="0" dirty="0"/>
              <a:t> </a:t>
            </a:r>
            <a:r>
              <a:rPr lang="hu-HU" baseline="0" dirty="0" err="1"/>
              <a:t>pain</a:t>
            </a:r>
            <a:r>
              <a:rPr lang="hu-HU" baseline="0" dirty="0"/>
              <a:t> </a:t>
            </a:r>
            <a:r>
              <a:rPr lang="hu-HU" baseline="0" dirty="0" err="1"/>
              <a:t>without</a:t>
            </a:r>
            <a:r>
              <a:rPr lang="hu-HU" baseline="0" dirty="0"/>
              <a:t>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baseline="0" dirty="0" err="1"/>
              <a:t>thorough</a:t>
            </a:r>
            <a:r>
              <a:rPr lang="hu-HU" baseline="0" dirty="0"/>
              <a:t> </a:t>
            </a:r>
            <a:r>
              <a:rPr lang="hu-HU" baseline="0" dirty="0" err="1"/>
              <a:t>examination</a:t>
            </a:r>
            <a:r>
              <a:rPr lang="hu-HU" baseline="0" dirty="0"/>
              <a:t> </a:t>
            </a:r>
            <a:r>
              <a:rPr lang="hu-HU" baseline="0" dirty="0" err="1"/>
              <a:t>of</a:t>
            </a:r>
            <a:r>
              <a:rPr lang="hu-HU" baseline="0" dirty="0"/>
              <a:t>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baseline="0" dirty="0" err="1"/>
              <a:t>patient</a:t>
            </a:r>
            <a:r>
              <a:rPr lang="hu-HU" baseline="0" dirty="0"/>
              <a:t> </a:t>
            </a:r>
            <a:r>
              <a:rPr lang="hu-HU" baseline="0" dirty="0" err="1"/>
              <a:t>or</a:t>
            </a:r>
            <a:r>
              <a:rPr lang="hu-HU" baseline="0" dirty="0"/>
              <a:t> </a:t>
            </a:r>
            <a:r>
              <a:rPr lang="hu-HU" baseline="0" dirty="0" err="1"/>
              <a:t>without</a:t>
            </a:r>
            <a:r>
              <a:rPr lang="hu-HU" baseline="0" dirty="0"/>
              <a:t>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baseline="0" dirty="0" err="1"/>
              <a:t>interrogation</a:t>
            </a:r>
            <a:r>
              <a:rPr lang="hu-HU" baseline="0" dirty="0"/>
              <a:t> </a:t>
            </a:r>
            <a:r>
              <a:rPr lang="hu-HU" baseline="0" dirty="0" err="1"/>
              <a:t>of</a:t>
            </a:r>
            <a:r>
              <a:rPr lang="hu-HU" baseline="0" dirty="0"/>
              <a:t>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baseline="0" dirty="0" err="1"/>
              <a:t>family</a:t>
            </a:r>
            <a:r>
              <a:rPr lang="hu-HU" baseline="0" dirty="0"/>
              <a:t> </a:t>
            </a:r>
            <a:r>
              <a:rPr lang="hu-HU" baseline="0" dirty="0" err="1"/>
              <a:t>members</a:t>
            </a:r>
            <a:r>
              <a:rPr lang="hu-HU" baseline="0" dirty="0"/>
              <a:t>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baseline="0" dirty="0" err="1"/>
              <a:t>loved</a:t>
            </a:r>
            <a:r>
              <a:rPr lang="hu-HU" baseline="0" dirty="0"/>
              <a:t> </a:t>
            </a:r>
            <a:r>
              <a:rPr lang="hu-HU" baseline="0" dirty="0" err="1"/>
              <a:t>ones</a:t>
            </a:r>
            <a:r>
              <a:rPr lang="hu-HU" baseline="0" dirty="0"/>
              <a:t> and </a:t>
            </a:r>
            <a:r>
              <a:rPr lang="hu-HU" baseline="0" dirty="0" err="1"/>
              <a:t>GPs</a:t>
            </a:r>
            <a:r>
              <a:rPr lang="hu-HU" baseline="0" dirty="0"/>
              <a:t>.</a:t>
            </a:r>
          </a:p>
          <a:p>
            <a:r>
              <a:rPr lang="hu-HU" baseline="0" dirty="0" err="1"/>
              <a:t>Classically</a:t>
            </a:r>
            <a:r>
              <a:rPr lang="hu-HU" baseline="0" dirty="0"/>
              <a:t>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baseline="0" dirty="0" err="1"/>
              <a:t>pain</a:t>
            </a:r>
            <a:r>
              <a:rPr lang="hu-HU" baseline="0" dirty="0"/>
              <a:t> </a:t>
            </a:r>
            <a:r>
              <a:rPr lang="hu-HU" baseline="0" dirty="0" err="1"/>
              <a:t>can</a:t>
            </a:r>
            <a:r>
              <a:rPr lang="hu-HU" baseline="0" dirty="0"/>
              <a:t> be </a:t>
            </a:r>
            <a:r>
              <a:rPr lang="hu-HU" baseline="0" dirty="0" err="1"/>
              <a:t>dichotomized</a:t>
            </a:r>
            <a:r>
              <a:rPr lang="hu-HU" baseline="0" dirty="0"/>
              <a:t> </a:t>
            </a:r>
            <a:r>
              <a:rPr lang="hu-HU" baseline="0" dirty="0" err="1"/>
              <a:t>into</a:t>
            </a:r>
            <a:r>
              <a:rPr lang="hu-HU" baseline="0" dirty="0"/>
              <a:t> </a:t>
            </a:r>
            <a:r>
              <a:rPr lang="hu-HU" baseline="0" dirty="0" err="1"/>
              <a:t>acute</a:t>
            </a:r>
            <a:r>
              <a:rPr lang="hu-HU" baseline="0" dirty="0"/>
              <a:t> and </a:t>
            </a:r>
            <a:r>
              <a:rPr lang="hu-HU" baseline="0" dirty="0" err="1"/>
              <a:t>chronic</a:t>
            </a:r>
            <a:r>
              <a:rPr lang="hu-HU" baseline="0" dirty="0"/>
              <a:t>. </a:t>
            </a:r>
            <a:r>
              <a:rPr lang="hu-HU" baseline="0" dirty="0" err="1"/>
              <a:t>Usually</a:t>
            </a:r>
            <a:r>
              <a:rPr lang="hu-HU" baseline="0" dirty="0"/>
              <a:t>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baseline="0" dirty="0" err="1"/>
              <a:t>acute</a:t>
            </a:r>
            <a:r>
              <a:rPr lang="hu-HU" baseline="0" dirty="0"/>
              <a:t> </a:t>
            </a:r>
            <a:r>
              <a:rPr lang="hu-HU" baseline="0" dirty="0" err="1"/>
              <a:t>pain</a:t>
            </a:r>
            <a:r>
              <a:rPr lang="hu-HU" baseline="0" dirty="0"/>
              <a:t> is a </a:t>
            </a:r>
            <a:r>
              <a:rPr lang="hu-HU" baseline="0" dirty="0" err="1"/>
              <a:t>nociceptive</a:t>
            </a:r>
            <a:r>
              <a:rPr lang="hu-HU" baseline="0" dirty="0"/>
              <a:t> </a:t>
            </a:r>
            <a:r>
              <a:rPr lang="hu-HU" baseline="0" dirty="0" err="1"/>
              <a:t>pain</a:t>
            </a:r>
            <a:r>
              <a:rPr lang="hu-HU" baseline="0" dirty="0"/>
              <a:t> </a:t>
            </a:r>
            <a:r>
              <a:rPr lang="hu-HU" baseline="0" dirty="0" err="1"/>
              <a:t>whereas</a:t>
            </a:r>
            <a:r>
              <a:rPr lang="hu-HU" baseline="0" dirty="0"/>
              <a:t>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baseline="0" dirty="0" err="1"/>
              <a:t>chronic</a:t>
            </a:r>
            <a:r>
              <a:rPr lang="hu-HU" baseline="0" dirty="0"/>
              <a:t> </a:t>
            </a:r>
            <a:r>
              <a:rPr lang="hu-HU" baseline="0" dirty="0" err="1"/>
              <a:t>pain</a:t>
            </a:r>
            <a:r>
              <a:rPr lang="hu-HU" baseline="0" dirty="0"/>
              <a:t> </a:t>
            </a:r>
            <a:r>
              <a:rPr lang="hu-HU" baseline="0" dirty="0" err="1"/>
              <a:t>can</a:t>
            </a:r>
            <a:r>
              <a:rPr lang="hu-HU" baseline="0" dirty="0"/>
              <a:t> be </a:t>
            </a:r>
            <a:r>
              <a:rPr lang="hu-HU" baseline="0" dirty="0" err="1"/>
              <a:t>nociceptive</a:t>
            </a:r>
            <a:r>
              <a:rPr lang="hu-HU" baseline="0" dirty="0"/>
              <a:t>…</a:t>
            </a:r>
            <a:r>
              <a:rPr lang="hu-HU" baseline="0" dirty="0" err="1"/>
              <a:t>you</a:t>
            </a:r>
            <a:r>
              <a:rPr lang="hu-HU" baseline="0" dirty="0"/>
              <a:t> </a:t>
            </a:r>
            <a:r>
              <a:rPr lang="hu-HU" baseline="0" dirty="0" err="1"/>
              <a:t>can</a:t>
            </a:r>
            <a:r>
              <a:rPr lang="hu-HU" baseline="0" dirty="0"/>
              <a:t> </a:t>
            </a:r>
            <a:r>
              <a:rPr lang="hu-HU" baseline="0" dirty="0" err="1"/>
              <a:t>see</a:t>
            </a:r>
            <a:r>
              <a:rPr lang="hu-HU" baseline="0" dirty="0"/>
              <a:t> </a:t>
            </a:r>
            <a:r>
              <a:rPr lang="hu-HU" baseline="0" dirty="0" err="1"/>
              <a:t>some</a:t>
            </a:r>
            <a:r>
              <a:rPr lang="hu-HU" baseline="0" dirty="0"/>
              <a:t> </a:t>
            </a:r>
            <a:r>
              <a:rPr lang="hu-HU" baseline="0" dirty="0" err="1"/>
              <a:t>example</a:t>
            </a:r>
            <a:r>
              <a:rPr lang="hu-HU" baseline="0" dirty="0"/>
              <a:t> </a:t>
            </a:r>
            <a:r>
              <a:rPr lang="hu-HU" baseline="0" dirty="0" err="1"/>
              <a:t>on</a:t>
            </a:r>
            <a:r>
              <a:rPr lang="hu-HU" baseline="0" dirty="0"/>
              <a:t> </a:t>
            </a:r>
            <a:r>
              <a:rPr lang="hu-HU" baseline="0" dirty="0" err="1"/>
              <a:t>the</a:t>
            </a:r>
            <a:r>
              <a:rPr lang="hu-HU" baseline="0" dirty="0"/>
              <a:t> </a:t>
            </a:r>
            <a:r>
              <a:rPr lang="hu-HU" baseline="0" dirty="0" err="1"/>
              <a:t>bottom</a:t>
            </a:r>
            <a:r>
              <a:rPr lang="hu-HU" baseline="0" dirty="0"/>
              <a:t>.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0615D1-0E1C-40F3-A798-BC7912D1BD0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874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90803C6-3DB7-0508-1CC6-FB35638CD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78D0AA6-5E62-58D3-F29C-1C7488727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050244A-E512-EC85-87EA-91CBEC13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0B806EA-C866-5DB1-5131-69F2B4388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433B9A8-B1FC-3EB3-379A-7700CD35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2366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5BA9A0-67F7-3B3F-55E8-90D89164E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4B21614-C51A-0580-417A-3E93D541B5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C2637E9-D165-2A12-7954-7EF141927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9658391-260E-8F46-4820-B28A90965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1F3FAB9-D457-E691-F231-CA041C537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478283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0856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535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6912" y="1929225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66912" y="4110344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66912" y="3463130"/>
            <a:ext cx="2208000" cy="48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66912" y="5646344"/>
            <a:ext cx="220800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37267" y="1934249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37267" y="4115368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237267" y="3468154"/>
            <a:ext cx="2208000" cy="4800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237267" y="5651368"/>
            <a:ext cx="2208000" cy="480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0197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73512"/>
            <a:ext cx="6096000" cy="4428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62EAC56-5A2E-46B2-B8D9-375A807E3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4844AF7-CCEE-4899-AEED-9D922F1735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82128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01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292895B-CBD9-4745-8D30-91F49E9E1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4041D5A-9284-440B-BB7E-072D9FB2DEF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79139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20000"/>
            <a:ext cx="12192000" cy="541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60000" anchor="ctr"/>
          <a:lstStyle>
            <a:lvl1pPr marL="0" indent="0" algn="l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8C8F810-5F00-4129-8726-6F1CFA1C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26056"/>
            <a:ext cx="6096000" cy="912000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C70CC6A0-1F85-4CAC-BF4E-27C58E3ACDD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480043" y="1650008"/>
            <a:ext cx="5711957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034550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Picture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20800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082597" y="1629096"/>
            <a:ext cx="4032448" cy="26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98C7C00-8428-4703-A32D-B42FC3CE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B8B8BF13-A895-4860-BF57-D420F5A5196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396906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3996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92011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720001" y="1575758"/>
            <a:ext cx="5283985" cy="19553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188016" y="1575758"/>
            <a:ext cx="5283985" cy="19553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2E2CB55-DB02-4B94-9AA0-6EFBB8682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DDB83E5-458E-46B2-9A0C-FA643319B2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089751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0000" y="1670920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409051" y="1675944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098101" y="1680968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28DB036-0B4F-4FC0-8B21-0350E5FF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92C50DF5-B06D-47A0-9932-607237B9E88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22012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3691" y="274340"/>
            <a:ext cx="11664619" cy="6309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76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1102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BA0474F-022B-4C43-AD6C-8A31C846D4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B114F33-25FA-E621-C2C6-37E343AB56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C93E6D6-D888-EC6E-E3E2-38CF6F6B0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D9CD9EB-843B-BDB8-06FF-2F78D6BA9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AF4B2C4-4ABB-DB77-B08B-7C9C6108D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414699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47120" y="1"/>
            <a:ext cx="509776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784299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3566615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8784299" y="3566613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53761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7505" y="1680019"/>
            <a:ext cx="3971001" cy="4457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04460" y="3909483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911721" y="3909485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111665" y="3909486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704460" y="1680019"/>
            <a:ext cx="2208245" cy="222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911476" y="1680019"/>
            <a:ext cx="2208245" cy="222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9111666" y="1680019"/>
            <a:ext cx="2208245" cy="222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04DB8D5C-C91A-4755-AF2D-72EE2C637A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324286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7251485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472011" y="1508786"/>
            <a:ext cx="3799787" cy="4865561"/>
            <a:chOff x="354008" y="1131589"/>
            <a:chExt cx="2849840" cy="3649171"/>
          </a:xfrm>
        </p:grpSpPr>
        <p:sp>
          <p:nvSpPr>
            <p:cNvPr id="5" name="Rounded Rectangle 4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81712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B0105-0024-41F2-9395-ABBBDE36CB0E}" type="slidenum">
              <a:rPr lang="hu-HU" altLang="hu-H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hu-HU" alt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1958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A3FC2-187E-4E29-B919-ABBD87A9F070}" type="datetimeFigureOut">
              <a:rPr lang="hu-HU" smtClean="0">
                <a:solidFill>
                  <a:prstClr val="black"/>
                </a:solidFill>
              </a:rPr>
              <a:pPr/>
              <a:t>2025. 09. 26.</a:t>
            </a:fld>
            <a:endParaRPr lang="hu-HU">
              <a:solidFill>
                <a:prstClr val="black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FFCC-3688-4BD2-83F6-39ED4C9DC8C7}" type="slidenum">
              <a:rPr lang="hu-HU" smtClean="0">
                <a:solidFill>
                  <a:prstClr val="black"/>
                </a:solidFill>
              </a:rPr>
              <a:pPr/>
              <a:t>‹#›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17544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69937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72440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9180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6912" y="1929225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66912" y="4110344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66912" y="3463130"/>
            <a:ext cx="2208000" cy="48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66912" y="5646344"/>
            <a:ext cx="220800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37267" y="1934249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37267" y="4115368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237267" y="3468154"/>
            <a:ext cx="2208000" cy="4800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237267" y="5651368"/>
            <a:ext cx="2208000" cy="480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9759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Címdi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450621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73512"/>
            <a:ext cx="6096000" cy="4428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62EAC56-5A2E-46B2-B8D9-375A807E3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4844AF7-CCEE-4899-AEED-9D922F1735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715092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01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292895B-CBD9-4745-8D30-91F49E9E1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4041D5A-9284-440B-BB7E-072D9FB2DEF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961441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20000"/>
            <a:ext cx="12192000" cy="541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60000" anchor="ctr"/>
          <a:lstStyle>
            <a:lvl1pPr marL="0" indent="0" algn="l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8C8F810-5F00-4129-8726-6F1CFA1C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26056"/>
            <a:ext cx="6096000" cy="912000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C70CC6A0-1F85-4CAC-BF4E-27C58E3ACDD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480043" y="1650008"/>
            <a:ext cx="5711957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79347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Picture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20800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082597" y="1629096"/>
            <a:ext cx="4032448" cy="26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98C7C00-8428-4703-A32D-B42FC3CE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B8B8BF13-A895-4860-BF57-D420F5A5196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403380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3996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92011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720001" y="1575758"/>
            <a:ext cx="5283985" cy="19553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1" name="Rectangle 10"/>
          <p:cNvSpPr/>
          <p:nvPr userDrawn="1"/>
        </p:nvSpPr>
        <p:spPr>
          <a:xfrm>
            <a:off x="6188016" y="1575758"/>
            <a:ext cx="5283985" cy="19553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2E2CB55-DB02-4B94-9AA0-6EFBB8682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DDB83E5-458E-46B2-9A0C-FA643319B2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620208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0000" y="1670920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409051" y="1675944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098101" y="1680968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28DB036-0B4F-4FC0-8B21-0350E5FF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92C50DF5-B06D-47A0-9932-607237B9E88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510106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3691" y="274340"/>
            <a:ext cx="11664619" cy="6309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76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041330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47120" y="1"/>
            <a:ext cx="509776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784299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3566615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7" name="Rectangle 6"/>
          <p:cNvSpPr/>
          <p:nvPr userDrawn="1"/>
        </p:nvSpPr>
        <p:spPr>
          <a:xfrm>
            <a:off x="8784299" y="3566613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275873329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7505" y="1680019"/>
            <a:ext cx="3971001" cy="4457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04460" y="3909483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911721" y="3909485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111665" y="3909486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704460" y="1680019"/>
            <a:ext cx="2208245" cy="222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3" name="Rectangle 12"/>
          <p:cNvSpPr/>
          <p:nvPr userDrawn="1"/>
        </p:nvSpPr>
        <p:spPr>
          <a:xfrm>
            <a:off x="6911476" y="1680019"/>
            <a:ext cx="2208245" cy="222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4" name="Rectangle 13"/>
          <p:cNvSpPr/>
          <p:nvPr userDrawn="1"/>
        </p:nvSpPr>
        <p:spPr>
          <a:xfrm>
            <a:off x="9111666" y="1680019"/>
            <a:ext cx="2208245" cy="222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04DB8D5C-C91A-4755-AF2D-72EE2C637A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830145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143973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Csak cím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861927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472011" y="1508786"/>
            <a:ext cx="3799787" cy="4865561"/>
            <a:chOff x="354008" y="1131589"/>
            <a:chExt cx="2849840" cy="3649171"/>
          </a:xfrm>
        </p:grpSpPr>
        <p:sp>
          <p:nvSpPr>
            <p:cNvPr id="5" name="Rounded Rectangle 4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bg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402271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06103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37991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F2F2F2"/>
                </a:solidFill>
              </a:rPr>
              <a:pPr/>
              <a:t>9/26/2025</a:t>
            </a:fld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F2F2F2"/>
                </a:solidFill>
              </a:rPr>
              <a:pPr/>
              <a:t>‹#›</a:t>
            </a:fld>
            <a:endParaRPr lang="en-US" dirty="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70964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12359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81381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54428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38911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2134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808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Tartalomrész képaláírással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100109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65072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9220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335745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1188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487316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0436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61863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0859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95503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986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Cím és függőleges szöveg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482205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97663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62839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33326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04161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16829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67067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05968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9311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96428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7813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Függőleges cím és szöveg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21341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19545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068595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69174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40668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96757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24328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78606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5444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33835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397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older 01">
  <p:cSld name="Image Holder 0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  <p:sp>
        <p:nvSpPr>
          <p:cNvPr id="20" name="Google Shape;20;p17"/>
          <p:cNvSpPr>
            <a:spLocks noGrp="1"/>
          </p:cNvSpPr>
          <p:nvPr>
            <p:ph type="pic" idx="2"/>
          </p:nvPr>
        </p:nvSpPr>
        <p:spPr>
          <a:xfrm>
            <a:off x="0" y="979715"/>
            <a:ext cx="6096000" cy="4898571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393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09109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3614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31735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8146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13822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98223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580809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20705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766540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131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87D43-5982-47E5-B868-108D6850E07F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7D3A-6882-41D6-9C96-14E4EDF227B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896162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3_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8532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3_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99680-95DB-43E9-A11B-42E8DE5E68FB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82459-9463-462E-8735-177D957580C6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39108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33128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6572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F2F2F2"/>
                </a:solidFill>
              </a:rPr>
              <a:pPr/>
              <a:t>9/26/2025</a:t>
            </a:fld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F2F2F2"/>
                </a:solidFill>
              </a:rPr>
              <a:pPr/>
              <a:t>‹#›</a:t>
            </a:fld>
            <a:endParaRPr lang="en-US" dirty="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0363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53676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33554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33447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59541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935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1_Címdi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185685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55405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96091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57356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106726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0089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653689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83035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2_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33268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2_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23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FBD5EF-A677-2287-B5FE-E3655C7B8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A6E2C1D-9555-92E5-132A-BDB0A52A7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D62CE78-1881-A913-B025-6DFC6A940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B0505D5-A939-D97C-3B98-63773BA72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8F73350-55F7-73D9-73D6-06ABBCD5A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16796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older 01">
  <p:cSld name="1_Image Holder 0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  <p:sp>
        <p:nvSpPr>
          <p:cNvPr id="20" name="Google Shape;20;p17"/>
          <p:cNvSpPr>
            <a:spLocks noGrp="1"/>
          </p:cNvSpPr>
          <p:nvPr>
            <p:ph type="pic" idx="2"/>
          </p:nvPr>
        </p:nvSpPr>
        <p:spPr>
          <a:xfrm>
            <a:off x="0" y="979715"/>
            <a:ext cx="6096000" cy="4898571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162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1_Cím és tartalom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7331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zakaszfejléc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65568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2 tartalomrész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26212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Összehasonlítá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3824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1_Csak cím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73517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Üre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60871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1_Tartalomrész képaláírással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8177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Kép képaláírással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0616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1_Cím és függőleges szöveg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495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DC8731-9535-8818-22C5-036AF2EA0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8500272-8ABA-EDED-D688-1425BB90D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51585F9-4908-43EB-DEED-AB3DB8126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09EDBF-838E-F78A-2DB5-AB6319A28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F4A3999-1912-8FBF-ABA3-D3B9EF251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74728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1_Függőleges cím és szöveg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73495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88F6D-B377-4048-97A9-F22430FC8077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5170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084C-033C-4D3D-9B4E-A0FB07967625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5870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706D3-DE3E-4C03-B715-365922F9574B}" type="datetime1">
              <a:rPr lang="en-US" smtClean="0">
                <a:solidFill>
                  <a:srgbClr val="F2F2F2"/>
                </a:solidFill>
              </a:rPr>
              <a:pPr/>
              <a:t>9/26/2025</a:t>
            </a:fld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F2F2F2"/>
                </a:solidFill>
              </a:rPr>
              <a:t>Dr Almási R. Gyula Ph.D 2018. PTE KK AITI FT</a:t>
            </a:r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F2F2F2"/>
                </a:solidFill>
              </a:rPr>
              <a:pPr/>
              <a:t>‹#›</a:t>
            </a:fld>
            <a:endParaRPr lang="en-US" dirty="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352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4883-CF9B-4F96-8E19-C298ABACBBB5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3258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17599-3406-4367-AD3A-4CB3B42F8B75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9965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23D1-7572-4FC4-BC3E-985D5A1C99C6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0554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D40E-FB85-4609-A554-8BA6C1327FE1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1077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E1B4-1312-492B-B59C-463E29C215B0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4878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94421-9F45-4BB5-8C24-A1E33E03BE07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50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0B497A6-944A-54BB-1FAF-AC8AD44BA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48152F6-2968-DCEA-F490-659664AA0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5546F45-4B7B-C1D6-7E8A-E69802250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60B571C-2938-6CE4-8C25-6129D691A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C9E9DF9-1DB2-F1DE-64C6-1921F7B67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31D7345-F869-B92A-87BD-034E6CDDF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08532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82502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236927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261612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361600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6773643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10713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62D3-C9EA-4996-A716-9A05F77C66C7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934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EFA9-4B42-454F-922F-D980484FC9FC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1358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88F6D-B377-4048-97A9-F22430FC8077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8699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084C-033C-4D3D-9B4E-A0FB07967625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7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9A3E49-258B-D634-9C76-B2ED9C9A1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2298ED4-435C-2AC4-A4F3-68E67089B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52A4276-8410-6EFF-EDC6-65492D54C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B1A76E20-3EC1-821E-70CA-AC478046F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591A1C1-6175-9DDA-9B3A-FD63B5BEDD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1BA2025C-FD4D-3661-F8B9-DBE66136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DC2DB9E-A498-8E19-CD57-875832ED7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0E1C724-B2EA-EB4C-B02B-A13973DC9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46108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706D3-DE3E-4C03-B715-365922F9574B}" type="datetime1">
              <a:rPr lang="en-US" smtClean="0">
                <a:solidFill>
                  <a:srgbClr val="F2F2F2"/>
                </a:solidFill>
              </a:rPr>
              <a:pPr/>
              <a:t>9/26/2025</a:t>
            </a:fld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F2F2F2"/>
                </a:solidFill>
              </a:rPr>
              <a:t>Dr Almási R. Gyula Ph.D 2018. PTE KK AITI FT</a:t>
            </a:r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F2F2F2"/>
                </a:solidFill>
              </a:rPr>
              <a:pPr/>
              <a:t>‹#›</a:t>
            </a:fld>
            <a:endParaRPr lang="en-US" dirty="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8070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4883-CF9B-4F96-8E19-C298ABACBBB5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4603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17599-3406-4367-AD3A-4CB3B42F8B75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8626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23D1-7572-4FC4-BC3E-985D5A1C99C6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2358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D40E-FB85-4609-A554-8BA6C1327FE1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3496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9E1B4-1312-492B-B59C-463E29C215B0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2780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94421-9F45-4BB5-8C24-A1E33E03BE07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707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57861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828563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223294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8E4DDD-D1CF-B662-6965-BB8FEEE9C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E2BFE2BF-55C9-AE72-044B-F325C9EB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8A3CAC9-84C3-8459-BD8F-2D52CEE2F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708339B7-38EB-435A-1945-AA2B1A5D5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397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203187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0387214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492680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62D3-C9EA-4996-A716-9A05F77C66C7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2054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FEFA9-4B42-454F-922F-D980484FC9FC}" type="datetime1">
              <a:rPr lang="en-US" smtClean="0">
                <a:solidFill>
                  <a:srgbClr val="006699"/>
                </a:solidFill>
              </a:rPr>
              <a:pPr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8202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A7997-4729-4DC0-BCD9-642A49F5BFE5}" type="slidenum">
              <a:rPr lang="hu-HU" altLang="hu-HU">
                <a:solidFill>
                  <a:srgbClr val="146194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hu-HU" alt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8766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EAA0D-6F94-4744-B118-21842D6F7FA3}" type="slidenum">
              <a:rPr lang="hu-HU" altLang="hu-HU">
                <a:solidFill>
                  <a:srgbClr val="146194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hu-HU" alt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9385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914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983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00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0E7518EB-3BFE-18CE-4867-ADEA32F71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5273877-27F8-5B27-BC4A-F94FA6161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37BD072-4C7B-2060-0EC1-A465E6C97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360812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6912" y="1929225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66912" y="4110344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66912" y="3463130"/>
            <a:ext cx="2208000" cy="48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66912" y="5646344"/>
            <a:ext cx="220800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37267" y="1934249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37267" y="4115368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237267" y="3468154"/>
            <a:ext cx="2208000" cy="4800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237267" y="5651368"/>
            <a:ext cx="2208000" cy="480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2633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73512"/>
            <a:ext cx="6096000" cy="4428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62EAC56-5A2E-46B2-B8D9-375A807E3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4844AF7-CCEE-4899-AEED-9D922F1735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32213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01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292895B-CBD9-4745-8D30-91F49E9E1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4041D5A-9284-440B-BB7E-072D9FB2DEF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40178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20000"/>
            <a:ext cx="12192000" cy="541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60000" anchor="ctr"/>
          <a:lstStyle>
            <a:lvl1pPr marL="0" indent="0" algn="l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8C8F810-5F00-4129-8726-6F1CFA1C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26056"/>
            <a:ext cx="6096000" cy="912000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C70CC6A0-1F85-4CAC-BF4E-27C58E3ACDD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480043" y="1650008"/>
            <a:ext cx="5711957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94784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20800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082597" y="1629096"/>
            <a:ext cx="4032448" cy="26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sz="24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98C7C00-8428-4703-A32D-B42FC3CE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B8B8BF13-A895-4860-BF57-D420F5A5196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63463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3996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92011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720001" y="1575758"/>
            <a:ext cx="5283985" cy="19553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188016" y="1575758"/>
            <a:ext cx="5283985" cy="19553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2E2CB55-DB02-4B94-9AA0-6EFBB8682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DDB83E5-458E-46B2-9A0C-FA643319B2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568994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0000" y="1670920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409051" y="1675944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098101" y="1680968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28DB036-0B4F-4FC0-8B21-0350E5FF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92C50DF5-B06D-47A0-9932-607237B9E88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17787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3691" y="274340"/>
            <a:ext cx="11664619" cy="6309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76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64168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47120" y="1"/>
            <a:ext cx="509776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784299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3566615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8784299" y="3566613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696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7505" y="1680019"/>
            <a:ext cx="3971001" cy="4457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04460" y="3909483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911721" y="3909485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111665" y="3909486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704460" y="1680019"/>
            <a:ext cx="2208245" cy="222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911476" y="1680019"/>
            <a:ext cx="2208245" cy="222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9111666" y="1680019"/>
            <a:ext cx="2208245" cy="222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04DB8D5C-C91A-4755-AF2D-72EE2C637A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5575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35887E-9E05-6EC1-449A-ECAC1C209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0AEB8E0-6E57-5B4A-7F31-C2F2022E2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9B23F79-16B0-2D41-1945-763CAAAE5B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6301321-30F6-558B-B670-4544A9E9E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B9D5D91-3DF4-E945-4082-05B879D24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1928D55-7953-02EF-3B4E-4D78F7600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923063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5415343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472011" y="1508786"/>
            <a:ext cx="3799787" cy="4865561"/>
            <a:chOff x="354008" y="1131589"/>
            <a:chExt cx="2849840" cy="3649171"/>
          </a:xfrm>
        </p:grpSpPr>
        <p:sp>
          <p:nvSpPr>
            <p:cNvPr id="5" name="Rounded Rectangle 4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latinLnBrk="1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latinLnBrk="1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latinLnBrk="1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488330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6DFF08F-DC6B-4601-B491-B0F83F6DD2DA}" type="datetimeFigureOut">
              <a:rPr lang="en-US" dirty="0">
                <a:solidFill>
                  <a:prstClr val="black"/>
                </a:solidFill>
              </a:rPr>
              <a:pPr defTabSz="914400"/>
              <a:t>9/26/2025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FAB73BC-B049-4115-A692-8D63A059BFB8}" type="slidenum">
              <a:rPr lang="en-US" dirty="0">
                <a:solidFill>
                  <a:prstClr val="black"/>
                </a:solidFill>
              </a:rPr>
              <a:pPr defTabSz="9144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1577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96DFF08F-DC6B-4601-B491-B0F83F6DD2DA}" type="datetimeFigureOut">
              <a:rPr lang="en-US" dirty="0">
                <a:solidFill>
                  <a:prstClr val="black"/>
                </a:solidFill>
              </a:rPr>
              <a:pPr defTabSz="914400"/>
              <a:t>9/26/2025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FAB73BC-B049-4115-A692-8D63A059BFB8}" type="slidenum">
              <a:rPr lang="en-US" dirty="0">
                <a:solidFill>
                  <a:prstClr val="black"/>
                </a:solidFill>
              </a:rPr>
              <a:pPr defTabSz="9144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18507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47265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6216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0123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6912" y="1929225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66912" y="4110344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66912" y="3463130"/>
            <a:ext cx="2208000" cy="48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66912" y="5646344"/>
            <a:ext cx="220800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37267" y="1934249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37267" y="4115368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237267" y="3468154"/>
            <a:ext cx="2208000" cy="4800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237267" y="5651368"/>
            <a:ext cx="2208000" cy="480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27883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73512"/>
            <a:ext cx="6096000" cy="4428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62EAC56-5A2E-46B2-B8D9-375A807E3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4844AF7-CCEE-4899-AEED-9D922F1735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662272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01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292895B-CBD9-4745-8D30-91F49E9E1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4041D5A-9284-440B-BB7E-072D9FB2DEF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8526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09110A-8F40-3DA8-4B6F-61A378051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D3AE40D-5428-EED2-D096-533064A7DB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FFE97E0-B28B-02CF-8022-828318D3B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87F55B2-88F8-2E26-FBA8-9347CB1DD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BEDFDEB-FAC3-2169-97CE-3FF155852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18D20D7-FE88-12A5-6AB7-64A5754B7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504440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20000"/>
            <a:ext cx="12192000" cy="541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60000" anchor="ctr"/>
          <a:lstStyle>
            <a:lvl1pPr marL="0" indent="0" algn="l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8C8F810-5F00-4129-8726-6F1CFA1C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26056"/>
            <a:ext cx="6096000" cy="912000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C70CC6A0-1F85-4CAC-BF4E-27C58E3ACDD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480043" y="1650008"/>
            <a:ext cx="5711957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163983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20800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082597" y="1629096"/>
            <a:ext cx="4032448" cy="26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98C7C00-8428-4703-A32D-B42FC3CE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B8B8BF13-A895-4860-BF57-D420F5A5196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415131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3996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92011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720001" y="1575758"/>
            <a:ext cx="5283985" cy="19553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1" name="Rectangle 10"/>
          <p:cNvSpPr/>
          <p:nvPr userDrawn="1"/>
        </p:nvSpPr>
        <p:spPr>
          <a:xfrm>
            <a:off x="6188016" y="1575758"/>
            <a:ext cx="5283985" cy="19553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2E2CB55-DB02-4B94-9AA0-6EFBB8682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DDB83E5-458E-46B2-9A0C-FA643319B2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914440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0000" y="1670920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409051" y="1675944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098101" y="1680968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28DB036-0B4F-4FC0-8B21-0350E5FF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92C50DF5-B06D-47A0-9932-607237B9E88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88296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3691" y="274340"/>
            <a:ext cx="11664619" cy="6309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76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512701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47120" y="1"/>
            <a:ext cx="509776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784299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3566615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7" name="Rectangle 6"/>
          <p:cNvSpPr/>
          <p:nvPr userDrawn="1"/>
        </p:nvSpPr>
        <p:spPr>
          <a:xfrm>
            <a:off x="8784299" y="3566613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42083387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7505" y="1680019"/>
            <a:ext cx="3971001" cy="4457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04460" y="3909483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911721" y="3909485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111665" y="3909486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704460" y="1680019"/>
            <a:ext cx="2208245" cy="222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3" name="Rectangle 12"/>
          <p:cNvSpPr/>
          <p:nvPr userDrawn="1"/>
        </p:nvSpPr>
        <p:spPr>
          <a:xfrm>
            <a:off x="6911476" y="1680019"/>
            <a:ext cx="2208245" cy="222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4" name="Rectangle 13"/>
          <p:cNvSpPr/>
          <p:nvPr userDrawn="1"/>
        </p:nvSpPr>
        <p:spPr>
          <a:xfrm>
            <a:off x="9111666" y="1680019"/>
            <a:ext cx="2208245" cy="222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04DB8D5C-C91A-4755-AF2D-72EE2C637A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58498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1473770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472011" y="1508786"/>
            <a:ext cx="3799787" cy="4865561"/>
            <a:chOff x="354008" y="1131589"/>
            <a:chExt cx="2849840" cy="3649171"/>
          </a:xfrm>
        </p:grpSpPr>
        <p:sp>
          <p:nvSpPr>
            <p:cNvPr id="5" name="Rounded Rectangle 4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bg1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24117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195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51.xml"/><Relationship Id="rId34" Type="http://schemas.openxmlformats.org/officeDocument/2006/relationships/slideLayout" Target="../slideLayouts/slideLayout64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37" Type="http://schemas.openxmlformats.org/officeDocument/2006/relationships/theme" Target="../theme/theme3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36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65.xml"/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slideLayout" Target="../slideLayouts/slideLayout116.xml"/><Relationship Id="rId55" Type="http://schemas.openxmlformats.org/officeDocument/2006/relationships/slideLayout" Target="../slideLayouts/slideLayout121.xml"/><Relationship Id="rId6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slideLayout" Target="../slideLayouts/slideLayout119.xml"/><Relationship Id="rId58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71.xml"/><Relationship Id="rId61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slideLayout" Target="../slideLayouts/slideLayout114.xml"/><Relationship Id="rId56" Type="http://schemas.openxmlformats.org/officeDocument/2006/relationships/slideLayout" Target="../slideLayouts/slideLayout122.xml"/><Relationship Id="rId64" Type="http://schemas.openxmlformats.org/officeDocument/2006/relationships/slideLayout" Target="../slideLayouts/slideLayout130.xml"/><Relationship Id="rId8" Type="http://schemas.openxmlformats.org/officeDocument/2006/relationships/slideLayout" Target="../slideLayouts/slideLayout74.xml"/><Relationship Id="rId51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59" Type="http://schemas.openxmlformats.org/officeDocument/2006/relationships/slideLayout" Target="../slideLayouts/slideLayout125.xml"/><Relationship Id="rId20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107.xml"/><Relationship Id="rId54" Type="http://schemas.openxmlformats.org/officeDocument/2006/relationships/slideLayout" Target="../slideLayouts/slideLayout120.xml"/><Relationship Id="rId6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15.xml"/><Relationship Id="rId57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slideLayout" Target="../slideLayouts/slideLayout118.xml"/><Relationship Id="rId60" Type="http://schemas.openxmlformats.org/officeDocument/2006/relationships/slideLayout" Target="../slideLayouts/slideLayout126.xml"/><Relationship Id="rId65" Type="http://schemas.openxmlformats.org/officeDocument/2006/relationships/theme" Target="../theme/theme4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105.xml"/></Relationships>
</file>

<file path=ppt/slideMasters/_rels/slideMaster5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72.xml"/><Relationship Id="rId47" Type="http://schemas.openxmlformats.org/officeDocument/2006/relationships/slideLayout" Target="../slideLayouts/slideLayout177.xml"/><Relationship Id="rId63" Type="http://schemas.openxmlformats.org/officeDocument/2006/relationships/slideLayout" Target="../slideLayouts/slideLayout193.xml"/><Relationship Id="rId68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41.xml"/><Relationship Id="rId24" Type="http://schemas.openxmlformats.org/officeDocument/2006/relationships/slideLayout" Target="../slideLayouts/slideLayout154.xml"/><Relationship Id="rId32" Type="http://schemas.openxmlformats.org/officeDocument/2006/relationships/slideLayout" Target="../slideLayouts/slideLayout162.xml"/><Relationship Id="rId37" Type="http://schemas.openxmlformats.org/officeDocument/2006/relationships/slideLayout" Target="../slideLayouts/slideLayout167.xml"/><Relationship Id="rId40" Type="http://schemas.openxmlformats.org/officeDocument/2006/relationships/slideLayout" Target="../slideLayouts/slideLayout170.xml"/><Relationship Id="rId45" Type="http://schemas.openxmlformats.org/officeDocument/2006/relationships/slideLayout" Target="../slideLayouts/slideLayout175.xml"/><Relationship Id="rId53" Type="http://schemas.openxmlformats.org/officeDocument/2006/relationships/slideLayout" Target="../slideLayouts/slideLayout183.xml"/><Relationship Id="rId58" Type="http://schemas.openxmlformats.org/officeDocument/2006/relationships/slideLayout" Target="../slideLayouts/slideLayout188.xml"/><Relationship Id="rId66" Type="http://schemas.openxmlformats.org/officeDocument/2006/relationships/slideLayout" Target="../slideLayouts/slideLayout196.xml"/><Relationship Id="rId5" Type="http://schemas.openxmlformats.org/officeDocument/2006/relationships/slideLayout" Target="../slideLayouts/slideLayout135.xml"/><Relationship Id="rId61" Type="http://schemas.openxmlformats.org/officeDocument/2006/relationships/slideLayout" Target="../slideLayouts/slideLayout191.xml"/><Relationship Id="rId1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44.xml"/><Relationship Id="rId22" Type="http://schemas.openxmlformats.org/officeDocument/2006/relationships/slideLayout" Target="../slideLayouts/slideLayout152.xml"/><Relationship Id="rId27" Type="http://schemas.openxmlformats.org/officeDocument/2006/relationships/slideLayout" Target="../slideLayouts/slideLayout157.xml"/><Relationship Id="rId30" Type="http://schemas.openxmlformats.org/officeDocument/2006/relationships/slideLayout" Target="../slideLayouts/slideLayout160.xml"/><Relationship Id="rId35" Type="http://schemas.openxmlformats.org/officeDocument/2006/relationships/slideLayout" Target="../slideLayouts/slideLayout165.xml"/><Relationship Id="rId43" Type="http://schemas.openxmlformats.org/officeDocument/2006/relationships/slideLayout" Target="../slideLayouts/slideLayout173.xml"/><Relationship Id="rId48" Type="http://schemas.openxmlformats.org/officeDocument/2006/relationships/slideLayout" Target="../slideLayouts/slideLayout178.xml"/><Relationship Id="rId56" Type="http://schemas.openxmlformats.org/officeDocument/2006/relationships/slideLayout" Target="../slideLayouts/slideLayout186.xml"/><Relationship Id="rId64" Type="http://schemas.openxmlformats.org/officeDocument/2006/relationships/slideLayout" Target="../slideLayouts/slideLayout194.xml"/><Relationship Id="rId69" Type="http://schemas.openxmlformats.org/officeDocument/2006/relationships/theme" Target="../theme/theme5.xml"/><Relationship Id="rId8" Type="http://schemas.openxmlformats.org/officeDocument/2006/relationships/slideLayout" Target="../slideLayouts/slideLayout138.xml"/><Relationship Id="rId51" Type="http://schemas.openxmlformats.org/officeDocument/2006/relationships/slideLayout" Target="../slideLayouts/slideLayout181.xml"/><Relationship Id="rId3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7.xml"/><Relationship Id="rId25" Type="http://schemas.openxmlformats.org/officeDocument/2006/relationships/slideLayout" Target="../slideLayouts/slideLayout155.xml"/><Relationship Id="rId33" Type="http://schemas.openxmlformats.org/officeDocument/2006/relationships/slideLayout" Target="../slideLayouts/slideLayout163.xml"/><Relationship Id="rId38" Type="http://schemas.openxmlformats.org/officeDocument/2006/relationships/slideLayout" Target="../slideLayouts/slideLayout168.xml"/><Relationship Id="rId46" Type="http://schemas.openxmlformats.org/officeDocument/2006/relationships/slideLayout" Target="../slideLayouts/slideLayout176.xml"/><Relationship Id="rId59" Type="http://schemas.openxmlformats.org/officeDocument/2006/relationships/slideLayout" Target="../slideLayouts/slideLayout189.xml"/><Relationship Id="rId67" Type="http://schemas.openxmlformats.org/officeDocument/2006/relationships/slideLayout" Target="../slideLayouts/slideLayout197.xml"/><Relationship Id="rId20" Type="http://schemas.openxmlformats.org/officeDocument/2006/relationships/slideLayout" Target="../slideLayouts/slideLayout150.xml"/><Relationship Id="rId41" Type="http://schemas.openxmlformats.org/officeDocument/2006/relationships/slideLayout" Target="../slideLayouts/slideLayout171.xml"/><Relationship Id="rId54" Type="http://schemas.openxmlformats.org/officeDocument/2006/relationships/slideLayout" Target="../slideLayouts/slideLayout184.xml"/><Relationship Id="rId62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5.xml"/><Relationship Id="rId23" Type="http://schemas.openxmlformats.org/officeDocument/2006/relationships/slideLayout" Target="../slideLayouts/slideLayout153.xml"/><Relationship Id="rId28" Type="http://schemas.openxmlformats.org/officeDocument/2006/relationships/slideLayout" Target="../slideLayouts/slideLayout158.xml"/><Relationship Id="rId36" Type="http://schemas.openxmlformats.org/officeDocument/2006/relationships/slideLayout" Target="../slideLayouts/slideLayout166.xml"/><Relationship Id="rId49" Type="http://schemas.openxmlformats.org/officeDocument/2006/relationships/slideLayout" Target="../slideLayouts/slideLayout179.xml"/><Relationship Id="rId57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40.xml"/><Relationship Id="rId31" Type="http://schemas.openxmlformats.org/officeDocument/2006/relationships/slideLayout" Target="../slideLayouts/slideLayout161.xml"/><Relationship Id="rId44" Type="http://schemas.openxmlformats.org/officeDocument/2006/relationships/slideLayout" Target="../slideLayouts/slideLayout174.xml"/><Relationship Id="rId52" Type="http://schemas.openxmlformats.org/officeDocument/2006/relationships/slideLayout" Target="../slideLayouts/slideLayout182.xml"/><Relationship Id="rId60" Type="http://schemas.openxmlformats.org/officeDocument/2006/relationships/slideLayout" Target="../slideLayouts/slideLayout190.xml"/><Relationship Id="rId65" Type="http://schemas.openxmlformats.org/officeDocument/2006/relationships/slideLayout" Target="../slideLayouts/slideLayout195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3.xml"/><Relationship Id="rId18" Type="http://schemas.openxmlformats.org/officeDocument/2006/relationships/slideLayout" Target="../slideLayouts/slideLayout148.xml"/><Relationship Id="rId39" Type="http://schemas.openxmlformats.org/officeDocument/2006/relationships/slideLayout" Target="../slideLayouts/slideLayout169.xml"/><Relationship Id="rId34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80.xml"/><Relationship Id="rId55" Type="http://schemas.openxmlformats.org/officeDocument/2006/relationships/slideLayout" Target="../slideLayouts/slideLayout1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43FB87CA-A47D-8400-8C5A-7B66B564B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F642375-462B-D81C-08C3-08C3B703B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0ACDF28-8E49-FAD0-6001-E8CC0EEC43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16B2D5-ADB2-4F51-A3A2-7587ECFA8E74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CE36C9D-E0A8-9211-3BB8-AF464F6EB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1FCE7E5-58BE-2AB7-E278-39B1D3C35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5F21BA-6493-47BB-B35A-962577A97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1573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914400"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914400"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914400"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 defTabSz="914400"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7857843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fld id="{ED135BC0-5031-48A0-9128-06DC1476A9CC}" type="datetime1">
              <a:rPr lang="en-US" smtClean="0">
                <a:solidFill>
                  <a:srgbClr val="006699"/>
                </a:solidFill>
              </a:rPr>
              <a:pPr defTabSz="457200"/>
              <a:t>9/26/2025</a:t>
            </a:fld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r>
              <a:rPr lang="en-US">
                <a:solidFill>
                  <a:srgbClr val="006699"/>
                </a:solidFill>
              </a:rPr>
              <a:t>Dr Almási R. Gyula Ph.D 2018. PTE KK AITI FT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9317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703" r:id="rId23"/>
    <p:sldLayoutId id="2147483704" r:id="rId24"/>
    <p:sldLayoutId id="2147483705" r:id="rId25"/>
    <p:sldLayoutId id="2147483706" r:id="rId26"/>
    <p:sldLayoutId id="2147483707" r:id="rId27"/>
    <p:sldLayoutId id="2147483708" r:id="rId28"/>
    <p:sldLayoutId id="2147483709" r:id="rId29"/>
    <p:sldLayoutId id="2147483710" r:id="rId30"/>
    <p:sldLayoutId id="2147483711" r:id="rId31"/>
    <p:sldLayoutId id="2147483712" r:id="rId32"/>
    <p:sldLayoutId id="2147483713" r:id="rId33"/>
    <p:sldLayoutId id="2147483714" r:id="rId34"/>
    <p:sldLayoutId id="2147483715" r:id="rId35"/>
    <p:sldLayoutId id="2147483716" r:id="rId3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314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  <p:sldLayoutId id="2147483739" r:id="rId22"/>
    <p:sldLayoutId id="2147483740" r:id="rId23"/>
    <p:sldLayoutId id="2147483741" r:id="rId24"/>
    <p:sldLayoutId id="2147483742" r:id="rId25"/>
    <p:sldLayoutId id="2147483743" r:id="rId26"/>
    <p:sldLayoutId id="2147483744" r:id="rId27"/>
    <p:sldLayoutId id="2147483745" r:id="rId28"/>
    <p:sldLayoutId id="2147483746" r:id="rId29"/>
    <p:sldLayoutId id="2147483747" r:id="rId30"/>
    <p:sldLayoutId id="2147483748" r:id="rId31"/>
    <p:sldLayoutId id="2147483749" r:id="rId32"/>
    <p:sldLayoutId id="2147483750" r:id="rId33"/>
    <p:sldLayoutId id="2147483751" r:id="rId34"/>
    <p:sldLayoutId id="2147483752" r:id="rId35"/>
    <p:sldLayoutId id="2147483753" r:id="rId36"/>
    <p:sldLayoutId id="2147483754" r:id="rId37"/>
    <p:sldLayoutId id="2147483755" r:id="rId38"/>
    <p:sldLayoutId id="2147483756" r:id="rId39"/>
    <p:sldLayoutId id="2147483757" r:id="rId40"/>
    <p:sldLayoutId id="2147483758" r:id="rId41"/>
    <p:sldLayoutId id="2147483759" r:id="rId42"/>
    <p:sldLayoutId id="2147483760" r:id="rId43"/>
    <p:sldLayoutId id="2147483761" r:id="rId44"/>
    <p:sldLayoutId id="2147483762" r:id="rId45"/>
    <p:sldLayoutId id="2147483763" r:id="rId46"/>
    <p:sldLayoutId id="2147483764" r:id="rId47"/>
    <p:sldLayoutId id="2147483765" r:id="rId48"/>
    <p:sldLayoutId id="2147483766" r:id="rId49"/>
    <p:sldLayoutId id="2147483767" r:id="rId50"/>
    <p:sldLayoutId id="2147483768" r:id="rId51"/>
    <p:sldLayoutId id="2147483769" r:id="rId52"/>
    <p:sldLayoutId id="2147483770" r:id="rId53"/>
    <p:sldLayoutId id="2147483771" r:id="rId54"/>
    <p:sldLayoutId id="2147483772" r:id="rId55"/>
    <p:sldLayoutId id="2147483773" r:id="rId56"/>
    <p:sldLayoutId id="2147483774" r:id="rId57"/>
    <p:sldLayoutId id="2147483775" r:id="rId58"/>
    <p:sldLayoutId id="2147483776" r:id="rId59"/>
    <p:sldLayoutId id="2147483777" r:id="rId60"/>
    <p:sldLayoutId id="2147483778" r:id="rId61"/>
    <p:sldLayoutId id="2147483779" r:id="rId62"/>
    <p:sldLayoutId id="2147483780" r:id="rId63"/>
    <p:sldLayoutId id="2147483781" r:id="rId64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2E59E6C-85F9-4871-957E-B5F4A58C64AC}" type="datetimeFigureOut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2025. 09. 26.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663F81A-9A62-4960-B00E-B3FB336E7212}" type="slidenum">
              <a:rPr lang="hu-H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hu-H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1573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  <p:sldLayoutId id="2147483800" r:id="rId18"/>
    <p:sldLayoutId id="2147483801" r:id="rId19"/>
    <p:sldLayoutId id="2147483802" r:id="rId20"/>
    <p:sldLayoutId id="2147483803" r:id="rId21"/>
    <p:sldLayoutId id="2147483804" r:id="rId22"/>
    <p:sldLayoutId id="2147483805" r:id="rId23"/>
    <p:sldLayoutId id="2147483806" r:id="rId24"/>
    <p:sldLayoutId id="2147483807" r:id="rId25"/>
    <p:sldLayoutId id="2147483808" r:id="rId26"/>
    <p:sldLayoutId id="2147483809" r:id="rId27"/>
    <p:sldLayoutId id="2147483810" r:id="rId28"/>
    <p:sldLayoutId id="2147483811" r:id="rId29"/>
    <p:sldLayoutId id="2147483812" r:id="rId30"/>
    <p:sldLayoutId id="2147483813" r:id="rId31"/>
    <p:sldLayoutId id="2147483814" r:id="rId32"/>
    <p:sldLayoutId id="2147483815" r:id="rId33"/>
    <p:sldLayoutId id="2147483816" r:id="rId34"/>
    <p:sldLayoutId id="2147483817" r:id="rId35"/>
    <p:sldLayoutId id="2147483818" r:id="rId36"/>
    <p:sldLayoutId id="2147483819" r:id="rId37"/>
    <p:sldLayoutId id="2147483820" r:id="rId38"/>
    <p:sldLayoutId id="2147483821" r:id="rId39"/>
    <p:sldLayoutId id="2147483822" r:id="rId40"/>
    <p:sldLayoutId id="2147483823" r:id="rId41"/>
    <p:sldLayoutId id="2147483824" r:id="rId42"/>
    <p:sldLayoutId id="2147483825" r:id="rId43"/>
    <p:sldLayoutId id="2147483826" r:id="rId44"/>
    <p:sldLayoutId id="2147483827" r:id="rId45"/>
    <p:sldLayoutId id="2147483828" r:id="rId46"/>
    <p:sldLayoutId id="2147483829" r:id="rId47"/>
    <p:sldLayoutId id="2147483830" r:id="rId48"/>
    <p:sldLayoutId id="2147483831" r:id="rId49"/>
    <p:sldLayoutId id="2147483832" r:id="rId50"/>
    <p:sldLayoutId id="2147483833" r:id="rId51"/>
    <p:sldLayoutId id="2147483834" r:id="rId52"/>
    <p:sldLayoutId id="2147483835" r:id="rId53"/>
    <p:sldLayoutId id="2147483836" r:id="rId54"/>
    <p:sldLayoutId id="2147483837" r:id="rId55"/>
    <p:sldLayoutId id="2147483838" r:id="rId56"/>
    <p:sldLayoutId id="2147483839" r:id="rId57"/>
    <p:sldLayoutId id="2147483840" r:id="rId58"/>
    <p:sldLayoutId id="2147483841" r:id="rId59"/>
    <p:sldLayoutId id="2147483842" r:id="rId60"/>
    <p:sldLayoutId id="2147483843" r:id="rId61"/>
    <p:sldLayoutId id="2147483844" r:id="rId62"/>
    <p:sldLayoutId id="2147483845" r:id="rId63"/>
    <p:sldLayoutId id="2147483846" r:id="rId64"/>
    <p:sldLayoutId id="2147483847" r:id="rId65"/>
    <p:sldLayoutId id="2147483848" r:id="rId66"/>
    <p:sldLayoutId id="2147483849" r:id="rId67"/>
    <p:sldLayoutId id="2147483850" r:id="rId6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search?sca_esv=8482df87b229566e&amp;cs=0&amp;sxsrf=AE3TifMh39qO5RZ6JfBGgZuX7cBAvdUxNQ%3A1758528675310&amp;q=curcumin&amp;sa=X&amp;ved=2ahUKEwj-8O7n9euPAxXa_7sIHYFYBOsQxccNegQIAhAI&amp;mstk=AUtExfC0sHJsy7ULAjTZdFwNNO0Qfr4ryRV7Swd_5rrP9_qTBizRGg597TqOhJdkiUTz8wscN4KJHCZSw8S4kEex7qksuTYFe-lgH5ue7vp99sjATL3cnX_VruiOKiwa61lResLARp0JWrIOsi1eQqL1x0DjaFIdr8xe6W3CLvSiUE85YII&amp;csui=3" TargetMode="External"/><Relationship Id="rId3" Type="http://schemas.openxmlformats.org/officeDocument/2006/relationships/hyperlink" Target="https://www.google.com/search?sca_esv=8482df87b229566e&amp;cs=0&amp;sxsrf=AE3TifMh39qO5RZ6JfBGgZuX7cBAvdUxNQ%3A1758528675310&amp;q=ECT&amp;sa=X&amp;ved=2ahUKEwj-8O7n9euPAxXa_7sIHYFYBOsQxccNegQIAhAD&amp;mstk=AUtExfC0sHJsy7ULAjTZdFwNNO0Qfr4ryRV7Swd_5rrP9_qTBizRGg597TqOhJdkiUTz8wscN4KJHCZSw8S4kEex7qksuTYFe-lgH5ue7vp99sjATL3cnX_VruiOKiwa61lResLARp0JWrIOsi1eQqL1x0DjaFIdr8xe6W3CLvSiUE85YII&amp;csui=3" TargetMode="External"/><Relationship Id="rId7" Type="http://schemas.openxmlformats.org/officeDocument/2006/relationships/hyperlink" Target="https://www.google.com/search?sca_esv=8482df87b229566e&amp;cs=0&amp;sxsrf=AE3TifMh39qO5RZ6JfBGgZuX7cBAvdUxNQ%3A1758528675310&amp;q=microglial+modulators&amp;sa=X&amp;ved=2ahUKEwj-8O7n9euPAxXa_7sIHYFYBOsQxccNegQIAhAH&amp;mstk=AUtExfC0sHJsy7ULAjTZdFwNNO0Qfr4ryRV7Swd_5rrP9_qTBizRGg597TqOhJdkiUTz8wscN4KJHCZSw8S4kEex7qksuTYFe-lgH5ue7vp99sjATL3cnX_VruiOKiwa61lResLARp0JWrIOsi1eQqL1x0DjaFIdr8xe6W3CLvSiUE85YII&amp;csui=3" TargetMode="External"/><Relationship Id="rId2" Type="http://schemas.openxmlformats.org/officeDocument/2006/relationships/hyperlink" Target="https://www.google.com/search?sca_esv=8482df87b229566e&amp;cs=0&amp;sxsrf=AE3TifMh39qO5RZ6JfBGgZuX7cBAvdUxNQ%3A1758528675310&amp;q=TMS&amp;sa=X&amp;ved=2ahUKEwj-8O7n9euPAxXa_7sIHYFYBOsQxccNegQIAhAC&amp;mstk=AUtExfC0sHJsy7ULAjTZdFwNNO0Qfr4ryRV7Swd_5rrP9_qTBizRGg597TqOhJdkiUTz8wscN4KJHCZSw8S4kEex7qksuTYFe-lgH5ue7vp99sjATL3cnX_VruiOKiwa61lResLARp0JWrIOsi1eQqL1x0DjaFIdr8xe6W3CLvSiUE85YII&amp;csui=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sca_esv=8482df87b229566e&amp;cs=0&amp;sxsrf=AE3TifMh39qO5RZ6JfBGgZuX7cBAvdUxNQ%3A1758528675310&amp;q=cytokine+inhibitors&amp;sa=X&amp;ved=2ahUKEwj-8O7n9euPAxXa_7sIHYFYBOsQxccNegQIAhAG&amp;mstk=AUtExfC0sHJsy7ULAjTZdFwNNO0Qfr4ryRV7Swd_5rrP9_qTBizRGg597TqOhJdkiUTz8wscN4KJHCZSw8S4kEex7qksuTYFe-lgH5ue7vp99sjATL3cnX_VruiOKiwa61lResLARp0JWrIOsi1eQqL1x0DjaFIdr8xe6W3CLvSiUE85YII&amp;csui=3" TargetMode="External"/><Relationship Id="rId5" Type="http://schemas.openxmlformats.org/officeDocument/2006/relationships/hyperlink" Target="https://www.google.com/search?sca_esv=8482df87b229566e&amp;cs=0&amp;sxsrf=AE3TifMh39qO5RZ6JfBGgZuX7cBAvdUxNQ%3A1758528675310&amp;q=NSAIDs&amp;sa=X&amp;ved=2ahUKEwj-8O7n9euPAxXa_7sIHYFYBOsQxccNegQIAhAF&amp;mstk=AUtExfC0sHJsy7ULAjTZdFwNNO0Qfr4ryRV7Swd_5rrP9_qTBizRGg597TqOhJdkiUTz8wscN4KJHCZSw8S4kEex7qksuTYFe-lgH5ue7vp99sjATL3cnX_VruiOKiwa61lResLARp0JWrIOsi1eQqL1x0DjaFIdr8xe6W3CLvSiUE85YII&amp;csui=3" TargetMode="External"/><Relationship Id="rId4" Type="http://schemas.openxmlformats.org/officeDocument/2006/relationships/hyperlink" Target="https://www.google.com/search?sca_esv=8482df87b229566e&amp;cs=0&amp;sxsrf=AE3TifMh39qO5RZ6JfBGgZuX7cBAvdUxNQ%3A1758528675310&amp;q=PBM&amp;sa=X&amp;ved=2ahUKEwj-8O7n9euPAxXa_7sIHYFYBOsQxccNegQIAhAE&amp;mstk=AUtExfC0sHJsy7ULAjTZdFwNNO0Qfr4ryRV7Swd_5rrP9_qTBizRGg597TqOhJdkiUTz8wscN4KJHCZSw8S4kEex7qksuTYFe-lgH5ue7vp99sjATL3cnX_VruiOKiwa61lResLARp0JWrIOsi1eQqL1x0DjaFIdr8xe6W3CLvSiUE85YII&amp;csui=3" TargetMode="External"/><Relationship Id="rId9" Type="http://schemas.openxmlformats.org/officeDocument/2006/relationships/hyperlink" Target="https://www.google.com/search?sca_esv=8482df87b229566e&amp;cs=0&amp;sxsrf=AE3TifMh39qO5RZ6JfBGgZuX7cBAvdUxNQ%3A1758528675310&amp;q=resveratrol&amp;sa=X&amp;ved=2ahUKEwj-8O7n9euPAxXa_7sIHYFYBOsQxccNegQIAhAJ&amp;mstk=AUtExfC0sHJsy7ULAjTZdFwNNO0Qfr4ryRV7Swd_5rrP9_qTBizRGg597TqOhJdkiUTz8wscN4KJHCZSw8S4kEex7qksuTYFe-lgH5ue7vp99sjATL3cnX_VruiOKiwa61lResLARp0JWrIOsi1eQqL1x0DjaFIdr8xe6W3CLvSiUE85YII&amp;csui=3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4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10" Type="http://schemas.openxmlformats.org/officeDocument/2006/relationships/image" Target="../media/image8.pn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728986" y="2967335"/>
            <a:ext cx="907858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Pécs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, 202</a:t>
            </a:r>
            <a:r>
              <a:rPr kumimoji="0" lang="hu-HU" sz="1200" b="0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5. 09.24.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848" y="44841"/>
            <a:ext cx="2176256" cy="1271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églalap 1"/>
          <p:cNvSpPr/>
          <p:nvPr/>
        </p:nvSpPr>
        <p:spPr>
          <a:xfrm>
            <a:off x="728986" y="1905000"/>
            <a:ext cx="81155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hu-HU" sz="3600" b="1" kern="0" dirty="0" err="1">
                <a:solidFill>
                  <a:srgbClr val="0070C0"/>
                </a:solidFill>
                <a:latin typeface="Arial"/>
                <a:cs typeface="Arial"/>
                <a:sym typeface="Arial"/>
              </a:rPr>
              <a:t>Neurogen</a:t>
            </a:r>
            <a:r>
              <a:rPr lang="hu-HU" sz="3600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hu-HU" sz="3600" b="1" kern="0" dirty="0" err="1">
                <a:solidFill>
                  <a:srgbClr val="0070C0"/>
                </a:solidFill>
                <a:latin typeface="Arial"/>
                <a:cs typeface="Arial"/>
                <a:sym typeface="Arial"/>
              </a:rPr>
              <a:t>inflammatio</a:t>
            </a:r>
            <a:r>
              <a:rPr lang="hu-HU" sz="3600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vagy </a:t>
            </a:r>
            <a:r>
              <a:rPr lang="hu-HU" sz="3600" b="1" kern="0" dirty="0" err="1">
                <a:solidFill>
                  <a:srgbClr val="0070C0"/>
                </a:solidFill>
                <a:latin typeface="Arial"/>
                <a:cs typeface="Arial"/>
                <a:sym typeface="Arial"/>
              </a:rPr>
              <a:t>nociplasztikus</a:t>
            </a:r>
            <a:r>
              <a:rPr lang="hu-HU" sz="3600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fájdalom?</a:t>
            </a:r>
            <a:endParaRPr kumimoji="0" lang="hu-HU" sz="3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0;p1"/>
          <p:cNvSpPr/>
          <p:nvPr/>
        </p:nvSpPr>
        <p:spPr>
          <a:xfrm>
            <a:off x="741686" y="3622431"/>
            <a:ext cx="6221822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Dr. </a:t>
            </a:r>
            <a:r>
              <a:rPr kumimoji="0" lang="en-US" altLang="ko-K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Almási</a:t>
            </a:r>
            <a:r>
              <a:rPr kumimoji="0" lang="en-US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 </a:t>
            </a:r>
            <a:r>
              <a:rPr kumimoji="0" lang="en-US" altLang="ko-K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Róbert</a:t>
            </a:r>
            <a:r>
              <a:rPr kumimoji="0" lang="en-US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 </a:t>
            </a:r>
            <a:r>
              <a:rPr kumimoji="0" lang="en-US" altLang="ko-K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Gyula</a:t>
            </a:r>
            <a:r>
              <a:rPr kumimoji="0" lang="en-US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 Ph.D., </a:t>
            </a:r>
            <a:r>
              <a:rPr kumimoji="0" lang="hu-HU" altLang="ko-K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habil</a:t>
            </a:r>
            <a:r>
              <a:rPr kumimoji="0" lang="hu-HU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. </a:t>
            </a:r>
            <a:r>
              <a:rPr kumimoji="0" lang="en-US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EDPM.</a:t>
            </a:r>
            <a:endParaRPr kumimoji="0" lang="hu-HU" altLang="ko-KR" sz="1800" b="1" i="0" u="none" strike="noStrike" kern="0" cap="none" spc="0" normalizeH="0" baseline="0" noProof="0" dirty="0">
              <a:ln>
                <a:noFill/>
              </a:ln>
              <a:solidFill>
                <a:srgbClr val="1A2E5C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Egyetemi docens, Tanszékvezető</a:t>
            </a:r>
            <a:endParaRPr kumimoji="0" lang="en-US" altLang="ko-KR" sz="1800" b="1" i="0" u="none" strike="noStrike" kern="0" cap="none" spc="0" normalizeH="0" baseline="0" noProof="0" dirty="0">
              <a:ln>
                <a:noFill/>
              </a:ln>
              <a:solidFill>
                <a:srgbClr val="1A2E5C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altLang="ko-KR" sz="1800" b="1" i="0" u="none" strike="noStrike" kern="0" cap="none" spc="0" normalizeH="0" baseline="0" noProof="0" dirty="0">
              <a:ln>
                <a:noFill/>
              </a:ln>
              <a:solidFill>
                <a:srgbClr val="1A2E5C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PTE AOK KK AITI F</a:t>
            </a:r>
            <a:r>
              <a:rPr kumimoji="0" lang="hu-HU" altLang="ko-K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ájdalomterápiás</a:t>
            </a:r>
            <a:r>
              <a:rPr kumimoji="0" lang="hu-HU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 </a:t>
            </a:r>
            <a:r>
              <a:rPr kumimoji="0" lang="en-US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T</a:t>
            </a:r>
            <a:r>
              <a:rPr kumimoji="0" lang="hu-HU" altLang="ko-K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anszék</a:t>
            </a:r>
            <a:endParaRPr kumimoji="0" lang="hu-HU" altLang="ko-KR" sz="1800" b="1" i="0" u="none" strike="noStrike" kern="0" cap="none" spc="0" normalizeH="0" baseline="0" noProof="0" dirty="0">
              <a:ln>
                <a:noFill/>
              </a:ln>
              <a:solidFill>
                <a:srgbClr val="1A2E5C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altLang="ko-KR" sz="1800" b="1" i="0" u="none" strike="noStrike" kern="0" cap="none" spc="0" normalizeH="0" baseline="0" noProof="0" dirty="0">
              <a:ln>
                <a:noFill/>
              </a:ln>
              <a:solidFill>
                <a:srgbClr val="1A2E5C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altLang="ko-KR" sz="1800" b="1" i="0" u="none" strike="noStrike" kern="0" cap="none" spc="0" normalizeH="0" baseline="0" noProof="0" dirty="0">
                <a:ln>
                  <a:noFill/>
                </a:ln>
                <a:solidFill>
                  <a:srgbClr val="1A2E5C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/>
                <a:sym typeface="Arial"/>
              </a:rPr>
              <a:t>2025.09.24. Pécs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462" y="8015"/>
            <a:ext cx="2051538" cy="1308197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255" y="8015"/>
            <a:ext cx="1989414" cy="132544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1B505BF-480B-30B7-F6B9-D388A5DA23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561" y="112819"/>
            <a:ext cx="3626036" cy="901746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A149144E-3288-D7DB-2C4A-154BD22512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382" y="1014565"/>
            <a:ext cx="2854123" cy="53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5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/>
          <p:nvPr/>
        </p:nvPicPr>
        <p:blipFill>
          <a:blip r:embed="rId2"/>
          <a:stretch>
            <a:fillRect/>
          </a:stretch>
        </p:blipFill>
        <p:spPr>
          <a:xfrm>
            <a:off x="3873356" y="1500027"/>
            <a:ext cx="8258259" cy="5200389"/>
          </a:xfrm>
          <a:prstGeom prst="rect">
            <a:avLst/>
          </a:prstGeom>
        </p:spPr>
      </p:pic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prosztaglandinok</a:t>
            </a:r>
            <a:r>
              <a:rPr lang="hu-HU" dirty="0"/>
              <a:t> és a </a:t>
            </a:r>
            <a:r>
              <a:rPr lang="hu-HU" dirty="0" err="1"/>
              <a:t>ciklooxigenáz</a:t>
            </a:r>
            <a:r>
              <a:rPr lang="hu-HU" dirty="0"/>
              <a:t> enzim </a:t>
            </a:r>
            <a:r>
              <a:rPr lang="hu-HU" dirty="0">
                <a:solidFill>
                  <a:schemeClr val="tx2"/>
                </a:solidFill>
              </a:rPr>
              <a:t>perifériás illetve centrális szerepe</a:t>
            </a:r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>
          <a:xfrm>
            <a:off x="60385" y="2011680"/>
            <a:ext cx="3985404" cy="4206240"/>
          </a:xfrm>
        </p:spPr>
        <p:txBody>
          <a:bodyPr>
            <a:normAutofit fontScale="92500" lnSpcReduction="20000"/>
          </a:bodyPr>
          <a:lstStyle/>
          <a:p>
            <a:r>
              <a:rPr lang="hu-HU" sz="2400" i="1" dirty="0" err="1">
                <a:solidFill>
                  <a:srgbClr val="002060"/>
                </a:solidFill>
              </a:rPr>
              <a:t>Voscopoulos</a:t>
            </a:r>
            <a:r>
              <a:rPr lang="hu-HU" sz="2400" i="1" dirty="0">
                <a:solidFill>
                  <a:srgbClr val="002060"/>
                </a:solidFill>
              </a:rPr>
              <a:t> C., </a:t>
            </a:r>
            <a:r>
              <a:rPr lang="hu-HU" sz="2400" i="1" dirty="0" err="1">
                <a:solidFill>
                  <a:srgbClr val="002060"/>
                </a:solidFill>
              </a:rPr>
              <a:t>Lema</a:t>
            </a:r>
            <a:r>
              <a:rPr lang="hu-HU" sz="2400" i="1" dirty="0">
                <a:solidFill>
                  <a:srgbClr val="002060"/>
                </a:solidFill>
              </a:rPr>
              <a:t> M. </a:t>
            </a:r>
            <a:r>
              <a:rPr lang="hu-HU" sz="2400" i="1" dirty="0" err="1">
                <a:solidFill>
                  <a:srgbClr val="002060"/>
                </a:solidFill>
              </a:rPr>
              <a:t>When</a:t>
            </a:r>
            <a:r>
              <a:rPr lang="hu-HU" sz="2400" i="1" dirty="0">
                <a:solidFill>
                  <a:srgbClr val="002060"/>
                </a:solidFill>
              </a:rPr>
              <a:t> </a:t>
            </a:r>
            <a:r>
              <a:rPr lang="hu-HU" sz="2400" i="1" dirty="0" err="1">
                <a:solidFill>
                  <a:srgbClr val="002060"/>
                </a:solidFill>
              </a:rPr>
              <a:t>does</a:t>
            </a:r>
            <a:r>
              <a:rPr lang="hu-HU" sz="2400" i="1" dirty="0">
                <a:solidFill>
                  <a:srgbClr val="002060"/>
                </a:solidFill>
              </a:rPr>
              <a:t> </a:t>
            </a:r>
            <a:r>
              <a:rPr lang="hu-HU" sz="2400" i="1" dirty="0" err="1">
                <a:solidFill>
                  <a:srgbClr val="002060"/>
                </a:solidFill>
              </a:rPr>
              <a:t>acute</a:t>
            </a:r>
            <a:r>
              <a:rPr lang="hu-HU" sz="2400" i="1" dirty="0">
                <a:solidFill>
                  <a:srgbClr val="002060"/>
                </a:solidFill>
              </a:rPr>
              <a:t> </a:t>
            </a:r>
            <a:r>
              <a:rPr lang="hu-HU" sz="2400" i="1" dirty="0" err="1">
                <a:solidFill>
                  <a:srgbClr val="002060"/>
                </a:solidFill>
              </a:rPr>
              <a:t>pain</a:t>
            </a:r>
            <a:r>
              <a:rPr lang="hu-HU" sz="2400" i="1" dirty="0">
                <a:solidFill>
                  <a:srgbClr val="002060"/>
                </a:solidFill>
              </a:rPr>
              <a:t> </a:t>
            </a:r>
            <a:r>
              <a:rPr lang="hu-HU" sz="2400" i="1" dirty="0" err="1">
                <a:solidFill>
                  <a:srgbClr val="002060"/>
                </a:solidFill>
              </a:rPr>
              <a:t>become</a:t>
            </a:r>
            <a:r>
              <a:rPr lang="hu-HU" sz="2400" i="1" dirty="0">
                <a:solidFill>
                  <a:srgbClr val="002060"/>
                </a:solidFill>
              </a:rPr>
              <a:t> </a:t>
            </a:r>
            <a:r>
              <a:rPr lang="hu-HU" sz="2400" i="1" dirty="0" err="1">
                <a:solidFill>
                  <a:srgbClr val="002060"/>
                </a:solidFill>
              </a:rPr>
              <a:t>chronic</a:t>
            </a:r>
            <a:r>
              <a:rPr lang="hu-HU" sz="2400" i="1" dirty="0">
                <a:solidFill>
                  <a:srgbClr val="002060"/>
                </a:solidFill>
              </a:rPr>
              <a:t>? British Journal of </a:t>
            </a:r>
            <a:r>
              <a:rPr lang="hu-HU" sz="2400" i="1" dirty="0" err="1">
                <a:solidFill>
                  <a:srgbClr val="002060"/>
                </a:solidFill>
              </a:rPr>
              <a:t>Anaesthesia</a:t>
            </a:r>
            <a:r>
              <a:rPr lang="hu-HU" sz="2400" i="1" dirty="0">
                <a:solidFill>
                  <a:srgbClr val="002060"/>
                </a:solidFill>
              </a:rPr>
              <a:t> 2010; 105 (S1): i69–i85</a:t>
            </a:r>
          </a:p>
          <a:p>
            <a:endParaRPr lang="hu-HU" sz="2400" i="1" dirty="0">
              <a:solidFill>
                <a:srgbClr val="002060"/>
              </a:solidFill>
            </a:endParaRPr>
          </a:p>
          <a:p>
            <a:r>
              <a:rPr lang="hu-HU" sz="2400" i="1" dirty="0">
                <a:solidFill>
                  <a:srgbClr val="002060"/>
                </a:solidFill>
              </a:rPr>
              <a:t>A </a:t>
            </a:r>
            <a:r>
              <a:rPr lang="hu-HU" sz="2400" i="1" dirty="0" err="1">
                <a:solidFill>
                  <a:srgbClr val="002060"/>
                </a:solidFill>
              </a:rPr>
              <a:t>NSAID-k</a:t>
            </a:r>
            <a:r>
              <a:rPr lang="hu-HU" sz="2400" i="1" dirty="0">
                <a:solidFill>
                  <a:srgbClr val="002060"/>
                </a:solidFill>
              </a:rPr>
              <a:t> nem nélkülözhetők</a:t>
            </a:r>
          </a:p>
          <a:p>
            <a:endParaRPr lang="hu-HU" sz="2400" i="1" dirty="0">
              <a:solidFill>
                <a:srgbClr val="002060"/>
              </a:solidFill>
            </a:endParaRPr>
          </a:p>
          <a:p>
            <a:r>
              <a:rPr lang="hu-HU" sz="2400" i="1" dirty="0">
                <a:solidFill>
                  <a:srgbClr val="002060"/>
                </a:solidFill>
              </a:rPr>
              <a:t>Valódi </a:t>
            </a:r>
            <a:r>
              <a:rPr lang="hu-HU" sz="2400" i="1" dirty="0" err="1">
                <a:solidFill>
                  <a:srgbClr val="002060"/>
                </a:solidFill>
              </a:rPr>
              <a:t>COX-on</a:t>
            </a:r>
            <a:r>
              <a:rPr lang="hu-HU" sz="2400" i="1" dirty="0">
                <a:solidFill>
                  <a:srgbClr val="002060"/>
                </a:solidFill>
              </a:rPr>
              <a:t> ható gyógyszerre van szükség</a:t>
            </a:r>
          </a:p>
          <a:p>
            <a:endParaRPr lang="hu-HU" sz="2400" i="1" dirty="0">
              <a:solidFill>
                <a:srgbClr val="002060"/>
              </a:solidFill>
            </a:endParaRPr>
          </a:p>
          <a:p>
            <a:r>
              <a:rPr lang="hu-HU" sz="2400" i="1" dirty="0" err="1">
                <a:solidFill>
                  <a:srgbClr val="002060"/>
                </a:solidFill>
              </a:rPr>
              <a:t>Paracetamol</a:t>
            </a:r>
            <a:r>
              <a:rPr lang="hu-HU" sz="2400" i="1" dirty="0">
                <a:solidFill>
                  <a:srgbClr val="002060"/>
                </a:solidFill>
              </a:rPr>
              <a:t> </a:t>
            </a:r>
            <a:r>
              <a:rPr lang="hu-HU" sz="2400" i="1" dirty="0" err="1">
                <a:solidFill>
                  <a:srgbClr val="002060"/>
                </a:solidFill>
              </a:rPr>
              <a:t>conceptuálisan</a:t>
            </a:r>
            <a:r>
              <a:rPr lang="hu-HU" sz="2400" i="1" dirty="0">
                <a:solidFill>
                  <a:srgbClr val="002060"/>
                </a:solidFill>
              </a:rPr>
              <a:t> nem alkalmas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17386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Afferens</a:t>
            </a:r>
            <a:r>
              <a:rPr lang="hu-HU" dirty="0"/>
              <a:t> és </a:t>
            </a:r>
            <a:r>
              <a:rPr lang="hu-HU" dirty="0" err="1"/>
              <a:t>efferens</a:t>
            </a:r>
            <a:r>
              <a:rPr lang="hu-HU" dirty="0"/>
              <a:t> funkció – PGE2 perifériás és centrális szerepe</a:t>
            </a:r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2096645"/>
            <a:ext cx="4911969" cy="4761355"/>
          </a:xfr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822" y="1850600"/>
            <a:ext cx="6635509" cy="4515031"/>
          </a:xfrm>
          <a:prstGeom prst="rect">
            <a:avLst/>
          </a:prstGeom>
        </p:spPr>
      </p:pic>
      <p:sp>
        <p:nvSpPr>
          <p:cNvPr id="3" name="Ellipszis 2"/>
          <p:cNvSpPr/>
          <p:nvPr/>
        </p:nvSpPr>
        <p:spPr>
          <a:xfrm>
            <a:off x="6653893" y="4108115"/>
            <a:ext cx="1028700" cy="700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Ellipszis 7"/>
          <p:cNvSpPr/>
          <p:nvPr/>
        </p:nvSpPr>
        <p:spPr>
          <a:xfrm>
            <a:off x="10455729" y="4521773"/>
            <a:ext cx="1028700" cy="700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959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429986" y="672350"/>
            <a:ext cx="8356086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b="1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Nociceptív</a:t>
            </a:r>
            <a:r>
              <a:rPr lang="hu-HU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 – </a:t>
            </a:r>
            <a:r>
              <a:rPr lang="hu-HU" sz="1600" b="1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gyulladásos</a:t>
            </a:r>
            <a:r>
              <a:rPr lang="hu-HU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 – </a:t>
            </a:r>
            <a:r>
              <a:rPr lang="hu-HU" sz="1600" b="1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neuropáthiás</a:t>
            </a:r>
            <a:r>
              <a:rPr lang="hu-HU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 – </a:t>
            </a:r>
            <a:r>
              <a:rPr lang="hu-HU" sz="1600" b="1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nociplasztikus</a:t>
            </a:r>
            <a:r>
              <a:rPr lang="hu-HU" sz="16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 fájdalom</a:t>
            </a: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2A81C6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Küszöb, adaptív-</a:t>
            </a:r>
            <a:r>
              <a:rPr kumimoji="0" lang="hu-HU" sz="2400" b="1" i="0" u="none" strike="noStrike" kern="0" cap="none" spc="0" normalizeH="0" baseline="0" noProof="0" dirty="0" err="1">
                <a:ln>
                  <a:noFill/>
                </a:ln>
                <a:solidFill>
                  <a:srgbClr val="2A81C6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maladaptív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2A81C6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, idegsérülés?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Google Shape;134;p6"/>
          <p:cNvSpPr txBox="1"/>
          <p:nvPr/>
        </p:nvSpPr>
        <p:spPr>
          <a:xfrm>
            <a:off x="429986" y="423949"/>
            <a:ext cx="266653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Fájdalommechanizmusok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20;p5"/>
          <p:cNvSpPr/>
          <p:nvPr/>
        </p:nvSpPr>
        <p:spPr>
          <a:xfrm>
            <a:off x="7338990" y="6244618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0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PTE Fájdalomterápiás Tanszék 2025 Almási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452" y="1924829"/>
            <a:ext cx="11444819" cy="3780835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561" y="2295566"/>
            <a:ext cx="11378878" cy="3780835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596" y="1433621"/>
            <a:ext cx="9577291" cy="538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4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/>
          <p:nvPr/>
        </p:nvSpPr>
        <p:spPr>
          <a:xfrm>
            <a:off x="128707" y="747550"/>
            <a:ext cx="907858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b="1" i="0" dirty="0">
                <a:solidFill>
                  <a:srgbClr val="001D35"/>
                </a:solidFill>
                <a:effectLst/>
                <a:latin typeface="Google Sans"/>
              </a:rPr>
              <a:t>Neurogenic inflammation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128707" y="1440257"/>
            <a:ext cx="5813945" cy="527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dirty="0">
                <a:solidFill>
                  <a:srgbClr val="0070C0"/>
                </a:solidFill>
                <a:latin typeface="Google Sans"/>
              </a:rPr>
              <a:t>P</a:t>
            </a:r>
            <a:r>
              <a:rPr lang="en-US" sz="2000" b="0" i="0" dirty="0" err="1">
                <a:solidFill>
                  <a:srgbClr val="0070C0"/>
                </a:solidFill>
                <a:effectLst/>
                <a:latin typeface="Google Sans"/>
              </a:rPr>
              <a:t>eri</a:t>
            </a:r>
            <a:r>
              <a:rPr lang="hu-HU" sz="2000" b="0" i="0" dirty="0" err="1">
                <a:solidFill>
                  <a:srgbClr val="0070C0"/>
                </a:solidFill>
                <a:effectLst/>
                <a:latin typeface="Google Sans"/>
              </a:rPr>
              <a:t>fériás</a:t>
            </a:r>
            <a:r>
              <a:rPr lang="hu-HU" sz="2000" b="0" i="0" dirty="0">
                <a:solidFill>
                  <a:srgbClr val="0070C0"/>
                </a:solidFill>
                <a:effectLst/>
                <a:latin typeface="Google Sans"/>
              </a:rPr>
              <a:t> folyamat, az idegvégződések </a:t>
            </a:r>
            <a:r>
              <a:rPr lang="hu-HU" sz="2000" b="0" i="0" dirty="0" err="1">
                <a:solidFill>
                  <a:srgbClr val="0070C0"/>
                </a:solidFill>
                <a:effectLst/>
                <a:latin typeface="Google Sans"/>
              </a:rPr>
              <a:t>aktivizációja</a:t>
            </a:r>
            <a:r>
              <a:rPr lang="hu-HU" sz="2000" b="0" i="0" dirty="0">
                <a:solidFill>
                  <a:srgbClr val="0070C0"/>
                </a:solidFill>
                <a:effectLst/>
                <a:latin typeface="Google Sans"/>
              </a:rPr>
              <a:t> értágulatot, fokozott </a:t>
            </a:r>
            <a:r>
              <a:rPr lang="hu-HU" sz="2000" b="0" i="0" dirty="0" err="1">
                <a:solidFill>
                  <a:srgbClr val="0070C0"/>
                </a:solidFill>
                <a:effectLst/>
                <a:latin typeface="Google Sans"/>
              </a:rPr>
              <a:t>permeabilitást</a:t>
            </a:r>
            <a:r>
              <a:rPr lang="hu-HU" sz="2000" b="0" i="0" dirty="0">
                <a:solidFill>
                  <a:srgbClr val="0070C0"/>
                </a:solidFill>
                <a:effectLst/>
                <a:latin typeface="Google Sans"/>
              </a:rPr>
              <a:t> és gyulladást  okoz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indent="0" algn="l">
              <a:lnSpc>
                <a:spcPct val="120000"/>
              </a:lnSpc>
              <a:spcBef>
                <a:spcPts val="750"/>
              </a:spcBef>
              <a:spcAft>
                <a:spcPts val="600"/>
              </a:spcAft>
            </a:pPr>
            <a:r>
              <a:rPr lang="en-US" sz="2000" b="1" i="0" dirty="0">
                <a:solidFill>
                  <a:srgbClr val="001D35"/>
                </a:solidFill>
                <a:effectLst/>
                <a:latin typeface="Google Sans"/>
              </a:rPr>
              <a:t>Mechanism</a:t>
            </a:r>
            <a:r>
              <a:rPr lang="hu-HU" sz="2000" b="1" i="0" dirty="0" err="1">
                <a:solidFill>
                  <a:srgbClr val="001D35"/>
                </a:solidFill>
                <a:effectLst/>
                <a:latin typeface="Google Sans"/>
              </a:rPr>
              <a:t>us</a:t>
            </a:r>
            <a:r>
              <a:rPr lang="en-US" sz="2000" b="1" i="0" dirty="0">
                <a:solidFill>
                  <a:srgbClr val="001D35"/>
                </a:solidFill>
                <a:effectLst/>
                <a:latin typeface="Google Sans"/>
              </a:rPr>
              <a:t>:</a:t>
            </a:r>
            <a:r>
              <a:rPr lang="en-US" sz="2000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r>
              <a:rPr lang="hu-HU" sz="2000" b="0" i="0" dirty="0">
                <a:solidFill>
                  <a:srgbClr val="001D35"/>
                </a:solidFill>
                <a:effectLst/>
                <a:latin typeface="Google Sans"/>
              </a:rPr>
              <a:t>S</a:t>
            </a:r>
            <a:r>
              <a:rPr lang="en-US" sz="2000" b="0" i="0" dirty="0" err="1">
                <a:solidFill>
                  <a:srgbClr val="001D35"/>
                </a:solidFill>
                <a:effectLst/>
                <a:latin typeface="Google Sans"/>
              </a:rPr>
              <a:t>pecifi</a:t>
            </a:r>
            <a:r>
              <a:rPr lang="hu-HU" sz="2000" b="0" i="0" dirty="0" err="1">
                <a:solidFill>
                  <a:srgbClr val="001D35"/>
                </a:solidFill>
                <a:effectLst/>
                <a:latin typeface="Google Sans"/>
              </a:rPr>
              <a:t>kus</a:t>
            </a:r>
            <a:r>
              <a:rPr lang="hu-HU" sz="2000" b="0" i="0" dirty="0">
                <a:solidFill>
                  <a:srgbClr val="001D35"/>
                </a:solidFill>
                <a:effectLst/>
                <a:latin typeface="Google Sans"/>
              </a:rPr>
              <a:t> idegrostok aktivációja, főleg </a:t>
            </a:r>
            <a:r>
              <a:rPr lang="hu-HU" sz="2000" b="1" i="0" dirty="0">
                <a:solidFill>
                  <a:srgbClr val="0070C0"/>
                </a:solidFill>
                <a:effectLst/>
                <a:latin typeface="Google Sans"/>
              </a:rPr>
              <a:t>C-rostok</a:t>
            </a:r>
            <a:r>
              <a:rPr lang="hu-HU" sz="2000" b="0" i="0" dirty="0">
                <a:solidFill>
                  <a:srgbClr val="001D35"/>
                </a:solidFill>
                <a:effectLst/>
                <a:latin typeface="Google Sans"/>
              </a:rPr>
              <a:t> által </a:t>
            </a:r>
            <a:r>
              <a:rPr lang="hu-HU" sz="2000" b="0" i="0" dirty="0" err="1">
                <a:solidFill>
                  <a:srgbClr val="001D35"/>
                </a:solidFill>
                <a:effectLst/>
                <a:latin typeface="Google Sans"/>
              </a:rPr>
              <a:t>triggerelt</a:t>
            </a:r>
            <a:r>
              <a:rPr lang="hu-HU" sz="2000" b="0" i="0" dirty="0">
                <a:solidFill>
                  <a:srgbClr val="001D35"/>
                </a:solidFill>
                <a:effectLst/>
                <a:latin typeface="Google Sans"/>
              </a:rPr>
              <a:t> - </a:t>
            </a:r>
            <a:r>
              <a:rPr lang="hu-HU" sz="2000" b="0" i="0" dirty="0" err="1">
                <a:solidFill>
                  <a:srgbClr val="001D35"/>
                </a:solidFill>
                <a:effectLst/>
                <a:latin typeface="Google Sans"/>
              </a:rPr>
              <a:t>neuropeptideket</a:t>
            </a:r>
            <a:r>
              <a:rPr lang="hu-HU" sz="2000" b="0" i="0" dirty="0">
                <a:solidFill>
                  <a:srgbClr val="001D35"/>
                </a:solidFill>
                <a:effectLst/>
                <a:latin typeface="Google Sans"/>
              </a:rPr>
              <a:t> bocsájtanak ki pl. </a:t>
            </a:r>
            <a:r>
              <a:rPr lang="hu-HU" sz="2000" b="1" i="0" dirty="0" err="1">
                <a:solidFill>
                  <a:srgbClr val="0070C0"/>
                </a:solidFill>
                <a:effectLst/>
                <a:latin typeface="Google Sans"/>
              </a:rPr>
              <a:t>substanceP</a:t>
            </a:r>
            <a:r>
              <a:rPr lang="hu-HU" sz="2000" b="1" i="0" dirty="0">
                <a:solidFill>
                  <a:srgbClr val="0070C0"/>
                </a:solidFill>
                <a:effectLst/>
                <a:latin typeface="Google Sans"/>
              </a:rPr>
              <a:t>, CGRP</a:t>
            </a:r>
            <a:r>
              <a:rPr lang="en-US" sz="2000" b="0" i="0" dirty="0">
                <a:solidFill>
                  <a:srgbClr val="001D35"/>
                </a:solidFill>
                <a:effectLst/>
                <a:latin typeface="Google Sans"/>
              </a:rPr>
              <a:t>.</a:t>
            </a:r>
          </a:p>
          <a:p>
            <a:pPr marL="0" indent="0" algn="l">
              <a:lnSpc>
                <a:spcPct val="120000"/>
              </a:lnSpc>
              <a:spcBef>
                <a:spcPts val="750"/>
              </a:spcBef>
              <a:spcAft>
                <a:spcPts val="600"/>
              </a:spcAft>
            </a:pPr>
            <a:r>
              <a:rPr lang="hu-HU" sz="2000" b="1" i="0" dirty="0">
                <a:solidFill>
                  <a:srgbClr val="001D35"/>
                </a:solidFill>
                <a:effectLst/>
                <a:latin typeface="Google Sans"/>
              </a:rPr>
              <a:t>Hatás</a:t>
            </a:r>
            <a:r>
              <a:rPr lang="en-US" sz="2000" b="1" i="0" dirty="0">
                <a:solidFill>
                  <a:srgbClr val="001D35"/>
                </a:solidFill>
                <a:effectLst/>
                <a:latin typeface="Google Sans"/>
              </a:rPr>
              <a:t>:</a:t>
            </a:r>
            <a:r>
              <a:rPr lang="en-US" sz="2000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r>
              <a:rPr lang="hu-HU" sz="2000" dirty="0">
                <a:solidFill>
                  <a:srgbClr val="001D35"/>
                </a:solidFill>
                <a:latin typeface="Google Sans"/>
              </a:rPr>
              <a:t>Ezek a </a:t>
            </a:r>
            <a:r>
              <a:rPr lang="hu-HU" sz="2000" dirty="0" err="1">
                <a:solidFill>
                  <a:srgbClr val="001D35"/>
                </a:solidFill>
                <a:latin typeface="Google Sans"/>
              </a:rPr>
              <a:t>neuropeptidek</a:t>
            </a:r>
            <a:r>
              <a:rPr lang="hu-HU" sz="2000" dirty="0">
                <a:solidFill>
                  <a:srgbClr val="001D35"/>
                </a:solidFill>
                <a:latin typeface="Google Sans"/>
              </a:rPr>
              <a:t> közvetlenül hatnak az érfalakra, tágulatot és </a:t>
            </a:r>
            <a:r>
              <a:rPr lang="hu-HU" sz="2000" dirty="0" err="1">
                <a:solidFill>
                  <a:srgbClr val="001D35"/>
                </a:solidFill>
                <a:latin typeface="Google Sans"/>
              </a:rPr>
              <a:t>permeabilitás</a:t>
            </a:r>
            <a:r>
              <a:rPr lang="hu-HU" sz="2000" dirty="0">
                <a:solidFill>
                  <a:srgbClr val="001D35"/>
                </a:solidFill>
                <a:latin typeface="Google Sans"/>
              </a:rPr>
              <a:t> fokozódást okoznak</a:t>
            </a:r>
            <a:r>
              <a:rPr lang="en-US" sz="2000" b="0" i="0" dirty="0">
                <a:solidFill>
                  <a:srgbClr val="001D35"/>
                </a:solidFill>
                <a:effectLst/>
                <a:latin typeface="Google Sans"/>
              </a:rPr>
              <a:t>.</a:t>
            </a:r>
          </a:p>
          <a:p>
            <a:pPr marL="0" indent="0" algn="l">
              <a:lnSpc>
                <a:spcPct val="120000"/>
              </a:lnSpc>
              <a:spcBef>
                <a:spcPts val="750"/>
              </a:spcBef>
              <a:spcAft>
                <a:spcPts val="1500"/>
              </a:spcAft>
            </a:pPr>
            <a:r>
              <a:rPr lang="hu-HU" sz="2000" b="1" i="0" dirty="0">
                <a:solidFill>
                  <a:srgbClr val="001D35"/>
                </a:solidFill>
                <a:effectLst/>
                <a:latin typeface="Google Sans"/>
              </a:rPr>
              <a:t>Természete</a:t>
            </a:r>
            <a:r>
              <a:rPr lang="en-US" sz="2000" b="1" i="0" dirty="0">
                <a:solidFill>
                  <a:srgbClr val="001D35"/>
                </a:solidFill>
                <a:effectLst/>
                <a:latin typeface="Google Sans"/>
              </a:rPr>
              <a:t>:</a:t>
            </a:r>
            <a:r>
              <a:rPr lang="en-US" sz="2000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r>
              <a:rPr lang="hu-HU" sz="2000" b="0" i="0" dirty="0">
                <a:solidFill>
                  <a:srgbClr val="001D35"/>
                </a:solidFill>
                <a:effectLst/>
                <a:latin typeface="Google Sans"/>
              </a:rPr>
              <a:t>Egy perifériás folyamat, melyben az idegrendszer közvetlenül indít el egy </a:t>
            </a:r>
            <a:r>
              <a:rPr lang="hu-HU" sz="2000" b="0" i="0" dirty="0" err="1">
                <a:solidFill>
                  <a:srgbClr val="001D35"/>
                </a:solidFill>
                <a:effectLst/>
                <a:latin typeface="Google Sans"/>
              </a:rPr>
              <a:t>gyulladásos</a:t>
            </a:r>
            <a:r>
              <a:rPr lang="hu-HU" sz="2000" b="0" i="0" dirty="0">
                <a:solidFill>
                  <a:srgbClr val="001D35"/>
                </a:solidFill>
                <a:effectLst/>
                <a:latin typeface="Google Sans"/>
              </a:rPr>
              <a:t> folyamatot.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3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" name="Google Shape;122;p5"/>
          <p:cNvSpPr txBox="1"/>
          <p:nvPr/>
        </p:nvSpPr>
        <p:spPr>
          <a:xfrm>
            <a:off x="560932" y="389502"/>
            <a:ext cx="907858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Neurogen</a:t>
            </a: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hu-HU" sz="1200" b="1" i="0" u="none" strike="noStrike" kern="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infl</a:t>
            </a: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hu-HU" sz="1200" b="1" i="0" u="none" strike="noStrike" kern="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vs</a:t>
            </a: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hu-HU" sz="1200" b="1" i="0" u="none" strike="noStrike" kern="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nociplastic</a:t>
            </a: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hu-HU" sz="1200" b="1" i="0" u="none" strike="noStrike" kern="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pain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5942652" y="1763422"/>
            <a:ext cx="6040241" cy="4624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dirty="0">
                <a:solidFill>
                  <a:srgbClr val="0070C0"/>
                </a:solidFill>
                <a:latin typeface="Google Sans"/>
              </a:rPr>
              <a:t>C</a:t>
            </a:r>
            <a:r>
              <a:rPr lang="en-US" sz="2000" b="0" i="0" dirty="0" err="1">
                <a:solidFill>
                  <a:srgbClr val="0070C0"/>
                </a:solidFill>
                <a:effectLst/>
                <a:latin typeface="Google Sans"/>
              </a:rPr>
              <a:t>entral</a:t>
            </a:r>
            <a:r>
              <a:rPr lang="hu-HU" sz="2000" b="0" i="0" dirty="0" err="1">
                <a:solidFill>
                  <a:srgbClr val="0070C0"/>
                </a:solidFill>
                <a:effectLst/>
                <a:latin typeface="Google Sans"/>
              </a:rPr>
              <a:t>isan</a:t>
            </a:r>
            <a:r>
              <a:rPr lang="hu-HU" sz="2000" b="0" i="0" dirty="0">
                <a:solidFill>
                  <a:srgbClr val="0070C0"/>
                </a:solidFill>
                <a:effectLst/>
                <a:latin typeface="Google Sans"/>
              </a:rPr>
              <a:t> </a:t>
            </a:r>
            <a:r>
              <a:rPr lang="hu-HU" sz="2000" b="0" i="0" dirty="0" err="1">
                <a:solidFill>
                  <a:srgbClr val="0070C0"/>
                </a:solidFill>
                <a:effectLst/>
                <a:latin typeface="Google Sans"/>
              </a:rPr>
              <a:t>mediált</a:t>
            </a:r>
            <a:r>
              <a:rPr lang="hu-HU" sz="2000" b="0" i="0" dirty="0">
                <a:solidFill>
                  <a:srgbClr val="0070C0"/>
                </a:solidFill>
                <a:effectLst/>
                <a:latin typeface="Google Sans"/>
              </a:rPr>
              <a:t> fájdalom, amely megváltozott fájdalom feldolgozásból ered, nincs közvetlen sérülés vagy idegkárosodás, gyulladás. </a:t>
            </a:r>
          </a:p>
          <a:p>
            <a:pPr marL="0" indent="0" algn="l">
              <a:lnSpc>
                <a:spcPct val="120000"/>
              </a:lnSpc>
              <a:spcBef>
                <a:spcPts val="750"/>
              </a:spcBef>
              <a:spcAft>
                <a:spcPts val="600"/>
              </a:spcAft>
            </a:pPr>
            <a:r>
              <a:rPr lang="en-US" sz="2000" b="1" i="0" dirty="0">
                <a:solidFill>
                  <a:srgbClr val="001D35"/>
                </a:solidFill>
                <a:effectLst/>
                <a:latin typeface="Google Sans"/>
              </a:rPr>
              <a:t>Mechanism</a:t>
            </a:r>
            <a:r>
              <a:rPr lang="hu-HU" sz="2000" b="1" i="0" dirty="0" err="1">
                <a:solidFill>
                  <a:srgbClr val="001D35"/>
                </a:solidFill>
                <a:effectLst/>
                <a:latin typeface="Google Sans"/>
              </a:rPr>
              <a:t>us</a:t>
            </a:r>
            <a:r>
              <a:rPr lang="en-US" sz="2000" b="1" i="0" dirty="0">
                <a:solidFill>
                  <a:srgbClr val="001D35"/>
                </a:solidFill>
                <a:effectLst/>
                <a:latin typeface="Google Sans"/>
              </a:rPr>
              <a:t>:</a:t>
            </a:r>
            <a:r>
              <a:rPr lang="hu-HU" sz="2000" b="1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hu-HU" sz="2000" i="0" dirty="0">
                <a:solidFill>
                  <a:srgbClr val="001D35"/>
                </a:solidFill>
                <a:effectLst/>
                <a:latin typeface="Google Sans"/>
              </a:rPr>
              <a:t>érzékenyített idegrendszer, CS alapján indul. Félrecsúszott modulációs rendszer, diszfunkcionális értékelő rendszer.</a:t>
            </a:r>
            <a:r>
              <a:rPr lang="en-US" sz="2000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endParaRPr lang="en-US" sz="2000" b="0" i="0" dirty="0">
              <a:solidFill>
                <a:srgbClr val="0B57D0"/>
              </a:solidFill>
              <a:effectLst/>
              <a:latin typeface="Google Sans"/>
            </a:endParaRPr>
          </a:p>
          <a:p>
            <a:pPr marL="0" indent="0" algn="l">
              <a:lnSpc>
                <a:spcPct val="120000"/>
              </a:lnSpc>
              <a:spcBef>
                <a:spcPts val="750"/>
              </a:spcBef>
              <a:spcAft>
                <a:spcPts val="600"/>
              </a:spcAft>
            </a:pPr>
            <a:r>
              <a:rPr lang="hu-HU" sz="2000" b="1" i="0" dirty="0">
                <a:solidFill>
                  <a:srgbClr val="001D35"/>
                </a:solidFill>
                <a:effectLst/>
                <a:latin typeface="Google Sans"/>
              </a:rPr>
              <a:t>Hatás</a:t>
            </a:r>
            <a:r>
              <a:rPr lang="en-US" sz="2000" b="1" i="0" dirty="0">
                <a:solidFill>
                  <a:srgbClr val="001D35"/>
                </a:solidFill>
                <a:effectLst/>
                <a:latin typeface="Google Sans"/>
              </a:rPr>
              <a:t>:</a:t>
            </a:r>
            <a:r>
              <a:rPr lang="en-US" sz="2000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r>
              <a:rPr lang="hu-HU" sz="2000" b="0" i="0" dirty="0">
                <a:solidFill>
                  <a:srgbClr val="001D35"/>
                </a:solidFill>
                <a:effectLst/>
                <a:latin typeface="Google Sans"/>
              </a:rPr>
              <a:t>Felerősített fájdalom feldolgozási folyamat</a:t>
            </a:r>
            <a:r>
              <a:rPr lang="en-US" sz="2000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hu-HU" sz="2000" b="0" i="0" dirty="0">
                <a:solidFill>
                  <a:srgbClr val="001D35"/>
                </a:solidFill>
                <a:effectLst/>
                <a:latin typeface="Google Sans"/>
              </a:rPr>
              <a:t>– fokozott fájdalom érzékenység, fokozott fájdalom reakció</a:t>
            </a:r>
            <a:endParaRPr lang="en-US" sz="2000" b="0" i="0" dirty="0">
              <a:solidFill>
                <a:srgbClr val="0B57D0"/>
              </a:solidFill>
              <a:effectLst/>
              <a:latin typeface="Google Sans"/>
            </a:endParaRPr>
          </a:p>
          <a:p>
            <a:pPr>
              <a:lnSpc>
                <a:spcPct val="120000"/>
              </a:lnSpc>
              <a:spcBef>
                <a:spcPts val="750"/>
              </a:spcBef>
              <a:spcAft>
                <a:spcPts val="1500"/>
              </a:spcAft>
            </a:pPr>
            <a:r>
              <a:rPr lang="hu-HU" sz="2000" b="1" i="0" dirty="0">
                <a:solidFill>
                  <a:srgbClr val="001D35"/>
                </a:solidFill>
                <a:effectLst/>
                <a:latin typeface="Google Sans"/>
              </a:rPr>
              <a:t>Természete</a:t>
            </a:r>
            <a:r>
              <a:rPr lang="en-US" sz="2000" b="1" i="0" dirty="0">
                <a:solidFill>
                  <a:srgbClr val="001D35"/>
                </a:solidFill>
                <a:effectLst/>
                <a:latin typeface="Google Sans"/>
              </a:rPr>
              <a:t>:</a:t>
            </a:r>
            <a:r>
              <a:rPr lang="en-US" sz="2000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r>
              <a:rPr lang="hu-HU" sz="2000" dirty="0">
                <a:solidFill>
                  <a:srgbClr val="001D35"/>
                </a:solidFill>
                <a:latin typeface="Google Sans"/>
              </a:rPr>
              <a:t>Egy centralisan kialakult fájdalom nincs sérülés vagy </a:t>
            </a:r>
            <a:r>
              <a:rPr lang="hu-HU" sz="2000" dirty="0" err="1">
                <a:solidFill>
                  <a:srgbClr val="001D35"/>
                </a:solidFill>
                <a:latin typeface="Google Sans"/>
              </a:rPr>
              <a:t>gyulladásos</a:t>
            </a:r>
            <a:r>
              <a:rPr lang="hu-HU" sz="2000" dirty="0">
                <a:solidFill>
                  <a:srgbClr val="001D35"/>
                </a:solidFill>
                <a:latin typeface="Google Sans"/>
              </a:rPr>
              <a:t> folyamat, nincs idegrendszeri károsodás</a:t>
            </a:r>
            <a:r>
              <a:rPr lang="en-US" sz="2000" dirty="0">
                <a:solidFill>
                  <a:srgbClr val="001D35"/>
                </a:solidFill>
                <a:latin typeface="Google Sans"/>
              </a:rPr>
              <a:t>. 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18;p5"/>
          <p:cNvSpPr txBox="1"/>
          <p:nvPr/>
        </p:nvSpPr>
        <p:spPr>
          <a:xfrm>
            <a:off x="5942652" y="747550"/>
            <a:ext cx="296728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b="1" i="0" dirty="0" err="1">
                <a:solidFill>
                  <a:srgbClr val="001D35"/>
                </a:solidFill>
                <a:effectLst/>
                <a:latin typeface="Google Sans"/>
              </a:rPr>
              <a:t>Nociplastic</a:t>
            </a:r>
            <a:r>
              <a:rPr lang="en-US" sz="2800" b="1" i="0" dirty="0">
                <a:solidFill>
                  <a:srgbClr val="001D35"/>
                </a:solidFill>
                <a:effectLst/>
                <a:latin typeface="Google Sans"/>
              </a:rPr>
              <a:t> pain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69838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250314" y="1861109"/>
            <a:ext cx="6446036" cy="1040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/>
              <a:t>The 18 </a:t>
            </a:r>
            <a:r>
              <a:rPr lang="en-US" sz="2800" dirty="0" err="1"/>
              <a:t>kDa</a:t>
            </a:r>
            <a:r>
              <a:rPr lang="en-US" sz="2800" dirty="0"/>
              <a:t> translocator protein </a:t>
            </a:r>
            <a:endParaRPr lang="hu-HU" sz="2800" dirty="0"/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0070C0"/>
                </a:solidFill>
              </a:rPr>
              <a:t>as a marker of neuroinflammation</a:t>
            </a:r>
            <a:endParaRPr kumimoji="0" lang="hu-HU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271493" y="2966025"/>
            <a:ext cx="6645989" cy="3293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dirty="0"/>
              <a:t>A módszer a </a:t>
            </a:r>
            <a:r>
              <a:rPr lang="hu-HU" sz="2000" dirty="0" err="1"/>
              <a:t>neuroinflammáció</a:t>
            </a:r>
            <a:r>
              <a:rPr lang="hu-HU" sz="2000" dirty="0"/>
              <a:t> vizsgálatára: </a:t>
            </a:r>
            <a:r>
              <a:rPr lang="en-US" sz="2000" dirty="0"/>
              <a:t>PET</a:t>
            </a:r>
            <a:r>
              <a:rPr lang="hu-HU" sz="2000" dirty="0"/>
              <a:t>, 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radioligands targeting the 18-kDa translocator protein (TSPO).</a:t>
            </a:r>
            <a:endParaRPr lang="hu-HU" sz="2000" dirty="0"/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000" dirty="0"/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dirty="0"/>
              <a:t>Főleg a külső </a:t>
            </a:r>
            <a:r>
              <a:rPr lang="hu-HU" sz="2000" dirty="0" err="1"/>
              <a:t>mitochondrialis</a:t>
            </a:r>
            <a:r>
              <a:rPr lang="hu-HU" sz="2000" dirty="0"/>
              <a:t> membránokon 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dirty="0"/>
              <a:t>Korábban </a:t>
            </a:r>
            <a:r>
              <a:rPr lang="hu-HU" sz="2000" dirty="0" err="1"/>
              <a:t>perif</a:t>
            </a:r>
            <a:r>
              <a:rPr lang="hu-HU" sz="2000" dirty="0"/>
              <a:t> BDZN receptornak hívták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000" dirty="0"/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dirty="0"/>
              <a:t>Mostanában: </a:t>
            </a:r>
            <a:r>
              <a:rPr lang="en-US" sz="2000" dirty="0"/>
              <a:t>TSPO </a:t>
            </a:r>
            <a:endParaRPr lang="hu-HU" sz="2000" dirty="0"/>
          </a:p>
          <a:p>
            <a:pPr lvl="0" defTabSz="457200">
              <a:lnSpc>
                <a:spcPct val="80000"/>
              </a:lnSpc>
            </a:pPr>
            <a:r>
              <a:rPr lang="hu-HU" sz="2000" dirty="0"/>
              <a:t>Részt vesz a </a:t>
            </a:r>
            <a:r>
              <a:rPr lang="en-US" sz="2000" dirty="0" err="1"/>
              <a:t>cholester</a:t>
            </a:r>
            <a:r>
              <a:rPr lang="hu-HU" sz="2000" dirty="0"/>
              <a:t>in</a:t>
            </a:r>
            <a:r>
              <a:rPr lang="en-US" sz="2000" dirty="0"/>
              <a:t> </a:t>
            </a:r>
            <a:r>
              <a:rPr lang="en-US" sz="2000" dirty="0" err="1"/>
              <a:t>molecul</a:t>
            </a:r>
            <a:r>
              <a:rPr lang="hu-HU" sz="2000" dirty="0" err="1"/>
              <a:t>ák</a:t>
            </a:r>
            <a:r>
              <a:rPr lang="hu-HU" sz="2000" dirty="0"/>
              <a:t> </a:t>
            </a:r>
            <a:r>
              <a:rPr lang="hu-HU" sz="2000" dirty="0" err="1"/>
              <a:t>mitochondriális</a:t>
            </a:r>
            <a:r>
              <a:rPr lang="hu-HU" sz="2000" dirty="0"/>
              <a:t> membrán transzportjában, ami a </a:t>
            </a:r>
            <a:r>
              <a:rPr lang="hu-HU" sz="2000" dirty="0" err="1"/>
              <a:t>steroidogenezis</a:t>
            </a:r>
            <a:r>
              <a:rPr lang="hu-HU" sz="2000" dirty="0"/>
              <a:t> első lépése. </a:t>
            </a:r>
          </a:p>
          <a:p>
            <a:pPr lvl="0" defTabSz="457200">
              <a:lnSpc>
                <a:spcPct val="80000"/>
              </a:lnSpc>
            </a:pPr>
            <a:r>
              <a:rPr lang="hu-HU" sz="2000" dirty="0"/>
              <a:t>Egyéb funkciók: </a:t>
            </a:r>
            <a:r>
              <a:rPr lang="en-US" sz="2000" dirty="0"/>
              <a:t>ion transport, oxidative stress, apoptosis, </a:t>
            </a:r>
            <a:r>
              <a:rPr lang="hu-HU" sz="2000" dirty="0"/>
              <a:t>és</a:t>
            </a:r>
            <a:r>
              <a:rPr lang="en-US" sz="2000" dirty="0"/>
              <a:t> </a:t>
            </a:r>
            <a:r>
              <a:rPr lang="en-US" sz="2000" dirty="0" err="1"/>
              <a:t>energ</a:t>
            </a:r>
            <a:r>
              <a:rPr lang="hu-HU" sz="2000" dirty="0" err="1"/>
              <a:t>ia</a:t>
            </a:r>
            <a:r>
              <a:rPr lang="en-US" sz="2000" dirty="0"/>
              <a:t> metabolism</a:t>
            </a:r>
            <a:r>
              <a:rPr lang="hu-HU" sz="2000" dirty="0" err="1"/>
              <a:t>us</a:t>
            </a:r>
            <a:endParaRPr kumimoji="0" lang="hu-HU" altLang="hu-HU" b="0" i="0" u="none" strike="noStrike" kern="1200" cap="none" spc="0" normalizeH="0" baseline="0" noProof="0" dirty="0">
              <a:ln>
                <a:noFill/>
              </a:ln>
              <a:solidFill>
                <a:srgbClr val="2A81C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4" name="Google Shape;134;p6"/>
          <p:cNvSpPr txBox="1"/>
          <p:nvPr/>
        </p:nvSpPr>
        <p:spPr>
          <a:xfrm>
            <a:off x="205187" y="423949"/>
            <a:ext cx="266653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 err="1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Neuroinflammation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E4CA01C-6501-5F5D-9370-0A7951F39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7710" y="415060"/>
            <a:ext cx="4792045" cy="1264883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E192BB4E-FC3C-38FF-1953-CEE88DFE8B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1196" y="339993"/>
            <a:ext cx="4572926" cy="638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7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DACC9BB3-5C53-133C-7C0E-6386DE834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>
            <a:extLst>
              <a:ext uri="{FF2B5EF4-FFF2-40B4-BE49-F238E27FC236}">
                <a16:creationId xmlns:a16="http://schemas.microsoft.com/office/drawing/2014/main" id="{2DA74E59-CB67-91FB-5529-E51E8BD5641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E1E67C84-8953-A3F8-84B8-B5DC85E1B833}"/>
              </a:ext>
            </a:extLst>
          </p:cNvPr>
          <p:cNvSpPr txBox="1"/>
          <p:nvPr/>
        </p:nvSpPr>
        <p:spPr>
          <a:xfrm>
            <a:off x="862343" y="496260"/>
            <a:ext cx="9078589" cy="1175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 gyulladás, </a:t>
            </a:r>
            <a:r>
              <a:rPr kumimoji="0" lang="hu-HU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neurogén</a:t>
            </a: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gyulladás és </a:t>
            </a:r>
            <a:r>
              <a:rPr kumimoji="0" lang="hu-HU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neuroinflammatio</a:t>
            </a: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</a:t>
            </a: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szerepe a fájdalomban</a:t>
            </a:r>
            <a:endParaRPr kumimoji="0" lang="hu-HU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31;p6">
            <a:extLst>
              <a:ext uri="{FF2B5EF4-FFF2-40B4-BE49-F238E27FC236}">
                <a16:creationId xmlns:a16="http://schemas.microsoft.com/office/drawing/2014/main" id="{0B98BA5D-378E-CA4C-4D03-BC2E640C8101}"/>
              </a:ext>
            </a:extLst>
          </p:cNvPr>
          <p:cNvSpPr/>
          <p:nvPr/>
        </p:nvSpPr>
        <p:spPr>
          <a:xfrm>
            <a:off x="390813" y="1744237"/>
            <a:ext cx="5890813" cy="4819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0070C0"/>
                </a:solidFill>
              </a:rPr>
              <a:t>Neurogen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inflammati</a:t>
            </a:r>
            <a:r>
              <a:rPr lang="hu-HU" sz="2400" b="1" dirty="0">
                <a:solidFill>
                  <a:srgbClr val="0070C0"/>
                </a:solidFill>
              </a:rPr>
              <a:t>ót </a:t>
            </a:r>
            <a:r>
              <a:rPr lang="hu-HU" sz="2400" dirty="0"/>
              <a:t>a </a:t>
            </a:r>
            <a:r>
              <a:rPr lang="hu-HU" sz="2400" dirty="0" err="1"/>
              <a:t>perif</a:t>
            </a:r>
            <a:r>
              <a:rPr lang="hu-HU" sz="2400" dirty="0"/>
              <a:t> idegek ingerlése idéz elő - </a:t>
            </a:r>
            <a:r>
              <a:rPr lang="en-US" sz="2400" dirty="0"/>
              <a:t>neuropeptide </a:t>
            </a:r>
            <a:r>
              <a:rPr lang="hu-HU" sz="2400" dirty="0"/>
              <a:t>felszabadulás és gyors </a:t>
            </a:r>
            <a:r>
              <a:rPr lang="en-US" sz="2400" dirty="0"/>
              <a:t>plasma </a:t>
            </a:r>
            <a:r>
              <a:rPr lang="en-US" sz="2400" dirty="0" err="1"/>
              <a:t>extravasatio</a:t>
            </a:r>
            <a:r>
              <a:rPr lang="hu-HU" sz="2400" dirty="0"/>
              <a:t>/o</a:t>
            </a:r>
            <a:r>
              <a:rPr lang="en-US" sz="2400" dirty="0"/>
              <a:t>edema, </a:t>
            </a:r>
            <a:r>
              <a:rPr lang="hu-HU" sz="2400" dirty="0"/>
              <a:t>- fájdalom pl. fejfájás</a:t>
            </a:r>
            <a:r>
              <a:rPr lang="en-US" sz="2400" dirty="0"/>
              <a:t>.</a:t>
            </a:r>
            <a:endParaRPr lang="hu-HU" sz="2400" dirty="0"/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400" dirty="0"/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</a:rPr>
              <a:t>Neuroinflammation</a:t>
            </a:r>
            <a:r>
              <a:rPr lang="en-US" sz="2400" dirty="0"/>
              <a:t> </a:t>
            </a:r>
            <a:r>
              <a:rPr lang="hu-HU" sz="2400" dirty="0"/>
              <a:t>egy </a:t>
            </a:r>
            <a:r>
              <a:rPr lang="hu-HU" sz="2400" dirty="0" err="1"/>
              <a:t>idegredszerre</a:t>
            </a:r>
            <a:r>
              <a:rPr lang="hu-HU" sz="2400" dirty="0"/>
              <a:t> lokalizált gyulladás, </a:t>
            </a:r>
            <a:r>
              <a:rPr lang="en-US" sz="2400" dirty="0"/>
              <a:t>(PNS) </a:t>
            </a:r>
            <a:r>
              <a:rPr lang="hu-HU" sz="2400" dirty="0"/>
              <a:t>és </a:t>
            </a:r>
            <a:r>
              <a:rPr lang="en-US" sz="2400" dirty="0"/>
              <a:t>(CNS).</a:t>
            </a:r>
            <a:endParaRPr lang="hu-HU" sz="2400" dirty="0"/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400" dirty="0"/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/>
              <a:t>Jellegzetessége a </a:t>
            </a:r>
            <a:r>
              <a:rPr lang="hu-HU" sz="2400" dirty="0" err="1"/>
              <a:t>glia</a:t>
            </a:r>
            <a:r>
              <a:rPr lang="hu-HU" sz="2400" dirty="0"/>
              <a:t> sejt aktiváció (DRG, SC, és agy)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400" dirty="0"/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 err="1"/>
              <a:t>Proinflammatios</a:t>
            </a:r>
            <a:r>
              <a:rPr lang="hu-HU" sz="2400" dirty="0"/>
              <a:t> </a:t>
            </a:r>
            <a:r>
              <a:rPr lang="hu-HU" sz="2400" dirty="0" err="1"/>
              <a:t>citokin</a:t>
            </a:r>
            <a:r>
              <a:rPr lang="hu-HU" sz="2400" dirty="0"/>
              <a:t> és </a:t>
            </a:r>
            <a:r>
              <a:rPr lang="hu-HU" sz="2400" dirty="0" err="1"/>
              <a:t>chemocin</a:t>
            </a:r>
            <a:r>
              <a:rPr lang="hu-HU" sz="2400" dirty="0"/>
              <a:t> termeléssel jár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400" dirty="0"/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400" dirty="0"/>
              <a:t>PS és CS-hoz vezet</a:t>
            </a:r>
            <a:endParaRPr kumimoji="0" lang="hu-HU" altLang="hu-HU" sz="2000" b="0" i="0" u="none" strike="noStrike" kern="1200" cap="none" spc="0" normalizeH="0" baseline="0" noProof="0" dirty="0">
              <a:ln>
                <a:noFill/>
              </a:ln>
              <a:solidFill>
                <a:srgbClr val="2A81C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4" name="Google Shape;134;p6">
            <a:extLst>
              <a:ext uri="{FF2B5EF4-FFF2-40B4-BE49-F238E27FC236}">
                <a16:creationId xmlns:a16="http://schemas.microsoft.com/office/drawing/2014/main" id="{F97DE54C-9023-EB82-DFE4-E448A12C28E8}"/>
              </a:ext>
            </a:extLst>
          </p:cNvPr>
          <p:cNvSpPr txBox="1"/>
          <p:nvPr/>
        </p:nvSpPr>
        <p:spPr>
          <a:xfrm>
            <a:off x="390813" y="423949"/>
            <a:ext cx="26665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Fájdalom típusok management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E436696A-73EE-3B59-A22D-6DA28D5C070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2C68F06-C954-3A55-745F-78E059E57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398988"/>
            <a:ext cx="5805752" cy="248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2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7D0D41AE-E4C6-FA53-CD1F-96D582365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>
            <a:extLst>
              <a:ext uri="{FF2B5EF4-FFF2-40B4-BE49-F238E27FC236}">
                <a16:creationId xmlns:a16="http://schemas.microsoft.com/office/drawing/2014/main" id="{585CCF5B-336C-2733-0423-6E2BA8280D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34CCA576-B8D6-98C2-30FB-1545EE86C238}"/>
              </a:ext>
            </a:extLst>
          </p:cNvPr>
          <p:cNvSpPr txBox="1"/>
          <p:nvPr/>
        </p:nvSpPr>
        <p:spPr>
          <a:xfrm>
            <a:off x="1266380" y="168152"/>
            <a:ext cx="9078589" cy="90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 gyulladás, </a:t>
            </a:r>
            <a:r>
              <a:rPr kumimoji="0" lang="hu-HU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neurogén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gyulladás és </a:t>
            </a:r>
            <a:r>
              <a:rPr kumimoji="0" lang="hu-HU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neuroinflammatio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szerepe a fájdalomban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31;p6">
            <a:extLst>
              <a:ext uri="{FF2B5EF4-FFF2-40B4-BE49-F238E27FC236}">
                <a16:creationId xmlns:a16="http://schemas.microsoft.com/office/drawing/2014/main" id="{425BC2BD-F019-062B-38D0-16D007820923}"/>
              </a:ext>
            </a:extLst>
          </p:cNvPr>
          <p:cNvSpPr/>
          <p:nvPr/>
        </p:nvSpPr>
        <p:spPr>
          <a:xfrm>
            <a:off x="390813" y="2052072"/>
            <a:ext cx="4215095" cy="427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Neurogen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inflammati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ót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perif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idegek ingerlése idéz elő -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neuropeptide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felszabadulás és gyors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plasma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extravasatio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edema,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fájdalom pl. fejfájás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Neuroinflammation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egy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idegredszerre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lokalizált gyulladás,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(PNS)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és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(CNS).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Jellegzetessége a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glia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sejt aktiváció (DRG, SC, és agy)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Proinflammatios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citokin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és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chemocin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termeléssel jár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PS és CS-hoz vezet</a:t>
            </a:r>
            <a:endParaRPr kumimoji="0" lang="hu-HU" altLang="hu-HU" b="0" i="0" u="none" strike="noStrike" kern="1200" cap="none" spc="0" normalizeH="0" baseline="0" noProof="0" dirty="0">
              <a:ln>
                <a:noFill/>
              </a:ln>
              <a:solidFill>
                <a:srgbClr val="2A81C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4" name="Google Shape;134;p6">
            <a:extLst>
              <a:ext uri="{FF2B5EF4-FFF2-40B4-BE49-F238E27FC236}">
                <a16:creationId xmlns:a16="http://schemas.microsoft.com/office/drawing/2014/main" id="{BFD9964C-29AA-E1DD-29E4-6F019AEF5D42}"/>
              </a:ext>
            </a:extLst>
          </p:cNvPr>
          <p:cNvSpPr txBox="1"/>
          <p:nvPr/>
        </p:nvSpPr>
        <p:spPr>
          <a:xfrm>
            <a:off x="390813" y="423949"/>
            <a:ext cx="26665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Fájdalom típusok management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C0CF9BFF-DA21-BDAA-5646-0FB1D3AAB54E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C02CC50-2A56-E6C5-1CAA-6C30C181F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5908" y="979883"/>
            <a:ext cx="6614628" cy="574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3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5B4093BE-C4F7-6891-4AEA-513A808DB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>
            <a:extLst>
              <a:ext uri="{FF2B5EF4-FFF2-40B4-BE49-F238E27FC236}">
                <a16:creationId xmlns:a16="http://schemas.microsoft.com/office/drawing/2014/main" id="{E5CE5D3E-9EE9-9EC4-D6D5-5948D267353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197418DC-4476-AC90-4D94-21FF00761DA3}"/>
              </a:ext>
            </a:extLst>
          </p:cNvPr>
          <p:cNvSpPr txBox="1"/>
          <p:nvPr/>
        </p:nvSpPr>
        <p:spPr>
          <a:xfrm>
            <a:off x="1266380" y="168152"/>
            <a:ext cx="9078589" cy="90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 gyulladás, </a:t>
            </a:r>
            <a:r>
              <a:rPr kumimoji="0" lang="hu-HU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neurogén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gyulladás és </a:t>
            </a:r>
            <a:r>
              <a:rPr kumimoji="0" lang="hu-HU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neuroinflammatio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szerepe a fájdalomban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31;p6">
            <a:extLst>
              <a:ext uri="{FF2B5EF4-FFF2-40B4-BE49-F238E27FC236}">
                <a16:creationId xmlns:a16="http://schemas.microsoft.com/office/drawing/2014/main" id="{742417CB-1C36-49ED-8384-A7208FCF2DDA}"/>
              </a:ext>
            </a:extLst>
          </p:cNvPr>
          <p:cNvSpPr/>
          <p:nvPr/>
        </p:nvSpPr>
        <p:spPr>
          <a:xfrm>
            <a:off x="390813" y="2052072"/>
            <a:ext cx="4215095" cy="427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Neurogen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inflammati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ót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perif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idegek ingerlése idéz elő -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neuropeptide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felszabadulás és gyors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plasma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extravasatio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edema,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fájdalom pl. fejfájás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Neuroinflammation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egy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idegredszerre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lokalizált gyulladás,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(PNS)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és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(CNS).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Jellegzetessége a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glia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sejt aktiváció (DRG, SC, és agy)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Proinflammatios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citokin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és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chemocin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termeléssel jár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PS és CS-hoz vezet</a:t>
            </a: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srgbClr val="2A81C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4" name="Google Shape;134;p6">
            <a:extLst>
              <a:ext uri="{FF2B5EF4-FFF2-40B4-BE49-F238E27FC236}">
                <a16:creationId xmlns:a16="http://schemas.microsoft.com/office/drawing/2014/main" id="{2DAD80CD-79AF-3923-FA17-88655A385E7F}"/>
              </a:ext>
            </a:extLst>
          </p:cNvPr>
          <p:cNvSpPr txBox="1"/>
          <p:nvPr/>
        </p:nvSpPr>
        <p:spPr>
          <a:xfrm>
            <a:off x="390813" y="423949"/>
            <a:ext cx="26665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Fájdalom típusok management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269D2ABB-4ED5-6D54-E0EC-F51905A4F246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FB3A81E7-9590-DB97-5ACA-D38DEF2EBDA3}"/>
              </a:ext>
            </a:extLst>
          </p:cNvPr>
          <p:cNvSpPr txBox="1"/>
          <p:nvPr/>
        </p:nvSpPr>
        <p:spPr>
          <a:xfrm>
            <a:off x="4760726" y="1444517"/>
            <a:ext cx="7158371" cy="3771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Neuroinflammatio</a:t>
            </a:r>
            <a:r>
              <a:rPr kumimoji="0" lang="hu-HU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népszerű </a:t>
            </a:r>
            <a:r>
              <a:rPr kumimoji="0" lang="hu-HU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szóhasználat.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Ami a </a:t>
            </a:r>
            <a:r>
              <a:rPr kumimoji="0" lang="hu-HU" sz="2000" b="1" i="0" u="none" strike="noStrike" kern="1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Neuroinflammatio</a:t>
            </a:r>
            <a:r>
              <a:rPr kumimoji="0" lang="hu-HU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definícióját illeti</a:t>
            </a:r>
            <a:r>
              <a:rPr kumimoji="0" lang="hu-HU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négy kritérium amelyek szükségesek (mind a négy) az NI diagnózisához [1,2], </a:t>
            </a:r>
            <a:r>
              <a:rPr kumimoji="0" lang="hu-HU" b="0" i="1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ahogyan azt eredetileg az agyi traumával, stroke-kal vagy fertőzéssel kapcsolatban határozták meg a kifejezés közelmúltbeli kiterjesztése előtt</a:t>
            </a:r>
            <a:r>
              <a:rPr kumimoji="0" lang="hu-HU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Ezek a következők: (1) </a:t>
            </a:r>
            <a:r>
              <a:rPr kumimoji="0" lang="hu-HU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 gyulladást elősegítő </a:t>
            </a:r>
            <a:r>
              <a:rPr kumimoji="0" lang="hu-HU" sz="2000" b="1" i="0" u="none" strike="noStrike" kern="1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citokinek</a:t>
            </a:r>
            <a:r>
              <a:rPr kumimoji="0" lang="hu-HU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és </a:t>
            </a:r>
            <a:r>
              <a:rPr kumimoji="0" lang="hu-HU" sz="20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kemokinek</a:t>
            </a:r>
            <a:r>
              <a:rPr kumimoji="0" lang="hu-HU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szintjének emelkedése, (2) a </a:t>
            </a:r>
            <a:r>
              <a:rPr kumimoji="0" lang="hu-HU" sz="2000" b="1" i="0" u="none" strike="noStrike" kern="1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makrofágok</a:t>
            </a:r>
            <a:r>
              <a:rPr kumimoji="0" lang="hu-HU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kumimoji="0" lang="hu-HU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aktiválása, (3) </a:t>
            </a:r>
            <a:r>
              <a:rPr kumimoji="0" lang="hu-HU" sz="2000" b="1" i="0" u="none" strike="noStrike" kern="1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limfociták</a:t>
            </a:r>
            <a:r>
              <a:rPr kumimoji="0" lang="hu-HU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toborzása, (4) </a:t>
            </a:r>
            <a:r>
              <a:rPr kumimoji="0" lang="hu-HU" sz="2000" b="1" i="0" u="none" strike="noStrike" kern="1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helyi szövetkárosodás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3733DBB0-573A-577C-F4AB-41ADE2D23C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135" y="5238550"/>
            <a:ext cx="5427962" cy="145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22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215145C0-2930-A549-449F-3377007DC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>
            <a:extLst>
              <a:ext uri="{FF2B5EF4-FFF2-40B4-BE49-F238E27FC236}">
                <a16:creationId xmlns:a16="http://schemas.microsoft.com/office/drawing/2014/main" id="{78D91EE5-962C-0BA7-D1DF-8B898BAF1CB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5C89BB32-6C23-4D1A-B581-6B0F69D0F88D}"/>
              </a:ext>
            </a:extLst>
          </p:cNvPr>
          <p:cNvSpPr txBox="1"/>
          <p:nvPr/>
        </p:nvSpPr>
        <p:spPr>
          <a:xfrm>
            <a:off x="1266380" y="168152"/>
            <a:ext cx="9078589" cy="49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 </a:t>
            </a:r>
            <a:r>
              <a:rPr kumimoji="0" lang="hu-HU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neurogén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gyulladás és a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hisztamin 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31;p6">
            <a:extLst>
              <a:ext uri="{FF2B5EF4-FFF2-40B4-BE49-F238E27FC236}">
                <a16:creationId xmlns:a16="http://schemas.microsoft.com/office/drawing/2014/main" id="{9D8FD128-B3B8-A53F-5633-971DF110BFC4}"/>
              </a:ext>
            </a:extLst>
          </p:cNvPr>
          <p:cNvSpPr/>
          <p:nvPr/>
        </p:nvSpPr>
        <p:spPr>
          <a:xfrm>
            <a:off x="465241" y="3923402"/>
            <a:ext cx="4215095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Opioidok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hisztamin felszabadulás?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Google Shape;134;p6">
            <a:extLst>
              <a:ext uri="{FF2B5EF4-FFF2-40B4-BE49-F238E27FC236}">
                <a16:creationId xmlns:a16="http://schemas.microsoft.com/office/drawing/2014/main" id="{09031F3D-3DD0-A07A-0402-61E5960287AB}"/>
              </a:ext>
            </a:extLst>
          </p:cNvPr>
          <p:cNvSpPr txBox="1"/>
          <p:nvPr/>
        </p:nvSpPr>
        <p:spPr>
          <a:xfrm>
            <a:off x="390813" y="423949"/>
            <a:ext cx="26665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Fájdalom típusok management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D7C20FAA-72C2-5B3B-FFC3-D3CAFE2A8B12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AF0F854-86B1-D57D-93F3-12247F760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1" y="765909"/>
            <a:ext cx="6697558" cy="5850659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EB3F313C-5E34-E3A0-1220-13D188E9A4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463" y="1308184"/>
            <a:ext cx="5293645" cy="304053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59E9D85-937C-5C29-386D-9601ABF5E7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463" y="4412612"/>
            <a:ext cx="6363027" cy="2140060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3649665B-A112-9019-D5E3-BFD504060ABF}"/>
              </a:ext>
            </a:extLst>
          </p:cNvPr>
          <p:cNvSpPr txBox="1"/>
          <p:nvPr/>
        </p:nvSpPr>
        <p:spPr>
          <a:xfrm>
            <a:off x="465241" y="4649139"/>
            <a:ext cx="6134986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hu-HU" dirty="0" err="1"/>
              <a:t>Oral</a:t>
            </a:r>
            <a:r>
              <a:rPr lang="hu-HU" dirty="0"/>
              <a:t> </a:t>
            </a:r>
            <a:r>
              <a:rPr lang="hu-HU" dirty="0" err="1"/>
              <a:t>administration</a:t>
            </a:r>
            <a:r>
              <a:rPr lang="hu-HU" dirty="0"/>
              <a:t> of 20 mg </a:t>
            </a:r>
            <a:r>
              <a:rPr lang="hu-HU" dirty="0" err="1"/>
              <a:t>morphine</a:t>
            </a:r>
            <a:r>
              <a:rPr lang="hu-HU" dirty="0"/>
              <a:t> </a:t>
            </a:r>
            <a:r>
              <a:rPr lang="hu-HU" b="1" dirty="0" err="1">
                <a:solidFill>
                  <a:srgbClr val="0070C0"/>
                </a:solidFill>
              </a:rPr>
              <a:t>did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not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attenuate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experimental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histaminergic</a:t>
            </a:r>
            <a:r>
              <a:rPr lang="hu-HU" b="1" dirty="0">
                <a:solidFill>
                  <a:srgbClr val="0070C0"/>
                </a:solidFill>
              </a:rPr>
              <a:t>- and non-</a:t>
            </a:r>
            <a:r>
              <a:rPr lang="hu-HU" b="1" dirty="0" err="1">
                <a:solidFill>
                  <a:srgbClr val="0070C0"/>
                </a:solidFill>
              </a:rPr>
              <a:t>histaminergic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provoked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itch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intensities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dirty="0"/>
              <a:t>in </a:t>
            </a:r>
            <a:r>
              <a:rPr lang="hu-HU" dirty="0" err="1"/>
              <a:t>healthy</a:t>
            </a:r>
            <a:r>
              <a:rPr lang="hu-HU" dirty="0"/>
              <a:t> </a:t>
            </a:r>
            <a:r>
              <a:rPr lang="hu-HU" dirty="0" err="1"/>
              <a:t>volunteers</a:t>
            </a:r>
            <a:r>
              <a:rPr lang="hu-HU" dirty="0"/>
              <a:t> </a:t>
            </a:r>
            <a:r>
              <a:rPr lang="hu-HU" dirty="0" err="1"/>
              <a:t>but</a:t>
            </a:r>
            <a:r>
              <a:rPr lang="hu-HU" dirty="0"/>
              <a:t> </a:t>
            </a:r>
            <a:r>
              <a:rPr lang="hu-HU" dirty="0" err="1"/>
              <a:t>selec</a:t>
            </a:r>
            <a:r>
              <a:rPr lang="hu-HU" dirty="0"/>
              <a:t> </a:t>
            </a:r>
            <a:r>
              <a:rPr lang="hu-HU" dirty="0" err="1"/>
              <a:t>tively</a:t>
            </a:r>
            <a:r>
              <a:rPr lang="hu-HU" dirty="0"/>
              <a:t> </a:t>
            </a:r>
            <a:r>
              <a:rPr lang="hu-HU" b="1" dirty="0" err="1">
                <a:solidFill>
                  <a:srgbClr val="0070C0"/>
                </a:solidFill>
              </a:rPr>
              <a:t>increased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superficial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blood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perfusion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to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histamine</a:t>
            </a:r>
            <a:r>
              <a:rPr lang="hu-HU" b="1" dirty="0">
                <a:solidFill>
                  <a:srgbClr val="0070C0"/>
                </a:solidFill>
              </a:rPr>
              <a:t> </a:t>
            </a:r>
            <a:r>
              <a:rPr lang="hu-HU" b="1" dirty="0" err="1">
                <a:solidFill>
                  <a:srgbClr val="0070C0"/>
                </a:solidFill>
              </a:rPr>
              <a:t>provocation</a:t>
            </a:r>
            <a:r>
              <a:rPr lang="hu-HU" dirty="0"/>
              <a:t>. </a:t>
            </a: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suggests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hu-HU" dirty="0" err="1"/>
              <a:t>different</a:t>
            </a:r>
            <a:r>
              <a:rPr lang="hu-HU" dirty="0"/>
              <a:t> </a:t>
            </a:r>
            <a:r>
              <a:rPr lang="hu-HU" dirty="0" err="1"/>
              <a:t>opioid</a:t>
            </a:r>
            <a:r>
              <a:rPr lang="hu-HU" dirty="0"/>
              <a:t> </a:t>
            </a:r>
            <a:r>
              <a:rPr lang="hu-HU" dirty="0" err="1"/>
              <a:t>mechanisms</a:t>
            </a:r>
            <a:r>
              <a:rPr lang="hu-HU" dirty="0"/>
              <a:t> in </a:t>
            </a:r>
            <a:r>
              <a:rPr lang="hu-HU" dirty="0" err="1"/>
              <a:t>histaminergic</a:t>
            </a:r>
            <a:r>
              <a:rPr lang="hu-HU" dirty="0"/>
              <a:t> and non-</a:t>
            </a:r>
            <a:r>
              <a:rPr lang="hu-HU" dirty="0" err="1"/>
              <a:t>histaminergic</a:t>
            </a:r>
            <a:r>
              <a:rPr lang="hu-HU" dirty="0"/>
              <a:t> </a:t>
            </a:r>
            <a:r>
              <a:rPr lang="hu-HU" dirty="0" err="1"/>
              <a:t>evoke</a:t>
            </a:r>
            <a:r>
              <a:rPr lang="hu-HU" dirty="0"/>
              <a:t> </a:t>
            </a:r>
            <a:r>
              <a:rPr lang="hu-HU" dirty="0" err="1"/>
              <a:t>neurogenic</a:t>
            </a:r>
            <a:r>
              <a:rPr lang="hu-HU" dirty="0"/>
              <a:t> </a:t>
            </a:r>
            <a:r>
              <a:rPr lang="hu-HU" dirty="0" err="1"/>
              <a:t>inflammation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356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E161D596-7D84-B2E3-1D92-A769B6D1D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>
            <a:extLst>
              <a:ext uri="{FF2B5EF4-FFF2-40B4-BE49-F238E27FC236}">
                <a16:creationId xmlns:a16="http://schemas.microsoft.com/office/drawing/2014/main" id="{C09674E2-2A5E-2A6E-66FD-930DC7CE6BB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A246719B-506E-D1B4-A4D4-41B18C114505}"/>
              </a:ext>
            </a:extLst>
          </p:cNvPr>
          <p:cNvSpPr txBox="1"/>
          <p:nvPr/>
        </p:nvSpPr>
        <p:spPr>
          <a:xfrm>
            <a:off x="1266380" y="168152"/>
            <a:ext cx="9078589" cy="90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 </a:t>
            </a:r>
            <a:r>
              <a:rPr kumimoji="0" lang="hu-HU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neurogén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gyulladás, általános gyulladás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traumás agysérülteknél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Google Shape;134;p6">
            <a:extLst>
              <a:ext uri="{FF2B5EF4-FFF2-40B4-BE49-F238E27FC236}">
                <a16:creationId xmlns:a16="http://schemas.microsoft.com/office/drawing/2014/main" id="{99F99CE8-2212-1221-73D9-2501C5B31995}"/>
              </a:ext>
            </a:extLst>
          </p:cNvPr>
          <p:cNvSpPr txBox="1"/>
          <p:nvPr/>
        </p:nvSpPr>
        <p:spPr>
          <a:xfrm>
            <a:off x="390813" y="423949"/>
            <a:ext cx="26665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Fájdalom típusok management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943A75DE-BE3D-BBD6-429C-C0A420A4D38B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81709056-FDCC-AD8E-6227-8D5C364AA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527" y="1328772"/>
            <a:ext cx="8875663" cy="524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6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E3F35783-9A59-C63B-B504-EEF63D1C1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>
            <a:extLst>
              <a:ext uri="{FF2B5EF4-FFF2-40B4-BE49-F238E27FC236}">
                <a16:creationId xmlns:a16="http://schemas.microsoft.com/office/drawing/2014/main" id="{6C5D40C6-E9A5-7622-E21E-8C07151F3E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D0BC0499-3629-5050-4674-625D4539DED9}"/>
              </a:ext>
            </a:extLst>
          </p:cNvPr>
          <p:cNvSpPr txBox="1"/>
          <p:nvPr/>
        </p:nvSpPr>
        <p:spPr>
          <a:xfrm>
            <a:off x="532733" y="1008784"/>
            <a:ext cx="9078589" cy="633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 fájdalommechanizmusok </a:t>
            </a: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megjelenése</a:t>
            </a:r>
            <a:endParaRPr kumimoji="0" lang="hu-H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31;p6">
            <a:extLst>
              <a:ext uri="{FF2B5EF4-FFF2-40B4-BE49-F238E27FC236}">
                <a16:creationId xmlns:a16="http://schemas.microsoft.com/office/drawing/2014/main" id="{DA211B99-6C72-7F5C-F838-F8B82A8F6789}"/>
              </a:ext>
            </a:extLst>
          </p:cNvPr>
          <p:cNvSpPr/>
          <p:nvPr/>
        </p:nvSpPr>
        <p:spPr>
          <a:xfrm>
            <a:off x="390813" y="2106215"/>
            <a:ext cx="11177410" cy="403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klinikai gyakorlatban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</a:t>
            </a:r>
            <a:r>
              <a:rPr kumimoji="0" lang="en-US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főként perioperatív fájdalmak csillapítása a feladat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Műtét előtt, – alatt, - és utáni fájdalomcsillapítás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Többnyire egyszerű és világos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sérülés, szövetkárosodás – </a:t>
            </a:r>
            <a:r>
              <a:rPr kumimoji="0" lang="hu-HU" altLang="hu-H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nociceptív</a:t>
            </a:r>
            <a:r>
              <a:rPr kumimoji="0" lang="hu-HU" alt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akut fájdalom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Néha nem egyszerű, bonyolult mechanizmusok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elhúzódó gyógyulás, többszörös 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reoperációk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krónikus fájdalom szindróma, érsebészeti betegek (dohányzás, alkohol, diabetes…okozta 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neuropathiás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komponensek)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hu-H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kumimoji="0" lang="hu-HU" altLang="hu-HU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felderítés – a fájdalomgenerátorok megtalálása, azonosítása sokszor nehéz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további kezelés tervezése sokszor nehéz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beteg 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copingjának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értékelése nem könnyű</a:t>
            </a:r>
          </a:p>
        </p:txBody>
      </p:sp>
      <p:sp>
        <p:nvSpPr>
          <p:cNvPr id="134" name="Google Shape;134;p6">
            <a:extLst>
              <a:ext uri="{FF2B5EF4-FFF2-40B4-BE49-F238E27FC236}">
                <a16:creationId xmlns:a16="http://schemas.microsoft.com/office/drawing/2014/main" id="{24AADE06-6D9C-6742-AE6F-20C29BA5A280}"/>
              </a:ext>
            </a:extLst>
          </p:cNvPr>
          <p:cNvSpPr txBox="1"/>
          <p:nvPr/>
        </p:nvSpPr>
        <p:spPr>
          <a:xfrm>
            <a:off x="390813" y="423949"/>
            <a:ext cx="26665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Fájdalom típusok management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3959313B-3AB8-6B90-0E0D-23C07B816596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012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CAF193BF-A5E8-B52F-5176-477D1B9B9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>
            <a:extLst>
              <a:ext uri="{FF2B5EF4-FFF2-40B4-BE49-F238E27FC236}">
                <a16:creationId xmlns:a16="http://schemas.microsoft.com/office/drawing/2014/main" id="{E806FF00-10CE-A914-4FE9-9A5383BF372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4DF231C2-1B2E-7523-7B85-F86893C6ACA6}"/>
              </a:ext>
            </a:extLst>
          </p:cNvPr>
          <p:cNvSpPr txBox="1"/>
          <p:nvPr/>
        </p:nvSpPr>
        <p:spPr>
          <a:xfrm>
            <a:off x="1266380" y="168152"/>
            <a:ext cx="9078589" cy="90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 </a:t>
            </a:r>
            <a:r>
              <a:rPr kumimoji="0" lang="hu-HU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neurogén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gyulladás, általános gyulladás </a:t>
            </a:r>
            <a:r>
              <a:rPr kumimoji="0" lang="hu-HU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traumás agysérülteknél</a:t>
            </a:r>
            <a:endParaRPr kumimoji="0" lang="hu-HU" sz="2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4" name="Google Shape;134;p6">
            <a:extLst>
              <a:ext uri="{FF2B5EF4-FFF2-40B4-BE49-F238E27FC236}">
                <a16:creationId xmlns:a16="http://schemas.microsoft.com/office/drawing/2014/main" id="{FA82BF32-5D2C-2701-DCCF-980B7E8A3B10}"/>
              </a:ext>
            </a:extLst>
          </p:cNvPr>
          <p:cNvSpPr txBox="1"/>
          <p:nvPr/>
        </p:nvSpPr>
        <p:spPr>
          <a:xfrm>
            <a:off x="390813" y="423949"/>
            <a:ext cx="26665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Fájdalom típusok management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074B0491-9D9A-D7A9-A0F8-35E6C1E3895A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3E48C58B-2DB5-A943-5222-E5DE93B0E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813" y="1380810"/>
            <a:ext cx="6502734" cy="2502029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EF4A1E47-CC97-1636-8E1D-477E1D181D82}"/>
              </a:ext>
            </a:extLst>
          </p:cNvPr>
          <p:cNvSpPr txBox="1"/>
          <p:nvPr/>
        </p:nvSpPr>
        <p:spPr>
          <a:xfrm>
            <a:off x="5805674" y="3866890"/>
            <a:ext cx="641852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As such, the neurogenic inflammatory response can exacerbate classical inflammation via a positive feedback loop, with classical inflammatory mediators such as </a:t>
            </a:r>
            <a:r>
              <a:rPr lang="en-US" b="1" dirty="0">
                <a:solidFill>
                  <a:srgbClr val="0070C0"/>
                </a:solidFill>
              </a:rPr>
              <a:t>bradykinin and prostaglandins </a:t>
            </a:r>
            <a:r>
              <a:rPr lang="en-US" dirty="0"/>
              <a:t>then further </a:t>
            </a:r>
            <a:r>
              <a:rPr lang="en-US" b="1" dirty="0">
                <a:solidFill>
                  <a:srgbClr val="0070C0"/>
                </a:solidFill>
              </a:rPr>
              <a:t>stimulating TRP </a:t>
            </a:r>
            <a:r>
              <a:rPr lang="en-US" dirty="0"/>
              <a:t>receptors. </a:t>
            </a:r>
            <a:endParaRPr lang="hu-HU" dirty="0"/>
          </a:p>
          <a:p>
            <a:r>
              <a:rPr lang="en-US" dirty="0"/>
              <a:t>Accordingly, complete inhibition of neuroinflammation following TBI may require the </a:t>
            </a:r>
            <a:r>
              <a:rPr lang="en-US" b="1" dirty="0">
                <a:solidFill>
                  <a:srgbClr val="0070C0"/>
                </a:solidFill>
              </a:rPr>
              <a:t>inhibition of both classical and neurogenic </a:t>
            </a:r>
            <a:r>
              <a:rPr lang="en-US" dirty="0"/>
              <a:t>inflammatory pathways.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947597F1-303A-8DC5-F931-1F42014EBAFE}"/>
              </a:ext>
            </a:extLst>
          </p:cNvPr>
          <p:cNvSpPr txBox="1"/>
          <p:nvPr/>
        </p:nvSpPr>
        <p:spPr>
          <a:xfrm>
            <a:off x="390813" y="4378076"/>
            <a:ext cx="52338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Within the CNS, </a:t>
            </a:r>
            <a:r>
              <a:rPr lang="en-US" b="1" dirty="0">
                <a:solidFill>
                  <a:srgbClr val="0070C0"/>
                </a:solidFill>
              </a:rPr>
              <a:t>albumin is able to activate microglia and astrocytes </a:t>
            </a:r>
            <a:r>
              <a:rPr lang="en-US" dirty="0"/>
              <a:t>leading to the release of pro-inflammatory cytokines and chemokines (e.g., IL-1β, TNFα, MCP-1, CXC3L1), glutamate, and free radicals </a:t>
            </a:r>
            <a:r>
              <a:rPr lang="en-US" b="1" dirty="0">
                <a:solidFill>
                  <a:srgbClr val="0070C0"/>
                </a:solidFill>
              </a:rPr>
              <a:t>promoting neuronal injury </a:t>
            </a:r>
            <a:r>
              <a:rPr lang="en-US" dirty="0"/>
              <a:t>and </a:t>
            </a:r>
            <a:r>
              <a:rPr lang="en-US" b="1" dirty="0">
                <a:solidFill>
                  <a:srgbClr val="0070C0"/>
                </a:solidFill>
              </a:rPr>
              <a:t>amplifying the classical inflammatory </a:t>
            </a:r>
            <a:r>
              <a:rPr lang="en-US" dirty="0"/>
              <a:t>response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5615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926010-4701-A563-D260-00FA929BA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8092" y="365125"/>
            <a:ext cx="3944680" cy="1325563"/>
          </a:xfrm>
        </p:spPr>
        <p:txBody>
          <a:bodyPr>
            <a:normAutofit/>
          </a:bodyPr>
          <a:lstStyle/>
          <a:p>
            <a:r>
              <a:rPr lang="en-US" sz="3200" b="1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Neurogenic inflammation</a:t>
            </a:r>
            <a:endParaRPr lang="hu-HU" sz="3200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34AA5CC1-D777-A76C-58CF-458A42DD4C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892" y="319844"/>
            <a:ext cx="6987160" cy="1923626"/>
          </a:xfr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34383ED3-E3A3-CC3C-04A0-46B1DD01A547}"/>
              </a:ext>
            </a:extLst>
          </p:cNvPr>
          <p:cNvSpPr txBox="1"/>
          <p:nvPr/>
        </p:nvSpPr>
        <p:spPr>
          <a:xfrm>
            <a:off x="552892" y="2522557"/>
            <a:ext cx="1063255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Background: </a:t>
            </a:r>
            <a:r>
              <a:rPr lang="en-US" b="1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Migraine is a primary headache disorder</a:t>
            </a:r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. </a:t>
            </a:r>
            <a:endParaRPr lang="hu-HU" b="0" i="0" dirty="0">
              <a:solidFill>
                <a:srgbClr val="212529"/>
              </a:solidFill>
              <a:effectLst/>
              <a:latin typeface="Roboto" panose="02000000000000000000" pitchFamily="2" charset="0"/>
            </a:endParaRPr>
          </a:p>
          <a:p>
            <a:pPr algn="just"/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The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trigeminovascular</a:t>
            </a:r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system plays a key role. </a:t>
            </a:r>
            <a:r>
              <a:rPr lang="en-US" b="1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Neurogenic inflammation is presumed to be an important factor</a:t>
            </a:r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in migraine pathophysiology, mediated by the activation of primary neurons, leading to the </a:t>
            </a:r>
            <a:r>
              <a:rPr lang="en-US" b="1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release of various pro-inflammatory neuropeptides and neurotransmitters </a:t>
            </a:r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such as Calcitonin Gene-Related Peptide (CGRP), substance P (SP), and vasoactive intestinal peptide (VIP). Nitric oxide (NO), Pituitary adenylate cyclase-activating polypeptide (PACAP) and Glutamate (Glu) also play an important role in the modulation of inflammatory mechanisms.</a:t>
            </a:r>
          </a:p>
          <a:p>
            <a:pPr algn="l"/>
            <a:endParaRPr lang="hu-HU" dirty="0">
              <a:solidFill>
                <a:srgbClr val="212529"/>
              </a:solidFill>
              <a:latin typeface="Roboto" panose="02000000000000000000" pitchFamily="2" charset="0"/>
            </a:endParaRPr>
          </a:p>
          <a:p>
            <a:pPr algn="l"/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Ongoing phase III clinical studies with </a:t>
            </a:r>
            <a:r>
              <a:rPr lang="en-US" b="1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monoclonal antibodies against CGRP and CGRP receptors offer promising</a:t>
            </a:r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novel aspects for migraine treatment. Preclinical and clinical studies </a:t>
            </a:r>
            <a:r>
              <a:rPr lang="en-US" b="1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targeting SP and nitric oxide synthase (NOS) </a:t>
            </a:r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were all terminated with no significant results compared to placebo. New promising therapeutic goal could be PACAP and its receptor (PAC1), and kynurenic acid (KYNA) analogues.</a:t>
            </a:r>
          </a:p>
          <a:p>
            <a:pPr algn="l"/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Conclusion: </a:t>
            </a:r>
            <a:r>
              <a:rPr lang="hu-HU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…</a:t>
            </a:r>
            <a:r>
              <a:rPr lang="en-US" b="1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novel therapeutic lines </a:t>
            </a:r>
            <a:r>
              <a:rPr lang="en-US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both in migraine attack treatment and prophylaxis.</a:t>
            </a:r>
          </a:p>
        </p:txBody>
      </p:sp>
    </p:spTree>
    <p:extLst>
      <p:ext uri="{BB962C8B-B14F-4D97-AF65-F5344CB8AC3E}">
        <p14:creationId xmlns:p14="http://schemas.microsoft.com/office/powerpoint/2010/main" val="533872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302CB3-8670-4D96-C18E-2A54261B4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Terápiás lehetőségek…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34BE868-C57B-C2E0-7C52-1EAC09BD9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Az </a:t>
            </a:r>
            <a:r>
              <a:rPr lang="hu-HU" sz="24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ideggyulladás csökkentése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miközben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megőrzik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jótékony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gyulladásos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válaszokat, </a:t>
            </a:r>
          </a:p>
          <a:p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sokféle megközelítést alkalmazva, beleértve a </a:t>
            </a:r>
            <a:r>
              <a:rPr lang="hu-HU" sz="2400" b="1" kern="100" dirty="0" err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neuromodulációt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(például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Transcranial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Magnetic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TMS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Transcranial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Electric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Stim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TES,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Electro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Convulsive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hu-HU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ECT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Photobiom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stimulation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PBM</a:t>
            </a:r>
            <a:r>
              <a:rPr lang="hu-HU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Deep </a:t>
            </a:r>
            <a:r>
              <a:rPr lang="hu-HU" sz="2400" u="sng" kern="100" dirty="0" err="1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Brain</a:t>
            </a:r>
            <a:r>
              <a:rPr lang="hu-HU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u="sng" kern="100" dirty="0" err="1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Stim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), </a:t>
            </a:r>
          </a:p>
          <a:p>
            <a:r>
              <a:rPr lang="hu-HU" sz="24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farmakológiai szereket 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hu-HU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NSAID-ok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hu-HU" sz="2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kortikoszteroidok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hu-HU" sz="2400" u="sng" kern="100" dirty="0" err="1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citokin</a:t>
            </a:r>
            <a:r>
              <a:rPr lang="hu-HU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-gátlók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hu-HU" sz="2400" u="sng" kern="100" dirty="0" err="1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mikroglia</a:t>
            </a:r>
            <a:r>
              <a:rPr lang="hu-HU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-modulátorok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és </a:t>
            </a:r>
          </a:p>
          <a:p>
            <a:r>
              <a:rPr lang="hu-HU" sz="24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természetes termékeket 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 </a:t>
            </a:r>
            <a:r>
              <a:rPr lang="hu-HU" sz="2400" u="sng" kern="100" dirty="0" err="1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/>
              </a:rPr>
              <a:t>kurkumin</a:t>
            </a:r>
            <a:r>
              <a:rPr lang="hu-HU" sz="24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8"/>
              </a:rPr>
              <a:t>,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400" u="sng" kern="100" dirty="0" err="1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9"/>
              </a:rPr>
              <a:t>resveratrol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), </a:t>
            </a:r>
          </a:p>
          <a:p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az </a:t>
            </a:r>
            <a:r>
              <a:rPr lang="hu-HU" sz="24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életmódbeli beavatkozások</a:t>
            </a:r>
            <a:r>
              <a:rPr lang="hu-HU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például a stresszkezelés mellett. </a:t>
            </a:r>
            <a:endParaRPr lang="hu-HU" sz="3600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63774E8D-130E-6F37-8556-3973A305EB16}"/>
              </a:ext>
            </a:extLst>
          </p:cNvPr>
          <p:cNvSpPr txBox="1">
            <a:spLocks/>
          </p:cNvSpPr>
          <p:nvPr/>
        </p:nvSpPr>
        <p:spPr>
          <a:xfrm>
            <a:off x="7868092" y="365125"/>
            <a:ext cx="39446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70C0"/>
                </a:solidFill>
                <a:latin typeface="Roboto" panose="02000000000000000000" pitchFamily="2" charset="0"/>
              </a:rPr>
              <a:t>Neuro</a:t>
            </a:r>
            <a:r>
              <a:rPr lang="hu-HU" sz="3200" b="1" dirty="0" err="1">
                <a:solidFill>
                  <a:srgbClr val="0070C0"/>
                </a:solidFill>
                <a:latin typeface="Roboto" panose="02000000000000000000" pitchFamily="2" charset="0"/>
              </a:rPr>
              <a:t>inflammatio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2326580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E7ED4-B9FE-5A6F-B7FD-4B35546BE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ECBFCE0-91E3-D448-1D0B-0E94689ED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Terápiás lehetőségek…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6BB1688-7A0F-1AE0-D7D1-42626F239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4763"/>
            <a:ext cx="10719391" cy="5156790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20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Alvásjavítás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2000" b="1" kern="100" dirty="0">
                <a:solidFill>
                  <a:srgbClr val="0070C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Stresszredukció</a:t>
            </a:r>
            <a:endParaRPr lang="hu-HU" sz="2000" b="1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20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Farmakológiai kezelések</a:t>
            </a:r>
            <a:r>
              <a:rPr lang="hu-H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hu-H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hu-HU" sz="20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Antidepresszánsok</a:t>
            </a:r>
            <a:r>
              <a:rPr lang="hu-H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hu-H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Általában </a:t>
            </a:r>
            <a:r>
              <a:rPr lang="hu-HU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triciklikus</a:t>
            </a:r>
            <a:r>
              <a:rPr lang="hu-H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antidepresszánsokat (</a:t>
            </a:r>
            <a:r>
              <a:rPr lang="hu-HU" sz="20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TCA</a:t>
            </a:r>
            <a:r>
              <a:rPr lang="hu-H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és szerotonin-</a:t>
            </a:r>
            <a:r>
              <a:rPr lang="hu-HU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noradrenalin</a:t>
            </a:r>
            <a:r>
              <a:rPr lang="hu-H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újrafelvétel-gátlókat (</a:t>
            </a:r>
            <a:r>
              <a:rPr lang="hu-HU" sz="20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SNRI</a:t>
            </a:r>
            <a:r>
              <a:rPr lang="hu-H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használnak. 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hu-HU" sz="2000" b="1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 </a:t>
            </a:r>
            <a:r>
              <a:rPr lang="hu-HU" sz="20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hu-HU" sz="2000" b="1" kern="100" dirty="0" err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Gabapentinoidok</a:t>
            </a:r>
            <a:r>
              <a:rPr lang="hu-HU" sz="20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az olyan gyógyszerek, mint a </a:t>
            </a:r>
            <a:r>
              <a:rPr lang="hu-HU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gabapentin</a:t>
            </a:r>
            <a:r>
              <a:rPr lang="hu-H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és a </a:t>
            </a:r>
            <a:r>
              <a:rPr lang="hu-HU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pregabalin</a:t>
            </a:r>
            <a:r>
              <a:rPr lang="hu-H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szintén hasznosak lehetnek. 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hu-HU" sz="2000" b="1" kern="100" dirty="0" err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Transzkutan</a:t>
            </a:r>
            <a:r>
              <a:rPr lang="hu-HU" sz="20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elektromos </a:t>
            </a:r>
            <a:r>
              <a:rPr lang="hu-HU" sz="2000" b="1" kern="100" dirty="0" err="1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indegstimuláció</a:t>
            </a:r>
            <a:r>
              <a:rPr lang="hu-HU" sz="20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hu-H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(TENS) Ez segíthet csökkenteni a fájdalmat azáltal, hogy aktiválja az agy és a gerincvelő fájdalomcsökkentő receptorait. 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hu-HU" sz="2000" b="1" kern="100" dirty="0">
                <a:solidFill>
                  <a:srgbClr val="0070C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Kerülendő</a:t>
            </a:r>
            <a:r>
              <a:rPr lang="hu-HU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hu-HU" sz="20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opioidok</a:t>
            </a:r>
            <a:r>
              <a:rPr lang="hu-HU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NSAID-k</a:t>
            </a:r>
            <a:endParaRPr lang="hu-H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595D0BDF-B6A2-06F0-C91E-00B240F7ADBA}"/>
              </a:ext>
            </a:extLst>
          </p:cNvPr>
          <p:cNvSpPr txBox="1">
            <a:spLocks/>
          </p:cNvSpPr>
          <p:nvPr/>
        </p:nvSpPr>
        <p:spPr>
          <a:xfrm>
            <a:off x="7868092" y="365125"/>
            <a:ext cx="39446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70C0"/>
                </a:solidFill>
                <a:latin typeface="Roboto" panose="02000000000000000000" pitchFamily="2" charset="0"/>
              </a:rPr>
              <a:t>N</a:t>
            </a:r>
            <a:r>
              <a:rPr lang="hu-HU" sz="3200" b="1" dirty="0" err="1">
                <a:solidFill>
                  <a:srgbClr val="0070C0"/>
                </a:solidFill>
                <a:latin typeface="Roboto" panose="02000000000000000000" pitchFamily="2" charset="0"/>
              </a:rPr>
              <a:t>ociplastic</a:t>
            </a:r>
            <a:r>
              <a:rPr lang="hu-HU" sz="3200" b="1" dirty="0">
                <a:solidFill>
                  <a:srgbClr val="0070C0"/>
                </a:solidFill>
                <a:latin typeface="Roboto" panose="02000000000000000000" pitchFamily="2" charset="0"/>
              </a:rPr>
              <a:t> </a:t>
            </a:r>
            <a:r>
              <a:rPr lang="hu-HU" sz="3200" b="1" dirty="0" err="1">
                <a:solidFill>
                  <a:srgbClr val="0070C0"/>
                </a:solidFill>
                <a:latin typeface="Roboto" panose="02000000000000000000" pitchFamily="2" charset="0"/>
              </a:rPr>
              <a:t>pain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438992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4"/>
          <p:cNvSpPr txBox="1"/>
          <p:nvPr/>
        </p:nvSpPr>
        <p:spPr>
          <a:xfrm>
            <a:off x="3434316" y="2967335"/>
            <a:ext cx="820205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4800" b="1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Köszönöm a figyelmet</a:t>
            </a: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!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33" name="Google Shape;333;p14"/>
          <p:cNvPicPr preferRelativeResize="0"/>
          <p:nvPr/>
        </p:nvPicPr>
        <p:blipFill rotWithShape="1">
          <a:blip r:embed="rId3">
            <a:alphaModFix/>
          </a:blip>
          <a:srcRect t="14601" r="55677"/>
          <a:stretch/>
        </p:blipFill>
        <p:spPr>
          <a:xfrm flipH="1">
            <a:off x="-2" y="0"/>
            <a:ext cx="3555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alternative-doctor.com/wp-content/uploads/2014/06/natural-pain-relie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144" y="1"/>
            <a:ext cx="2609774" cy="193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1588" y="5007049"/>
            <a:ext cx="4909043" cy="1850951"/>
          </a:xfrm>
          <a:prstGeom prst="rect">
            <a:avLst/>
          </a:prstGeom>
        </p:spPr>
      </p:pic>
      <p:pic>
        <p:nvPicPr>
          <p:cNvPr id="8" name="Picture 2" descr="Képtalálat a következőre: „epidural”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631" y="5007049"/>
            <a:ext cx="3541369" cy="1859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Kapcsolódó ké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213" y="-17346"/>
            <a:ext cx="2927930" cy="195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http://www.pain-institute.com/wp-content/uploads/2015/03/Pain-Relief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04"/>
            <a:ext cx="2259213" cy="197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13A0EE9-4EF1-5E0A-76D8-D9CC5FF9C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133" y="1348736"/>
            <a:ext cx="2835349" cy="161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AD890AFC-C7AE-390A-9E1C-2568D2BDCC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0171" y="139978"/>
            <a:ext cx="4005232" cy="99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1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8EFEF413-0EB2-8657-C7BD-99510ABAF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>
            <a:extLst>
              <a:ext uri="{FF2B5EF4-FFF2-40B4-BE49-F238E27FC236}">
                <a16:creationId xmlns:a16="http://schemas.microsoft.com/office/drawing/2014/main" id="{C29E1BBD-8558-0B94-F0CB-7BC76F98366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>
            <a:extLst>
              <a:ext uri="{FF2B5EF4-FFF2-40B4-BE49-F238E27FC236}">
                <a16:creationId xmlns:a16="http://schemas.microsoft.com/office/drawing/2014/main" id="{5065EFB6-43CC-BD54-580E-772537503A4A}"/>
              </a:ext>
            </a:extLst>
          </p:cNvPr>
          <p:cNvSpPr txBox="1"/>
          <p:nvPr/>
        </p:nvSpPr>
        <p:spPr>
          <a:xfrm>
            <a:off x="532733" y="1008784"/>
            <a:ext cx="9078589" cy="633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 fájdalomcsillapítás </a:t>
            </a: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lehetőségei</a:t>
            </a:r>
            <a:endParaRPr kumimoji="0" lang="hu-HU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1" name="Google Shape;131;p6">
            <a:extLst>
              <a:ext uri="{FF2B5EF4-FFF2-40B4-BE49-F238E27FC236}">
                <a16:creationId xmlns:a16="http://schemas.microsoft.com/office/drawing/2014/main" id="{A7E2B1D0-D119-BCED-C1A7-84EC153A98DC}"/>
              </a:ext>
            </a:extLst>
          </p:cNvPr>
          <p:cNvSpPr/>
          <p:nvPr/>
        </p:nvSpPr>
        <p:spPr>
          <a:xfrm>
            <a:off x="390813" y="2106215"/>
            <a:ext cx="11177410" cy="4228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klinikai gyakorlatban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</a:t>
            </a:r>
            <a:r>
              <a:rPr kumimoji="0" lang="en-US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hu-HU" altLang="hu-H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alulértékelés – 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alulkezelés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R="0" lvl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alt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nem megfelelő időben, kevés gyógyszer, nem megfelelő minőségő gyógyszerelés, nincs kombináció, elmarad a RA, későn kap a beteg  RA-t vagy effektív gyógyszerelést, hosszú idő telik el az ismétlő dózisig, nincs folyamatos adagolás 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PCA, 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Elastomeric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Pump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nincs rendszeres értékelés, mellékhatások, gyógyszerinterakciók felismerése elmarad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Túlértékelés – ez ritkább: 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fájdalom mechanizmusok értékelése nélkül adunk mindent... Pl. szükségtelen 2-3 féle NSAID együtt, szükségtelen 2-3 féle 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opioid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együttadása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az </a:t>
            </a:r>
            <a:r>
              <a:rPr kumimoji="0" lang="hu-HU" altLang="hu-H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adjuvánsokat</a:t>
            </a:r>
            <a:r>
              <a:rPr kumimoji="0" lang="hu-HU" altLang="hu-H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akkor kellene adagolni, ha azok hatnak a feltételezett mechanizmusokra.</a:t>
            </a:r>
          </a:p>
        </p:txBody>
      </p:sp>
      <p:sp>
        <p:nvSpPr>
          <p:cNvPr id="134" name="Google Shape;134;p6">
            <a:extLst>
              <a:ext uri="{FF2B5EF4-FFF2-40B4-BE49-F238E27FC236}">
                <a16:creationId xmlns:a16="http://schemas.microsoft.com/office/drawing/2014/main" id="{D0B06C8F-5241-A189-6100-CC71101C8137}"/>
              </a:ext>
            </a:extLst>
          </p:cNvPr>
          <p:cNvSpPr txBox="1"/>
          <p:nvPr/>
        </p:nvSpPr>
        <p:spPr>
          <a:xfrm>
            <a:off x="390813" y="423949"/>
            <a:ext cx="266653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200" b="1" i="0" u="none" strike="noStrike" kern="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Fájdalom típusok management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" name="Google Shape;135;p6">
            <a:extLst>
              <a:ext uri="{FF2B5EF4-FFF2-40B4-BE49-F238E27FC236}">
                <a16:creationId xmlns:a16="http://schemas.microsoft.com/office/drawing/2014/main" id="{349FC4AF-0F54-E1E9-CBBB-634D707322FA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790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D861407B-238D-2986-FCEA-DB5C1CB314E1}"/>
              </a:ext>
            </a:extLst>
          </p:cNvPr>
          <p:cNvSpPr/>
          <p:nvPr/>
        </p:nvSpPr>
        <p:spPr>
          <a:xfrm>
            <a:off x="487680" y="1519037"/>
            <a:ext cx="5836922" cy="3334186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70560" y="2796714"/>
            <a:ext cx="5836922" cy="2824725"/>
          </a:xfrm>
        </p:spPr>
        <p:txBody>
          <a:bodyPr>
            <a:noAutofit/>
          </a:bodyPr>
          <a:lstStyle/>
          <a:p>
            <a:r>
              <a:rPr lang="hu-HU" sz="2800" b="1" dirty="0" err="1"/>
              <a:t>NSAID-s</a:t>
            </a:r>
            <a:endParaRPr lang="hu-HU" sz="2800" b="1" dirty="0"/>
          </a:p>
          <a:p>
            <a:r>
              <a:rPr lang="hu-HU" sz="2000" b="1" dirty="0" err="1"/>
              <a:t>paracetamol</a:t>
            </a:r>
            <a:endParaRPr lang="hu-HU" sz="2000" b="1" dirty="0"/>
          </a:p>
          <a:p>
            <a:r>
              <a:rPr lang="hu-HU" sz="2800" b="1" dirty="0" err="1"/>
              <a:t>Tramadol</a:t>
            </a:r>
            <a:endParaRPr lang="hu-HU" sz="2800" b="1" dirty="0"/>
          </a:p>
          <a:p>
            <a:r>
              <a:rPr lang="hu-HU" sz="2000" b="1" dirty="0" err="1"/>
              <a:t>Combinations</a:t>
            </a:r>
            <a:r>
              <a:rPr lang="hu-HU" sz="2000" b="1" dirty="0"/>
              <a:t> – </a:t>
            </a:r>
            <a:r>
              <a:rPr lang="hu-HU" sz="2000" b="1" dirty="0" err="1"/>
              <a:t>paracetamol</a:t>
            </a:r>
            <a:r>
              <a:rPr lang="hu-HU" sz="2000" b="1" dirty="0"/>
              <a:t>, </a:t>
            </a:r>
            <a:r>
              <a:rPr lang="hu-HU" sz="2000" b="1" dirty="0" err="1"/>
              <a:t>ketoprofen</a:t>
            </a:r>
            <a:endParaRPr lang="hu-HU" sz="2000" b="1" dirty="0"/>
          </a:p>
          <a:p>
            <a:r>
              <a:rPr lang="hu-HU" sz="2800" b="1" dirty="0" err="1"/>
              <a:t>Opioids</a:t>
            </a:r>
            <a:endParaRPr lang="hu-HU" sz="2800" b="1" dirty="0"/>
          </a:p>
          <a:p>
            <a:endParaRPr lang="hu-HU" sz="2000" b="1" dirty="0"/>
          </a:p>
          <a:p>
            <a:r>
              <a:rPr lang="hu-HU" sz="2400" b="1" dirty="0" err="1"/>
              <a:t>Ketamine</a:t>
            </a:r>
            <a:endParaRPr lang="hu-HU" sz="2400" b="1" dirty="0"/>
          </a:p>
          <a:p>
            <a:r>
              <a:rPr lang="hu-HU" sz="2000" b="1" dirty="0" err="1"/>
              <a:t>Dexmedetomidine</a:t>
            </a:r>
            <a:endParaRPr lang="hu-HU" sz="2000" b="1" dirty="0"/>
          </a:p>
          <a:p>
            <a:r>
              <a:rPr lang="hu-HU" sz="2000" b="1" dirty="0" err="1"/>
              <a:t>Cannabinoids</a:t>
            </a:r>
            <a:r>
              <a:rPr lang="hu-HU" sz="2000" b="1" dirty="0"/>
              <a:t>?</a:t>
            </a:r>
          </a:p>
          <a:p>
            <a:r>
              <a:rPr lang="hu-HU" sz="2000" b="1" dirty="0" err="1"/>
              <a:t>Tapentadol</a:t>
            </a:r>
            <a:r>
              <a:rPr lang="hu-HU" sz="2000" b="1" dirty="0"/>
              <a:t>  MOP </a:t>
            </a:r>
            <a:r>
              <a:rPr lang="hu-HU" sz="2000" b="1" dirty="0" err="1"/>
              <a:t>agonist</a:t>
            </a:r>
            <a:r>
              <a:rPr lang="hu-HU" sz="2000" b="1" dirty="0"/>
              <a:t>, SNRI inhibitor?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690362" y="1405454"/>
            <a:ext cx="5253376" cy="545254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hu-HU" b="1" dirty="0"/>
          </a:p>
          <a:p>
            <a:r>
              <a:rPr lang="hu-HU" sz="3200" b="1" dirty="0" err="1">
                <a:solidFill>
                  <a:srgbClr val="0070C0"/>
                </a:solidFill>
              </a:rPr>
              <a:t>TCAD-s</a:t>
            </a:r>
            <a:endParaRPr lang="hu-HU" sz="3200" b="1" dirty="0">
              <a:solidFill>
                <a:srgbClr val="0070C0"/>
              </a:solidFill>
            </a:endParaRPr>
          </a:p>
          <a:p>
            <a:r>
              <a:rPr lang="hu-HU" sz="3200" b="1" dirty="0">
                <a:solidFill>
                  <a:srgbClr val="0070C0"/>
                </a:solidFill>
              </a:rPr>
              <a:t>SSRI - </a:t>
            </a:r>
            <a:r>
              <a:rPr lang="hu-HU" sz="3200" b="1" dirty="0" err="1">
                <a:solidFill>
                  <a:srgbClr val="0070C0"/>
                </a:solidFill>
              </a:rPr>
              <a:t>escitalopram</a:t>
            </a:r>
            <a:endParaRPr lang="hu-HU" sz="3200" b="1" dirty="0">
              <a:solidFill>
                <a:srgbClr val="0070C0"/>
              </a:solidFill>
            </a:endParaRPr>
          </a:p>
          <a:p>
            <a:r>
              <a:rPr lang="hu-HU" sz="3200" b="1" dirty="0">
                <a:solidFill>
                  <a:srgbClr val="0070C0"/>
                </a:solidFill>
              </a:rPr>
              <a:t>SSNRI - </a:t>
            </a:r>
            <a:r>
              <a:rPr lang="hu-HU" sz="3200" b="1" dirty="0" err="1">
                <a:solidFill>
                  <a:srgbClr val="0070C0"/>
                </a:solidFill>
              </a:rPr>
              <a:t>duloxetin</a:t>
            </a:r>
            <a:endParaRPr lang="hu-HU" sz="3200" b="1" dirty="0">
              <a:solidFill>
                <a:srgbClr val="0070C0"/>
              </a:solidFill>
            </a:endParaRPr>
          </a:p>
          <a:p>
            <a:endParaRPr lang="hu-HU" sz="3200" dirty="0">
              <a:solidFill>
                <a:srgbClr val="0070C0"/>
              </a:solidFill>
              <a:latin typeface="Symbol" panose="05050102010706020507" pitchFamily="18" charset="2"/>
            </a:endParaRPr>
          </a:p>
          <a:p>
            <a:r>
              <a:rPr lang="hu-HU" sz="3200" dirty="0">
                <a:solidFill>
                  <a:srgbClr val="0070C0"/>
                </a:solidFill>
                <a:latin typeface="Symbol" panose="05050102010706020507" pitchFamily="18" charset="2"/>
              </a:rPr>
              <a:t>A</a:t>
            </a:r>
            <a:r>
              <a:rPr lang="hu-HU" sz="3200" dirty="0">
                <a:solidFill>
                  <a:srgbClr val="0070C0"/>
                </a:solidFill>
              </a:rPr>
              <a:t>2</a:t>
            </a:r>
            <a:r>
              <a:rPr lang="hu-HU" sz="3200" dirty="0">
                <a:solidFill>
                  <a:srgbClr val="0070C0"/>
                </a:solidFill>
                <a:latin typeface="Symbol" panose="05050102010706020507" pitchFamily="18" charset="2"/>
              </a:rPr>
              <a:t>d</a:t>
            </a:r>
            <a:r>
              <a:rPr lang="hu-HU" sz="3200" dirty="0">
                <a:solidFill>
                  <a:srgbClr val="0070C0"/>
                </a:solidFill>
              </a:rPr>
              <a:t>1 </a:t>
            </a:r>
            <a:r>
              <a:rPr lang="hu-HU" sz="3200" dirty="0" err="1">
                <a:solidFill>
                  <a:srgbClr val="0070C0"/>
                </a:solidFill>
              </a:rPr>
              <a:t>Ca</a:t>
            </a:r>
            <a:r>
              <a:rPr lang="hu-HU" sz="3200" dirty="0">
                <a:solidFill>
                  <a:srgbClr val="0070C0"/>
                </a:solidFill>
              </a:rPr>
              <a:t> </a:t>
            </a:r>
            <a:r>
              <a:rPr lang="hu-HU" sz="3200" dirty="0" err="1">
                <a:solidFill>
                  <a:srgbClr val="0070C0"/>
                </a:solidFill>
              </a:rPr>
              <a:t>channel</a:t>
            </a:r>
            <a:r>
              <a:rPr lang="hu-HU" sz="3200" dirty="0">
                <a:solidFill>
                  <a:srgbClr val="0070C0"/>
                </a:solidFill>
              </a:rPr>
              <a:t> </a:t>
            </a:r>
            <a:r>
              <a:rPr lang="hu-HU" sz="3200" dirty="0" err="1">
                <a:solidFill>
                  <a:srgbClr val="0070C0"/>
                </a:solidFill>
              </a:rPr>
              <a:t>blockers</a:t>
            </a:r>
            <a:r>
              <a:rPr lang="hu-HU" sz="3200" dirty="0">
                <a:solidFill>
                  <a:srgbClr val="0070C0"/>
                </a:solidFill>
              </a:rPr>
              <a:t> –</a:t>
            </a:r>
            <a:r>
              <a:rPr lang="hu-HU" sz="3200" b="1" dirty="0" err="1">
                <a:solidFill>
                  <a:srgbClr val="0070C0"/>
                </a:solidFill>
              </a:rPr>
              <a:t>pregabalin</a:t>
            </a:r>
            <a:r>
              <a:rPr lang="hu-HU" sz="3200" b="1" dirty="0">
                <a:solidFill>
                  <a:srgbClr val="0070C0"/>
                </a:solidFill>
              </a:rPr>
              <a:t>, </a:t>
            </a:r>
            <a:r>
              <a:rPr lang="hu-HU" sz="3200" b="1" dirty="0" err="1">
                <a:solidFill>
                  <a:srgbClr val="0070C0"/>
                </a:solidFill>
              </a:rPr>
              <a:t>gabapentin</a:t>
            </a:r>
            <a:endParaRPr lang="hu-HU" sz="3200" b="1" dirty="0">
              <a:solidFill>
                <a:srgbClr val="0070C0"/>
              </a:solidFill>
            </a:endParaRPr>
          </a:p>
          <a:p>
            <a:r>
              <a:rPr lang="hu-HU" sz="3200" dirty="0" err="1">
                <a:solidFill>
                  <a:srgbClr val="0070C0"/>
                </a:solidFill>
              </a:rPr>
              <a:t>Benzodiazepins</a:t>
            </a:r>
            <a:endParaRPr lang="hu-HU" sz="3200" dirty="0">
              <a:solidFill>
                <a:srgbClr val="0070C0"/>
              </a:solidFill>
            </a:endParaRPr>
          </a:p>
          <a:p>
            <a:r>
              <a:rPr lang="hu-HU" sz="3200" dirty="0" err="1">
                <a:solidFill>
                  <a:srgbClr val="0070C0"/>
                </a:solidFill>
              </a:rPr>
              <a:t>Hypnotics</a:t>
            </a:r>
            <a:r>
              <a:rPr lang="hu-HU" sz="3200" dirty="0">
                <a:solidFill>
                  <a:srgbClr val="0070C0"/>
                </a:solidFill>
              </a:rPr>
              <a:t>, </a:t>
            </a:r>
            <a:r>
              <a:rPr lang="hu-HU" sz="3200" dirty="0" err="1">
                <a:solidFill>
                  <a:srgbClr val="0070C0"/>
                </a:solidFill>
              </a:rPr>
              <a:t>anxiolytics</a:t>
            </a:r>
            <a:endParaRPr lang="hu-HU" sz="3200" dirty="0">
              <a:solidFill>
                <a:srgbClr val="0070C0"/>
              </a:solidFill>
            </a:endParaRPr>
          </a:p>
          <a:p>
            <a:r>
              <a:rPr lang="hu-HU" sz="3200" dirty="0" err="1">
                <a:solidFill>
                  <a:srgbClr val="0070C0"/>
                </a:solidFill>
              </a:rPr>
              <a:t>Steroids</a:t>
            </a:r>
            <a:r>
              <a:rPr lang="hu-HU" sz="3200" dirty="0">
                <a:solidFill>
                  <a:srgbClr val="0070C0"/>
                </a:solidFill>
              </a:rPr>
              <a:t> - RA</a:t>
            </a:r>
          </a:p>
          <a:p>
            <a:r>
              <a:rPr lang="hu-HU" sz="3200" dirty="0" err="1">
                <a:solidFill>
                  <a:srgbClr val="0070C0"/>
                </a:solidFill>
              </a:rPr>
              <a:t>Antiemetics</a:t>
            </a:r>
            <a:endParaRPr lang="hu-HU" sz="3200" dirty="0">
              <a:solidFill>
                <a:srgbClr val="0070C0"/>
              </a:solidFill>
            </a:endParaRPr>
          </a:p>
          <a:p>
            <a:r>
              <a:rPr lang="hu-HU" sz="3200" dirty="0" err="1">
                <a:solidFill>
                  <a:srgbClr val="0070C0"/>
                </a:solidFill>
              </a:rPr>
              <a:t>Propulsives</a:t>
            </a:r>
            <a:endParaRPr lang="hu-HU" sz="3200" dirty="0">
              <a:solidFill>
                <a:srgbClr val="0070C0"/>
              </a:solidFill>
            </a:endParaRPr>
          </a:p>
          <a:p>
            <a:r>
              <a:rPr lang="hu-HU" sz="3200" dirty="0" err="1">
                <a:solidFill>
                  <a:srgbClr val="0070C0"/>
                </a:solidFill>
              </a:rPr>
              <a:t>Spasmolytics</a:t>
            </a:r>
            <a:endParaRPr lang="hu-HU" sz="3200" dirty="0">
              <a:solidFill>
                <a:srgbClr val="0070C0"/>
              </a:solidFill>
            </a:endParaRPr>
          </a:p>
          <a:p>
            <a:r>
              <a:rPr lang="hu-HU" sz="3200" dirty="0" err="1">
                <a:solidFill>
                  <a:srgbClr val="0070C0"/>
                </a:solidFill>
              </a:rPr>
              <a:t>Bisphosphonates</a:t>
            </a:r>
            <a:endParaRPr lang="hu-HU" sz="3200" dirty="0">
              <a:solidFill>
                <a:srgbClr val="0070C0"/>
              </a:solidFill>
            </a:endParaRPr>
          </a:p>
          <a:p>
            <a:r>
              <a:rPr lang="hu-HU" dirty="0">
                <a:solidFill>
                  <a:srgbClr val="0070C0"/>
                </a:solidFill>
              </a:rPr>
              <a:t>…</a:t>
            </a:r>
          </a:p>
          <a:p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0" y="128086"/>
            <a:ext cx="6096000" cy="6227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4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Pharmacotherapy</a:t>
            </a:r>
            <a:endParaRPr kumimoji="0" lang="hu-HU" sz="1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B81654C0-F274-CE78-4D4E-AC516825B158}"/>
              </a:ext>
            </a:extLst>
          </p:cNvPr>
          <p:cNvSpPr/>
          <p:nvPr/>
        </p:nvSpPr>
        <p:spPr>
          <a:xfrm>
            <a:off x="426720" y="876270"/>
            <a:ext cx="4191000" cy="529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First</a:t>
            </a:r>
            <a:r>
              <a:rPr kumimoji="0" lang="hu-HU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line, </a:t>
            </a:r>
            <a:r>
              <a:rPr kumimoji="0" lang="hu-HU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second</a:t>
            </a:r>
            <a:r>
              <a:rPr kumimoji="0" lang="hu-HU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line</a:t>
            </a:r>
            <a:endParaRPr kumimoji="0" lang="hu-HU" sz="1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7D7362DA-8740-354D-94B0-2E65B98C03B3}"/>
              </a:ext>
            </a:extLst>
          </p:cNvPr>
          <p:cNvSpPr/>
          <p:nvPr/>
        </p:nvSpPr>
        <p:spPr>
          <a:xfrm>
            <a:off x="6370320" y="876270"/>
            <a:ext cx="4191000" cy="529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Third</a:t>
            </a:r>
            <a:r>
              <a:rPr kumimoji="0" lang="hu-HU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 line, </a:t>
            </a:r>
            <a:r>
              <a:rPr kumimoji="0" lang="hu-HU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adjuvants</a:t>
            </a:r>
            <a:endParaRPr kumimoji="0" lang="hu-HU" sz="14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793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ko-KR" dirty="0">
                <a:solidFill>
                  <a:srgbClr val="2A81C6"/>
                </a:solidFill>
              </a:rPr>
              <a:t>Fájdalom</a:t>
            </a:r>
            <a:r>
              <a:rPr lang="hu-HU" altLang="ko-KR" dirty="0"/>
              <a:t> </a:t>
            </a:r>
            <a:r>
              <a:rPr lang="hu-HU" altLang="ko-KR" dirty="0" err="1"/>
              <a:t>pathofiziológia</a:t>
            </a:r>
            <a:r>
              <a:rPr lang="hu-HU" altLang="ko-KR" dirty="0"/>
              <a:t> – </a:t>
            </a:r>
            <a:r>
              <a:rPr lang="hu-HU" altLang="ko-KR" sz="4000" dirty="0"/>
              <a:t>erősítő rendszer</a:t>
            </a:r>
            <a:endParaRPr lang="ko-KR" altLang="en-US" sz="4000" dirty="0"/>
          </a:p>
        </p:txBody>
      </p:sp>
      <p:sp>
        <p:nvSpPr>
          <p:cNvPr id="11" name="Text Placeholder 17"/>
          <p:cNvSpPr txBox="1">
            <a:spLocks/>
          </p:cNvSpPr>
          <p:nvPr/>
        </p:nvSpPr>
        <p:spPr>
          <a:xfrm>
            <a:off x="996695" y="3561406"/>
            <a:ext cx="1810513" cy="2424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Activity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 of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silent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receptors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12" name="Text Placeholder 17"/>
          <p:cNvSpPr txBox="1">
            <a:spLocks/>
          </p:cNvSpPr>
          <p:nvPr/>
        </p:nvSpPr>
        <p:spPr>
          <a:xfrm>
            <a:off x="1133856" y="5733257"/>
            <a:ext cx="1673352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Higher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neural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mechanism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13" name="Text Placeholder 17"/>
          <p:cNvSpPr txBox="1">
            <a:spLocks/>
          </p:cNvSpPr>
          <p:nvPr/>
        </p:nvSpPr>
        <p:spPr>
          <a:xfrm>
            <a:off x="6275715" y="3561406"/>
            <a:ext cx="2105992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CNS </a:t>
            </a:r>
            <a:r>
              <a:rPr kumimoji="0" lang="hu-HU" sz="1867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plasticity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14" name="Text Placeholder 17"/>
          <p:cNvSpPr txBox="1">
            <a:spLocks/>
          </p:cNvSpPr>
          <p:nvPr/>
        </p:nvSpPr>
        <p:spPr>
          <a:xfrm>
            <a:off x="6580001" y="5733257"/>
            <a:ext cx="1649599" cy="32811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Inflammatory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hu-H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mediators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314759" y="1873453"/>
            <a:ext cx="2662724" cy="2338943"/>
            <a:chOff x="2358932" y="1443452"/>
            <a:chExt cx="1997043" cy="1754205"/>
          </a:xfrm>
        </p:grpSpPr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2358932" y="1443452"/>
              <a:ext cx="1997043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hu-H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A81C6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Perifériás </a:t>
              </a:r>
              <a:r>
                <a:rPr kumimoji="0" lang="hu-HU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A81C6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szenzitizáció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A81C6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358932" y="1708790"/>
              <a:ext cx="1997043" cy="1488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ct val="20000"/>
                </a:spcBef>
                <a:spcAft>
                  <a:spcPts val="600"/>
                </a:spcAft>
                <a:buClr>
                  <a:prstClr val="white"/>
                </a:buClr>
                <a:buSzPct val="80000"/>
                <a:buFontTx/>
                <a:buNone/>
                <a:tabLst/>
                <a:defRPr/>
              </a:pP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Az idegi struktúrák ingerküszöbének csökkenése 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  -  </a:t>
              </a:r>
              <a:r>
                <a:rPr kumimoji="0" lang="en-GB" altLang="hu-H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A81C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Allodynia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A81C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, </a:t>
              </a:r>
              <a:r>
                <a:rPr kumimoji="0" lang="en-GB" altLang="hu-H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A81C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hyperalgesia</a:t>
              </a:r>
              <a:endParaRPr kumimoji="0" lang="hu-HU" altLang="hu-HU" sz="1600" b="1" i="0" u="none" strike="noStrike" kern="1200" cap="none" spc="0" normalizeH="0" baseline="0" noProof="0" dirty="0">
                <a:ln>
                  <a:noFill/>
                </a:ln>
                <a:solidFill>
                  <a:srgbClr val="2A81C6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ct val="20000"/>
                </a:spcBef>
                <a:spcAft>
                  <a:spcPts val="600"/>
                </a:spcAft>
                <a:buClr>
                  <a:prstClr val="white"/>
                </a:buClr>
                <a:buSzPct val="80000"/>
                <a:buFontTx/>
                <a:buNone/>
                <a:tabLst/>
                <a:defRPr/>
              </a:pP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Bradykinin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e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 s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z</a:t>
              </a:r>
              <a:r>
                <a:rPr kumimoji="0" lang="en-GB" altLang="hu-H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en</a:t>
              </a:r>
              <a:r>
                <a:rPr kumimoji="0" lang="hu-HU" altLang="hu-H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zitizálja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 az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 A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Symbol" panose="05050102010706020507" pitchFamily="18" charset="2"/>
                  <a:cs typeface="+mn-cs"/>
                </a:rPr>
                <a:t>d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 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és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 C 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rostokat</a:t>
              </a:r>
            </a:p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ct val="20000"/>
                </a:spcBef>
                <a:spcAft>
                  <a:spcPts val="600"/>
                </a:spcAft>
                <a:buClr>
                  <a:prstClr val="white"/>
                </a:buClr>
                <a:buSzPct val="80000"/>
                <a:buFontTx/>
                <a:buNone/>
                <a:tabLst/>
                <a:defRPr/>
              </a:pP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PGE2, 5HT, H+, NGF, </a:t>
              </a:r>
              <a:r>
                <a:rPr kumimoji="0" lang="hu-HU" altLang="hu-H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sP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, CGRP</a:t>
              </a:r>
              <a:endParaRPr kumimoji="0" lang="hu-HU" altLang="hu-HU" sz="1600" b="0" i="0" u="none" strike="noStrike" kern="1200" cap="none" spc="0" normalizeH="0" baseline="0" noProof="0" dirty="0">
                <a:ln>
                  <a:noFill/>
                </a:ln>
                <a:solidFill>
                  <a:srgbClr val="2A81C6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ct val="20000"/>
                </a:spcBef>
                <a:spcAft>
                  <a:spcPts val="600"/>
                </a:spcAft>
                <a:buClr>
                  <a:prstClr val="white"/>
                </a:buClr>
                <a:buSzPct val="80000"/>
                <a:buFontTx/>
                <a:buNone/>
                <a:tabLst/>
                <a:defRPr/>
              </a:pP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A81C6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666618" y="1873453"/>
            <a:ext cx="2873109" cy="2345098"/>
            <a:chOff x="2358932" y="1443452"/>
            <a:chExt cx="1997043" cy="1758822"/>
          </a:xfrm>
        </p:grpSpPr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2358932" y="1443452"/>
              <a:ext cx="1997043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hu-HU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Centralis</a:t>
              </a:r>
              <a:r>
                <a:rPr kumimoji="0" lang="hu-H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hu-HU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szenzitizáció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ECAD7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358932" y="1708790"/>
              <a:ext cx="1997043" cy="14934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ct val="20000"/>
                </a:spcBef>
                <a:spcAft>
                  <a:spcPts val="600"/>
                </a:spcAft>
                <a:buClr>
                  <a:prstClr val="white"/>
                </a:buClr>
                <a:buSzPct val="80000"/>
                <a:buFontTx/>
                <a:buNone/>
                <a:tabLst/>
                <a:defRPr/>
              </a:pP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Része a </a:t>
              </a:r>
              <a:r>
                <a:rPr kumimoji="0" lang="hu-HU" altLang="hu-H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KIR </a:t>
              </a:r>
              <a:r>
                <a:rPr kumimoji="0" lang="en-GB" altLang="hu-HU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plas</a:t>
              </a:r>
              <a:r>
                <a:rPr kumimoji="0" lang="hu-HU" altLang="hu-HU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zticitásnak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, 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Az idegrendszeri aktivitás felerősödése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46194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 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(wind-up), Long term 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p</a:t>
              </a:r>
              <a:r>
                <a:rPr kumimoji="0" lang="en-GB" altLang="hu-H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otentiation</a:t>
              </a:r>
              <a:r>
                <a:rPr kumimoji="0" lang="en-GB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, LTP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. 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F496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Valóságos neuro-anatómiai reorganizáció</a:t>
              </a:r>
            </a:p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ct val="20000"/>
                </a:spcBef>
                <a:spcAft>
                  <a:spcPts val="600"/>
                </a:spcAft>
                <a:buClr>
                  <a:prstClr val="white"/>
                </a:buClr>
                <a:buSzPct val="80000"/>
                <a:buFontTx/>
                <a:buNone/>
                <a:tabLst/>
                <a:defRPr/>
              </a:pP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ECAD7"/>
                  </a:solidFill>
                  <a:effectLst/>
                  <a:uLnTx/>
                  <a:uFillTx/>
                  <a:latin typeface="Times New Roman" panose="02020603050405020304" pitchFamily="18" charset="0"/>
                  <a:cs typeface="+mn-cs"/>
                </a:rPr>
                <a:t>Kiterjedt receptív mezőből származó intenzív és tartós stimulusok indítják be.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296263" y="4685122"/>
            <a:ext cx="2756021" cy="1184781"/>
            <a:chOff x="2358932" y="1443452"/>
            <a:chExt cx="1997043" cy="888585"/>
          </a:xfrm>
        </p:grpSpPr>
        <p:sp>
          <p:nvSpPr>
            <p:cNvPr id="25" name="Text Placeholder 18"/>
            <p:cNvSpPr txBox="1">
              <a:spLocks/>
            </p:cNvSpPr>
            <p:nvPr/>
          </p:nvSpPr>
          <p:spPr>
            <a:xfrm>
              <a:off x="2358932" y="1443452"/>
              <a:ext cx="1997043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hu-HU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AAE4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Neurotrophiás</a:t>
              </a:r>
              <a:r>
                <a:rPr kumimoji="0" lang="hu-HU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2AAE4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interakciók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2AAE4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358932" y="1708790"/>
              <a:ext cx="1997043" cy="62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ct val="80000"/>
                <a:buFontTx/>
                <a:buNone/>
                <a:tabLst/>
                <a:defRPr/>
              </a:pP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NGF; BDNF;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ct val="80000"/>
                <a:buFontTx/>
                <a:buNone/>
                <a:tabLst/>
                <a:defRPr/>
              </a:pP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Neurotrophin-3, 4/5;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ct val="80000"/>
                <a:buFontTx/>
                <a:buNone/>
                <a:tabLst/>
                <a:defRPr/>
              </a:pPr>
              <a:r>
                <a:rPr kumimoji="0" lang="hu-HU" altLang="hu-H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Glial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hu-HU" altLang="hu-H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cell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line </a:t>
              </a:r>
              <a:r>
                <a:rPr kumimoji="0" lang="hu-HU" altLang="hu-HU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derived</a:t>
              </a:r>
              <a:r>
                <a:rPr kumimoji="0" lang="hu-HU" altLang="hu-H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NF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666618" y="4746588"/>
            <a:ext cx="2662724" cy="938559"/>
            <a:chOff x="2358932" y="1443452"/>
            <a:chExt cx="1997043" cy="703919"/>
          </a:xfrm>
        </p:grpSpPr>
        <p:sp>
          <p:nvSpPr>
            <p:cNvPr id="28" name="Text Placeholder 18"/>
            <p:cNvSpPr txBox="1">
              <a:spLocks/>
            </p:cNvSpPr>
            <p:nvPr/>
          </p:nvSpPr>
          <p:spPr>
            <a:xfrm>
              <a:off x="2358932" y="1443452"/>
              <a:ext cx="1997043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219170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hu-H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Ion csatornák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358932" y="1708790"/>
              <a:ext cx="1997043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NA, K, </a:t>
              </a:r>
              <a:r>
                <a:rPr kumimoji="0" lang="hu-HU" altLang="ko-KR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Ca</a:t>
              </a:r>
              <a:r>
                <a:rPr kumimoji="0" lang="hu-HU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;</a:t>
              </a:r>
            </a:p>
            <a:p>
              <a:pPr marL="0" marR="0" lvl="0" indent="0" algn="l" defTabSz="121917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u-HU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NMDA, AMPA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pic>
        <p:nvPicPr>
          <p:cNvPr id="1026" name="Picture 2" descr="Neurobiology: General considerations - from acute to chronic pain ...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4" b="1090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entral sensitization inventory | Anjum Sultana"/>
          <p:cNvPicPr>
            <a:picLocks noGrp="1" noChangeAspect="1" noChangeArrowheads="1"/>
          </p:cNvPicPr>
          <p:nvPr>
            <p:ph type="pic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r="142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Switch that Controls the Entry and Exit of Ions-CUSABIO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" b="217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indful People Feel Less Pain - Neuroscience News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8" b="870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/>
          <p:cNvSpPr/>
          <p:nvPr/>
        </p:nvSpPr>
        <p:spPr>
          <a:xfrm>
            <a:off x="903329" y="6377359"/>
            <a:ext cx="4822859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  perifériás </a:t>
            </a:r>
            <a:r>
              <a:rPr kumimoji="0" lang="hu-HU" alt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szenzitizáció</a:t>
            </a: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kivédésére NSAID-k.</a:t>
            </a:r>
          </a:p>
        </p:txBody>
      </p:sp>
      <p:sp>
        <p:nvSpPr>
          <p:cNvPr id="3" name="Téglalap 2"/>
          <p:cNvSpPr/>
          <p:nvPr/>
        </p:nvSpPr>
        <p:spPr>
          <a:xfrm>
            <a:off x="5977483" y="6368417"/>
            <a:ext cx="6034729" cy="3139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A centrális </a:t>
            </a:r>
            <a:r>
              <a:rPr kumimoji="0" lang="hu-HU" alt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szenzitizáció</a:t>
            </a:r>
            <a:r>
              <a:rPr kumimoji="0" lang="hu-HU" alt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 kivédésére Perifériás idegblokádok</a:t>
            </a:r>
          </a:p>
        </p:txBody>
      </p:sp>
    </p:spTree>
    <p:extLst>
      <p:ext uri="{BB962C8B-B14F-4D97-AF65-F5344CB8AC3E}">
        <p14:creationId xmlns:p14="http://schemas.microsoft.com/office/powerpoint/2010/main" val="90752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3340" y="1773238"/>
            <a:ext cx="6685478" cy="508476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hu-HU" altLang="hu-HU" sz="2400" b="1" dirty="0">
                <a:solidFill>
                  <a:srgbClr val="2A81C6"/>
                </a:solidFill>
                <a:latin typeface="Times New Roman" panose="02020603050405020304" pitchFamily="18" charset="0"/>
              </a:rPr>
              <a:t>PAG – </a:t>
            </a:r>
            <a:r>
              <a:rPr lang="hu-HU" altLang="hu-HU" sz="2400" b="1" dirty="0" err="1">
                <a:solidFill>
                  <a:srgbClr val="2A81C6"/>
                </a:solidFill>
                <a:latin typeface="Times New Roman" panose="02020603050405020304" pitchFamily="18" charset="0"/>
              </a:rPr>
              <a:t>periaqueductal</a:t>
            </a:r>
            <a:r>
              <a:rPr lang="hu-HU" altLang="hu-HU" sz="2400" b="1" dirty="0">
                <a:solidFill>
                  <a:srgbClr val="2A81C6"/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2400" b="1" dirty="0" err="1">
                <a:solidFill>
                  <a:srgbClr val="2A81C6"/>
                </a:solidFill>
                <a:latin typeface="Times New Roman" panose="02020603050405020304" pitchFamily="18" charset="0"/>
              </a:rPr>
              <a:t>grey</a:t>
            </a:r>
            <a:r>
              <a:rPr lang="hu-HU" altLang="hu-HU" sz="2400" b="1" dirty="0">
                <a:solidFill>
                  <a:srgbClr val="2A81C6"/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2400" b="1" dirty="0" err="1">
                <a:solidFill>
                  <a:srgbClr val="2A81C6"/>
                </a:solidFill>
                <a:latin typeface="Times New Roman" panose="02020603050405020304" pitchFamily="18" charset="0"/>
              </a:rPr>
              <a:t>matter</a:t>
            </a:r>
            <a:endParaRPr lang="hu-HU" altLang="hu-HU" sz="2400" b="1" dirty="0">
              <a:solidFill>
                <a:srgbClr val="2A81C6"/>
              </a:solidFill>
              <a:latin typeface="Times New Roman" panose="02020603050405020304" pitchFamily="18" charset="0"/>
            </a:endParaRPr>
          </a:p>
          <a:p>
            <a:pPr lvl="1" eaLnBrk="1" hangingPunct="1">
              <a:buFontTx/>
              <a:buNone/>
            </a:pPr>
            <a:r>
              <a:rPr lang="hu-HU" altLang="hu-HU" sz="20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Ventrolateral</a:t>
            </a:r>
            <a:r>
              <a:rPr lang="hu-HU" altLang="hu-HU" sz="20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: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20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freezing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hu-HU" altLang="hu-HU" sz="20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sympatho-inhibition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hu-HU" altLang="hu-HU" sz="20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opioid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20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analgesia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20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5-HT, </a:t>
            </a:r>
            <a:r>
              <a:rPr lang="hu-HU" altLang="hu-HU" sz="20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encephalin</a:t>
            </a:r>
            <a:r>
              <a:rPr lang="hu-HU" altLang="hu-HU" sz="20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, GABA</a:t>
            </a:r>
          </a:p>
          <a:p>
            <a:pPr lvl="1" eaLnBrk="1" hangingPunct="1">
              <a:buFontTx/>
              <a:buNone/>
            </a:pPr>
            <a:r>
              <a:rPr lang="hu-HU" altLang="hu-HU" sz="2000" b="1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Lateral</a:t>
            </a:r>
            <a:r>
              <a:rPr lang="hu-HU" altLang="hu-HU" sz="20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: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„</a:t>
            </a:r>
            <a:r>
              <a:rPr lang="hu-HU" altLang="hu-HU" sz="20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fight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/</a:t>
            </a:r>
            <a:r>
              <a:rPr lang="hu-HU" altLang="hu-HU" sz="20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flight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”, </a:t>
            </a:r>
            <a:r>
              <a:rPr lang="hu-HU" altLang="hu-HU" sz="20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averting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20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reaction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hu-HU" altLang="hu-HU" sz="20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non-opioid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20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analgesia</a:t>
            </a:r>
            <a:r>
              <a:rPr lang="hu-HU" altLang="hu-HU" sz="20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20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NA</a:t>
            </a:r>
          </a:p>
          <a:p>
            <a:pPr eaLnBrk="1" hangingPunct="1">
              <a:buFontTx/>
              <a:buNone/>
            </a:pPr>
            <a:r>
              <a:rPr lang="hu-HU" altLang="hu-HU" sz="2400" b="1" dirty="0" err="1">
                <a:solidFill>
                  <a:srgbClr val="2A81C6"/>
                </a:solidFill>
                <a:latin typeface="Times New Roman" panose="02020603050405020304" pitchFamily="18" charset="0"/>
              </a:rPr>
              <a:t>Locus</a:t>
            </a:r>
            <a:r>
              <a:rPr lang="hu-HU" altLang="hu-HU" sz="2400" b="1" dirty="0">
                <a:solidFill>
                  <a:srgbClr val="2A81C6"/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2400" b="1" dirty="0" err="1">
                <a:solidFill>
                  <a:srgbClr val="2A81C6"/>
                </a:solidFill>
                <a:latin typeface="Times New Roman" panose="02020603050405020304" pitchFamily="18" charset="0"/>
              </a:rPr>
              <a:t>coeruleus</a:t>
            </a:r>
            <a:r>
              <a:rPr lang="hu-HU" altLang="hu-HU" sz="2400" b="1" dirty="0">
                <a:solidFill>
                  <a:srgbClr val="2A81C6"/>
                </a:solidFill>
                <a:latin typeface="Times New Roman" panose="02020603050405020304" pitchFamily="18" charset="0"/>
              </a:rPr>
              <a:t> – </a:t>
            </a:r>
            <a:r>
              <a:rPr lang="hu-HU" altLang="hu-H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1. </a:t>
            </a:r>
            <a:r>
              <a:rPr lang="hu-HU" altLang="hu-HU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Noradrenerg</a:t>
            </a:r>
            <a:r>
              <a:rPr lang="hu-HU" altLang="hu-H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syst</a:t>
            </a:r>
            <a:r>
              <a:rPr lang="hu-HU" altLang="hu-HU" sz="2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hu-HU" altLang="hu-HU" sz="2400" b="1" dirty="0" err="1">
                <a:solidFill>
                  <a:srgbClr val="2A81C6"/>
                </a:solidFill>
                <a:latin typeface="Times New Roman" panose="02020603050405020304" pitchFamily="18" charset="0"/>
              </a:rPr>
              <a:t>Nucl.Raphe</a:t>
            </a:r>
            <a:r>
              <a:rPr lang="hu-HU" altLang="hu-HU" sz="2400" b="1" dirty="0">
                <a:solidFill>
                  <a:srgbClr val="2A81C6"/>
                </a:solidFill>
                <a:latin typeface="Times New Roman" panose="02020603050405020304" pitchFamily="18" charset="0"/>
              </a:rPr>
              <a:t>    5-HT – </a:t>
            </a:r>
            <a:r>
              <a:rPr lang="hu-HU" altLang="hu-H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2. </a:t>
            </a:r>
            <a:r>
              <a:rPr lang="hu-HU" altLang="hu-HU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Serotoninerg</a:t>
            </a:r>
            <a:r>
              <a:rPr lang="hu-HU" altLang="hu-H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32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syst</a:t>
            </a:r>
            <a:r>
              <a:rPr lang="hu-HU" altLang="hu-H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hu-HU" altLang="hu-HU" sz="2400" b="1" dirty="0" err="1">
                <a:solidFill>
                  <a:srgbClr val="2A81C6"/>
                </a:solidFill>
                <a:latin typeface="Times New Roman" panose="02020603050405020304" pitchFamily="18" charset="0"/>
              </a:rPr>
              <a:t>Nucl.ret.gigantocell</a:t>
            </a:r>
            <a:r>
              <a:rPr lang="hu-HU" altLang="hu-HU" sz="2400" dirty="0">
                <a:solidFill>
                  <a:srgbClr val="2A81C6"/>
                </a:solidFill>
                <a:latin typeface="Times New Roman" panose="02020603050405020304" pitchFamily="18" charset="0"/>
              </a:rPr>
              <a:t>, </a:t>
            </a:r>
            <a:r>
              <a:rPr lang="hu-HU" altLang="hu-HU" sz="2400" dirty="0" err="1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n.r.paragigantocell</a:t>
            </a:r>
            <a:r>
              <a:rPr lang="hu-HU" altLang="hu-HU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hu-HU" altLang="hu-HU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encephalin</a:t>
            </a:r>
            <a:endParaRPr lang="hu-HU" altLang="hu-HU" sz="24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eaLnBrk="1" hangingPunct="1"/>
            <a:endParaRPr lang="hu-HU" altLang="hu-HU" sz="24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8676" name="Picture 4" descr="desce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19668" y="1661370"/>
            <a:ext cx="4754562" cy="4638675"/>
          </a:xfrm>
          <a:noFill/>
        </p:spPr>
      </p:pic>
      <p:sp>
        <p:nvSpPr>
          <p:cNvPr id="5" name="Title 5"/>
          <p:cNvSpPr txBox="1">
            <a:spLocks/>
          </p:cNvSpPr>
          <p:nvPr/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 defTabSz="1219170" rtl="0" eaLnBrk="1" latinLnBrk="1" hangingPunct="1">
              <a:spcBef>
                <a:spcPct val="0"/>
              </a:spcBef>
              <a:buNone/>
              <a:defRPr sz="4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121917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ko-KR" sz="4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cs typeface="Arial" pitchFamily="34" charset="0"/>
              </a:rPr>
              <a:t>Descending</a:t>
            </a:r>
            <a:r>
              <a:rPr kumimoji="0" lang="hu-HU" altLang="ko-KR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hu-HU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 pitchFamily="34" charset="0"/>
              </a:rPr>
              <a:t>M</a:t>
            </a:r>
            <a:r>
              <a:rPr kumimoji="0" lang="hu-HU" altLang="ko-KR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 pitchFamily="34" charset="0"/>
              </a:rPr>
              <a:t>odulatory</a:t>
            </a:r>
            <a:r>
              <a:rPr kumimoji="0" lang="hu-HU" altLang="ko-KR" sz="4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hu-HU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2A81C6"/>
                </a:solidFill>
                <a:effectLst/>
                <a:uLnTx/>
                <a:uFillTx/>
                <a:latin typeface="Arial"/>
                <a:cs typeface="Arial" pitchFamily="34" charset="0"/>
              </a:rPr>
              <a:t>C</a:t>
            </a:r>
            <a:r>
              <a:rPr kumimoji="0" lang="hu-HU" altLang="ko-KR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2A81C6"/>
                </a:solidFill>
                <a:effectLst/>
                <a:uLnTx/>
                <a:uFillTx/>
                <a:latin typeface="Arial"/>
                <a:cs typeface="Arial" pitchFamily="34" charset="0"/>
              </a:rPr>
              <a:t>onnections</a:t>
            </a:r>
            <a:endParaRPr kumimoji="0" lang="ko-KR" altLang="en-US" sz="4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227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4400" b="1" dirty="0">
                <a:solidFill>
                  <a:srgbClr val="2B89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Moduláció – 3. </a:t>
            </a:r>
            <a:r>
              <a:rPr lang="hu-HU" altLang="hu-H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Endogén </a:t>
            </a:r>
            <a:r>
              <a:rPr lang="hu-HU" altLang="hu-HU" sz="4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opioid</a:t>
            </a:r>
            <a:r>
              <a:rPr lang="hu-HU" altLang="hu-HU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rendszer</a:t>
            </a:r>
            <a:endParaRPr lang="hu-HU" altLang="hu-HU" sz="4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627" name="Tartalom helye 3"/>
          <p:cNvSpPr>
            <a:spLocks noGrp="1"/>
          </p:cNvSpPr>
          <p:nvPr>
            <p:ph sz="half" idx="2"/>
          </p:nvPr>
        </p:nvSpPr>
        <p:spPr>
          <a:xfrm>
            <a:off x="6197599" y="1600201"/>
            <a:ext cx="5736897" cy="5045263"/>
          </a:xfrm>
        </p:spPr>
        <p:txBody>
          <a:bodyPr>
            <a:noAutofit/>
          </a:bodyPr>
          <a:lstStyle/>
          <a:p>
            <a:r>
              <a:rPr lang="hu-HU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hu-HU" altLang="hu-HU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opioidot</a:t>
            </a:r>
            <a:r>
              <a:rPr lang="hu-HU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termelő szélesen elszórt  neuronok</a:t>
            </a:r>
            <a:r>
              <a:rPr lang="en-US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hu-HU" altLang="hu-H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beta-endorphin, </a:t>
            </a:r>
            <a:endParaRPr lang="hu-HU" altLang="hu-H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met- </a:t>
            </a:r>
            <a:r>
              <a:rPr lang="hu-HU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en-US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hu-H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leu-enkephalin</a:t>
            </a:r>
            <a:r>
              <a:rPr lang="hu-HU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en-US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hu-HU" altLang="hu-H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hu-HU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És a </a:t>
            </a:r>
            <a:r>
              <a:rPr lang="en-US" altLang="hu-H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dynorphin</a:t>
            </a:r>
            <a:r>
              <a:rPr lang="hu-HU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en-US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hu-HU" altLang="hu-H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Ezek az </a:t>
            </a:r>
            <a:r>
              <a:rPr lang="hu-HU" altLang="hu-HU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opioidok</a:t>
            </a:r>
            <a:r>
              <a:rPr lang="en-US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neurotransmitter</a:t>
            </a:r>
            <a:r>
              <a:rPr lang="hu-HU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ként és </a:t>
            </a:r>
            <a:r>
              <a:rPr lang="hu-HU" altLang="hu-HU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neuro-modulátorként</a:t>
            </a:r>
            <a:r>
              <a:rPr lang="en-US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fő receptor típuson</a:t>
            </a:r>
          </a:p>
          <a:p>
            <a:pPr lvl="1"/>
            <a:r>
              <a:rPr lang="en-US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mu, </a:t>
            </a:r>
            <a:r>
              <a:rPr lang="hu-HU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(MOP)</a:t>
            </a:r>
          </a:p>
          <a:p>
            <a:pPr lvl="1"/>
            <a:r>
              <a:rPr lang="en-US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delta, </a:t>
            </a:r>
            <a:r>
              <a:rPr lang="hu-HU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(DOP) és</a:t>
            </a:r>
            <a:r>
              <a:rPr lang="en-US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altLang="hu-H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Kappa</a:t>
            </a:r>
            <a:r>
              <a:rPr lang="hu-HU" altLang="hu-H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(KOP)</a:t>
            </a:r>
            <a:r>
              <a:rPr lang="en-US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hu-HU" altLang="hu-H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altLang="hu-HU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Analgeziát</a:t>
            </a:r>
            <a:r>
              <a:rPr lang="hu-HU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okoznak</a:t>
            </a:r>
            <a:r>
              <a:rPr lang="en-US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altLang="hu-H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opioid </a:t>
            </a:r>
            <a:r>
              <a:rPr lang="hu-HU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gyógyszerek ugyanezeken a receptorokon hatnak,</a:t>
            </a:r>
            <a:r>
              <a:rPr lang="en-US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analgesia</a:t>
            </a:r>
            <a:r>
              <a:rPr lang="hu-HU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en-US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nemkívánatos mellékhatásokat okoznak.</a:t>
            </a:r>
          </a:p>
        </p:txBody>
      </p:sp>
      <p:pic>
        <p:nvPicPr>
          <p:cNvPr id="26628" name="Picture 2" descr="https://classconnection.s3.amazonaws.com/573/flashcards/2965573/png/screen_shot_2013-03-19_at_123726_am136366811188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303" y="1600201"/>
            <a:ext cx="4670097" cy="504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églalap 1"/>
          <p:cNvSpPr/>
          <p:nvPr/>
        </p:nvSpPr>
        <p:spPr>
          <a:xfrm>
            <a:off x="1092982" y="1600201"/>
            <a:ext cx="259443" cy="5045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049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Endogenous opioids and endogenous cannabinoids are present at all three levels of pa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05" y="149225"/>
            <a:ext cx="5162550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7826421" y="1080182"/>
            <a:ext cx="3513137" cy="56323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+mn-cs"/>
              </a:rPr>
              <a:t>Endocannabinoids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+mn-cs"/>
              </a:rPr>
              <a:t> (EK)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N-arachidonil-ethanolamide,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anandamide (A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A), 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2-arachidonylglycerol (2-AG)  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+mn-cs"/>
              </a:rPr>
              <a:t>Endocannabinoid/endovanilloid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N-arachidonoyldopamine (NADA),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+mn-cs"/>
              </a:rPr>
              <a:t>Endovanilloid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N-oleoyldopamine (OLDA)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and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more related lipid molecules, mainly 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+mn-cs"/>
              </a:rPr>
              <a:t>N-acyl-ethanolamide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+mn-cs"/>
              </a:rPr>
              <a:t>derivates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+mn-cs"/>
              </a:rPr>
              <a:t> (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+mn-cs"/>
              </a:rPr>
              <a:t>NAEs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+mn-cs"/>
              </a:rPr>
              <a:t>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palmitoyl-ethanolamide (PEA),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Oleoyl-ethanolamide (OEA),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Stearine ethanolamide (SEA)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8676" name="Cím 2"/>
          <p:cNvSpPr>
            <a:spLocks noGrp="1"/>
          </p:cNvSpPr>
          <p:nvPr>
            <p:ph type="title"/>
          </p:nvPr>
        </p:nvSpPr>
        <p:spPr>
          <a:xfrm>
            <a:off x="3513910" y="149225"/>
            <a:ext cx="8503920" cy="1143000"/>
          </a:xfrm>
        </p:spPr>
        <p:txBody>
          <a:bodyPr/>
          <a:lstStyle/>
          <a:p>
            <a:r>
              <a:rPr lang="hu-HU" altLang="hu-H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Moduláció –</a:t>
            </a:r>
            <a:r>
              <a:rPr lang="hu-HU" altLang="hu-H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hu-HU" altLang="hu-H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Endocannabinoid</a:t>
            </a:r>
            <a:r>
              <a:rPr lang="hu-HU" altLang="hu-H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rendszer</a:t>
            </a:r>
            <a:endParaRPr lang="hu-HU" altLang="hu-HU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128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9729482" y="823989"/>
            <a:ext cx="1496706" cy="5531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268" name="Szövegdoboz 2"/>
          <p:cNvSpPr txBox="1">
            <a:spLocks noChangeArrowheads="1"/>
          </p:cNvSpPr>
          <p:nvPr/>
        </p:nvSpPr>
        <p:spPr bwMode="auto">
          <a:xfrm>
            <a:off x="5664201" y="1485900"/>
            <a:ext cx="1223963" cy="4000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000" b="0" i="0" u="none" strike="noStrike" kern="1200" cap="none" spc="0" normalizeH="0" baseline="0" noProof="0">
                <a:ln>
                  <a:noFill/>
                </a:ln>
                <a:solidFill>
                  <a:srgbClr val="F4F9F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Somatic</a:t>
            </a:r>
          </a:p>
        </p:txBody>
      </p:sp>
      <p:sp>
        <p:nvSpPr>
          <p:cNvPr id="11269" name="Szövegdoboz 5"/>
          <p:cNvSpPr txBox="1">
            <a:spLocks noChangeArrowheads="1"/>
          </p:cNvSpPr>
          <p:nvPr/>
        </p:nvSpPr>
        <p:spPr bwMode="auto">
          <a:xfrm>
            <a:off x="8542338" y="1485900"/>
            <a:ext cx="1549400" cy="4000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000" b="0" i="0" u="none" strike="noStrike" kern="1200" cap="none" spc="0" normalizeH="0" baseline="0" noProof="0">
                <a:ln>
                  <a:noFill/>
                </a:ln>
                <a:solidFill>
                  <a:srgbClr val="F4F9FA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Psychogenic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7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35" y="1377108"/>
            <a:ext cx="11821628" cy="4817652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3045753" y="185009"/>
            <a:ext cx="56653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ko-KR" sz="4800" b="1" i="0" u="none" strike="noStrike" kern="0" cap="none" spc="0" normalizeH="0" baseline="0" noProof="0" dirty="0">
                <a:ln>
                  <a:noFill/>
                </a:ln>
                <a:solidFill>
                  <a:srgbClr val="2A81C6"/>
                </a:solidFill>
                <a:effectLst/>
                <a:uLnTx/>
                <a:uFillTx/>
                <a:latin typeface="Arial"/>
                <a:cs typeface="Arial" pitchFamily="34" charset="0"/>
              </a:rPr>
              <a:t>A fájdalom</a:t>
            </a:r>
            <a:r>
              <a:rPr kumimoji="0" lang="en-US" altLang="ko-KR" sz="4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 </a:t>
            </a:r>
            <a:r>
              <a:rPr kumimoji="0" lang="hu-HU" altLang="ko-KR" sz="4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rPr>
              <a:t>típusai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4383741" y="4182035"/>
            <a:ext cx="1385047" cy="336177"/>
          </a:xfrm>
          <a:prstGeom prst="rect">
            <a:avLst/>
          </a:prstGeom>
          <a:solidFill>
            <a:srgbClr val="FFD473"/>
          </a:solidFill>
          <a:ln>
            <a:solidFill>
              <a:srgbClr val="FFD4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centrális</a:t>
            </a:r>
          </a:p>
        </p:txBody>
      </p:sp>
      <p:sp>
        <p:nvSpPr>
          <p:cNvPr id="9" name="Téglalap 8"/>
          <p:cNvSpPr/>
          <p:nvPr/>
        </p:nvSpPr>
        <p:spPr>
          <a:xfrm>
            <a:off x="6441141" y="4212665"/>
            <a:ext cx="1282512" cy="305547"/>
          </a:xfrm>
          <a:prstGeom prst="rect">
            <a:avLst/>
          </a:prstGeom>
          <a:solidFill>
            <a:srgbClr val="FFD473"/>
          </a:solidFill>
          <a:ln>
            <a:solidFill>
              <a:srgbClr val="FFD4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perifériás</a:t>
            </a:r>
          </a:p>
        </p:txBody>
      </p:sp>
    </p:spTree>
    <p:extLst>
      <p:ext uri="{BB962C8B-B14F-4D97-AF65-F5344CB8AC3E}">
        <p14:creationId xmlns:p14="http://schemas.microsoft.com/office/powerpoint/2010/main" val="2959385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zelet">
  <a:themeElements>
    <a:clrScheme name="Szele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zele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ele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4.xml><?xml version="1.0" encoding="utf-8"?>
<a:theme xmlns:a="http://schemas.openxmlformats.org/drawingml/2006/main" name="5_Contents Slide Master">
  <a:themeElements>
    <a:clrScheme name="ALLPPT-COLOR-A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2AAE4"/>
      </a:accent1>
      <a:accent2>
        <a:srgbClr val="2A81C6"/>
      </a:accent2>
      <a:accent3>
        <a:srgbClr val="2ECAD7"/>
      </a:accent3>
      <a:accent4>
        <a:srgbClr val="CBCBCB"/>
      </a:accent4>
      <a:accent5>
        <a:srgbClr val="CBCBCB"/>
      </a:accent5>
      <a:accent6>
        <a:srgbClr val="576868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1_Szelet">
  <a:themeElements>
    <a:clrScheme name="Szele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zele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ele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6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4450</TotalTime>
  <Words>2303</Words>
  <Application>Microsoft Office PowerPoint</Application>
  <PresentationFormat>Szélesvásznú</PresentationFormat>
  <Paragraphs>247</Paragraphs>
  <Slides>24</Slides>
  <Notes>19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11</vt:i4>
      </vt:variant>
      <vt:variant>
        <vt:lpstr>Téma</vt:lpstr>
      </vt:variant>
      <vt:variant>
        <vt:i4>5</vt:i4>
      </vt:variant>
      <vt:variant>
        <vt:lpstr>Diacímek</vt:lpstr>
      </vt:variant>
      <vt:variant>
        <vt:i4>24</vt:i4>
      </vt:variant>
    </vt:vector>
  </HeadingPairs>
  <TitlesOfParts>
    <vt:vector size="40" baseType="lpstr">
      <vt:lpstr>Aptos</vt:lpstr>
      <vt:lpstr>Aptos Display</vt:lpstr>
      <vt:lpstr>Arial</vt:lpstr>
      <vt:lpstr>Calibri</vt:lpstr>
      <vt:lpstr>Century Gothic</vt:lpstr>
      <vt:lpstr>Google Sans</vt:lpstr>
      <vt:lpstr>Poppins</vt:lpstr>
      <vt:lpstr>Roboto</vt:lpstr>
      <vt:lpstr>Symbol</vt:lpstr>
      <vt:lpstr>Times New Roman</vt:lpstr>
      <vt:lpstr>Wingdings 3</vt:lpstr>
      <vt:lpstr>Office-téma</vt:lpstr>
      <vt:lpstr>1_Office-téma</vt:lpstr>
      <vt:lpstr>Szelet</vt:lpstr>
      <vt:lpstr>5_Contents Slide Master</vt:lpstr>
      <vt:lpstr>1_Szelet</vt:lpstr>
      <vt:lpstr>PowerPoint-bemutató</vt:lpstr>
      <vt:lpstr>PowerPoint-bemutató</vt:lpstr>
      <vt:lpstr>PowerPoint-bemutató</vt:lpstr>
      <vt:lpstr>PowerPoint-bemutató</vt:lpstr>
      <vt:lpstr>Fájdalom pathofiziológia – erősítő rendszer</vt:lpstr>
      <vt:lpstr>PowerPoint-bemutató</vt:lpstr>
      <vt:lpstr>Moduláció – 3. Endogén opioid rendszer</vt:lpstr>
      <vt:lpstr>Moduláció – 4. Endocannabinoid rendszer</vt:lpstr>
      <vt:lpstr>PowerPoint-bemutató</vt:lpstr>
      <vt:lpstr>prosztaglandinok és a ciklooxigenáz enzim perifériás illetve centrális szerepe</vt:lpstr>
      <vt:lpstr>Afferens és efferens funkció – PGE2 perifériás és centrális szerepe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Neurogenic inflammation</vt:lpstr>
      <vt:lpstr>Terápiás lehetőségek…</vt:lpstr>
      <vt:lpstr>Terápiás lehetőségek…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Róbert Gyula Dr. Almási</dc:creator>
  <cp:lastModifiedBy>Róbert Gyula Dr. Almási</cp:lastModifiedBy>
  <cp:revision>2</cp:revision>
  <dcterms:created xsi:type="dcterms:W3CDTF">2025-09-18T15:04:56Z</dcterms:created>
  <dcterms:modified xsi:type="dcterms:W3CDTF">2025-09-26T06:50:24Z</dcterms:modified>
</cp:coreProperties>
</file>