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  <p:sldMasterId id="2147483717" r:id="rId4"/>
    <p:sldMasterId id="2147483782" r:id="rId5"/>
  </p:sldMasterIdLst>
  <p:notesMasterIdLst>
    <p:notesMasterId r:id="rId30"/>
  </p:notesMasterIdLst>
  <p:sldIdLst>
    <p:sldId id="407" r:id="rId6"/>
    <p:sldId id="661" r:id="rId7"/>
    <p:sldId id="662" r:id="rId8"/>
    <p:sldId id="663" r:id="rId9"/>
    <p:sldId id="310" r:id="rId10"/>
    <p:sldId id="642" r:id="rId11"/>
    <p:sldId id="441" r:id="rId12"/>
    <p:sldId id="442" r:id="rId13"/>
    <p:sldId id="328" r:id="rId14"/>
    <p:sldId id="382" r:id="rId15"/>
    <p:sldId id="659" r:id="rId16"/>
    <p:sldId id="608" r:id="rId17"/>
    <p:sldId id="459" r:id="rId18"/>
    <p:sldId id="512" r:id="rId19"/>
    <p:sldId id="513" r:id="rId20"/>
    <p:sldId id="664" r:id="rId21"/>
    <p:sldId id="668" r:id="rId22"/>
    <p:sldId id="666" r:id="rId23"/>
    <p:sldId id="665" r:id="rId24"/>
    <p:sldId id="667" r:id="rId25"/>
    <p:sldId id="258" r:id="rId26"/>
    <p:sldId id="259" r:id="rId27"/>
    <p:sldId id="669" r:id="rId28"/>
    <p:sldId id="426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EE557-CBB0-4DFA-8BFE-5BD91CB2EA23}" v="30" dt="2025-09-22T08:33:01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óbert Gyula Dr. Almási" userId="03d04e38ac40ccb7" providerId="LiveId" clId="{8B8EE557-CBB0-4DFA-8BFE-5BD91CB2EA23}"/>
    <pc:docChg chg="undo custSel addSld delSld modSld sldOrd">
      <pc:chgData name="Róbert Gyula Dr. Almási" userId="03d04e38ac40ccb7" providerId="LiveId" clId="{8B8EE557-CBB0-4DFA-8BFE-5BD91CB2EA23}" dt="2025-09-22T08:34:24.311" v="5522" actId="20577"/>
      <pc:docMkLst>
        <pc:docMk/>
      </pc:docMkLst>
      <pc:sldChg chg="del">
        <pc:chgData name="Róbert Gyula Dr. Almási" userId="03d04e38ac40ccb7" providerId="LiveId" clId="{8B8EE557-CBB0-4DFA-8BFE-5BD91CB2EA23}" dt="2025-09-19T07:11:54.484" v="83" actId="47"/>
        <pc:sldMkLst>
          <pc:docMk/>
          <pc:sldMk cId="1109494544" sldId="256"/>
        </pc:sldMkLst>
      </pc:sldChg>
      <pc:sldChg chg="modSp del mod">
        <pc:chgData name="Róbert Gyula Dr. Almási" userId="03d04e38ac40ccb7" providerId="LiveId" clId="{8B8EE557-CBB0-4DFA-8BFE-5BD91CB2EA23}" dt="2025-09-19T08:33:51.249" v="2108" actId="47"/>
        <pc:sldMkLst>
          <pc:docMk/>
          <pc:sldMk cId="4099533271" sldId="257"/>
        </pc:sldMkLst>
      </pc:sldChg>
      <pc:sldChg chg="modSp mod">
        <pc:chgData name="Róbert Gyula Dr. Almási" userId="03d04e38ac40ccb7" providerId="LiveId" clId="{8B8EE557-CBB0-4DFA-8BFE-5BD91CB2EA23}" dt="2025-09-22T08:07:45.178" v="5075" actId="404"/>
        <pc:sldMkLst>
          <pc:docMk/>
          <pc:sldMk cId="533872250" sldId="258"/>
        </pc:sldMkLst>
        <pc:spChg chg="mod">
          <ac:chgData name="Róbert Gyula Dr. Almási" userId="03d04e38ac40ccb7" providerId="LiveId" clId="{8B8EE557-CBB0-4DFA-8BFE-5BD91CB2EA23}" dt="2025-09-22T08:07:45.178" v="5075" actId="404"/>
          <ac:spMkLst>
            <pc:docMk/>
            <pc:sldMk cId="533872250" sldId="258"/>
            <ac:spMk id="2" creationId="{89926010-4701-A563-D260-00FA929BA30B}"/>
          </ac:spMkLst>
        </pc:spChg>
        <pc:spChg chg="mod">
          <ac:chgData name="Róbert Gyula Dr. Almási" userId="03d04e38ac40ccb7" providerId="LiveId" clId="{8B8EE557-CBB0-4DFA-8BFE-5BD91CB2EA23}" dt="2025-09-22T08:05:06.099" v="5041" actId="1076"/>
          <ac:spMkLst>
            <pc:docMk/>
            <pc:sldMk cId="533872250" sldId="258"/>
            <ac:spMk id="7" creationId="{34383ED3-E3A3-CC3C-04A0-46B1DD01A547}"/>
          </ac:spMkLst>
        </pc:spChg>
        <pc:picChg chg="mod">
          <ac:chgData name="Róbert Gyula Dr. Almási" userId="03d04e38ac40ccb7" providerId="LiveId" clId="{8B8EE557-CBB0-4DFA-8BFE-5BD91CB2EA23}" dt="2025-09-22T08:05:16.959" v="5043" actId="14100"/>
          <ac:picMkLst>
            <pc:docMk/>
            <pc:sldMk cId="533872250" sldId="258"/>
            <ac:picMk id="5" creationId="{34AA5CC1-D777-A76C-58CF-458A42DD4CBF}"/>
          </ac:picMkLst>
        </pc:picChg>
      </pc:sldChg>
      <pc:sldChg chg="addSp delSp modSp mod">
        <pc:chgData name="Róbert Gyula Dr. Almási" userId="03d04e38ac40ccb7" providerId="LiveId" clId="{8B8EE557-CBB0-4DFA-8BFE-5BD91CB2EA23}" dt="2025-09-22T08:32:29.379" v="5484" actId="6549"/>
        <pc:sldMkLst>
          <pc:docMk/>
          <pc:sldMk cId="2326580706" sldId="259"/>
        </pc:sldMkLst>
        <pc:spChg chg="mod">
          <ac:chgData name="Róbert Gyula Dr. Almási" userId="03d04e38ac40ccb7" providerId="LiveId" clId="{8B8EE557-CBB0-4DFA-8BFE-5BD91CB2EA23}" dt="2025-09-22T08:05:57.474" v="5067" actId="5793"/>
          <ac:spMkLst>
            <pc:docMk/>
            <pc:sldMk cId="2326580706" sldId="259"/>
            <ac:spMk id="2" creationId="{AC302CB3-8670-4D96-C18E-2A54261B429C}"/>
          </ac:spMkLst>
        </pc:spChg>
        <pc:spChg chg="mod">
          <ac:chgData name="Róbert Gyula Dr. Almási" userId="03d04e38ac40ccb7" providerId="LiveId" clId="{8B8EE557-CBB0-4DFA-8BFE-5BD91CB2EA23}" dt="2025-09-22T08:25:06.138" v="5226" actId="207"/>
          <ac:spMkLst>
            <pc:docMk/>
            <pc:sldMk cId="2326580706" sldId="259"/>
            <ac:spMk id="3" creationId="{A34BE868-C57B-C2E0-7C52-1EAC09BD9A7F}"/>
          </ac:spMkLst>
        </pc:spChg>
        <pc:spChg chg="add del">
          <ac:chgData name="Róbert Gyula Dr. Almási" userId="03d04e38ac40ccb7" providerId="LiveId" clId="{8B8EE557-CBB0-4DFA-8BFE-5BD91CB2EA23}" dt="2025-09-22T08:27:09.169" v="5228" actId="478"/>
          <ac:spMkLst>
            <pc:docMk/>
            <pc:sldMk cId="2326580706" sldId="259"/>
            <ac:spMk id="5" creationId="{CBF2BD5D-4F6C-1810-4561-FDD41F7D252E}"/>
          </ac:spMkLst>
        </pc:spChg>
        <pc:spChg chg="add mod">
          <ac:chgData name="Róbert Gyula Dr. Almási" userId="03d04e38ac40ccb7" providerId="LiveId" clId="{8B8EE557-CBB0-4DFA-8BFE-5BD91CB2EA23}" dt="2025-09-22T08:32:29.379" v="5484" actId="6549"/>
          <ac:spMkLst>
            <pc:docMk/>
            <pc:sldMk cId="2326580706" sldId="259"/>
            <ac:spMk id="6" creationId="{63774E8D-130E-6F37-8556-3973A305EB16}"/>
          </ac:spMkLst>
        </pc:spChg>
      </pc:sldChg>
      <pc:sldChg chg="ord">
        <pc:chgData name="Róbert Gyula Dr. Almási" userId="03d04e38ac40ccb7" providerId="LiveId" clId="{8B8EE557-CBB0-4DFA-8BFE-5BD91CB2EA23}" dt="2025-09-19T07:48:07.572" v="246"/>
        <pc:sldMkLst>
          <pc:docMk/>
          <pc:sldMk cId="907521882" sldId="310"/>
        </pc:sldMkLst>
      </pc:sldChg>
      <pc:sldChg chg="addSp delSp modSp mod">
        <pc:chgData name="Róbert Gyula Dr. Almási" userId="03d04e38ac40ccb7" providerId="LiveId" clId="{8B8EE557-CBB0-4DFA-8BFE-5BD91CB2EA23}" dt="2025-09-22T08:34:24.311" v="5522" actId="20577"/>
        <pc:sldMkLst>
          <pc:docMk/>
          <pc:sldMk cId="1519858913" sldId="407"/>
        </pc:sldMkLst>
        <pc:spChg chg="mod">
          <ac:chgData name="Róbert Gyula Dr. Almási" userId="03d04e38ac40ccb7" providerId="LiveId" clId="{8B8EE557-CBB0-4DFA-8BFE-5BD91CB2EA23}" dt="2025-09-22T08:34:24.311" v="5522" actId="20577"/>
          <ac:spMkLst>
            <pc:docMk/>
            <pc:sldMk cId="1519858913" sldId="407"/>
            <ac:spMk id="2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7:11:44.369" v="82" actId="6549"/>
          <ac:spMkLst>
            <pc:docMk/>
            <pc:sldMk cId="1519858913" sldId="407"/>
            <ac:spMk id="9" creationId="{00000000-0000-0000-0000-000000000000}"/>
          </ac:spMkLst>
        </pc:spChg>
        <pc:picChg chg="add mod">
          <ac:chgData name="Róbert Gyula Dr. Almási" userId="03d04e38ac40ccb7" providerId="LiveId" clId="{8B8EE557-CBB0-4DFA-8BFE-5BD91CB2EA23}" dt="2025-09-19T07:44:09.129" v="99" actId="1076"/>
          <ac:picMkLst>
            <pc:docMk/>
            <pc:sldMk cId="1519858913" sldId="407"/>
            <ac:picMk id="5" creationId="{71B505BF-480B-30B7-F6B9-D388A5DA23B2}"/>
          </ac:picMkLst>
        </pc:picChg>
        <pc:picChg chg="add mod">
          <ac:chgData name="Róbert Gyula Dr. Almási" userId="03d04e38ac40ccb7" providerId="LiveId" clId="{8B8EE557-CBB0-4DFA-8BFE-5BD91CB2EA23}" dt="2025-09-19T07:44:23.764" v="102" actId="1076"/>
          <ac:picMkLst>
            <pc:docMk/>
            <pc:sldMk cId="1519858913" sldId="407"/>
            <ac:picMk id="8" creationId="{A149144E-3288-D7DB-2C4A-154BD225128E}"/>
          </ac:picMkLst>
        </pc:picChg>
      </pc:sldChg>
      <pc:sldChg chg="del">
        <pc:chgData name="Róbert Gyula Dr. Almási" userId="03d04e38ac40ccb7" providerId="LiveId" clId="{8B8EE557-CBB0-4DFA-8BFE-5BD91CB2EA23}" dt="2025-09-19T07:12:49.492" v="84"/>
        <pc:sldMkLst>
          <pc:docMk/>
          <pc:sldMk cId="2626506056" sldId="408"/>
        </pc:sldMkLst>
      </pc:sldChg>
      <pc:sldChg chg="addSp delSp modSp mod">
        <pc:chgData name="Róbert Gyula Dr. Almási" userId="03d04e38ac40ccb7" providerId="LiveId" clId="{8B8EE557-CBB0-4DFA-8BFE-5BD91CB2EA23}" dt="2025-09-19T07:25:40.211" v="94" actId="1076"/>
        <pc:sldMkLst>
          <pc:docMk/>
          <pc:sldMk cId="3009810724" sldId="426"/>
        </pc:sldMkLst>
        <pc:spChg chg="mod">
          <ac:chgData name="Róbert Gyula Dr. Almási" userId="03d04e38ac40ccb7" providerId="LiveId" clId="{8B8EE557-CBB0-4DFA-8BFE-5BD91CB2EA23}" dt="2025-09-19T07:14:11.320" v="86" actId="404"/>
          <ac:spMkLst>
            <pc:docMk/>
            <pc:sldMk cId="3009810724" sldId="426"/>
            <ac:spMk id="332" creationId="{00000000-0000-0000-0000-000000000000}"/>
          </ac:spMkLst>
        </pc:spChg>
        <pc:picChg chg="add mod">
          <ac:chgData name="Róbert Gyula Dr. Almási" userId="03d04e38ac40ccb7" providerId="LiveId" clId="{8B8EE557-CBB0-4DFA-8BFE-5BD91CB2EA23}" dt="2025-09-19T07:25:40.211" v="94" actId="1076"/>
          <ac:picMkLst>
            <pc:docMk/>
            <pc:sldMk cId="3009810724" sldId="426"/>
            <ac:picMk id="4" creationId="{AD890AFC-C7AE-390A-9E1C-2568D2BDCC80}"/>
          </ac:picMkLst>
        </pc:picChg>
        <pc:picChg chg="add mod">
          <ac:chgData name="Róbert Gyula Dr. Almási" userId="03d04e38ac40ccb7" providerId="LiveId" clId="{8B8EE557-CBB0-4DFA-8BFE-5BD91CB2EA23}" dt="2025-09-19T07:17:56.444" v="89" actId="1076"/>
          <ac:picMkLst>
            <pc:docMk/>
            <pc:sldMk cId="3009810724" sldId="426"/>
            <ac:picMk id="1026" creationId="{F13A0EE9-4EF1-5E0A-76D8-D9CC5FF9C337}"/>
          </ac:picMkLst>
        </pc:picChg>
      </pc:sldChg>
      <pc:sldChg chg="modSp mod ord">
        <pc:chgData name="Róbert Gyula Dr. Almási" userId="03d04e38ac40ccb7" providerId="LiveId" clId="{8B8EE557-CBB0-4DFA-8BFE-5BD91CB2EA23}" dt="2025-09-19T08:57:15.010" v="3306"/>
        <pc:sldMkLst>
          <pc:docMk/>
          <pc:sldMk cId="698383990" sldId="459"/>
        </pc:sldMkLst>
        <pc:spChg chg="mod">
          <ac:chgData name="Róbert Gyula Dr. Almási" userId="03d04e38ac40ccb7" providerId="LiveId" clId="{8B8EE557-CBB0-4DFA-8BFE-5BD91CB2EA23}" dt="2025-09-19T08:18:52.439" v="891" actId="1076"/>
          <ac:spMkLst>
            <pc:docMk/>
            <pc:sldMk cId="698383990" sldId="459"/>
            <ac:spMk id="8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19:04.150" v="892" actId="1076"/>
          <ac:spMkLst>
            <pc:docMk/>
            <pc:sldMk cId="698383990" sldId="459"/>
            <ac:spMk id="118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25:06.734" v="1554" actId="6549"/>
          <ac:spMkLst>
            <pc:docMk/>
            <pc:sldMk cId="698383990" sldId="459"/>
            <ac:spMk id="119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08:44.509" v="567" actId="1076"/>
          <ac:spMkLst>
            <pc:docMk/>
            <pc:sldMk cId="698383990" sldId="459"/>
            <ac:spMk id="122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32:53.491" v="2098" actId="1076"/>
          <ac:spMkLst>
            <pc:docMk/>
            <pc:sldMk cId="698383990" sldId="459"/>
            <ac:spMk id="123" creationId="{00000000-0000-0000-0000-000000000000}"/>
          </ac:spMkLst>
        </pc:spChg>
      </pc:sldChg>
      <pc:sldChg chg="addSp delSp modSp mod">
        <pc:chgData name="Róbert Gyula Dr. Almási" userId="03d04e38ac40ccb7" providerId="LiveId" clId="{8B8EE557-CBB0-4DFA-8BFE-5BD91CB2EA23}" dt="2025-09-19T09:18:05.502" v="3921" actId="1076"/>
        <pc:sldMkLst>
          <pc:docMk/>
          <pc:sldMk cId="3259278299" sldId="512"/>
        </pc:sldMkLst>
        <pc:spChg chg="mod">
          <ac:chgData name="Róbert Gyula Dr. Almási" userId="03d04e38ac40ccb7" providerId="LiveId" clId="{8B8EE557-CBB0-4DFA-8BFE-5BD91CB2EA23}" dt="2025-09-19T09:17:41.186" v="3917" actId="1076"/>
          <ac:spMkLst>
            <pc:docMk/>
            <pc:sldMk cId="3259278299" sldId="512"/>
            <ac:spMk id="130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9:16:16.369" v="3902" actId="1076"/>
          <ac:spMkLst>
            <pc:docMk/>
            <pc:sldMk cId="3259278299" sldId="512"/>
            <ac:spMk id="131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58:53.639" v="3357" actId="6549"/>
          <ac:spMkLst>
            <pc:docMk/>
            <pc:sldMk cId="3259278299" sldId="512"/>
            <ac:spMk id="134" creationId="{00000000-0000-0000-0000-000000000000}"/>
          </ac:spMkLst>
        </pc:spChg>
        <pc:picChg chg="add mod">
          <ac:chgData name="Róbert Gyula Dr. Almási" userId="03d04e38ac40ccb7" providerId="LiveId" clId="{8B8EE557-CBB0-4DFA-8BFE-5BD91CB2EA23}" dt="2025-09-19T09:17:49.642" v="3919" actId="14100"/>
          <ac:picMkLst>
            <pc:docMk/>
            <pc:sldMk cId="3259278299" sldId="512"/>
            <ac:picMk id="3" creationId="{CE4CA01C-6501-5F5D-9370-0A7951F3989C}"/>
          </ac:picMkLst>
        </pc:picChg>
        <pc:picChg chg="add mod">
          <ac:chgData name="Róbert Gyula Dr. Almási" userId="03d04e38ac40ccb7" providerId="LiveId" clId="{8B8EE557-CBB0-4DFA-8BFE-5BD91CB2EA23}" dt="2025-09-19T09:18:05.502" v="3921" actId="1076"/>
          <ac:picMkLst>
            <pc:docMk/>
            <pc:sldMk cId="3259278299" sldId="512"/>
            <ac:picMk id="5" creationId="{E192BB4E-FC3C-38FF-1953-CEE88DFE8BB2}"/>
          </ac:picMkLst>
        </pc:picChg>
      </pc:sldChg>
      <pc:sldChg chg="addSp delSp modSp mod">
        <pc:chgData name="Róbert Gyula Dr. Almási" userId="03d04e38ac40ccb7" providerId="LiveId" clId="{8B8EE557-CBB0-4DFA-8BFE-5BD91CB2EA23}" dt="2025-09-19T09:33:36.723" v="4540" actId="478"/>
        <pc:sldMkLst>
          <pc:docMk/>
          <pc:sldMk cId="2728227928" sldId="513"/>
        </pc:sldMkLst>
        <pc:spChg chg="mod">
          <ac:chgData name="Róbert Gyula Dr. Almási" userId="03d04e38ac40ccb7" providerId="LiveId" clId="{8B8EE557-CBB0-4DFA-8BFE-5BD91CB2EA23}" dt="2025-09-19T09:25:31.114" v="4034" actId="1076"/>
          <ac:spMkLst>
            <pc:docMk/>
            <pc:sldMk cId="2728227928" sldId="513"/>
            <ac:spMk id="130" creationId="{E1E67C84-8953-A3F8-84B8-B5DC85E1B833}"/>
          </ac:spMkLst>
        </pc:spChg>
        <pc:spChg chg="mod">
          <ac:chgData name="Róbert Gyula Dr. Almási" userId="03d04e38ac40ccb7" providerId="LiveId" clId="{8B8EE557-CBB0-4DFA-8BFE-5BD91CB2EA23}" dt="2025-09-19T09:31:49.960" v="4536" actId="1076"/>
          <ac:spMkLst>
            <pc:docMk/>
            <pc:sldMk cId="2728227928" sldId="513"/>
            <ac:spMk id="131" creationId="{0B98BA5D-378E-CA4C-4D03-BC2E640C8101}"/>
          </ac:spMkLst>
        </pc:spChg>
        <pc:spChg chg="mod">
          <ac:chgData name="Róbert Gyula Dr. Almási" userId="03d04e38ac40ccb7" providerId="LiveId" clId="{8B8EE557-CBB0-4DFA-8BFE-5BD91CB2EA23}" dt="2025-09-19T07:45:24.520" v="138" actId="6549"/>
          <ac:spMkLst>
            <pc:docMk/>
            <pc:sldMk cId="2728227928" sldId="513"/>
            <ac:spMk id="134" creationId="{F97DE54C-9023-EB82-DFE4-E448A12C28E8}"/>
          </ac:spMkLst>
        </pc:spChg>
        <pc:picChg chg="add mod">
          <ac:chgData name="Róbert Gyula Dr. Almási" userId="03d04e38ac40ccb7" providerId="LiveId" clId="{8B8EE557-CBB0-4DFA-8BFE-5BD91CB2EA23}" dt="2025-09-19T09:31:56.532" v="4537" actId="14100"/>
          <ac:picMkLst>
            <pc:docMk/>
            <pc:sldMk cId="2728227928" sldId="513"/>
            <ac:picMk id="3" creationId="{22C68F06-C954-3A55-745F-78E059E57351}"/>
          </ac:picMkLst>
        </pc:picChg>
      </pc:sldChg>
      <pc:sldChg chg="delSp modSp mod">
        <pc:chgData name="Róbert Gyula Dr. Almási" userId="03d04e38ac40ccb7" providerId="LiveId" clId="{8B8EE557-CBB0-4DFA-8BFE-5BD91CB2EA23}" dt="2025-09-19T08:01:57.229" v="520" actId="1076"/>
        <pc:sldMkLst>
          <pc:docMk/>
          <pc:sldMk cId="2610540098" sldId="608"/>
        </pc:sldMkLst>
        <pc:spChg chg="mod">
          <ac:chgData name="Róbert Gyula Dr. Almási" userId="03d04e38ac40ccb7" providerId="LiveId" clId="{8B8EE557-CBB0-4DFA-8BFE-5BD91CB2EA23}" dt="2025-09-19T07:56:51.488" v="310" actId="6549"/>
          <ac:spMkLst>
            <pc:docMk/>
            <pc:sldMk cId="2610540098" sldId="608"/>
            <ac:spMk id="9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8:00:50.645" v="514" actId="1076"/>
          <ac:spMkLst>
            <pc:docMk/>
            <pc:sldMk cId="2610540098" sldId="608"/>
            <ac:spMk id="130" creationId="{00000000-0000-0000-0000-000000000000}"/>
          </ac:spMkLst>
        </pc:spChg>
        <pc:spChg chg="mod">
          <ac:chgData name="Róbert Gyula Dr. Almási" userId="03d04e38ac40ccb7" providerId="LiveId" clId="{8B8EE557-CBB0-4DFA-8BFE-5BD91CB2EA23}" dt="2025-09-19T07:55:58.310" v="299" actId="6549"/>
          <ac:spMkLst>
            <pc:docMk/>
            <pc:sldMk cId="2610540098" sldId="608"/>
            <ac:spMk id="134" creationId="{00000000-0000-0000-0000-000000000000}"/>
          </ac:spMkLst>
        </pc:spChg>
        <pc:picChg chg="mod">
          <ac:chgData name="Róbert Gyula Dr. Almási" userId="03d04e38ac40ccb7" providerId="LiveId" clId="{8B8EE557-CBB0-4DFA-8BFE-5BD91CB2EA23}" dt="2025-09-19T08:01:15.436" v="516" actId="14100"/>
          <ac:picMkLst>
            <pc:docMk/>
            <pc:sldMk cId="2610540098" sldId="608"/>
            <ac:picMk id="12" creationId="{00000000-0000-0000-0000-000000000000}"/>
          </ac:picMkLst>
        </pc:picChg>
        <pc:picChg chg="mod">
          <ac:chgData name="Róbert Gyula Dr. Almási" userId="03d04e38ac40ccb7" providerId="LiveId" clId="{8B8EE557-CBB0-4DFA-8BFE-5BD91CB2EA23}" dt="2025-09-19T08:01:25.165" v="517" actId="1076"/>
          <ac:picMkLst>
            <pc:docMk/>
            <pc:sldMk cId="2610540098" sldId="608"/>
            <ac:picMk id="13" creationId="{00000000-0000-0000-0000-000000000000}"/>
          </ac:picMkLst>
        </pc:picChg>
        <pc:picChg chg="mod">
          <ac:chgData name="Róbert Gyula Dr. Almási" userId="03d04e38ac40ccb7" providerId="LiveId" clId="{8B8EE557-CBB0-4DFA-8BFE-5BD91CB2EA23}" dt="2025-09-19T08:01:57.229" v="520" actId="1076"/>
          <ac:picMkLst>
            <pc:docMk/>
            <pc:sldMk cId="2610540098" sldId="608"/>
            <ac:picMk id="14" creationId="{00000000-0000-0000-0000-000000000000}"/>
          </ac:picMkLst>
        </pc:picChg>
      </pc:sldChg>
      <pc:sldChg chg="del">
        <pc:chgData name="Róbert Gyula Dr. Almási" userId="03d04e38ac40ccb7" providerId="LiveId" clId="{8B8EE557-CBB0-4DFA-8BFE-5BD91CB2EA23}" dt="2025-09-19T08:56:59.044" v="3304" actId="47"/>
        <pc:sldMkLst>
          <pc:docMk/>
          <pc:sldMk cId="3678770031" sldId="660"/>
        </pc:sldMkLst>
      </pc:sldChg>
      <pc:sldChg chg="delSp modSp mod">
        <pc:chgData name="Róbert Gyula Dr. Almási" userId="03d04e38ac40ccb7" providerId="LiveId" clId="{8B8EE557-CBB0-4DFA-8BFE-5BD91CB2EA23}" dt="2025-09-19T08:42:56.702" v="2598" actId="207"/>
        <pc:sldMkLst>
          <pc:docMk/>
          <pc:sldMk cId="1200121437" sldId="661"/>
        </pc:sldMkLst>
        <pc:spChg chg="mod">
          <ac:chgData name="Róbert Gyula Dr. Almási" userId="03d04e38ac40ccb7" providerId="LiveId" clId="{8B8EE557-CBB0-4DFA-8BFE-5BD91CB2EA23}" dt="2025-09-19T08:42:56.702" v="2598" actId="207"/>
          <ac:spMkLst>
            <pc:docMk/>
            <pc:sldMk cId="1200121437" sldId="661"/>
            <ac:spMk id="131" creationId="{DA211B99-6C72-7F5C-F838-F8B82A8F6789}"/>
          </ac:spMkLst>
        </pc:spChg>
      </pc:sldChg>
      <pc:sldChg chg="modSp add mod">
        <pc:chgData name="Róbert Gyula Dr. Almási" userId="03d04e38ac40ccb7" providerId="LiveId" clId="{8B8EE557-CBB0-4DFA-8BFE-5BD91CB2EA23}" dt="2025-09-19T08:53:57.812" v="3296" actId="20577"/>
        <pc:sldMkLst>
          <pc:docMk/>
          <pc:sldMk cId="3647900939" sldId="662"/>
        </pc:sldMkLst>
        <pc:spChg chg="mod">
          <ac:chgData name="Róbert Gyula Dr. Almási" userId="03d04e38ac40ccb7" providerId="LiveId" clId="{8B8EE557-CBB0-4DFA-8BFE-5BD91CB2EA23}" dt="2025-09-19T08:43:49.437" v="2648" actId="207"/>
          <ac:spMkLst>
            <pc:docMk/>
            <pc:sldMk cId="3647900939" sldId="662"/>
            <ac:spMk id="130" creationId="{5065EFB6-43CC-BD54-580E-772537503A4A}"/>
          </ac:spMkLst>
        </pc:spChg>
        <pc:spChg chg="mod">
          <ac:chgData name="Róbert Gyula Dr. Almási" userId="03d04e38ac40ccb7" providerId="LiveId" clId="{8B8EE557-CBB0-4DFA-8BFE-5BD91CB2EA23}" dt="2025-09-19T08:53:57.812" v="3296" actId="20577"/>
          <ac:spMkLst>
            <pc:docMk/>
            <pc:sldMk cId="3647900939" sldId="662"/>
            <ac:spMk id="131" creationId="{A7E2B1D0-D119-BCED-C1A7-84EC153A98DC}"/>
          </ac:spMkLst>
        </pc:spChg>
      </pc:sldChg>
      <pc:sldChg chg="modSp mod">
        <pc:chgData name="Róbert Gyula Dr. Almási" userId="03d04e38ac40ccb7" providerId="LiveId" clId="{8B8EE557-CBB0-4DFA-8BFE-5BD91CB2EA23}" dt="2025-09-19T08:54:50.362" v="3303" actId="20577"/>
        <pc:sldMkLst>
          <pc:docMk/>
          <pc:sldMk cId="929793221" sldId="663"/>
        </pc:sldMkLst>
        <pc:spChg chg="mod">
          <ac:chgData name="Róbert Gyula Dr. Almási" userId="03d04e38ac40ccb7" providerId="LiveId" clId="{8B8EE557-CBB0-4DFA-8BFE-5BD91CB2EA23}" dt="2025-09-19T08:54:50.362" v="3303" actId="20577"/>
          <ac:spMkLst>
            <pc:docMk/>
            <pc:sldMk cId="929793221" sldId="663"/>
            <ac:spMk id="4" creationId="{00000000-0000-0000-0000-000000000000}"/>
          </ac:spMkLst>
        </pc:spChg>
      </pc:sldChg>
      <pc:sldChg chg="addSp delSp modSp mod">
        <pc:chgData name="Róbert Gyula Dr. Almási" userId="03d04e38ac40ccb7" providerId="LiveId" clId="{8B8EE557-CBB0-4DFA-8BFE-5BD91CB2EA23}" dt="2025-09-22T07:37:20.457" v="4863" actId="478"/>
        <pc:sldMkLst>
          <pc:docMk/>
          <pc:sldMk cId="840339125" sldId="664"/>
        </pc:sldMkLst>
        <pc:spChg chg="add del">
          <ac:chgData name="Róbert Gyula Dr. Almási" userId="03d04e38ac40ccb7" providerId="LiveId" clId="{8B8EE557-CBB0-4DFA-8BFE-5BD91CB2EA23}" dt="2025-09-22T07:37:12.348" v="4861" actId="478"/>
          <ac:spMkLst>
            <pc:docMk/>
            <pc:sldMk cId="840339125" sldId="664"/>
            <ac:spMk id="7" creationId="{EA831C96-7D52-CFE0-4680-C6364161B47A}"/>
          </ac:spMkLst>
        </pc:spChg>
        <pc:spChg chg="mod">
          <ac:chgData name="Róbert Gyula Dr. Almási" userId="03d04e38ac40ccb7" providerId="LiveId" clId="{8B8EE557-CBB0-4DFA-8BFE-5BD91CB2EA23}" dt="2025-09-19T09:34:42.680" v="4551" actId="404"/>
          <ac:spMkLst>
            <pc:docMk/>
            <pc:sldMk cId="840339125" sldId="664"/>
            <ac:spMk id="130" creationId="{34CCA576-B8D6-98C2-30FB-1545EE86C238}"/>
          </ac:spMkLst>
        </pc:spChg>
        <pc:spChg chg="mod">
          <ac:chgData name="Róbert Gyula Dr. Almási" userId="03d04e38ac40ccb7" providerId="LiveId" clId="{8B8EE557-CBB0-4DFA-8BFE-5BD91CB2EA23}" dt="2025-09-19T09:34:07.812" v="4545" actId="1076"/>
          <ac:spMkLst>
            <pc:docMk/>
            <pc:sldMk cId="840339125" sldId="664"/>
            <ac:spMk id="131" creationId="{425BC2BD-F019-062B-38D0-16D007820923}"/>
          </ac:spMkLst>
        </pc:spChg>
        <pc:picChg chg="add del mod">
          <ac:chgData name="Róbert Gyula Dr. Almási" userId="03d04e38ac40ccb7" providerId="LiveId" clId="{8B8EE557-CBB0-4DFA-8BFE-5BD91CB2EA23}" dt="2025-09-22T07:37:20.457" v="4863" actId="478"/>
          <ac:picMkLst>
            <pc:docMk/>
            <pc:sldMk cId="840339125" sldId="664"/>
            <ac:picMk id="5" creationId="{CC02CC50-2A56-E6C5-1CAA-6C30C181F0D2}"/>
          </ac:picMkLst>
        </pc:picChg>
      </pc:sldChg>
      <pc:sldChg chg="addSp delSp modSp mod">
        <pc:chgData name="Róbert Gyula Dr. Almási" userId="03d04e38ac40ccb7" providerId="LiveId" clId="{8B8EE557-CBB0-4DFA-8BFE-5BD91CB2EA23}" dt="2025-09-19T12:18:18.439" v="4859" actId="478"/>
        <pc:sldMkLst>
          <pc:docMk/>
          <pc:sldMk cId="3483660890" sldId="665"/>
        </pc:sldMkLst>
        <pc:spChg chg="mod">
          <ac:chgData name="Róbert Gyula Dr. Almási" userId="03d04e38ac40ccb7" providerId="LiveId" clId="{8B8EE557-CBB0-4DFA-8BFE-5BD91CB2EA23}" dt="2025-09-19T12:07:05.049" v="4816" actId="20577"/>
          <ac:spMkLst>
            <pc:docMk/>
            <pc:sldMk cId="3483660890" sldId="665"/>
            <ac:spMk id="130" creationId="{A246719B-506E-D1B4-A4D4-41B18C114505}"/>
          </ac:spMkLst>
        </pc:spChg>
        <pc:picChg chg="add mod">
          <ac:chgData name="Róbert Gyula Dr. Almási" userId="03d04e38ac40ccb7" providerId="LiveId" clId="{8B8EE557-CBB0-4DFA-8BFE-5BD91CB2EA23}" dt="2025-09-19T12:09:41.786" v="4830" actId="1076"/>
          <ac:picMkLst>
            <pc:docMk/>
            <pc:sldMk cId="3483660890" sldId="665"/>
            <ac:picMk id="8" creationId="{81709056-FDCC-AD8E-6227-8D5C364AA503}"/>
          </ac:picMkLst>
        </pc:picChg>
      </pc:sldChg>
      <pc:sldChg chg="addSp delSp modSp mod ord modAnim">
        <pc:chgData name="Róbert Gyula Dr. Almási" userId="03d04e38ac40ccb7" providerId="LiveId" clId="{8B8EE557-CBB0-4DFA-8BFE-5BD91CB2EA23}" dt="2025-09-22T08:01:08.468" v="5007"/>
        <pc:sldMkLst>
          <pc:docMk/>
          <pc:sldMk cId="913569215" sldId="666"/>
        </pc:sldMkLst>
        <pc:spChg chg="add mod">
          <ac:chgData name="Róbert Gyula Dr. Almási" userId="03d04e38ac40ccb7" providerId="LiveId" clId="{8B8EE557-CBB0-4DFA-8BFE-5BD91CB2EA23}" dt="2025-09-22T08:00:58.852" v="5006" actId="207"/>
          <ac:spMkLst>
            <pc:docMk/>
            <pc:sldMk cId="913569215" sldId="666"/>
            <ac:spMk id="8" creationId="{3649665B-A112-9019-D5E3-BFD504060ABF}"/>
          </ac:spMkLst>
        </pc:spChg>
        <pc:spChg chg="mod">
          <ac:chgData name="Róbert Gyula Dr. Almási" userId="03d04e38ac40ccb7" providerId="LiveId" clId="{8B8EE557-CBB0-4DFA-8BFE-5BD91CB2EA23}" dt="2025-09-22T07:55:44.986" v="4995" actId="1076"/>
          <ac:spMkLst>
            <pc:docMk/>
            <pc:sldMk cId="913569215" sldId="666"/>
            <ac:spMk id="131" creationId="{9D8FD128-B3B8-A53F-5633-971DF110BFC4}"/>
          </ac:spMkLst>
        </pc:spChg>
        <pc:picChg chg="add mod">
          <ac:chgData name="Róbert Gyula Dr. Almási" userId="03d04e38ac40ccb7" providerId="LiveId" clId="{8B8EE557-CBB0-4DFA-8BFE-5BD91CB2EA23}" dt="2025-09-22T07:55:56.583" v="4997" actId="1076"/>
          <ac:picMkLst>
            <pc:docMk/>
            <pc:sldMk cId="913569215" sldId="666"/>
            <ac:picMk id="5" creationId="{359E9D85-937C-5C29-386D-9601ABF5E72C}"/>
          </ac:picMkLst>
        </pc:picChg>
      </pc:sldChg>
      <pc:sldChg chg="addSp delSp modSp mod">
        <pc:chgData name="Róbert Gyula Dr. Almási" userId="03d04e38ac40ccb7" providerId="LiveId" clId="{8B8EE557-CBB0-4DFA-8BFE-5BD91CB2EA23}" dt="2025-09-19T12:17:42.454" v="4857" actId="207"/>
        <pc:sldMkLst>
          <pc:docMk/>
          <pc:sldMk cId="3156159448" sldId="667"/>
        </pc:sldMkLst>
        <pc:spChg chg="add mod">
          <ac:chgData name="Róbert Gyula Dr. Almási" userId="03d04e38ac40ccb7" providerId="LiveId" clId="{8B8EE557-CBB0-4DFA-8BFE-5BD91CB2EA23}" dt="2025-09-19T12:17:04.579" v="4850" actId="1076"/>
          <ac:spMkLst>
            <pc:docMk/>
            <pc:sldMk cId="3156159448" sldId="667"/>
            <ac:spMk id="3" creationId="{EF4A1E47-CC97-1636-8E1D-477E1D181D82}"/>
          </ac:spMkLst>
        </pc:spChg>
        <pc:spChg chg="add mod">
          <ac:chgData name="Róbert Gyula Dr. Almási" userId="03d04e38ac40ccb7" providerId="LiveId" clId="{8B8EE557-CBB0-4DFA-8BFE-5BD91CB2EA23}" dt="2025-09-19T12:17:42.454" v="4857" actId="207"/>
          <ac:spMkLst>
            <pc:docMk/>
            <pc:sldMk cId="3156159448" sldId="667"/>
            <ac:spMk id="5" creationId="{947597F1-303A-8DC5-F931-1F42014EBAFE}"/>
          </ac:spMkLst>
        </pc:spChg>
        <pc:picChg chg="mod">
          <ac:chgData name="Róbert Gyula Dr. Almási" userId="03d04e38ac40ccb7" providerId="LiveId" clId="{8B8EE557-CBB0-4DFA-8BFE-5BD91CB2EA23}" dt="2025-09-19T12:11:07.758" v="4835" actId="1076"/>
          <ac:picMkLst>
            <pc:docMk/>
            <pc:sldMk cId="3156159448" sldId="667"/>
            <ac:picMk id="10" creationId="{3E48C58B-2DB5-A943-5222-E5DE93B0E08F}"/>
          </ac:picMkLst>
        </pc:picChg>
      </pc:sldChg>
      <pc:sldChg chg="addSp delSp modSp mod">
        <pc:chgData name="Róbert Gyula Dr. Almási" userId="03d04e38ac40ccb7" providerId="LiveId" clId="{8B8EE557-CBB0-4DFA-8BFE-5BD91CB2EA23}" dt="2025-09-22T07:42:07.165" v="4991" actId="1076"/>
        <pc:sldMkLst>
          <pc:docMk/>
          <pc:sldMk cId="4065223819" sldId="668"/>
        </pc:sldMkLst>
        <pc:spChg chg="mod">
          <ac:chgData name="Róbert Gyula Dr. Almási" userId="03d04e38ac40ccb7" providerId="LiveId" clId="{8B8EE557-CBB0-4DFA-8BFE-5BD91CB2EA23}" dt="2025-09-22T07:41:53.316" v="4989" actId="207"/>
          <ac:spMkLst>
            <pc:docMk/>
            <pc:sldMk cId="4065223819" sldId="668"/>
            <ac:spMk id="7" creationId="{FB3A81E7-9590-DB97-5ACA-D38DEF2EBDA3}"/>
          </ac:spMkLst>
        </pc:spChg>
        <pc:picChg chg="add mod">
          <ac:chgData name="Róbert Gyula Dr. Almási" userId="03d04e38ac40ccb7" providerId="LiveId" clId="{8B8EE557-CBB0-4DFA-8BFE-5BD91CB2EA23}" dt="2025-09-22T07:42:07.165" v="4991" actId="1076"/>
          <ac:picMkLst>
            <pc:docMk/>
            <pc:sldMk cId="4065223819" sldId="668"/>
            <ac:picMk id="3" creationId="{3733DBB0-573A-577C-F4AB-41ADE2D23CE3}"/>
          </ac:picMkLst>
        </pc:picChg>
        <pc:picChg chg="del">
          <ac:chgData name="Róbert Gyula Dr. Almási" userId="03d04e38ac40ccb7" providerId="LiveId" clId="{8B8EE557-CBB0-4DFA-8BFE-5BD91CB2EA23}" dt="2025-09-22T07:37:24.618" v="4864" actId="478"/>
          <ac:picMkLst>
            <pc:docMk/>
            <pc:sldMk cId="4065223819" sldId="668"/>
            <ac:picMk id="5" creationId="{58068184-80EF-B7E8-0856-FAFEF656A904}"/>
          </ac:picMkLst>
        </pc:picChg>
      </pc:sldChg>
      <pc:sldChg chg="addSp delSp modSp mod">
        <pc:chgData name="Róbert Gyula Dr. Almási" userId="03d04e38ac40ccb7" providerId="LiveId" clId="{8B8EE557-CBB0-4DFA-8BFE-5BD91CB2EA23}" dt="2025-09-22T08:33:25.363" v="5521" actId="6549"/>
        <pc:sldMkLst>
          <pc:docMk/>
          <pc:sldMk cId="3438992425" sldId="669"/>
        </pc:sldMkLst>
        <pc:spChg chg="mod">
          <ac:chgData name="Róbert Gyula Dr. Almási" userId="03d04e38ac40ccb7" providerId="LiveId" clId="{8B8EE557-CBB0-4DFA-8BFE-5BD91CB2EA23}" dt="2025-09-22T08:31:47.365" v="5454" actId="207"/>
          <ac:spMkLst>
            <pc:docMk/>
            <pc:sldMk cId="3438992425" sldId="669"/>
            <ac:spMk id="3" creationId="{E6BB1688-7A0F-1AE0-D7D1-42626F239F5D}"/>
          </ac:spMkLst>
        </pc:spChg>
        <pc:spChg chg="add mod">
          <ac:chgData name="Róbert Gyula Dr. Almási" userId="03d04e38ac40ccb7" providerId="LiveId" clId="{8B8EE557-CBB0-4DFA-8BFE-5BD91CB2EA23}" dt="2025-09-22T08:33:25.363" v="5521" actId="6549"/>
          <ac:spMkLst>
            <pc:docMk/>
            <pc:sldMk cId="3438992425" sldId="669"/>
            <ac:spMk id="4" creationId="{595D0BDF-B6A2-06F0-C91E-00B240F7ADBA}"/>
          </ac:spMkLst>
        </pc:spChg>
        <pc:spChg chg="del mod">
          <ac:chgData name="Róbert Gyula Dr. Almási" userId="03d04e38ac40ccb7" providerId="LiveId" clId="{8B8EE557-CBB0-4DFA-8BFE-5BD91CB2EA23}" dt="2025-09-22T08:28:22.181" v="5231" actId="478"/>
          <ac:spMkLst>
            <pc:docMk/>
            <pc:sldMk cId="3438992425" sldId="669"/>
            <ac:spMk id="5" creationId="{E8199961-9565-18C8-DF84-D982F8CB4F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ACD4-BBD6-4306-97B5-8AD5F23B6C73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809CE-C70F-42D2-86DA-C1B461CF7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2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howstuffworks.com/human-body/systems/nervous-system/hypothalamus.htm" TargetMode="External"/><Relationship Id="rId7" Type="http://schemas.openxmlformats.org/officeDocument/2006/relationships/hyperlink" Target="https://www.ncbi.nlm.nih.gov/books/n/neurosci/A2251/def-item/A2836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cbi.nlm.nih.gov/books/n/neurosci/A2251/def-item/A2738/" TargetMode="External"/><Relationship Id="rId5" Type="http://schemas.openxmlformats.org/officeDocument/2006/relationships/hyperlink" Target="https://www.ncbi.nlm.nih.gov/books/n/neurosci/A2251/def-item/A2315/" TargetMode="External"/><Relationship Id="rId4" Type="http://schemas.openxmlformats.org/officeDocument/2006/relationships/hyperlink" Target="https://health.howstuffworks.com/human-body/systems/nervous-system/nerve.htm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632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146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966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661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5C79CE4A-4E0E-CCB2-DF93-EE17B89E7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955F8FE5-8CA7-EE65-3B21-356D2AFB84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3C0B3557-4DAC-0557-C2D2-4BBC91A7FD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5174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86635320-2BBD-6E3D-25E2-0DB79BA0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2D8A610-433D-BCCE-E221-F8D4CEC75C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83790561-B094-3C3D-019F-43942F9D27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397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2C11804-82D4-DB51-7888-5F8B3E7F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D5351EB1-413C-2EA0-6217-A78FEF7E33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235B8DA8-D89B-3A6C-1AF4-A29E6F1461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400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3FCF6B73-B955-53A3-BA89-C97169EEF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C94A11E4-1B83-8CCD-2850-E4B6D00D31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90C947FE-DAA1-AD91-16FE-A9FE2EDE00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803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8F8D73CA-04E9-2998-9993-BD7D27C68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132A589A-A0E0-CF96-ED6C-61B1405AE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57BD0750-3C31-3D37-7383-6C9DDB61EB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183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D44A7A9-E062-7DA2-6D06-74F396895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2B717442-BBF8-83B4-3E66-791F82216B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8480509B-6209-931D-0A49-6E934096FB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380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0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04B9652-2D70-3E7B-EE8B-19FEE013E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A8A8C99E-A582-0B68-50CA-5B480AFFB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AC303EC0-EB81-24BD-0512-6028B3F4D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836092C3-AD83-B5C8-42A4-44060303B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A374B646-E72C-9507-6BE2-0EB1BEBA74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FDBDCBA2-9377-B305-6D75-AAC75EA826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58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great part of chronic pain states is not responsive to the usually administered form of pain medication. Therefore, a pain professional is responsible for aiding patients to determine the most appropriate agent for alleviating the discomfort and stress accompanied by a reduction in potential side effects.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Medications that may interfere with the usual choices of drug or non-drug treatments. Some treatments may be contraindicated in patients on anticoagulants, or with an uncorrected bleeding disorder, active infection, pregnancy, immunosuppressive therapy, or other issues.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14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Amenniyre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 látjuk, 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fájdalom erősítő rendszernek 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 fő tényezőjét ismerjük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Első: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Peripheral sensitization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egy fokozott érzékenység az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afferens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stimulusokra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 receptív mező megnő az alvó/nyugvó receptorok feléledése miatt, mely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allodiniához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hyperalgeziához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vezet. The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receptive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silent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allodynia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hyperalgesia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Hyperalgezia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Allodynia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Második: Ismétlődő, magas intenzitású </a:t>
            </a:r>
            <a:r>
              <a:rPr lang="hu-HU" altLang="hu-H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stimulus</a:t>
            </a:r>
            <a:r>
              <a:rPr lang="hu-HU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aktiválja a </a:t>
            </a:r>
            <a:r>
              <a:rPr lang="hu-HU" altLang="hu-H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a</a:t>
            </a:r>
            <a:r>
              <a:rPr lang="hu-HU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hátsó szarv szignál </a:t>
            </a:r>
            <a:r>
              <a:rPr lang="hu-HU" altLang="hu-H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transzdukciós</a:t>
            </a:r>
            <a:r>
              <a:rPr lang="hu-HU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kaszkád rendszerét mely centrális </a:t>
            </a:r>
            <a:r>
              <a:rPr lang="hu-HU" altLang="hu-H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szenzitizációhoz</a:t>
            </a:r>
            <a:r>
              <a:rPr lang="hu-HU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vezet. </a:t>
            </a:r>
            <a:r>
              <a:rPr lang="en-GB" altLang="hu-H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hu-HU" dirty="0"/>
              <a:t>A fájdalom erősítő és gyengítő rendszer lehet rövid vagy hosszú időtartamú</a:t>
            </a:r>
            <a:r>
              <a:rPr lang="hu-HU" baseline="0" dirty="0"/>
              <a:t> (STP-LTP; STD-LTD). A felelős receptorok az NMDA és AMPA </a:t>
            </a:r>
            <a:r>
              <a:rPr lang="hu-HU" baseline="0" dirty="0" err="1"/>
              <a:t>receptors</a:t>
            </a:r>
            <a:r>
              <a:rPr lang="hu-HU" baseline="0" dirty="0"/>
              <a:t> (</a:t>
            </a:r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α-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amino-3-hydroxy-5-methyl-4-isoxazol-epropionic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acid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receptor).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84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Unbelievable as it may sound, yet sometimes the tiniest impact can injure the body in such a way that this momentarily ache develops into severe chronic pain, whereas 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 comminution of a part of the body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engenders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fairly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manageable pain sensation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a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potentiation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hyperalgesia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  <a:r>
              <a:rPr lang="hu-H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relief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most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PAG, LC, NR and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NRG…</a:t>
            </a:r>
          </a:p>
          <a:p>
            <a:pPr lvl="0"/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descending pathways originate in the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somatosensory cortex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relays to the thalamus, and the 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hypothalamus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Thalamic neurons descend to the midbrain. There, they synapse on ascending pathways in the medulla and spinal cord and inhibit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ascending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nerve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signals. This produces pain relief (analgesia). The major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brainstem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regions that produce this effect are located in poorly defined nuclei in the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periaqueductal gray matter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the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rostral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medulla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904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Némelyike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ezeknek az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analgetikus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modulációs folyamatoknak a természetes fájdalomcsillapító rendszer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aktivizációjából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ered melyek endogén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opiátokat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szabadítanak fel, ezek a…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Ezek az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opioidok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8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modulációs rendszer némelyike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viszont endogén </a:t>
            </a:r>
            <a:r>
              <a:rPr lang="hu-HU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cannabinoidokat</a:t>
            </a:r>
            <a:r>
              <a:rPr lang="hu-H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szabadít fel.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neurotranszmitterek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csoportjai a következők: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cannabinoids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Endocannabinoid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endovanilloid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endovanilloid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N-acyl</a:t>
            </a:r>
            <a:r>
              <a:rPr lang="hu-H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thanolamide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származékok. Ezek a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lipid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termékek főleg a CB1 és TPV receptorokon hatnak, tehát centrálisan és perifériásan is, ritkán</a:t>
            </a:r>
            <a:r>
              <a:rPr lang="hu-H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CB2 </a:t>
            </a:r>
            <a:r>
              <a:rPr lang="hu-HU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rec-kon</a:t>
            </a:r>
            <a:r>
              <a:rPr lang="hu-H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Cannabinoidok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és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vanilloidok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ugyanazokon a </a:t>
            </a:r>
            <a:r>
              <a:rPr lang="hu-H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rec-kon</a:t>
            </a:r>
            <a:r>
              <a:rPr lang="hu-H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hatnak és analgéziát okoznak.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34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</a:t>
            </a:r>
            <a:r>
              <a:rPr lang="hu-HU" dirty="0" err="1"/>
              <a:t>classification</a:t>
            </a:r>
            <a:r>
              <a:rPr lang="hu-HU" dirty="0"/>
              <a:t> of </a:t>
            </a:r>
            <a:r>
              <a:rPr lang="hu-HU" dirty="0" err="1"/>
              <a:t>pain</a:t>
            </a:r>
            <a:r>
              <a:rPr lang="hu-HU" dirty="0"/>
              <a:t> </a:t>
            </a:r>
            <a:r>
              <a:rPr lang="hu-HU" dirty="0" err="1"/>
              <a:t>according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types</a:t>
            </a:r>
            <a:r>
              <a:rPr lang="hu-HU" dirty="0"/>
              <a:t>. </a:t>
            </a:r>
            <a:r>
              <a:rPr lang="hu-HU" dirty="0" err="1"/>
              <a:t>Pain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be </a:t>
            </a:r>
            <a:r>
              <a:rPr lang="hu-HU" dirty="0" err="1"/>
              <a:t>somatic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psychogenic</a:t>
            </a:r>
            <a:r>
              <a:rPr lang="hu-HU" dirty="0"/>
              <a:t>.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don’t</a:t>
            </a:r>
            <a:r>
              <a:rPr lang="hu-HU" dirty="0"/>
              <a:t> </a:t>
            </a:r>
            <a:r>
              <a:rPr lang="hu-HU" dirty="0" err="1"/>
              <a:t>like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diagnosis</a:t>
            </a:r>
            <a:r>
              <a:rPr lang="hu-HU" baseline="0" dirty="0"/>
              <a:t> of </a:t>
            </a:r>
            <a:r>
              <a:rPr lang="hu-HU" baseline="0" dirty="0" err="1"/>
              <a:t>psychogenic</a:t>
            </a:r>
            <a:r>
              <a:rPr lang="hu-HU" baseline="0" dirty="0"/>
              <a:t> </a:t>
            </a:r>
            <a:r>
              <a:rPr lang="hu-HU" baseline="0" dirty="0" err="1"/>
              <a:t>pain</a:t>
            </a:r>
            <a:r>
              <a:rPr lang="hu-HU" baseline="0" dirty="0"/>
              <a:t> </a:t>
            </a:r>
            <a:r>
              <a:rPr lang="hu-HU" baseline="0" dirty="0" err="1"/>
              <a:t>without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thorough</a:t>
            </a:r>
            <a:r>
              <a:rPr lang="hu-HU" baseline="0" dirty="0"/>
              <a:t> </a:t>
            </a:r>
            <a:r>
              <a:rPr lang="hu-HU" baseline="0" dirty="0" err="1"/>
              <a:t>examination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patient</a:t>
            </a:r>
            <a:r>
              <a:rPr lang="hu-HU" baseline="0" dirty="0"/>
              <a:t> </a:t>
            </a:r>
            <a:r>
              <a:rPr lang="hu-HU" baseline="0" dirty="0" err="1"/>
              <a:t>or</a:t>
            </a:r>
            <a:r>
              <a:rPr lang="hu-HU" baseline="0" dirty="0"/>
              <a:t> </a:t>
            </a:r>
            <a:r>
              <a:rPr lang="hu-HU" baseline="0" dirty="0" err="1"/>
              <a:t>without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interrogation</a:t>
            </a:r>
            <a:r>
              <a:rPr lang="hu-HU" baseline="0" dirty="0"/>
              <a:t> </a:t>
            </a:r>
            <a:r>
              <a:rPr lang="hu-HU" baseline="0" dirty="0" err="1"/>
              <a:t>of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family</a:t>
            </a:r>
            <a:r>
              <a:rPr lang="hu-HU" baseline="0" dirty="0"/>
              <a:t> </a:t>
            </a:r>
            <a:r>
              <a:rPr lang="hu-HU" baseline="0" dirty="0" err="1"/>
              <a:t>members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loved</a:t>
            </a:r>
            <a:r>
              <a:rPr lang="hu-HU" baseline="0" dirty="0"/>
              <a:t> </a:t>
            </a:r>
            <a:r>
              <a:rPr lang="hu-HU" baseline="0" dirty="0" err="1"/>
              <a:t>ones</a:t>
            </a:r>
            <a:r>
              <a:rPr lang="hu-HU" baseline="0" dirty="0"/>
              <a:t> and </a:t>
            </a:r>
            <a:r>
              <a:rPr lang="hu-HU" baseline="0" dirty="0" err="1"/>
              <a:t>GPs</a:t>
            </a:r>
            <a:r>
              <a:rPr lang="hu-HU" baseline="0" dirty="0"/>
              <a:t>.</a:t>
            </a:r>
          </a:p>
          <a:p>
            <a:r>
              <a:rPr lang="hu-HU" baseline="0" dirty="0" err="1"/>
              <a:t>Classically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pain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be </a:t>
            </a:r>
            <a:r>
              <a:rPr lang="hu-HU" baseline="0" dirty="0" err="1"/>
              <a:t>dichotomized</a:t>
            </a:r>
            <a:r>
              <a:rPr lang="hu-HU" baseline="0" dirty="0"/>
              <a:t> </a:t>
            </a:r>
            <a:r>
              <a:rPr lang="hu-HU" baseline="0" dirty="0" err="1"/>
              <a:t>into</a:t>
            </a:r>
            <a:r>
              <a:rPr lang="hu-HU" baseline="0" dirty="0"/>
              <a:t> </a:t>
            </a:r>
            <a:r>
              <a:rPr lang="hu-HU" baseline="0" dirty="0" err="1"/>
              <a:t>acute</a:t>
            </a:r>
            <a:r>
              <a:rPr lang="hu-HU" baseline="0" dirty="0"/>
              <a:t> and </a:t>
            </a:r>
            <a:r>
              <a:rPr lang="hu-HU" baseline="0" dirty="0" err="1"/>
              <a:t>chronic</a:t>
            </a:r>
            <a:r>
              <a:rPr lang="hu-HU" baseline="0" dirty="0"/>
              <a:t>. </a:t>
            </a:r>
            <a:r>
              <a:rPr lang="hu-HU" baseline="0" dirty="0" err="1"/>
              <a:t>Usually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acute</a:t>
            </a:r>
            <a:r>
              <a:rPr lang="hu-HU" baseline="0" dirty="0"/>
              <a:t> </a:t>
            </a:r>
            <a:r>
              <a:rPr lang="hu-HU" baseline="0" dirty="0" err="1"/>
              <a:t>pain</a:t>
            </a:r>
            <a:r>
              <a:rPr lang="hu-HU" baseline="0" dirty="0"/>
              <a:t> is a </a:t>
            </a:r>
            <a:r>
              <a:rPr lang="hu-HU" baseline="0" dirty="0" err="1"/>
              <a:t>nociceptive</a:t>
            </a:r>
            <a:r>
              <a:rPr lang="hu-HU" baseline="0" dirty="0"/>
              <a:t> </a:t>
            </a:r>
            <a:r>
              <a:rPr lang="hu-HU" baseline="0" dirty="0" err="1"/>
              <a:t>pain</a:t>
            </a:r>
            <a:r>
              <a:rPr lang="hu-HU" baseline="0" dirty="0"/>
              <a:t> </a:t>
            </a:r>
            <a:r>
              <a:rPr lang="hu-HU" baseline="0" dirty="0" err="1"/>
              <a:t>whereas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chronic</a:t>
            </a:r>
            <a:r>
              <a:rPr lang="hu-HU" baseline="0" dirty="0"/>
              <a:t> </a:t>
            </a:r>
            <a:r>
              <a:rPr lang="hu-HU" baseline="0" dirty="0" err="1"/>
              <a:t>pain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be </a:t>
            </a:r>
            <a:r>
              <a:rPr lang="hu-HU" baseline="0" dirty="0" err="1"/>
              <a:t>nociceptive</a:t>
            </a:r>
            <a:r>
              <a:rPr lang="hu-HU" baseline="0" dirty="0"/>
              <a:t>…</a:t>
            </a:r>
            <a:r>
              <a:rPr lang="hu-HU" baseline="0" dirty="0" err="1"/>
              <a:t>you</a:t>
            </a:r>
            <a:r>
              <a:rPr lang="hu-HU" baseline="0" dirty="0"/>
              <a:t> </a:t>
            </a:r>
            <a:r>
              <a:rPr lang="hu-HU" baseline="0" dirty="0" err="1"/>
              <a:t>can</a:t>
            </a:r>
            <a:r>
              <a:rPr lang="hu-HU" baseline="0" dirty="0"/>
              <a:t> </a:t>
            </a:r>
            <a:r>
              <a:rPr lang="hu-HU" baseline="0" dirty="0" err="1"/>
              <a:t>see</a:t>
            </a:r>
            <a:r>
              <a:rPr lang="hu-HU" baseline="0" dirty="0"/>
              <a:t> </a:t>
            </a:r>
            <a:r>
              <a:rPr lang="hu-HU" baseline="0" dirty="0" err="1"/>
              <a:t>some</a:t>
            </a:r>
            <a:r>
              <a:rPr lang="hu-HU" baseline="0" dirty="0"/>
              <a:t> </a:t>
            </a:r>
            <a:r>
              <a:rPr lang="hu-HU" baseline="0" dirty="0" err="1"/>
              <a:t>example</a:t>
            </a:r>
            <a:r>
              <a:rPr lang="hu-HU" baseline="0" dirty="0"/>
              <a:t> </a:t>
            </a:r>
            <a:r>
              <a:rPr lang="hu-HU" baseline="0" dirty="0" err="1"/>
              <a:t>on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bottom</a:t>
            </a:r>
            <a:r>
              <a:rPr lang="hu-HU" baseline="0" dirty="0"/>
              <a:t>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615D1-0E1C-40F3-A798-BC7912D1BD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87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803C6-3DB7-0508-1CC6-FB35638CD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78D0AA6-5E62-58D3-F29C-1C7488727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50244A-E512-EC85-87EA-91CBEC13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B806EA-C866-5DB1-5131-69F2B438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433B9A8-B1FC-3EB3-379A-7700CD3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36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5BA9A0-67F7-3B3F-55E8-90D89164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4B21614-C51A-0580-417A-3E93D541B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2637E9-D165-2A12-7954-7EF14192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658391-260E-8F46-4820-B28A9096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F3FAB9-D457-E691-F231-CA041C53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7828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856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53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0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44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54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68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197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2128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913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03455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82597" y="1629096"/>
            <a:ext cx="4032448" cy="26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39690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1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1" y="1575758"/>
            <a:ext cx="5283985" cy="1955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88016" y="1575758"/>
            <a:ext cx="5283985" cy="1955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08975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22012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1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110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BA0474F-022B-4C43-AD6C-8A31C846D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B114F33-25FA-E621-C2C6-37E343AB5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93E6D6-D888-EC6E-E3E2-38CF6F6B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9CD9EB-843B-BDB8-06FF-2F78D6B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F4B2C4-4ABB-DB77-B08B-7C9C6108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1469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5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84299" y="3566613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376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32428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2514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171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0105-0024-41F2-9395-ABBBDE36CB0E}" type="slidenum">
              <a:rPr lang="hu-HU" altLang="hu-H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958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3FC2-187E-4E29-B919-ABBD87A9F070}" type="datetimeFigureOut">
              <a:rPr lang="hu-HU" smtClean="0">
                <a:solidFill>
                  <a:prstClr val="black"/>
                </a:solidFill>
              </a:rPr>
              <a:pPr/>
              <a:t>2025. 09. 26.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EFFCC-3688-4BD2-83F6-39ED4C9DC8C7}" type="slidenum">
              <a:rPr lang="hu-HU" smtClean="0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754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993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244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80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0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44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54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68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75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Cím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5062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71509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6144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7934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82597" y="1629096"/>
            <a:ext cx="4032448" cy="26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0338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1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1" y="1575758"/>
            <a:ext cx="5283985" cy="1955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6188016" y="1575758"/>
            <a:ext cx="5283985" cy="1955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2020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51010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1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0413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5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8784299" y="3566613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27587332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83014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14397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Csak cí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6192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0227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0610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799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F2F2F2"/>
                </a:solidFill>
              </a:rPr>
              <a:pPr/>
              <a:t>9/26/2025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096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35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138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442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891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13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Tartalomrész képaláíráss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0010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507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922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3574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188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48731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43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186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085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95503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Cím és függőleges szöveg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8220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766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283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332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4161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682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706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596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31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642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8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Függőleges cím és szöve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134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954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6859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917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066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75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432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86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544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383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9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01">
  <p:cSld name="Image Holder 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20" name="Google Shape;20;p17"/>
          <p:cNvSpPr>
            <a:spLocks noGrp="1"/>
          </p:cNvSpPr>
          <p:nvPr>
            <p:ph type="pic" idx="2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9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10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14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173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4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382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822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8080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070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66540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31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7D43-5982-47E5-B868-108D6850E07F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7D3A-6882-41D6-9C96-14E4EDF227B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9616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32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9680-95DB-43E9-A11B-42E8DE5E68FB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2459-9463-462E-8735-177D957580C6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910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3312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72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F2F2F2"/>
                </a:solidFill>
              </a:rPr>
              <a:pPr/>
              <a:t>9/26/2025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0363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5367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355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344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954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35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1_Cím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85685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40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609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735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06726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008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65368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303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26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FBD5EF-A677-2287-B5FE-E3655C7B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6E2C1D-9555-92E5-132A-BDB0A52A7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62CE78-1881-A913-B025-6DFC6A94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505D5-A939-D97C-3B98-63773BA7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F73350-55F7-73D9-73D6-06ABBCD5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167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older 01">
  <p:cSld name="1_Image Holder 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sp>
        <p:nvSpPr>
          <p:cNvPr id="20" name="Google Shape;20;p17"/>
          <p:cNvSpPr>
            <a:spLocks noGrp="1"/>
          </p:cNvSpPr>
          <p:nvPr>
            <p:ph type="pic" idx="2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6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1_Cím és tartalom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33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zakaszfejléc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5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2 tartalomrész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621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Összehasonlítá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3824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1_Csak cím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351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Üre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6087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1_Tartalomrész képaláíráss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Kép képaláírással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61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1_Cím és függőleges szöveg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95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DC8731-9535-8818-22C5-036AF2EA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500272-8ABA-EDED-D688-1425BB90D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51585F9-4908-43EB-DEED-AB3DB8126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09EDBF-838E-F78A-2DB5-AB6319A2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4A3999-1912-8FBF-ABA3-D3B9EF25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472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1_Függőleges cím és szöve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349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8F6D-B377-4048-97A9-F22430FC807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17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84C-033C-4D3D-9B4E-A0FB0796762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06D3-DE3E-4C03-B715-365922F9574B}" type="datetime1">
              <a:rPr lang="en-US" smtClean="0">
                <a:solidFill>
                  <a:srgbClr val="F2F2F2"/>
                </a:solidFill>
              </a:rPr>
              <a:pPr/>
              <a:t>9/26/2025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2F2F2"/>
                </a:solidFill>
              </a:rPr>
              <a:t>Dr Almási R. Gyula Ph.D 2018. PTE KK AITI FT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5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883-CF9B-4F96-8E19-C298ABACBBB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25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7599-3406-4367-AD3A-4CB3B42F8B7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96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23D1-7572-4FC4-BC3E-985D5A1C99C6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55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D40E-FB85-4609-A554-8BA6C1327FE1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07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E1B4-1312-492B-B59C-463E29C215B0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87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4421-9F45-4BB5-8C24-A1E33E03BE0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0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B497A6-944A-54BB-1FAF-AC8AD44B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8152F6-2968-DCEA-F490-659664AA0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546F45-4B7B-C1D6-7E8A-E69802250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60B571C-2938-6CE4-8C25-6129D691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9E9DF9-1DB2-F1DE-64C6-1921F7B6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1D7345-F869-B92A-87BD-034E6CDD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0853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82502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36927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261612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6160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773643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10713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2D3-C9EA-4996-A716-9A05F77C66C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3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FA9-4B42-454F-922F-D980484FC9FC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358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8F6D-B377-4048-97A9-F22430FC807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869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B084C-033C-4D3D-9B4E-A0FB0796762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9A3E49-258B-D634-9C76-B2ED9C9A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2298ED4-435C-2AC4-A4F3-68E67089B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A4276-8410-6EFF-EDC6-65492D54C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A76E20-3EC1-821E-70CA-AC478046F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591A1C1-6175-9DDA-9B3A-FD63B5BED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BA2025C-FD4D-3661-F8B9-DBE66136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DC2DB9E-A498-8E19-CD57-875832ED7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0E1C724-B2EA-EB4C-B02B-A13973DC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4610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06D3-DE3E-4C03-B715-365922F9574B}" type="datetime1">
              <a:rPr lang="en-US" smtClean="0">
                <a:solidFill>
                  <a:srgbClr val="F2F2F2"/>
                </a:solidFill>
              </a:rPr>
              <a:pPr/>
              <a:t>9/26/2025</a:t>
            </a:fld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2F2F2"/>
                </a:solidFill>
              </a:rPr>
              <a:t>Dr Almási R. Gyula Ph.D 2018. PTE KK AITI FT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F2F2F2"/>
                </a:solidFill>
              </a:rPr>
              <a:pPr/>
              <a:t>‹#›</a:t>
            </a:fld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07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4883-CF9B-4F96-8E19-C298ABACBBB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0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7599-3406-4367-AD3A-4CB3B42F8B75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62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23D1-7572-4FC4-BC3E-985D5A1C99C6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35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AD40E-FB85-4609-A554-8BA6C1327FE1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49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9E1B4-1312-492B-B59C-463E29C215B0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780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4421-9F45-4BB5-8C24-A1E33E03BE0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07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5786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28563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23294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8E4DDD-D1CF-B662-6965-BB8FEEE9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2BFE2BF-55C9-AE72-044B-F325C9EB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8A3CAC9-84C3-8459-BD8F-2D52CEE2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08339B7-38EB-435A-1945-AA2B1A5D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97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03187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387214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2680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2D3-C9EA-4996-A716-9A05F77C66C7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05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FEFA9-4B42-454F-922F-D980484FC9FC}" type="datetime1">
              <a:rPr lang="en-US" smtClean="0">
                <a:solidFill>
                  <a:srgbClr val="006699"/>
                </a:solidFill>
              </a:rPr>
              <a:pPr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006699"/>
                </a:solidFill>
              </a:rPr>
              <a:pPr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20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7997-4729-4DC0-BCD9-642A49F5BFE5}" type="slidenum">
              <a:rPr lang="hu-HU" altLang="hu-H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76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AA0D-6F94-4744-B118-21842D6F7FA3}" type="slidenum">
              <a:rPr lang="hu-HU" altLang="hu-H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hu-HU" alt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8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1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83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0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E7518EB-3BFE-18CE-4867-ADEA32F7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5273877-27F8-5B27-BC4A-F94FA616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37BD072-4C7B-2060-0EC1-A465E6C9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6081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0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44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54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68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endParaRPr lang="ko-KR" altLang="en-US" sz="16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3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32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4017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9478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82597" y="1629096"/>
            <a:ext cx="4032448" cy="26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6346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1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1" y="1575758"/>
            <a:ext cx="5283985" cy="1955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88016" y="1575758"/>
            <a:ext cx="5283985" cy="1955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6899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17787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1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416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5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84299" y="3566613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696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557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35887E-9E05-6EC1-449A-ECAC1C209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AEB8E0-6E57-5B4A-7F31-C2F2022E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9B23F79-16B0-2D41-1945-763CAAAE5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6301321-30F6-558B-B670-4544A9E9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B9D5D91-3DF4-E945-4082-05B879D2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1928D55-7953-02EF-3B4E-4D78F760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230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541534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83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6DFF08F-DC6B-4601-B491-B0F83F6DD2DA}" type="datetimeFigureOut">
              <a:rPr lang="en-US" dirty="0">
                <a:solidFill>
                  <a:prstClr val="black"/>
                </a:solidFill>
              </a:rPr>
              <a:pPr defTabSz="914400"/>
              <a:t>9/26/2025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FAB73BC-B049-4115-A692-8D63A059BFB8}" type="slidenum">
              <a:rPr lang="en-US" dirty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7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6DFF08F-DC6B-4601-B491-B0F83F6DD2DA}" type="datetimeFigureOut">
              <a:rPr lang="en-US" dirty="0">
                <a:solidFill>
                  <a:prstClr val="black"/>
                </a:solidFill>
              </a:rPr>
              <a:pPr defTabSz="914400"/>
              <a:t>9/26/2025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4FAB73BC-B049-4115-A692-8D63A059BFB8}" type="slidenum">
              <a:rPr lang="en-US" dirty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50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72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1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0123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6912" y="1929225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66912" y="4110344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6912" y="3463130"/>
            <a:ext cx="2208000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66912" y="5646344"/>
            <a:ext cx="2208000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37267" y="1934249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7267" y="4115368"/>
            <a:ext cx="2208000" cy="15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237267" y="3468154"/>
            <a:ext cx="2208000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37267" y="5651368"/>
            <a:ext cx="2208000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788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73512"/>
            <a:ext cx="6096000" cy="44280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6227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01645" y="1820040"/>
            <a:ext cx="6090356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852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09110A-8F40-3DA8-4B6F-61A37805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D3AE40D-5428-EED2-D096-533064A7D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FFE97E0-B28B-02CF-8022-828318D3B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87F55B2-88F8-2E26-FBA8-9347CB1D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BEDFDEB-FAC3-2169-97CE-3FF15585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18D20D7-FE88-12A5-6AB7-64A5754B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50444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20000"/>
            <a:ext cx="12192000" cy="541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26056"/>
            <a:ext cx="6096000" cy="912000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80043" y="1650008"/>
            <a:ext cx="5711957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6398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8208000" y="1628019"/>
            <a:ext cx="3984000" cy="26650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082597" y="1629096"/>
            <a:ext cx="4032448" cy="26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151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996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92011" y="3621021"/>
            <a:ext cx="5279989" cy="25207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20001" y="1575758"/>
            <a:ext cx="5283985" cy="19553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6188016" y="1575758"/>
            <a:ext cx="5283985" cy="1955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1444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0" y="1670920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409051" y="1675944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098101" y="1680968"/>
            <a:ext cx="3360000" cy="4467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88296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3691" y="274340"/>
            <a:ext cx="11664619" cy="6309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127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47120" y="1"/>
            <a:ext cx="509776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784299" y="1"/>
            <a:ext cx="34077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566615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Rectangle 6"/>
          <p:cNvSpPr/>
          <p:nvPr userDrawn="1"/>
        </p:nvSpPr>
        <p:spPr>
          <a:xfrm>
            <a:off x="8784299" y="3566613"/>
            <a:ext cx="3407701" cy="3291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42083387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7505" y="1680019"/>
            <a:ext cx="3971001" cy="4457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200792"/>
            <a:ext cx="12192000" cy="912000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04460" y="3909483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911721" y="3909485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1665" y="3909486"/>
            <a:ext cx="2208000" cy="22285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704460" y="1680019"/>
            <a:ext cx="2208245" cy="2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6911476" y="1680019"/>
            <a:ext cx="2208245" cy="22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9111666" y="1680019"/>
            <a:ext cx="2208245" cy="22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124744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1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58498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147377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2411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9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6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64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59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6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60" Type="http://schemas.openxmlformats.org/officeDocument/2006/relationships/slideLayout" Target="../slideLayouts/slideLayout126.xml"/><Relationship Id="rId65" Type="http://schemas.openxmlformats.org/officeDocument/2006/relationships/theme" Target="../theme/theme4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105.xml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72.xml"/><Relationship Id="rId47" Type="http://schemas.openxmlformats.org/officeDocument/2006/relationships/slideLayout" Target="../slideLayouts/slideLayout177.xml"/><Relationship Id="rId63" Type="http://schemas.openxmlformats.org/officeDocument/2006/relationships/slideLayout" Target="../slideLayouts/slideLayout193.xml"/><Relationship Id="rId68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41.xml"/><Relationship Id="rId24" Type="http://schemas.openxmlformats.org/officeDocument/2006/relationships/slideLayout" Target="../slideLayouts/slideLayout154.xml"/><Relationship Id="rId32" Type="http://schemas.openxmlformats.org/officeDocument/2006/relationships/slideLayout" Target="../slideLayouts/slideLayout162.xml"/><Relationship Id="rId37" Type="http://schemas.openxmlformats.org/officeDocument/2006/relationships/slideLayout" Target="../slideLayouts/slideLayout167.xml"/><Relationship Id="rId40" Type="http://schemas.openxmlformats.org/officeDocument/2006/relationships/slideLayout" Target="../slideLayouts/slideLayout170.xml"/><Relationship Id="rId45" Type="http://schemas.openxmlformats.org/officeDocument/2006/relationships/slideLayout" Target="../slideLayouts/slideLayout175.xml"/><Relationship Id="rId53" Type="http://schemas.openxmlformats.org/officeDocument/2006/relationships/slideLayout" Target="../slideLayouts/slideLayout183.xml"/><Relationship Id="rId58" Type="http://schemas.openxmlformats.org/officeDocument/2006/relationships/slideLayout" Target="../slideLayouts/slideLayout188.xml"/><Relationship Id="rId6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35.xml"/><Relationship Id="rId61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44.xml"/><Relationship Id="rId22" Type="http://schemas.openxmlformats.org/officeDocument/2006/relationships/slideLayout" Target="../slideLayouts/slideLayout152.xml"/><Relationship Id="rId27" Type="http://schemas.openxmlformats.org/officeDocument/2006/relationships/slideLayout" Target="../slideLayouts/slideLayout157.xml"/><Relationship Id="rId30" Type="http://schemas.openxmlformats.org/officeDocument/2006/relationships/slideLayout" Target="../slideLayouts/slideLayout160.xml"/><Relationship Id="rId35" Type="http://schemas.openxmlformats.org/officeDocument/2006/relationships/slideLayout" Target="../slideLayouts/slideLayout165.xml"/><Relationship Id="rId43" Type="http://schemas.openxmlformats.org/officeDocument/2006/relationships/slideLayout" Target="../slideLayouts/slideLayout173.xml"/><Relationship Id="rId48" Type="http://schemas.openxmlformats.org/officeDocument/2006/relationships/slideLayout" Target="../slideLayouts/slideLayout178.xml"/><Relationship Id="rId56" Type="http://schemas.openxmlformats.org/officeDocument/2006/relationships/slideLayout" Target="../slideLayouts/slideLayout186.xml"/><Relationship Id="rId64" Type="http://schemas.openxmlformats.org/officeDocument/2006/relationships/slideLayout" Target="../slideLayouts/slideLayout194.xml"/><Relationship Id="rId69" Type="http://schemas.openxmlformats.org/officeDocument/2006/relationships/theme" Target="../theme/theme5.xml"/><Relationship Id="rId8" Type="http://schemas.openxmlformats.org/officeDocument/2006/relationships/slideLayout" Target="../slideLayouts/slideLayout138.xml"/><Relationship Id="rId51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5" Type="http://schemas.openxmlformats.org/officeDocument/2006/relationships/slideLayout" Target="../slideLayouts/slideLayout155.xml"/><Relationship Id="rId33" Type="http://schemas.openxmlformats.org/officeDocument/2006/relationships/slideLayout" Target="../slideLayouts/slideLayout163.xml"/><Relationship Id="rId38" Type="http://schemas.openxmlformats.org/officeDocument/2006/relationships/slideLayout" Target="../slideLayouts/slideLayout168.xml"/><Relationship Id="rId46" Type="http://schemas.openxmlformats.org/officeDocument/2006/relationships/slideLayout" Target="../slideLayouts/slideLayout176.xml"/><Relationship Id="rId59" Type="http://schemas.openxmlformats.org/officeDocument/2006/relationships/slideLayout" Target="../slideLayouts/slideLayout189.xml"/><Relationship Id="rId67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150.xml"/><Relationship Id="rId41" Type="http://schemas.openxmlformats.org/officeDocument/2006/relationships/slideLayout" Target="../slideLayouts/slideLayout171.xml"/><Relationship Id="rId54" Type="http://schemas.openxmlformats.org/officeDocument/2006/relationships/slideLayout" Target="../slideLayouts/slideLayout184.xml"/><Relationship Id="rId6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5.xml"/><Relationship Id="rId23" Type="http://schemas.openxmlformats.org/officeDocument/2006/relationships/slideLayout" Target="../slideLayouts/slideLayout153.xml"/><Relationship Id="rId28" Type="http://schemas.openxmlformats.org/officeDocument/2006/relationships/slideLayout" Target="../slideLayouts/slideLayout158.xml"/><Relationship Id="rId36" Type="http://schemas.openxmlformats.org/officeDocument/2006/relationships/slideLayout" Target="../slideLayouts/slideLayout166.xml"/><Relationship Id="rId49" Type="http://schemas.openxmlformats.org/officeDocument/2006/relationships/slideLayout" Target="../slideLayouts/slideLayout179.xml"/><Relationship Id="rId57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61.xml"/><Relationship Id="rId44" Type="http://schemas.openxmlformats.org/officeDocument/2006/relationships/slideLayout" Target="../slideLayouts/slideLayout174.xml"/><Relationship Id="rId52" Type="http://schemas.openxmlformats.org/officeDocument/2006/relationships/slideLayout" Target="../slideLayouts/slideLayout182.xml"/><Relationship Id="rId60" Type="http://schemas.openxmlformats.org/officeDocument/2006/relationships/slideLayout" Target="../slideLayouts/slideLayout190.xml"/><Relationship Id="rId6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9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80.xml"/><Relationship Id="rId55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3FB87CA-A47D-8400-8C5A-7B66B564B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642375-462B-D81C-08C3-08C3B703B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0ACDF28-8E49-FAD0-6001-E8CC0EEC4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16B2D5-ADB2-4F51-A3A2-7587ECFA8E74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CE36C9D-E0A8-9211-3BB8-AF464F6E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FCE7E5-58BE-2AB7-E278-39B1D3C35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F21BA-6493-47BB-B35A-962577A974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5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78578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ED135BC0-5031-48A0-9128-06DC1476A9CC}" type="datetime1">
              <a:rPr lang="en-US" smtClean="0">
                <a:solidFill>
                  <a:srgbClr val="006699"/>
                </a:solidFill>
              </a:rPr>
              <a:pPr defTabSz="457200"/>
              <a:t>9/26/2025</a:t>
            </a:fld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r>
              <a:rPr lang="en-US">
                <a:solidFill>
                  <a:srgbClr val="006699"/>
                </a:solidFill>
              </a:rPr>
              <a:t>Dr Almási R. Gyula Ph.D 2018. PTE KK AITI FT</a:t>
            </a:r>
            <a:endParaRPr lang="en-US" dirty="0">
              <a:solidFill>
                <a:srgbClr val="0066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006699"/>
                </a:solidFill>
              </a:rPr>
              <a:pPr defTabSz="457200"/>
              <a:t>‹#›</a:t>
            </a:fld>
            <a:endParaRPr lang="en-US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1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E59E6C-85F9-4871-957E-B5F4A58C64AC}" type="datetimeFigureOut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2025. 09. 26.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63F81A-9A62-4960-B00E-B3FB336E7212}" type="slidenum">
              <a:rPr lang="hu-HU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57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  <p:sldLayoutId id="2147483806" r:id="rId24"/>
    <p:sldLayoutId id="2147483807" r:id="rId25"/>
    <p:sldLayoutId id="2147483808" r:id="rId26"/>
    <p:sldLayoutId id="2147483809" r:id="rId27"/>
    <p:sldLayoutId id="2147483810" r:id="rId28"/>
    <p:sldLayoutId id="2147483811" r:id="rId29"/>
    <p:sldLayoutId id="2147483812" r:id="rId30"/>
    <p:sldLayoutId id="2147483813" r:id="rId31"/>
    <p:sldLayoutId id="2147483814" r:id="rId32"/>
    <p:sldLayoutId id="2147483815" r:id="rId33"/>
    <p:sldLayoutId id="2147483816" r:id="rId34"/>
    <p:sldLayoutId id="2147483817" r:id="rId35"/>
    <p:sldLayoutId id="2147483818" r:id="rId36"/>
    <p:sldLayoutId id="2147483819" r:id="rId37"/>
    <p:sldLayoutId id="2147483820" r:id="rId38"/>
    <p:sldLayoutId id="2147483821" r:id="rId39"/>
    <p:sldLayoutId id="2147483822" r:id="rId40"/>
    <p:sldLayoutId id="2147483823" r:id="rId41"/>
    <p:sldLayoutId id="2147483824" r:id="rId42"/>
    <p:sldLayoutId id="2147483825" r:id="rId43"/>
    <p:sldLayoutId id="2147483826" r:id="rId44"/>
    <p:sldLayoutId id="2147483827" r:id="rId45"/>
    <p:sldLayoutId id="2147483828" r:id="rId46"/>
    <p:sldLayoutId id="2147483829" r:id="rId47"/>
    <p:sldLayoutId id="2147483830" r:id="rId48"/>
    <p:sldLayoutId id="2147483831" r:id="rId49"/>
    <p:sldLayoutId id="2147483832" r:id="rId50"/>
    <p:sldLayoutId id="2147483833" r:id="rId51"/>
    <p:sldLayoutId id="2147483834" r:id="rId52"/>
    <p:sldLayoutId id="2147483835" r:id="rId53"/>
    <p:sldLayoutId id="2147483836" r:id="rId54"/>
    <p:sldLayoutId id="2147483837" r:id="rId55"/>
    <p:sldLayoutId id="2147483838" r:id="rId56"/>
    <p:sldLayoutId id="2147483839" r:id="rId57"/>
    <p:sldLayoutId id="2147483840" r:id="rId58"/>
    <p:sldLayoutId id="2147483841" r:id="rId59"/>
    <p:sldLayoutId id="2147483842" r:id="rId60"/>
    <p:sldLayoutId id="2147483843" r:id="rId61"/>
    <p:sldLayoutId id="2147483844" r:id="rId62"/>
    <p:sldLayoutId id="2147483845" r:id="rId63"/>
    <p:sldLayoutId id="2147483846" r:id="rId64"/>
    <p:sldLayoutId id="2147483847" r:id="rId65"/>
    <p:sldLayoutId id="2147483848" r:id="rId66"/>
    <p:sldLayoutId id="2147483849" r:id="rId67"/>
    <p:sldLayoutId id="2147483850" r:id="rId6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sca_esv=8482df87b229566e&amp;cs=0&amp;sxsrf=AE3TifMh39qO5RZ6JfBGgZuX7cBAvdUxNQ%3A1758528675310&amp;q=curcumin&amp;sa=X&amp;ved=2ahUKEwj-8O7n9euPAxXa_7sIHYFYBOsQxccNegQIAhAI&amp;mstk=AUtExfC0sHJsy7ULAjTZdFwNNO0Qfr4ryRV7Swd_5rrP9_qTBizRGg597TqOhJdkiUTz8wscN4KJHCZSw8S4kEex7qksuTYFe-lgH5ue7vp99sjATL3cnX_VruiOKiwa61lResLARp0JWrIOsi1eQqL1x0DjaFIdr8xe6W3CLvSiUE85YII&amp;csui=3" TargetMode="External"/><Relationship Id="rId3" Type="http://schemas.openxmlformats.org/officeDocument/2006/relationships/hyperlink" Target="https://www.google.com/search?sca_esv=8482df87b229566e&amp;cs=0&amp;sxsrf=AE3TifMh39qO5RZ6JfBGgZuX7cBAvdUxNQ%3A1758528675310&amp;q=ECT&amp;sa=X&amp;ved=2ahUKEwj-8O7n9euPAxXa_7sIHYFYBOsQxccNegQIAhAD&amp;mstk=AUtExfC0sHJsy7ULAjTZdFwNNO0Qfr4ryRV7Swd_5rrP9_qTBizRGg597TqOhJdkiUTz8wscN4KJHCZSw8S4kEex7qksuTYFe-lgH5ue7vp99sjATL3cnX_VruiOKiwa61lResLARp0JWrIOsi1eQqL1x0DjaFIdr8xe6W3CLvSiUE85YII&amp;csui=3" TargetMode="External"/><Relationship Id="rId7" Type="http://schemas.openxmlformats.org/officeDocument/2006/relationships/hyperlink" Target="https://www.google.com/search?sca_esv=8482df87b229566e&amp;cs=0&amp;sxsrf=AE3TifMh39qO5RZ6JfBGgZuX7cBAvdUxNQ%3A1758528675310&amp;q=microglial+modulators&amp;sa=X&amp;ved=2ahUKEwj-8O7n9euPAxXa_7sIHYFYBOsQxccNegQIAhAH&amp;mstk=AUtExfC0sHJsy7ULAjTZdFwNNO0Qfr4ryRV7Swd_5rrP9_qTBizRGg597TqOhJdkiUTz8wscN4KJHCZSw8S4kEex7qksuTYFe-lgH5ue7vp99sjATL3cnX_VruiOKiwa61lResLARp0JWrIOsi1eQqL1x0DjaFIdr8xe6W3CLvSiUE85YII&amp;csui=3" TargetMode="External"/><Relationship Id="rId2" Type="http://schemas.openxmlformats.org/officeDocument/2006/relationships/hyperlink" Target="https://www.google.com/search?sca_esv=8482df87b229566e&amp;cs=0&amp;sxsrf=AE3TifMh39qO5RZ6JfBGgZuX7cBAvdUxNQ%3A1758528675310&amp;q=TMS&amp;sa=X&amp;ved=2ahUKEwj-8O7n9euPAxXa_7sIHYFYBOsQxccNegQIAhAC&amp;mstk=AUtExfC0sHJsy7ULAjTZdFwNNO0Qfr4ryRV7Swd_5rrP9_qTBizRGg597TqOhJdkiUTz8wscN4KJHCZSw8S4kEex7qksuTYFe-lgH5ue7vp99sjATL3cnX_VruiOKiwa61lResLARp0JWrIOsi1eQqL1x0DjaFIdr8xe6W3CLvSiUE85YII&amp;csui=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sca_esv=8482df87b229566e&amp;cs=0&amp;sxsrf=AE3TifMh39qO5RZ6JfBGgZuX7cBAvdUxNQ%3A1758528675310&amp;q=cytokine+inhibitors&amp;sa=X&amp;ved=2ahUKEwj-8O7n9euPAxXa_7sIHYFYBOsQxccNegQIAhAG&amp;mstk=AUtExfC0sHJsy7ULAjTZdFwNNO0Qfr4ryRV7Swd_5rrP9_qTBizRGg597TqOhJdkiUTz8wscN4KJHCZSw8S4kEex7qksuTYFe-lgH5ue7vp99sjATL3cnX_VruiOKiwa61lResLARp0JWrIOsi1eQqL1x0DjaFIdr8xe6W3CLvSiUE85YII&amp;csui=3" TargetMode="External"/><Relationship Id="rId5" Type="http://schemas.openxmlformats.org/officeDocument/2006/relationships/hyperlink" Target="https://www.google.com/search?sca_esv=8482df87b229566e&amp;cs=0&amp;sxsrf=AE3TifMh39qO5RZ6JfBGgZuX7cBAvdUxNQ%3A1758528675310&amp;q=NSAIDs&amp;sa=X&amp;ved=2ahUKEwj-8O7n9euPAxXa_7sIHYFYBOsQxccNegQIAhAF&amp;mstk=AUtExfC0sHJsy7ULAjTZdFwNNO0Qfr4ryRV7Swd_5rrP9_qTBizRGg597TqOhJdkiUTz8wscN4KJHCZSw8S4kEex7qksuTYFe-lgH5ue7vp99sjATL3cnX_VruiOKiwa61lResLARp0JWrIOsi1eQqL1x0DjaFIdr8xe6W3CLvSiUE85YII&amp;csui=3" TargetMode="External"/><Relationship Id="rId4" Type="http://schemas.openxmlformats.org/officeDocument/2006/relationships/hyperlink" Target="https://www.google.com/search?sca_esv=8482df87b229566e&amp;cs=0&amp;sxsrf=AE3TifMh39qO5RZ6JfBGgZuX7cBAvdUxNQ%3A1758528675310&amp;q=PBM&amp;sa=X&amp;ved=2ahUKEwj-8O7n9euPAxXa_7sIHYFYBOsQxccNegQIAhAE&amp;mstk=AUtExfC0sHJsy7ULAjTZdFwNNO0Qfr4ryRV7Swd_5rrP9_qTBizRGg597TqOhJdkiUTz8wscN4KJHCZSw8S4kEex7qksuTYFe-lgH5ue7vp99sjATL3cnX_VruiOKiwa61lResLARp0JWrIOsi1eQqL1x0DjaFIdr8xe6W3CLvSiUE85YII&amp;csui=3" TargetMode="External"/><Relationship Id="rId9" Type="http://schemas.openxmlformats.org/officeDocument/2006/relationships/hyperlink" Target="https://www.google.com/search?sca_esv=8482df87b229566e&amp;cs=0&amp;sxsrf=AE3TifMh39qO5RZ6JfBGgZuX7cBAvdUxNQ%3A1758528675310&amp;q=resveratrol&amp;sa=X&amp;ved=2ahUKEwj-8O7n9euPAxXa_7sIHYFYBOsQxccNegQIAhAJ&amp;mstk=AUtExfC0sHJsy7ULAjTZdFwNNO0Qfr4ryRV7Swd_5rrP9_qTBizRGg597TqOhJdkiUTz8wscN4KJHCZSw8S4kEex7qksuTYFe-lgH5ue7vp99sjATL3cnX_VruiOKiwa61lResLARp0JWrIOsi1eQqL1x0DjaFIdr8xe6W3CLvSiUE85YII&amp;csui=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8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728986" y="2967335"/>
            <a:ext cx="907858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741686" y="6134877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Pécs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, 202</a:t>
            </a: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5. 09.24.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48" y="44841"/>
            <a:ext cx="2176256" cy="127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728986" y="1905000"/>
            <a:ext cx="8115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hu-HU" sz="36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Neurogen</a:t>
            </a:r>
            <a:r>
              <a:rPr lang="hu-HU" sz="36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hu-HU" sz="36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inflammatio</a:t>
            </a:r>
            <a:r>
              <a:rPr lang="hu-HU" sz="36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vagy </a:t>
            </a:r>
            <a:r>
              <a:rPr lang="hu-HU" sz="3600" b="1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nociplasztikus</a:t>
            </a:r>
            <a:r>
              <a:rPr lang="hu-HU" sz="36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fájdalom?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90;p1"/>
          <p:cNvSpPr/>
          <p:nvPr/>
        </p:nvSpPr>
        <p:spPr>
          <a:xfrm>
            <a:off x="741686" y="3622431"/>
            <a:ext cx="622182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Dr. </a:t>
            </a: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Almási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 </a:t>
            </a: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Róbert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 </a:t>
            </a: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Gyula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 Ph.D., </a:t>
            </a:r>
            <a:r>
              <a:rPr kumimoji="0" lang="hu-HU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habil</a:t>
            </a:r>
            <a:r>
              <a:rPr kumimoji="0" lang="hu-HU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.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EDPM.</a:t>
            </a:r>
            <a:endParaRPr kumimoji="0" lang="hu-HU" altLang="ko-KR" sz="1800" b="1" i="0" u="none" strike="noStrike" kern="0" cap="none" spc="0" normalizeH="0" baseline="0" noProof="0" dirty="0">
              <a:ln>
                <a:noFill/>
              </a:ln>
              <a:solidFill>
                <a:srgbClr val="1A2E5C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Egyetemi docens, Tanszékvezető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srgbClr val="1A2E5C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altLang="ko-KR" sz="1800" b="1" i="0" u="none" strike="noStrike" kern="0" cap="none" spc="0" normalizeH="0" baseline="0" noProof="0" dirty="0">
              <a:ln>
                <a:noFill/>
              </a:ln>
              <a:solidFill>
                <a:srgbClr val="1A2E5C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PTE AOK KK AITI F</a:t>
            </a:r>
            <a:r>
              <a:rPr kumimoji="0" lang="hu-HU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ájdalomterápiás</a:t>
            </a:r>
            <a:r>
              <a:rPr kumimoji="0" lang="hu-HU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T</a:t>
            </a:r>
            <a:r>
              <a:rPr kumimoji="0" lang="hu-HU" altLang="ko-KR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anszék</a:t>
            </a:r>
            <a:endParaRPr kumimoji="0" lang="hu-HU" altLang="ko-KR" sz="1800" b="1" i="0" u="none" strike="noStrike" kern="0" cap="none" spc="0" normalizeH="0" baseline="0" noProof="0" dirty="0">
              <a:ln>
                <a:noFill/>
              </a:ln>
              <a:solidFill>
                <a:srgbClr val="1A2E5C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hu-HU" altLang="ko-KR" sz="1800" b="1" i="0" u="none" strike="noStrike" kern="0" cap="none" spc="0" normalizeH="0" baseline="0" noProof="0" dirty="0">
              <a:ln>
                <a:noFill/>
              </a:ln>
              <a:solidFill>
                <a:srgbClr val="1A2E5C"/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1A2E5C"/>
                </a:solidFill>
                <a:effectLst/>
                <a:uLnTx/>
                <a:uFillTx/>
                <a:latin typeface="Arial"/>
                <a:ea typeface="맑은 고딕" panose="020B0503020000020004" pitchFamily="34" charset="-127"/>
                <a:cs typeface="Arial"/>
                <a:sym typeface="Arial"/>
              </a:rPr>
              <a:t>2025.09.24. Pécs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62" y="8015"/>
            <a:ext cx="2051538" cy="130819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5" y="8015"/>
            <a:ext cx="1989414" cy="13254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1B505BF-480B-30B7-F6B9-D388A5DA2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61" y="112819"/>
            <a:ext cx="3626036" cy="901746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149144E-3288-D7DB-2C4A-154BD22512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82" y="1014565"/>
            <a:ext cx="2854123" cy="5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2"/>
          <a:stretch>
            <a:fillRect/>
          </a:stretch>
        </p:blipFill>
        <p:spPr>
          <a:xfrm>
            <a:off x="3873356" y="1500027"/>
            <a:ext cx="8258259" cy="5200389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prosztaglandinok</a:t>
            </a:r>
            <a:r>
              <a:rPr lang="hu-HU" dirty="0"/>
              <a:t> és a </a:t>
            </a:r>
            <a:r>
              <a:rPr lang="hu-HU" dirty="0" err="1"/>
              <a:t>ciklooxigenáz</a:t>
            </a:r>
            <a:r>
              <a:rPr lang="hu-HU" dirty="0"/>
              <a:t> enzim </a:t>
            </a:r>
            <a:r>
              <a:rPr lang="hu-HU" dirty="0">
                <a:solidFill>
                  <a:schemeClr val="tx2"/>
                </a:solidFill>
              </a:rPr>
              <a:t>perifériás illetve centrális szerepe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0385" y="2011680"/>
            <a:ext cx="3985404" cy="4206240"/>
          </a:xfrm>
        </p:spPr>
        <p:txBody>
          <a:bodyPr>
            <a:normAutofit fontScale="92500" lnSpcReduction="20000"/>
          </a:bodyPr>
          <a:lstStyle/>
          <a:p>
            <a:r>
              <a:rPr lang="hu-HU" sz="2400" i="1" dirty="0" err="1">
                <a:solidFill>
                  <a:srgbClr val="002060"/>
                </a:solidFill>
              </a:rPr>
              <a:t>Voscopoulos</a:t>
            </a:r>
            <a:r>
              <a:rPr lang="hu-HU" sz="2400" i="1" dirty="0">
                <a:solidFill>
                  <a:srgbClr val="002060"/>
                </a:solidFill>
              </a:rPr>
              <a:t> C., </a:t>
            </a:r>
            <a:r>
              <a:rPr lang="hu-HU" sz="2400" i="1" dirty="0" err="1">
                <a:solidFill>
                  <a:srgbClr val="002060"/>
                </a:solidFill>
              </a:rPr>
              <a:t>Lema</a:t>
            </a:r>
            <a:r>
              <a:rPr lang="hu-HU" sz="2400" i="1" dirty="0">
                <a:solidFill>
                  <a:srgbClr val="002060"/>
                </a:solidFill>
              </a:rPr>
              <a:t> M. </a:t>
            </a:r>
            <a:r>
              <a:rPr lang="hu-HU" sz="2400" i="1" dirty="0" err="1">
                <a:solidFill>
                  <a:srgbClr val="002060"/>
                </a:solidFill>
              </a:rPr>
              <a:t>When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does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acute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pain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become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chronic</a:t>
            </a:r>
            <a:r>
              <a:rPr lang="hu-HU" sz="2400" i="1" dirty="0">
                <a:solidFill>
                  <a:srgbClr val="002060"/>
                </a:solidFill>
              </a:rPr>
              <a:t>? British Journal of </a:t>
            </a:r>
            <a:r>
              <a:rPr lang="hu-HU" sz="2400" i="1" dirty="0" err="1">
                <a:solidFill>
                  <a:srgbClr val="002060"/>
                </a:solidFill>
              </a:rPr>
              <a:t>Anaesthesia</a:t>
            </a:r>
            <a:r>
              <a:rPr lang="hu-HU" sz="2400" i="1" dirty="0">
                <a:solidFill>
                  <a:srgbClr val="002060"/>
                </a:solidFill>
              </a:rPr>
              <a:t> 2010; 105 (S1): i69–i85</a:t>
            </a:r>
          </a:p>
          <a:p>
            <a:endParaRPr lang="hu-HU" sz="2400" i="1" dirty="0">
              <a:solidFill>
                <a:srgbClr val="002060"/>
              </a:solidFill>
            </a:endParaRPr>
          </a:p>
          <a:p>
            <a:r>
              <a:rPr lang="hu-HU" sz="2400" i="1" dirty="0">
                <a:solidFill>
                  <a:srgbClr val="002060"/>
                </a:solidFill>
              </a:rPr>
              <a:t>A </a:t>
            </a:r>
            <a:r>
              <a:rPr lang="hu-HU" sz="2400" i="1" dirty="0" err="1">
                <a:solidFill>
                  <a:srgbClr val="002060"/>
                </a:solidFill>
              </a:rPr>
              <a:t>NSAID-k</a:t>
            </a:r>
            <a:r>
              <a:rPr lang="hu-HU" sz="2400" i="1" dirty="0">
                <a:solidFill>
                  <a:srgbClr val="002060"/>
                </a:solidFill>
              </a:rPr>
              <a:t> nem nélkülözhetők</a:t>
            </a:r>
          </a:p>
          <a:p>
            <a:endParaRPr lang="hu-HU" sz="2400" i="1" dirty="0">
              <a:solidFill>
                <a:srgbClr val="002060"/>
              </a:solidFill>
            </a:endParaRPr>
          </a:p>
          <a:p>
            <a:r>
              <a:rPr lang="hu-HU" sz="2400" i="1" dirty="0">
                <a:solidFill>
                  <a:srgbClr val="002060"/>
                </a:solidFill>
              </a:rPr>
              <a:t>Valódi </a:t>
            </a:r>
            <a:r>
              <a:rPr lang="hu-HU" sz="2400" i="1" dirty="0" err="1">
                <a:solidFill>
                  <a:srgbClr val="002060"/>
                </a:solidFill>
              </a:rPr>
              <a:t>COX-on</a:t>
            </a:r>
            <a:r>
              <a:rPr lang="hu-HU" sz="2400" i="1" dirty="0">
                <a:solidFill>
                  <a:srgbClr val="002060"/>
                </a:solidFill>
              </a:rPr>
              <a:t> ható gyógyszerre van szükség</a:t>
            </a:r>
          </a:p>
          <a:p>
            <a:endParaRPr lang="hu-HU" sz="2400" i="1" dirty="0">
              <a:solidFill>
                <a:srgbClr val="002060"/>
              </a:solidFill>
            </a:endParaRPr>
          </a:p>
          <a:p>
            <a:r>
              <a:rPr lang="hu-HU" sz="2400" i="1" dirty="0" err="1">
                <a:solidFill>
                  <a:srgbClr val="002060"/>
                </a:solidFill>
              </a:rPr>
              <a:t>Paracetamol</a:t>
            </a:r>
            <a:r>
              <a:rPr lang="hu-HU" sz="2400" i="1" dirty="0">
                <a:solidFill>
                  <a:srgbClr val="002060"/>
                </a:solidFill>
              </a:rPr>
              <a:t> </a:t>
            </a:r>
            <a:r>
              <a:rPr lang="hu-HU" sz="2400" i="1" dirty="0" err="1">
                <a:solidFill>
                  <a:srgbClr val="002060"/>
                </a:solidFill>
              </a:rPr>
              <a:t>conceptuálisan</a:t>
            </a:r>
            <a:r>
              <a:rPr lang="hu-HU" sz="2400" i="1" dirty="0">
                <a:solidFill>
                  <a:srgbClr val="002060"/>
                </a:solidFill>
              </a:rPr>
              <a:t> nem alkalmas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738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Afferens</a:t>
            </a:r>
            <a:r>
              <a:rPr lang="hu-HU" dirty="0"/>
              <a:t> és </a:t>
            </a:r>
            <a:r>
              <a:rPr lang="hu-HU" dirty="0" err="1"/>
              <a:t>efferens</a:t>
            </a:r>
            <a:r>
              <a:rPr lang="hu-HU" dirty="0"/>
              <a:t> funkció – PGE2 perifériás és centrális szerepe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096645"/>
            <a:ext cx="4911969" cy="476135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22" y="1850600"/>
            <a:ext cx="6635509" cy="4515031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6653893" y="4108115"/>
            <a:ext cx="1028700" cy="70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0455729" y="4521773"/>
            <a:ext cx="1028700" cy="700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5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429986" y="672350"/>
            <a:ext cx="83560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Nociceptív</a:t>
            </a:r>
            <a:r>
              <a:rPr lang="hu-H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– </a:t>
            </a:r>
            <a:r>
              <a:rPr lang="hu-HU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gyulladásos</a:t>
            </a:r>
            <a:r>
              <a:rPr lang="hu-H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– </a:t>
            </a:r>
            <a:r>
              <a:rPr lang="hu-HU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neuropáthiás</a:t>
            </a:r>
            <a:r>
              <a:rPr lang="hu-H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– </a:t>
            </a:r>
            <a:r>
              <a:rPr lang="hu-HU" sz="16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nociplasztikus</a:t>
            </a:r>
            <a:r>
              <a:rPr lang="hu-HU" sz="16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itchFamily="34" charset="0"/>
              </a:rPr>
              <a:t> fájdalom</a:t>
            </a:r>
            <a:r>
              <a:rPr kumimoji="0" lang="hu-HU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Küszöb, adaptív-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maladaptív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, idegsérülés?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29986" y="423949"/>
            <a:ext cx="266653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Fájdalommechanizmusok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0;p5"/>
          <p:cNvSpPr/>
          <p:nvPr/>
        </p:nvSpPr>
        <p:spPr>
          <a:xfrm>
            <a:off x="7338990" y="6244618"/>
            <a:ext cx="417321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0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PTE Fájdalomterápiás Tanszék 2025 Almási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52" y="1924829"/>
            <a:ext cx="11444819" cy="378083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61" y="2295566"/>
            <a:ext cx="11378878" cy="378083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96" y="1433621"/>
            <a:ext cx="9577291" cy="538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128707" y="747550"/>
            <a:ext cx="90785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0" dirty="0">
                <a:solidFill>
                  <a:srgbClr val="001D35"/>
                </a:solidFill>
                <a:effectLst/>
                <a:latin typeface="Google Sans"/>
              </a:rPr>
              <a:t>Neurogenic inflammation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128707" y="1440257"/>
            <a:ext cx="5813945" cy="527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>
                <a:solidFill>
                  <a:srgbClr val="0070C0"/>
                </a:solidFill>
                <a:latin typeface="Google Sans"/>
              </a:rPr>
              <a:t>P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oogle Sans"/>
              </a:rPr>
              <a:t>eri</a:t>
            </a:r>
            <a:r>
              <a:rPr lang="hu-HU" sz="2000" b="0" i="0" dirty="0" err="1">
                <a:solidFill>
                  <a:srgbClr val="0070C0"/>
                </a:solidFill>
                <a:effectLst/>
                <a:latin typeface="Google Sans"/>
              </a:rPr>
              <a:t>fériás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Google Sans"/>
              </a:rPr>
              <a:t> folyamat, az idegvégződések </a:t>
            </a:r>
            <a:r>
              <a:rPr lang="hu-HU" sz="2000" b="0" i="0" dirty="0" err="1">
                <a:solidFill>
                  <a:srgbClr val="0070C0"/>
                </a:solidFill>
                <a:effectLst/>
                <a:latin typeface="Google Sans"/>
              </a:rPr>
              <a:t>aktivizációja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Google Sans"/>
              </a:rPr>
              <a:t> értágulatot, fokozott </a:t>
            </a:r>
            <a:r>
              <a:rPr lang="hu-HU" sz="2000" b="0" i="0" dirty="0" err="1">
                <a:solidFill>
                  <a:srgbClr val="0070C0"/>
                </a:solidFill>
                <a:effectLst/>
                <a:latin typeface="Google Sans"/>
              </a:rPr>
              <a:t>permeabilitást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Google Sans"/>
              </a:rPr>
              <a:t> és gyulladást  okoz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indent="0" algn="l">
              <a:lnSpc>
                <a:spcPct val="12000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Mechanism</a:t>
            </a:r>
            <a:r>
              <a:rPr lang="hu-HU" sz="2000" b="1" i="0" dirty="0" err="1">
                <a:solidFill>
                  <a:srgbClr val="001D35"/>
                </a:solidFill>
                <a:effectLst/>
                <a:latin typeface="Google Sans"/>
              </a:rPr>
              <a:t>us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S</a:t>
            </a:r>
            <a:r>
              <a:rPr lang="en-US" sz="2000" b="0" i="0" dirty="0" err="1">
                <a:solidFill>
                  <a:srgbClr val="001D35"/>
                </a:solidFill>
                <a:effectLst/>
                <a:latin typeface="Google Sans"/>
              </a:rPr>
              <a:t>pecifi</a:t>
            </a:r>
            <a:r>
              <a:rPr lang="hu-HU" sz="2000" b="0" i="0" dirty="0" err="1">
                <a:solidFill>
                  <a:srgbClr val="001D35"/>
                </a:solidFill>
                <a:effectLst/>
                <a:latin typeface="Google Sans"/>
              </a:rPr>
              <a:t>kus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 idegrostok aktivációja, főleg </a:t>
            </a:r>
            <a:r>
              <a:rPr lang="hu-HU" sz="2000" b="1" i="0" dirty="0">
                <a:solidFill>
                  <a:srgbClr val="0070C0"/>
                </a:solidFill>
                <a:effectLst/>
                <a:latin typeface="Google Sans"/>
              </a:rPr>
              <a:t>C-rostok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 által </a:t>
            </a:r>
            <a:r>
              <a:rPr lang="hu-HU" sz="2000" b="0" i="0" dirty="0" err="1">
                <a:solidFill>
                  <a:srgbClr val="001D35"/>
                </a:solidFill>
                <a:effectLst/>
                <a:latin typeface="Google Sans"/>
              </a:rPr>
              <a:t>triggerelt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 - </a:t>
            </a:r>
            <a:r>
              <a:rPr lang="hu-HU" sz="2000" b="0" i="0" dirty="0" err="1">
                <a:solidFill>
                  <a:srgbClr val="001D35"/>
                </a:solidFill>
                <a:effectLst/>
                <a:latin typeface="Google Sans"/>
              </a:rPr>
              <a:t>neuropeptideket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 bocsájtanak ki pl. </a:t>
            </a:r>
            <a:r>
              <a:rPr lang="hu-HU" sz="2000" b="1" i="0" dirty="0" err="1">
                <a:solidFill>
                  <a:srgbClr val="0070C0"/>
                </a:solidFill>
                <a:effectLst/>
                <a:latin typeface="Google Sans"/>
              </a:rPr>
              <a:t>substanceP</a:t>
            </a:r>
            <a:r>
              <a:rPr lang="hu-HU" sz="2000" b="1" i="0" dirty="0">
                <a:solidFill>
                  <a:srgbClr val="0070C0"/>
                </a:solidFill>
                <a:effectLst/>
                <a:latin typeface="Google Sans"/>
              </a:rPr>
              <a:t>, CGRP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marL="0" indent="0" algn="l">
              <a:lnSpc>
                <a:spcPct val="120000"/>
              </a:lnSpc>
              <a:spcBef>
                <a:spcPts val="750"/>
              </a:spcBef>
              <a:spcAft>
                <a:spcPts val="600"/>
              </a:spcAft>
            </a:pPr>
            <a:r>
              <a:rPr lang="hu-HU" sz="2000" b="1" i="0" dirty="0">
                <a:solidFill>
                  <a:srgbClr val="001D35"/>
                </a:solidFill>
                <a:effectLst/>
                <a:latin typeface="Google Sans"/>
              </a:rPr>
              <a:t>Hatás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hu-HU" sz="2000" dirty="0">
                <a:solidFill>
                  <a:srgbClr val="001D35"/>
                </a:solidFill>
                <a:latin typeface="Google Sans"/>
              </a:rPr>
              <a:t>Ezek a </a:t>
            </a:r>
            <a:r>
              <a:rPr lang="hu-HU" sz="2000" dirty="0" err="1">
                <a:solidFill>
                  <a:srgbClr val="001D35"/>
                </a:solidFill>
                <a:latin typeface="Google Sans"/>
              </a:rPr>
              <a:t>neuropeptidek</a:t>
            </a:r>
            <a:r>
              <a:rPr lang="hu-HU" sz="2000" dirty="0">
                <a:solidFill>
                  <a:srgbClr val="001D35"/>
                </a:solidFill>
                <a:latin typeface="Google Sans"/>
              </a:rPr>
              <a:t> közvetlenül hatnak az érfalakra, tágulatot és </a:t>
            </a:r>
            <a:r>
              <a:rPr lang="hu-HU" sz="2000" dirty="0" err="1">
                <a:solidFill>
                  <a:srgbClr val="001D35"/>
                </a:solidFill>
                <a:latin typeface="Google Sans"/>
              </a:rPr>
              <a:t>permeabilitás</a:t>
            </a:r>
            <a:r>
              <a:rPr lang="hu-HU" sz="2000" dirty="0">
                <a:solidFill>
                  <a:srgbClr val="001D35"/>
                </a:solidFill>
                <a:latin typeface="Google Sans"/>
              </a:rPr>
              <a:t> fokozódást okoznak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pPr marL="0" indent="0" algn="l">
              <a:lnSpc>
                <a:spcPct val="120000"/>
              </a:lnSpc>
              <a:spcBef>
                <a:spcPts val="750"/>
              </a:spcBef>
              <a:spcAft>
                <a:spcPts val="1500"/>
              </a:spcAft>
            </a:pPr>
            <a:r>
              <a:rPr lang="hu-HU" sz="2000" b="1" i="0" dirty="0">
                <a:solidFill>
                  <a:srgbClr val="001D35"/>
                </a:solidFill>
                <a:effectLst/>
                <a:latin typeface="Google Sans"/>
              </a:rPr>
              <a:t>Természete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Egy perifériás folyamat, melyben az idegrendszer közvetlenül indít el egy </a:t>
            </a:r>
            <a:r>
              <a:rPr lang="hu-HU" sz="2000" b="0" i="0" dirty="0" err="1">
                <a:solidFill>
                  <a:srgbClr val="001D35"/>
                </a:solidFill>
                <a:effectLst/>
                <a:latin typeface="Google Sans"/>
              </a:rPr>
              <a:t>gyulladásos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 folyamatot.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560932" y="389502"/>
            <a:ext cx="90785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Neurogen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infl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vs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nociplastic</a:t>
            </a: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pain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5942652" y="1763422"/>
            <a:ext cx="6040241" cy="462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>
                <a:solidFill>
                  <a:srgbClr val="0070C0"/>
                </a:solidFill>
                <a:latin typeface="Google Sans"/>
              </a:rPr>
              <a:t>C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oogle Sans"/>
              </a:rPr>
              <a:t>entral</a:t>
            </a:r>
            <a:r>
              <a:rPr lang="hu-HU" sz="2000" b="0" i="0" dirty="0" err="1">
                <a:solidFill>
                  <a:srgbClr val="0070C0"/>
                </a:solidFill>
                <a:effectLst/>
                <a:latin typeface="Google Sans"/>
              </a:rPr>
              <a:t>isan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Google Sans"/>
              </a:rPr>
              <a:t> </a:t>
            </a:r>
            <a:r>
              <a:rPr lang="hu-HU" sz="2000" b="0" i="0" dirty="0" err="1">
                <a:solidFill>
                  <a:srgbClr val="0070C0"/>
                </a:solidFill>
                <a:effectLst/>
                <a:latin typeface="Google Sans"/>
              </a:rPr>
              <a:t>mediált</a:t>
            </a:r>
            <a:r>
              <a:rPr lang="hu-HU" sz="2000" b="0" i="0" dirty="0">
                <a:solidFill>
                  <a:srgbClr val="0070C0"/>
                </a:solidFill>
                <a:effectLst/>
                <a:latin typeface="Google Sans"/>
              </a:rPr>
              <a:t> fájdalom, amely megváltozott fájdalom feldolgozásból ered, nincs közvetlen sérülés vagy idegkárosodás, gyulladás. </a:t>
            </a:r>
          </a:p>
          <a:p>
            <a:pPr marL="0" indent="0" algn="l">
              <a:lnSpc>
                <a:spcPct val="12000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Mechanism</a:t>
            </a:r>
            <a:r>
              <a:rPr lang="hu-HU" sz="2000" b="1" i="0" dirty="0" err="1">
                <a:solidFill>
                  <a:srgbClr val="001D35"/>
                </a:solidFill>
                <a:effectLst/>
                <a:latin typeface="Google Sans"/>
              </a:rPr>
              <a:t>us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hu-HU" sz="2000" b="1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hu-HU" sz="2000" i="0" dirty="0">
                <a:solidFill>
                  <a:srgbClr val="001D35"/>
                </a:solidFill>
                <a:effectLst/>
                <a:latin typeface="Google Sans"/>
              </a:rPr>
              <a:t>érzékenyített idegrendszer, CS alapján indul. Félrecsúszott modulációs rendszer, diszfunkcionális értékelő rendszer.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endParaRPr lang="en-US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 marL="0" indent="0" algn="l">
              <a:lnSpc>
                <a:spcPct val="120000"/>
              </a:lnSpc>
              <a:spcBef>
                <a:spcPts val="750"/>
              </a:spcBef>
              <a:spcAft>
                <a:spcPts val="600"/>
              </a:spcAft>
            </a:pPr>
            <a:r>
              <a:rPr lang="hu-HU" sz="2000" b="1" i="0" dirty="0">
                <a:solidFill>
                  <a:srgbClr val="001D35"/>
                </a:solidFill>
                <a:effectLst/>
                <a:latin typeface="Google Sans"/>
              </a:rPr>
              <a:t>Hatás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Felerősített fájdalom feldolgozási folyamat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 </a:t>
            </a:r>
            <a:r>
              <a:rPr lang="hu-HU" sz="2000" b="0" i="0" dirty="0">
                <a:solidFill>
                  <a:srgbClr val="001D35"/>
                </a:solidFill>
                <a:effectLst/>
                <a:latin typeface="Google Sans"/>
              </a:rPr>
              <a:t>– fokozott fájdalom érzékenység, fokozott fájdalom reakció</a:t>
            </a:r>
            <a:endParaRPr lang="en-US" sz="2000" b="0" i="0" dirty="0">
              <a:solidFill>
                <a:srgbClr val="0B57D0"/>
              </a:solidFill>
              <a:effectLst/>
              <a:latin typeface="Google Sans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spcAft>
                <a:spcPts val="1500"/>
              </a:spcAft>
            </a:pPr>
            <a:r>
              <a:rPr lang="hu-HU" sz="2000" b="1" i="0" dirty="0">
                <a:solidFill>
                  <a:srgbClr val="001D35"/>
                </a:solidFill>
                <a:effectLst/>
                <a:latin typeface="Google Sans"/>
              </a:rPr>
              <a:t>Természete</a:t>
            </a:r>
            <a:r>
              <a:rPr lang="en-US" sz="2000" b="1" i="0" dirty="0">
                <a:solidFill>
                  <a:srgbClr val="001D35"/>
                </a:solidFill>
                <a:effectLst/>
                <a:latin typeface="Google Sans"/>
              </a:rPr>
              <a:t>:</a:t>
            </a:r>
            <a:r>
              <a:rPr lang="en-US" sz="2000" b="0" i="0" dirty="0">
                <a:solidFill>
                  <a:srgbClr val="001D35"/>
                </a:solidFill>
                <a:effectLst/>
                <a:latin typeface="Google Sans"/>
              </a:rPr>
              <a:t> </a:t>
            </a:r>
            <a:r>
              <a:rPr lang="hu-HU" sz="2000" dirty="0">
                <a:solidFill>
                  <a:srgbClr val="001D35"/>
                </a:solidFill>
                <a:latin typeface="Google Sans"/>
              </a:rPr>
              <a:t>Egy centralisan kialakult fájdalom nincs sérülés vagy </a:t>
            </a:r>
            <a:r>
              <a:rPr lang="hu-HU" sz="2000" dirty="0" err="1">
                <a:solidFill>
                  <a:srgbClr val="001D35"/>
                </a:solidFill>
                <a:latin typeface="Google Sans"/>
              </a:rPr>
              <a:t>gyulladásos</a:t>
            </a:r>
            <a:r>
              <a:rPr lang="hu-HU" sz="2000" dirty="0">
                <a:solidFill>
                  <a:srgbClr val="001D35"/>
                </a:solidFill>
                <a:latin typeface="Google Sans"/>
              </a:rPr>
              <a:t> folyamat, nincs idegrendszeri károsodás</a:t>
            </a:r>
            <a:r>
              <a:rPr lang="en-US" sz="2000" dirty="0">
                <a:solidFill>
                  <a:srgbClr val="001D35"/>
                </a:solidFill>
                <a:latin typeface="Google Sans"/>
              </a:rPr>
              <a:t>. 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8;p5"/>
          <p:cNvSpPr txBox="1"/>
          <p:nvPr/>
        </p:nvSpPr>
        <p:spPr>
          <a:xfrm>
            <a:off x="5942652" y="747550"/>
            <a:ext cx="29672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i="0" dirty="0" err="1">
                <a:solidFill>
                  <a:srgbClr val="001D35"/>
                </a:solidFill>
                <a:effectLst/>
                <a:latin typeface="Google Sans"/>
              </a:rPr>
              <a:t>Nociplastic</a:t>
            </a:r>
            <a:r>
              <a:rPr lang="en-US" sz="2800" b="1" i="0" dirty="0">
                <a:solidFill>
                  <a:srgbClr val="001D35"/>
                </a:solidFill>
                <a:effectLst/>
                <a:latin typeface="Google Sans"/>
              </a:rPr>
              <a:t> pain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98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250314" y="1861109"/>
            <a:ext cx="6446036" cy="104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The 18 </a:t>
            </a:r>
            <a:r>
              <a:rPr lang="en-US" sz="2800" dirty="0" err="1"/>
              <a:t>kDa</a:t>
            </a:r>
            <a:r>
              <a:rPr lang="en-US" sz="2800" dirty="0"/>
              <a:t> translocator protein </a:t>
            </a:r>
            <a:endParaRPr lang="hu-HU" sz="2800" dirty="0"/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70C0"/>
                </a:solidFill>
              </a:rPr>
              <a:t>as a marker of neuroinflammation</a:t>
            </a:r>
            <a:endParaRPr kumimoji="0" lang="hu-H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71493" y="2966025"/>
            <a:ext cx="6645989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A módszer a </a:t>
            </a:r>
            <a:r>
              <a:rPr lang="hu-HU" sz="2000" dirty="0" err="1"/>
              <a:t>neuroinflammáció</a:t>
            </a:r>
            <a:r>
              <a:rPr lang="hu-HU" sz="2000" dirty="0"/>
              <a:t> vizsgálatára: </a:t>
            </a:r>
            <a:r>
              <a:rPr lang="en-US" sz="2000" dirty="0"/>
              <a:t>PET</a:t>
            </a:r>
            <a:r>
              <a:rPr lang="hu-HU" sz="2000" dirty="0"/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radioligands targeting the 18-kDa translocator protein (TSPO).</a:t>
            </a:r>
            <a:endParaRPr lang="hu-HU" sz="20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Főleg a külső </a:t>
            </a:r>
            <a:r>
              <a:rPr lang="hu-HU" sz="2000" dirty="0" err="1"/>
              <a:t>mitochondrialis</a:t>
            </a:r>
            <a:r>
              <a:rPr lang="hu-HU" sz="2000" dirty="0"/>
              <a:t> membránokon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Korábban </a:t>
            </a:r>
            <a:r>
              <a:rPr lang="hu-HU" sz="2000" dirty="0" err="1"/>
              <a:t>perif</a:t>
            </a:r>
            <a:r>
              <a:rPr lang="hu-HU" sz="2000" dirty="0"/>
              <a:t> BDZN receptornak hívták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0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dirty="0"/>
              <a:t>Mostanában: </a:t>
            </a:r>
            <a:r>
              <a:rPr lang="en-US" sz="2000" dirty="0"/>
              <a:t>TSPO </a:t>
            </a:r>
            <a:endParaRPr lang="hu-HU" sz="2000" dirty="0"/>
          </a:p>
          <a:p>
            <a:pPr lvl="0" defTabSz="457200">
              <a:lnSpc>
                <a:spcPct val="80000"/>
              </a:lnSpc>
            </a:pPr>
            <a:r>
              <a:rPr lang="hu-HU" sz="2000" dirty="0"/>
              <a:t>Részt vesz a </a:t>
            </a:r>
            <a:r>
              <a:rPr lang="en-US" sz="2000" dirty="0" err="1"/>
              <a:t>cholester</a:t>
            </a:r>
            <a:r>
              <a:rPr lang="hu-HU" sz="2000" dirty="0"/>
              <a:t>in</a:t>
            </a:r>
            <a:r>
              <a:rPr lang="en-US" sz="2000" dirty="0"/>
              <a:t> </a:t>
            </a:r>
            <a:r>
              <a:rPr lang="en-US" sz="2000" dirty="0" err="1"/>
              <a:t>molecul</a:t>
            </a:r>
            <a:r>
              <a:rPr lang="hu-HU" sz="2000" dirty="0" err="1"/>
              <a:t>ák</a:t>
            </a:r>
            <a:r>
              <a:rPr lang="hu-HU" sz="2000" dirty="0"/>
              <a:t> </a:t>
            </a:r>
            <a:r>
              <a:rPr lang="hu-HU" sz="2000" dirty="0" err="1"/>
              <a:t>mitochondriális</a:t>
            </a:r>
            <a:r>
              <a:rPr lang="hu-HU" sz="2000" dirty="0"/>
              <a:t> membrán transzportjában, ami a </a:t>
            </a:r>
            <a:r>
              <a:rPr lang="hu-HU" sz="2000" dirty="0" err="1"/>
              <a:t>steroidogenezis</a:t>
            </a:r>
            <a:r>
              <a:rPr lang="hu-HU" sz="2000" dirty="0"/>
              <a:t> első lépése. </a:t>
            </a:r>
          </a:p>
          <a:p>
            <a:pPr lvl="0" defTabSz="457200">
              <a:lnSpc>
                <a:spcPct val="80000"/>
              </a:lnSpc>
            </a:pPr>
            <a:r>
              <a:rPr lang="hu-HU" sz="2000" dirty="0"/>
              <a:t>Egyéb funkciók: </a:t>
            </a:r>
            <a:r>
              <a:rPr lang="en-US" sz="2000" dirty="0"/>
              <a:t>ion transport, oxidative stress, apoptosis, </a:t>
            </a:r>
            <a:r>
              <a:rPr lang="hu-HU" sz="2000" dirty="0"/>
              <a:t>és</a:t>
            </a:r>
            <a:r>
              <a:rPr lang="en-US" sz="2000" dirty="0"/>
              <a:t> </a:t>
            </a:r>
            <a:r>
              <a:rPr lang="en-US" sz="2000" dirty="0" err="1"/>
              <a:t>energ</a:t>
            </a:r>
            <a:r>
              <a:rPr lang="hu-HU" sz="2000" dirty="0" err="1"/>
              <a:t>ia</a:t>
            </a:r>
            <a:r>
              <a:rPr lang="en-US" sz="2000" dirty="0"/>
              <a:t> metabolism</a:t>
            </a:r>
            <a:r>
              <a:rPr lang="hu-HU" sz="2000" dirty="0" err="1"/>
              <a:t>us</a:t>
            </a:r>
            <a:endParaRPr kumimoji="0" lang="hu-HU" altLang="hu-HU" b="0" i="0" u="none" strike="noStrike" kern="1200" cap="none" spc="0" normalizeH="0" baseline="0" noProof="0" dirty="0">
              <a:ln>
                <a:noFill/>
              </a:ln>
              <a:solidFill>
                <a:srgbClr val="2A81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205187" y="423949"/>
            <a:ext cx="266653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Neuroinflammation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E4CA01C-6501-5F5D-9370-0A7951F39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710" y="415060"/>
            <a:ext cx="4792045" cy="126488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192BB4E-FC3C-38FF-1953-CEE88DFE8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196" y="339993"/>
            <a:ext cx="4572926" cy="63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DACC9BB3-5C53-133C-7C0E-6386DE834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2DA74E59-CB67-91FB-5529-E51E8BD564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E1E67C84-8953-A3F8-84B8-B5DC85E1B833}"/>
              </a:ext>
            </a:extLst>
          </p:cNvPr>
          <p:cNvSpPr txBox="1"/>
          <p:nvPr/>
        </p:nvSpPr>
        <p:spPr>
          <a:xfrm>
            <a:off x="862343" y="496260"/>
            <a:ext cx="9078589" cy="117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gyulladás, </a:t>
            </a:r>
            <a:r>
              <a:rPr kumimoji="0" lang="hu-HU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 és </a:t>
            </a:r>
            <a:r>
              <a:rPr kumimoji="0" lang="hu-HU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neuroinflammatio</a:t>
            </a: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szerepe a fájdalomban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0B98BA5D-378E-CA4C-4D03-BC2E640C8101}"/>
              </a:ext>
            </a:extLst>
          </p:cNvPr>
          <p:cNvSpPr/>
          <p:nvPr/>
        </p:nvSpPr>
        <p:spPr>
          <a:xfrm>
            <a:off x="390813" y="1744237"/>
            <a:ext cx="5890813" cy="481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Neurogen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inflammati</a:t>
            </a:r>
            <a:r>
              <a:rPr lang="hu-HU" sz="2400" b="1" dirty="0">
                <a:solidFill>
                  <a:srgbClr val="0070C0"/>
                </a:solidFill>
              </a:rPr>
              <a:t>ót </a:t>
            </a:r>
            <a:r>
              <a:rPr lang="hu-HU" sz="2400" dirty="0"/>
              <a:t>a </a:t>
            </a:r>
            <a:r>
              <a:rPr lang="hu-HU" sz="2400" dirty="0" err="1"/>
              <a:t>perif</a:t>
            </a:r>
            <a:r>
              <a:rPr lang="hu-HU" sz="2400" dirty="0"/>
              <a:t> idegek ingerlése idéz elő - </a:t>
            </a:r>
            <a:r>
              <a:rPr lang="en-US" sz="2400" dirty="0"/>
              <a:t>neuropeptide </a:t>
            </a:r>
            <a:r>
              <a:rPr lang="hu-HU" sz="2400" dirty="0"/>
              <a:t>felszabadulás és gyors </a:t>
            </a:r>
            <a:r>
              <a:rPr lang="en-US" sz="2400" dirty="0"/>
              <a:t>plasma </a:t>
            </a:r>
            <a:r>
              <a:rPr lang="en-US" sz="2400" dirty="0" err="1"/>
              <a:t>extravasatio</a:t>
            </a:r>
            <a:r>
              <a:rPr lang="hu-HU" sz="2400" dirty="0"/>
              <a:t>/o</a:t>
            </a:r>
            <a:r>
              <a:rPr lang="en-US" sz="2400" dirty="0"/>
              <a:t>edema, </a:t>
            </a:r>
            <a:r>
              <a:rPr lang="hu-HU" sz="2400" dirty="0"/>
              <a:t>- fájdalom pl. fejfájás</a:t>
            </a:r>
            <a:r>
              <a:rPr lang="en-US" sz="2400" dirty="0"/>
              <a:t>.</a:t>
            </a: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</a:rPr>
              <a:t>Neuroinflammation</a:t>
            </a:r>
            <a:r>
              <a:rPr lang="en-US" sz="2400" dirty="0"/>
              <a:t> </a:t>
            </a:r>
            <a:r>
              <a:rPr lang="hu-HU" sz="2400" dirty="0"/>
              <a:t>egy </a:t>
            </a:r>
            <a:r>
              <a:rPr lang="hu-HU" sz="2400" dirty="0" err="1"/>
              <a:t>idegredszerre</a:t>
            </a:r>
            <a:r>
              <a:rPr lang="hu-HU" sz="2400" dirty="0"/>
              <a:t> lokalizált gyulladás, </a:t>
            </a:r>
            <a:r>
              <a:rPr lang="en-US" sz="2400" dirty="0"/>
              <a:t>(PNS) </a:t>
            </a:r>
            <a:r>
              <a:rPr lang="hu-HU" sz="2400" dirty="0"/>
              <a:t>és </a:t>
            </a:r>
            <a:r>
              <a:rPr lang="en-US" sz="2400" dirty="0"/>
              <a:t>(CNS).</a:t>
            </a: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/>
              <a:t>Jellegzetessége a </a:t>
            </a:r>
            <a:r>
              <a:rPr lang="hu-HU" sz="2400" dirty="0" err="1"/>
              <a:t>glia</a:t>
            </a:r>
            <a:r>
              <a:rPr lang="hu-HU" sz="2400" dirty="0"/>
              <a:t> sejt aktiváció (DRG, SC, és agy)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err="1"/>
              <a:t>Proinflammatios</a:t>
            </a:r>
            <a:r>
              <a:rPr lang="hu-HU" sz="2400" dirty="0"/>
              <a:t> </a:t>
            </a:r>
            <a:r>
              <a:rPr lang="hu-HU" sz="2400" dirty="0" err="1"/>
              <a:t>citokin</a:t>
            </a:r>
            <a:r>
              <a:rPr lang="hu-HU" sz="2400" dirty="0"/>
              <a:t> és </a:t>
            </a:r>
            <a:r>
              <a:rPr lang="hu-HU" sz="2400" dirty="0" err="1"/>
              <a:t>chemocin</a:t>
            </a:r>
            <a:r>
              <a:rPr lang="hu-HU" sz="2400" dirty="0"/>
              <a:t> termeléssel jár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/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/>
              <a:t>PS és CS-hoz vezet</a:t>
            </a:r>
            <a:endParaRPr kumimoji="0" lang="hu-HU" altLang="hu-HU" sz="2000" b="0" i="0" u="none" strike="noStrike" kern="1200" cap="none" spc="0" normalizeH="0" baseline="0" noProof="0" dirty="0">
              <a:ln>
                <a:noFill/>
              </a:ln>
              <a:solidFill>
                <a:srgbClr val="2A81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F97DE54C-9023-EB82-DFE4-E448A12C28E8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E436696A-73EE-3B59-A22D-6DA28D5C070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2C68F06-C954-3A55-745F-78E059E57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98988"/>
            <a:ext cx="5805752" cy="24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7D0D41AE-E4C6-FA53-CD1F-96D582365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585CCF5B-336C-2733-0423-6E2BA8280D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34CCA576-B8D6-98C2-30FB-1545EE86C238}"/>
              </a:ext>
            </a:extLst>
          </p:cNvPr>
          <p:cNvSpPr txBox="1"/>
          <p:nvPr/>
        </p:nvSpPr>
        <p:spPr>
          <a:xfrm>
            <a:off x="1266380" y="168152"/>
            <a:ext cx="9078589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gyulladás,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 és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neuroinflammatio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szerepe a fájdalomban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425BC2BD-F019-062B-38D0-16D007820923}"/>
              </a:ext>
            </a:extLst>
          </p:cNvPr>
          <p:cNvSpPr/>
          <p:nvPr/>
        </p:nvSpPr>
        <p:spPr>
          <a:xfrm>
            <a:off x="390813" y="2052072"/>
            <a:ext cx="4215095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Neurogen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inflammati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ót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perif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idegek ingerlése idéz elő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neuropeptide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felszabadulás és gyors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plasma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extravasatio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edema,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fájdalom pl. fejfájás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Neuroinflammation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egy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idegredszerre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lokalizált gyulladás,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(PNS)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(CNS).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Jellegzetessége 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glia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sejt aktiváció (DRG, SC, és agy)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Proinflammatios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citokin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és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chemocin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termeléssel jár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 és CS-hoz vezet</a:t>
            </a:r>
            <a:endParaRPr kumimoji="0" lang="hu-HU" altLang="hu-HU" b="0" i="0" u="none" strike="noStrike" kern="1200" cap="none" spc="0" normalizeH="0" baseline="0" noProof="0" dirty="0">
              <a:ln>
                <a:noFill/>
              </a:ln>
              <a:solidFill>
                <a:srgbClr val="2A81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BFD9964C-29AA-E1DD-29E4-6F019AEF5D42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C0CF9BFF-DA21-BDAA-5646-0FB1D3AAB54E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C02CC50-2A56-E6C5-1CAA-6C30C181F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908" y="979883"/>
            <a:ext cx="6614628" cy="57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5B4093BE-C4F7-6891-4AEA-513A808D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E5CE5D3E-9EE9-9EC4-D6D5-5948D26735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197418DC-4476-AC90-4D94-21FF00761DA3}"/>
              </a:ext>
            </a:extLst>
          </p:cNvPr>
          <p:cNvSpPr txBox="1"/>
          <p:nvPr/>
        </p:nvSpPr>
        <p:spPr>
          <a:xfrm>
            <a:off x="1266380" y="168152"/>
            <a:ext cx="9078589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gyulladás,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 és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neuroinflammatio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szerepe a fájdalomban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742417CB-1C36-49ED-8384-A7208FCF2DDA}"/>
              </a:ext>
            </a:extLst>
          </p:cNvPr>
          <p:cNvSpPr/>
          <p:nvPr/>
        </p:nvSpPr>
        <p:spPr>
          <a:xfrm>
            <a:off x="390813" y="2052072"/>
            <a:ext cx="4215095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Neurogen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inflammati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ót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perif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idegek ingerlése idéz elő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neuropeptide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felszabadulás és gyors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plasma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extravasatio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edema,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fájdalom pl. fejfájás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Neuroinflammation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egy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idegredszerre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lokalizált gyulladás,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(PNS)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(CNS).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Jellegzetessége 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glia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sejt aktiváció (DRG, SC, és agy)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Proinflammatios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citokin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és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chemocin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termeléssel jár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 és CS-hoz vezet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srgbClr val="2A81C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2DAD80CD-79AF-3923-FA17-88655A385E7F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269D2ABB-4ED5-6D54-E0EC-F51905A4F246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B3A81E7-9590-DB97-5ACA-D38DEF2EBDA3}"/>
              </a:ext>
            </a:extLst>
          </p:cNvPr>
          <p:cNvSpPr txBox="1"/>
          <p:nvPr/>
        </p:nvSpPr>
        <p:spPr>
          <a:xfrm>
            <a:off x="4760726" y="1444517"/>
            <a:ext cx="7158371" cy="377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Neuroinflammatio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népszerű 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szóhasználat.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Ami a </a:t>
            </a:r>
            <a:r>
              <a:rPr kumimoji="0" lang="hu-HU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Neuroinflammatio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definícióját illeti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négy kritérium amelyek szükségesek (mind a négy) az NI diagnózisához [1,2], </a:t>
            </a:r>
            <a:r>
              <a:rPr kumimoji="0" lang="hu-HU" b="0" i="1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ahogyan azt eredetileg az agyi traumával, stroke-kal vagy fertőzéssel kapcsolatban határozták meg a kifejezés közelmúltbeli kiterjesztése előtt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Ezek a következők: (1) 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gyulladást elősegítő </a:t>
            </a:r>
            <a:r>
              <a:rPr kumimoji="0" lang="hu-HU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citokinek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és </a:t>
            </a:r>
            <a:r>
              <a:rPr kumimoji="0" lang="hu-HU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kemokinek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szintjének emelkedése, (2) a </a:t>
            </a:r>
            <a:r>
              <a:rPr kumimoji="0" lang="hu-HU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makrofágok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aktiválása, (3) </a:t>
            </a:r>
            <a:r>
              <a:rPr kumimoji="0" lang="hu-HU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limfociták</a:t>
            </a:r>
            <a:r>
              <a:rPr kumimoji="0" lang="hu-HU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toborzása, (4) </a:t>
            </a:r>
            <a:r>
              <a:rPr kumimoji="0" lang="hu-HU" sz="20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helyi szövetkárosodás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733DBB0-573A-577C-F4AB-41ADE2D23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135" y="5238550"/>
            <a:ext cx="5427962" cy="14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215145C0-2930-A549-449F-3377007DC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78D91EE5-962C-0BA7-D1DF-8B898BAF1C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5C89BB32-6C23-4D1A-B581-6B0F69D0F88D}"/>
              </a:ext>
            </a:extLst>
          </p:cNvPr>
          <p:cNvSpPr txBox="1"/>
          <p:nvPr/>
        </p:nvSpPr>
        <p:spPr>
          <a:xfrm>
            <a:off x="1266380" y="168152"/>
            <a:ext cx="9078589" cy="4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 és a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hisztamin 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9D8FD128-B3B8-A53F-5633-971DF110BFC4}"/>
              </a:ext>
            </a:extLst>
          </p:cNvPr>
          <p:cNvSpPr/>
          <p:nvPr/>
        </p:nvSpPr>
        <p:spPr>
          <a:xfrm>
            <a:off x="465241" y="3923402"/>
            <a:ext cx="421509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Opioidok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hisztamin felszabadulás?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09031F3D-3DD0-A07A-0402-61E5960287AB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D7C20FAA-72C2-5B3B-FFC3-D3CAFE2A8B12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AF0F854-86B1-D57D-93F3-12247F760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1" y="765909"/>
            <a:ext cx="6697558" cy="585065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B3F313C-5E34-E3A0-1220-13D188E9A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63" y="1308184"/>
            <a:ext cx="5293645" cy="304053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59E9D85-937C-5C29-386D-9601ABF5E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63" y="4412612"/>
            <a:ext cx="6363027" cy="214006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3649665B-A112-9019-D5E3-BFD504060ABF}"/>
              </a:ext>
            </a:extLst>
          </p:cNvPr>
          <p:cNvSpPr txBox="1"/>
          <p:nvPr/>
        </p:nvSpPr>
        <p:spPr>
          <a:xfrm>
            <a:off x="465241" y="4649139"/>
            <a:ext cx="6134986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dirty="0" err="1"/>
              <a:t>Oral</a:t>
            </a:r>
            <a:r>
              <a:rPr lang="hu-HU" dirty="0"/>
              <a:t> </a:t>
            </a:r>
            <a:r>
              <a:rPr lang="hu-HU" dirty="0" err="1"/>
              <a:t>administration</a:t>
            </a:r>
            <a:r>
              <a:rPr lang="hu-HU" dirty="0"/>
              <a:t> of 20 mg </a:t>
            </a:r>
            <a:r>
              <a:rPr lang="hu-HU" dirty="0" err="1"/>
              <a:t>morphine</a:t>
            </a:r>
            <a:r>
              <a:rPr lang="hu-HU" dirty="0"/>
              <a:t> </a:t>
            </a:r>
            <a:r>
              <a:rPr lang="hu-HU" b="1" dirty="0" err="1">
                <a:solidFill>
                  <a:srgbClr val="0070C0"/>
                </a:solidFill>
              </a:rPr>
              <a:t>did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not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attenuate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experimental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histaminergic</a:t>
            </a:r>
            <a:r>
              <a:rPr lang="hu-HU" b="1" dirty="0">
                <a:solidFill>
                  <a:srgbClr val="0070C0"/>
                </a:solidFill>
              </a:rPr>
              <a:t>- and non-</a:t>
            </a:r>
            <a:r>
              <a:rPr lang="hu-HU" b="1" dirty="0" err="1">
                <a:solidFill>
                  <a:srgbClr val="0070C0"/>
                </a:solidFill>
              </a:rPr>
              <a:t>histaminergic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provoked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itch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intensities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dirty="0"/>
              <a:t>in </a:t>
            </a:r>
            <a:r>
              <a:rPr lang="hu-HU" dirty="0" err="1"/>
              <a:t>healthy</a:t>
            </a:r>
            <a:r>
              <a:rPr lang="hu-HU" dirty="0"/>
              <a:t> </a:t>
            </a:r>
            <a:r>
              <a:rPr lang="hu-HU" dirty="0" err="1"/>
              <a:t>volunteers</a:t>
            </a:r>
            <a:r>
              <a:rPr lang="hu-HU" dirty="0"/>
              <a:t> </a:t>
            </a:r>
            <a:r>
              <a:rPr lang="hu-HU" dirty="0" err="1"/>
              <a:t>but</a:t>
            </a:r>
            <a:r>
              <a:rPr lang="hu-HU" dirty="0"/>
              <a:t> </a:t>
            </a:r>
            <a:r>
              <a:rPr lang="hu-HU" dirty="0" err="1"/>
              <a:t>selec</a:t>
            </a:r>
            <a:r>
              <a:rPr lang="hu-HU" dirty="0"/>
              <a:t> </a:t>
            </a:r>
            <a:r>
              <a:rPr lang="hu-HU" dirty="0" err="1"/>
              <a:t>tively</a:t>
            </a:r>
            <a:r>
              <a:rPr lang="hu-HU" dirty="0"/>
              <a:t> </a:t>
            </a:r>
            <a:r>
              <a:rPr lang="hu-HU" b="1" dirty="0" err="1">
                <a:solidFill>
                  <a:srgbClr val="0070C0"/>
                </a:solidFill>
              </a:rPr>
              <a:t>increased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superficial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blood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perfusion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to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histamine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provocation</a:t>
            </a:r>
            <a:r>
              <a:rPr lang="hu-HU" dirty="0"/>
              <a:t>.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suggests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different</a:t>
            </a:r>
            <a:r>
              <a:rPr lang="hu-HU" dirty="0"/>
              <a:t> </a:t>
            </a:r>
            <a:r>
              <a:rPr lang="hu-HU" dirty="0" err="1"/>
              <a:t>opioid</a:t>
            </a:r>
            <a:r>
              <a:rPr lang="hu-HU" dirty="0"/>
              <a:t> </a:t>
            </a:r>
            <a:r>
              <a:rPr lang="hu-HU" dirty="0" err="1"/>
              <a:t>mechanisms</a:t>
            </a:r>
            <a:r>
              <a:rPr lang="hu-HU" dirty="0"/>
              <a:t> in </a:t>
            </a:r>
            <a:r>
              <a:rPr lang="hu-HU" dirty="0" err="1"/>
              <a:t>histaminergic</a:t>
            </a:r>
            <a:r>
              <a:rPr lang="hu-HU" dirty="0"/>
              <a:t> and non-</a:t>
            </a:r>
            <a:r>
              <a:rPr lang="hu-HU" dirty="0" err="1"/>
              <a:t>histaminergic</a:t>
            </a:r>
            <a:r>
              <a:rPr lang="hu-HU" dirty="0"/>
              <a:t> </a:t>
            </a:r>
            <a:r>
              <a:rPr lang="hu-HU" dirty="0" err="1"/>
              <a:t>evoke</a:t>
            </a:r>
            <a:r>
              <a:rPr lang="hu-HU" dirty="0"/>
              <a:t> </a:t>
            </a:r>
            <a:r>
              <a:rPr lang="hu-HU" dirty="0" err="1"/>
              <a:t>neurogenic</a:t>
            </a:r>
            <a:r>
              <a:rPr lang="hu-HU" dirty="0"/>
              <a:t> </a:t>
            </a:r>
            <a:r>
              <a:rPr lang="hu-HU" dirty="0" err="1"/>
              <a:t>inflammation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5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E161D596-7D84-B2E3-1D92-A769B6D1D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C09674E2-2A5E-2A6E-66FD-930DC7CE6B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A246719B-506E-D1B4-A4D4-41B18C114505}"/>
              </a:ext>
            </a:extLst>
          </p:cNvPr>
          <p:cNvSpPr txBox="1"/>
          <p:nvPr/>
        </p:nvSpPr>
        <p:spPr>
          <a:xfrm>
            <a:off x="1266380" y="168152"/>
            <a:ext cx="9078589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gyulladás, általános gyulladás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traumás agysérülteknél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99F99CE8-2212-1221-73D9-2501C5B31995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943A75DE-BE3D-BBD6-429C-C0A420A4D38B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1709056-FDCC-AD8E-6227-8D5C364AA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7" y="1328772"/>
            <a:ext cx="8875663" cy="52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E3F35783-9A59-C63B-B504-EEF63D1C1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6C5D40C6-E9A5-7622-E21E-8C07151F3E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D0BC0499-3629-5050-4674-625D4539DED9}"/>
              </a:ext>
            </a:extLst>
          </p:cNvPr>
          <p:cNvSpPr txBox="1"/>
          <p:nvPr/>
        </p:nvSpPr>
        <p:spPr>
          <a:xfrm>
            <a:off x="532733" y="1008784"/>
            <a:ext cx="907858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fájdalommechanizmusok </a:t>
            </a: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megjelenése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DA211B99-6C72-7F5C-F838-F8B82A8F6789}"/>
              </a:ext>
            </a:extLst>
          </p:cNvPr>
          <p:cNvSpPr/>
          <p:nvPr/>
        </p:nvSpPr>
        <p:spPr>
          <a:xfrm>
            <a:off x="390813" y="2106215"/>
            <a:ext cx="11177410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klinikai gyakorlatban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en-US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főként perioperatív fájdalmak csillapítása a feladat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Műtét előtt, – alatt, - és utáni fájdalomcsillapítás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Többnyire egyszerű és világos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sérülés, szövetkárosodás – </a:t>
            </a:r>
            <a:r>
              <a:rPr kumimoji="0" lang="hu-HU" alt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nociceptív</a:t>
            </a: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akut fájdalom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Néha nem egyszerű, bonyolult mechanizmusok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elhúzódó gyógyulás, többszörös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reoperációk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krónikus fájdalom szindróma, érsebészeti betegek (dohányzás, alkohol, diabetes…okozta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neuropathiás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komponensek)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felderítés – a fájdalomgenerátorok megtalálása, azonosítása sokszor nehéz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további kezelés tervezése sokszor nehéz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beteg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copingjának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értékelése nem könnyű</a:t>
            </a: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24AADE06-6D9C-6742-AE6F-20C29BA5A280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3959313B-3AB8-6B90-0E0D-23C07B816596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12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CAF193BF-A5E8-B52F-5176-477D1B9B9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E806FF00-10CE-A914-4FE9-9A5383BF37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4DF231C2-1B2E-7523-7B85-F86893C6ACA6}"/>
              </a:ext>
            </a:extLst>
          </p:cNvPr>
          <p:cNvSpPr txBox="1"/>
          <p:nvPr/>
        </p:nvSpPr>
        <p:spPr>
          <a:xfrm>
            <a:off x="1266380" y="168152"/>
            <a:ext cx="9078589" cy="90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</a:t>
            </a:r>
            <a:r>
              <a:rPr kumimoji="0" lang="hu-HU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neurogén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gyulladás, általános gyulladás </a:t>
            </a: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traumás agysérülteknél</a:t>
            </a: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FA82BF32-5D2C-2701-DCCF-980B7E8A3B10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074B0491-9D9A-D7A9-A0F8-35E6C1E3895A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3E48C58B-2DB5-A943-5222-E5DE93B0E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13" y="1380810"/>
            <a:ext cx="6502734" cy="250202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F4A1E47-CC97-1636-8E1D-477E1D181D82}"/>
              </a:ext>
            </a:extLst>
          </p:cNvPr>
          <p:cNvSpPr txBox="1"/>
          <p:nvPr/>
        </p:nvSpPr>
        <p:spPr>
          <a:xfrm>
            <a:off x="5805674" y="3866890"/>
            <a:ext cx="6418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 such, the neurogenic inflammatory response can exacerbate classical inflammation via a positive feedback loop, with classical inflammatory mediators such as </a:t>
            </a:r>
            <a:r>
              <a:rPr lang="en-US" b="1" dirty="0">
                <a:solidFill>
                  <a:srgbClr val="0070C0"/>
                </a:solidFill>
              </a:rPr>
              <a:t>bradykinin and prostaglandins </a:t>
            </a:r>
            <a:r>
              <a:rPr lang="en-US" dirty="0"/>
              <a:t>then further </a:t>
            </a:r>
            <a:r>
              <a:rPr lang="en-US" b="1" dirty="0">
                <a:solidFill>
                  <a:srgbClr val="0070C0"/>
                </a:solidFill>
              </a:rPr>
              <a:t>stimulating TRP </a:t>
            </a:r>
            <a:r>
              <a:rPr lang="en-US" dirty="0"/>
              <a:t>receptors. </a:t>
            </a:r>
            <a:endParaRPr lang="hu-HU" dirty="0"/>
          </a:p>
          <a:p>
            <a:r>
              <a:rPr lang="en-US" dirty="0"/>
              <a:t>Accordingly, complete inhibition of neuroinflammation following TBI may require the </a:t>
            </a:r>
            <a:r>
              <a:rPr lang="en-US" b="1" dirty="0">
                <a:solidFill>
                  <a:srgbClr val="0070C0"/>
                </a:solidFill>
              </a:rPr>
              <a:t>inhibition of both classical and neurogenic </a:t>
            </a:r>
            <a:r>
              <a:rPr lang="en-US" dirty="0"/>
              <a:t>inflammatory pathways.</a:t>
            </a:r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47597F1-303A-8DC5-F931-1F42014EBAFE}"/>
              </a:ext>
            </a:extLst>
          </p:cNvPr>
          <p:cNvSpPr txBox="1"/>
          <p:nvPr/>
        </p:nvSpPr>
        <p:spPr>
          <a:xfrm>
            <a:off x="390813" y="4378076"/>
            <a:ext cx="52338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Within the CNS, </a:t>
            </a:r>
            <a:r>
              <a:rPr lang="en-US" b="1" dirty="0">
                <a:solidFill>
                  <a:srgbClr val="0070C0"/>
                </a:solidFill>
              </a:rPr>
              <a:t>albumin is able to activate microglia and astrocytes </a:t>
            </a:r>
            <a:r>
              <a:rPr lang="en-US" dirty="0"/>
              <a:t>leading to the release of pro-inflammatory cytokines and chemokines (e.g., IL-1β, TNFα, MCP-1, CXC3L1), glutamate, and free radicals </a:t>
            </a:r>
            <a:r>
              <a:rPr lang="en-US" b="1" dirty="0">
                <a:solidFill>
                  <a:srgbClr val="0070C0"/>
                </a:solidFill>
              </a:rPr>
              <a:t>promoting neuronal injury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amplifying the classical inflammatory </a:t>
            </a:r>
            <a:r>
              <a:rPr lang="en-US" dirty="0"/>
              <a:t>response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61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926010-4701-A563-D260-00FA929B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092" y="365125"/>
            <a:ext cx="3944680" cy="1325563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Neurogenic inflammation</a:t>
            </a:r>
            <a:endParaRPr lang="hu-HU" sz="32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4AA5CC1-D777-A76C-58CF-458A42DD4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92" y="319844"/>
            <a:ext cx="6987160" cy="1923626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4383ED3-E3A3-CC3C-04A0-46B1DD01A547}"/>
              </a:ext>
            </a:extLst>
          </p:cNvPr>
          <p:cNvSpPr txBox="1"/>
          <p:nvPr/>
        </p:nvSpPr>
        <p:spPr>
          <a:xfrm>
            <a:off x="552892" y="2522557"/>
            <a:ext cx="106325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Background: 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Migraine is a primary headache disorder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. </a:t>
            </a:r>
            <a:endParaRPr lang="hu-HU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  <a:p>
            <a:pPr algn="just"/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The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trigeminovascular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system plays a key role. 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Neurogenic inflammation is presumed to be an important factor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in migraine pathophysiology, mediated by the activation of primary neurons, leading to the 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release of various pro-inflammatory neuropeptides and neurotransmitters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such as Calcitonin Gene-Related Peptide (CGRP), substance P (SP), and vasoactive intestinal peptide (VIP). Nitric oxide (NO), Pituitary adenylate cyclase-activating polypeptide (PACAP) and Glutamate (Glu) also play an important role in the modulation of inflammatory mechanisms.</a:t>
            </a:r>
          </a:p>
          <a:p>
            <a:pPr algn="l"/>
            <a:endParaRPr lang="hu-HU" dirty="0">
              <a:solidFill>
                <a:srgbClr val="212529"/>
              </a:solidFill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Ongoing phase III clinical studies with 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monoclonal antibodies against CGRP and CGRP receptors offer promising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novel aspects for migraine treatment. Preclinical and clinical studies 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targeting SP and nitric oxide synthase (NOS)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were all terminated with no significant results compared to placebo. New promising therapeutic goal could be PACAP and its receptor (PAC1), and kynurenic acid (KYNA) analogues.</a:t>
            </a:r>
          </a:p>
          <a:p>
            <a:pPr algn="l"/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Conclusion: </a:t>
            </a:r>
            <a:r>
              <a:rPr lang="hu-HU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…</a:t>
            </a:r>
            <a:r>
              <a:rPr lang="en-US" b="1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novel therapeutic lines </a:t>
            </a:r>
            <a:r>
              <a:rPr lang="en-US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both in migraine attack treatment and prophylaxis.</a:t>
            </a:r>
          </a:p>
        </p:txBody>
      </p:sp>
    </p:spTree>
    <p:extLst>
      <p:ext uri="{BB962C8B-B14F-4D97-AF65-F5344CB8AC3E}">
        <p14:creationId xmlns:p14="http://schemas.microsoft.com/office/powerpoint/2010/main" val="53387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302CB3-8670-4D96-C18E-2A54261B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Terápiás lehetőségek…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4BE868-C57B-C2E0-7C52-1EAC09BD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ideggyulladás csökkentése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miközben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megőrzik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jótékony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gyulladásos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válaszokat, </a:t>
            </a:r>
          </a:p>
          <a:p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sokféle megközelítést alkalmazva, beleértve a </a:t>
            </a:r>
            <a:r>
              <a:rPr lang="hu-HU" sz="24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neuromodulációt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(például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Transcranial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Magnetic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TMS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Transcranial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Electric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Stim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TES,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Electro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Convulsive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ECT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Photobiom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stimulation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PBM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Deep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Brain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Stim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</a:p>
          <a:p>
            <a:r>
              <a:rPr lang="hu-HU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farmakológiai szereket 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NSAID-ok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kortikoszteroidok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citokin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-gátlók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mikroglia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-modulátorok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és </a:t>
            </a:r>
          </a:p>
          <a:p>
            <a:r>
              <a:rPr lang="hu-HU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természetes termékeket 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kurkumin</a:t>
            </a:r>
            <a:r>
              <a:rPr lang="hu-HU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,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400" u="sng" kern="100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resveratrol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</a:p>
          <a:p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</a:t>
            </a:r>
            <a:r>
              <a:rPr lang="hu-HU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életmódbeli beavatkozások</a:t>
            </a:r>
            <a:r>
              <a:rPr lang="hu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például a stresszkezelés mellett. </a:t>
            </a:r>
            <a:endParaRPr lang="hu-HU" sz="3600" dirty="0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3774E8D-130E-6F37-8556-3973A305EB16}"/>
              </a:ext>
            </a:extLst>
          </p:cNvPr>
          <p:cNvSpPr txBox="1">
            <a:spLocks/>
          </p:cNvSpPr>
          <p:nvPr/>
        </p:nvSpPr>
        <p:spPr>
          <a:xfrm>
            <a:off x="7868092" y="365125"/>
            <a:ext cx="3944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</a:rPr>
              <a:t>Neuro</a:t>
            </a:r>
            <a:r>
              <a:rPr lang="hu-HU" sz="3200" b="1" dirty="0" err="1">
                <a:solidFill>
                  <a:srgbClr val="0070C0"/>
                </a:solidFill>
                <a:latin typeface="Roboto" panose="02000000000000000000" pitchFamily="2" charset="0"/>
              </a:rPr>
              <a:t>inflammatio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32658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7ED4-B9FE-5A6F-B7FD-4B35546B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CBFCE0-91E3-D448-1D0B-0E94689E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Terápiás lehetőségek…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6BB1688-7A0F-1AE0-D7D1-42626F239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4763"/>
            <a:ext cx="10719391" cy="515679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Alvásjavítás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20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Stresszredukció</a:t>
            </a:r>
            <a:endParaRPr lang="hu-HU" sz="2000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Farmakológiai kezelések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hu-H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Antidepresszánsok</a:t>
            </a:r>
            <a:r>
              <a:rPr lang="hu-HU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Általában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triciklikus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antidepresszánsokat (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TCA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és szerotonin-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noradrenalin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újrafelvétel-gátlókat (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SNRI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használnak.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u-HU" sz="2000" b="1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 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hu-HU" sz="20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Gabapentinoidok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olyan gyógyszerek, mint a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gabapentin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és a </a:t>
            </a:r>
            <a:r>
              <a:rPr lang="hu-HU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pregabalin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szintén hasznosak lehetnek.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u-HU" sz="20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Transzkutan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elektromos </a:t>
            </a:r>
            <a:r>
              <a:rPr lang="hu-HU" sz="2000" b="1" kern="100" dirty="0" err="1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indegstimuláció</a:t>
            </a:r>
            <a:r>
              <a:rPr lang="hu-HU" sz="20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(TENS) Ez segíthet csökkenteni a fájdalmat azáltal, hogy aktiválja az agy és a gerincvelő fájdalomcsökkentő receptorait. 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u-HU" sz="2000" b="1" kern="100" dirty="0">
                <a:solidFill>
                  <a:srgbClr val="0070C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Kerülendő</a:t>
            </a:r>
            <a:r>
              <a:rPr lang="hu-HU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20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opioidok</a:t>
            </a:r>
            <a:r>
              <a:rPr lang="hu-HU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NSAID-k</a:t>
            </a:r>
            <a:endParaRPr lang="hu-HU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595D0BDF-B6A2-06F0-C91E-00B240F7ADBA}"/>
              </a:ext>
            </a:extLst>
          </p:cNvPr>
          <p:cNvSpPr txBox="1">
            <a:spLocks/>
          </p:cNvSpPr>
          <p:nvPr/>
        </p:nvSpPr>
        <p:spPr>
          <a:xfrm>
            <a:off x="7868092" y="365125"/>
            <a:ext cx="3944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Roboto" panose="02000000000000000000" pitchFamily="2" charset="0"/>
              </a:rPr>
              <a:t>N</a:t>
            </a:r>
            <a:r>
              <a:rPr lang="hu-HU" sz="3200" b="1" dirty="0" err="1">
                <a:solidFill>
                  <a:srgbClr val="0070C0"/>
                </a:solidFill>
                <a:latin typeface="Roboto" panose="02000000000000000000" pitchFamily="2" charset="0"/>
              </a:rPr>
              <a:t>ociplastic</a:t>
            </a:r>
            <a:r>
              <a:rPr lang="hu-HU" sz="3200" b="1" dirty="0">
                <a:solidFill>
                  <a:srgbClr val="0070C0"/>
                </a:solidFill>
                <a:latin typeface="Roboto" panose="02000000000000000000" pitchFamily="2" charset="0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latin typeface="Roboto" panose="02000000000000000000" pitchFamily="2" charset="0"/>
              </a:rPr>
              <a:t>pain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43899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3434316" y="2967335"/>
            <a:ext cx="820205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48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Köszönöm a figyelmet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!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33" name="Google Shape;333;p14"/>
          <p:cNvPicPr preferRelativeResize="0"/>
          <p:nvPr/>
        </p:nvPicPr>
        <p:blipFill rotWithShape="1">
          <a:blip r:embed="rId3">
            <a:alphaModFix/>
          </a:blip>
          <a:srcRect t="14601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alternative-doctor.com/wp-content/uploads/2014/06/natural-pain-reli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44" y="1"/>
            <a:ext cx="2609774" cy="19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588" y="5007049"/>
            <a:ext cx="4909043" cy="1850951"/>
          </a:xfrm>
          <a:prstGeom prst="rect">
            <a:avLst/>
          </a:prstGeom>
        </p:spPr>
      </p:pic>
      <p:pic>
        <p:nvPicPr>
          <p:cNvPr id="8" name="Picture 2" descr="Képtalálat a következőre: „epidural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31" y="5007049"/>
            <a:ext cx="3541369" cy="185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apcsolódó ké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3" y="-17346"/>
            <a:ext cx="2927930" cy="195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www.pain-institute.com/wp-content/uploads/2015/03/Pain-Relie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04"/>
            <a:ext cx="2259213" cy="19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13A0EE9-4EF1-5E0A-76D8-D9CC5FF9C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133" y="1348736"/>
            <a:ext cx="2835349" cy="16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D890AFC-C7AE-390A-9E1C-2568D2BDCC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0171" y="139978"/>
            <a:ext cx="4005232" cy="99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8EFEF413-0EB2-8657-C7BD-99510ABAF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">
            <a:extLst>
              <a:ext uri="{FF2B5EF4-FFF2-40B4-BE49-F238E27FC236}">
                <a16:creationId xmlns:a16="http://schemas.microsoft.com/office/drawing/2014/main" id="{C29E1BBD-8558-0B94-F0CB-7BC76F9836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5777" r="25348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>
            <a:extLst>
              <a:ext uri="{FF2B5EF4-FFF2-40B4-BE49-F238E27FC236}">
                <a16:creationId xmlns:a16="http://schemas.microsoft.com/office/drawing/2014/main" id="{5065EFB6-43CC-BD54-580E-772537503A4A}"/>
              </a:ext>
            </a:extLst>
          </p:cNvPr>
          <p:cNvSpPr txBox="1"/>
          <p:nvPr/>
        </p:nvSpPr>
        <p:spPr>
          <a:xfrm>
            <a:off x="532733" y="1008784"/>
            <a:ext cx="9078589" cy="63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 fájdalomcsillapítás </a:t>
            </a: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lehetőségei</a:t>
            </a:r>
            <a:endParaRPr kumimoji="0" lang="hu-H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6">
            <a:extLst>
              <a:ext uri="{FF2B5EF4-FFF2-40B4-BE49-F238E27FC236}">
                <a16:creationId xmlns:a16="http://schemas.microsoft.com/office/drawing/2014/main" id="{A7E2B1D0-D119-BCED-C1A7-84EC153A98DC}"/>
              </a:ext>
            </a:extLst>
          </p:cNvPr>
          <p:cNvSpPr/>
          <p:nvPr/>
        </p:nvSpPr>
        <p:spPr>
          <a:xfrm>
            <a:off x="390813" y="2106215"/>
            <a:ext cx="11177410" cy="422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klinikai gyakorlatban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en-US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alulértékelés –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alulkezelés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nem megfelelő időben, kevés gyógyszer, nem megfelelő minőségő gyógyszerelés, nincs kombináció, elmarad a RA, későn kap a beteg  RA-t vagy effektív gyógyszerelést, hosszú idő telik el az ismétlő dózisig, nincs folyamatos adagolás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PCA,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Elastomeric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Pump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nincs rendszeres értékelés, mellékhatások, gyógyszerinterakciók felismerése elmarad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Túlértékelés – ez ritkább: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altLang="hu-H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fájdalom mechanizmusok értékelése nélkül adunk mindent... Pl. szükségtelen 2-3 féle NSAID együtt, szükségtelen 2-3 féle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opioid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együttadása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az </a:t>
            </a:r>
            <a:r>
              <a:rPr kumimoji="0" lang="hu-HU" alt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adjuvánsokat</a:t>
            </a:r>
            <a:r>
              <a:rPr kumimoji="0" lang="hu-HU" alt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akkor kellene adagolni, ha azok hatnak a feltételezett mechanizmusokra.</a:t>
            </a:r>
          </a:p>
        </p:txBody>
      </p:sp>
      <p:sp>
        <p:nvSpPr>
          <p:cNvPr id="134" name="Google Shape;134;p6">
            <a:extLst>
              <a:ext uri="{FF2B5EF4-FFF2-40B4-BE49-F238E27FC236}">
                <a16:creationId xmlns:a16="http://schemas.microsoft.com/office/drawing/2014/main" id="{D0B06C8F-5241-A189-6100-CC71101C8137}"/>
              </a:ext>
            </a:extLst>
          </p:cNvPr>
          <p:cNvSpPr txBox="1"/>
          <p:nvPr/>
        </p:nvSpPr>
        <p:spPr>
          <a:xfrm>
            <a:off x="390813" y="423949"/>
            <a:ext cx="266653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1200" b="1" i="0" u="none" strike="noStrike" kern="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Fájdalom típusok management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6">
            <a:extLst>
              <a:ext uri="{FF2B5EF4-FFF2-40B4-BE49-F238E27FC236}">
                <a16:creationId xmlns:a16="http://schemas.microsoft.com/office/drawing/2014/main" id="{349FC4AF-0F54-E1E9-CBBB-634D707322FA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9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861407B-238D-2986-FCEA-DB5C1CB314E1}"/>
              </a:ext>
            </a:extLst>
          </p:cNvPr>
          <p:cNvSpPr/>
          <p:nvPr/>
        </p:nvSpPr>
        <p:spPr>
          <a:xfrm>
            <a:off x="487680" y="1519037"/>
            <a:ext cx="5836922" cy="333418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0560" y="2796714"/>
            <a:ext cx="5836922" cy="2824725"/>
          </a:xfrm>
        </p:spPr>
        <p:txBody>
          <a:bodyPr>
            <a:noAutofit/>
          </a:bodyPr>
          <a:lstStyle/>
          <a:p>
            <a:r>
              <a:rPr lang="hu-HU" sz="2800" b="1" dirty="0" err="1"/>
              <a:t>NSAID-s</a:t>
            </a:r>
            <a:endParaRPr lang="hu-HU" sz="2800" b="1" dirty="0"/>
          </a:p>
          <a:p>
            <a:r>
              <a:rPr lang="hu-HU" sz="2000" b="1" dirty="0" err="1"/>
              <a:t>paracetamol</a:t>
            </a:r>
            <a:endParaRPr lang="hu-HU" sz="2000" b="1" dirty="0"/>
          </a:p>
          <a:p>
            <a:r>
              <a:rPr lang="hu-HU" sz="2800" b="1" dirty="0" err="1"/>
              <a:t>Tramadol</a:t>
            </a:r>
            <a:endParaRPr lang="hu-HU" sz="2800" b="1" dirty="0"/>
          </a:p>
          <a:p>
            <a:r>
              <a:rPr lang="hu-HU" sz="2000" b="1" dirty="0" err="1"/>
              <a:t>Combinations</a:t>
            </a:r>
            <a:r>
              <a:rPr lang="hu-HU" sz="2000" b="1" dirty="0"/>
              <a:t> – </a:t>
            </a:r>
            <a:r>
              <a:rPr lang="hu-HU" sz="2000" b="1" dirty="0" err="1"/>
              <a:t>paracetamol</a:t>
            </a:r>
            <a:r>
              <a:rPr lang="hu-HU" sz="2000" b="1" dirty="0"/>
              <a:t>, </a:t>
            </a:r>
            <a:r>
              <a:rPr lang="hu-HU" sz="2000" b="1" dirty="0" err="1"/>
              <a:t>ketoprofen</a:t>
            </a:r>
            <a:endParaRPr lang="hu-HU" sz="2000" b="1" dirty="0"/>
          </a:p>
          <a:p>
            <a:r>
              <a:rPr lang="hu-HU" sz="2800" b="1" dirty="0" err="1"/>
              <a:t>Opioids</a:t>
            </a:r>
            <a:endParaRPr lang="hu-HU" sz="2800" b="1" dirty="0"/>
          </a:p>
          <a:p>
            <a:endParaRPr lang="hu-HU" sz="2000" b="1" dirty="0"/>
          </a:p>
          <a:p>
            <a:r>
              <a:rPr lang="hu-HU" sz="2400" b="1" dirty="0" err="1"/>
              <a:t>Ketamine</a:t>
            </a:r>
            <a:endParaRPr lang="hu-HU" sz="2400" b="1" dirty="0"/>
          </a:p>
          <a:p>
            <a:r>
              <a:rPr lang="hu-HU" sz="2000" b="1" dirty="0" err="1"/>
              <a:t>Dexmedetomidine</a:t>
            </a:r>
            <a:endParaRPr lang="hu-HU" sz="2000" b="1" dirty="0"/>
          </a:p>
          <a:p>
            <a:r>
              <a:rPr lang="hu-HU" sz="2000" b="1" dirty="0" err="1"/>
              <a:t>Cannabinoids</a:t>
            </a:r>
            <a:r>
              <a:rPr lang="hu-HU" sz="2000" b="1" dirty="0"/>
              <a:t>?</a:t>
            </a:r>
          </a:p>
          <a:p>
            <a:r>
              <a:rPr lang="hu-HU" sz="2000" b="1" dirty="0" err="1"/>
              <a:t>Tapentadol</a:t>
            </a:r>
            <a:r>
              <a:rPr lang="hu-HU" sz="2000" b="1" dirty="0"/>
              <a:t>  MOP </a:t>
            </a:r>
            <a:r>
              <a:rPr lang="hu-HU" sz="2000" b="1" dirty="0" err="1"/>
              <a:t>agonist</a:t>
            </a:r>
            <a:r>
              <a:rPr lang="hu-HU" sz="2000" b="1" dirty="0"/>
              <a:t>, SNRI inhibitor?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90362" y="1405454"/>
            <a:ext cx="5253376" cy="54525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b="1" dirty="0"/>
          </a:p>
          <a:p>
            <a:r>
              <a:rPr lang="hu-HU" sz="3200" b="1" dirty="0" err="1">
                <a:solidFill>
                  <a:srgbClr val="0070C0"/>
                </a:solidFill>
              </a:rPr>
              <a:t>TCAD-s</a:t>
            </a:r>
            <a:endParaRPr lang="hu-HU" sz="3200" b="1" dirty="0">
              <a:solidFill>
                <a:srgbClr val="0070C0"/>
              </a:solidFill>
            </a:endParaRPr>
          </a:p>
          <a:p>
            <a:r>
              <a:rPr lang="hu-HU" sz="3200" b="1" dirty="0">
                <a:solidFill>
                  <a:srgbClr val="0070C0"/>
                </a:solidFill>
              </a:rPr>
              <a:t>SSRI - </a:t>
            </a:r>
            <a:r>
              <a:rPr lang="hu-HU" sz="3200" b="1" dirty="0" err="1">
                <a:solidFill>
                  <a:srgbClr val="0070C0"/>
                </a:solidFill>
              </a:rPr>
              <a:t>escitalopram</a:t>
            </a:r>
            <a:endParaRPr lang="hu-HU" sz="3200" b="1" dirty="0">
              <a:solidFill>
                <a:srgbClr val="0070C0"/>
              </a:solidFill>
            </a:endParaRPr>
          </a:p>
          <a:p>
            <a:r>
              <a:rPr lang="hu-HU" sz="3200" b="1" dirty="0">
                <a:solidFill>
                  <a:srgbClr val="0070C0"/>
                </a:solidFill>
              </a:rPr>
              <a:t>SSNRI - </a:t>
            </a:r>
            <a:r>
              <a:rPr lang="hu-HU" sz="3200" b="1" dirty="0" err="1">
                <a:solidFill>
                  <a:srgbClr val="0070C0"/>
                </a:solidFill>
              </a:rPr>
              <a:t>duloxetin</a:t>
            </a:r>
            <a:endParaRPr lang="hu-HU" sz="3200" b="1" dirty="0">
              <a:solidFill>
                <a:srgbClr val="0070C0"/>
              </a:solidFill>
            </a:endParaRPr>
          </a:p>
          <a:p>
            <a:endParaRPr lang="hu-HU" sz="3200" dirty="0">
              <a:solidFill>
                <a:srgbClr val="0070C0"/>
              </a:solidFill>
              <a:latin typeface="Symbol" panose="05050102010706020507" pitchFamily="18" charset="2"/>
            </a:endParaRPr>
          </a:p>
          <a:p>
            <a:r>
              <a:rPr lang="hu-HU" sz="3200" dirty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hu-HU" sz="3200" dirty="0">
                <a:solidFill>
                  <a:srgbClr val="0070C0"/>
                </a:solidFill>
              </a:rPr>
              <a:t>2</a:t>
            </a:r>
            <a:r>
              <a:rPr lang="hu-HU" sz="3200" dirty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hu-HU" sz="3200" dirty="0">
                <a:solidFill>
                  <a:srgbClr val="0070C0"/>
                </a:solidFill>
              </a:rPr>
              <a:t>1 </a:t>
            </a:r>
            <a:r>
              <a:rPr lang="hu-HU" sz="3200" dirty="0" err="1">
                <a:solidFill>
                  <a:srgbClr val="0070C0"/>
                </a:solidFill>
              </a:rPr>
              <a:t>Ca</a:t>
            </a:r>
            <a:r>
              <a:rPr lang="hu-HU" sz="3200" dirty="0">
                <a:solidFill>
                  <a:srgbClr val="0070C0"/>
                </a:solidFill>
              </a:rPr>
              <a:t> </a:t>
            </a:r>
            <a:r>
              <a:rPr lang="hu-HU" sz="3200" dirty="0" err="1">
                <a:solidFill>
                  <a:srgbClr val="0070C0"/>
                </a:solidFill>
              </a:rPr>
              <a:t>channel</a:t>
            </a:r>
            <a:r>
              <a:rPr lang="hu-HU" sz="3200" dirty="0">
                <a:solidFill>
                  <a:srgbClr val="0070C0"/>
                </a:solidFill>
              </a:rPr>
              <a:t> </a:t>
            </a:r>
            <a:r>
              <a:rPr lang="hu-HU" sz="3200" dirty="0" err="1">
                <a:solidFill>
                  <a:srgbClr val="0070C0"/>
                </a:solidFill>
              </a:rPr>
              <a:t>blockers</a:t>
            </a:r>
            <a:r>
              <a:rPr lang="hu-HU" sz="3200" dirty="0">
                <a:solidFill>
                  <a:srgbClr val="0070C0"/>
                </a:solidFill>
              </a:rPr>
              <a:t> –</a:t>
            </a:r>
            <a:r>
              <a:rPr lang="hu-HU" sz="3200" b="1" dirty="0" err="1">
                <a:solidFill>
                  <a:srgbClr val="0070C0"/>
                </a:solidFill>
              </a:rPr>
              <a:t>pregabalin</a:t>
            </a:r>
            <a:r>
              <a:rPr lang="hu-HU" sz="3200" b="1" dirty="0">
                <a:solidFill>
                  <a:srgbClr val="0070C0"/>
                </a:solidFill>
              </a:rPr>
              <a:t>, </a:t>
            </a:r>
            <a:r>
              <a:rPr lang="hu-HU" sz="3200" b="1" dirty="0" err="1">
                <a:solidFill>
                  <a:srgbClr val="0070C0"/>
                </a:solidFill>
              </a:rPr>
              <a:t>gabapentin</a:t>
            </a:r>
            <a:endParaRPr lang="hu-HU" sz="3200" b="1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Benzodiazepins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Hypnotics</a:t>
            </a:r>
            <a:r>
              <a:rPr lang="hu-HU" sz="3200" dirty="0">
                <a:solidFill>
                  <a:srgbClr val="0070C0"/>
                </a:solidFill>
              </a:rPr>
              <a:t>, </a:t>
            </a:r>
            <a:r>
              <a:rPr lang="hu-HU" sz="3200" dirty="0" err="1">
                <a:solidFill>
                  <a:srgbClr val="0070C0"/>
                </a:solidFill>
              </a:rPr>
              <a:t>anxiolytics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Steroids</a:t>
            </a:r>
            <a:r>
              <a:rPr lang="hu-HU" sz="3200" dirty="0">
                <a:solidFill>
                  <a:srgbClr val="0070C0"/>
                </a:solidFill>
              </a:rPr>
              <a:t> - RA</a:t>
            </a:r>
          </a:p>
          <a:p>
            <a:r>
              <a:rPr lang="hu-HU" sz="3200" dirty="0" err="1">
                <a:solidFill>
                  <a:srgbClr val="0070C0"/>
                </a:solidFill>
              </a:rPr>
              <a:t>Antiemetics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Propulsives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Spasmolytics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sz="3200" dirty="0" err="1">
                <a:solidFill>
                  <a:srgbClr val="0070C0"/>
                </a:solidFill>
              </a:rPr>
              <a:t>Bisphosphonates</a:t>
            </a:r>
            <a:endParaRPr lang="hu-HU" sz="3200" dirty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…</a:t>
            </a:r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0" y="128086"/>
            <a:ext cx="6096000" cy="6227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Pharmacotherapy</a:t>
            </a: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B81654C0-F274-CE78-4D4E-AC516825B158}"/>
              </a:ext>
            </a:extLst>
          </p:cNvPr>
          <p:cNvSpPr/>
          <p:nvPr/>
        </p:nvSpPr>
        <p:spPr>
          <a:xfrm>
            <a:off x="426720" y="876270"/>
            <a:ext cx="4191000" cy="5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First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line, </a:t>
            </a: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second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line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D7362DA-8740-354D-94B0-2E65B98C03B3}"/>
              </a:ext>
            </a:extLst>
          </p:cNvPr>
          <p:cNvSpPr/>
          <p:nvPr/>
        </p:nvSpPr>
        <p:spPr>
          <a:xfrm>
            <a:off x="6370320" y="876270"/>
            <a:ext cx="4191000" cy="52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Third</a:t>
            </a:r>
            <a:r>
              <a:rPr kumimoji="0" lang="hu-H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line, </a:t>
            </a:r>
            <a:r>
              <a:rPr kumimoji="0" lang="hu-H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adjuvants</a:t>
            </a:r>
            <a:endParaRPr kumimoji="0" lang="hu-HU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9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>
                <a:solidFill>
                  <a:srgbClr val="2A81C6"/>
                </a:solidFill>
              </a:rPr>
              <a:t>Fájdalom</a:t>
            </a:r>
            <a:r>
              <a:rPr lang="hu-HU" altLang="ko-KR" dirty="0"/>
              <a:t> </a:t>
            </a:r>
            <a:r>
              <a:rPr lang="hu-HU" altLang="ko-KR" dirty="0" err="1"/>
              <a:t>pathofiziológia</a:t>
            </a:r>
            <a:r>
              <a:rPr lang="hu-HU" altLang="ko-KR" dirty="0"/>
              <a:t> – </a:t>
            </a:r>
            <a:r>
              <a:rPr lang="hu-HU" altLang="ko-KR" sz="4000" dirty="0"/>
              <a:t>erősítő rendszer</a:t>
            </a:r>
            <a:endParaRPr lang="ko-KR" altLang="en-US" sz="4000" dirty="0"/>
          </a:p>
        </p:txBody>
      </p:sp>
      <p:sp>
        <p:nvSpPr>
          <p:cNvPr id="11" name="Text Placeholder 17"/>
          <p:cNvSpPr txBox="1">
            <a:spLocks/>
          </p:cNvSpPr>
          <p:nvPr/>
        </p:nvSpPr>
        <p:spPr>
          <a:xfrm>
            <a:off x="996695" y="3561406"/>
            <a:ext cx="1810513" cy="2424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Activity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of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silent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receptors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1133856" y="5733257"/>
            <a:ext cx="167335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Higher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neural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mechanism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6275715" y="3561406"/>
            <a:ext cx="2105992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CNS </a:t>
            </a:r>
            <a:r>
              <a:rPr kumimoji="0" lang="hu-HU" sz="18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plasticity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6580001" y="5733257"/>
            <a:ext cx="1649599" cy="32811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Inflammatory</a:t>
            </a: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rPr>
              <a:t>mediators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4759" y="1873453"/>
            <a:ext cx="2662724" cy="2338943"/>
            <a:chOff x="2358932" y="1443452"/>
            <a:chExt cx="1997043" cy="1754205"/>
          </a:xfrm>
        </p:grpSpPr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A81C6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Perifériás </a:t>
              </a:r>
              <a:r>
                <a:rPr kumimoji="0" 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81C6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szenzitizáció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8932" y="1708790"/>
              <a:ext cx="1997043" cy="1488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Az idegi struktúrák ingerküszöbének csökkenése 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 -  </a:t>
              </a:r>
              <a:r>
                <a:rPr kumimoji="0" lang="en-GB" alt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A81C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Allodynia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A81C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, </a:t>
              </a:r>
              <a:r>
                <a:rPr kumimoji="0" lang="en-GB" alt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A81C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hyperalgesia</a:t>
              </a:r>
              <a:endParaRPr kumimoji="0" lang="hu-HU" alt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Bradykinin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e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s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z</a:t>
              </a:r>
              <a:r>
                <a:rPr kumimoji="0" lang="en-GB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en</a:t>
              </a:r>
              <a:r>
                <a:rPr kumimoji="0" lang="hu-HU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zitizálja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az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A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Symbol" panose="05050102010706020507" pitchFamily="18" charset="2"/>
                  <a:cs typeface="+mn-cs"/>
                </a:rPr>
                <a:t>d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és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C 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rostokat</a:t>
              </a:r>
            </a:p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PGE2, 5HT, H+, NGF, </a:t>
              </a:r>
              <a:r>
                <a:rPr kumimoji="0" lang="hu-HU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sP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, CGRP</a:t>
              </a:r>
              <a:endPara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endPara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666618" y="1873453"/>
            <a:ext cx="2873109" cy="2345098"/>
            <a:chOff x="2358932" y="1443452"/>
            <a:chExt cx="1997043" cy="1758822"/>
          </a:xfrm>
        </p:grpSpPr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Centralis</a:t>
              </a: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szenzitizáció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CAD7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8932" y="1708790"/>
              <a:ext cx="1997043" cy="1493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Része a </a:t>
              </a:r>
              <a:r>
                <a:rPr kumimoji="0" lang="hu-HU" alt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KIR </a:t>
              </a:r>
              <a:r>
                <a:rPr kumimoji="0" lang="en-GB" alt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plas</a:t>
              </a:r>
              <a:r>
                <a:rPr kumimoji="0" lang="hu-HU" alt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zticitásnak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, 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Az idegrendszeri aktivitás felerősödése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46194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 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(wind-up), Long term 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p</a:t>
              </a:r>
              <a:r>
                <a:rPr kumimoji="0" lang="en-GB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otentiation</a:t>
              </a:r>
              <a:r>
                <a:rPr kumimoji="0" lang="en-GB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, LTP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. 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F496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Valóságos neuro-anatómiai reorganizáció</a:t>
              </a:r>
            </a:p>
            <a:p>
              <a:pPr marL="0" marR="0" lvl="0" indent="0" algn="l" defTabSz="457200" rtl="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60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ECAD7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rPr>
                <a:t>Kiterjedt receptív mezőből származó intenzív és tartós stimulusok indítják be.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96263" y="4685122"/>
            <a:ext cx="2756021" cy="1184781"/>
            <a:chOff x="2358932" y="1443452"/>
            <a:chExt cx="1997043" cy="888585"/>
          </a:xfrm>
        </p:grpSpPr>
        <p:sp>
          <p:nvSpPr>
            <p:cNvPr id="25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2AAE4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Neurotrophiás</a:t>
              </a: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2AAE4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interakciók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AAE4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58932" y="1708790"/>
              <a:ext cx="1997043" cy="62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NGF; BDNF;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Neurotrophin-3, 4/5;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80000"/>
                <a:buFontTx/>
                <a:buNone/>
                <a:tabLst/>
                <a:defRPr/>
              </a:pPr>
              <a:r>
                <a:rPr kumimoji="0" lang="hu-HU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Glial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hu-HU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cell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line </a:t>
              </a:r>
              <a:r>
                <a:rPr kumimoji="0" lang="hu-HU" altLang="hu-HU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derived</a:t>
              </a:r>
              <a:r>
                <a:rPr kumimoji="0" lang="hu-HU" altLang="hu-H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NF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66618" y="4746588"/>
            <a:ext cx="2662724" cy="938559"/>
            <a:chOff x="2358932" y="1443452"/>
            <a:chExt cx="1997043" cy="703919"/>
          </a:xfrm>
        </p:grpSpPr>
        <p:sp>
          <p:nvSpPr>
            <p:cNvPr id="28" name="Text Placeholder 18"/>
            <p:cNvSpPr txBox="1">
              <a:spLocks/>
            </p:cNvSpPr>
            <p:nvPr/>
          </p:nvSpPr>
          <p:spPr>
            <a:xfrm>
              <a:off x="2358932" y="1443452"/>
              <a:ext cx="1997043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u-H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Ion csatornák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58932" y="1708790"/>
              <a:ext cx="19970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NA, K, </a:t>
              </a:r>
              <a:r>
                <a:rPr kumimoji="0" lang="hu-HU" altLang="ko-K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Ca</a:t>
              </a:r>
              <a:r>
                <a:rPr kumimoji="0" lang="hu-H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;</a:t>
              </a:r>
            </a:p>
            <a:p>
              <a:pPr marL="0" marR="0" lvl="0" indent="0" algn="l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NMDA, AMPA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pic>
        <p:nvPicPr>
          <p:cNvPr id="1026" name="Picture 2" descr="Neurobiology: General considerations - from acute to chronic pain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1090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sensitization inventory | Anjum Sultana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r="142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Switch that Controls the Entry and Exit of Ions-CUSABIO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" b="21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ndful People Feel Less Pain - Neuroscience News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903329" y="6377359"/>
            <a:ext cx="482285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 perifériás </a:t>
            </a:r>
            <a:r>
              <a:rPr kumimoji="0" lang="hu-HU" alt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szenzitizáció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kivédésére NSAID-k.</a:t>
            </a:r>
          </a:p>
        </p:txBody>
      </p:sp>
      <p:sp>
        <p:nvSpPr>
          <p:cNvPr id="3" name="Téglalap 2"/>
          <p:cNvSpPr/>
          <p:nvPr/>
        </p:nvSpPr>
        <p:spPr>
          <a:xfrm>
            <a:off x="5977483" y="6368417"/>
            <a:ext cx="6034729" cy="3139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A centrális </a:t>
            </a:r>
            <a:r>
              <a:rPr kumimoji="0" lang="hu-HU" alt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szenzitizáció</a:t>
            </a:r>
            <a:r>
              <a:rPr kumimoji="0" lang="hu-HU" alt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 kivédésére Perifériás idegblokádok</a:t>
            </a:r>
          </a:p>
        </p:txBody>
      </p:sp>
    </p:spTree>
    <p:extLst>
      <p:ext uri="{BB962C8B-B14F-4D97-AF65-F5344CB8AC3E}">
        <p14:creationId xmlns:p14="http://schemas.microsoft.com/office/powerpoint/2010/main" val="9075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340" y="1773238"/>
            <a:ext cx="6685478" cy="5084762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PAG – </a:t>
            </a: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periaqueductal</a:t>
            </a: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grey</a:t>
            </a: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matter</a:t>
            </a:r>
            <a:endParaRPr lang="hu-HU" altLang="hu-HU" sz="2400" b="1" dirty="0">
              <a:solidFill>
                <a:srgbClr val="2A81C6"/>
              </a:solidFill>
              <a:latin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r>
              <a:rPr lang="hu-HU" altLang="hu-HU" sz="20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Ventrolateral</a:t>
            </a:r>
            <a:r>
              <a:rPr lang="hu-HU" altLang="hu-HU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freezing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sympatho-inhibition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opioid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analgesia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5-HT, </a:t>
            </a:r>
            <a:r>
              <a:rPr lang="hu-HU" altLang="hu-HU" sz="20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encephalin</a:t>
            </a:r>
            <a:r>
              <a:rPr lang="hu-HU" altLang="hu-HU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GABA</a:t>
            </a:r>
          </a:p>
          <a:p>
            <a:pPr lvl="1" eaLnBrk="1" hangingPunct="1">
              <a:buFontTx/>
              <a:buNone/>
            </a:pPr>
            <a:r>
              <a:rPr lang="hu-HU" altLang="hu-HU" sz="20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Lateral</a:t>
            </a:r>
            <a:r>
              <a:rPr lang="hu-HU" altLang="hu-HU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„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fight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/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flight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”,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averting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reaction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non-opioid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analgesia</a:t>
            </a:r>
            <a:r>
              <a:rPr lang="hu-HU" altLang="hu-HU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NA</a:t>
            </a:r>
          </a:p>
          <a:p>
            <a:pPr eaLnBrk="1" hangingPunct="1">
              <a:buFontTx/>
              <a:buNone/>
            </a:pP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Locus</a:t>
            </a: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coeruleus</a:t>
            </a: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 – </a:t>
            </a:r>
            <a:r>
              <a:rPr lang="hu-HU" altLang="hu-H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hu-HU" altLang="hu-HU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Noradrenerg</a:t>
            </a:r>
            <a:r>
              <a:rPr lang="hu-HU" altLang="hu-H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syst</a:t>
            </a: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Nucl.Raphe</a:t>
            </a:r>
            <a:r>
              <a:rPr lang="hu-HU" altLang="hu-HU" sz="2400" b="1" dirty="0">
                <a:solidFill>
                  <a:srgbClr val="2A81C6"/>
                </a:solidFill>
                <a:latin typeface="Times New Roman" panose="02020603050405020304" pitchFamily="18" charset="0"/>
              </a:rPr>
              <a:t>    5-HT – </a:t>
            </a:r>
            <a:r>
              <a:rPr lang="hu-HU" altLang="hu-H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hu-HU" altLang="hu-HU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Serotoninerg</a:t>
            </a:r>
            <a:r>
              <a:rPr lang="hu-HU" altLang="hu-H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syst</a:t>
            </a:r>
            <a:r>
              <a:rPr lang="hu-HU" altLang="hu-H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hu-HU" altLang="hu-HU" sz="2400" b="1" dirty="0" err="1">
                <a:solidFill>
                  <a:srgbClr val="2A81C6"/>
                </a:solidFill>
                <a:latin typeface="Times New Roman" panose="02020603050405020304" pitchFamily="18" charset="0"/>
              </a:rPr>
              <a:t>Nucl.ret.gigantocell</a:t>
            </a:r>
            <a:r>
              <a:rPr lang="hu-HU" altLang="hu-HU" sz="2400" dirty="0">
                <a:solidFill>
                  <a:srgbClr val="2A81C6"/>
                </a:solidFill>
                <a:latin typeface="Times New Roman" panose="02020603050405020304" pitchFamily="18" charset="0"/>
              </a:rPr>
              <a:t>, </a:t>
            </a:r>
            <a:r>
              <a:rPr lang="hu-HU" altLang="hu-HU" sz="24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n.r.paragigantocell</a:t>
            </a:r>
            <a:r>
              <a:rPr lang="hu-HU" altLang="hu-HU" sz="2400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u-HU" altLang="hu-HU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encephalin</a:t>
            </a:r>
            <a:endParaRPr lang="hu-HU" altLang="hu-HU" sz="2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hu-HU" altLang="hu-HU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6" name="Picture 4" descr="desce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9668" y="1661370"/>
            <a:ext cx="4754562" cy="4638675"/>
          </a:xfrm>
          <a:noFill/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43339" y="0"/>
            <a:ext cx="12048661" cy="1179288"/>
          </a:xfrm>
          <a:prstGeom prst="rect">
            <a:avLst/>
          </a:prstGeom>
        </p:spPr>
        <p:txBody>
          <a:bodyPr anchor="ctr"/>
          <a:lstStyle>
            <a:lvl1pPr algn="l" defTabSz="1219170" rtl="0" eaLnBrk="1" latinLnBrk="1" hangingPunct="1"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rPr>
              <a:t>Descending</a:t>
            </a:r>
            <a:r>
              <a:rPr kumimoji="0" lang="hu-HU" altLang="ko-KR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itchFamily="34" charset="0"/>
              </a:rPr>
              <a:t>M</a:t>
            </a:r>
            <a:r>
              <a:rPr kumimoji="0" lang="hu-HU" altLang="ko-K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 pitchFamily="34" charset="0"/>
              </a:rPr>
              <a:t>odulatory</a:t>
            </a:r>
            <a:r>
              <a:rPr kumimoji="0" lang="hu-HU" altLang="ko-KR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cs typeface="Arial" pitchFamily="34" charset="0"/>
              </a:rPr>
              <a:t>C</a:t>
            </a:r>
            <a:r>
              <a:rPr kumimoji="0" lang="hu-HU" altLang="ko-K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cs typeface="Arial" pitchFamily="34" charset="0"/>
              </a:rPr>
              <a:t>onnections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27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400" b="1" dirty="0">
                <a:solidFill>
                  <a:srgbClr val="2B89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Moduláció – 3. </a:t>
            </a:r>
            <a:r>
              <a:rPr lang="hu-HU" altLang="hu-H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Endogén </a:t>
            </a:r>
            <a:r>
              <a:rPr lang="hu-HU" altLang="hu-HU" sz="4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</a:t>
            </a:r>
            <a:r>
              <a:rPr lang="hu-HU" altLang="hu-H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</a:t>
            </a:r>
            <a:endParaRPr lang="hu-HU" altLang="hu-HU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627" name="Tartalom helye 3"/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736897" cy="5045263"/>
          </a:xfrm>
        </p:spPr>
        <p:txBody>
          <a:bodyPr>
            <a:noAutofit/>
          </a:bodyPr>
          <a:lstStyle/>
          <a:p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hu-HU" alt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opioidot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termelő szélesen elszórt  neuronok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altLang="hu-H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beta-endorphin, </a:t>
            </a:r>
            <a:endParaRPr lang="hu-HU" altLang="hu-H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met- 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u-H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leu-enkephalin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altLang="hu-H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a </a:t>
            </a:r>
            <a:r>
              <a:rPr lang="en-US" altLang="hu-H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dynorphin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altLang="hu-H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az </a:t>
            </a:r>
            <a:r>
              <a:rPr lang="hu-HU" alt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opioidok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neurotransmitter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ként és </a:t>
            </a:r>
            <a:r>
              <a:rPr lang="hu-HU" alt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neuro-modulátorként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fő receptor típuson</a:t>
            </a:r>
          </a:p>
          <a:p>
            <a:pPr lvl="1"/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mu, 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(MOP)</a:t>
            </a:r>
          </a:p>
          <a:p>
            <a:pPr lvl="1"/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delta, 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(DOP) és</a:t>
            </a:r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Kappa</a:t>
            </a:r>
            <a:r>
              <a:rPr lang="hu-HU" altLang="hu-H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(KOP)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altLang="hu-H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alt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Analgeziát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okoznak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opioid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gyógyszerek ugyanezeken a receptorokon hatnak,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analgesia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US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nemkívánatos mellékhatásokat okoznak.</a:t>
            </a:r>
          </a:p>
        </p:txBody>
      </p:sp>
      <p:pic>
        <p:nvPicPr>
          <p:cNvPr id="26628" name="Picture 2" descr="https://classconnection.s3.amazonaws.com/573/flashcards/2965573/png/screen_shot_2013-03-19_at_123726_am13636681118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1600201"/>
            <a:ext cx="4670097" cy="50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92982" y="1600201"/>
            <a:ext cx="259443" cy="5045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0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ndogenous opioids and endogenous cannabinoids are present at all three levels of 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5" y="149225"/>
            <a:ext cx="516255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826421" y="1080182"/>
            <a:ext cx="3513137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Endocannabinoids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(EK)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N-arachidonil-ethanolamide,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anandamide (A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A),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2-arachidonylglycerol (2-AG) 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Endocannabinoid/endovanilloid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N-arachidonoyldopamine (NADA),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Endovanilloid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N-oleoyldopamine (OLDA)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more related lipid molecules, mainly 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N-acyl-ethanolamide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derivates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NAEs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palmitoyl-ethanolamide (PEA),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Oleoyl-ethanolamide (OEA),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t>Stearine ethanolamide (SEA)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676" name="Cím 2"/>
          <p:cNvSpPr>
            <a:spLocks noGrp="1"/>
          </p:cNvSpPr>
          <p:nvPr>
            <p:ph type="title"/>
          </p:nvPr>
        </p:nvSpPr>
        <p:spPr>
          <a:xfrm>
            <a:off x="3513910" y="149225"/>
            <a:ext cx="8503920" cy="1143000"/>
          </a:xfrm>
        </p:spPr>
        <p:txBody>
          <a:bodyPr/>
          <a:lstStyle/>
          <a:p>
            <a:r>
              <a:rPr lang="hu-HU" altLang="hu-H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Moduláció –</a:t>
            </a:r>
            <a:r>
              <a:rPr lang="hu-HU" alt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hu-HU" altLang="hu-HU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Endocannabinoid</a:t>
            </a:r>
            <a:r>
              <a:rPr lang="hu-HU" alt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rendszer</a:t>
            </a:r>
            <a:endParaRPr lang="hu-HU" altLang="hu-H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28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29482" y="823989"/>
            <a:ext cx="1496706" cy="5531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268" name="Szövegdoboz 2"/>
          <p:cNvSpPr txBox="1">
            <a:spLocks noChangeArrowheads="1"/>
          </p:cNvSpPr>
          <p:nvPr/>
        </p:nvSpPr>
        <p:spPr bwMode="auto">
          <a:xfrm>
            <a:off x="5664201" y="1485900"/>
            <a:ext cx="1223963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F4F9F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Somatic</a:t>
            </a:r>
          </a:p>
        </p:txBody>
      </p:sp>
      <p:sp>
        <p:nvSpPr>
          <p:cNvPr id="11269" name="Szövegdoboz 5"/>
          <p:cNvSpPr txBox="1">
            <a:spLocks noChangeArrowheads="1"/>
          </p:cNvSpPr>
          <p:nvPr/>
        </p:nvSpPr>
        <p:spPr bwMode="auto">
          <a:xfrm>
            <a:off x="8542338" y="1485900"/>
            <a:ext cx="1549400" cy="4000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000" b="0" i="0" u="none" strike="noStrike" kern="1200" cap="none" spc="0" normalizeH="0" baseline="0" noProof="0">
                <a:ln>
                  <a:noFill/>
                </a:ln>
                <a:solidFill>
                  <a:srgbClr val="F4F9F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Psychogenic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Tartalom hely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5" y="1377108"/>
            <a:ext cx="11821628" cy="4817652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045753" y="185009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ko-KR" sz="4800" b="1" i="0" u="none" strike="noStrike" kern="0" cap="none" spc="0" normalizeH="0" baseline="0" noProof="0" dirty="0">
                <a:ln>
                  <a:noFill/>
                </a:ln>
                <a:solidFill>
                  <a:srgbClr val="2A81C6"/>
                </a:solidFill>
                <a:effectLst/>
                <a:uLnTx/>
                <a:uFillTx/>
                <a:latin typeface="Arial"/>
                <a:cs typeface="Arial" pitchFamily="34" charset="0"/>
              </a:rPr>
              <a:t>A fájdalom</a:t>
            </a:r>
            <a:r>
              <a:rPr kumimoji="0" lang="en-US" altLang="ko-KR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hu-HU" altLang="ko-KR" sz="4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rPr>
              <a:t>típusai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83741" y="4182035"/>
            <a:ext cx="1385047" cy="336177"/>
          </a:xfrm>
          <a:prstGeom prst="rect">
            <a:avLst/>
          </a:prstGeom>
          <a:solidFill>
            <a:srgbClr val="FFD473"/>
          </a:solidFill>
          <a:ln>
            <a:solidFill>
              <a:srgbClr val="FFD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centrális</a:t>
            </a:r>
          </a:p>
        </p:txBody>
      </p:sp>
      <p:sp>
        <p:nvSpPr>
          <p:cNvPr id="9" name="Téglalap 8"/>
          <p:cNvSpPr/>
          <p:nvPr/>
        </p:nvSpPr>
        <p:spPr>
          <a:xfrm>
            <a:off x="6441141" y="4212665"/>
            <a:ext cx="1282512" cy="305547"/>
          </a:xfrm>
          <a:prstGeom prst="rect">
            <a:avLst/>
          </a:prstGeom>
          <a:solidFill>
            <a:srgbClr val="FFD473"/>
          </a:solidFill>
          <a:ln>
            <a:solidFill>
              <a:srgbClr val="FFD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perifériás</a:t>
            </a:r>
          </a:p>
        </p:txBody>
      </p:sp>
    </p:spTree>
    <p:extLst>
      <p:ext uri="{BB962C8B-B14F-4D97-AF65-F5344CB8AC3E}">
        <p14:creationId xmlns:p14="http://schemas.microsoft.com/office/powerpoint/2010/main" val="295938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5_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4450</TotalTime>
  <Words>2303</Words>
  <Application>Microsoft Office PowerPoint</Application>
  <PresentationFormat>Szélesvásznú</PresentationFormat>
  <Paragraphs>247</Paragraphs>
  <Slides>24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5</vt:i4>
      </vt:variant>
      <vt:variant>
        <vt:lpstr>Diacímek</vt:lpstr>
      </vt:variant>
      <vt:variant>
        <vt:i4>24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Century Gothic</vt:lpstr>
      <vt:lpstr>Google Sans</vt:lpstr>
      <vt:lpstr>Poppins</vt:lpstr>
      <vt:lpstr>Roboto</vt:lpstr>
      <vt:lpstr>Symbol</vt:lpstr>
      <vt:lpstr>Times New Roman</vt:lpstr>
      <vt:lpstr>Wingdings 3</vt:lpstr>
      <vt:lpstr>Office-téma</vt:lpstr>
      <vt:lpstr>1_Office-téma</vt:lpstr>
      <vt:lpstr>Szelet</vt:lpstr>
      <vt:lpstr>5_Contents Slide Master</vt:lpstr>
      <vt:lpstr>1_Szelet</vt:lpstr>
      <vt:lpstr>PowerPoint-bemutató</vt:lpstr>
      <vt:lpstr>PowerPoint-bemutató</vt:lpstr>
      <vt:lpstr>PowerPoint-bemutató</vt:lpstr>
      <vt:lpstr>PowerPoint-bemutató</vt:lpstr>
      <vt:lpstr>Fájdalom pathofiziológia – erősítő rendszer</vt:lpstr>
      <vt:lpstr>PowerPoint-bemutató</vt:lpstr>
      <vt:lpstr>Moduláció – 3. Endogén opioid rendszer</vt:lpstr>
      <vt:lpstr>Moduláció – 4. Endocannabinoid rendszer</vt:lpstr>
      <vt:lpstr>PowerPoint-bemutató</vt:lpstr>
      <vt:lpstr>prosztaglandinok és a ciklooxigenáz enzim perifériás illetve centrális szerepe</vt:lpstr>
      <vt:lpstr>Afferens és efferens funkció – PGE2 perifériás és centrális szerepe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Neurogenic inflammation</vt:lpstr>
      <vt:lpstr>Terápiás lehetőségek…</vt:lpstr>
      <vt:lpstr>Terápiás lehetőségek…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Róbert Gyula Dr. Almási</dc:creator>
  <cp:lastModifiedBy>Róbert Gyula Dr. Almási</cp:lastModifiedBy>
  <cp:revision>2</cp:revision>
  <dcterms:created xsi:type="dcterms:W3CDTF">2025-09-18T15:04:56Z</dcterms:created>
  <dcterms:modified xsi:type="dcterms:W3CDTF">2025-09-26T06:50:24Z</dcterms:modified>
</cp:coreProperties>
</file>