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9"/>
  </p:notesMasterIdLst>
  <p:sldIdLst>
    <p:sldId id="256" r:id="rId2"/>
    <p:sldId id="270" r:id="rId3"/>
    <p:sldId id="266" r:id="rId4"/>
    <p:sldId id="265" r:id="rId5"/>
    <p:sldId id="267" r:id="rId6"/>
    <p:sldId id="269" r:id="rId7"/>
    <p:sldId id="262" r:id="rId8"/>
    <p:sldId id="273" r:id="rId9"/>
    <p:sldId id="274" r:id="rId10"/>
    <p:sldId id="257" r:id="rId11"/>
    <p:sldId id="258" r:id="rId12"/>
    <p:sldId id="275" r:id="rId13"/>
    <p:sldId id="272" r:id="rId14"/>
    <p:sldId id="268" r:id="rId15"/>
    <p:sldId id="261" r:id="rId16"/>
    <p:sldId id="271" r:id="rId17"/>
    <p:sldId id="26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1ED5B7-04F6-430D-B991-32B94D5A10C0}" v="26" dt="2025-09-26T03:54:33.7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tor szabó" userId="4cb8091c6f94eb33" providerId="LiveId" clId="{541CC1E9-158D-4F06-B858-3CC76C61F960}"/>
    <pc:docChg chg="undo custSel addSld delSld modSld sldOrd">
      <pc:chgData name="viktor szabó" userId="4cb8091c6f94eb33" providerId="LiveId" clId="{541CC1E9-158D-4F06-B858-3CC76C61F960}" dt="2025-09-26T03:56:04.904" v="640" actId="20577"/>
      <pc:docMkLst>
        <pc:docMk/>
      </pc:docMkLst>
      <pc:sldChg chg="modSp mod">
        <pc:chgData name="viktor szabó" userId="4cb8091c6f94eb33" providerId="LiveId" clId="{541CC1E9-158D-4F06-B858-3CC76C61F960}" dt="2025-09-25T16:40:32.697" v="437" actId="14100"/>
        <pc:sldMkLst>
          <pc:docMk/>
          <pc:sldMk cId="505676527" sldId="256"/>
        </pc:sldMkLst>
        <pc:picChg chg="mod">
          <ac:chgData name="viktor szabó" userId="4cb8091c6f94eb33" providerId="LiveId" clId="{541CC1E9-158D-4F06-B858-3CC76C61F960}" dt="2025-09-25T16:40:32.697" v="437" actId="14100"/>
          <ac:picMkLst>
            <pc:docMk/>
            <pc:sldMk cId="505676527" sldId="256"/>
            <ac:picMk id="6" creationId="{14C75594-C7E4-6664-F42C-CC36BAC63715}"/>
          </ac:picMkLst>
        </pc:picChg>
      </pc:sldChg>
      <pc:sldChg chg="modSp mod">
        <pc:chgData name="viktor szabó" userId="4cb8091c6f94eb33" providerId="LiveId" clId="{541CC1E9-158D-4F06-B858-3CC76C61F960}" dt="2025-09-25T16:42:58.644" v="446" actId="1076"/>
        <pc:sldMkLst>
          <pc:docMk/>
          <pc:sldMk cId="3611790407" sldId="257"/>
        </pc:sldMkLst>
        <pc:picChg chg="mod">
          <ac:chgData name="viktor szabó" userId="4cb8091c6f94eb33" providerId="LiveId" clId="{541CC1E9-158D-4F06-B858-3CC76C61F960}" dt="2025-09-25T16:42:29.899" v="444" actId="14100"/>
          <ac:picMkLst>
            <pc:docMk/>
            <pc:sldMk cId="3611790407" sldId="257"/>
            <ac:picMk id="4" creationId="{61274621-3F98-27C4-CF17-EF0ACA73127A}"/>
          </ac:picMkLst>
        </pc:picChg>
        <pc:picChg chg="mod">
          <ac:chgData name="viktor szabó" userId="4cb8091c6f94eb33" providerId="LiveId" clId="{541CC1E9-158D-4F06-B858-3CC76C61F960}" dt="2025-09-25T16:42:58.644" v="446" actId="1076"/>
          <ac:picMkLst>
            <pc:docMk/>
            <pc:sldMk cId="3611790407" sldId="257"/>
            <ac:picMk id="5" creationId="{CB7E821F-27CE-8A53-F0E2-E72C007A41D1}"/>
          </ac:picMkLst>
        </pc:picChg>
      </pc:sldChg>
      <pc:sldChg chg="modSp mod">
        <pc:chgData name="viktor szabó" userId="4cb8091c6f94eb33" providerId="LiveId" clId="{541CC1E9-158D-4F06-B858-3CC76C61F960}" dt="2025-09-25T16:43:24.887" v="447" actId="14100"/>
        <pc:sldMkLst>
          <pc:docMk/>
          <pc:sldMk cId="1279865726" sldId="258"/>
        </pc:sldMkLst>
        <pc:spChg chg="mod">
          <ac:chgData name="viktor szabó" userId="4cb8091c6f94eb33" providerId="LiveId" clId="{541CC1E9-158D-4F06-B858-3CC76C61F960}" dt="2025-09-21T08:10:30.984" v="29" actId="20577"/>
          <ac:spMkLst>
            <pc:docMk/>
            <pc:sldMk cId="1279865726" sldId="258"/>
            <ac:spMk id="8" creationId="{78B40CE9-4B71-5BB6-24C9-3AFE43D0C1B1}"/>
          </ac:spMkLst>
        </pc:spChg>
        <pc:picChg chg="mod">
          <ac:chgData name="viktor szabó" userId="4cb8091c6f94eb33" providerId="LiveId" clId="{541CC1E9-158D-4F06-B858-3CC76C61F960}" dt="2025-09-25T16:43:24.887" v="447" actId="14100"/>
          <ac:picMkLst>
            <pc:docMk/>
            <pc:sldMk cId="1279865726" sldId="258"/>
            <ac:picMk id="4" creationId="{BD186357-833D-69AC-914C-D2B978A0055B}"/>
          </ac:picMkLst>
        </pc:picChg>
      </pc:sldChg>
      <pc:sldChg chg="del">
        <pc:chgData name="viktor szabó" userId="4cb8091c6f94eb33" providerId="LiveId" clId="{541CC1E9-158D-4F06-B858-3CC76C61F960}" dt="2025-09-21T08:43:23.876" v="271" actId="47"/>
        <pc:sldMkLst>
          <pc:docMk/>
          <pc:sldMk cId="976686369" sldId="259"/>
        </pc:sldMkLst>
      </pc:sldChg>
      <pc:sldChg chg="modSp mod ord">
        <pc:chgData name="viktor szabó" userId="4cb8091c6f94eb33" providerId="LiveId" clId="{541CC1E9-158D-4F06-B858-3CC76C61F960}" dt="2025-09-25T16:46:43.149" v="455" actId="1076"/>
        <pc:sldMkLst>
          <pc:docMk/>
          <pc:sldMk cId="2626200551" sldId="260"/>
        </pc:sldMkLst>
        <pc:spChg chg="mod">
          <ac:chgData name="viktor szabó" userId="4cb8091c6f94eb33" providerId="LiveId" clId="{541CC1E9-158D-4F06-B858-3CC76C61F960}" dt="2025-09-25T16:46:43.149" v="455" actId="1076"/>
          <ac:spMkLst>
            <pc:docMk/>
            <pc:sldMk cId="2626200551" sldId="260"/>
            <ac:spMk id="2" creationId="{BC1FD97B-6641-7458-00B3-A8127A13F809}"/>
          </ac:spMkLst>
        </pc:spChg>
        <pc:picChg chg="mod">
          <ac:chgData name="viktor szabó" userId="4cb8091c6f94eb33" providerId="LiveId" clId="{541CC1E9-158D-4F06-B858-3CC76C61F960}" dt="2025-09-25T16:46:39.062" v="454" actId="14100"/>
          <ac:picMkLst>
            <pc:docMk/>
            <pc:sldMk cId="2626200551" sldId="260"/>
            <ac:picMk id="4" creationId="{D25BC2EA-2A5D-2C1F-C495-B069E090916F}"/>
          </ac:picMkLst>
        </pc:picChg>
      </pc:sldChg>
      <pc:sldChg chg="modSp mod">
        <pc:chgData name="viktor szabó" userId="4cb8091c6f94eb33" providerId="LiveId" clId="{541CC1E9-158D-4F06-B858-3CC76C61F960}" dt="2025-09-25T16:41:37.564" v="443" actId="14100"/>
        <pc:sldMkLst>
          <pc:docMk/>
          <pc:sldMk cId="1623145552" sldId="262"/>
        </pc:sldMkLst>
        <pc:picChg chg="mod">
          <ac:chgData name="viktor szabó" userId="4cb8091c6f94eb33" providerId="LiveId" clId="{541CC1E9-158D-4F06-B858-3CC76C61F960}" dt="2025-09-25T16:41:37.564" v="443" actId="14100"/>
          <ac:picMkLst>
            <pc:docMk/>
            <pc:sldMk cId="1623145552" sldId="262"/>
            <ac:picMk id="3" creationId="{D280BA22-9DFB-CD6C-BA85-CA4D123D59E1}"/>
          </ac:picMkLst>
        </pc:picChg>
      </pc:sldChg>
      <pc:sldChg chg="modSp mod">
        <pc:chgData name="viktor szabó" userId="4cb8091c6f94eb33" providerId="LiveId" clId="{541CC1E9-158D-4F06-B858-3CC76C61F960}" dt="2025-09-25T16:41:08.435" v="440" actId="14100"/>
        <pc:sldMkLst>
          <pc:docMk/>
          <pc:sldMk cId="2684739990" sldId="265"/>
        </pc:sldMkLst>
        <pc:picChg chg="mod">
          <ac:chgData name="viktor szabó" userId="4cb8091c6f94eb33" providerId="LiveId" clId="{541CC1E9-158D-4F06-B858-3CC76C61F960}" dt="2025-09-25T16:41:08.435" v="440" actId="14100"/>
          <ac:picMkLst>
            <pc:docMk/>
            <pc:sldMk cId="2684739990" sldId="265"/>
            <ac:picMk id="4" creationId="{1B2B19D4-8C9F-43D0-6DCA-F38E7C8DB8B6}"/>
          </ac:picMkLst>
        </pc:picChg>
      </pc:sldChg>
      <pc:sldChg chg="modSp mod">
        <pc:chgData name="viktor szabó" userId="4cb8091c6f94eb33" providerId="LiveId" clId="{541CC1E9-158D-4F06-B858-3CC76C61F960}" dt="2025-09-25T16:40:41.591" v="438" actId="14100"/>
        <pc:sldMkLst>
          <pc:docMk/>
          <pc:sldMk cId="4037413063" sldId="266"/>
        </pc:sldMkLst>
        <pc:picChg chg="mod">
          <ac:chgData name="viktor szabó" userId="4cb8091c6f94eb33" providerId="LiveId" clId="{541CC1E9-158D-4F06-B858-3CC76C61F960}" dt="2025-09-25T16:40:41.591" v="438" actId="14100"/>
          <ac:picMkLst>
            <pc:docMk/>
            <pc:sldMk cId="4037413063" sldId="266"/>
            <ac:picMk id="4" creationId="{46EF3151-4970-3B34-2578-7656810B7566}"/>
          </ac:picMkLst>
        </pc:picChg>
      </pc:sldChg>
      <pc:sldChg chg="modSp mod">
        <pc:chgData name="viktor szabó" userId="4cb8091c6f94eb33" providerId="LiveId" clId="{541CC1E9-158D-4F06-B858-3CC76C61F960}" dt="2025-09-25T16:41:14.122" v="441" actId="14100"/>
        <pc:sldMkLst>
          <pc:docMk/>
          <pc:sldMk cId="3184373573" sldId="267"/>
        </pc:sldMkLst>
        <pc:picChg chg="mod">
          <ac:chgData name="viktor szabó" userId="4cb8091c6f94eb33" providerId="LiveId" clId="{541CC1E9-158D-4F06-B858-3CC76C61F960}" dt="2025-09-25T16:41:14.122" v="441" actId="14100"/>
          <ac:picMkLst>
            <pc:docMk/>
            <pc:sldMk cId="3184373573" sldId="267"/>
            <ac:picMk id="3" creationId="{89141A40-6F7C-3746-DDA2-C64997AD7A13}"/>
          </ac:picMkLst>
        </pc:picChg>
      </pc:sldChg>
      <pc:sldChg chg="modSp mod ord">
        <pc:chgData name="viktor szabó" userId="4cb8091c6f94eb33" providerId="LiveId" clId="{541CC1E9-158D-4F06-B858-3CC76C61F960}" dt="2025-09-26T03:34:12.032" v="609"/>
        <pc:sldMkLst>
          <pc:docMk/>
          <pc:sldMk cId="2143058266" sldId="268"/>
        </pc:sldMkLst>
        <pc:picChg chg="mod">
          <ac:chgData name="viktor szabó" userId="4cb8091c6f94eb33" providerId="LiveId" clId="{541CC1E9-158D-4F06-B858-3CC76C61F960}" dt="2025-09-25T16:46:10.931" v="450" actId="14100"/>
          <ac:picMkLst>
            <pc:docMk/>
            <pc:sldMk cId="2143058266" sldId="268"/>
            <ac:picMk id="2" creationId="{A22EA55A-F0C0-5CE4-3EBE-9DF15EA43C15}"/>
          </ac:picMkLst>
        </pc:picChg>
      </pc:sldChg>
      <pc:sldChg chg="modSp mod">
        <pc:chgData name="viktor szabó" userId="4cb8091c6f94eb33" providerId="LiveId" clId="{541CC1E9-158D-4F06-B858-3CC76C61F960}" dt="2025-09-25T16:41:30.773" v="442" actId="14100"/>
        <pc:sldMkLst>
          <pc:docMk/>
          <pc:sldMk cId="3371532893" sldId="269"/>
        </pc:sldMkLst>
        <pc:picChg chg="mod">
          <ac:chgData name="viktor szabó" userId="4cb8091c6f94eb33" providerId="LiveId" clId="{541CC1E9-158D-4F06-B858-3CC76C61F960}" dt="2025-09-25T16:41:30.773" v="442" actId="14100"/>
          <ac:picMkLst>
            <pc:docMk/>
            <pc:sldMk cId="3371532893" sldId="269"/>
            <ac:picMk id="7" creationId="{BA5B3F6D-247E-C894-CEAB-EDD7CBD454A1}"/>
          </ac:picMkLst>
        </pc:picChg>
      </pc:sldChg>
      <pc:sldChg chg="addSp delSp modSp new mod setBg modAnim">
        <pc:chgData name="viktor szabó" userId="4cb8091c6f94eb33" providerId="LiveId" clId="{541CC1E9-158D-4F06-B858-3CC76C61F960}" dt="2025-09-25T16:41:02.794" v="439" actId="14100"/>
        <pc:sldMkLst>
          <pc:docMk/>
          <pc:sldMk cId="159617487" sldId="270"/>
        </pc:sldMkLst>
        <pc:spChg chg="mod">
          <ac:chgData name="viktor szabó" userId="4cb8091c6f94eb33" providerId="LiveId" clId="{541CC1E9-158D-4F06-B858-3CC76C61F960}" dt="2025-09-21T08:14:54.777" v="183" actId="26606"/>
          <ac:spMkLst>
            <pc:docMk/>
            <pc:sldMk cId="159617487" sldId="270"/>
            <ac:spMk id="2" creationId="{64D30171-FE5A-FD4A-9584-3E323C9D79DB}"/>
          </ac:spMkLst>
        </pc:spChg>
        <pc:spChg chg="add">
          <ac:chgData name="viktor szabó" userId="4cb8091c6f94eb33" providerId="LiveId" clId="{541CC1E9-158D-4F06-B858-3CC76C61F960}" dt="2025-09-21T08:14:54.777" v="183" actId="26606"/>
          <ac:spMkLst>
            <pc:docMk/>
            <pc:sldMk cId="159617487" sldId="270"/>
            <ac:spMk id="9" creationId="{93F0ADB5-A0B4-4B01-A8C4-FDC34CE22BD4}"/>
          </ac:spMkLst>
        </pc:spChg>
        <pc:spChg chg="add">
          <ac:chgData name="viktor szabó" userId="4cb8091c6f94eb33" providerId="LiveId" clId="{541CC1E9-158D-4F06-B858-3CC76C61F960}" dt="2025-09-21T08:14:54.777" v="183" actId="26606"/>
          <ac:spMkLst>
            <pc:docMk/>
            <pc:sldMk cId="159617487" sldId="270"/>
            <ac:spMk id="11" creationId="{AA6D0FDE-0241-4C21-A720-A69475358235}"/>
          </ac:spMkLst>
        </pc:spChg>
        <pc:graphicFrameChg chg="add">
          <ac:chgData name="viktor szabó" userId="4cb8091c6f94eb33" providerId="LiveId" clId="{541CC1E9-158D-4F06-B858-3CC76C61F960}" dt="2025-09-21T08:14:54.777" v="183" actId="26606"/>
          <ac:graphicFrameMkLst>
            <pc:docMk/>
            <pc:sldMk cId="159617487" sldId="270"/>
            <ac:graphicFrameMk id="5" creationId="{E036008A-07D1-9BCF-B2E0-129B7CD33A60}"/>
          </ac:graphicFrameMkLst>
        </pc:graphicFrameChg>
        <pc:picChg chg="add mod">
          <ac:chgData name="viktor szabó" userId="4cb8091c6f94eb33" providerId="LiveId" clId="{541CC1E9-158D-4F06-B858-3CC76C61F960}" dt="2025-09-25T16:41:02.794" v="439" actId="14100"/>
          <ac:picMkLst>
            <pc:docMk/>
            <pc:sldMk cId="159617487" sldId="270"/>
            <ac:picMk id="4" creationId="{48915F34-6F34-2323-5768-253C7E786FDD}"/>
          </ac:picMkLst>
        </pc:picChg>
      </pc:sldChg>
      <pc:sldChg chg="addSp modSp new mod setBg addAnim modAnim">
        <pc:chgData name="viktor szabó" userId="4cb8091c6f94eb33" providerId="LiveId" clId="{541CC1E9-158D-4F06-B858-3CC76C61F960}" dt="2025-09-26T03:34:56.008" v="610" actId="207"/>
        <pc:sldMkLst>
          <pc:docMk/>
          <pc:sldMk cId="2629349025" sldId="271"/>
        </pc:sldMkLst>
        <pc:spChg chg="mod">
          <ac:chgData name="viktor szabó" userId="4cb8091c6f94eb33" providerId="LiveId" clId="{541CC1E9-158D-4F06-B858-3CC76C61F960}" dt="2025-09-26T03:34:56.008" v="610" actId="207"/>
          <ac:spMkLst>
            <pc:docMk/>
            <pc:sldMk cId="2629349025" sldId="271"/>
            <ac:spMk id="2" creationId="{668FB068-A26F-8672-1E63-383F7D8B59BA}"/>
          </ac:spMkLst>
        </pc:spChg>
        <pc:spChg chg="mod">
          <ac:chgData name="viktor szabó" userId="4cb8091c6f94eb33" providerId="LiveId" clId="{541CC1E9-158D-4F06-B858-3CC76C61F960}" dt="2025-09-21T08:37:24.934" v="268" actId="255"/>
          <ac:spMkLst>
            <pc:docMk/>
            <pc:sldMk cId="2629349025" sldId="271"/>
            <ac:spMk id="3" creationId="{6C169E1F-A1C6-010A-19CB-FCE9E7845FC3}"/>
          </ac:spMkLst>
        </pc:spChg>
        <pc:spChg chg="add">
          <ac:chgData name="viktor szabó" userId="4cb8091c6f94eb33" providerId="LiveId" clId="{541CC1E9-158D-4F06-B858-3CC76C61F960}" dt="2025-09-21T08:37:11.106" v="266" actId="26606"/>
          <ac:spMkLst>
            <pc:docMk/>
            <pc:sldMk cId="2629349025" sldId="271"/>
            <ac:spMk id="8" creationId="{2AEFFFF2-9EB4-4B6C-B9F8-2BA3EF89A21C}"/>
          </ac:spMkLst>
        </pc:spChg>
        <pc:spChg chg="add">
          <ac:chgData name="viktor szabó" userId="4cb8091c6f94eb33" providerId="LiveId" clId="{541CC1E9-158D-4F06-B858-3CC76C61F960}" dt="2025-09-21T08:37:11.106" v="266" actId="26606"/>
          <ac:spMkLst>
            <pc:docMk/>
            <pc:sldMk cId="2629349025" sldId="271"/>
            <ac:spMk id="10" creationId="{0D65299F-028F-4AFC-B46A-8DB33E20FE4A}"/>
          </ac:spMkLst>
        </pc:spChg>
        <pc:spChg chg="add">
          <ac:chgData name="viktor szabó" userId="4cb8091c6f94eb33" providerId="LiveId" clId="{541CC1E9-158D-4F06-B858-3CC76C61F960}" dt="2025-09-21T08:37:11.106" v="266" actId="26606"/>
          <ac:spMkLst>
            <pc:docMk/>
            <pc:sldMk cId="2629349025" sldId="271"/>
            <ac:spMk id="12" creationId="{BAC87F6E-526A-49B5-995D-42DB656594C9}"/>
          </ac:spMkLst>
        </pc:spChg>
        <pc:picChg chg="add mod">
          <ac:chgData name="viktor szabó" userId="4cb8091c6f94eb33" providerId="LiveId" clId="{541CC1E9-158D-4F06-B858-3CC76C61F960}" dt="2025-09-25T16:46:26.950" v="453" actId="1076"/>
          <ac:picMkLst>
            <pc:docMk/>
            <pc:sldMk cId="2629349025" sldId="271"/>
            <ac:picMk id="4" creationId="{932AFEF5-2548-828A-2BEC-7CAF6AB889F6}"/>
          </ac:picMkLst>
        </pc:picChg>
      </pc:sldChg>
      <pc:sldChg chg="addSp delSp modSp new mod ord setBg">
        <pc:chgData name="viktor szabó" userId="4cb8091c6f94eb33" providerId="LiveId" clId="{541CC1E9-158D-4F06-B858-3CC76C61F960}" dt="2025-09-26T03:56:04.904" v="640" actId="20577"/>
        <pc:sldMkLst>
          <pc:docMk/>
          <pc:sldMk cId="3394040979" sldId="272"/>
        </pc:sldMkLst>
        <pc:spChg chg="mod">
          <ac:chgData name="viktor szabó" userId="4cb8091c6f94eb33" providerId="LiveId" clId="{541CC1E9-158D-4F06-B858-3CC76C61F960}" dt="2025-09-24T04:27:25.285" v="425" actId="1076"/>
          <ac:spMkLst>
            <pc:docMk/>
            <pc:sldMk cId="3394040979" sldId="272"/>
            <ac:spMk id="2" creationId="{A6CE2AE7-8898-1549-8CD5-4A57F3D306F5}"/>
          </ac:spMkLst>
        </pc:spChg>
        <pc:spChg chg="mod ord">
          <ac:chgData name="viktor szabó" userId="4cb8091c6f94eb33" providerId="LiveId" clId="{541CC1E9-158D-4F06-B858-3CC76C61F960}" dt="2025-09-26T03:56:04.904" v="640" actId="20577"/>
          <ac:spMkLst>
            <pc:docMk/>
            <pc:sldMk cId="3394040979" sldId="272"/>
            <ac:spMk id="3" creationId="{15675B6A-864B-DE81-9952-888166EB1CC0}"/>
          </ac:spMkLst>
        </pc:spChg>
        <pc:spChg chg="add">
          <ac:chgData name="viktor szabó" userId="4cb8091c6f94eb33" providerId="LiveId" clId="{541CC1E9-158D-4F06-B858-3CC76C61F960}" dt="2025-09-24T04:25:06.012" v="420" actId="26606"/>
          <ac:spMkLst>
            <pc:docMk/>
            <pc:sldMk cId="3394040979" sldId="272"/>
            <ac:spMk id="13" creationId="{DCD3F51F-E0F2-41F0-9EAD-111C87DFF5F6}"/>
          </ac:spMkLst>
        </pc:spChg>
        <pc:picChg chg="add mod">
          <ac:chgData name="viktor szabó" userId="4cb8091c6f94eb33" providerId="LiveId" clId="{541CC1E9-158D-4F06-B858-3CC76C61F960}" dt="2025-09-25T16:46:02.208" v="449" actId="14100"/>
          <ac:picMkLst>
            <pc:docMk/>
            <pc:sldMk cId="3394040979" sldId="272"/>
            <ac:picMk id="6" creationId="{5950BE2C-B4EA-61C8-54DD-DB6F20BFA239}"/>
          </ac:picMkLst>
        </pc:picChg>
        <pc:picChg chg="add mod ord">
          <ac:chgData name="viktor szabó" userId="4cb8091c6f94eb33" providerId="LiveId" clId="{541CC1E9-158D-4F06-B858-3CC76C61F960}" dt="2025-09-24T04:27:06.617" v="424" actId="1076"/>
          <ac:picMkLst>
            <pc:docMk/>
            <pc:sldMk cId="3394040979" sldId="272"/>
            <ac:picMk id="8" creationId="{201977A0-513D-E1B1-85C9-5616EF58310C}"/>
          </ac:picMkLst>
        </pc:picChg>
      </pc:sldChg>
      <pc:sldChg chg="modSp new mod">
        <pc:chgData name="viktor szabó" userId="4cb8091c6f94eb33" providerId="LiveId" clId="{541CC1E9-158D-4F06-B858-3CC76C61F960}" dt="2025-09-25T17:09:42.931" v="513" actId="27636"/>
        <pc:sldMkLst>
          <pc:docMk/>
          <pc:sldMk cId="2128680675" sldId="273"/>
        </pc:sldMkLst>
        <pc:spChg chg="mod">
          <ac:chgData name="viktor szabó" userId="4cb8091c6f94eb33" providerId="LiveId" clId="{541CC1E9-158D-4F06-B858-3CC76C61F960}" dt="2025-09-25T17:05:01.521" v="469" actId="20577"/>
          <ac:spMkLst>
            <pc:docMk/>
            <pc:sldMk cId="2128680675" sldId="273"/>
            <ac:spMk id="2" creationId="{0C37A412-3D4D-A2FA-AC99-0127359F2481}"/>
          </ac:spMkLst>
        </pc:spChg>
        <pc:spChg chg="mod">
          <ac:chgData name="viktor szabó" userId="4cb8091c6f94eb33" providerId="LiveId" clId="{541CC1E9-158D-4F06-B858-3CC76C61F960}" dt="2025-09-25T17:09:42.931" v="513" actId="27636"/>
          <ac:spMkLst>
            <pc:docMk/>
            <pc:sldMk cId="2128680675" sldId="273"/>
            <ac:spMk id="3" creationId="{FD7A3E34-4337-0CBC-7348-5DD2D753E302}"/>
          </ac:spMkLst>
        </pc:spChg>
      </pc:sldChg>
      <pc:sldChg chg="addSp modSp new mod">
        <pc:chgData name="viktor szabó" userId="4cb8091c6f94eb33" providerId="LiveId" clId="{541CC1E9-158D-4F06-B858-3CC76C61F960}" dt="2025-09-25T17:28:44.865" v="549" actId="14100"/>
        <pc:sldMkLst>
          <pc:docMk/>
          <pc:sldMk cId="3221161734" sldId="274"/>
        </pc:sldMkLst>
        <pc:spChg chg="mod">
          <ac:chgData name="viktor szabó" userId="4cb8091c6f94eb33" providerId="LiveId" clId="{541CC1E9-158D-4F06-B858-3CC76C61F960}" dt="2025-09-25T17:28:29.716" v="547" actId="1076"/>
          <ac:spMkLst>
            <pc:docMk/>
            <pc:sldMk cId="3221161734" sldId="274"/>
            <ac:spMk id="2" creationId="{C6A9B399-CDEF-A144-D219-CEB7986E2652}"/>
          </ac:spMkLst>
        </pc:spChg>
        <pc:spChg chg="mod">
          <ac:chgData name="viktor szabó" userId="4cb8091c6f94eb33" providerId="LiveId" clId="{541CC1E9-158D-4F06-B858-3CC76C61F960}" dt="2025-09-25T17:26:22.085" v="544" actId="27636"/>
          <ac:spMkLst>
            <pc:docMk/>
            <pc:sldMk cId="3221161734" sldId="274"/>
            <ac:spMk id="3" creationId="{F66C9B5D-48E3-CD20-5F77-7568BE2ABD71}"/>
          </ac:spMkLst>
        </pc:spChg>
        <pc:picChg chg="add mod">
          <ac:chgData name="viktor szabó" userId="4cb8091c6f94eb33" providerId="LiveId" clId="{541CC1E9-158D-4F06-B858-3CC76C61F960}" dt="2025-09-25T17:17:15.314" v="541"/>
          <ac:picMkLst>
            <pc:docMk/>
            <pc:sldMk cId="3221161734" sldId="274"/>
            <ac:picMk id="4" creationId="{52F7EB06-A2BF-D3CB-C319-B7732CDFE4B7}"/>
          </ac:picMkLst>
        </pc:picChg>
        <pc:picChg chg="add mod">
          <ac:chgData name="viktor szabó" userId="4cb8091c6f94eb33" providerId="LiveId" clId="{541CC1E9-158D-4F06-B858-3CC76C61F960}" dt="2025-09-25T17:28:44.865" v="549" actId="14100"/>
          <ac:picMkLst>
            <pc:docMk/>
            <pc:sldMk cId="3221161734" sldId="274"/>
            <ac:picMk id="6" creationId="{3A7C758E-B4D4-1B6E-9885-64DE36F1664D}"/>
          </ac:picMkLst>
        </pc:picChg>
      </pc:sldChg>
      <pc:sldChg chg="addSp delSp modSp new mod setBg">
        <pc:chgData name="viktor szabó" userId="4cb8091c6f94eb33" providerId="LiveId" clId="{541CC1E9-158D-4F06-B858-3CC76C61F960}" dt="2025-09-26T03:31:24.282" v="605" actId="20577"/>
        <pc:sldMkLst>
          <pc:docMk/>
          <pc:sldMk cId="928061113" sldId="275"/>
        </pc:sldMkLst>
        <pc:spChg chg="del mod">
          <ac:chgData name="viktor szabó" userId="4cb8091c6f94eb33" providerId="LiveId" clId="{541CC1E9-158D-4F06-B858-3CC76C61F960}" dt="2025-09-26T03:25:55.858" v="572" actId="478"/>
          <ac:spMkLst>
            <pc:docMk/>
            <pc:sldMk cId="928061113" sldId="275"/>
            <ac:spMk id="2" creationId="{7EACDCAD-7937-F928-5F87-6345E71D2738}"/>
          </ac:spMkLst>
        </pc:spChg>
        <pc:spChg chg="mod">
          <ac:chgData name="viktor szabó" userId="4cb8091c6f94eb33" providerId="LiveId" clId="{541CC1E9-158D-4F06-B858-3CC76C61F960}" dt="2025-09-26T03:31:24.282" v="605" actId="20577"/>
          <ac:spMkLst>
            <pc:docMk/>
            <pc:sldMk cId="928061113" sldId="275"/>
            <ac:spMk id="3" creationId="{48837806-5FA5-381D-67D5-16D17A8CDDFB}"/>
          </ac:spMkLst>
        </pc:spChg>
        <pc:spChg chg="add">
          <ac:chgData name="viktor szabó" userId="4cb8091c6f94eb33" providerId="LiveId" clId="{541CC1E9-158D-4F06-B858-3CC76C61F960}" dt="2025-09-26T03:25:00.668" v="569" actId="26606"/>
          <ac:spMkLst>
            <pc:docMk/>
            <pc:sldMk cId="928061113" sldId="275"/>
            <ac:spMk id="10" creationId="{1660E788-AFA9-4A1B-9991-6AA74632A15B}"/>
          </ac:spMkLst>
        </pc:spChg>
        <pc:spChg chg="add">
          <ac:chgData name="viktor szabó" userId="4cb8091c6f94eb33" providerId="LiveId" clId="{541CC1E9-158D-4F06-B858-3CC76C61F960}" dt="2025-09-26T03:25:00.668" v="569" actId="26606"/>
          <ac:spMkLst>
            <pc:docMk/>
            <pc:sldMk cId="928061113" sldId="275"/>
            <ac:spMk id="12" creationId="{867D4867-5BA7-4462-B2F6-A23F4A622AA7}"/>
          </ac:spMkLst>
        </pc:spChg>
        <pc:picChg chg="add mod">
          <ac:chgData name="viktor szabó" userId="4cb8091c6f94eb33" providerId="LiveId" clId="{541CC1E9-158D-4F06-B858-3CC76C61F960}" dt="2025-09-26T03:25:15.633" v="571" actId="1076"/>
          <ac:picMkLst>
            <pc:docMk/>
            <pc:sldMk cId="928061113" sldId="275"/>
            <ac:picMk id="5" creationId="{097A62C7-23AB-A424-372F-3B4C41648652}"/>
          </ac:picMkLst>
        </pc:picChg>
        <pc:picChg chg="add mod">
          <ac:chgData name="viktor szabó" userId="4cb8091c6f94eb33" providerId="LiveId" clId="{541CC1E9-158D-4F06-B858-3CC76C61F960}" dt="2025-09-26T03:27:00.556" v="581"/>
          <ac:picMkLst>
            <pc:docMk/>
            <pc:sldMk cId="928061113" sldId="275"/>
            <ac:picMk id="6" creationId="{1285A1B3-6481-5E84-DEC1-8F471E36C1BF}"/>
          </ac:picMkLst>
        </pc:picChg>
      </pc:sldChg>
    </pc:docChg>
  </pc:docChgLst>
  <pc:docChgLst>
    <pc:chgData name="viktor szabó" userId="4cb8091c6f94eb33" providerId="LiveId" clId="{63CA6EE6-CC9D-47E4-9B4D-9CB62596FE69}"/>
    <pc:docChg chg="custSel modSld">
      <pc:chgData name="viktor szabó" userId="4cb8091c6f94eb33" providerId="LiveId" clId="{63CA6EE6-CC9D-47E4-9B4D-9CB62596FE69}" dt="2025-06-29T04:14:58.216" v="60" actId="20577"/>
      <pc:docMkLst>
        <pc:docMk/>
      </pc:docMkLst>
      <pc:sldChg chg="modSp mod">
        <pc:chgData name="viktor szabó" userId="4cb8091c6f94eb33" providerId="LiveId" clId="{63CA6EE6-CC9D-47E4-9B4D-9CB62596FE69}" dt="2025-06-29T04:14:58.216" v="60" actId="20577"/>
        <pc:sldMkLst>
          <pc:docMk/>
          <pc:sldMk cId="193260079" sldId="261"/>
        </pc:sldMkLst>
      </pc:sldChg>
    </pc:docChg>
  </pc:docChgLst>
  <pc:docChgLst>
    <pc:chgData name="viktor szabó" userId="4cb8091c6f94eb33" providerId="LiveId" clId="{5AE32C3B-8A9A-41BC-B09B-A4E107C55617}"/>
    <pc:docChg chg="undo custSel addSld modSld sldOrd">
      <pc:chgData name="viktor szabó" userId="4cb8091c6f94eb33" providerId="LiveId" clId="{5AE32C3B-8A9A-41BC-B09B-A4E107C55617}" dt="2025-08-30T17:43:18.754" v="1103" actId="1076"/>
      <pc:docMkLst>
        <pc:docMk/>
      </pc:docMkLst>
      <pc:sldChg chg="addSp modSp mod modNotesTx">
        <pc:chgData name="viktor szabó" userId="4cb8091c6f94eb33" providerId="LiveId" clId="{5AE32C3B-8A9A-41BC-B09B-A4E107C55617}" dt="2025-08-30T05:32:21.539" v="636" actId="20577"/>
        <pc:sldMkLst>
          <pc:docMk/>
          <pc:sldMk cId="505676527" sldId="256"/>
        </pc:sldMkLst>
      </pc:sldChg>
      <pc:sldChg chg="addSp modSp">
        <pc:chgData name="viktor szabó" userId="4cb8091c6f94eb33" providerId="LiveId" clId="{5AE32C3B-8A9A-41BC-B09B-A4E107C55617}" dt="2025-08-17T17:42:51.416" v="318"/>
        <pc:sldMkLst>
          <pc:docMk/>
          <pc:sldMk cId="3611790407" sldId="257"/>
        </pc:sldMkLst>
      </pc:sldChg>
      <pc:sldChg chg="addSp delSp modSp mod setBg">
        <pc:chgData name="viktor szabó" userId="4cb8091c6f94eb33" providerId="LiveId" clId="{5AE32C3B-8A9A-41BC-B09B-A4E107C55617}" dt="2025-08-30T10:10:53.594" v="1078" actId="14100"/>
        <pc:sldMkLst>
          <pc:docMk/>
          <pc:sldMk cId="1279865726" sldId="258"/>
        </pc:sldMkLst>
        <pc:spChg chg="add del mod">
          <ac:chgData name="viktor szabó" userId="4cb8091c6f94eb33" providerId="LiveId" clId="{5AE32C3B-8A9A-41BC-B09B-A4E107C55617}" dt="2025-08-30T10:10:53.594" v="1078" actId="14100"/>
          <ac:spMkLst>
            <pc:docMk/>
            <pc:sldMk cId="1279865726" sldId="258"/>
            <ac:spMk id="8" creationId="{78B40CE9-4B71-5BB6-24C9-3AFE43D0C1B1}"/>
          </ac:spMkLst>
        </pc:spChg>
        <pc:spChg chg="add">
          <ac:chgData name="viktor szabó" userId="4cb8091c6f94eb33" providerId="LiveId" clId="{5AE32C3B-8A9A-41BC-B09B-A4E107C55617}" dt="2025-08-30T05:59:34.289" v="865" actId="26606"/>
          <ac:spMkLst>
            <pc:docMk/>
            <pc:sldMk cId="1279865726" sldId="258"/>
            <ac:spMk id="13" creationId="{1660E788-AFA9-4A1B-9991-6AA74632A15B}"/>
          </ac:spMkLst>
        </pc:spChg>
        <pc:spChg chg="add">
          <ac:chgData name="viktor szabó" userId="4cb8091c6f94eb33" providerId="LiveId" clId="{5AE32C3B-8A9A-41BC-B09B-A4E107C55617}" dt="2025-08-30T05:59:34.289" v="865" actId="26606"/>
          <ac:spMkLst>
            <pc:docMk/>
            <pc:sldMk cId="1279865726" sldId="258"/>
            <ac:spMk id="15" creationId="{867D4867-5BA7-4462-B2F6-A23F4A622AA7}"/>
          </ac:spMkLst>
        </pc:spChg>
        <pc:picChg chg="add mod ord">
          <ac:chgData name="viktor szabó" userId="4cb8091c6f94eb33" providerId="LiveId" clId="{5AE32C3B-8A9A-41BC-B09B-A4E107C55617}" dt="2025-08-30T06:08:01.377" v="1064" actId="1076"/>
          <ac:picMkLst>
            <pc:docMk/>
            <pc:sldMk cId="1279865726" sldId="258"/>
            <ac:picMk id="4" creationId="{BD186357-833D-69AC-914C-D2B978A0055B}"/>
          </ac:picMkLst>
        </pc:picChg>
        <pc:picChg chg="add mod ord">
          <ac:chgData name="viktor szabó" userId="4cb8091c6f94eb33" providerId="LiveId" clId="{5AE32C3B-8A9A-41BC-B09B-A4E107C55617}" dt="2025-08-30T05:59:51.172" v="868" actId="14100"/>
          <ac:picMkLst>
            <pc:docMk/>
            <pc:sldMk cId="1279865726" sldId="258"/>
            <ac:picMk id="6" creationId="{F08D9207-9E3F-CC2A-FCF1-C38A22D01A6D}"/>
          </ac:picMkLst>
        </pc:picChg>
      </pc:sldChg>
      <pc:sldChg chg="addSp modSp">
        <pc:chgData name="viktor szabó" userId="4cb8091c6f94eb33" providerId="LiveId" clId="{5AE32C3B-8A9A-41BC-B09B-A4E107C55617}" dt="2025-08-17T17:43:22.213" v="324"/>
        <pc:sldMkLst>
          <pc:docMk/>
          <pc:sldMk cId="976686369" sldId="259"/>
        </pc:sldMkLst>
      </pc:sldChg>
      <pc:sldChg chg="addSp delSp modSp mod setBg">
        <pc:chgData name="viktor szabó" userId="4cb8091c6f94eb33" providerId="LiveId" clId="{5AE32C3B-8A9A-41BC-B09B-A4E107C55617}" dt="2025-08-30T17:39:10.293" v="1090" actId="14100"/>
        <pc:sldMkLst>
          <pc:docMk/>
          <pc:sldMk cId="2626200551" sldId="260"/>
        </pc:sldMkLst>
        <pc:spChg chg="mod">
          <ac:chgData name="viktor szabó" userId="4cb8091c6f94eb33" providerId="LiveId" clId="{5AE32C3B-8A9A-41BC-B09B-A4E107C55617}" dt="2025-08-30T17:39:02.418" v="1088" actId="14100"/>
          <ac:spMkLst>
            <pc:docMk/>
            <pc:sldMk cId="2626200551" sldId="260"/>
            <ac:spMk id="2" creationId="{BC1FD97B-6641-7458-00B3-A8127A13F809}"/>
          </ac:spMkLst>
        </pc:spChg>
        <pc:spChg chg="mod">
          <ac:chgData name="viktor szabó" userId="4cb8091c6f94eb33" providerId="LiveId" clId="{5AE32C3B-8A9A-41BC-B09B-A4E107C55617}" dt="2025-08-30T17:33:36.289" v="1082" actId="26606"/>
          <ac:spMkLst>
            <pc:docMk/>
            <pc:sldMk cId="2626200551" sldId="260"/>
            <ac:spMk id="3" creationId="{59C6AE0C-C580-F826-BF7E-AAD720D30903}"/>
          </ac:spMkLst>
        </pc:spChg>
        <pc:picChg chg="add mod">
          <ac:chgData name="viktor szabó" userId="4cb8091c6f94eb33" providerId="LiveId" clId="{5AE32C3B-8A9A-41BC-B09B-A4E107C55617}" dt="2025-08-30T17:39:10.293" v="1090" actId="14100"/>
          <ac:picMkLst>
            <pc:docMk/>
            <pc:sldMk cId="2626200551" sldId="260"/>
            <ac:picMk id="4" creationId="{D25BC2EA-2A5D-2C1F-C495-B069E090916F}"/>
          </ac:picMkLst>
        </pc:picChg>
      </pc:sldChg>
      <pc:sldChg chg="addSp delSp modSp mod setBg">
        <pc:chgData name="viktor szabó" userId="4cb8091c6f94eb33" providerId="LiveId" clId="{5AE32C3B-8A9A-41BC-B09B-A4E107C55617}" dt="2025-08-30T17:43:18.754" v="1103" actId="1076"/>
        <pc:sldMkLst>
          <pc:docMk/>
          <pc:sldMk cId="193260079" sldId="261"/>
        </pc:sldMkLst>
        <pc:spChg chg="mod">
          <ac:chgData name="viktor szabó" userId="4cb8091c6f94eb33" providerId="LiveId" clId="{5AE32C3B-8A9A-41BC-B09B-A4E107C55617}" dt="2025-08-30T17:43:18.754" v="1103" actId="1076"/>
          <ac:spMkLst>
            <pc:docMk/>
            <pc:sldMk cId="193260079" sldId="261"/>
            <ac:spMk id="2" creationId="{A3A9F15F-D9EE-EB5A-CFAB-2457D202EBA0}"/>
          </ac:spMkLst>
        </pc:spChg>
        <pc:graphicFrameChg chg="add">
          <ac:chgData name="viktor szabó" userId="4cb8091c6f94eb33" providerId="LiveId" clId="{5AE32C3B-8A9A-41BC-B09B-A4E107C55617}" dt="2025-08-30T17:41:58.341" v="1101" actId="26606"/>
          <ac:graphicFrameMkLst>
            <pc:docMk/>
            <pc:sldMk cId="193260079" sldId="261"/>
            <ac:graphicFrameMk id="6" creationId="{916148F1-13C1-6809-AD05-E9EEEA1C8405}"/>
          </ac:graphicFrameMkLst>
        </pc:graphicFrameChg>
        <pc:picChg chg="add mod">
          <ac:chgData name="viktor szabó" userId="4cb8091c6f94eb33" providerId="LiveId" clId="{5AE32C3B-8A9A-41BC-B09B-A4E107C55617}" dt="2025-08-30T17:41:18.787" v="1100" actId="26606"/>
          <ac:picMkLst>
            <pc:docMk/>
            <pc:sldMk cId="193260079" sldId="261"/>
            <ac:picMk id="4" creationId="{88725465-8011-DECC-48C0-25D3456876AA}"/>
          </ac:picMkLst>
        </pc:picChg>
      </pc:sldChg>
      <pc:sldChg chg="addSp modSp ord">
        <pc:chgData name="viktor szabó" userId="4cb8091c6f94eb33" providerId="LiveId" clId="{5AE32C3B-8A9A-41BC-B09B-A4E107C55617}" dt="2025-08-17T17:42:32.512" v="317"/>
        <pc:sldMkLst>
          <pc:docMk/>
          <pc:sldMk cId="1623145552" sldId="262"/>
        </pc:sldMkLst>
      </pc:sldChg>
      <pc:sldChg chg="addSp modSp">
        <pc:chgData name="viktor szabó" userId="4cb8091c6f94eb33" providerId="LiveId" clId="{5AE32C3B-8A9A-41BC-B09B-A4E107C55617}" dt="2025-08-17T17:42:11.977" v="314"/>
        <pc:sldMkLst>
          <pc:docMk/>
          <pc:sldMk cId="2684739990" sldId="265"/>
        </pc:sldMkLst>
      </pc:sldChg>
      <pc:sldChg chg="addSp modSp mod modNotesTx">
        <pc:chgData name="viktor szabó" userId="4cb8091c6f94eb33" providerId="LiveId" clId="{5AE32C3B-8A9A-41BC-B09B-A4E107C55617}" dt="2025-08-30T05:38:44.885" v="858" actId="20577"/>
        <pc:sldMkLst>
          <pc:docMk/>
          <pc:sldMk cId="4037413063" sldId="266"/>
        </pc:sldMkLst>
      </pc:sldChg>
      <pc:sldChg chg="addSp delSp modSp new mod">
        <pc:chgData name="viktor szabó" userId="4cb8091c6f94eb33" providerId="LiveId" clId="{5AE32C3B-8A9A-41BC-B09B-A4E107C55617}" dt="2025-08-30T05:41:29.214" v="859" actId="478"/>
        <pc:sldMkLst>
          <pc:docMk/>
          <pc:sldMk cId="3184373573" sldId="267"/>
        </pc:sldMkLst>
      </pc:sldChg>
      <pc:sldChg chg="addSp delSp modSp new mod">
        <pc:chgData name="viktor szabó" userId="4cb8091c6f94eb33" providerId="LiveId" clId="{5AE32C3B-8A9A-41BC-B09B-A4E107C55617}" dt="2025-08-30T17:38:24.345" v="1086" actId="27636"/>
        <pc:sldMkLst>
          <pc:docMk/>
          <pc:sldMk cId="2143058266" sldId="268"/>
        </pc:sldMkLst>
        <pc:spChg chg="mod">
          <ac:chgData name="viktor szabó" userId="4cb8091c6f94eb33" providerId="LiveId" clId="{5AE32C3B-8A9A-41BC-B09B-A4E107C55617}" dt="2025-08-30T17:38:24.345" v="1086" actId="27636"/>
          <ac:spMkLst>
            <pc:docMk/>
            <pc:sldMk cId="2143058266" sldId="268"/>
            <ac:spMk id="3" creationId="{D9C33D5A-4A2F-ED9A-0D0A-AB9CCE5B8ABA}"/>
          </ac:spMkLst>
        </pc:spChg>
        <pc:picChg chg="add mod">
          <ac:chgData name="viktor szabó" userId="4cb8091c6f94eb33" providerId="LiveId" clId="{5AE32C3B-8A9A-41BC-B09B-A4E107C55617}" dt="2025-08-30T17:38:11.751" v="1084" actId="14100"/>
          <ac:picMkLst>
            <pc:docMk/>
            <pc:sldMk cId="2143058266" sldId="268"/>
            <ac:picMk id="2" creationId="{A22EA55A-F0C0-5CE4-3EBE-9DF15EA43C15}"/>
          </ac:picMkLst>
        </pc:picChg>
      </pc:sldChg>
      <pc:sldChg chg="addSp modSp new mod">
        <pc:chgData name="viktor szabó" userId="4cb8091c6f94eb33" providerId="LiveId" clId="{5AE32C3B-8A9A-41BC-B09B-A4E107C55617}" dt="2025-08-17T17:42:25.609" v="316"/>
        <pc:sldMkLst>
          <pc:docMk/>
          <pc:sldMk cId="3371532893" sldId="269"/>
        </pc:sldMkLst>
      </pc:sldChg>
    </pc:docChg>
  </pc:docChgLst>
  <pc:docChgLst>
    <pc:chgData name="viktor szabó" userId="4cb8091c6f94eb33" providerId="LiveId" clId="{86445E65-097B-4C68-95D3-15B2941B23A4}"/>
    <pc:docChg chg="custSel addSld delSld modSld sldOrd">
      <pc:chgData name="viktor szabó" userId="4cb8091c6f94eb33" providerId="LiveId" clId="{86445E65-097B-4C68-95D3-15B2941B23A4}" dt="2025-05-31T17:13:32.111" v="317"/>
      <pc:docMkLst>
        <pc:docMk/>
      </pc:docMkLst>
      <pc:sldChg chg="ord">
        <pc:chgData name="viktor szabó" userId="4cb8091c6f94eb33" providerId="LiveId" clId="{86445E65-097B-4C68-95D3-15B2941B23A4}" dt="2025-05-31T17:13:32.111" v="317"/>
        <pc:sldMkLst>
          <pc:docMk/>
          <pc:sldMk cId="3611790407" sldId="257"/>
        </pc:sldMkLst>
      </pc:sldChg>
      <pc:sldChg chg="modSp mod">
        <pc:chgData name="viktor szabó" userId="4cb8091c6f94eb33" providerId="LiveId" clId="{86445E65-097B-4C68-95D3-15B2941B23A4}" dt="2025-05-31T15:34:49.065" v="47" actId="20577"/>
        <pc:sldMkLst>
          <pc:docMk/>
          <pc:sldMk cId="1279865726" sldId="258"/>
        </pc:sldMkLst>
      </pc:sldChg>
      <pc:sldChg chg="addSp delSp modSp new mod setBg">
        <pc:chgData name="viktor szabó" userId="4cb8091c6f94eb33" providerId="LiveId" clId="{86445E65-097B-4C68-95D3-15B2941B23A4}" dt="2025-05-07T03:44:57.105" v="45"/>
        <pc:sldMkLst>
          <pc:docMk/>
          <pc:sldMk cId="1623145552" sldId="262"/>
        </pc:sldMkLst>
      </pc:sldChg>
      <pc:sldChg chg="addSp delSp modSp new del mod setBg">
        <pc:chgData name="viktor szabó" userId="4cb8091c6f94eb33" providerId="LiveId" clId="{86445E65-097B-4C68-95D3-15B2941B23A4}" dt="2025-05-31T16:57:08.020" v="163" actId="47"/>
        <pc:sldMkLst>
          <pc:docMk/>
          <pc:sldMk cId="2828597019" sldId="263"/>
        </pc:sldMkLst>
      </pc:sldChg>
      <pc:sldChg chg="addSp delSp modSp new del mod setBg setClrOvrMap">
        <pc:chgData name="viktor szabó" userId="4cb8091c6f94eb33" providerId="LiveId" clId="{86445E65-097B-4C68-95D3-15B2941B23A4}" dt="2025-05-31T16:57:44.724" v="164" actId="47"/>
        <pc:sldMkLst>
          <pc:docMk/>
          <pc:sldMk cId="2981854249" sldId="264"/>
        </pc:sldMkLst>
      </pc:sldChg>
      <pc:sldChg chg="addSp modSp new mod setBg addAnim setClrOvrMap">
        <pc:chgData name="viktor szabó" userId="4cb8091c6f94eb33" providerId="LiveId" clId="{86445E65-097B-4C68-95D3-15B2941B23A4}" dt="2025-05-31T17:00:16.740" v="315" actId="20577"/>
        <pc:sldMkLst>
          <pc:docMk/>
          <pc:sldMk cId="2684739990" sldId="265"/>
        </pc:sldMkLst>
      </pc:sldChg>
      <pc:sldChg chg="addSp delSp modSp new mod setBg">
        <pc:chgData name="viktor szabó" userId="4cb8091c6f94eb33" providerId="LiveId" clId="{86445E65-097B-4C68-95D3-15B2941B23A4}" dt="2025-05-31T16:44:54.708" v="162" actId="26606"/>
        <pc:sldMkLst>
          <pc:docMk/>
          <pc:sldMk cId="4037413063" sldId="26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11254C-51DC-4587-BE6F-4FBF20E2E6E0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CFE3996-5C09-4BA0-AECB-37DD22A6463A}">
      <dgm:prSet/>
      <dgm:spPr/>
      <dgm:t>
        <a:bodyPr/>
        <a:lstStyle/>
        <a:p>
          <a:r>
            <a:rPr lang="hu-HU" dirty="0"/>
            <a:t>Centrális </a:t>
          </a:r>
          <a:r>
            <a:rPr lang="hu-HU" b="1" dirty="0"/>
            <a:t>fájdalom</a:t>
          </a:r>
          <a:r>
            <a:rPr lang="hu-HU" dirty="0"/>
            <a:t> moduláló hatások, </a:t>
          </a:r>
          <a:r>
            <a:rPr lang="hu-HU" dirty="0" err="1"/>
            <a:t>hatásmechnizmusok</a:t>
          </a:r>
          <a:endParaRPr lang="en-US" dirty="0"/>
        </a:p>
      </dgm:t>
    </dgm:pt>
    <dgm:pt modelId="{A934C552-F5D7-4893-A6D5-FF8080B185D8}" type="parTrans" cxnId="{F5B1CC41-E366-439D-817C-FF551107990E}">
      <dgm:prSet/>
      <dgm:spPr/>
      <dgm:t>
        <a:bodyPr/>
        <a:lstStyle/>
        <a:p>
          <a:endParaRPr lang="en-US"/>
        </a:p>
      </dgm:t>
    </dgm:pt>
    <dgm:pt modelId="{C30864FA-9E32-48C5-BCFD-B198A74FF338}" type="sibTrans" cxnId="{F5B1CC41-E366-439D-817C-FF551107990E}">
      <dgm:prSet/>
      <dgm:spPr/>
      <dgm:t>
        <a:bodyPr/>
        <a:lstStyle/>
        <a:p>
          <a:endParaRPr lang="en-US"/>
        </a:p>
      </dgm:t>
    </dgm:pt>
    <dgm:pt modelId="{EB247DF1-37C3-4CF4-B457-7F2006BE788E}">
      <dgm:prSet/>
      <dgm:spPr/>
      <dgm:t>
        <a:bodyPr/>
        <a:lstStyle/>
        <a:p>
          <a:r>
            <a:rPr lang="hu-HU" b="1" dirty="0"/>
            <a:t>NEM fájdalomhoz </a:t>
          </a:r>
          <a:r>
            <a:rPr lang="hu-HU" dirty="0"/>
            <a:t>köthető egyéb központi idegrendszeri hatások</a:t>
          </a:r>
          <a:endParaRPr lang="en-US" dirty="0"/>
        </a:p>
      </dgm:t>
    </dgm:pt>
    <dgm:pt modelId="{036125CE-7B1B-47F5-961B-14611ED6D1FD}" type="parTrans" cxnId="{FF4DADD3-97B0-4AC7-BF68-AF7165ADE6F4}">
      <dgm:prSet/>
      <dgm:spPr/>
      <dgm:t>
        <a:bodyPr/>
        <a:lstStyle/>
        <a:p>
          <a:endParaRPr lang="en-US"/>
        </a:p>
      </dgm:t>
    </dgm:pt>
    <dgm:pt modelId="{BBED5FB5-646E-4868-A201-4A48B84D301F}" type="sibTrans" cxnId="{FF4DADD3-97B0-4AC7-BF68-AF7165ADE6F4}">
      <dgm:prSet/>
      <dgm:spPr/>
      <dgm:t>
        <a:bodyPr/>
        <a:lstStyle/>
        <a:p>
          <a:endParaRPr lang="en-US"/>
        </a:p>
      </dgm:t>
    </dgm:pt>
    <dgm:pt modelId="{DAEB9B53-60E7-421F-AE30-F2912544D71A}" type="pres">
      <dgm:prSet presAssocID="{3C11254C-51DC-4587-BE6F-4FBF20E2E6E0}" presName="linear" presStyleCnt="0">
        <dgm:presLayoutVars>
          <dgm:animLvl val="lvl"/>
          <dgm:resizeHandles val="exact"/>
        </dgm:presLayoutVars>
      </dgm:prSet>
      <dgm:spPr/>
    </dgm:pt>
    <dgm:pt modelId="{1D5A43BC-28B4-4BDC-96FE-515C4A9726A5}" type="pres">
      <dgm:prSet presAssocID="{CCFE3996-5C09-4BA0-AECB-37DD22A6463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86ACAB7-65A5-4131-9D18-8F01A7051C6E}" type="pres">
      <dgm:prSet presAssocID="{C30864FA-9E32-48C5-BCFD-B198A74FF338}" presName="spacer" presStyleCnt="0"/>
      <dgm:spPr/>
    </dgm:pt>
    <dgm:pt modelId="{A856AB82-6CE4-4422-8639-1ED471A67078}" type="pres">
      <dgm:prSet presAssocID="{EB247DF1-37C3-4CF4-B457-7F2006BE788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5338E139-B1DD-47C4-8DDC-4B31AAE267AF}" type="presOf" srcId="{EB247DF1-37C3-4CF4-B457-7F2006BE788E}" destId="{A856AB82-6CE4-4422-8639-1ED471A67078}" srcOrd="0" destOrd="0" presId="urn:microsoft.com/office/officeart/2005/8/layout/vList2"/>
    <dgm:cxn modelId="{CEB2695C-9AF8-434F-8634-4F20EAE43FB7}" type="presOf" srcId="{3C11254C-51DC-4587-BE6F-4FBF20E2E6E0}" destId="{DAEB9B53-60E7-421F-AE30-F2912544D71A}" srcOrd="0" destOrd="0" presId="urn:microsoft.com/office/officeart/2005/8/layout/vList2"/>
    <dgm:cxn modelId="{F5B1CC41-E366-439D-817C-FF551107990E}" srcId="{3C11254C-51DC-4587-BE6F-4FBF20E2E6E0}" destId="{CCFE3996-5C09-4BA0-AECB-37DD22A6463A}" srcOrd="0" destOrd="0" parTransId="{A934C552-F5D7-4893-A6D5-FF8080B185D8}" sibTransId="{C30864FA-9E32-48C5-BCFD-B198A74FF338}"/>
    <dgm:cxn modelId="{F4E8EC65-9C3F-4830-8BEF-2DED86F411DB}" type="presOf" srcId="{CCFE3996-5C09-4BA0-AECB-37DD22A6463A}" destId="{1D5A43BC-28B4-4BDC-96FE-515C4A9726A5}" srcOrd="0" destOrd="0" presId="urn:microsoft.com/office/officeart/2005/8/layout/vList2"/>
    <dgm:cxn modelId="{FF4DADD3-97B0-4AC7-BF68-AF7165ADE6F4}" srcId="{3C11254C-51DC-4587-BE6F-4FBF20E2E6E0}" destId="{EB247DF1-37C3-4CF4-B457-7F2006BE788E}" srcOrd="1" destOrd="0" parTransId="{036125CE-7B1B-47F5-961B-14611ED6D1FD}" sibTransId="{BBED5FB5-646E-4868-A201-4A48B84D301F}"/>
    <dgm:cxn modelId="{262FD077-D900-4D37-9B36-723306A14641}" type="presParOf" srcId="{DAEB9B53-60E7-421F-AE30-F2912544D71A}" destId="{1D5A43BC-28B4-4BDC-96FE-515C4A9726A5}" srcOrd="0" destOrd="0" presId="urn:microsoft.com/office/officeart/2005/8/layout/vList2"/>
    <dgm:cxn modelId="{535611BA-8EEC-40A7-9202-1EA6D77C7787}" type="presParOf" srcId="{DAEB9B53-60E7-421F-AE30-F2912544D71A}" destId="{B86ACAB7-65A5-4131-9D18-8F01A7051C6E}" srcOrd="1" destOrd="0" presId="urn:microsoft.com/office/officeart/2005/8/layout/vList2"/>
    <dgm:cxn modelId="{A25C0957-3FF0-4DC3-8D19-484EF98E1C9D}" type="presParOf" srcId="{DAEB9B53-60E7-421F-AE30-F2912544D71A}" destId="{A856AB82-6CE4-4422-8639-1ED471A6707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D18EA7-54C3-4F49-8FFB-60A3A047595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DD4C665-F572-4B1D-9D61-48827B9670E7}">
      <dgm:prSet/>
      <dgm:spPr/>
      <dgm:t>
        <a:bodyPr/>
        <a:lstStyle/>
        <a:p>
          <a:r>
            <a:rPr lang="hu-HU"/>
            <a:t>Az </a:t>
          </a:r>
          <a:r>
            <a:rPr lang="hu-HU" b="1"/>
            <a:t>aszeptikus meningitis </a:t>
          </a:r>
          <a:r>
            <a:rPr lang="hu-HU"/>
            <a:t>leggyakrabban az ibuprofénnel kezelt lupuszban szenvedő betegeknél</a:t>
          </a:r>
          <a:endParaRPr lang="en-US"/>
        </a:p>
      </dgm:t>
    </dgm:pt>
    <dgm:pt modelId="{802B1202-F3ED-47C6-9DA1-9527902BE625}" type="parTrans" cxnId="{322C0E9D-389B-4D5B-8280-8A5A4E0D32BD}">
      <dgm:prSet/>
      <dgm:spPr/>
      <dgm:t>
        <a:bodyPr/>
        <a:lstStyle/>
        <a:p>
          <a:endParaRPr lang="en-US"/>
        </a:p>
      </dgm:t>
    </dgm:pt>
    <dgm:pt modelId="{B30B2C21-0073-4F0B-AEF7-3A335C48029B}" type="sibTrans" cxnId="{322C0E9D-389B-4D5B-8280-8A5A4E0D32BD}">
      <dgm:prSet/>
      <dgm:spPr/>
      <dgm:t>
        <a:bodyPr/>
        <a:lstStyle/>
        <a:p>
          <a:endParaRPr lang="en-US"/>
        </a:p>
      </dgm:t>
    </dgm:pt>
    <dgm:pt modelId="{82FB9A4B-EC69-4621-B7D6-0AA463A9DC11}">
      <dgm:prSet/>
      <dgm:spPr/>
      <dgm:t>
        <a:bodyPr/>
        <a:lstStyle/>
        <a:p>
          <a:r>
            <a:rPr lang="hu-HU"/>
            <a:t>Ritkán, de észleltek </a:t>
          </a:r>
          <a:r>
            <a:rPr lang="hu-HU" b="1"/>
            <a:t>pszichózist</a:t>
          </a:r>
          <a:r>
            <a:rPr lang="hu-HU"/>
            <a:t> idős betegnél indometacin-kezelést követően. Tájékozódási zavar, paranoia vagy hallucinációk alakulnak ki. </a:t>
          </a:r>
          <a:endParaRPr lang="en-US"/>
        </a:p>
      </dgm:t>
    </dgm:pt>
    <dgm:pt modelId="{FCF56518-F625-4B20-A495-D641DF0C56CF}" type="parTrans" cxnId="{F4AD8B44-6F8F-4DFA-8403-87D0F0EC34DC}">
      <dgm:prSet/>
      <dgm:spPr/>
      <dgm:t>
        <a:bodyPr/>
        <a:lstStyle/>
        <a:p>
          <a:endParaRPr lang="en-US"/>
        </a:p>
      </dgm:t>
    </dgm:pt>
    <dgm:pt modelId="{05530187-6078-42DB-B448-350BCADA8441}" type="sibTrans" cxnId="{F4AD8B44-6F8F-4DFA-8403-87D0F0EC34DC}">
      <dgm:prSet/>
      <dgm:spPr/>
      <dgm:t>
        <a:bodyPr/>
        <a:lstStyle/>
        <a:p>
          <a:endParaRPr lang="en-US"/>
        </a:p>
      </dgm:t>
    </dgm:pt>
    <dgm:pt modelId="{CD596A36-AB19-480D-8802-C7E1169360CD}">
      <dgm:prSet/>
      <dgm:spPr/>
      <dgm:t>
        <a:bodyPr/>
        <a:lstStyle/>
        <a:p>
          <a:r>
            <a:rPr lang="hu-HU" b="1"/>
            <a:t>kognitív diszfunkció</a:t>
          </a:r>
          <a:r>
            <a:rPr lang="hu-HU"/>
            <a:t>: az NSAID-okkal kezelt idős betegeknél előfordulhat memóriazavar és figyelemzavar. </a:t>
          </a:r>
          <a:endParaRPr lang="en-US"/>
        </a:p>
      </dgm:t>
    </dgm:pt>
    <dgm:pt modelId="{5ED7EDCA-209C-4EEF-B89E-33298CDE866A}" type="parTrans" cxnId="{6EE222EF-D79A-4644-BF41-33ED0D3BD79F}">
      <dgm:prSet/>
      <dgm:spPr/>
      <dgm:t>
        <a:bodyPr/>
        <a:lstStyle/>
        <a:p>
          <a:endParaRPr lang="en-US"/>
        </a:p>
      </dgm:t>
    </dgm:pt>
    <dgm:pt modelId="{CB4AE1D6-0E1F-4466-913F-FFF592C115F4}" type="sibTrans" cxnId="{6EE222EF-D79A-4644-BF41-33ED0D3BD79F}">
      <dgm:prSet/>
      <dgm:spPr/>
      <dgm:t>
        <a:bodyPr/>
        <a:lstStyle/>
        <a:p>
          <a:endParaRPr lang="en-US"/>
        </a:p>
      </dgm:t>
    </dgm:pt>
    <dgm:pt modelId="{12C9F7D7-727F-41A6-89F9-035D879D7569}" type="pres">
      <dgm:prSet presAssocID="{5FD18EA7-54C3-4F49-8FFB-60A3A047595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3C37B58-624B-48C6-B726-81D93ECABEB8}" type="pres">
      <dgm:prSet presAssocID="{FDD4C665-F572-4B1D-9D61-48827B9670E7}" presName="hierRoot1" presStyleCnt="0"/>
      <dgm:spPr/>
    </dgm:pt>
    <dgm:pt modelId="{0037F65B-4182-432C-BA01-61571E1F6713}" type="pres">
      <dgm:prSet presAssocID="{FDD4C665-F572-4B1D-9D61-48827B9670E7}" presName="composite" presStyleCnt="0"/>
      <dgm:spPr/>
    </dgm:pt>
    <dgm:pt modelId="{95285C43-2419-4C48-8509-4E353D168E74}" type="pres">
      <dgm:prSet presAssocID="{FDD4C665-F572-4B1D-9D61-48827B9670E7}" presName="background" presStyleLbl="node0" presStyleIdx="0" presStyleCnt="3"/>
      <dgm:spPr/>
    </dgm:pt>
    <dgm:pt modelId="{F78D6D0B-02C7-4F77-A3E5-88BD3D99C770}" type="pres">
      <dgm:prSet presAssocID="{FDD4C665-F572-4B1D-9D61-48827B9670E7}" presName="text" presStyleLbl="fgAcc0" presStyleIdx="0" presStyleCnt="3">
        <dgm:presLayoutVars>
          <dgm:chPref val="3"/>
        </dgm:presLayoutVars>
      </dgm:prSet>
      <dgm:spPr/>
    </dgm:pt>
    <dgm:pt modelId="{2910F441-980A-4AE6-A5F7-D845522C3E39}" type="pres">
      <dgm:prSet presAssocID="{FDD4C665-F572-4B1D-9D61-48827B9670E7}" presName="hierChild2" presStyleCnt="0"/>
      <dgm:spPr/>
    </dgm:pt>
    <dgm:pt modelId="{4F26340D-D0A7-47A3-84B6-B96DA91C2FF2}" type="pres">
      <dgm:prSet presAssocID="{82FB9A4B-EC69-4621-B7D6-0AA463A9DC11}" presName="hierRoot1" presStyleCnt="0"/>
      <dgm:spPr/>
    </dgm:pt>
    <dgm:pt modelId="{EFA833EE-2EF7-44F5-BC3E-4C479663C04D}" type="pres">
      <dgm:prSet presAssocID="{82FB9A4B-EC69-4621-B7D6-0AA463A9DC11}" presName="composite" presStyleCnt="0"/>
      <dgm:spPr/>
    </dgm:pt>
    <dgm:pt modelId="{A874B77E-F70E-401C-B1F6-9A2AA8D2329B}" type="pres">
      <dgm:prSet presAssocID="{82FB9A4B-EC69-4621-B7D6-0AA463A9DC11}" presName="background" presStyleLbl="node0" presStyleIdx="1" presStyleCnt="3"/>
      <dgm:spPr/>
    </dgm:pt>
    <dgm:pt modelId="{08C9DCFD-F431-4BE2-8E40-F8D870161CEC}" type="pres">
      <dgm:prSet presAssocID="{82FB9A4B-EC69-4621-B7D6-0AA463A9DC11}" presName="text" presStyleLbl="fgAcc0" presStyleIdx="1" presStyleCnt="3">
        <dgm:presLayoutVars>
          <dgm:chPref val="3"/>
        </dgm:presLayoutVars>
      </dgm:prSet>
      <dgm:spPr/>
    </dgm:pt>
    <dgm:pt modelId="{AA90A240-8931-4EC2-A894-B2A5E8705712}" type="pres">
      <dgm:prSet presAssocID="{82FB9A4B-EC69-4621-B7D6-0AA463A9DC11}" presName="hierChild2" presStyleCnt="0"/>
      <dgm:spPr/>
    </dgm:pt>
    <dgm:pt modelId="{06D06E57-982D-41D9-A400-2B27D9F09673}" type="pres">
      <dgm:prSet presAssocID="{CD596A36-AB19-480D-8802-C7E1169360CD}" presName="hierRoot1" presStyleCnt="0"/>
      <dgm:spPr/>
    </dgm:pt>
    <dgm:pt modelId="{51E353E4-3F76-44D1-8CA7-5BAF8E56627C}" type="pres">
      <dgm:prSet presAssocID="{CD596A36-AB19-480D-8802-C7E1169360CD}" presName="composite" presStyleCnt="0"/>
      <dgm:spPr/>
    </dgm:pt>
    <dgm:pt modelId="{91178DF1-4630-4393-9E5B-4922AC68DA6B}" type="pres">
      <dgm:prSet presAssocID="{CD596A36-AB19-480D-8802-C7E1169360CD}" presName="background" presStyleLbl="node0" presStyleIdx="2" presStyleCnt="3"/>
      <dgm:spPr/>
    </dgm:pt>
    <dgm:pt modelId="{49807FDE-C2E6-48C6-A06B-8C7A446BF598}" type="pres">
      <dgm:prSet presAssocID="{CD596A36-AB19-480D-8802-C7E1169360CD}" presName="text" presStyleLbl="fgAcc0" presStyleIdx="2" presStyleCnt="3">
        <dgm:presLayoutVars>
          <dgm:chPref val="3"/>
        </dgm:presLayoutVars>
      </dgm:prSet>
      <dgm:spPr/>
    </dgm:pt>
    <dgm:pt modelId="{A748FB40-E930-4AC3-BC40-38E1F48D4E2B}" type="pres">
      <dgm:prSet presAssocID="{CD596A36-AB19-480D-8802-C7E1169360CD}" presName="hierChild2" presStyleCnt="0"/>
      <dgm:spPr/>
    </dgm:pt>
  </dgm:ptLst>
  <dgm:cxnLst>
    <dgm:cxn modelId="{AF460339-9DB0-4D28-81A2-0281F49CC7E3}" type="presOf" srcId="{5FD18EA7-54C3-4F49-8FFB-60A3A0475950}" destId="{12C9F7D7-727F-41A6-89F9-035D879D7569}" srcOrd="0" destOrd="0" presId="urn:microsoft.com/office/officeart/2005/8/layout/hierarchy1"/>
    <dgm:cxn modelId="{F4AD8B44-6F8F-4DFA-8403-87D0F0EC34DC}" srcId="{5FD18EA7-54C3-4F49-8FFB-60A3A0475950}" destId="{82FB9A4B-EC69-4621-B7D6-0AA463A9DC11}" srcOrd="1" destOrd="0" parTransId="{FCF56518-F625-4B20-A495-D641DF0C56CF}" sibTransId="{05530187-6078-42DB-B448-350BCADA8441}"/>
    <dgm:cxn modelId="{45B5E845-2B4B-4796-A153-42C875CD38D5}" type="presOf" srcId="{82FB9A4B-EC69-4621-B7D6-0AA463A9DC11}" destId="{08C9DCFD-F431-4BE2-8E40-F8D870161CEC}" srcOrd="0" destOrd="0" presId="urn:microsoft.com/office/officeart/2005/8/layout/hierarchy1"/>
    <dgm:cxn modelId="{8855367E-B575-4899-B45B-9C0B440B419C}" type="presOf" srcId="{FDD4C665-F572-4B1D-9D61-48827B9670E7}" destId="{F78D6D0B-02C7-4F77-A3E5-88BD3D99C770}" srcOrd="0" destOrd="0" presId="urn:microsoft.com/office/officeart/2005/8/layout/hierarchy1"/>
    <dgm:cxn modelId="{0A15688F-57C3-45F2-AC58-0F8DDDC1E6A3}" type="presOf" srcId="{CD596A36-AB19-480D-8802-C7E1169360CD}" destId="{49807FDE-C2E6-48C6-A06B-8C7A446BF598}" srcOrd="0" destOrd="0" presId="urn:microsoft.com/office/officeart/2005/8/layout/hierarchy1"/>
    <dgm:cxn modelId="{322C0E9D-389B-4D5B-8280-8A5A4E0D32BD}" srcId="{5FD18EA7-54C3-4F49-8FFB-60A3A0475950}" destId="{FDD4C665-F572-4B1D-9D61-48827B9670E7}" srcOrd="0" destOrd="0" parTransId="{802B1202-F3ED-47C6-9DA1-9527902BE625}" sibTransId="{B30B2C21-0073-4F0B-AEF7-3A335C48029B}"/>
    <dgm:cxn modelId="{6EE222EF-D79A-4644-BF41-33ED0D3BD79F}" srcId="{5FD18EA7-54C3-4F49-8FFB-60A3A0475950}" destId="{CD596A36-AB19-480D-8802-C7E1169360CD}" srcOrd="2" destOrd="0" parTransId="{5ED7EDCA-209C-4EEF-B89E-33298CDE866A}" sibTransId="{CB4AE1D6-0E1F-4466-913F-FFF592C115F4}"/>
    <dgm:cxn modelId="{14C88237-F5A6-4AA8-9EB1-0E9AB9C71529}" type="presParOf" srcId="{12C9F7D7-727F-41A6-89F9-035D879D7569}" destId="{73C37B58-624B-48C6-B726-81D93ECABEB8}" srcOrd="0" destOrd="0" presId="urn:microsoft.com/office/officeart/2005/8/layout/hierarchy1"/>
    <dgm:cxn modelId="{F10F05C9-3AC6-496C-96B9-2686194FCE09}" type="presParOf" srcId="{73C37B58-624B-48C6-B726-81D93ECABEB8}" destId="{0037F65B-4182-432C-BA01-61571E1F6713}" srcOrd="0" destOrd="0" presId="urn:microsoft.com/office/officeart/2005/8/layout/hierarchy1"/>
    <dgm:cxn modelId="{2957D894-86B1-4B6F-AECC-5D763668F25D}" type="presParOf" srcId="{0037F65B-4182-432C-BA01-61571E1F6713}" destId="{95285C43-2419-4C48-8509-4E353D168E74}" srcOrd="0" destOrd="0" presId="urn:microsoft.com/office/officeart/2005/8/layout/hierarchy1"/>
    <dgm:cxn modelId="{F0742E59-993D-4194-8EB0-9B20B62FEA1E}" type="presParOf" srcId="{0037F65B-4182-432C-BA01-61571E1F6713}" destId="{F78D6D0B-02C7-4F77-A3E5-88BD3D99C770}" srcOrd="1" destOrd="0" presId="urn:microsoft.com/office/officeart/2005/8/layout/hierarchy1"/>
    <dgm:cxn modelId="{37C8B1D6-DEF0-4693-915D-828A9EBED554}" type="presParOf" srcId="{73C37B58-624B-48C6-B726-81D93ECABEB8}" destId="{2910F441-980A-4AE6-A5F7-D845522C3E39}" srcOrd="1" destOrd="0" presId="urn:microsoft.com/office/officeart/2005/8/layout/hierarchy1"/>
    <dgm:cxn modelId="{76410602-0312-405F-873F-1F1A53AB609A}" type="presParOf" srcId="{12C9F7D7-727F-41A6-89F9-035D879D7569}" destId="{4F26340D-D0A7-47A3-84B6-B96DA91C2FF2}" srcOrd="1" destOrd="0" presId="urn:microsoft.com/office/officeart/2005/8/layout/hierarchy1"/>
    <dgm:cxn modelId="{158A2039-121A-4F6B-A71F-CF72DE9DEA35}" type="presParOf" srcId="{4F26340D-D0A7-47A3-84B6-B96DA91C2FF2}" destId="{EFA833EE-2EF7-44F5-BC3E-4C479663C04D}" srcOrd="0" destOrd="0" presId="urn:microsoft.com/office/officeart/2005/8/layout/hierarchy1"/>
    <dgm:cxn modelId="{B02D4B67-5DA9-4E68-AFA5-546CBEFF70E3}" type="presParOf" srcId="{EFA833EE-2EF7-44F5-BC3E-4C479663C04D}" destId="{A874B77E-F70E-401C-B1F6-9A2AA8D2329B}" srcOrd="0" destOrd="0" presId="urn:microsoft.com/office/officeart/2005/8/layout/hierarchy1"/>
    <dgm:cxn modelId="{BE164851-85EB-499E-83AD-DB2B58B4287D}" type="presParOf" srcId="{EFA833EE-2EF7-44F5-BC3E-4C479663C04D}" destId="{08C9DCFD-F431-4BE2-8E40-F8D870161CEC}" srcOrd="1" destOrd="0" presId="urn:microsoft.com/office/officeart/2005/8/layout/hierarchy1"/>
    <dgm:cxn modelId="{CF9DBFF2-AFD2-4306-B7EF-C8F94F60CFAD}" type="presParOf" srcId="{4F26340D-D0A7-47A3-84B6-B96DA91C2FF2}" destId="{AA90A240-8931-4EC2-A894-B2A5E8705712}" srcOrd="1" destOrd="0" presId="urn:microsoft.com/office/officeart/2005/8/layout/hierarchy1"/>
    <dgm:cxn modelId="{8B3F1849-97C4-4E26-93D7-C7F7645329AF}" type="presParOf" srcId="{12C9F7D7-727F-41A6-89F9-035D879D7569}" destId="{06D06E57-982D-41D9-A400-2B27D9F09673}" srcOrd="2" destOrd="0" presId="urn:microsoft.com/office/officeart/2005/8/layout/hierarchy1"/>
    <dgm:cxn modelId="{353DBC1B-8325-4BAD-BCEB-9C5D4F6B574C}" type="presParOf" srcId="{06D06E57-982D-41D9-A400-2B27D9F09673}" destId="{51E353E4-3F76-44D1-8CA7-5BAF8E56627C}" srcOrd="0" destOrd="0" presId="urn:microsoft.com/office/officeart/2005/8/layout/hierarchy1"/>
    <dgm:cxn modelId="{CCE4C0B0-65E4-4E31-94B9-2BD5FE91735B}" type="presParOf" srcId="{51E353E4-3F76-44D1-8CA7-5BAF8E56627C}" destId="{91178DF1-4630-4393-9E5B-4922AC68DA6B}" srcOrd="0" destOrd="0" presId="urn:microsoft.com/office/officeart/2005/8/layout/hierarchy1"/>
    <dgm:cxn modelId="{2D19C68F-6156-416E-8D49-B39683D58906}" type="presParOf" srcId="{51E353E4-3F76-44D1-8CA7-5BAF8E56627C}" destId="{49807FDE-C2E6-48C6-A06B-8C7A446BF598}" srcOrd="1" destOrd="0" presId="urn:microsoft.com/office/officeart/2005/8/layout/hierarchy1"/>
    <dgm:cxn modelId="{73C2B575-3B64-4C1D-BCBF-865C2555CE72}" type="presParOf" srcId="{06D06E57-982D-41D9-A400-2B27D9F09673}" destId="{A748FB40-E930-4AC3-BC40-38E1F48D4E2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5A43BC-28B4-4BDC-96FE-515C4A9726A5}">
      <dsp:nvSpPr>
        <dsp:cNvPr id="0" name=""/>
        <dsp:cNvSpPr/>
      </dsp:nvSpPr>
      <dsp:spPr>
        <a:xfrm>
          <a:off x="0" y="246110"/>
          <a:ext cx="5607050" cy="215864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100" kern="1200" dirty="0"/>
            <a:t>Centrális </a:t>
          </a:r>
          <a:r>
            <a:rPr lang="hu-HU" sz="4100" b="1" kern="1200" dirty="0"/>
            <a:t>fájdalom</a:t>
          </a:r>
          <a:r>
            <a:rPr lang="hu-HU" sz="4100" kern="1200" dirty="0"/>
            <a:t> moduláló hatások, </a:t>
          </a:r>
          <a:r>
            <a:rPr lang="hu-HU" sz="4100" kern="1200" dirty="0" err="1"/>
            <a:t>hatásmechnizmusok</a:t>
          </a:r>
          <a:endParaRPr lang="en-US" sz="4100" kern="1200" dirty="0"/>
        </a:p>
      </dsp:txBody>
      <dsp:txXfrm>
        <a:off x="105377" y="351487"/>
        <a:ext cx="5396296" cy="1947895"/>
      </dsp:txXfrm>
    </dsp:sp>
    <dsp:sp modelId="{A856AB82-6CE4-4422-8639-1ED471A67078}">
      <dsp:nvSpPr>
        <dsp:cNvPr id="0" name=""/>
        <dsp:cNvSpPr/>
      </dsp:nvSpPr>
      <dsp:spPr>
        <a:xfrm>
          <a:off x="0" y="2522839"/>
          <a:ext cx="5607050" cy="2158649"/>
        </a:xfrm>
        <a:prstGeom prst="roundRect">
          <a:avLst/>
        </a:prstGeom>
        <a:gradFill rotWithShape="0">
          <a:gsLst>
            <a:gs pos="0">
              <a:schemeClr val="accent2">
                <a:hueOff val="-10351888"/>
                <a:satOff val="45859"/>
                <a:lumOff val="-16864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10351888"/>
                <a:satOff val="45859"/>
                <a:lumOff val="-16864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10351888"/>
                <a:satOff val="45859"/>
                <a:lumOff val="-16864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4100" b="1" kern="1200" dirty="0"/>
            <a:t>NEM fájdalomhoz </a:t>
          </a:r>
          <a:r>
            <a:rPr lang="hu-HU" sz="4100" kern="1200" dirty="0"/>
            <a:t>köthető egyéb központi idegrendszeri hatások</a:t>
          </a:r>
          <a:endParaRPr lang="en-US" sz="4100" kern="1200" dirty="0"/>
        </a:p>
      </dsp:txBody>
      <dsp:txXfrm>
        <a:off x="105377" y="2628216"/>
        <a:ext cx="5396296" cy="19478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285C43-2419-4C48-8509-4E353D168E74}">
      <dsp:nvSpPr>
        <dsp:cNvPr id="0" name=""/>
        <dsp:cNvSpPr/>
      </dsp:nvSpPr>
      <dsp:spPr>
        <a:xfrm>
          <a:off x="0" y="974187"/>
          <a:ext cx="2649178" cy="16822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8D6D0B-02C7-4F77-A3E5-88BD3D99C770}">
      <dsp:nvSpPr>
        <dsp:cNvPr id="0" name=""/>
        <dsp:cNvSpPr/>
      </dsp:nvSpPr>
      <dsp:spPr>
        <a:xfrm>
          <a:off x="294353" y="1253823"/>
          <a:ext cx="2649178" cy="16822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kern="1200"/>
            <a:t>Az </a:t>
          </a:r>
          <a:r>
            <a:rPr lang="hu-HU" sz="1700" b="1" kern="1200"/>
            <a:t>aszeptikus meningitis </a:t>
          </a:r>
          <a:r>
            <a:rPr lang="hu-HU" sz="1700" kern="1200"/>
            <a:t>leggyakrabban az ibuprofénnel kezelt lupuszban szenvedő betegeknél</a:t>
          </a:r>
          <a:endParaRPr lang="en-US" sz="1700" kern="1200"/>
        </a:p>
      </dsp:txBody>
      <dsp:txXfrm>
        <a:off x="343624" y="1303094"/>
        <a:ext cx="2550636" cy="1583686"/>
      </dsp:txXfrm>
    </dsp:sp>
    <dsp:sp modelId="{A874B77E-F70E-401C-B1F6-9A2AA8D2329B}">
      <dsp:nvSpPr>
        <dsp:cNvPr id="0" name=""/>
        <dsp:cNvSpPr/>
      </dsp:nvSpPr>
      <dsp:spPr>
        <a:xfrm>
          <a:off x="3237885" y="974187"/>
          <a:ext cx="2649178" cy="16822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C9DCFD-F431-4BE2-8E40-F8D870161CEC}">
      <dsp:nvSpPr>
        <dsp:cNvPr id="0" name=""/>
        <dsp:cNvSpPr/>
      </dsp:nvSpPr>
      <dsp:spPr>
        <a:xfrm>
          <a:off x="3532238" y="1253823"/>
          <a:ext cx="2649178" cy="16822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kern="1200"/>
            <a:t>Ritkán, de észleltek </a:t>
          </a:r>
          <a:r>
            <a:rPr lang="hu-HU" sz="1700" b="1" kern="1200"/>
            <a:t>pszichózist</a:t>
          </a:r>
          <a:r>
            <a:rPr lang="hu-HU" sz="1700" kern="1200"/>
            <a:t> idős betegnél indometacin-kezelést követően. Tájékozódási zavar, paranoia vagy hallucinációk alakulnak ki. </a:t>
          </a:r>
          <a:endParaRPr lang="en-US" sz="1700" kern="1200"/>
        </a:p>
      </dsp:txBody>
      <dsp:txXfrm>
        <a:off x="3581509" y="1303094"/>
        <a:ext cx="2550636" cy="1583686"/>
      </dsp:txXfrm>
    </dsp:sp>
    <dsp:sp modelId="{91178DF1-4630-4393-9E5B-4922AC68DA6B}">
      <dsp:nvSpPr>
        <dsp:cNvPr id="0" name=""/>
        <dsp:cNvSpPr/>
      </dsp:nvSpPr>
      <dsp:spPr>
        <a:xfrm>
          <a:off x="6475770" y="974187"/>
          <a:ext cx="2649178" cy="16822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807FDE-C2E6-48C6-A06B-8C7A446BF598}">
      <dsp:nvSpPr>
        <dsp:cNvPr id="0" name=""/>
        <dsp:cNvSpPr/>
      </dsp:nvSpPr>
      <dsp:spPr>
        <a:xfrm>
          <a:off x="6770124" y="1253823"/>
          <a:ext cx="2649178" cy="16822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700" b="1" kern="1200"/>
            <a:t>kognitív diszfunkció</a:t>
          </a:r>
          <a:r>
            <a:rPr lang="hu-HU" sz="1700" kern="1200"/>
            <a:t>: az NSAID-okkal kezelt idős betegeknél előfordulhat memóriazavar és figyelemzavar. </a:t>
          </a:r>
          <a:endParaRPr lang="en-US" sz="1700" kern="1200"/>
        </a:p>
      </dsp:txBody>
      <dsp:txXfrm>
        <a:off x="6819395" y="1303094"/>
        <a:ext cx="2550636" cy="15836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7F8DE-3668-457F-930C-7A21AF9815A8}" type="datetimeFigureOut">
              <a:rPr lang="hu-HU" smtClean="0"/>
              <a:t>2025. 09. 26.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D4745-762A-4673-93D1-D990570692A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5930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Az 1980-as években állatkísérletes eredmények utaltak arra, hogy a NSAID-oknak nem csupán perifériás hatásaik vannak. Hanem a központi idegrendszer működését is befolyásolják.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D4745-762A-4673-93D1-D990570692AC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6391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 perifériás szövetkárosodás </a:t>
            </a:r>
            <a:r>
              <a:rPr lang="hu-HU" dirty="0" err="1"/>
              <a:t>gyulladásos</a:t>
            </a:r>
            <a:r>
              <a:rPr lang="hu-HU" dirty="0"/>
              <a:t> mediátorok felszabadulásához és a </a:t>
            </a:r>
            <a:r>
              <a:rPr lang="hu-HU" dirty="0" err="1"/>
              <a:t>nociceptorok</a:t>
            </a:r>
            <a:r>
              <a:rPr lang="hu-HU" dirty="0"/>
              <a:t> perifériás </a:t>
            </a:r>
            <a:r>
              <a:rPr lang="hu-HU" dirty="0" err="1"/>
              <a:t>szenzitizációjához</a:t>
            </a:r>
            <a:r>
              <a:rPr lang="hu-HU" dirty="0"/>
              <a:t> vezet. A COX enzim gátlása blokkolja a </a:t>
            </a:r>
            <a:r>
              <a:rPr lang="hu-HU" dirty="0" err="1"/>
              <a:t>proszteglandin</a:t>
            </a:r>
            <a:r>
              <a:rPr lang="hu-HU" dirty="0"/>
              <a:t> szintézist, így csökkenti a fájdalmat.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D4745-762A-4673-93D1-D990570692AC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8618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pubmed.ncbi.nlm.nih.gov/?term=Wang+CJ&amp;cauthor_id=37047299" TargetMode="External"/><Relationship Id="rId13" Type="http://schemas.openxmlformats.org/officeDocument/2006/relationships/hyperlink" Target="https://pubmed.ncbi.nlm.nih.gov/?term=Ozben+S&amp;cauthor_id=30954437" TargetMode="External"/><Relationship Id="rId18" Type="http://schemas.openxmlformats.org/officeDocument/2006/relationships/hyperlink" Target="https://pubmed.ncbi.nlm.nih.gov/?term=Davis+PB&amp;cauthor_id=36502331" TargetMode="External"/><Relationship Id="rId26" Type="http://schemas.openxmlformats.org/officeDocument/2006/relationships/hyperlink" Target="https://doi.org/10.3233/jad-220901" TargetMode="External"/><Relationship Id="rId3" Type="http://schemas.openxmlformats.org/officeDocument/2006/relationships/image" Target="../media/image1.png"/><Relationship Id="rId21" Type="http://schemas.openxmlformats.org/officeDocument/2006/relationships/hyperlink" Target="https://pubmed.ncbi.nlm.nih.gov/?term=Olaker+VR&amp;cauthor_id=36502331" TargetMode="External"/><Relationship Id="rId7" Type="http://schemas.openxmlformats.org/officeDocument/2006/relationships/hyperlink" Target="https://pubmed.ncbi.nlm.nih.gov/37047299/#full-view-affiliation-2" TargetMode="External"/><Relationship Id="rId12" Type="http://schemas.openxmlformats.org/officeDocument/2006/relationships/hyperlink" Target="https://pubmed.ncbi.nlm.nih.gov/30954437/#full-view-affiliation-1" TargetMode="External"/><Relationship Id="rId17" Type="http://schemas.openxmlformats.org/officeDocument/2006/relationships/hyperlink" Target="https://pubmed.ncbi.nlm.nih.gov/36502331/#full-view-affiliation-1" TargetMode="External"/><Relationship Id="rId25" Type="http://schemas.openxmlformats.org/officeDocument/2006/relationships/hyperlink" Target="https://pmc.ncbi.nlm.nih.gov/articles/PMC11388024/" TargetMode="External"/><Relationship Id="rId2" Type="http://schemas.openxmlformats.org/officeDocument/2006/relationships/image" Target="../media/image8.jpg"/><Relationship Id="rId16" Type="http://schemas.openxmlformats.org/officeDocument/2006/relationships/hyperlink" Target="https://pubmed.ncbi.nlm.nih.gov/?term=Gorenflo+MP&amp;cauthor_id=36502331" TargetMode="External"/><Relationship Id="rId20" Type="http://schemas.openxmlformats.org/officeDocument/2006/relationships/hyperlink" Target="https://pubmed.ncbi.nlm.nih.gov/?term=Kendall+EK&amp;cauthor_id=36502331" TargetMode="External"/><Relationship Id="rId29" Type="http://schemas.openxmlformats.org/officeDocument/2006/relationships/hyperlink" Target="https://pubmed.ncbi.nlm.nih.gov/?term=Ongini+E&amp;cauthor_id=1548548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?term=Tsai+TY&amp;cauthor_id=37047299" TargetMode="External"/><Relationship Id="rId11" Type="http://schemas.openxmlformats.org/officeDocument/2006/relationships/hyperlink" Target="https://pubmed.ncbi.nlm.nih.gov/?term=Ozben+T&amp;cauthor_id=30954437" TargetMode="External"/><Relationship Id="rId24" Type="http://schemas.openxmlformats.org/officeDocument/2006/relationships/hyperlink" Target="https://pubmed.ncbi.nlm.nih.gov/?term=Xu+R&amp;cauthor_id=36502331" TargetMode="External"/><Relationship Id="rId5" Type="http://schemas.openxmlformats.org/officeDocument/2006/relationships/hyperlink" Target="https://pubmed.ncbi.nlm.nih.gov/37047299/#full-view-affiliation-1" TargetMode="External"/><Relationship Id="rId15" Type="http://schemas.openxmlformats.org/officeDocument/2006/relationships/hyperlink" Target="https://doi.org/10.1016/j.clinbiochem.2019.04.001" TargetMode="External"/><Relationship Id="rId23" Type="http://schemas.openxmlformats.org/officeDocument/2006/relationships/hyperlink" Target="https://pubmed.ncbi.nlm.nih.gov/36502331/#full-view-affiliation-3" TargetMode="External"/><Relationship Id="rId28" Type="http://schemas.openxmlformats.org/officeDocument/2006/relationships/hyperlink" Target="https://pubmed.ncbi.nlm.nih.gov/15485484/#full-view-affiliation-1" TargetMode="External"/><Relationship Id="rId10" Type="http://schemas.openxmlformats.org/officeDocument/2006/relationships/hyperlink" Target="https://doi.org/10.3390/ijms24076328" TargetMode="External"/><Relationship Id="rId19" Type="http://schemas.openxmlformats.org/officeDocument/2006/relationships/hyperlink" Target="https://pubmed.ncbi.nlm.nih.gov/36502331/#full-view-affiliation-2" TargetMode="External"/><Relationship Id="rId31" Type="http://schemas.openxmlformats.org/officeDocument/2006/relationships/hyperlink" Target="https://doi.org/10.1111/j.1471-4159.2004.02743.x" TargetMode="External"/><Relationship Id="rId4" Type="http://schemas.openxmlformats.org/officeDocument/2006/relationships/hyperlink" Target="https://pubmed.ncbi.nlm.nih.gov/?term=Chiang+MC&amp;cauthor_id=37047299" TargetMode="External"/><Relationship Id="rId9" Type="http://schemas.openxmlformats.org/officeDocument/2006/relationships/hyperlink" Target="https://pmc.ncbi.nlm.nih.gov/articles/PMC10094159/" TargetMode="External"/><Relationship Id="rId14" Type="http://schemas.openxmlformats.org/officeDocument/2006/relationships/hyperlink" Target="https://pubmed.ncbi.nlm.nih.gov/30954437/#full-view-affiliation-2" TargetMode="External"/><Relationship Id="rId22" Type="http://schemas.openxmlformats.org/officeDocument/2006/relationships/hyperlink" Target="https://pubmed.ncbi.nlm.nih.gov/?term=Kaelber+DC&amp;cauthor_id=36502331" TargetMode="External"/><Relationship Id="rId27" Type="http://schemas.openxmlformats.org/officeDocument/2006/relationships/hyperlink" Target="https://pubmed.ncbi.nlm.nih.gov/?term=Gasparini+L&amp;cauthor_id=15485484" TargetMode="External"/><Relationship Id="rId30" Type="http://schemas.openxmlformats.org/officeDocument/2006/relationships/hyperlink" Target="https://pubmed.ncbi.nlm.nih.gov/?term=Wenk+G&amp;cauthor_id=15485484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hyperlink" Target="https://jamanetwork.com/searchresults?author=James+G.+Peden&amp;q=James+G.+Peden" TargetMode="External"/><Relationship Id="rId7" Type="http://schemas.openxmlformats.org/officeDocument/2006/relationships/diagramQuickStyle" Target="../diagrams/quickStyle2.xml"/><Relationship Id="rId2" Type="http://schemas.openxmlformats.org/officeDocument/2006/relationships/hyperlink" Target="https://jamanetwork.com/searchresults?author=Richard+A.+Hoppmann&amp;q=Richard+A.+Hoppmann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10" Type="http://schemas.openxmlformats.org/officeDocument/2006/relationships/image" Target="../media/image1.png"/><Relationship Id="rId4" Type="http://schemas.openxmlformats.org/officeDocument/2006/relationships/hyperlink" Target="https://jamanetwork.com/searchresults?author=Scott+K.+Ober&amp;q=Scott+K.+Ober" TargetMode="External"/><Relationship Id="rId9" Type="http://schemas.microsoft.com/office/2007/relationships/diagramDrawing" Target="../diagrams/drawing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cell.com/trends/neurosciences/issue?pii=S0166-2236(00)X0072-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pubmed.ncbi.nlm.nih.gov/37016715/" TargetMode="External"/><Relationship Id="rId3" Type="http://schemas.openxmlformats.org/officeDocument/2006/relationships/hyperlink" Target="https://doi.org/10.2147/JPR.S393809" TargetMode="External"/><Relationship Id="rId7" Type="http://schemas.openxmlformats.org/officeDocument/2006/relationships/hyperlink" Target="https://pubmed.ncbi.nlm.nih.gov/?term=%22Eschalier%20A%22%5BAuthor%5D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?term=%22Pegahi%20R%22%5BAuthor%5D" TargetMode="External"/><Relationship Id="rId5" Type="http://schemas.openxmlformats.org/officeDocument/2006/relationships/hyperlink" Target="https://pubmed.ncbi.nlm.nih.gov/?term=%22Desmeules%20J%22%5BAuthor%5D" TargetMode="External"/><Relationship Id="rId4" Type="http://schemas.openxmlformats.org/officeDocument/2006/relationships/hyperlink" Target="https://pubmed.ncbi.nlm.nih.gov/?term=%22Mallet%20C%22%5BAuthor%5D" TargetMode="External"/><Relationship Id="rId9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40C4C22-A9CC-10A7-0223-E48021574E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NSAID-ok centrális hatásai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9E22302-5652-BB9B-AA99-2BCC20CB3B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4519692"/>
            <a:ext cx="6801612" cy="1239894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hu-H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</a:t>
            </a:r>
            <a:r>
              <a:rPr lang="hu-H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Rézmán</a:t>
            </a:r>
            <a:r>
              <a:rPr lang="hu-H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Barbara¹</a:t>
            </a:r>
            <a:r>
              <a:rPr lang="hu-HU" sz="2000" dirty="0"/>
              <a:t>, Dr. Szántó Árpád¹, Dr. Fülöp István¹, Dr. Almási Róbert</a:t>
            </a:r>
            <a:r>
              <a:rPr lang="hu-HU" sz="2000" baseline="30000" dirty="0"/>
              <a:t>2</a:t>
            </a:r>
          </a:p>
          <a:p>
            <a:pPr algn="l"/>
            <a:endParaRPr lang="hu-HU" sz="2000" dirty="0"/>
          </a:p>
          <a:p>
            <a:pPr algn="l"/>
            <a:r>
              <a:rPr lang="hu-HU" dirty="0"/>
              <a:t>1:</a:t>
            </a:r>
            <a:r>
              <a:rPr lang="hu-HU" sz="2000" dirty="0"/>
              <a:t> Tolna vármegyei Balassa János kórház, </a:t>
            </a:r>
            <a:r>
              <a:rPr lang="hu-HU" sz="2000" dirty="0" err="1"/>
              <a:t>Aneszteziológiai</a:t>
            </a:r>
            <a:r>
              <a:rPr lang="hu-HU" sz="2000" dirty="0"/>
              <a:t> és Intenzív Terápiás Osztály, Fájdalom Ambulancia</a:t>
            </a:r>
          </a:p>
          <a:p>
            <a:pPr algn="l"/>
            <a:r>
              <a:rPr lang="hu-HU" dirty="0"/>
              <a:t>2 :</a:t>
            </a:r>
            <a:r>
              <a:rPr lang="hu-HU" sz="2000" dirty="0"/>
              <a:t> Pécsi Tudományegyetem </a:t>
            </a:r>
            <a:r>
              <a:rPr lang="hu-HU" sz="2000" dirty="0" err="1"/>
              <a:t>Aneszteziológiai</a:t>
            </a:r>
            <a:r>
              <a:rPr lang="hu-HU" sz="2000" dirty="0"/>
              <a:t> És Intenzív Terápiás Intézet; Fájdalomterápiás Tanszék, Fájdalom Ambulancia</a:t>
            </a:r>
          </a:p>
          <a:p>
            <a:endParaRPr lang="hu-HU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6EE6EBF3-DDA7-03FA-6146-B6BF40F22BD9}"/>
              </a:ext>
            </a:extLst>
          </p:cNvPr>
          <p:cNvSpPr txBox="1"/>
          <p:nvPr/>
        </p:nvSpPr>
        <p:spPr>
          <a:xfrm>
            <a:off x="762000" y="5917659"/>
            <a:ext cx="108056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/>
              <a:t>2025. Szeptember Pécs, MIRA</a:t>
            </a:r>
          </a:p>
        </p:txBody>
      </p:sp>
      <p:pic>
        <p:nvPicPr>
          <p:cNvPr id="6" name="Kép 5" descr="A képen szöveg, Grafika, Betűtípus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14C75594-C7E4-6664-F42C-CC36BAC637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23" y="0"/>
            <a:ext cx="3323303" cy="64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676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660E788-AFA9-4A1B-9991-6AA74632A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7704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8BD8317E-324E-423C-1F03-06860B979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8323" y="0"/>
            <a:ext cx="4473676" cy="2371511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pt-BR" sz="1800" dirty="0">
                <a:solidFill>
                  <a:schemeClr val="bg1"/>
                </a:solidFill>
              </a:rPr>
              <a:t>Minerva Anestesiologica 2018 July;84(7):865-70</a:t>
            </a:r>
            <a:br>
              <a:rPr lang="pt-BR" sz="1800" dirty="0">
                <a:solidFill>
                  <a:schemeClr val="bg1"/>
                </a:solidFill>
              </a:rPr>
            </a:br>
            <a:r>
              <a:rPr lang="pt-BR" sz="1800" dirty="0">
                <a:solidFill>
                  <a:schemeClr val="bg1"/>
                </a:solidFill>
              </a:rPr>
              <a:t>DOI: 10.23736/S0375-9393.18.12607-1</a:t>
            </a:r>
            <a:endParaRPr lang="hu-HU" sz="1800" dirty="0">
              <a:solidFill>
                <a:schemeClr val="bg1"/>
              </a:solidFill>
            </a:endParaRP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CB7E821F-27CE-8A53-F0E2-E72C007A41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165" y="837878"/>
            <a:ext cx="7050671" cy="5182243"/>
          </a:xfrm>
          <a:prstGeom prst="rect">
            <a:avLst/>
          </a:prstGeom>
        </p:spPr>
      </p:pic>
      <p:sp>
        <p:nvSpPr>
          <p:cNvPr id="3" name="Tartalom helye 2">
            <a:extLst>
              <a:ext uri="{FF2B5EF4-FFF2-40B4-BE49-F238E27FC236}">
                <a16:creationId xmlns:a16="http://schemas.microsoft.com/office/drawing/2014/main" id="{F5BDF36D-9B7C-0634-281C-26B71E3A7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1440" y="2647876"/>
            <a:ext cx="4007442" cy="39102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200" dirty="0">
                <a:solidFill>
                  <a:schemeClr val="bg1"/>
                </a:solidFill>
              </a:rPr>
              <a:t>A </a:t>
            </a:r>
            <a:r>
              <a:rPr lang="hu-HU" sz="1200" dirty="0" err="1">
                <a:solidFill>
                  <a:schemeClr val="bg1"/>
                </a:solidFill>
              </a:rPr>
              <a:t>centális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hatás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alapjául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szolgáló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releváns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mechanizmusok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közé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tartozik</a:t>
            </a:r>
            <a:r>
              <a:rPr lang="hu-HU" sz="1200" dirty="0">
                <a:solidFill>
                  <a:schemeClr val="bg1"/>
                </a:solidFill>
              </a:rPr>
              <a:t>: </a:t>
            </a:r>
          </a:p>
          <a:p>
            <a:pPr marL="0" indent="0" algn="just">
              <a:buNone/>
            </a:pPr>
            <a:r>
              <a:rPr lang="hu-HU" sz="2000" dirty="0">
                <a:solidFill>
                  <a:schemeClr val="bg1"/>
                </a:solidFill>
              </a:rPr>
              <a:t>- </a:t>
            </a:r>
            <a:r>
              <a:rPr lang="en-US" sz="2000" dirty="0">
                <a:solidFill>
                  <a:schemeClr val="bg1"/>
                </a:solidFill>
              </a:rPr>
              <a:t>a</a:t>
            </a:r>
            <a:r>
              <a:rPr lang="hu-HU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ciklooxigenáz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enzim</a:t>
            </a:r>
            <a:r>
              <a:rPr lang="hu-HU" sz="2000" dirty="0">
                <a:solidFill>
                  <a:schemeClr val="bg1"/>
                </a:solidFill>
              </a:rPr>
              <a:t> </a:t>
            </a:r>
            <a:r>
              <a:rPr lang="hu-HU" sz="2000" dirty="0" err="1">
                <a:solidFill>
                  <a:schemeClr val="bg1"/>
                </a:solidFill>
              </a:rPr>
              <a:t>upregulációja</a:t>
            </a:r>
            <a:r>
              <a:rPr lang="hu-HU" sz="2000" dirty="0">
                <a:solidFill>
                  <a:schemeClr val="bg1"/>
                </a:solidFill>
              </a:rPr>
              <a:t> a gerincvelőben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endParaRPr lang="hu-HU" sz="2000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r>
              <a:rPr lang="en-US" sz="2000" dirty="0" err="1">
                <a:solidFill>
                  <a:schemeClr val="bg1"/>
                </a:solidFill>
              </a:rPr>
              <a:t>fokozott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spinális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prosztaglandin</a:t>
            </a:r>
            <a:r>
              <a:rPr lang="en-US" sz="2000" dirty="0">
                <a:solidFill>
                  <a:schemeClr val="bg1"/>
                </a:solidFill>
              </a:rPr>
              <a:t> E2 </a:t>
            </a:r>
            <a:r>
              <a:rPr lang="en-US" sz="2000" dirty="0" err="1">
                <a:solidFill>
                  <a:schemeClr val="bg1"/>
                </a:solidFill>
              </a:rPr>
              <a:t>termelés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endParaRPr lang="hu-HU" sz="2000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r>
              <a:rPr lang="hu-HU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gátló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gyors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szinaptikus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hu-HU" sz="2000" dirty="0">
                <a:solidFill>
                  <a:schemeClr val="bg1"/>
                </a:solidFill>
              </a:rPr>
              <a:t>jelek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modulálása</a:t>
            </a:r>
            <a:r>
              <a:rPr lang="hu-HU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a </a:t>
            </a:r>
            <a:r>
              <a:rPr lang="en-US" sz="2000" dirty="0" err="1">
                <a:solidFill>
                  <a:schemeClr val="bg1"/>
                </a:solidFill>
              </a:rPr>
              <a:t>hátsó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szarv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hu-HU" sz="2000" dirty="0">
                <a:solidFill>
                  <a:schemeClr val="bg1"/>
                </a:solidFill>
              </a:rPr>
              <a:t>I</a:t>
            </a:r>
            <a:r>
              <a:rPr lang="en-US" sz="2000" dirty="0">
                <a:solidFill>
                  <a:schemeClr val="bg1"/>
                </a:solidFill>
              </a:rPr>
              <a:t>. </a:t>
            </a:r>
            <a:r>
              <a:rPr lang="en-US" sz="2000" dirty="0" err="1">
                <a:solidFill>
                  <a:schemeClr val="bg1"/>
                </a:solidFill>
              </a:rPr>
              <a:t>és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hu-HU" sz="2000" dirty="0">
                <a:solidFill>
                  <a:schemeClr val="bg1"/>
                </a:solidFill>
              </a:rPr>
              <a:t>II</a:t>
            </a:r>
            <a:r>
              <a:rPr lang="en-US" sz="2000" dirty="0">
                <a:solidFill>
                  <a:schemeClr val="bg1"/>
                </a:solidFill>
              </a:rPr>
              <a:t>. </a:t>
            </a:r>
            <a:r>
              <a:rPr lang="hu-HU" sz="2000" dirty="0" err="1">
                <a:solidFill>
                  <a:schemeClr val="bg1"/>
                </a:solidFill>
              </a:rPr>
              <a:t>lamináiban</a:t>
            </a:r>
            <a:r>
              <a:rPr lang="en-US" sz="2000" dirty="0">
                <a:solidFill>
                  <a:schemeClr val="bg1"/>
                </a:solidFill>
              </a:rPr>
              <a:t>,</a:t>
            </a:r>
            <a:endParaRPr lang="hu-HU" sz="2000" dirty="0">
              <a:solidFill>
                <a:schemeClr val="bg1"/>
              </a:solidFill>
            </a:endParaRPr>
          </a:p>
          <a:p>
            <a:pPr algn="just">
              <a:buFontTx/>
              <a:buChar char="-"/>
            </a:pPr>
            <a:r>
              <a:rPr lang="en-US" sz="2000" dirty="0">
                <a:solidFill>
                  <a:schemeClr val="bg1"/>
                </a:solidFill>
              </a:rPr>
              <a:t> a </a:t>
            </a:r>
            <a:r>
              <a:rPr lang="en-US" sz="2000" dirty="0" err="1">
                <a:solidFill>
                  <a:schemeClr val="bg1"/>
                </a:solidFill>
              </a:rPr>
              <a:t>fájdalom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glicin-függő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modulációja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4" name="Kép 3" descr="A képen szöveg, Grafika, Betűtípus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61274621-3F98-27C4-CF17-EF0ACA7312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23" y="0"/>
            <a:ext cx="3170287" cy="619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790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660E788-AFA9-4A1B-9991-6AA74632A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544653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artalom helye 7">
            <a:extLst>
              <a:ext uri="{FF2B5EF4-FFF2-40B4-BE49-F238E27FC236}">
                <a16:creationId xmlns:a16="http://schemas.microsoft.com/office/drawing/2014/main" id="{78B40CE9-4B71-5BB6-24C9-3AFE43D0C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1288025"/>
            <a:ext cx="6366932" cy="420820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u-HU" dirty="0">
                <a:solidFill>
                  <a:schemeClr val="bg1"/>
                </a:solidFill>
              </a:rPr>
              <a:t>a NSAID-ok központi fájdalomcsillapító mechanizmusa valószínűleg a </a:t>
            </a:r>
            <a:r>
              <a:rPr lang="el-GR" dirty="0">
                <a:solidFill>
                  <a:schemeClr val="bg1"/>
                </a:solidFill>
              </a:rPr>
              <a:t>β-</a:t>
            </a:r>
            <a:r>
              <a:rPr lang="hu-HU" dirty="0">
                <a:solidFill>
                  <a:schemeClr val="bg1"/>
                </a:solidFill>
              </a:rPr>
              <a:t>endorfin utat is érinti. </a:t>
            </a:r>
          </a:p>
          <a:p>
            <a:pPr>
              <a:lnSpc>
                <a:spcPct val="150000"/>
              </a:lnSpc>
            </a:pPr>
            <a:r>
              <a:rPr lang="hu-HU" sz="1200" dirty="0">
                <a:solidFill>
                  <a:schemeClr val="bg1"/>
                </a:solidFill>
              </a:rPr>
              <a:t>A </a:t>
            </a:r>
            <a:r>
              <a:rPr lang="el-GR" sz="1200" dirty="0">
                <a:solidFill>
                  <a:schemeClr val="bg1"/>
                </a:solidFill>
              </a:rPr>
              <a:t>β-</a:t>
            </a:r>
            <a:r>
              <a:rPr lang="hu-HU" sz="1200" dirty="0">
                <a:solidFill>
                  <a:schemeClr val="bg1"/>
                </a:solidFill>
              </a:rPr>
              <a:t>endorfin az egyik legkiemelkedőbb endogén </a:t>
            </a:r>
            <a:r>
              <a:rPr lang="hu-HU" sz="1200" dirty="0" err="1">
                <a:solidFill>
                  <a:schemeClr val="bg1"/>
                </a:solidFill>
              </a:rPr>
              <a:t>peptid</a:t>
            </a:r>
            <a:r>
              <a:rPr lang="hu-HU" sz="1200" dirty="0">
                <a:solidFill>
                  <a:schemeClr val="bg1"/>
                </a:solidFill>
              </a:rPr>
              <a:t>, amely az </a:t>
            </a:r>
            <a:r>
              <a:rPr lang="hu-HU" sz="1200" dirty="0" err="1">
                <a:solidFill>
                  <a:schemeClr val="bg1"/>
                </a:solidFill>
              </a:rPr>
              <a:t>hypophysisben</a:t>
            </a:r>
            <a:r>
              <a:rPr lang="hu-HU" sz="1200" dirty="0">
                <a:solidFill>
                  <a:schemeClr val="bg1"/>
                </a:solidFill>
              </a:rPr>
              <a:t> és a hipotalamuszban található, de gerincvelői, a </a:t>
            </a:r>
            <a:r>
              <a:rPr lang="hu-HU" sz="1200" dirty="0" err="1">
                <a:solidFill>
                  <a:schemeClr val="bg1"/>
                </a:solidFill>
              </a:rPr>
              <a:t>supraspinalis</a:t>
            </a:r>
            <a:r>
              <a:rPr lang="hu-HU" sz="1200" dirty="0">
                <a:solidFill>
                  <a:schemeClr val="bg1"/>
                </a:solidFill>
              </a:rPr>
              <a:t> és a perifériás folyamatokban szerepet játszik. </a:t>
            </a:r>
          </a:p>
          <a:p>
            <a:pPr>
              <a:lnSpc>
                <a:spcPct val="150000"/>
              </a:lnSpc>
            </a:pPr>
            <a:r>
              <a:rPr lang="hu-HU" sz="1200" dirty="0">
                <a:solidFill>
                  <a:schemeClr val="bg1"/>
                </a:solidFill>
              </a:rPr>
              <a:t>A </a:t>
            </a:r>
            <a:r>
              <a:rPr lang="el-GR" sz="1200" dirty="0">
                <a:solidFill>
                  <a:schemeClr val="bg1"/>
                </a:solidFill>
              </a:rPr>
              <a:t>β-</a:t>
            </a:r>
            <a:r>
              <a:rPr lang="hu-HU" sz="1200" dirty="0">
                <a:solidFill>
                  <a:schemeClr val="bg1"/>
                </a:solidFill>
              </a:rPr>
              <a:t>endorfin fontos szerepet játszik a </a:t>
            </a:r>
            <a:r>
              <a:rPr lang="hu-HU" sz="1200" dirty="0" err="1">
                <a:solidFill>
                  <a:schemeClr val="bg1"/>
                </a:solidFill>
              </a:rPr>
              <a:t>hiperalgézia</a:t>
            </a:r>
            <a:r>
              <a:rPr lang="hu-HU" sz="1200" dirty="0">
                <a:solidFill>
                  <a:schemeClr val="bg1"/>
                </a:solidFill>
              </a:rPr>
              <a:t> kialakulásában. </a:t>
            </a:r>
          </a:p>
          <a:p>
            <a:r>
              <a:rPr lang="hu-HU" dirty="0">
                <a:solidFill>
                  <a:schemeClr val="bg1"/>
                </a:solidFill>
              </a:rPr>
              <a:t>A </a:t>
            </a:r>
            <a:r>
              <a:rPr lang="hu-HU" dirty="0" err="1">
                <a:solidFill>
                  <a:schemeClr val="bg1"/>
                </a:solidFill>
              </a:rPr>
              <a:t>prosztaglandin</a:t>
            </a:r>
            <a:r>
              <a:rPr lang="hu-HU" dirty="0">
                <a:solidFill>
                  <a:schemeClr val="bg1"/>
                </a:solidFill>
              </a:rPr>
              <a:t> E2 vagy NSAID-ok és a </a:t>
            </a:r>
            <a:r>
              <a:rPr lang="el-GR" dirty="0">
                <a:solidFill>
                  <a:schemeClr val="bg1"/>
                </a:solidFill>
              </a:rPr>
              <a:t>β-</a:t>
            </a:r>
            <a:r>
              <a:rPr lang="hu-HU" dirty="0">
                <a:solidFill>
                  <a:schemeClr val="bg1"/>
                </a:solidFill>
              </a:rPr>
              <a:t>endorfin közötti specifikus jelátviteli útvonalak azonban még mindig nem teljesen tiszták.</a:t>
            </a:r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F08D9207-9E3F-CC2A-FCF1-C38A22D01A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651" y="0"/>
            <a:ext cx="4689856" cy="2638044"/>
          </a:xfrm>
          <a:prstGeom prst="rect">
            <a:avLst/>
          </a:prstGeom>
        </p:spPr>
      </p:pic>
      <p:pic>
        <p:nvPicPr>
          <p:cNvPr id="4" name="Kép 3" descr="A képen szöveg, Grafika, Betűtípus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BD186357-833D-69AC-914C-D2B978A005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214" y="136205"/>
            <a:ext cx="2863457" cy="559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865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660E788-AFA9-4A1B-9991-6AA74632A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544653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8837806-5FA5-381D-67D5-16D17A8CD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633" y="717755"/>
            <a:ext cx="6803922" cy="5335911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hu-HU" sz="1500" dirty="0">
                <a:solidFill>
                  <a:schemeClr val="bg1"/>
                </a:solidFill>
              </a:rPr>
              <a:t>NSAID aktiválhatja a gyulladáscsökkentő </a:t>
            </a:r>
            <a:r>
              <a:rPr lang="hu-HU" sz="1500" dirty="0" err="1">
                <a:solidFill>
                  <a:srgbClr val="FFC000"/>
                </a:solidFill>
              </a:rPr>
              <a:t>peroxiszóma</a:t>
            </a:r>
            <a:r>
              <a:rPr lang="hu-HU" sz="1500" dirty="0">
                <a:solidFill>
                  <a:srgbClr val="FFC000"/>
                </a:solidFill>
              </a:rPr>
              <a:t> </a:t>
            </a:r>
            <a:r>
              <a:rPr lang="hu-HU" sz="1500" dirty="0" err="1">
                <a:solidFill>
                  <a:srgbClr val="FFC000"/>
                </a:solidFill>
              </a:rPr>
              <a:t>proliferátor</a:t>
            </a:r>
            <a:r>
              <a:rPr lang="hu-HU" sz="1500" dirty="0">
                <a:solidFill>
                  <a:srgbClr val="FFC000"/>
                </a:solidFill>
              </a:rPr>
              <a:t>-aktivált gamma receptort (PPAR</a:t>
            </a:r>
            <a:r>
              <a:rPr lang="el-GR" sz="1500" dirty="0">
                <a:solidFill>
                  <a:srgbClr val="FFC000"/>
                </a:solidFill>
              </a:rPr>
              <a:t>γ), </a:t>
            </a:r>
            <a:r>
              <a:rPr lang="hu-HU" sz="1500" dirty="0">
                <a:solidFill>
                  <a:schemeClr val="bg1"/>
                </a:solidFill>
              </a:rPr>
              <a:t>gátolhatja a gyulladáskeltő </a:t>
            </a:r>
            <a:r>
              <a:rPr lang="hu-HU" sz="1500" dirty="0">
                <a:solidFill>
                  <a:srgbClr val="FFC000"/>
                </a:solidFill>
              </a:rPr>
              <a:t>nukleáris faktor-</a:t>
            </a:r>
            <a:r>
              <a:rPr lang="el-GR" sz="1500" dirty="0">
                <a:solidFill>
                  <a:srgbClr val="FFC000"/>
                </a:solidFill>
              </a:rPr>
              <a:t>κ</a:t>
            </a:r>
            <a:r>
              <a:rPr lang="hu-HU" sz="1500" dirty="0">
                <a:solidFill>
                  <a:srgbClr val="FFC000"/>
                </a:solidFill>
              </a:rPr>
              <a:t>B (NF-</a:t>
            </a:r>
            <a:r>
              <a:rPr lang="el-GR" sz="1500" dirty="0">
                <a:solidFill>
                  <a:srgbClr val="FFC000"/>
                </a:solidFill>
              </a:rPr>
              <a:t>κ</a:t>
            </a:r>
            <a:r>
              <a:rPr lang="hu-HU" sz="1500" dirty="0">
                <a:solidFill>
                  <a:srgbClr val="FFC000"/>
                </a:solidFill>
              </a:rPr>
              <a:t>B) </a:t>
            </a:r>
            <a:r>
              <a:rPr lang="hu-HU" sz="1500" dirty="0">
                <a:solidFill>
                  <a:schemeClr val="bg1"/>
                </a:solidFill>
              </a:rPr>
              <a:t>aktivációját, vagy modulálhatja a </a:t>
            </a:r>
            <a:r>
              <a:rPr lang="hu-HU" sz="1500" dirty="0">
                <a:solidFill>
                  <a:srgbClr val="FFC000"/>
                </a:solidFill>
              </a:rPr>
              <a:t>selejt fehérjeválasz (UPR) </a:t>
            </a:r>
            <a:r>
              <a:rPr lang="hu-HU" sz="1500" dirty="0">
                <a:solidFill>
                  <a:schemeClr val="bg1"/>
                </a:solidFill>
              </a:rPr>
              <a:t>útvonal komponenseit. Ezek az NSAID-ok által indukált alternatív útvonalak nemcsak fokozhatják a gyógyszerek alapvető gyulladáscsökkentő hatásmechanizmusát, hanem elősegíthetik a gyógyszerek egyéb hatásait is, például a rákellenes hatásokat. </a:t>
            </a:r>
          </a:p>
          <a:p>
            <a:pPr>
              <a:lnSpc>
                <a:spcPct val="200000"/>
              </a:lnSpc>
            </a:pPr>
            <a:r>
              <a:rPr lang="hu-HU" sz="1500" dirty="0">
                <a:solidFill>
                  <a:schemeClr val="bg1"/>
                </a:solidFill>
              </a:rPr>
              <a:t>Az NF-</a:t>
            </a:r>
            <a:r>
              <a:rPr lang="el-GR" sz="1500" dirty="0">
                <a:solidFill>
                  <a:schemeClr val="bg1"/>
                </a:solidFill>
              </a:rPr>
              <a:t>κ</a:t>
            </a:r>
            <a:r>
              <a:rPr lang="hu-HU" sz="1500" dirty="0">
                <a:solidFill>
                  <a:schemeClr val="bg1"/>
                </a:solidFill>
              </a:rPr>
              <a:t>B, a PPAR</a:t>
            </a:r>
            <a:r>
              <a:rPr lang="el-GR" sz="1500" dirty="0">
                <a:solidFill>
                  <a:schemeClr val="bg1"/>
                </a:solidFill>
              </a:rPr>
              <a:t>γ </a:t>
            </a:r>
            <a:r>
              <a:rPr lang="hu-HU" sz="1500" dirty="0">
                <a:solidFill>
                  <a:schemeClr val="bg1"/>
                </a:solidFill>
              </a:rPr>
              <a:t>és az UPR útvonal komponenseinek részvételével zajló </a:t>
            </a:r>
            <a:r>
              <a:rPr lang="hu-HU" sz="1500" dirty="0" err="1">
                <a:solidFill>
                  <a:schemeClr val="bg1"/>
                </a:solidFill>
              </a:rPr>
              <a:t>neuroinflammáció</a:t>
            </a:r>
            <a:r>
              <a:rPr lang="hu-HU" sz="1500" dirty="0">
                <a:solidFill>
                  <a:schemeClr val="bg1"/>
                </a:solidFill>
              </a:rPr>
              <a:t> alapvető hatással van a központi idegrendszeri (KIR) betegségek kialakulására. Így lehetségesnek tűnik, hogy ezek az új molekuláris célpontok kiterjeszthetik az NSAID-ok alkalmazását, például a rákos megbetegedések és/vagy a központi idegrendszeri rendellenességek kezelésében.</a:t>
            </a:r>
          </a:p>
          <a:p>
            <a:pPr>
              <a:lnSpc>
                <a:spcPct val="90000"/>
              </a:lnSpc>
            </a:pPr>
            <a:endParaRPr lang="hu-HU" sz="1500" dirty="0">
              <a:solidFill>
                <a:schemeClr val="bg1"/>
              </a:solidFill>
            </a:endParaRP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097A62C7-23AB-A424-372F-3B4C41648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8187" y="2033505"/>
            <a:ext cx="4540276" cy="1997721"/>
          </a:xfrm>
          <a:prstGeom prst="rect">
            <a:avLst/>
          </a:prstGeom>
        </p:spPr>
      </p:pic>
      <p:pic>
        <p:nvPicPr>
          <p:cNvPr id="6" name="Kép 5" descr="A képen szöveg, Grafika, Betűtípus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1285A1B3-6481-5E84-DEC1-8F471E36C1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24" y="0"/>
            <a:ext cx="2753032" cy="537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061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 descr="A képen szöveg, diagram, képernyőkép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201977A0-513D-E1B1-85C9-5616EF5831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59" y="2211958"/>
            <a:ext cx="5178899" cy="243408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CD3F51F-E0F2-41F0-9EAD-111C87DFF5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A6CE2AE7-8898-1549-8CD5-4A57F3D30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578" y="240631"/>
            <a:ext cx="5291327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hu-HU" sz="2000" dirty="0" err="1"/>
              <a:t>Neurodegeneratív</a:t>
            </a:r>
            <a:r>
              <a:rPr lang="hu-HU" sz="2000" dirty="0"/>
              <a:t> betegségek </a:t>
            </a:r>
            <a:r>
              <a:rPr lang="hu-HU" sz="2000" dirty="0" err="1"/>
              <a:t>meőzése</a:t>
            </a:r>
            <a:r>
              <a:rPr lang="hu-HU" sz="2000" dirty="0"/>
              <a:t>, kezelése; </a:t>
            </a:r>
            <a:r>
              <a:rPr lang="hu-HU" sz="2000" dirty="0" err="1"/>
              <a:t>neuroinflammáció</a:t>
            </a:r>
            <a:r>
              <a:rPr lang="hu-HU" sz="2000" dirty="0"/>
              <a:t> gátlása</a:t>
            </a:r>
          </a:p>
        </p:txBody>
      </p:sp>
      <p:pic>
        <p:nvPicPr>
          <p:cNvPr id="6" name="Kép 5" descr="A képen szöveg, Grafika, Betűtípus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5950BE2C-B4EA-61C8-54DD-DB6F20BFA2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60" y="-1"/>
            <a:ext cx="2844254" cy="555729"/>
          </a:xfrm>
          <a:prstGeom prst="rect">
            <a:avLst/>
          </a:prstGeom>
        </p:spPr>
      </p:pic>
      <p:sp>
        <p:nvSpPr>
          <p:cNvPr id="3" name="Tartalom helye 2">
            <a:extLst>
              <a:ext uri="{FF2B5EF4-FFF2-40B4-BE49-F238E27FC236}">
                <a16:creationId xmlns:a16="http://schemas.microsoft.com/office/drawing/2014/main" id="{15675B6A-864B-DE81-9952-888166EB1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7114" y="1907725"/>
            <a:ext cx="5938912" cy="4709644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hu-HU" sz="1400" b="1" dirty="0">
                <a:solidFill>
                  <a:schemeClr val="tx1"/>
                </a:solidFill>
              </a:rPr>
              <a:t>The </a:t>
            </a:r>
            <a:r>
              <a:rPr lang="hu-HU" sz="1400" b="1" dirty="0" err="1">
                <a:solidFill>
                  <a:schemeClr val="tx1"/>
                </a:solidFill>
              </a:rPr>
              <a:t>Potential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Benefits</a:t>
            </a:r>
            <a:r>
              <a:rPr lang="hu-HU" sz="1400" b="1" dirty="0">
                <a:solidFill>
                  <a:schemeClr val="tx1"/>
                </a:solidFill>
              </a:rPr>
              <a:t> of </a:t>
            </a:r>
            <a:r>
              <a:rPr lang="hu-HU" sz="1400" b="1" dirty="0" err="1">
                <a:solidFill>
                  <a:schemeClr val="tx1"/>
                </a:solidFill>
              </a:rPr>
              <a:t>Quercetin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for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Brain</a:t>
            </a:r>
            <a:r>
              <a:rPr lang="hu-HU" sz="1400" b="1" dirty="0">
                <a:solidFill>
                  <a:schemeClr val="tx1"/>
                </a:solidFill>
              </a:rPr>
              <a:t> Health: A </a:t>
            </a:r>
            <a:r>
              <a:rPr lang="hu-HU" sz="1400" b="1" dirty="0" err="1">
                <a:solidFill>
                  <a:schemeClr val="tx1"/>
                </a:solidFill>
              </a:rPr>
              <a:t>Review</a:t>
            </a:r>
            <a:r>
              <a:rPr lang="hu-HU" sz="1400" b="1" dirty="0">
                <a:solidFill>
                  <a:schemeClr val="tx1"/>
                </a:solidFill>
              </a:rPr>
              <a:t> of Anti-</a:t>
            </a:r>
            <a:r>
              <a:rPr lang="hu-HU" sz="1400" b="1" dirty="0" err="1">
                <a:solidFill>
                  <a:schemeClr val="tx1"/>
                </a:solidFill>
              </a:rPr>
              <a:t>Inflammatory</a:t>
            </a:r>
            <a:r>
              <a:rPr lang="hu-HU" sz="1400" b="1" dirty="0">
                <a:solidFill>
                  <a:schemeClr val="tx1"/>
                </a:solidFill>
              </a:rPr>
              <a:t> and </a:t>
            </a:r>
            <a:r>
              <a:rPr lang="hu-HU" sz="1400" b="1" dirty="0" err="1">
                <a:solidFill>
                  <a:schemeClr val="tx1"/>
                </a:solidFill>
              </a:rPr>
              <a:t>Neuroprotective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Mechanisms</a:t>
            </a:r>
            <a:r>
              <a:rPr lang="hu-HU" sz="1400" b="1" dirty="0">
                <a:solidFill>
                  <a:schemeClr val="tx1"/>
                </a:solidFill>
              </a:rPr>
              <a:t>; </a:t>
            </a:r>
            <a:r>
              <a:rPr lang="hu-HU" sz="1400" dirty="0">
                <a:solidFill>
                  <a:srgbClr val="00B0F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Ming-</a:t>
            </a:r>
            <a:r>
              <a:rPr lang="hu-HU" sz="1400" dirty="0" err="1">
                <a:solidFill>
                  <a:srgbClr val="00B0F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Chang</a:t>
            </a:r>
            <a:r>
              <a:rPr lang="hu-HU" sz="1400" dirty="0">
                <a:solidFill>
                  <a:srgbClr val="00B0F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hu-HU" sz="1400" dirty="0" err="1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Chiang</a:t>
            </a:r>
            <a:r>
              <a:rPr lang="hu-HU" sz="1400" baseline="30000" dirty="0">
                <a:solidFill>
                  <a:schemeClr val="tx1"/>
                </a:solidFill>
              </a:rPr>
              <a:t> </a:t>
            </a:r>
            <a:r>
              <a:rPr lang="hu-HU" sz="1400" baseline="30000" dirty="0">
                <a:solidFill>
                  <a:schemeClr val="tx1"/>
                </a:solidFill>
                <a:hlinkClick r:id="rId5" tooltip="Department of Life Science, College of Science and Engineering, Fu Jen Catholic University, New Taipei City 242062, Taiwan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 </a:t>
            </a:r>
            <a:r>
              <a:rPr lang="hu-HU" sz="1400" dirty="0">
                <a:solidFill>
                  <a:schemeClr val="tx1"/>
                </a:solidFill>
              </a:rPr>
              <a:t>, </a:t>
            </a:r>
            <a:r>
              <a:rPr lang="hu-HU" sz="1400" dirty="0" err="1">
                <a:solidFill>
                  <a:srgbClr val="00B0F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Tsung-Yu</a:t>
            </a:r>
            <a:r>
              <a:rPr lang="hu-HU" sz="1400" dirty="0">
                <a:solidFill>
                  <a:srgbClr val="00B0F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hu-HU" sz="1400" dirty="0" err="1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Tsai</a:t>
            </a:r>
            <a:r>
              <a:rPr lang="hu-HU" sz="1400" baseline="30000" dirty="0">
                <a:solidFill>
                  <a:schemeClr val="tx1"/>
                </a:solidFill>
              </a:rPr>
              <a:t> </a:t>
            </a:r>
            <a:r>
              <a:rPr lang="hu-HU" sz="1400" baseline="30000" dirty="0">
                <a:solidFill>
                  <a:schemeClr val="tx1"/>
                </a:solidFill>
                <a:hlinkClick r:id="rId7" tooltip="Department of Food Science, Fu Jen Catholic University, New Taipei City 242062, Taiwan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 </a:t>
            </a:r>
            <a:r>
              <a:rPr lang="hu-HU" sz="1400" dirty="0">
                <a:solidFill>
                  <a:schemeClr val="tx1"/>
                </a:solidFill>
              </a:rPr>
              <a:t>, </a:t>
            </a:r>
            <a:r>
              <a:rPr lang="hu-HU" sz="1400" dirty="0" err="1">
                <a:solidFill>
                  <a:srgbClr val="00B0F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Chieh-Ju</a:t>
            </a:r>
            <a:r>
              <a:rPr lang="hu-HU" sz="1400" dirty="0">
                <a:solidFill>
                  <a:srgbClr val="00B0F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hu-HU" sz="1400" dirty="0" err="1">
                <a:solidFill>
                  <a:schemeClr val="tx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Wang</a:t>
            </a:r>
            <a:r>
              <a:rPr lang="hu-HU" sz="1400" baseline="30000" dirty="0">
                <a:solidFill>
                  <a:schemeClr val="tx1"/>
                </a:solidFill>
              </a:rPr>
              <a:t> </a:t>
            </a:r>
            <a:r>
              <a:rPr lang="hu-HU" sz="1400" baseline="30000" dirty="0">
                <a:solidFill>
                  <a:schemeClr val="tx1"/>
                </a:solidFill>
                <a:hlinkClick r:id="rId5" tooltip="Department of Life Science, College of Science and Engineering, Fu Jen Catholic University, New Taipei City 242062, Taiwan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 </a:t>
            </a:r>
            <a:r>
              <a:rPr lang="hu-HU" sz="1400" dirty="0">
                <a:solidFill>
                  <a:schemeClr val="tx1"/>
                </a:solidFill>
              </a:rPr>
              <a:t>PMID: </a:t>
            </a:r>
            <a:r>
              <a:rPr lang="hu-HU" sz="1400" b="1" dirty="0">
                <a:solidFill>
                  <a:schemeClr val="tx1"/>
                </a:solidFill>
              </a:rPr>
              <a:t>37047299</a:t>
            </a:r>
            <a:r>
              <a:rPr lang="hu-HU" sz="1400" dirty="0">
                <a:solidFill>
                  <a:schemeClr val="tx1"/>
                </a:solidFill>
              </a:rPr>
              <a:t> PMCID: </a:t>
            </a:r>
            <a:r>
              <a:rPr lang="hu-HU" sz="1400" dirty="0">
                <a:solidFill>
                  <a:schemeClr val="tx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PMC10094159 </a:t>
            </a:r>
            <a:endParaRPr lang="hu-HU" sz="14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hu-HU" sz="1400" dirty="0">
                <a:solidFill>
                  <a:schemeClr val="tx1"/>
                </a:solidFill>
              </a:rPr>
              <a:t>DOI: </a:t>
            </a:r>
            <a:r>
              <a:rPr lang="hu-HU" sz="1400" dirty="0">
                <a:solidFill>
                  <a:schemeClr val="tx1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10.3390/ijms24076328 </a:t>
            </a:r>
            <a:endParaRPr lang="hu-HU" sz="14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hu-HU" sz="1400" b="1" dirty="0" err="1">
                <a:solidFill>
                  <a:schemeClr val="tx1"/>
                </a:solidFill>
              </a:rPr>
              <a:t>Neuro-inflammation</a:t>
            </a:r>
            <a:r>
              <a:rPr lang="hu-HU" sz="1400" b="1" dirty="0">
                <a:solidFill>
                  <a:schemeClr val="tx1"/>
                </a:solidFill>
              </a:rPr>
              <a:t> and </a:t>
            </a:r>
            <a:r>
              <a:rPr lang="hu-HU" sz="1400" b="1" dirty="0" err="1">
                <a:solidFill>
                  <a:schemeClr val="tx1"/>
                </a:solidFill>
              </a:rPr>
              <a:t>anti-inflammatory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treatment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options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for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Alzheimer's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disease</a:t>
            </a:r>
            <a:r>
              <a:rPr lang="hu-HU" sz="1400" b="1" dirty="0">
                <a:solidFill>
                  <a:schemeClr val="tx1"/>
                </a:solidFill>
              </a:rPr>
              <a:t> , </a:t>
            </a:r>
            <a:r>
              <a:rPr lang="hu-HU" sz="1400" dirty="0" err="1">
                <a:solidFill>
                  <a:srgbClr val="00B0F0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Tomris</a:t>
            </a:r>
            <a:r>
              <a:rPr lang="hu-HU" sz="1400" dirty="0">
                <a:solidFill>
                  <a:srgbClr val="00B0F0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hu-HU" sz="1400" dirty="0" err="1">
                <a:solidFill>
                  <a:schemeClr val="tx1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Ozben</a:t>
            </a:r>
            <a:r>
              <a:rPr lang="hu-HU" sz="1400" baseline="30000" dirty="0">
                <a:solidFill>
                  <a:schemeClr val="tx1"/>
                </a:solidFill>
              </a:rPr>
              <a:t> </a:t>
            </a:r>
            <a:r>
              <a:rPr lang="hu-HU" sz="1400" baseline="30000" dirty="0">
                <a:solidFill>
                  <a:schemeClr val="tx1"/>
                </a:solidFill>
                <a:hlinkClick r:id="rId12" tooltip="Department of Biochemistry, Medical Faculty, Akdeniz University, Antalya, Turkey. Electronic address: ozben@akdeniz.edu.tr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 </a:t>
            </a:r>
            <a:r>
              <a:rPr lang="hu-HU" sz="1400" dirty="0">
                <a:solidFill>
                  <a:schemeClr val="tx1"/>
                </a:solidFill>
              </a:rPr>
              <a:t>, </a:t>
            </a:r>
            <a:r>
              <a:rPr lang="hu-HU" sz="1400" dirty="0">
                <a:solidFill>
                  <a:srgbClr val="00B0F0"/>
                </a:solidFill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Serkan </a:t>
            </a:r>
            <a:r>
              <a:rPr lang="hu-HU" sz="1400" dirty="0" err="1">
                <a:solidFill>
                  <a:schemeClr val="tx1"/>
                </a:solidFill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Ozben</a:t>
            </a:r>
            <a:r>
              <a:rPr lang="hu-HU" sz="1400" baseline="30000" dirty="0">
                <a:solidFill>
                  <a:schemeClr val="tx1"/>
                </a:solidFill>
              </a:rPr>
              <a:t> </a:t>
            </a:r>
            <a:r>
              <a:rPr lang="hu-HU" sz="1400" baseline="30000" dirty="0">
                <a:solidFill>
                  <a:schemeClr val="tx1"/>
                </a:solidFill>
                <a:hlinkClick r:id="rId14" tooltip="Department of Neurology, Antalya Training and Research Hospital, Antalya, Turkey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 </a:t>
            </a:r>
            <a:r>
              <a:rPr lang="hu-HU" sz="1400" baseline="30000" dirty="0">
                <a:solidFill>
                  <a:schemeClr val="tx1"/>
                </a:solidFill>
              </a:rPr>
              <a:t> </a:t>
            </a:r>
            <a:r>
              <a:rPr lang="hu-HU" sz="1400" dirty="0">
                <a:solidFill>
                  <a:schemeClr val="tx1"/>
                </a:solidFill>
              </a:rPr>
              <a:t>PMID: </a:t>
            </a:r>
            <a:r>
              <a:rPr lang="hu-HU" sz="1400" b="1" dirty="0">
                <a:solidFill>
                  <a:schemeClr val="tx1"/>
                </a:solidFill>
              </a:rPr>
              <a:t>30954437</a:t>
            </a:r>
            <a:r>
              <a:rPr lang="hu-HU" sz="1400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hu-HU" sz="1400" dirty="0">
                <a:solidFill>
                  <a:schemeClr val="tx1"/>
                </a:solidFill>
              </a:rPr>
              <a:t>DOI: </a:t>
            </a:r>
            <a:r>
              <a:rPr lang="hu-HU" sz="1400" dirty="0">
                <a:solidFill>
                  <a:schemeClr val="tx1"/>
                </a:solidFill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10.1016/j.clinbiochem.2019.04.001 </a:t>
            </a:r>
            <a:endParaRPr lang="hu-HU" sz="14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hu-HU" sz="1400" b="1" dirty="0" err="1">
                <a:solidFill>
                  <a:schemeClr val="tx1"/>
                </a:solidFill>
              </a:rPr>
              <a:t>Association</a:t>
            </a:r>
            <a:r>
              <a:rPr lang="hu-HU" sz="1400" b="1" dirty="0">
                <a:solidFill>
                  <a:schemeClr val="tx1"/>
                </a:solidFill>
              </a:rPr>
              <a:t> of </a:t>
            </a:r>
            <a:r>
              <a:rPr lang="hu-HU" sz="1400" b="1" dirty="0" err="1">
                <a:solidFill>
                  <a:schemeClr val="tx1"/>
                </a:solidFill>
              </a:rPr>
              <a:t>Aspirin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Use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with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Reduced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Risk</a:t>
            </a:r>
            <a:r>
              <a:rPr lang="hu-HU" sz="1400" b="1" dirty="0">
                <a:solidFill>
                  <a:schemeClr val="tx1"/>
                </a:solidFill>
              </a:rPr>
              <a:t> of </a:t>
            </a:r>
            <a:r>
              <a:rPr lang="hu-HU" sz="1400" b="1" dirty="0" err="1">
                <a:solidFill>
                  <a:schemeClr val="tx1"/>
                </a:solidFill>
              </a:rPr>
              <a:t>Developing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Alzheimer's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Disease</a:t>
            </a:r>
            <a:r>
              <a:rPr lang="hu-HU" sz="1400" b="1" dirty="0">
                <a:solidFill>
                  <a:schemeClr val="tx1"/>
                </a:solidFill>
              </a:rPr>
              <a:t> in </a:t>
            </a:r>
            <a:r>
              <a:rPr lang="hu-HU" sz="1400" b="1" dirty="0" err="1">
                <a:solidFill>
                  <a:schemeClr val="tx1"/>
                </a:solidFill>
              </a:rPr>
              <a:t>Elderly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Ischemic</a:t>
            </a:r>
            <a:r>
              <a:rPr lang="hu-HU" sz="1400" b="1" dirty="0">
                <a:solidFill>
                  <a:schemeClr val="tx1"/>
                </a:solidFill>
              </a:rPr>
              <a:t> Stroke </a:t>
            </a:r>
            <a:r>
              <a:rPr lang="hu-HU" sz="1400" b="1" dirty="0" err="1">
                <a:solidFill>
                  <a:schemeClr val="tx1"/>
                </a:solidFill>
              </a:rPr>
              <a:t>Patients</a:t>
            </a:r>
            <a:r>
              <a:rPr lang="hu-HU" sz="1400" b="1" dirty="0">
                <a:solidFill>
                  <a:schemeClr val="tx1"/>
                </a:solidFill>
              </a:rPr>
              <a:t>: A </a:t>
            </a:r>
            <a:r>
              <a:rPr lang="hu-HU" sz="1400" b="1" dirty="0" err="1">
                <a:solidFill>
                  <a:schemeClr val="tx1"/>
                </a:solidFill>
              </a:rPr>
              <a:t>Retrospective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Cohort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  <a:r>
              <a:rPr lang="hu-HU" sz="1400" b="1" dirty="0" err="1">
                <a:solidFill>
                  <a:schemeClr val="tx1"/>
                </a:solidFill>
              </a:rPr>
              <a:t>Study</a:t>
            </a:r>
            <a:r>
              <a:rPr lang="hu-HU" sz="1400" b="1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hu-HU" sz="1400" dirty="0">
                <a:solidFill>
                  <a:srgbClr val="00B0F0"/>
                </a:solidFill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Maria P </a:t>
            </a:r>
            <a:r>
              <a:rPr lang="hu-HU" sz="1400" dirty="0" err="1">
                <a:solidFill>
                  <a:schemeClr val="tx1"/>
                </a:solidFill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Gorenflo</a:t>
            </a:r>
            <a:r>
              <a:rPr lang="hu-HU" sz="1400" baseline="30000" dirty="0">
                <a:solidFill>
                  <a:schemeClr val="tx1"/>
                </a:solidFill>
              </a:rPr>
              <a:t> </a:t>
            </a:r>
            <a:r>
              <a:rPr lang="hu-HU" sz="1400" baseline="30000" dirty="0">
                <a:solidFill>
                  <a:schemeClr val="tx1"/>
                </a:solidFill>
                <a:hlinkClick r:id="rId17" tooltip="Center for Artificial Intelligence in Drug Discovery, Case Western Reserve University School of Medicine, Cleveland, OH, US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 </a:t>
            </a:r>
            <a:r>
              <a:rPr lang="hu-HU" sz="1400" dirty="0">
                <a:solidFill>
                  <a:schemeClr val="tx1"/>
                </a:solidFill>
              </a:rPr>
              <a:t>, </a:t>
            </a:r>
            <a:r>
              <a:rPr lang="hu-HU" sz="1400" dirty="0">
                <a:solidFill>
                  <a:schemeClr val="tx1"/>
                </a:solidFill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Pamela B Davis</a:t>
            </a:r>
            <a:r>
              <a:rPr lang="hu-HU" sz="1400" baseline="30000" dirty="0">
                <a:solidFill>
                  <a:schemeClr val="tx1"/>
                </a:solidFill>
              </a:rPr>
              <a:t> </a:t>
            </a:r>
            <a:r>
              <a:rPr lang="hu-HU" sz="1400" baseline="30000" dirty="0">
                <a:solidFill>
                  <a:schemeClr val="tx1"/>
                </a:solidFill>
                <a:hlinkClick r:id="rId19" tooltip="Center for Community Health Integration, Case Western Reserve University School of Medicine, Cleveland, OH, US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 </a:t>
            </a:r>
            <a:r>
              <a:rPr lang="hu-HU" sz="1400" dirty="0">
                <a:solidFill>
                  <a:schemeClr val="tx1"/>
                </a:solidFill>
              </a:rPr>
              <a:t>, </a:t>
            </a:r>
            <a:r>
              <a:rPr lang="hu-HU" sz="1400" dirty="0">
                <a:solidFill>
                  <a:srgbClr val="00B0F0"/>
                </a:solidFill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Ellen K </a:t>
            </a:r>
            <a:r>
              <a:rPr lang="hu-HU" sz="1400" dirty="0" err="1">
                <a:solidFill>
                  <a:schemeClr val="tx1"/>
                </a:solidFill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Kendall</a:t>
            </a:r>
            <a:r>
              <a:rPr lang="hu-HU" sz="1400" baseline="30000" dirty="0">
                <a:solidFill>
                  <a:schemeClr val="tx1"/>
                </a:solidFill>
              </a:rPr>
              <a:t> </a:t>
            </a:r>
            <a:r>
              <a:rPr lang="hu-HU" sz="1400" baseline="30000" dirty="0">
                <a:solidFill>
                  <a:schemeClr val="tx1"/>
                </a:solidFill>
                <a:hlinkClick r:id="rId17" tooltip="Center for Artificial Intelligence in Drug Discovery, Case Western Reserve University School of Medicine, Cleveland, OH, US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 </a:t>
            </a:r>
            <a:r>
              <a:rPr lang="hu-HU" sz="1400" dirty="0">
                <a:solidFill>
                  <a:schemeClr val="tx1"/>
                </a:solidFill>
              </a:rPr>
              <a:t>, </a:t>
            </a:r>
            <a:r>
              <a:rPr lang="hu-HU" sz="1400" dirty="0" err="1">
                <a:solidFill>
                  <a:srgbClr val="00B0F0"/>
                </a:solidFill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Veronica</a:t>
            </a:r>
            <a:r>
              <a:rPr lang="hu-HU" sz="1400" dirty="0">
                <a:solidFill>
                  <a:srgbClr val="00B0F0"/>
                </a:solidFill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R </a:t>
            </a:r>
            <a:r>
              <a:rPr lang="hu-HU" sz="1400" dirty="0" err="1">
                <a:solidFill>
                  <a:schemeClr val="tx1"/>
                </a:solidFill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Olaker</a:t>
            </a:r>
            <a:r>
              <a:rPr lang="hu-HU" sz="1400" baseline="30000" dirty="0">
                <a:solidFill>
                  <a:schemeClr val="tx1"/>
                </a:solidFill>
              </a:rPr>
              <a:t> </a:t>
            </a:r>
            <a:r>
              <a:rPr lang="hu-HU" sz="1400" baseline="30000" dirty="0">
                <a:solidFill>
                  <a:schemeClr val="tx1"/>
                </a:solidFill>
                <a:hlinkClick r:id="rId17" tooltip="Center for Artificial Intelligence in Drug Discovery, Case Western Reserve University School of Medicine, Cleveland, OH, US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 </a:t>
            </a:r>
            <a:r>
              <a:rPr lang="hu-HU" sz="1400" dirty="0">
                <a:solidFill>
                  <a:schemeClr val="tx1"/>
                </a:solidFill>
              </a:rPr>
              <a:t>, </a:t>
            </a:r>
            <a:r>
              <a:rPr lang="hu-HU" sz="1400" dirty="0">
                <a:solidFill>
                  <a:srgbClr val="00B0F0"/>
                </a:solidFill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David C </a:t>
            </a:r>
            <a:r>
              <a:rPr lang="hu-HU" sz="1400" dirty="0" err="1">
                <a:solidFill>
                  <a:schemeClr val="tx1"/>
                </a:solidFill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Kaelber</a:t>
            </a:r>
            <a:r>
              <a:rPr lang="hu-HU" sz="1400" baseline="30000" dirty="0">
                <a:solidFill>
                  <a:schemeClr val="tx1"/>
                </a:solidFill>
              </a:rPr>
              <a:t> </a:t>
            </a:r>
            <a:r>
              <a:rPr lang="hu-HU" sz="1400" baseline="30000" dirty="0">
                <a:solidFill>
                  <a:schemeClr val="tx1"/>
                </a:solidFill>
                <a:hlinkClick r:id="rId23" tooltip="The Center for Clinical Informatics Research and Education, The MetroHealth System, Cleveland, OH, US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3 </a:t>
            </a:r>
            <a:r>
              <a:rPr lang="hu-HU" sz="1400" dirty="0">
                <a:solidFill>
                  <a:schemeClr val="tx1"/>
                </a:solidFill>
              </a:rPr>
              <a:t>, </a:t>
            </a:r>
            <a:r>
              <a:rPr lang="hu-HU" sz="1400" dirty="0" err="1">
                <a:solidFill>
                  <a:srgbClr val="00B0F0"/>
                </a:solidFill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Rong</a:t>
            </a:r>
            <a:r>
              <a:rPr lang="hu-HU" sz="1400" dirty="0">
                <a:solidFill>
                  <a:srgbClr val="00B0F0"/>
                </a:solidFill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hu-HU" sz="1400" dirty="0" err="1">
                <a:solidFill>
                  <a:schemeClr val="tx1"/>
                </a:solidFill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Xu</a:t>
            </a:r>
            <a:r>
              <a:rPr lang="hu-HU" sz="1400" baseline="30000" dirty="0">
                <a:solidFill>
                  <a:schemeClr val="tx1"/>
                </a:solidFill>
              </a:rPr>
              <a:t> </a:t>
            </a:r>
            <a:r>
              <a:rPr lang="hu-HU" sz="1400" baseline="30000" dirty="0">
                <a:solidFill>
                  <a:schemeClr val="tx1"/>
                </a:solidFill>
                <a:hlinkClick r:id="rId17" tooltip="Center for Artificial Intelligence in Drug Discovery, Case Western Reserve University School of Medicine, Cleveland, OH, USA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 </a:t>
            </a:r>
            <a:r>
              <a:rPr lang="hu-HU" sz="1400" dirty="0">
                <a:solidFill>
                  <a:schemeClr val="tx1"/>
                </a:solidFill>
              </a:rPr>
              <a:t>PMID: </a:t>
            </a:r>
            <a:r>
              <a:rPr lang="hu-HU" sz="1400" b="1" dirty="0">
                <a:solidFill>
                  <a:schemeClr val="tx1"/>
                </a:solidFill>
              </a:rPr>
              <a:t>36502331</a:t>
            </a:r>
            <a:r>
              <a:rPr lang="hu-HU" sz="1400" dirty="0">
                <a:solidFill>
                  <a:schemeClr val="tx1"/>
                </a:solidFill>
              </a:rPr>
              <a:t> PMCID: </a:t>
            </a:r>
            <a:r>
              <a:rPr lang="hu-HU" sz="1400" dirty="0">
                <a:solidFill>
                  <a:schemeClr val="tx1"/>
                </a:solidFill>
                <a:hlinkClick r:id="rId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PMC11388024 </a:t>
            </a:r>
            <a:endParaRPr lang="hu-HU" sz="14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hu-HU" sz="1400" dirty="0">
                <a:solidFill>
                  <a:schemeClr val="tx1"/>
                </a:solidFill>
              </a:rPr>
              <a:t>DOI: </a:t>
            </a:r>
            <a:r>
              <a:rPr lang="hu-HU" sz="1400" dirty="0">
                <a:solidFill>
                  <a:schemeClr val="tx1"/>
                </a:solidFill>
                <a:hlinkClick r:id="rId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10.3233/JAD-220901 </a:t>
            </a:r>
            <a:endParaRPr lang="hu-HU" sz="1400" dirty="0">
              <a:solidFill>
                <a:schemeClr val="tx1"/>
              </a:solidFill>
            </a:endParaRPr>
          </a:p>
          <a:p>
            <a:r>
              <a:rPr lang="hu-HU" sz="1400" b="1" dirty="0"/>
              <a:t>Non-</a:t>
            </a:r>
            <a:r>
              <a:rPr lang="hu-HU" sz="1400" b="1" dirty="0" err="1"/>
              <a:t>steroidal</a:t>
            </a:r>
            <a:r>
              <a:rPr lang="hu-HU" sz="1400" b="1" dirty="0"/>
              <a:t> </a:t>
            </a:r>
            <a:r>
              <a:rPr lang="hu-HU" sz="1400" b="1" dirty="0" err="1"/>
              <a:t>anti-inflammatory</a:t>
            </a:r>
            <a:r>
              <a:rPr lang="hu-HU" sz="1400" b="1" dirty="0"/>
              <a:t> </a:t>
            </a:r>
            <a:r>
              <a:rPr lang="hu-HU" sz="1400" b="1" dirty="0" err="1"/>
              <a:t>drugs</a:t>
            </a:r>
            <a:r>
              <a:rPr lang="hu-HU" sz="1400" b="1" dirty="0"/>
              <a:t> (</a:t>
            </a:r>
            <a:r>
              <a:rPr lang="hu-HU" sz="1400" b="1" dirty="0" err="1"/>
              <a:t>NSAIDs</a:t>
            </a:r>
            <a:r>
              <a:rPr lang="hu-HU" sz="1400" b="1" dirty="0"/>
              <a:t>) in </a:t>
            </a:r>
            <a:r>
              <a:rPr lang="hu-HU" sz="1400" b="1" dirty="0" err="1"/>
              <a:t>Alzheimer's</a:t>
            </a:r>
            <a:r>
              <a:rPr lang="hu-HU" sz="1400" b="1" dirty="0"/>
              <a:t> </a:t>
            </a:r>
            <a:r>
              <a:rPr lang="hu-HU" sz="1400" b="1" dirty="0" err="1"/>
              <a:t>disease</a:t>
            </a:r>
            <a:r>
              <a:rPr lang="hu-HU" sz="1400" b="1" dirty="0"/>
              <a:t>: old and </a:t>
            </a:r>
            <a:r>
              <a:rPr lang="hu-HU" sz="1400" b="1" dirty="0" err="1"/>
              <a:t>new</a:t>
            </a:r>
            <a:r>
              <a:rPr lang="hu-HU" sz="1400" b="1" dirty="0"/>
              <a:t> </a:t>
            </a:r>
            <a:r>
              <a:rPr lang="hu-HU" sz="1400" b="1" dirty="0" err="1"/>
              <a:t>mechanisms</a:t>
            </a:r>
            <a:r>
              <a:rPr lang="hu-HU" sz="1400" b="1" dirty="0"/>
              <a:t> of </a:t>
            </a:r>
            <a:r>
              <a:rPr lang="hu-HU" sz="1400" b="1" dirty="0" err="1"/>
              <a:t>action</a:t>
            </a:r>
            <a:r>
              <a:rPr lang="hu-HU" sz="1400" b="1" dirty="0"/>
              <a:t> </a:t>
            </a:r>
          </a:p>
          <a:p>
            <a:pPr marL="0" indent="0">
              <a:buNone/>
            </a:pPr>
            <a:r>
              <a:rPr lang="hu-HU" sz="1400" dirty="0">
                <a:hlinkClick r:id="rId27"/>
              </a:rPr>
              <a:t>Laura </a:t>
            </a:r>
            <a:r>
              <a:rPr lang="hu-HU" sz="1400" dirty="0" err="1">
                <a:hlinkClick r:id="rId27"/>
              </a:rPr>
              <a:t>Gasparini</a:t>
            </a:r>
            <a:r>
              <a:rPr lang="hu-HU" sz="1400" baseline="30000" dirty="0"/>
              <a:t> </a:t>
            </a:r>
            <a:r>
              <a:rPr lang="hu-HU" sz="1400" baseline="30000" dirty="0">
                <a:hlinkClick r:id="rId28" tooltip="Nicox Research Institute, 20091 Bresso, Milan, Italy."/>
              </a:rPr>
              <a:t> 1 </a:t>
            </a:r>
            <a:r>
              <a:rPr lang="hu-HU" sz="1400" dirty="0"/>
              <a:t>, </a:t>
            </a:r>
            <a:r>
              <a:rPr lang="hu-HU" sz="1400" dirty="0" err="1">
                <a:hlinkClick r:id="rId29"/>
              </a:rPr>
              <a:t>Ennio</a:t>
            </a:r>
            <a:r>
              <a:rPr lang="hu-HU" sz="1400" dirty="0">
                <a:hlinkClick r:id="rId29"/>
              </a:rPr>
              <a:t> </a:t>
            </a:r>
            <a:r>
              <a:rPr lang="hu-HU" sz="1400" dirty="0" err="1">
                <a:hlinkClick r:id="rId29"/>
              </a:rPr>
              <a:t>Ongini</a:t>
            </a:r>
            <a:r>
              <a:rPr lang="hu-HU" sz="1400" dirty="0"/>
              <a:t>, </a:t>
            </a:r>
            <a:r>
              <a:rPr lang="hu-HU" sz="1400" dirty="0">
                <a:hlinkClick r:id="rId30"/>
              </a:rPr>
              <a:t>Gary </a:t>
            </a:r>
            <a:r>
              <a:rPr lang="hu-HU" sz="1400" dirty="0" err="1">
                <a:hlinkClick r:id="rId30"/>
              </a:rPr>
              <a:t>Wenk</a:t>
            </a:r>
            <a:r>
              <a:rPr lang="hu-HU" sz="1400" dirty="0"/>
              <a:t> PMID: </a:t>
            </a:r>
            <a:r>
              <a:rPr lang="hu-HU" sz="1400" b="1" dirty="0"/>
              <a:t>15485484</a:t>
            </a:r>
            <a:r>
              <a:rPr lang="hu-HU" sz="1400" dirty="0"/>
              <a:t> </a:t>
            </a:r>
          </a:p>
          <a:p>
            <a:pPr marL="0" indent="0">
              <a:buNone/>
            </a:pPr>
            <a:r>
              <a:rPr lang="hu-HU" sz="1400" dirty="0"/>
              <a:t>DOI: </a:t>
            </a:r>
            <a:r>
              <a:rPr lang="hu-HU" sz="1400" dirty="0">
                <a:hlinkClick r:id="rId31"/>
              </a:rPr>
              <a:t>10.1111/j.1471-4159.2004.02743.x </a:t>
            </a:r>
            <a:endParaRPr lang="hu-HU" sz="1400" dirty="0"/>
          </a:p>
          <a:p>
            <a:pPr marL="0" indent="0">
              <a:lnSpc>
                <a:spcPct val="90000"/>
              </a:lnSpc>
              <a:buNone/>
            </a:pPr>
            <a:endParaRPr lang="hu-HU" sz="14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hu-HU" sz="11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endParaRPr lang="hu-HU" sz="11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040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D9C33D5A-4A2F-ED9A-0D0A-AB9CCE5B8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081548"/>
            <a:ext cx="9568978" cy="5776452"/>
          </a:xfrm>
        </p:spPr>
        <p:txBody>
          <a:bodyPr>
            <a:normAutofit fontScale="92500" lnSpcReduction="10000"/>
          </a:bodyPr>
          <a:lstStyle/>
          <a:p>
            <a:r>
              <a:rPr lang="hu-HU" b="1" dirty="0"/>
              <a:t>Aszeptikus agyhártyagyulladás</a:t>
            </a:r>
          </a:p>
          <a:p>
            <a:pPr marL="0" indent="0">
              <a:buNone/>
            </a:pPr>
            <a:r>
              <a:rPr lang="hu-HU" dirty="0"/>
              <a:t>Az aszeptikus agyhártyagyulladást számos gyógyszer, köztük NSAID-ok, antibiotikumok és </a:t>
            </a:r>
            <a:r>
              <a:rPr lang="hu-HU" dirty="0" err="1"/>
              <a:t>monoklonális</a:t>
            </a:r>
            <a:r>
              <a:rPr lang="hu-HU" dirty="0"/>
              <a:t> antitestek alkalmazása után is jól leírták (</a:t>
            </a:r>
            <a:r>
              <a:rPr lang="hu-HU" dirty="0" err="1"/>
              <a:t>Moris</a:t>
            </a:r>
            <a:r>
              <a:rPr lang="hu-HU" dirty="0"/>
              <a:t> és </a:t>
            </a:r>
            <a:r>
              <a:rPr lang="hu-HU" dirty="0" err="1"/>
              <a:t>Garcia-Monco</a:t>
            </a:r>
            <a:r>
              <a:rPr lang="hu-HU" dirty="0"/>
              <a:t>, 1999). </a:t>
            </a:r>
          </a:p>
          <a:p>
            <a:r>
              <a:rPr lang="hu-HU" b="1" dirty="0"/>
              <a:t>Az NSAID-ok és a stroke kockázata</a:t>
            </a:r>
          </a:p>
          <a:p>
            <a:r>
              <a:rPr lang="hu-HU" b="1" dirty="0"/>
              <a:t>NSAID-ok és a </a:t>
            </a:r>
            <a:r>
              <a:rPr lang="hu-HU" b="1" dirty="0" err="1"/>
              <a:t>neuronális</a:t>
            </a:r>
            <a:r>
              <a:rPr lang="hu-HU" b="1" dirty="0"/>
              <a:t> degeneráció</a:t>
            </a:r>
          </a:p>
          <a:p>
            <a:pPr marL="0" indent="0">
              <a:buNone/>
            </a:pPr>
            <a:r>
              <a:rPr lang="hu-HU" dirty="0"/>
              <a:t>A gyulladás és a </a:t>
            </a:r>
            <a:r>
              <a:rPr lang="hu-HU" dirty="0" err="1"/>
              <a:t>neuronális</a:t>
            </a:r>
            <a:r>
              <a:rPr lang="hu-HU" dirty="0"/>
              <a:t> degeneráció közötti kapcsolat jól ismert (</a:t>
            </a:r>
            <a:r>
              <a:rPr lang="hu-HU" dirty="0" err="1"/>
              <a:t>Mandrekar-Colucci</a:t>
            </a:r>
            <a:r>
              <a:rPr lang="hu-HU" dirty="0"/>
              <a:t> és </a:t>
            </a:r>
            <a:r>
              <a:rPr lang="hu-HU" dirty="0" err="1"/>
              <a:t>Landreth</a:t>
            </a:r>
            <a:r>
              <a:rPr lang="hu-HU" dirty="0"/>
              <a:t>, 2010</a:t>
            </a:r>
          </a:p>
          <a:p>
            <a:r>
              <a:rPr lang="hu-HU" b="1" dirty="0" err="1"/>
              <a:t>Gyógyszertúlhasználat</a:t>
            </a:r>
            <a:r>
              <a:rPr lang="hu-HU" b="1" dirty="0"/>
              <a:t> okozta fejfájás</a:t>
            </a:r>
          </a:p>
          <a:p>
            <a:pPr marL="0" indent="0">
              <a:buNone/>
            </a:pPr>
            <a:r>
              <a:rPr lang="hu-HU" dirty="0"/>
              <a:t>A fájdalomcsillapítók túlzott használata elősegítheti a kezelésre nem reagáló, krónikus, napi fejfájást. A </a:t>
            </a:r>
            <a:r>
              <a:rPr lang="hu-HU" dirty="0" err="1"/>
              <a:t>gyógyszertúlhasználat</a:t>
            </a:r>
            <a:r>
              <a:rPr lang="hu-HU" dirty="0"/>
              <a:t> okozta fejfájás (MOH) első leírása migrénes betegeknél történt, akik gyakran szedtek </a:t>
            </a:r>
            <a:r>
              <a:rPr lang="hu-HU" dirty="0" err="1"/>
              <a:t>ergotamint</a:t>
            </a:r>
            <a:r>
              <a:rPr lang="hu-HU" dirty="0"/>
              <a:t>. Később klinikai </a:t>
            </a:r>
            <a:r>
              <a:rPr lang="hu-HU" dirty="0" err="1"/>
              <a:t>sorozatokat</a:t>
            </a:r>
            <a:r>
              <a:rPr lang="hu-HU" dirty="0"/>
              <a:t> publikáltak, amelyek ezt a jelenséget migrénes vagy </a:t>
            </a:r>
            <a:r>
              <a:rPr lang="hu-HU" dirty="0" err="1"/>
              <a:t>tenziós</a:t>
            </a:r>
            <a:r>
              <a:rPr lang="hu-HU" dirty="0"/>
              <a:t> típusú fejfájásban szenvedő betegeknél is leírták, akik NSAID fájdalomcsillapítókat is szedtek naponta. A fájdalomcsillapítók elhagyása után a fejfájás megszűnését figyelték meg (</a:t>
            </a:r>
            <a:r>
              <a:rPr lang="hu-HU" dirty="0" err="1"/>
              <a:t>Evers</a:t>
            </a:r>
            <a:r>
              <a:rPr lang="hu-HU" dirty="0"/>
              <a:t> és </a:t>
            </a:r>
            <a:r>
              <a:rPr lang="hu-HU" dirty="0" err="1"/>
              <a:t>Marziniak</a:t>
            </a:r>
            <a:r>
              <a:rPr lang="hu-HU" dirty="0"/>
              <a:t>, 2010). </a:t>
            </a:r>
          </a:p>
          <a:p>
            <a:r>
              <a:rPr lang="hu-HU" b="1" dirty="0" err="1"/>
              <a:t>Reye</a:t>
            </a:r>
            <a:r>
              <a:rPr lang="hu-HU" b="1" dirty="0"/>
              <a:t>-szindróma</a:t>
            </a:r>
          </a:p>
          <a:p>
            <a:r>
              <a:rPr lang="hu-HU" b="1" dirty="0"/>
              <a:t>Túladagolás és mérgezés</a:t>
            </a:r>
          </a:p>
          <a:p>
            <a:pPr marL="0" indent="0">
              <a:buNone/>
            </a:pPr>
            <a:r>
              <a:rPr lang="hu-HU" dirty="0"/>
              <a:t>Egy, az </a:t>
            </a:r>
            <a:r>
              <a:rPr lang="hu-HU" dirty="0" err="1"/>
              <a:t>ibuprofen</a:t>
            </a:r>
            <a:r>
              <a:rPr lang="hu-HU" dirty="0"/>
              <a:t> túladagolását vizsgáló </a:t>
            </a:r>
            <a:r>
              <a:rPr lang="hu-HU" dirty="0" err="1"/>
              <a:t>prospektív</a:t>
            </a:r>
            <a:r>
              <a:rPr lang="hu-HU" dirty="0"/>
              <a:t> tanulmány megállapította, hogy a betegek 30%-a tapasztalt központi idegrendszeri hatásokat, az álmosságtól a kómáig (</a:t>
            </a:r>
            <a:r>
              <a:rPr lang="hu-HU" dirty="0" err="1"/>
              <a:t>McElwee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al</a:t>
            </a:r>
            <a:r>
              <a:rPr lang="hu-HU" dirty="0"/>
              <a:t>., 1990). Esettanulmányok számos neurológiai következményt azonosítottak, beleértve </a:t>
            </a:r>
            <a:r>
              <a:rPr lang="hu-HU" dirty="0" err="1"/>
              <a:t>ataxiát</a:t>
            </a:r>
            <a:r>
              <a:rPr lang="hu-HU" dirty="0"/>
              <a:t>, szédülést, szédülést, visszatérő eséseket, </a:t>
            </a:r>
            <a:r>
              <a:rPr lang="hu-HU" dirty="0" err="1"/>
              <a:t>nystagmust</a:t>
            </a:r>
            <a:r>
              <a:rPr lang="hu-HU" dirty="0"/>
              <a:t>, fejfájást, </a:t>
            </a:r>
            <a:r>
              <a:rPr lang="hu-HU" dirty="0" err="1"/>
              <a:t>encephalopathiát</a:t>
            </a:r>
            <a:r>
              <a:rPr lang="hu-HU" dirty="0"/>
              <a:t> és dezorientációt (</a:t>
            </a:r>
            <a:r>
              <a:rPr lang="hu-HU" dirty="0" err="1"/>
              <a:t>Neufeld</a:t>
            </a:r>
            <a:r>
              <a:rPr lang="hu-HU" dirty="0"/>
              <a:t> és </a:t>
            </a:r>
            <a:r>
              <a:rPr lang="hu-HU" dirty="0" err="1"/>
              <a:t>Korczyn</a:t>
            </a:r>
            <a:r>
              <a:rPr lang="hu-HU" dirty="0"/>
              <a:t>, 1986, </a:t>
            </a:r>
            <a:r>
              <a:rPr lang="hu-HU" dirty="0" err="1"/>
              <a:t>Biscarini</a:t>
            </a:r>
            <a:r>
              <a:rPr lang="hu-HU" dirty="0"/>
              <a:t>, 2000). </a:t>
            </a:r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227DF699-BC0E-C34B-54A3-29A1409243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2743" y="0"/>
            <a:ext cx="3309256" cy="1769135"/>
          </a:xfrm>
          <a:prstGeom prst="rect">
            <a:avLst/>
          </a:prstGeom>
        </p:spPr>
      </p:pic>
      <p:pic>
        <p:nvPicPr>
          <p:cNvPr id="2" name="Kép 1" descr="A képen szöveg, Grafika, Betűtípus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A22EA55A-F0C0-5CE4-3EBE-9DF15EA43C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372" y="55707"/>
            <a:ext cx="2275700" cy="444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058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3A9F15F-D9EE-EB5A-CFAB-2457D202E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2464" y="100289"/>
            <a:ext cx="7728155" cy="2141614"/>
          </a:xfrm>
        </p:spPr>
        <p:txBody>
          <a:bodyPr>
            <a:normAutofit fontScale="90000"/>
          </a:bodyPr>
          <a:lstStyle/>
          <a:p>
            <a:r>
              <a:rPr lang="hu-HU" sz="2200" b="1"/>
              <a:t>Central Nervous System Side Effects of Nonsteroidal Anti-inflammatory DrugsAseptic Meningitis, Psychosis, and Cognitive Dysfunction</a:t>
            </a:r>
            <a:br>
              <a:rPr lang="hu-HU" sz="2200" b="1"/>
            </a:br>
            <a:r>
              <a:rPr lang="hu-HU" sz="1300">
                <a:hlinkClick r:id="rId2"/>
              </a:rPr>
              <a:t>Richard A. Hoppmann, MD</a:t>
            </a:r>
            <a:r>
              <a:rPr lang="hu-HU" sz="1300"/>
              <a:t>; </a:t>
            </a:r>
            <a:r>
              <a:rPr lang="hu-HU" sz="1300">
                <a:hlinkClick r:id="rId3"/>
              </a:rPr>
              <a:t>James G. Peden, MD</a:t>
            </a:r>
            <a:r>
              <a:rPr lang="hu-HU" sz="1300"/>
              <a:t>; </a:t>
            </a:r>
            <a:r>
              <a:rPr lang="hu-HU" sz="1300">
                <a:hlinkClick r:id="rId4"/>
              </a:rPr>
              <a:t>Scott K. Ober, MD</a:t>
            </a:r>
            <a:r>
              <a:rPr lang="hu-HU" sz="1300"/>
              <a:t> </a:t>
            </a:r>
            <a:br>
              <a:rPr lang="hu-HU"/>
            </a:br>
            <a:r>
              <a:rPr lang="hu-HU" sz="1600"/>
              <a:t>Arch Intern Med. 1991;151(7):1309-1313. doi:10.1001/archinte.1991.00400070083009 </a:t>
            </a:r>
            <a:br>
              <a:rPr lang="hu-HU"/>
            </a:br>
            <a:endParaRPr lang="hu-HU" dirty="0"/>
          </a:p>
        </p:txBody>
      </p:sp>
      <p:graphicFrame>
        <p:nvGraphicFramePr>
          <p:cNvPr id="6" name="Tartalom helye 2">
            <a:extLst>
              <a:ext uri="{FF2B5EF4-FFF2-40B4-BE49-F238E27FC236}">
                <a16:creationId xmlns:a16="http://schemas.microsoft.com/office/drawing/2014/main" id="{916148F1-13C1-6809-AD05-E9EEEA1C840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53497" y="2241903"/>
          <a:ext cx="9419303" cy="391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4" name="Kép 3" descr="A képen szöveg, Grafika, Betűtípus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88725465-8011-DECC-48C0-25D3456876A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3612615" cy="705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600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668FB068-A26F-8672-1E63-383F7D8B5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hu-HU" sz="3000" dirty="0">
                <a:solidFill>
                  <a:srgbClr val="FFC000"/>
                </a:solidFill>
              </a:rPr>
              <a:t>A betegnek mindig igaza van!!!?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C169E1F-A1C6-010A-19CB-FCE9E7845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1402080"/>
            <a:ext cx="5320696" cy="4053840"/>
          </a:xfrm>
        </p:spPr>
        <p:txBody>
          <a:bodyPr anchor="ctr">
            <a:normAutofit/>
          </a:bodyPr>
          <a:lstStyle/>
          <a:p>
            <a:r>
              <a:rPr lang="hu-HU" sz="2400" dirty="0"/>
              <a:t>Köszönöm a megtisztelő figyelmet!</a:t>
            </a:r>
          </a:p>
        </p:txBody>
      </p:sp>
      <p:pic>
        <p:nvPicPr>
          <p:cNvPr id="4" name="Kép 3" descr="A képen szöveg, Grafika, Betűtípus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932AFEF5-2548-828A-2BEC-7CAF6AB889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026862" cy="591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349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C1FD97B-6641-7458-00B3-A8127A13F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5" y="601270"/>
            <a:ext cx="7620000" cy="1759974"/>
          </a:xfrm>
        </p:spPr>
        <p:txBody>
          <a:bodyPr>
            <a:normAutofit fontScale="90000"/>
          </a:bodyPr>
          <a:lstStyle/>
          <a:p>
            <a:r>
              <a:rPr lang="en-US" dirty="0"/>
              <a:t>News &amp; </a:t>
            </a:r>
            <a:r>
              <a:rPr lang="en-US" dirty="0" err="1"/>
              <a:t>Comment</a:t>
            </a:r>
            <a:r>
              <a:rPr lang="en-US" dirty="0" err="1">
                <a:hlinkClick r:id="rId2"/>
              </a:rPr>
              <a:t>Volume</a:t>
            </a:r>
            <a:r>
              <a:rPr lang="en-US" dirty="0">
                <a:hlinkClick r:id="rId2"/>
              </a:rPr>
              <a:t> 24, Issue 6</a:t>
            </a:r>
            <a:r>
              <a:rPr lang="en-US" dirty="0"/>
              <a:t>p315-316June 01, 2001</a:t>
            </a:r>
            <a:br>
              <a:rPr lang="en-US" dirty="0"/>
            </a:br>
            <a:r>
              <a:rPr lang="en-US" b="1" dirty="0"/>
              <a:t>NSAIDs action in the CNS</a:t>
            </a:r>
            <a:br>
              <a:rPr lang="en-US" b="1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9C6AE0C-C580-F826-BF7E-AAD720D30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/>
              <a:t>A bostoni Massachusetts General Hospital tudósai azonban most kimutatták, hogy a perifériás sérülés COX-2 expressziót is indukál az agyban és a gerincvelőben, a PGE2 pedig növeli a központi idegrendszeri neuronok ingerlékenységét, így még a nem fájdalmas ingereket is fájdalmasnak érzékelik, ami megmagyarázza, hogy a gyulladt szövet miért érzi magát érzékenynek és gyengédnek. Ezenkívül a COX-2 gátlása a központi idegrendszerben csökkenti a fájdalmat és a túlérzékenységet is. A kutatók azt sugallják, hogy a COX-2 széles körben elterjedt központi idegrendszeri termelésének megcélzása hatékonyabban enyhítheti a fájdalmat, valamint javíthatja a másodlagos tüneteket, például a letargiát, a depressziót és az étvágytalanságot. A tanulmány a Nature március 22-i számában jelenik meg.</a:t>
            </a:r>
            <a:endParaRPr lang="hu-HU" dirty="0"/>
          </a:p>
        </p:txBody>
      </p:sp>
      <p:pic>
        <p:nvPicPr>
          <p:cNvPr id="4" name="Kép 3" descr="A képen szöveg, Grafika, Betűtípus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D25BC2EA-2A5D-2C1F-C495-B069E09091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60" y="47688"/>
            <a:ext cx="2121075" cy="41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200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3F0ADB5-A0B4-4B01-A8C4-FDC34CE22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6D0FDE-0241-4C21-A720-A69475358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64D30171-FE5A-FD4A-9584-3E323C9D7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2681103"/>
            <a:ext cx="3363974" cy="149579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hu-HU">
                <a:solidFill>
                  <a:schemeClr val="bg1"/>
                </a:solidFill>
              </a:rPr>
              <a:t>Érintett témakörök</a:t>
            </a:r>
          </a:p>
        </p:txBody>
      </p:sp>
      <p:graphicFrame>
        <p:nvGraphicFramePr>
          <p:cNvPr id="5" name="Tartalom helye 2">
            <a:extLst>
              <a:ext uri="{FF2B5EF4-FFF2-40B4-BE49-F238E27FC236}">
                <a16:creationId xmlns:a16="http://schemas.microsoft.com/office/drawing/2014/main" id="{E036008A-07D1-9BCF-B2E0-129B7CD33A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0560975"/>
              </p:ext>
            </p:extLst>
          </p:nvPr>
        </p:nvGraphicFramePr>
        <p:xfrm>
          <a:off x="5619750" y="965200"/>
          <a:ext cx="560705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Kép 3" descr="A képen szöveg, Grafika, Betűtípus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48915F34-6F34-2323-5768-253C7E786FD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324" y="0"/>
            <a:ext cx="3519948" cy="68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1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5" grpId="1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artalom helye 4" descr="A képen képernyőkép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59A1EB3B-5449-679F-8E73-9C451C186A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763091" y="804334"/>
            <a:ext cx="6665818" cy="5249332"/>
          </a:xfrm>
          <a:prstGeom prst="rect">
            <a:avLst/>
          </a:prstGeom>
        </p:spPr>
      </p:pic>
      <p:pic>
        <p:nvPicPr>
          <p:cNvPr id="4" name="Kép 3" descr="A képen szöveg, Grafika, Betűtípus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46EF3151-4970-3B34-2578-7656810B75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324" y="0"/>
            <a:ext cx="2664768" cy="52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413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7910070-0AA0-8098-3A0F-13F4212F0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81" y="2708804"/>
            <a:ext cx="3698803" cy="1440394"/>
          </a:xfrm>
          <a:noFill/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hu-HU" sz="2400">
                <a:solidFill>
                  <a:schemeClr val="tx1"/>
                </a:solidFill>
              </a:rPr>
              <a:t>prosztaglandin E2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403EBD-907E-4D59-98D4-A72CD1063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15061" y="-2"/>
            <a:ext cx="6876939" cy="685800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4FCE10E-B65D-25A9-038A-C352E9BCF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9182" y="802638"/>
            <a:ext cx="5408696" cy="5252722"/>
          </a:xfrm>
        </p:spPr>
        <p:txBody>
          <a:bodyPr anchor="ctr">
            <a:normAutofit/>
          </a:bodyPr>
          <a:lstStyle/>
          <a:p>
            <a:r>
              <a:rPr lang="hu-HU" dirty="0">
                <a:solidFill>
                  <a:schemeClr val="bg1"/>
                </a:solidFill>
              </a:rPr>
              <a:t>A PGE2 erősíti a hisztamin és </a:t>
            </a:r>
            <a:r>
              <a:rPr lang="hu-HU" dirty="0" err="1">
                <a:solidFill>
                  <a:schemeClr val="bg1"/>
                </a:solidFill>
              </a:rPr>
              <a:t>bradikinin</a:t>
            </a:r>
            <a:r>
              <a:rPr lang="hu-HU" dirty="0">
                <a:solidFill>
                  <a:schemeClr val="bg1"/>
                </a:solidFill>
              </a:rPr>
              <a:t> hatását, mely fájdalmat és ödémát okoz.</a:t>
            </a:r>
          </a:p>
          <a:p>
            <a:r>
              <a:rPr lang="hu-HU" dirty="0">
                <a:solidFill>
                  <a:schemeClr val="bg1"/>
                </a:solidFill>
              </a:rPr>
              <a:t>Szerepet játszik az alvás-ébrenlét ciklusának szabályozásában</a:t>
            </a:r>
          </a:p>
          <a:p>
            <a:r>
              <a:rPr lang="hu-HU" dirty="0">
                <a:solidFill>
                  <a:schemeClr val="bg1"/>
                </a:solidFill>
              </a:rPr>
              <a:t>Érzékenyíti a </a:t>
            </a:r>
            <a:r>
              <a:rPr lang="hu-HU" dirty="0" err="1">
                <a:solidFill>
                  <a:schemeClr val="bg1"/>
                </a:solidFill>
              </a:rPr>
              <a:t>spinalis</a:t>
            </a:r>
            <a:r>
              <a:rPr lang="hu-HU" dirty="0">
                <a:solidFill>
                  <a:schemeClr val="bg1"/>
                </a:solidFill>
              </a:rPr>
              <a:t> neuronokot a fájdalom ingerre</a:t>
            </a:r>
          </a:p>
        </p:txBody>
      </p:sp>
      <p:pic>
        <p:nvPicPr>
          <p:cNvPr id="4" name="Kép 3" descr="A képen szöveg, Grafika, Betűtípus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1B2B19D4-8C9F-43D0-6DCA-F38E7C8DB8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4" y="0"/>
            <a:ext cx="3382296" cy="66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7399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zövegdoboz 5">
            <a:extLst>
              <a:ext uri="{FF2B5EF4-FFF2-40B4-BE49-F238E27FC236}">
                <a16:creationId xmlns:a16="http://schemas.microsoft.com/office/drawing/2014/main" id="{03DC9072-26B8-CC0F-A51E-45D651884437}"/>
              </a:ext>
            </a:extLst>
          </p:cNvPr>
          <p:cNvSpPr txBox="1"/>
          <p:nvPr/>
        </p:nvSpPr>
        <p:spPr>
          <a:xfrm>
            <a:off x="1526721" y="1823649"/>
            <a:ext cx="9138557" cy="3783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u-HU" dirty="0"/>
              <a:t>A központi idegrendszer legtöbb sejttípusa képes mindkét COX </a:t>
            </a:r>
            <a:r>
              <a:rPr lang="hu-HU" dirty="0" err="1"/>
              <a:t>izoformát</a:t>
            </a:r>
            <a:r>
              <a:rPr lang="hu-HU" dirty="0"/>
              <a:t> </a:t>
            </a:r>
            <a:r>
              <a:rPr lang="hu-HU" dirty="0" err="1"/>
              <a:t>expresszálni</a:t>
            </a:r>
            <a:r>
              <a:rPr lang="hu-HU" dirty="0"/>
              <a:t> bizonyos körülmények között.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u-HU" dirty="0"/>
              <a:t> A COX-1-et azonosították a </a:t>
            </a:r>
            <a:r>
              <a:rPr lang="hu-HU" dirty="0" err="1"/>
              <a:t>hippocampus</a:t>
            </a:r>
            <a:r>
              <a:rPr lang="hu-HU" dirty="0"/>
              <a:t>, a kéreg, az </a:t>
            </a:r>
            <a:r>
              <a:rPr lang="hu-HU" dirty="0" err="1"/>
              <a:t>amygdala</a:t>
            </a:r>
            <a:r>
              <a:rPr lang="hu-HU" dirty="0"/>
              <a:t> és számos kéreg alatti mag piramis- és </a:t>
            </a:r>
            <a:r>
              <a:rPr lang="hu-HU" dirty="0" err="1"/>
              <a:t>granuláris</a:t>
            </a:r>
            <a:r>
              <a:rPr lang="hu-HU" dirty="0"/>
              <a:t> sejtjeinek neuronjaiban (</a:t>
            </a:r>
            <a:r>
              <a:rPr lang="hu-HU" dirty="0" err="1"/>
              <a:t>Breder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al</a:t>
            </a:r>
            <a:r>
              <a:rPr lang="hu-HU" dirty="0"/>
              <a:t>., 1992).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u-HU" dirty="0"/>
              <a:t>A COX-2 gyakoribb a kéregben, mint a kéreg alatti struktúrákban (Kaufmann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al</a:t>
            </a:r>
            <a:r>
              <a:rPr lang="hu-HU" dirty="0"/>
              <a:t>., 1996).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u-HU" dirty="0"/>
              <a:t>A neuronok azon kevés sejttípus közé tartoznak a szervezetben, ahol a COX-2 aktivitása alapkörülmények között megfigyelhető (</a:t>
            </a:r>
            <a:r>
              <a:rPr lang="hu-HU" dirty="0" err="1"/>
              <a:t>Yamagata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al</a:t>
            </a:r>
            <a:r>
              <a:rPr lang="hu-HU" dirty="0"/>
              <a:t>., 1993).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hu-HU" dirty="0"/>
              <a:t>A neuronok mellett a </a:t>
            </a:r>
            <a:r>
              <a:rPr lang="hu-HU" dirty="0" err="1"/>
              <a:t>gliasejtek</a:t>
            </a:r>
            <a:r>
              <a:rPr lang="hu-HU" dirty="0"/>
              <a:t>, beleértve a </a:t>
            </a:r>
            <a:r>
              <a:rPr lang="hu-HU" dirty="0" err="1"/>
              <a:t>mikrogliát</a:t>
            </a:r>
            <a:r>
              <a:rPr lang="hu-HU" dirty="0"/>
              <a:t> és az </a:t>
            </a:r>
            <a:r>
              <a:rPr lang="hu-HU" dirty="0" err="1"/>
              <a:t>asztrocitákat</a:t>
            </a:r>
            <a:r>
              <a:rPr lang="hu-HU" dirty="0"/>
              <a:t> is, mindkét COX </a:t>
            </a:r>
            <a:r>
              <a:rPr lang="hu-HU" dirty="0" err="1"/>
              <a:t>izoformát</a:t>
            </a:r>
            <a:r>
              <a:rPr lang="hu-HU" dirty="0"/>
              <a:t> </a:t>
            </a:r>
            <a:r>
              <a:rPr lang="hu-HU" dirty="0" err="1"/>
              <a:t>expresszálják</a:t>
            </a:r>
            <a:r>
              <a:rPr lang="hu-HU" dirty="0"/>
              <a:t> (</a:t>
            </a:r>
            <a:r>
              <a:rPr lang="hu-HU" dirty="0" err="1"/>
              <a:t>Yermakova</a:t>
            </a:r>
            <a:r>
              <a:rPr lang="hu-HU" dirty="0"/>
              <a:t> és </a:t>
            </a:r>
            <a:r>
              <a:rPr lang="hu-HU" dirty="0" err="1"/>
              <a:t>O'Banion</a:t>
            </a:r>
            <a:r>
              <a:rPr lang="hu-HU" dirty="0"/>
              <a:t>, 2000).</a:t>
            </a:r>
          </a:p>
        </p:txBody>
      </p:sp>
      <p:pic>
        <p:nvPicPr>
          <p:cNvPr id="3" name="Kép 2" descr="A képen szöveg, Grafika, Betűtípus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89141A40-6F7C-3746-DDA2-C64997AD7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3" y="0"/>
            <a:ext cx="3254477" cy="63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373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0887912-F4B9-DF6F-58F8-314B715E8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COX 3; emberben nem funkcionális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0B010C8-14E1-F10D-D91B-FF10DBA1F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Bár a ciklooxigenáz-3 egy enzim, amelyet a PTGS1 (COX1) gén kódol, de COX-3 megtart egy </a:t>
            </a:r>
            <a:r>
              <a:rPr lang="hu-HU" dirty="0" err="1"/>
              <a:t>intront</a:t>
            </a:r>
            <a:r>
              <a:rPr lang="hu-HU" dirty="0"/>
              <a:t>, amely a COX-1-ben nem található meg.</a:t>
            </a:r>
          </a:p>
          <a:p>
            <a:r>
              <a:rPr lang="hu-HU" dirty="0"/>
              <a:t>Főként a </a:t>
            </a:r>
            <a:r>
              <a:rPr lang="hu-HU" dirty="0" err="1"/>
              <a:t>kortexben</a:t>
            </a:r>
            <a:r>
              <a:rPr lang="hu-HU" dirty="0"/>
              <a:t> található meg.  </a:t>
            </a:r>
          </a:p>
          <a:p>
            <a:r>
              <a:rPr lang="hu-HU" dirty="0"/>
              <a:t>A </a:t>
            </a:r>
            <a:r>
              <a:rPr lang="hu-HU" dirty="0" err="1"/>
              <a:t>frame</a:t>
            </a:r>
            <a:r>
              <a:rPr lang="hu-HU" dirty="0"/>
              <a:t>-shift mechanizmus felfedezése rendkívül valószínűtlenné tette, hogy a COX-3 szerepet játszana az emberekben a gyulladásban és a lázban. 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7" name="Kép 6" descr="A képen szöveg, Grafika, Betűtípus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BA5B3F6D-247E-C894-CEAB-EDD7CBD454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4" y="0"/>
            <a:ext cx="2753032" cy="537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532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CC0B4D8-7ABE-B15C-3E4B-9B2F54464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2677" y="964692"/>
            <a:ext cx="3066937" cy="1188720"/>
          </a:xfrm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Paracetamol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9FE660-E3DF-47E7-962D-66C6F6CE0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795" y="964692"/>
            <a:ext cx="6885432" cy="4936558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C29FEE-8E8F-43D5-AD23-EB4060B4D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8415" y="1128683"/>
            <a:ext cx="6558192" cy="4608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Tartalom helye 4" descr="A képen diagram, kör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148F0171-8A19-0904-BEF8-0D575DDD48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6651" y="432619"/>
            <a:ext cx="7748986" cy="5869858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44E6711F-DE8B-2FDA-00ED-AB99B9CEE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1249" y="2638044"/>
            <a:ext cx="3063765" cy="326320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marL="0" marR="0" lvl="0" indent="-228600" defTabSz="91440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</a:pPr>
            <a:r>
              <a:rPr lang="en-US" altLang="hu-HU" sz="1500">
                <a:solidFill>
                  <a:schemeClr val="tx1">
                    <a:lumMod val="85000"/>
                    <a:lumOff val="15000"/>
                  </a:schemeClr>
                </a:solidFill>
              </a:rPr>
              <a:t>J Pain Res.</a:t>
            </a: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2023 Mar 29;16:1081–1094. doi: </a:t>
            </a: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hlinkClick r:id="rId3"/>
              </a:rPr>
              <a:t>10.2147/JPR.S393809</a:t>
            </a: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</a:p>
          <a:p>
            <a:pPr marL="0" marR="0" lvl="0" indent="-228600" defTabSz="91440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hu-HU" sz="1500" b="1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An Updated Review on the Metabolite (AM404)-Mediated Central Mechanism of Action of Paracetamol (Acetaminophen): Experimental Evidence and Potential Clinical Impact</a:t>
            </a:r>
          </a:p>
          <a:p>
            <a:pPr marL="0" marR="0" lvl="0" indent="-228600" defTabSz="91440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hlinkClick r:id="rId4"/>
              </a:rPr>
              <a:t>Christophe Mallet</a:t>
            </a: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kumimoji="0" lang="en-US" altLang="hu-HU" sz="1500" b="0" i="0" u="none" strike="noStrike" cap="none" normalizeH="0" baseline="3000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1</a:t>
            </a: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, </a:t>
            </a: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hlinkClick r:id="rId5"/>
              </a:rPr>
              <a:t>Jules Desmeules</a:t>
            </a: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kumimoji="0" lang="en-US" altLang="hu-HU" sz="1500" b="0" i="0" u="none" strike="noStrike" cap="none" normalizeH="0" baseline="3000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2</a:t>
            </a: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, </a:t>
            </a: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hlinkClick r:id="rId6"/>
              </a:rPr>
              <a:t>Rassa Pegahi</a:t>
            </a: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kumimoji="0" lang="en-US" altLang="hu-HU" sz="1500" b="0" i="0" u="none" strike="noStrike" cap="none" normalizeH="0" baseline="3000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3</a:t>
            </a: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, </a:t>
            </a: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hlinkClick r:id="rId7"/>
              </a:rPr>
              <a:t>Alain Eschalier</a:t>
            </a: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  <a:r>
              <a:rPr kumimoji="0" lang="en-US" altLang="hu-HU" sz="1500" b="0" i="0" u="none" strike="noStrike" cap="none" normalizeH="0" baseline="3000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1,✉</a:t>
            </a: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</a:p>
          <a:p>
            <a:pPr marL="0" marR="0" lvl="0" indent="-228600" defTabSz="91440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PMCID: PMC10066900  PMID: </a:t>
            </a: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hlinkClick r:id="rId8"/>
              </a:rPr>
              <a:t>37016715</a:t>
            </a:r>
            <a:r>
              <a:rPr kumimoji="0" lang="en-US" altLang="hu-HU" sz="1500" b="0" i="0" u="none" strike="noStrike" cap="none" normalizeH="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</a:p>
        </p:txBody>
      </p:sp>
      <p:pic>
        <p:nvPicPr>
          <p:cNvPr id="3" name="Kép 2" descr="A képen szöveg, Grafika, Betűtípus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D280BA22-9DFB-CD6C-BA85-CA4D123D59E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8323" y="0"/>
            <a:ext cx="3008671" cy="587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145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37A412-3D4D-A2FA-AC99-0127359F2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813" y="304800"/>
            <a:ext cx="11602063" cy="2153412"/>
          </a:xfrm>
        </p:spPr>
        <p:txBody>
          <a:bodyPr>
            <a:normAutofit fontScale="90000"/>
          </a:bodyPr>
          <a:lstStyle/>
          <a:p>
            <a:r>
              <a:rPr lang="hu-HU" dirty="0"/>
              <a:t>Az NSAID-ok </a:t>
            </a:r>
            <a:r>
              <a:rPr lang="hu-HU" dirty="0">
                <a:solidFill>
                  <a:srgbClr val="FF0000"/>
                </a:solidFill>
              </a:rPr>
              <a:t>áthatolnak a vér-agy gáton</a:t>
            </a:r>
            <a:r>
              <a:rPr lang="hu-HU" dirty="0"/>
              <a:t>, bár hatékony agyi koncentrációjuk gyakran alacsony olyan tényezők miatt, mint a plazmafehérje-kötés, az ionizáció fiziológiás pH-n, és egyes NSAID-ok korlátozott </a:t>
            </a:r>
            <a:r>
              <a:rPr lang="hu-HU" dirty="0" err="1"/>
              <a:t>lipidoldhatósága</a:t>
            </a:r>
            <a:r>
              <a:rPr lang="hu-HU" dirty="0"/>
              <a:t>.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D7A3E34-4337-0CBC-7348-5DD2D753E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587" y="2638044"/>
            <a:ext cx="11179277" cy="38414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dirty="0"/>
              <a:t>Az NSAID-ok agyi penetrációját korlátozó tényezők:</a:t>
            </a:r>
          </a:p>
          <a:p>
            <a:r>
              <a:rPr lang="hu-HU" dirty="0"/>
              <a:t>Vér-agy gát (BBB), mint védőgát:</a:t>
            </a:r>
          </a:p>
          <a:p>
            <a:pPr marL="0" indent="0">
              <a:buNone/>
            </a:pPr>
            <a:r>
              <a:rPr lang="hu-HU" dirty="0"/>
              <a:t>A BBB természetes módon korlátozza számos molekula, köztük néhány NSAID átjutását a véráramból az agyba.</a:t>
            </a:r>
          </a:p>
          <a:p>
            <a:r>
              <a:rPr lang="hu-HU" dirty="0"/>
              <a:t>Plazmafehérje-kötés:</a:t>
            </a:r>
          </a:p>
          <a:p>
            <a:pPr marL="0" indent="0">
              <a:buNone/>
            </a:pPr>
            <a:r>
              <a:rPr lang="hu-HU" dirty="0"/>
              <a:t>Az NSAID-ok, különösen az ionizáltak, mint például az </a:t>
            </a:r>
            <a:r>
              <a:rPr lang="hu-HU" dirty="0" err="1"/>
              <a:t>ibuprofen</a:t>
            </a:r>
            <a:r>
              <a:rPr lang="hu-HU" dirty="0"/>
              <a:t>, nagymértékben kötődnek a vér plazmafehérjéihez. Ez a kötődés csökkenti a gyógyszer BBB-n való átjutáshoz rendelkezésre álló „szabad frakcióját”.</a:t>
            </a:r>
          </a:p>
          <a:p>
            <a:r>
              <a:rPr lang="hu-HU" dirty="0"/>
              <a:t>Ionizáció fiziológiás pH-n:</a:t>
            </a:r>
          </a:p>
          <a:p>
            <a:pPr marL="0" indent="0">
              <a:buNone/>
            </a:pPr>
            <a:r>
              <a:rPr lang="hu-HU" dirty="0"/>
              <a:t>Az </a:t>
            </a:r>
            <a:r>
              <a:rPr lang="hu-HU" dirty="0" err="1"/>
              <a:t>ibuprofen</a:t>
            </a:r>
            <a:r>
              <a:rPr lang="hu-HU" dirty="0"/>
              <a:t> és más NSAID-ok anionként keringenek fiziológiás pH-n, ami korlátozza a BBB </a:t>
            </a:r>
            <a:r>
              <a:rPr lang="hu-HU" dirty="0" err="1"/>
              <a:t>lipidben</a:t>
            </a:r>
            <a:r>
              <a:rPr lang="hu-HU" dirty="0"/>
              <a:t> gazdag sejtmembránjaiba való behatolás képességét.</a:t>
            </a:r>
          </a:p>
          <a:p>
            <a:r>
              <a:rPr lang="hu-HU" dirty="0" err="1"/>
              <a:t>Lipszoldhatóság</a:t>
            </a:r>
            <a:r>
              <a:rPr lang="hu-HU" dirty="0"/>
              <a:t>:</a:t>
            </a:r>
          </a:p>
          <a:p>
            <a:pPr marL="0" indent="0">
              <a:buNone/>
            </a:pPr>
            <a:r>
              <a:rPr lang="hu-HU" dirty="0"/>
              <a:t>Míg a magas </a:t>
            </a:r>
            <a:r>
              <a:rPr lang="hu-HU" dirty="0" err="1"/>
              <a:t>lipidoldhatóság</a:t>
            </a:r>
            <a:r>
              <a:rPr lang="hu-HU" dirty="0"/>
              <a:t> elősegítheti a BBB penetrációját, azt is eredményezheti, hogy a gyógyszerek más szövetekben csapdába esnek, csökkentve az agyba jutásuk lehetőségét. Ezzel szemben a túl </a:t>
            </a:r>
            <a:r>
              <a:rPr lang="hu-HU" dirty="0" err="1"/>
              <a:t>lipidoldékony</a:t>
            </a:r>
            <a:r>
              <a:rPr lang="hu-HU" dirty="0"/>
              <a:t> gyógyszerek is beragadhatnak a sejtmembránba.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28680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6A9B399-CDEF-A144-D219-CEB7986E2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32" y="1037446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hu-HU" dirty="0"/>
              <a:t>A korlátozott penetráció következményei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66C9B5D-48E3-CD20-5F77-7568BE2AB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026" y="2638044"/>
            <a:ext cx="8672838" cy="3684098"/>
          </a:xfrm>
        </p:spPr>
        <p:txBody>
          <a:bodyPr>
            <a:normAutofit fontScale="92500" lnSpcReduction="10000"/>
          </a:bodyPr>
          <a:lstStyle/>
          <a:p>
            <a:r>
              <a:rPr lang="hu-HU" dirty="0"/>
              <a:t>A korlátozott penetráció következményei</a:t>
            </a:r>
          </a:p>
          <a:p>
            <a:pPr marL="0" indent="0">
              <a:buNone/>
            </a:pPr>
            <a:r>
              <a:rPr lang="hu-HU" dirty="0"/>
              <a:t>A nagy dózisok követelményei:</a:t>
            </a:r>
          </a:p>
          <a:p>
            <a:r>
              <a:rPr lang="hu-HU" dirty="0"/>
              <a:t>A neurológiai rendellenességek kezeléséhez elegendő NSAID-szint eléréséhez az agyban nagy dózisokra lenne szükség, ami növelné a szisztémás mellékhatások kockázatát.</a:t>
            </a:r>
          </a:p>
          <a:p>
            <a:pPr marL="0" indent="0">
              <a:buNone/>
            </a:pPr>
            <a:r>
              <a:rPr lang="hu-HU" dirty="0"/>
              <a:t>Megnövekedett </a:t>
            </a:r>
            <a:r>
              <a:rPr lang="hu-HU" dirty="0" err="1"/>
              <a:t>lipidoldékonyság</a:t>
            </a:r>
            <a:r>
              <a:rPr lang="hu-HU" dirty="0"/>
              <a:t>:</a:t>
            </a:r>
          </a:p>
          <a:p>
            <a:r>
              <a:rPr lang="hu-HU" dirty="0"/>
              <a:t>Egyes NSAID-ok, például a </a:t>
            </a:r>
            <a:r>
              <a:rPr lang="hu-HU" dirty="0" err="1"/>
              <a:t>diklofenák</a:t>
            </a:r>
            <a:r>
              <a:rPr lang="hu-HU" dirty="0"/>
              <a:t>, nagyobb </a:t>
            </a:r>
            <a:r>
              <a:rPr lang="hu-HU" dirty="0" err="1"/>
              <a:t>lipidoldékonysággal</a:t>
            </a:r>
            <a:r>
              <a:rPr lang="hu-HU" dirty="0"/>
              <a:t> rendelkeznek, ami lehetővé teszi számukra, hogy hatékonyabban </a:t>
            </a:r>
            <a:r>
              <a:rPr lang="hu-HU" dirty="0" err="1"/>
              <a:t>átjutjanak</a:t>
            </a:r>
            <a:r>
              <a:rPr lang="hu-HU" dirty="0"/>
              <a:t> a vér-agy gáton (BBB), ami potenciálisan központi idegrendszeri hatásokhoz vezethet.</a:t>
            </a:r>
          </a:p>
          <a:p>
            <a:r>
              <a:rPr lang="hu-HU" dirty="0"/>
              <a:t>A szabad </a:t>
            </a:r>
            <a:r>
              <a:rPr lang="hu-HU" dirty="0" err="1"/>
              <a:t>ibuprofen</a:t>
            </a:r>
            <a:r>
              <a:rPr lang="hu-HU" dirty="0"/>
              <a:t>, </a:t>
            </a:r>
            <a:r>
              <a:rPr lang="hu-HU" dirty="0" err="1"/>
              <a:t>flurbiprofen</a:t>
            </a:r>
            <a:r>
              <a:rPr lang="hu-HU" dirty="0"/>
              <a:t> és </a:t>
            </a:r>
            <a:r>
              <a:rPr lang="hu-HU" dirty="0" err="1"/>
              <a:t>indometacin</a:t>
            </a:r>
            <a:r>
              <a:rPr lang="hu-HU" dirty="0"/>
              <a:t> gyorsan átjut a vér-agy gáton (BBB), az </a:t>
            </a:r>
            <a:r>
              <a:rPr lang="hu-HU" dirty="0" err="1"/>
              <a:t>ibuprofen</a:t>
            </a:r>
            <a:r>
              <a:rPr lang="hu-HU" dirty="0"/>
              <a:t> a transzport telíthető komponensét mutatja. A plazmafehérjékhez való kötődés korlátozza az agyi NSAID-felvételt azáltal, hogy csökkenti az NSAID-ok szabad frakcióját a keringésben.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4" name="Kép 3" descr="A képen szöveg, Grafika, Betűtípus, Grafikus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52F7EB06-A2BF-D3CB-C319-B7732CDFE4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4" y="0"/>
            <a:ext cx="2753032" cy="537906"/>
          </a:xfrm>
          <a:prstGeom prst="rect">
            <a:avLst/>
          </a:prstGeom>
        </p:spPr>
      </p:pic>
      <p:pic>
        <p:nvPicPr>
          <p:cNvPr id="6" name="Kép 5">
            <a:extLst>
              <a:ext uri="{FF2B5EF4-FFF2-40B4-BE49-F238E27FC236}">
                <a16:creationId xmlns:a16="http://schemas.microsoft.com/office/drawing/2014/main" id="{3A7C758E-B4D4-1B6E-9885-64DE36F166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0072" y="695043"/>
            <a:ext cx="3435954" cy="182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161734"/>
      </p:ext>
    </p:extLst>
  </p:cSld>
  <p:clrMapOvr>
    <a:masterClrMapping/>
  </p:clrMapOvr>
</p:sld>
</file>

<file path=ppt/theme/theme1.xml><?xml version="1.0" encoding="utf-8"?>
<a:theme xmlns:a="http://schemas.openxmlformats.org/drawingml/2006/main" name="Csomag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{89735A97-504C-4241-9D85-D82ADD3459C2}tf10001115</Template>
  <TotalTime>2103</TotalTime>
  <Words>1540</Words>
  <Application>Microsoft Office PowerPoint</Application>
  <PresentationFormat>Szélesvásznú</PresentationFormat>
  <Paragraphs>90</Paragraphs>
  <Slides>17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2" baseType="lpstr">
      <vt:lpstr>Aptos</vt:lpstr>
      <vt:lpstr>Arial</vt:lpstr>
      <vt:lpstr>Gill Sans MT</vt:lpstr>
      <vt:lpstr>Wingdings</vt:lpstr>
      <vt:lpstr>Csomag</vt:lpstr>
      <vt:lpstr>NSAID-ok centrális hatásai</vt:lpstr>
      <vt:lpstr>Érintett témakörök</vt:lpstr>
      <vt:lpstr>PowerPoint-bemutató</vt:lpstr>
      <vt:lpstr>prosztaglandin E2</vt:lpstr>
      <vt:lpstr>PowerPoint-bemutató</vt:lpstr>
      <vt:lpstr>COX 3; emberben nem funkcionális</vt:lpstr>
      <vt:lpstr>Paracetamol</vt:lpstr>
      <vt:lpstr>Az NSAID-ok áthatolnak a vér-agy gáton, bár hatékony agyi koncentrációjuk gyakran alacsony olyan tényezők miatt, mint a plazmafehérje-kötés, az ionizáció fiziológiás pH-n, és egyes NSAID-ok korlátozott lipidoldhatósága. </vt:lpstr>
      <vt:lpstr>A korlátozott penetráció következményei </vt:lpstr>
      <vt:lpstr>Minerva Anestesiologica 2018 July;84(7):865-70 DOI: 10.23736/S0375-9393.18.12607-1</vt:lpstr>
      <vt:lpstr>PowerPoint-bemutató</vt:lpstr>
      <vt:lpstr>PowerPoint-bemutató</vt:lpstr>
      <vt:lpstr>Neurodegeneratív betegségek meőzése, kezelése; neuroinflammáció gátlása</vt:lpstr>
      <vt:lpstr>PowerPoint-bemutató</vt:lpstr>
      <vt:lpstr>Central Nervous System Side Effects of Nonsteroidal Anti-inflammatory DrugsAseptic Meningitis, Psychosis, and Cognitive Dysfunction Richard A. Hoppmann, MD; James G. Peden, MD; Scott K. Ober, MD  Arch Intern Med. 1991;151(7):1309-1313. doi:10.1001/archinte.1991.00400070083009  </vt:lpstr>
      <vt:lpstr>A betegnek mindig igaza van!!!?</vt:lpstr>
      <vt:lpstr>News &amp; CommentVolume 24, Issue 6p315-316June 01, 2001 NSAIDs action in the CNS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viktor szabó</dc:creator>
  <cp:lastModifiedBy>viktor szabó</cp:lastModifiedBy>
  <cp:revision>2</cp:revision>
  <dcterms:created xsi:type="dcterms:W3CDTF">2025-04-18T04:46:11Z</dcterms:created>
  <dcterms:modified xsi:type="dcterms:W3CDTF">2025-09-26T04:02:47Z</dcterms:modified>
</cp:coreProperties>
</file>