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30" r:id="rId3"/>
    <p:sldMasterId id="2147483743" r:id="rId4"/>
    <p:sldMasterId id="2147483782" r:id="rId5"/>
    <p:sldMasterId id="2147483794" r:id="rId6"/>
    <p:sldMasterId id="2147483819" r:id="rId7"/>
    <p:sldMasterId id="2147483832" r:id="rId8"/>
    <p:sldMasterId id="2147483844" r:id="rId9"/>
  </p:sldMasterIdLst>
  <p:notesMasterIdLst>
    <p:notesMasterId r:id="rId48"/>
  </p:notesMasterIdLst>
  <p:sldIdLst>
    <p:sldId id="262" r:id="rId10"/>
    <p:sldId id="4441" r:id="rId11"/>
    <p:sldId id="2141411963" r:id="rId12"/>
    <p:sldId id="2141412099" r:id="rId13"/>
    <p:sldId id="2141412098" r:id="rId14"/>
    <p:sldId id="2141412126" r:id="rId15"/>
    <p:sldId id="266" r:id="rId16"/>
    <p:sldId id="270" r:id="rId17"/>
    <p:sldId id="2141411951" r:id="rId18"/>
    <p:sldId id="258" r:id="rId19"/>
    <p:sldId id="2141411955" r:id="rId20"/>
    <p:sldId id="2141411960" r:id="rId21"/>
    <p:sldId id="2141411931" r:id="rId22"/>
    <p:sldId id="2141411959" r:id="rId23"/>
    <p:sldId id="2141411946" r:id="rId24"/>
    <p:sldId id="2141411954" r:id="rId25"/>
    <p:sldId id="2141412127" r:id="rId26"/>
    <p:sldId id="257" r:id="rId27"/>
    <p:sldId id="2141412119" r:id="rId28"/>
    <p:sldId id="2141411964" r:id="rId29"/>
    <p:sldId id="2141412128" r:id="rId30"/>
    <p:sldId id="2141411965" r:id="rId31"/>
    <p:sldId id="2141412122" r:id="rId32"/>
    <p:sldId id="2141412123" r:id="rId33"/>
    <p:sldId id="2141412120" r:id="rId34"/>
    <p:sldId id="2141412121" r:id="rId35"/>
    <p:sldId id="2141411966" r:id="rId36"/>
    <p:sldId id="2141412124" r:id="rId37"/>
    <p:sldId id="2141411953" r:id="rId38"/>
    <p:sldId id="2141411956" r:id="rId39"/>
    <p:sldId id="2141411957" r:id="rId40"/>
    <p:sldId id="2141412036" r:id="rId41"/>
    <p:sldId id="2141412078" r:id="rId42"/>
    <p:sldId id="2141411961" r:id="rId43"/>
    <p:sldId id="2141412073" r:id="rId44"/>
    <p:sldId id="261" r:id="rId45"/>
    <p:sldId id="383" r:id="rId46"/>
    <p:sldId id="214141211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FF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095" autoAdjust="0"/>
  </p:normalViewPr>
  <p:slideViewPr>
    <p:cSldViewPr snapToGrid="0">
      <p:cViewPr varScale="1">
        <p:scale>
          <a:sx n="82" d="100"/>
          <a:sy n="82" d="100"/>
        </p:scale>
        <p:origin x="7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7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18832-7EFB-4CDE-A9BE-06BE638E4C1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2F80F2-5634-4BAE-A4E3-F10BD8B5F256}">
      <dgm:prSet custT="1"/>
      <dgm:spPr/>
      <dgm:t>
        <a:bodyPr/>
        <a:lstStyle/>
        <a:p>
          <a:r>
            <a:rPr lang="hu-HU" sz="1600"/>
            <a:t>Tachycardia &gt;100 bpm-nél</a:t>
          </a:r>
          <a:endParaRPr lang="en-US" sz="1600"/>
        </a:p>
      </dgm:t>
    </dgm:pt>
    <dgm:pt modelId="{C3C752CF-A47A-4862-9A67-86EFD6EAC741}" type="parTrans" cxnId="{F5678E1F-C6EE-44C6-AE5D-A82F588F0A0B}">
      <dgm:prSet/>
      <dgm:spPr/>
      <dgm:t>
        <a:bodyPr/>
        <a:lstStyle/>
        <a:p>
          <a:endParaRPr lang="en-US"/>
        </a:p>
      </dgm:t>
    </dgm:pt>
    <dgm:pt modelId="{6093AE9D-1C78-421E-AE85-3629349CE34A}" type="sibTrans" cxnId="{F5678E1F-C6EE-44C6-AE5D-A82F588F0A0B}">
      <dgm:prSet/>
      <dgm:spPr/>
      <dgm:t>
        <a:bodyPr/>
        <a:lstStyle/>
        <a:p>
          <a:endParaRPr lang="en-US"/>
        </a:p>
      </dgm:t>
    </dgm:pt>
    <dgm:pt modelId="{11285500-67DF-476D-BFCC-1FC8C085668B}">
      <dgm:prSet custT="1"/>
      <dgm:spPr/>
      <dgm:t>
        <a:bodyPr/>
        <a:lstStyle/>
        <a:p>
          <a:r>
            <a:rPr lang="hu-HU" sz="1600" dirty="0" err="1"/>
            <a:t>Hb</a:t>
          </a:r>
          <a:r>
            <a:rPr lang="hu-HU" sz="1600" dirty="0"/>
            <a:t>-csökkenés </a:t>
          </a:r>
        </a:p>
        <a:p>
          <a:r>
            <a:rPr lang="hu-HU" sz="1600" dirty="0"/>
            <a:t>&gt; 2 g dl-1 h</a:t>
          </a:r>
          <a:endParaRPr lang="en-US" sz="1600" dirty="0"/>
        </a:p>
      </dgm:t>
    </dgm:pt>
    <dgm:pt modelId="{B9CE5501-047E-4749-ADFC-FE006694A9B7}" type="parTrans" cxnId="{801521E8-5CCF-4E0B-8D55-1BEDB58AACA8}">
      <dgm:prSet/>
      <dgm:spPr/>
      <dgm:t>
        <a:bodyPr/>
        <a:lstStyle/>
        <a:p>
          <a:endParaRPr lang="en-US"/>
        </a:p>
      </dgm:t>
    </dgm:pt>
    <dgm:pt modelId="{32A14947-5C1B-49E8-BF02-EAD4D2C1AAAE}" type="sibTrans" cxnId="{801521E8-5CCF-4E0B-8D55-1BEDB58AACA8}">
      <dgm:prSet/>
      <dgm:spPr/>
      <dgm:t>
        <a:bodyPr/>
        <a:lstStyle/>
        <a:p>
          <a:endParaRPr lang="en-US"/>
        </a:p>
      </dgm:t>
    </dgm:pt>
    <dgm:pt modelId="{7B1DC476-E79A-45E4-A31A-2E28F8B92ECB}">
      <dgm:prSet custT="1"/>
      <dgm:spPr/>
      <dgm:t>
        <a:bodyPr/>
        <a:lstStyle/>
        <a:p>
          <a:r>
            <a:rPr lang="hu-HU" sz="1600"/>
            <a:t>Hipotenzió – MAP: &gt; 20%-os (30-40%)</a:t>
          </a:r>
          <a:endParaRPr lang="en-US" sz="1600"/>
        </a:p>
      </dgm:t>
    </dgm:pt>
    <dgm:pt modelId="{B1FE53E6-0046-4E7B-B645-8B8E1B1240BA}" type="parTrans" cxnId="{AD1BE371-484E-41A5-B1FC-0DAB554F2505}">
      <dgm:prSet/>
      <dgm:spPr/>
      <dgm:t>
        <a:bodyPr/>
        <a:lstStyle/>
        <a:p>
          <a:endParaRPr lang="en-US"/>
        </a:p>
      </dgm:t>
    </dgm:pt>
    <dgm:pt modelId="{5C644100-89B5-47EA-B445-00ABCD896970}" type="sibTrans" cxnId="{AD1BE371-484E-41A5-B1FC-0DAB554F2505}">
      <dgm:prSet/>
      <dgm:spPr/>
      <dgm:t>
        <a:bodyPr/>
        <a:lstStyle/>
        <a:p>
          <a:endParaRPr lang="en-US"/>
        </a:p>
      </dgm:t>
    </dgm:pt>
    <dgm:pt modelId="{E044FDBD-A46A-4DA6-809B-92F9B6C0599F}">
      <dgm:prSet custT="1"/>
      <dgm:spPr/>
      <dgm:t>
        <a:bodyPr/>
        <a:lstStyle/>
        <a:p>
          <a:r>
            <a:rPr lang="hu-HU" sz="1600" dirty="0"/>
            <a:t>Bázisfelesleg &lt;-4, pH &lt;7,2).</a:t>
          </a:r>
          <a:endParaRPr lang="en-US" sz="1600" dirty="0"/>
        </a:p>
      </dgm:t>
    </dgm:pt>
    <dgm:pt modelId="{EC81413B-5D25-4051-920A-35AE5BD30679}" type="parTrans" cxnId="{DE253B5C-3A9B-48E6-AA30-710F7882A1E0}">
      <dgm:prSet/>
      <dgm:spPr/>
      <dgm:t>
        <a:bodyPr/>
        <a:lstStyle/>
        <a:p>
          <a:endParaRPr lang="en-US"/>
        </a:p>
      </dgm:t>
    </dgm:pt>
    <dgm:pt modelId="{F326E112-4873-4873-96BA-EAAE16D60DCA}" type="sibTrans" cxnId="{DE253B5C-3A9B-48E6-AA30-710F7882A1E0}">
      <dgm:prSet/>
      <dgm:spPr/>
      <dgm:t>
        <a:bodyPr/>
        <a:lstStyle/>
        <a:p>
          <a:endParaRPr lang="en-US"/>
        </a:p>
      </dgm:t>
    </dgm:pt>
    <dgm:pt modelId="{89CD1695-B6DC-43F8-A83D-185F5CE3F342}">
      <dgm:prSet custT="1"/>
      <dgm:spPr/>
      <dgm:t>
        <a:bodyPr/>
        <a:lstStyle/>
        <a:p>
          <a:r>
            <a:rPr lang="hu-HU" sz="1600"/>
            <a:t>Sokkindex &gt;0,9.</a:t>
          </a:r>
          <a:endParaRPr lang="en-US" sz="1600"/>
        </a:p>
      </dgm:t>
    </dgm:pt>
    <dgm:pt modelId="{90DE7FC4-AE26-42DF-8199-62058A32BE1A}" type="parTrans" cxnId="{B4BA3C56-0E3A-40F1-A428-4EA1EA5C5166}">
      <dgm:prSet/>
      <dgm:spPr/>
      <dgm:t>
        <a:bodyPr/>
        <a:lstStyle/>
        <a:p>
          <a:endParaRPr lang="en-US"/>
        </a:p>
      </dgm:t>
    </dgm:pt>
    <dgm:pt modelId="{49586AB0-EA99-409F-AFFC-D1E624FBB9F8}" type="sibTrans" cxnId="{B4BA3C56-0E3A-40F1-A428-4EA1EA5C5166}">
      <dgm:prSet/>
      <dgm:spPr/>
      <dgm:t>
        <a:bodyPr/>
        <a:lstStyle/>
        <a:p>
          <a:endParaRPr lang="en-US"/>
        </a:p>
      </dgm:t>
    </dgm:pt>
    <dgm:pt modelId="{5AA8150B-1E88-4478-A8CE-F7EE3002EEDE}">
      <dgm:prSet custT="1"/>
      <dgm:spPr/>
      <dgm:t>
        <a:bodyPr/>
        <a:lstStyle/>
        <a:p>
          <a:r>
            <a:rPr lang="hu-HU" sz="1600"/>
            <a:t>Laktát &gt;4,0 mM/l.</a:t>
          </a:r>
          <a:endParaRPr lang="en-US" sz="1600"/>
        </a:p>
      </dgm:t>
    </dgm:pt>
    <dgm:pt modelId="{3103850C-3FC0-4103-9901-33F19323CCE1}" type="parTrans" cxnId="{AB5E4163-447E-4DA8-9D04-C7F8739CB1C6}">
      <dgm:prSet/>
      <dgm:spPr/>
      <dgm:t>
        <a:bodyPr/>
        <a:lstStyle/>
        <a:p>
          <a:endParaRPr lang="en-US"/>
        </a:p>
      </dgm:t>
    </dgm:pt>
    <dgm:pt modelId="{5EA914DE-348F-442F-AC6D-751D00F56E74}" type="sibTrans" cxnId="{AB5E4163-447E-4DA8-9D04-C7F8739CB1C6}">
      <dgm:prSet/>
      <dgm:spPr/>
      <dgm:t>
        <a:bodyPr/>
        <a:lstStyle/>
        <a:p>
          <a:endParaRPr lang="en-US"/>
        </a:p>
      </dgm:t>
    </dgm:pt>
    <dgm:pt modelId="{8E0B6B3D-4F51-4DC3-B3ED-E3D46A32793A}">
      <dgm:prSet custT="1"/>
      <dgm:spPr/>
      <dgm:t>
        <a:bodyPr/>
        <a:lstStyle/>
        <a:p>
          <a:r>
            <a:rPr lang="hu-HU" sz="1600" dirty="0" err="1"/>
            <a:t>Oliguria</a:t>
          </a:r>
          <a:r>
            <a:rPr lang="hu-HU" sz="1600" dirty="0"/>
            <a:t> &lt;500 ml</a:t>
          </a:r>
        </a:p>
        <a:p>
          <a:r>
            <a:rPr lang="hu-HU" sz="1600" dirty="0"/>
            <a:t> 24 óra alatt</a:t>
          </a:r>
          <a:endParaRPr lang="en-US" sz="1600" dirty="0"/>
        </a:p>
      </dgm:t>
    </dgm:pt>
    <dgm:pt modelId="{AEE5035B-EC0B-4BFC-BD17-10DD0B93E96D}" type="parTrans" cxnId="{16E9D567-0A01-427F-ADA8-1ADB76CABE0A}">
      <dgm:prSet/>
      <dgm:spPr/>
      <dgm:t>
        <a:bodyPr/>
        <a:lstStyle/>
        <a:p>
          <a:endParaRPr lang="en-US"/>
        </a:p>
      </dgm:t>
    </dgm:pt>
    <dgm:pt modelId="{906E72FD-DC21-445E-89C3-FCEF9E069F1A}" type="sibTrans" cxnId="{16E9D567-0A01-427F-ADA8-1ADB76CABE0A}">
      <dgm:prSet/>
      <dgm:spPr/>
      <dgm:t>
        <a:bodyPr/>
        <a:lstStyle/>
        <a:p>
          <a:endParaRPr lang="en-US"/>
        </a:p>
      </dgm:t>
    </dgm:pt>
    <dgm:pt modelId="{AEAB54EA-C784-4C2F-BFD3-BD91B2DDAAF3}">
      <dgm:prSet custT="1"/>
      <dgm:spPr/>
      <dgm:t>
        <a:bodyPr/>
        <a:lstStyle/>
        <a:p>
          <a:r>
            <a:rPr lang="hu-HU" sz="1600" dirty="0"/>
            <a:t>Túlzott volumenigény</a:t>
          </a:r>
          <a:endParaRPr lang="en-US" sz="1600" dirty="0"/>
        </a:p>
      </dgm:t>
    </dgm:pt>
    <dgm:pt modelId="{AE752024-594E-4551-A6C1-533763B4700C}" type="parTrans" cxnId="{5BE8C873-3C13-4069-91AE-6EE37E275661}">
      <dgm:prSet/>
      <dgm:spPr/>
      <dgm:t>
        <a:bodyPr/>
        <a:lstStyle/>
        <a:p>
          <a:endParaRPr lang="en-US"/>
        </a:p>
      </dgm:t>
    </dgm:pt>
    <dgm:pt modelId="{8019ECA7-F789-447D-B468-05BB08C2A713}" type="sibTrans" cxnId="{5BE8C873-3C13-4069-91AE-6EE37E275661}">
      <dgm:prSet/>
      <dgm:spPr/>
      <dgm:t>
        <a:bodyPr/>
        <a:lstStyle/>
        <a:p>
          <a:endParaRPr lang="en-US"/>
        </a:p>
      </dgm:t>
    </dgm:pt>
    <dgm:pt modelId="{A0ACB64B-42EA-449F-AF22-416A1C227336}" type="pres">
      <dgm:prSet presAssocID="{05818832-7EFB-4CDE-A9BE-06BE638E4C17}" presName="Name0" presStyleCnt="0">
        <dgm:presLayoutVars>
          <dgm:dir/>
          <dgm:resizeHandles val="exact"/>
        </dgm:presLayoutVars>
      </dgm:prSet>
      <dgm:spPr/>
    </dgm:pt>
    <dgm:pt modelId="{913DAE86-19FD-4B66-9DAA-6E8AFB8E98B3}" type="pres">
      <dgm:prSet presAssocID="{EA2F80F2-5634-4BAE-A4E3-F10BD8B5F256}" presName="node" presStyleLbl="node1" presStyleIdx="0" presStyleCnt="8">
        <dgm:presLayoutVars>
          <dgm:bulletEnabled val="1"/>
        </dgm:presLayoutVars>
      </dgm:prSet>
      <dgm:spPr/>
    </dgm:pt>
    <dgm:pt modelId="{A31F9EED-FC9E-44BF-9B36-131EEF442534}" type="pres">
      <dgm:prSet presAssocID="{6093AE9D-1C78-421E-AE85-3629349CE34A}" presName="sibTrans" presStyleLbl="sibTrans1D1" presStyleIdx="0" presStyleCnt="7"/>
      <dgm:spPr/>
    </dgm:pt>
    <dgm:pt modelId="{982A69C8-4006-4A5B-8001-2EC474F68714}" type="pres">
      <dgm:prSet presAssocID="{6093AE9D-1C78-421E-AE85-3629349CE34A}" presName="connectorText" presStyleLbl="sibTrans1D1" presStyleIdx="0" presStyleCnt="7"/>
      <dgm:spPr/>
    </dgm:pt>
    <dgm:pt modelId="{8F30828C-932C-4998-9B6C-3D1BB33DD0F7}" type="pres">
      <dgm:prSet presAssocID="{11285500-67DF-476D-BFCC-1FC8C085668B}" presName="node" presStyleLbl="node1" presStyleIdx="1" presStyleCnt="8">
        <dgm:presLayoutVars>
          <dgm:bulletEnabled val="1"/>
        </dgm:presLayoutVars>
      </dgm:prSet>
      <dgm:spPr/>
    </dgm:pt>
    <dgm:pt modelId="{F6E10A78-EC2C-4078-8847-6D4F08E2F4BE}" type="pres">
      <dgm:prSet presAssocID="{32A14947-5C1B-49E8-BF02-EAD4D2C1AAAE}" presName="sibTrans" presStyleLbl="sibTrans1D1" presStyleIdx="1" presStyleCnt="7"/>
      <dgm:spPr/>
    </dgm:pt>
    <dgm:pt modelId="{37C9C2B5-FBB6-49F0-A4CC-147CBD49C7DA}" type="pres">
      <dgm:prSet presAssocID="{32A14947-5C1B-49E8-BF02-EAD4D2C1AAAE}" presName="connectorText" presStyleLbl="sibTrans1D1" presStyleIdx="1" presStyleCnt="7"/>
      <dgm:spPr/>
    </dgm:pt>
    <dgm:pt modelId="{448AE7F5-C72E-49CB-A7BF-225BC21CF2DB}" type="pres">
      <dgm:prSet presAssocID="{7B1DC476-E79A-45E4-A31A-2E28F8B92ECB}" presName="node" presStyleLbl="node1" presStyleIdx="2" presStyleCnt="8">
        <dgm:presLayoutVars>
          <dgm:bulletEnabled val="1"/>
        </dgm:presLayoutVars>
      </dgm:prSet>
      <dgm:spPr/>
    </dgm:pt>
    <dgm:pt modelId="{75B431DE-3217-443F-96D9-1F80DA92EAF0}" type="pres">
      <dgm:prSet presAssocID="{5C644100-89B5-47EA-B445-00ABCD896970}" presName="sibTrans" presStyleLbl="sibTrans1D1" presStyleIdx="2" presStyleCnt="7"/>
      <dgm:spPr/>
    </dgm:pt>
    <dgm:pt modelId="{CAAB83F0-45F5-40C5-A0EB-C2FE05CB3123}" type="pres">
      <dgm:prSet presAssocID="{5C644100-89B5-47EA-B445-00ABCD896970}" presName="connectorText" presStyleLbl="sibTrans1D1" presStyleIdx="2" presStyleCnt="7"/>
      <dgm:spPr/>
    </dgm:pt>
    <dgm:pt modelId="{F930B86C-A2ED-4945-967F-F066AEDE0E31}" type="pres">
      <dgm:prSet presAssocID="{E044FDBD-A46A-4DA6-809B-92F9B6C0599F}" presName="node" presStyleLbl="node1" presStyleIdx="3" presStyleCnt="8">
        <dgm:presLayoutVars>
          <dgm:bulletEnabled val="1"/>
        </dgm:presLayoutVars>
      </dgm:prSet>
      <dgm:spPr/>
    </dgm:pt>
    <dgm:pt modelId="{F3D8A529-DCBA-465C-BCAD-9056E1FB6E19}" type="pres">
      <dgm:prSet presAssocID="{F326E112-4873-4873-96BA-EAAE16D60DCA}" presName="sibTrans" presStyleLbl="sibTrans1D1" presStyleIdx="3" presStyleCnt="7"/>
      <dgm:spPr/>
    </dgm:pt>
    <dgm:pt modelId="{B0201447-341F-4714-9026-0228D7E22B38}" type="pres">
      <dgm:prSet presAssocID="{F326E112-4873-4873-96BA-EAAE16D60DCA}" presName="connectorText" presStyleLbl="sibTrans1D1" presStyleIdx="3" presStyleCnt="7"/>
      <dgm:spPr/>
    </dgm:pt>
    <dgm:pt modelId="{303463CF-3E56-489C-891F-2FAB8BE626E8}" type="pres">
      <dgm:prSet presAssocID="{89CD1695-B6DC-43F8-A83D-185F5CE3F342}" presName="node" presStyleLbl="node1" presStyleIdx="4" presStyleCnt="8">
        <dgm:presLayoutVars>
          <dgm:bulletEnabled val="1"/>
        </dgm:presLayoutVars>
      </dgm:prSet>
      <dgm:spPr/>
    </dgm:pt>
    <dgm:pt modelId="{B0EFBD3E-18D7-4AFF-88FB-8EE4EABE7FE3}" type="pres">
      <dgm:prSet presAssocID="{49586AB0-EA99-409F-AFFC-D1E624FBB9F8}" presName="sibTrans" presStyleLbl="sibTrans1D1" presStyleIdx="4" presStyleCnt="7"/>
      <dgm:spPr/>
    </dgm:pt>
    <dgm:pt modelId="{995117BF-EB94-46EB-A2EF-9EE6124D1D26}" type="pres">
      <dgm:prSet presAssocID="{49586AB0-EA99-409F-AFFC-D1E624FBB9F8}" presName="connectorText" presStyleLbl="sibTrans1D1" presStyleIdx="4" presStyleCnt="7"/>
      <dgm:spPr/>
    </dgm:pt>
    <dgm:pt modelId="{D282C194-68B6-474E-9199-102B698D9B77}" type="pres">
      <dgm:prSet presAssocID="{5AA8150B-1E88-4478-A8CE-F7EE3002EEDE}" presName="node" presStyleLbl="node1" presStyleIdx="5" presStyleCnt="8">
        <dgm:presLayoutVars>
          <dgm:bulletEnabled val="1"/>
        </dgm:presLayoutVars>
      </dgm:prSet>
      <dgm:spPr/>
    </dgm:pt>
    <dgm:pt modelId="{3EE62487-E99F-4246-B17B-01D3F21BDE72}" type="pres">
      <dgm:prSet presAssocID="{5EA914DE-348F-442F-AC6D-751D00F56E74}" presName="sibTrans" presStyleLbl="sibTrans1D1" presStyleIdx="5" presStyleCnt="7"/>
      <dgm:spPr/>
    </dgm:pt>
    <dgm:pt modelId="{8BE36D94-A2D6-4A07-820E-6573954E1BA1}" type="pres">
      <dgm:prSet presAssocID="{5EA914DE-348F-442F-AC6D-751D00F56E74}" presName="connectorText" presStyleLbl="sibTrans1D1" presStyleIdx="5" presStyleCnt="7"/>
      <dgm:spPr/>
    </dgm:pt>
    <dgm:pt modelId="{638FD6CC-BB1A-46CA-B95B-03FE239689E0}" type="pres">
      <dgm:prSet presAssocID="{8E0B6B3D-4F51-4DC3-B3ED-E3D46A32793A}" presName="node" presStyleLbl="node1" presStyleIdx="6" presStyleCnt="8">
        <dgm:presLayoutVars>
          <dgm:bulletEnabled val="1"/>
        </dgm:presLayoutVars>
      </dgm:prSet>
      <dgm:spPr/>
    </dgm:pt>
    <dgm:pt modelId="{00FD8AA9-D3DE-4B5B-9708-04BB210041F3}" type="pres">
      <dgm:prSet presAssocID="{906E72FD-DC21-445E-89C3-FCEF9E069F1A}" presName="sibTrans" presStyleLbl="sibTrans1D1" presStyleIdx="6" presStyleCnt="7"/>
      <dgm:spPr/>
    </dgm:pt>
    <dgm:pt modelId="{F71F0C4E-A0DF-4E8B-9DD0-FDE6063CE590}" type="pres">
      <dgm:prSet presAssocID="{906E72FD-DC21-445E-89C3-FCEF9E069F1A}" presName="connectorText" presStyleLbl="sibTrans1D1" presStyleIdx="6" presStyleCnt="7"/>
      <dgm:spPr/>
    </dgm:pt>
    <dgm:pt modelId="{C86E9BF0-C48A-42BF-B2FE-08525BCBDBE7}" type="pres">
      <dgm:prSet presAssocID="{AEAB54EA-C784-4C2F-BFD3-BD91B2DDAAF3}" presName="node" presStyleLbl="node1" presStyleIdx="7" presStyleCnt="8">
        <dgm:presLayoutVars>
          <dgm:bulletEnabled val="1"/>
        </dgm:presLayoutVars>
      </dgm:prSet>
      <dgm:spPr/>
    </dgm:pt>
  </dgm:ptLst>
  <dgm:cxnLst>
    <dgm:cxn modelId="{7E82DC01-7D60-4615-9F6A-97098425F02B}" type="presOf" srcId="{F326E112-4873-4873-96BA-EAAE16D60DCA}" destId="{B0201447-341F-4714-9026-0228D7E22B38}" srcOrd="1" destOrd="0" presId="urn:microsoft.com/office/officeart/2016/7/layout/RepeatingBendingProcessNew"/>
    <dgm:cxn modelId="{5405D208-5D91-42B9-94E6-94E629DC65DB}" type="presOf" srcId="{5EA914DE-348F-442F-AC6D-751D00F56E74}" destId="{8BE36D94-A2D6-4A07-820E-6573954E1BA1}" srcOrd="1" destOrd="0" presId="urn:microsoft.com/office/officeart/2016/7/layout/RepeatingBendingProcessNew"/>
    <dgm:cxn modelId="{0E192B0C-358E-466B-AEEF-C1F2F768EEA5}" type="presOf" srcId="{7B1DC476-E79A-45E4-A31A-2E28F8B92ECB}" destId="{448AE7F5-C72E-49CB-A7BF-225BC21CF2DB}" srcOrd="0" destOrd="0" presId="urn:microsoft.com/office/officeart/2016/7/layout/RepeatingBendingProcessNew"/>
    <dgm:cxn modelId="{F5678E1F-C6EE-44C6-AE5D-A82F588F0A0B}" srcId="{05818832-7EFB-4CDE-A9BE-06BE638E4C17}" destId="{EA2F80F2-5634-4BAE-A4E3-F10BD8B5F256}" srcOrd="0" destOrd="0" parTransId="{C3C752CF-A47A-4862-9A67-86EFD6EAC741}" sibTransId="{6093AE9D-1C78-421E-AE85-3629349CE34A}"/>
    <dgm:cxn modelId="{1A283C23-FCAE-4BAC-9F25-C612EA106616}" type="presOf" srcId="{F326E112-4873-4873-96BA-EAAE16D60DCA}" destId="{F3D8A529-DCBA-465C-BCAD-9056E1FB6E19}" srcOrd="0" destOrd="0" presId="urn:microsoft.com/office/officeart/2016/7/layout/RepeatingBendingProcessNew"/>
    <dgm:cxn modelId="{87CB6B2E-22C0-4CFC-B7E9-1C7CF0A613B0}" type="presOf" srcId="{89CD1695-B6DC-43F8-A83D-185F5CE3F342}" destId="{303463CF-3E56-489C-891F-2FAB8BE626E8}" srcOrd="0" destOrd="0" presId="urn:microsoft.com/office/officeart/2016/7/layout/RepeatingBendingProcessNew"/>
    <dgm:cxn modelId="{C300A63A-CD7A-4866-A692-A151DD9353D2}" type="presOf" srcId="{906E72FD-DC21-445E-89C3-FCEF9E069F1A}" destId="{00FD8AA9-D3DE-4B5B-9708-04BB210041F3}" srcOrd="0" destOrd="0" presId="urn:microsoft.com/office/officeart/2016/7/layout/RepeatingBendingProcessNew"/>
    <dgm:cxn modelId="{DE253B5C-3A9B-48E6-AA30-710F7882A1E0}" srcId="{05818832-7EFB-4CDE-A9BE-06BE638E4C17}" destId="{E044FDBD-A46A-4DA6-809B-92F9B6C0599F}" srcOrd="3" destOrd="0" parTransId="{EC81413B-5D25-4051-920A-35AE5BD30679}" sibTransId="{F326E112-4873-4873-96BA-EAAE16D60DCA}"/>
    <dgm:cxn modelId="{AB5E4163-447E-4DA8-9D04-C7F8739CB1C6}" srcId="{05818832-7EFB-4CDE-A9BE-06BE638E4C17}" destId="{5AA8150B-1E88-4478-A8CE-F7EE3002EEDE}" srcOrd="5" destOrd="0" parTransId="{3103850C-3FC0-4103-9901-33F19323CCE1}" sibTransId="{5EA914DE-348F-442F-AC6D-751D00F56E74}"/>
    <dgm:cxn modelId="{16E9D567-0A01-427F-ADA8-1ADB76CABE0A}" srcId="{05818832-7EFB-4CDE-A9BE-06BE638E4C17}" destId="{8E0B6B3D-4F51-4DC3-B3ED-E3D46A32793A}" srcOrd="6" destOrd="0" parTransId="{AEE5035B-EC0B-4BFC-BD17-10DD0B93E96D}" sibTransId="{906E72FD-DC21-445E-89C3-FCEF9E069F1A}"/>
    <dgm:cxn modelId="{4A4D7F6D-E61D-461F-97F2-A9F06130443D}" type="presOf" srcId="{5EA914DE-348F-442F-AC6D-751D00F56E74}" destId="{3EE62487-E99F-4246-B17B-01D3F21BDE72}" srcOrd="0" destOrd="0" presId="urn:microsoft.com/office/officeart/2016/7/layout/RepeatingBendingProcessNew"/>
    <dgm:cxn modelId="{AD1BE371-484E-41A5-B1FC-0DAB554F2505}" srcId="{05818832-7EFB-4CDE-A9BE-06BE638E4C17}" destId="{7B1DC476-E79A-45E4-A31A-2E28F8B92ECB}" srcOrd="2" destOrd="0" parTransId="{B1FE53E6-0046-4E7B-B645-8B8E1B1240BA}" sibTransId="{5C644100-89B5-47EA-B445-00ABCD896970}"/>
    <dgm:cxn modelId="{5BE8C873-3C13-4069-91AE-6EE37E275661}" srcId="{05818832-7EFB-4CDE-A9BE-06BE638E4C17}" destId="{AEAB54EA-C784-4C2F-BFD3-BD91B2DDAAF3}" srcOrd="7" destOrd="0" parTransId="{AE752024-594E-4551-A6C1-533763B4700C}" sibTransId="{8019ECA7-F789-447D-B468-05BB08C2A713}"/>
    <dgm:cxn modelId="{B4BA3C56-0E3A-40F1-A428-4EA1EA5C5166}" srcId="{05818832-7EFB-4CDE-A9BE-06BE638E4C17}" destId="{89CD1695-B6DC-43F8-A83D-185F5CE3F342}" srcOrd="4" destOrd="0" parTransId="{90DE7FC4-AE26-42DF-8199-62058A32BE1A}" sibTransId="{49586AB0-EA99-409F-AFFC-D1E624FBB9F8}"/>
    <dgm:cxn modelId="{9F75EB7F-4AB3-4328-8D55-098A25292C4B}" type="presOf" srcId="{6093AE9D-1C78-421E-AE85-3629349CE34A}" destId="{A31F9EED-FC9E-44BF-9B36-131EEF442534}" srcOrd="0" destOrd="0" presId="urn:microsoft.com/office/officeart/2016/7/layout/RepeatingBendingProcessNew"/>
    <dgm:cxn modelId="{081A1B8A-BDC5-4921-976E-AF6228BCFBF5}" type="presOf" srcId="{11285500-67DF-476D-BFCC-1FC8C085668B}" destId="{8F30828C-932C-4998-9B6C-3D1BB33DD0F7}" srcOrd="0" destOrd="0" presId="urn:microsoft.com/office/officeart/2016/7/layout/RepeatingBendingProcessNew"/>
    <dgm:cxn modelId="{027B9B96-50EC-4830-B10D-A303A84577AB}" type="presOf" srcId="{32A14947-5C1B-49E8-BF02-EAD4D2C1AAAE}" destId="{F6E10A78-EC2C-4078-8847-6D4F08E2F4BE}" srcOrd="0" destOrd="0" presId="urn:microsoft.com/office/officeart/2016/7/layout/RepeatingBendingProcessNew"/>
    <dgm:cxn modelId="{E57A1899-0086-409F-8AB6-DA516FFAC6B1}" type="presOf" srcId="{32A14947-5C1B-49E8-BF02-EAD4D2C1AAAE}" destId="{37C9C2B5-FBB6-49F0-A4CC-147CBD49C7DA}" srcOrd="1" destOrd="0" presId="urn:microsoft.com/office/officeart/2016/7/layout/RepeatingBendingProcessNew"/>
    <dgm:cxn modelId="{686CEBA1-A1CE-4209-B088-6B7C660C37E5}" type="presOf" srcId="{906E72FD-DC21-445E-89C3-FCEF9E069F1A}" destId="{F71F0C4E-A0DF-4E8B-9DD0-FDE6063CE590}" srcOrd="1" destOrd="0" presId="urn:microsoft.com/office/officeart/2016/7/layout/RepeatingBendingProcessNew"/>
    <dgm:cxn modelId="{4936A4A3-A01E-43FD-881B-AA3B66807500}" type="presOf" srcId="{49586AB0-EA99-409F-AFFC-D1E624FBB9F8}" destId="{995117BF-EB94-46EB-A2EF-9EE6124D1D26}" srcOrd="1" destOrd="0" presId="urn:microsoft.com/office/officeart/2016/7/layout/RepeatingBendingProcessNew"/>
    <dgm:cxn modelId="{052A60AA-47F8-4948-93A0-E2ABB87B2D62}" type="presOf" srcId="{5AA8150B-1E88-4478-A8CE-F7EE3002EEDE}" destId="{D282C194-68B6-474E-9199-102B698D9B77}" srcOrd="0" destOrd="0" presId="urn:microsoft.com/office/officeart/2016/7/layout/RepeatingBendingProcessNew"/>
    <dgm:cxn modelId="{045FE9AD-CCD7-453B-8BA3-69CEADEDE2E5}" type="presOf" srcId="{6093AE9D-1C78-421E-AE85-3629349CE34A}" destId="{982A69C8-4006-4A5B-8001-2EC474F68714}" srcOrd="1" destOrd="0" presId="urn:microsoft.com/office/officeart/2016/7/layout/RepeatingBendingProcessNew"/>
    <dgm:cxn modelId="{CBCA07B0-96A2-427A-AC20-79A2DFD7B232}" type="presOf" srcId="{49586AB0-EA99-409F-AFFC-D1E624FBB9F8}" destId="{B0EFBD3E-18D7-4AFF-88FB-8EE4EABE7FE3}" srcOrd="0" destOrd="0" presId="urn:microsoft.com/office/officeart/2016/7/layout/RepeatingBendingProcessNew"/>
    <dgm:cxn modelId="{B1F327CE-52A0-4E32-90E7-A4F6281134B7}" type="presOf" srcId="{05818832-7EFB-4CDE-A9BE-06BE638E4C17}" destId="{A0ACB64B-42EA-449F-AF22-416A1C227336}" srcOrd="0" destOrd="0" presId="urn:microsoft.com/office/officeart/2016/7/layout/RepeatingBendingProcessNew"/>
    <dgm:cxn modelId="{615D33DD-EF20-4177-9848-C7E8587BF4A3}" type="presOf" srcId="{8E0B6B3D-4F51-4DC3-B3ED-E3D46A32793A}" destId="{638FD6CC-BB1A-46CA-B95B-03FE239689E0}" srcOrd="0" destOrd="0" presId="urn:microsoft.com/office/officeart/2016/7/layout/RepeatingBendingProcessNew"/>
    <dgm:cxn modelId="{E93D62E0-E669-4043-A962-E7B45EAD1136}" type="presOf" srcId="{5C644100-89B5-47EA-B445-00ABCD896970}" destId="{75B431DE-3217-443F-96D9-1F80DA92EAF0}" srcOrd="0" destOrd="0" presId="urn:microsoft.com/office/officeart/2016/7/layout/RepeatingBendingProcessNew"/>
    <dgm:cxn modelId="{124765E1-7A54-43E3-BDD4-6285EB1C9F13}" type="presOf" srcId="{EA2F80F2-5634-4BAE-A4E3-F10BD8B5F256}" destId="{913DAE86-19FD-4B66-9DAA-6E8AFB8E98B3}" srcOrd="0" destOrd="0" presId="urn:microsoft.com/office/officeart/2016/7/layout/RepeatingBendingProcessNew"/>
    <dgm:cxn modelId="{A1C54DE6-8A73-4E3B-8787-004A869B72AF}" type="presOf" srcId="{5C644100-89B5-47EA-B445-00ABCD896970}" destId="{CAAB83F0-45F5-40C5-A0EB-C2FE05CB3123}" srcOrd="1" destOrd="0" presId="urn:microsoft.com/office/officeart/2016/7/layout/RepeatingBendingProcessNew"/>
    <dgm:cxn modelId="{801521E8-5CCF-4E0B-8D55-1BEDB58AACA8}" srcId="{05818832-7EFB-4CDE-A9BE-06BE638E4C17}" destId="{11285500-67DF-476D-BFCC-1FC8C085668B}" srcOrd="1" destOrd="0" parTransId="{B9CE5501-047E-4749-ADFC-FE006694A9B7}" sibTransId="{32A14947-5C1B-49E8-BF02-EAD4D2C1AAAE}"/>
    <dgm:cxn modelId="{2FB928EF-637A-468F-BAF9-13467F53575E}" type="presOf" srcId="{AEAB54EA-C784-4C2F-BFD3-BD91B2DDAAF3}" destId="{C86E9BF0-C48A-42BF-B2FE-08525BCBDBE7}" srcOrd="0" destOrd="0" presId="urn:microsoft.com/office/officeart/2016/7/layout/RepeatingBendingProcessNew"/>
    <dgm:cxn modelId="{F2C312F3-E81C-483C-85D3-E2E34D661AB5}" type="presOf" srcId="{E044FDBD-A46A-4DA6-809B-92F9B6C0599F}" destId="{F930B86C-A2ED-4945-967F-F066AEDE0E31}" srcOrd="0" destOrd="0" presId="urn:microsoft.com/office/officeart/2016/7/layout/RepeatingBendingProcessNew"/>
    <dgm:cxn modelId="{557BCF28-2517-41C4-9F54-099CB6980F79}" type="presParOf" srcId="{A0ACB64B-42EA-449F-AF22-416A1C227336}" destId="{913DAE86-19FD-4B66-9DAA-6E8AFB8E98B3}" srcOrd="0" destOrd="0" presId="urn:microsoft.com/office/officeart/2016/7/layout/RepeatingBendingProcessNew"/>
    <dgm:cxn modelId="{D9EE7573-D66C-4F0E-905C-289A2ED71BDC}" type="presParOf" srcId="{A0ACB64B-42EA-449F-AF22-416A1C227336}" destId="{A31F9EED-FC9E-44BF-9B36-131EEF442534}" srcOrd="1" destOrd="0" presId="urn:microsoft.com/office/officeart/2016/7/layout/RepeatingBendingProcessNew"/>
    <dgm:cxn modelId="{0DEE8ED8-365C-47A4-87B5-9E5DAE2B3178}" type="presParOf" srcId="{A31F9EED-FC9E-44BF-9B36-131EEF442534}" destId="{982A69C8-4006-4A5B-8001-2EC474F68714}" srcOrd="0" destOrd="0" presId="urn:microsoft.com/office/officeart/2016/7/layout/RepeatingBendingProcessNew"/>
    <dgm:cxn modelId="{B71897B6-981B-471D-98A1-FDDC70D6C19E}" type="presParOf" srcId="{A0ACB64B-42EA-449F-AF22-416A1C227336}" destId="{8F30828C-932C-4998-9B6C-3D1BB33DD0F7}" srcOrd="2" destOrd="0" presId="urn:microsoft.com/office/officeart/2016/7/layout/RepeatingBendingProcessNew"/>
    <dgm:cxn modelId="{660861CE-8E38-42C4-8C88-0BDC201E4355}" type="presParOf" srcId="{A0ACB64B-42EA-449F-AF22-416A1C227336}" destId="{F6E10A78-EC2C-4078-8847-6D4F08E2F4BE}" srcOrd="3" destOrd="0" presId="urn:microsoft.com/office/officeart/2016/7/layout/RepeatingBendingProcessNew"/>
    <dgm:cxn modelId="{0578E600-F867-49AB-B5AE-A1B420FC2DD1}" type="presParOf" srcId="{F6E10A78-EC2C-4078-8847-6D4F08E2F4BE}" destId="{37C9C2B5-FBB6-49F0-A4CC-147CBD49C7DA}" srcOrd="0" destOrd="0" presId="urn:microsoft.com/office/officeart/2016/7/layout/RepeatingBendingProcessNew"/>
    <dgm:cxn modelId="{C12086EF-C067-4B25-A044-695A03ABA41F}" type="presParOf" srcId="{A0ACB64B-42EA-449F-AF22-416A1C227336}" destId="{448AE7F5-C72E-49CB-A7BF-225BC21CF2DB}" srcOrd="4" destOrd="0" presId="urn:microsoft.com/office/officeart/2016/7/layout/RepeatingBendingProcessNew"/>
    <dgm:cxn modelId="{03B6F37F-6152-4D0E-AA73-04CF31A4290C}" type="presParOf" srcId="{A0ACB64B-42EA-449F-AF22-416A1C227336}" destId="{75B431DE-3217-443F-96D9-1F80DA92EAF0}" srcOrd="5" destOrd="0" presId="urn:microsoft.com/office/officeart/2016/7/layout/RepeatingBendingProcessNew"/>
    <dgm:cxn modelId="{24CA046D-D930-41C4-BD82-21976AA10662}" type="presParOf" srcId="{75B431DE-3217-443F-96D9-1F80DA92EAF0}" destId="{CAAB83F0-45F5-40C5-A0EB-C2FE05CB3123}" srcOrd="0" destOrd="0" presId="urn:microsoft.com/office/officeart/2016/7/layout/RepeatingBendingProcessNew"/>
    <dgm:cxn modelId="{5D05EE91-0569-4B9F-A6F7-B5A1EE0DF5A4}" type="presParOf" srcId="{A0ACB64B-42EA-449F-AF22-416A1C227336}" destId="{F930B86C-A2ED-4945-967F-F066AEDE0E31}" srcOrd="6" destOrd="0" presId="urn:microsoft.com/office/officeart/2016/7/layout/RepeatingBendingProcessNew"/>
    <dgm:cxn modelId="{8C9976FF-0360-4DA8-9BA9-7BFFBDC6D0D5}" type="presParOf" srcId="{A0ACB64B-42EA-449F-AF22-416A1C227336}" destId="{F3D8A529-DCBA-465C-BCAD-9056E1FB6E19}" srcOrd="7" destOrd="0" presId="urn:microsoft.com/office/officeart/2016/7/layout/RepeatingBendingProcessNew"/>
    <dgm:cxn modelId="{5640CA79-11DC-45AE-8D31-62CEA15DC1C0}" type="presParOf" srcId="{F3D8A529-DCBA-465C-BCAD-9056E1FB6E19}" destId="{B0201447-341F-4714-9026-0228D7E22B38}" srcOrd="0" destOrd="0" presId="urn:microsoft.com/office/officeart/2016/7/layout/RepeatingBendingProcessNew"/>
    <dgm:cxn modelId="{AA54E3F9-EFAB-45DD-91C0-923D56EAEDA7}" type="presParOf" srcId="{A0ACB64B-42EA-449F-AF22-416A1C227336}" destId="{303463CF-3E56-489C-891F-2FAB8BE626E8}" srcOrd="8" destOrd="0" presId="urn:microsoft.com/office/officeart/2016/7/layout/RepeatingBendingProcessNew"/>
    <dgm:cxn modelId="{B94CF159-F0BA-49C0-B364-4A4BDC8622E4}" type="presParOf" srcId="{A0ACB64B-42EA-449F-AF22-416A1C227336}" destId="{B0EFBD3E-18D7-4AFF-88FB-8EE4EABE7FE3}" srcOrd="9" destOrd="0" presId="urn:microsoft.com/office/officeart/2016/7/layout/RepeatingBendingProcessNew"/>
    <dgm:cxn modelId="{502DCF96-D44B-4208-A51A-4A2B20F1477A}" type="presParOf" srcId="{B0EFBD3E-18D7-4AFF-88FB-8EE4EABE7FE3}" destId="{995117BF-EB94-46EB-A2EF-9EE6124D1D26}" srcOrd="0" destOrd="0" presId="urn:microsoft.com/office/officeart/2016/7/layout/RepeatingBendingProcessNew"/>
    <dgm:cxn modelId="{3A9EFB4E-505B-4437-8381-4C8FA65CC47D}" type="presParOf" srcId="{A0ACB64B-42EA-449F-AF22-416A1C227336}" destId="{D282C194-68B6-474E-9199-102B698D9B77}" srcOrd="10" destOrd="0" presId="urn:microsoft.com/office/officeart/2016/7/layout/RepeatingBendingProcessNew"/>
    <dgm:cxn modelId="{ECA41677-07E6-42ED-9DB8-6197967F2DBE}" type="presParOf" srcId="{A0ACB64B-42EA-449F-AF22-416A1C227336}" destId="{3EE62487-E99F-4246-B17B-01D3F21BDE72}" srcOrd="11" destOrd="0" presId="urn:microsoft.com/office/officeart/2016/7/layout/RepeatingBendingProcessNew"/>
    <dgm:cxn modelId="{0527B602-7359-48CF-B91D-96A54F0852BB}" type="presParOf" srcId="{3EE62487-E99F-4246-B17B-01D3F21BDE72}" destId="{8BE36D94-A2D6-4A07-820E-6573954E1BA1}" srcOrd="0" destOrd="0" presId="urn:microsoft.com/office/officeart/2016/7/layout/RepeatingBendingProcessNew"/>
    <dgm:cxn modelId="{D1BE6AD9-794E-4D0E-A8FD-2C71105D8243}" type="presParOf" srcId="{A0ACB64B-42EA-449F-AF22-416A1C227336}" destId="{638FD6CC-BB1A-46CA-B95B-03FE239689E0}" srcOrd="12" destOrd="0" presId="urn:microsoft.com/office/officeart/2016/7/layout/RepeatingBendingProcessNew"/>
    <dgm:cxn modelId="{89B20B95-D6A5-4A6A-AC4E-6E09653E45DF}" type="presParOf" srcId="{A0ACB64B-42EA-449F-AF22-416A1C227336}" destId="{00FD8AA9-D3DE-4B5B-9708-04BB210041F3}" srcOrd="13" destOrd="0" presId="urn:microsoft.com/office/officeart/2016/7/layout/RepeatingBendingProcessNew"/>
    <dgm:cxn modelId="{DD3945CD-3024-4746-B078-894461FEAE1A}" type="presParOf" srcId="{00FD8AA9-D3DE-4B5B-9708-04BB210041F3}" destId="{F71F0C4E-A0DF-4E8B-9DD0-FDE6063CE590}" srcOrd="0" destOrd="0" presId="urn:microsoft.com/office/officeart/2016/7/layout/RepeatingBendingProcessNew"/>
    <dgm:cxn modelId="{16B0C289-2C2C-4F2F-89DE-866979589BB9}" type="presParOf" srcId="{A0ACB64B-42EA-449F-AF22-416A1C227336}" destId="{C86E9BF0-C48A-42BF-B2FE-08525BCBDBE7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926672-643E-40A3-8CE8-EE82C6C8A66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3502A0A-7FDB-4716-B73C-625AC9E6B995}">
      <dgm:prSet phldrT="[Szöveg]" custT="1"/>
      <dgm:spPr/>
      <dgm:t>
        <a:bodyPr/>
        <a:lstStyle/>
        <a:p>
          <a:r>
            <a:rPr lang="hu-HU" sz="2000" b="1" dirty="0"/>
            <a:t>TMA</a:t>
          </a:r>
        </a:p>
      </dgm:t>
    </dgm:pt>
    <dgm:pt modelId="{14E516EB-A8A6-4C09-B22D-6FC38539B793}" type="parTrans" cxnId="{5CD0E570-31AF-4814-B6AA-0FD0D4CB7974}">
      <dgm:prSet/>
      <dgm:spPr/>
      <dgm:t>
        <a:bodyPr/>
        <a:lstStyle/>
        <a:p>
          <a:endParaRPr lang="hu-HU" sz="1800" b="1"/>
        </a:p>
      </dgm:t>
    </dgm:pt>
    <dgm:pt modelId="{307BA324-6C1D-46F0-8E02-F2F26B2D63D5}" type="sibTrans" cxnId="{5CD0E570-31AF-4814-B6AA-0FD0D4CB7974}">
      <dgm:prSet/>
      <dgm:spPr/>
      <dgm:t>
        <a:bodyPr/>
        <a:lstStyle/>
        <a:p>
          <a:endParaRPr lang="hu-HU" sz="1800" b="1"/>
        </a:p>
      </dgm:t>
    </dgm:pt>
    <dgm:pt modelId="{A5075A5F-CFC3-490C-B750-558E4734648C}">
      <dgm:prSet phldrT="[Szöveg]" custT="1"/>
      <dgm:spPr/>
      <dgm:t>
        <a:bodyPr/>
        <a:lstStyle/>
        <a:p>
          <a:r>
            <a:rPr lang="hu-HU" sz="2000" b="1" dirty="0" err="1"/>
            <a:t>Thrombocytopenia</a:t>
          </a:r>
          <a:r>
            <a:rPr lang="hu-HU" sz="2000" b="1" dirty="0"/>
            <a:t> </a:t>
          </a:r>
          <a:r>
            <a:rPr lang="hu-H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↓</a:t>
          </a:r>
          <a:endParaRPr lang="hu-HU" sz="2000" b="1" dirty="0"/>
        </a:p>
      </dgm:t>
    </dgm:pt>
    <dgm:pt modelId="{DE3B9A3B-618B-4741-8D62-F18CF5E1A2CC}" type="parTrans" cxnId="{F2DF525F-FA5F-4171-9831-712262849AC0}">
      <dgm:prSet/>
      <dgm:spPr/>
      <dgm:t>
        <a:bodyPr/>
        <a:lstStyle/>
        <a:p>
          <a:endParaRPr lang="hu-HU" sz="1800" b="1"/>
        </a:p>
      </dgm:t>
    </dgm:pt>
    <dgm:pt modelId="{CC3DE88C-2088-4C11-AE5C-CA0ABB3D4FFD}" type="sibTrans" cxnId="{F2DF525F-FA5F-4171-9831-712262849AC0}">
      <dgm:prSet/>
      <dgm:spPr/>
      <dgm:t>
        <a:bodyPr/>
        <a:lstStyle/>
        <a:p>
          <a:endParaRPr lang="hu-HU" sz="1800" b="1"/>
        </a:p>
      </dgm:t>
    </dgm:pt>
    <dgm:pt modelId="{3D02B3F2-403E-4E4E-A7B3-B2512DDAEE5D}">
      <dgm:prSet phldrT="[Szöveg]" custT="1"/>
      <dgm:spPr/>
      <dgm:t>
        <a:bodyPr/>
        <a:lstStyle/>
        <a:p>
          <a:r>
            <a:rPr lang="hu-HU" sz="2000" b="1" dirty="0" err="1"/>
            <a:t>Intrinsic</a:t>
          </a:r>
          <a:r>
            <a:rPr lang="hu-HU" sz="2000" b="1" dirty="0"/>
            <a:t> út aktivációja </a:t>
          </a:r>
          <a:r>
            <a:rPr lang="hu-H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↑</a:t>
          </a:r>
          <a:endParaRPr lang="hu-HU" sz="2000" b="1" dirty="0"/>
        </a:p>
      </dgm:t>
    </dgm:pt>
    <dgm:pt modelId="{D0D1DF88-6C9B-4A60-9B92-E2D10BE24169}" type="parTrans" cxnId="{416722DC-8BD2-4926-AB05-392E3D28B1B9}">
      <dgm:prSet/>
      <dgm:spPr/>
      <dgm:t>
        <a:bodyPr/>
        <a:lstStyle/>
        <a:p>
          <a:endParaRPr lang="hu-HU" sz="1800" b="1"/>
        </a:p>
      </dgm:t>
    </dgm:pt>
    <dgm:pt modelId="{A50DBF50-CE7D-4AB4-B935-68682937BE87}" type="sibTrans" cxnId="{416722DC-8BD2-4926-AB05-392E3D28B1B9}">
      <dgm:prSet/>
      <dgm:spPr/>
      <dgm:t>
        <a:bodyPr/>
        <a:lstStyle/>
        <a:p>
          <a:endParaRPr lang="hu-HU" sz="1800" b="1"/>
        </a:p>
      </dgm:t>
    </dgm:pt>
    <dgm:pt modelId="{29B3E494-638C-487A-A0E1-745B133904C0}">
      <dgm:prSet phldrT="[Szöveg]" custT="1"/>
      <dgm:spPr/>
      <dgm:t>
        <a:bodyPr/>
        <a:lstStyle/>
        <a:p>
          <a:r>
            <a:rPr lang="hu-HU" sz="1800" b="1" dirty="0" err="1"/>
            <a:t>hemolysis</a:t>
          </a:r>
          <a:endParaRPr lang="hu-HU" sz="1800" b="1" dirty="0"/>
        </a:p>
      </dgm:t>
    </dgm:pt>
    <dgm:pt modelId="{C066B787-97E5-49C9-9EF1-CDB4CF985379}" type="parTrans" cxnId="{9FEE00C2-F9A1-4A2C-8E5B-63651912B2EC}">
      <dgm:prSet/>
      <dgm:spPr/>
      <dgm:t>
        <a:bodyPr/>
        <a:lstStyle/>
        <a:p>
          <a:endParaRPr lang="hu-HU" sz="1800" b="1"/>
        </a:p>
      </dgm:t>
    </dgm:pt>
    <dgm:pt modelId="{B25D3020-6C5D-48E6-AB7E-820BC58DAB09}" type="sibTrans" cxnId="{9FEE00C2-F9A1-4A2C-8E5B-63651912B2EC}">
      <dgm:prSet/>
      <dgm:spPr/>
      <dgm:t>
        <a:bodyPr/>
        <a:lstStyle/>
        <a:p>
          <a:endParaRPr lang="hu-HU" sz="1800" b="1"/>
        </a:p>
      </dgm:t>
    </dgm:pt>
    <dgm:pt modelId="{10001276-EDB5-40EF-A821-DD1131FD066A}">
      <dgm:prSet phldrT="[Szöveg]" custT="1"/>
      <dgm:spPr/>
      <dgm:t>
        <a:bodyPr/>
        <a:lstStyle/>
        <a:p>
          <a:r>
            <a:rPr lang="hu-HU" sz="2000" b="1" dirty="0" err="1"/>
            <a:t>Coombs</a:t>
          </a:r>
          <a:r>
            <a:rPr lang="hu-HU" sz="2000" b="1" dirty="0"/>
            <a:t> </a:t>
          </a:r>
          <a:r>
            <a:rPr lang="hu-HU" sz="2000" b="1" dirty="0" err="1"/>
            <a:t>neg-fragmentocyta</a:t>
          </a:r>
          <a:r>
            <a:rPr lang="hu-HU" sz="2000" b="1" dirty="0"/>
            <a:t> </a:t>
          </a:r>
          <a:r>
            <a:rPr lang="hu-H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↑</a:t>
          </a:r>
          <a:endParaRPr lang="hu-HU" sz="2000" b="1" dirty="0"/>
        </a:p>
      </dgm:t>
    </dgm:pt>
    <dgm:pt modelId="{E39D53AA-2811-49E8-AAFD-4B31F10DFC32}" type="parTrans" cxnId="{D6CFDD4E-2962-4B23-BD4C-FC0D20436F65}">
      <dgm:prSet/>
      <dgm:spPr/>
      <dgm:t>
        <a:bodyPr/>
        <a:lstStyle/>
        <a:p>
          <a:endParaRPr lang="hu-HU" sz="1800" b="1"/>
        </a:p>
      </dgm:t>
    </dgm:pt>
    <dgm:pt modelId="{FC18E012-7F04-4523-ADAB-FEB1A5F0D2A9}" type="sibTrans" cxnId="{D6CFDD4E-2962-4B23-BD4C-FC0D20436F65}">
      <dgm:prSet/>
      <dgm:spPr/>
      <dgm:t>
        <a:bodyPr/>
        <a:lstStyle/>
        <a:p>
          <a:endParaRPr lang="hu-HU" sz="1800" b="1"/>
        </a:p>
      </dgm:t>
    </dgm:pt>
    <dgm:pt modelId="{09E4D8BC-AA41-4200-BE05-D062752B3759}">
      <dgm:prSet phldrT="[Szöveg]" custT="1"/>
      <dgm:spPr/>
      <dgm:t>
        <a:bodyPr/>
        <a:lstStyle/>
        <a:p>
          <a:r>
            <a:rPr lang="hu-HU" sz="2000" b="1" dirty="0" err="1"/>
            <a:t>Haptoglobin</a:t>
          </a:r>
          <a:r>
            <a:rPr lang="hu-HU" sz="2000" b="1" dirty="0"/>
            <a:t> </a:t>
          </a:r>
          <a:r>
            <a:rPr lang="hu-H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↓</a:t>
          </a:r>
          <a:endParaRPr lang="hu-HU" sz="2000" b="1" dirty="0"/>
        </a:p>
      </dgm:t>
    </dgm:pt>
    <dgm:pt modelId="{7EEC6511-B431-4E33-8A50-000FBC2407D5}" type="parTrans" cxnId="{7FF5C87E-CCD2-4F82-8D80-F5C25EAEE3FC}">
      <dgm:prSet/>
      <dgm:spPr/>
      <dgm:t>
        <a:bodyPr/>
        <a:lstStyle/>
        <a:p>
          <a:endParaRPr lang="hu-HU" sz="1800" b="1"/>
        </a:p>
      </dgm:t>
    </dgm:pt>
    <dgm:pt modelId="{AC49362E-3C66-47F6-902C-141889802C0A}" type="sibTrans" cxnId="{7FF5C87E-CCD2-4F82-8D80-F5C25EAEE3FC}">
      <dgm:prSet/>
      <dgm:spPr/>
      <dgm:t>
        <a:bodyPr/>
        <a:lstStyle/>
        <a:p>
          <a:endParaRPr lang="hu-HU" sz="1800" b="1"/>
        </a:p>
      </dgm:t>
    </dgm:pt>
    <dgm:pt modelId="{F5DB8ACF-11A8-4991-9E01-CAF823F29AEF}">
      <dgm:prSet phldrT="[Szöveg]" custT="1"/>
      <dgm:spPr/>
      <dgm:t>
        <a:bodyPr/>
        <a:lstStyle/>
        <a:p>
          <a:r>
            <a:rPr lang="hu-HU" sz="4000" b="1" dirty="0"/>
            <a:t>PEX</a:t>
          </a:r>
        </a:p>
      </dgm:t>
    </dgm:pt>
    <dgm:pt modelId="{CA8331E5-958F-4825-8C43-EFA749C880E3}" type="parTrans" cxnId="{C7F00F50-B9F8-487C-969F-E8CF410DE626}">
      <dgm:prSet/>
      <dgm:spPr/>
      <dgm:t>
        <a:bodyPr/>
        <a:lstStyle/>
        <a:p>
          <a:endParaRPr lang="hu-HU" sz="1800" b="1"/>
        </a:p>
      </dgm:t>
    </dgm:pt>
    <dgm:pt modelId="{A65DC5C9-27C2-4A86-A345-708D32DF3042}" type="sibTrans" cxnId="{C7F00F50-B9F8-487C-969F-E8CF410DE626}">
      <dgm:prSet/>
      <dgm:spPr/>
      <dgm:t>
        <a:bodyPr/>
        <a:lstStyle/>
        <a:p>
          <a:endParaRPr lang="hu-HU" sz="1800" b="1"/>
        </a:p>
      </dgm:t>
    </dgm:pt>
    <dgm:pt modelId="{D4DC6160-FF65-4FBA-A4E9-380F7356673B}">
      <dgm:prSet phldrT="[Szöveg]" custT="1"/>
      <dgm:spPr/>
      <dgm:t>
        <a:bodyPr/>
        <a:lstStyle/>
        <a:p>
          <a:r>
            <a:rPr lang="hu-HU" sz="2000" b="1" dirty="0"/>
            <a:t>LDH </a:t>
          </a:r>
          <a:r>
            <a:rPr lang="hu-H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↑</a:t>
          </a:r>
          <a:endParaRPr lang="hu-HU" sz="2000" b="1" dirty="0"/>
        </a:p>
      </dgm:t>
    </dgm:pt>
    <dgm:pt modelId="{1E0E3650-CF23-4ACE-95C5-325A973D5AFA}" type="parTrans" cxnId="{24CDE3E0-DEB0-4540-9D36-17756123A5E1}">
      <dgm:prSet/>
      <dgm:spPr/>
      <dgm:t>
        <a:bodyPr/>
        <a:lstStyle/>
        <a:p>
          <a:endParaRPr lang="hu-HU" sz="1800" b="1"/>
        </a:p>
      </dgm:t>
    </dgm:pt>
    <dgm:pt modelId="{0C46561D-0486-4F14-8D38-F7F8989517C2}" type="sibTrans" cxnId="{24CDE3E0-DEB0-4540-9D36-17756123A5E1}">
      <dgm:prSet/>
      <dgm:spPr/>
      <dgm:t>
        <a:bodyPr/>
        <a:lstStyle/>
        <a:p>
          <a:endParaRPr lang="hu-HU" sz="1800" b="1"/>
        </a:p>
      </dgm:t>
    </dgm:pt>
    <dgm:pt modelId="{F363967E-4739-486C-B9FA-006B968759B6}">
      <dgm:prSet phldrT="[Szöveg]" custT="1"/>
      <dgm:spPr/>
      <dgm:t>
        <a:bodyPr/>
        <a:lstStyle/>
        <a:p>
          <a:r>
            <a:rPr lang="hu-HU" sz="2000" b="1" dirty="0"/>
            <a:t>Bilirubin </a:t>
          </a:r>
          <a:r>
            <a:rPr lang="hu-H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↑</a:t>
          </a:r>
          <a:endParaRPr lang="hu-HU" sz="2000" b="1" dirty="0"/>
        </a:p>
      </dgm:t>
    </dgm:pt>
    <dgm:pt modelId="{BADE974C-1D49-4415-B170-A96EBD8E0CC3}" type="parTrans" cxnId="{BAFE2B53-7684-445F-A9DD-58DACF7688C5}">
      <dgm:prSet/>
      <dgm:spPr/>
      <dgm:t>
        <a:bodyPr/>
        <a:lstStyle/>
        <a:p>
          <a:endParaRPr lang="hu-HU" sz="1800" b="1"/>
        </a:p>
      </dgm:t>
    </dgm:pt>
    <dgm:pt modelId="{51DF5340-377C-44A0-8651-EADBD6D4DB2F}" type="sibTrans" cxnId="{BAFE2B53-7684-445F-A9DD-58DACF7688C5}">
      <dgm:prSet/>
      <dgm:spPr/>
      <dgm:t>
        <a:bodyPr/>
        <a:lstStyle/>
        <a:p>
          <a:endParaRPr lang="hu-HU" sz="1800" b="1"/>
        </a:p>
      </dgm:t>
    </dgm:pt>
    <dgm:pt modelId="{D4B2DE35-0D0A-4CA1-8478-DF05C240D317}" type="pres">
      <dgm:prSet presAssocID="{44926672-643E-40A3-8CE8-EE82C6C8A662}" presName="linearFlow" presStyleCnt="0">
        <dgm:presLayoutVars>
          <dgm:dir/>
          <dgm:animLvl val="lvl"/>
          <dgm:resizeHandles val="exact"/>
        </dgm:presLayoutVars>
      </dgm:prSet>
      <dgm:spPr/>
    </dgm:pt>
    <dgm:pt modelId="{93C51C5F-10ED-4F79-911E-DA10FC7BB271}" type="pres">
      <dgm:prSet presAssocID="{63502A0A-7FDB-4716-B73C-625AC9E6B995}" presName="composite" presStyleCnt="0"/>
      <dgm:spPr/>
    </dgm:pt>
    <dgm:pt modelId="{F797EBFB-496F-4DFC-8726-E3EC263BE0AF}" type="pres">
      <dgm:prSet presAssocID="{63502A0A-7FDB-4716-B73C-625AC9E6B99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CD1DBCF-85BA-4240-A5C2-FA207B1029B4}" type="pres">
      <dgm:prSet presAssocID="{63502A0A-7FDB-4716-B73C-625AC9E6B995}" presName="descendantText" presStyleLbl="alignAcc1" presStyleIdx="0" presStyleCnt="3">
        <dgm:presLayoutVars>
          <dgm:bulletEnabled val="1"/>
        </dgm:presLayoutVars>
      </dgm:prSet>
      <dgm:spPr/>
    </dgm:pt>
    <dgm:pt modelId="{17A4890E-BF70-405E-A89D-E188E41B793A}" type="pres">
      <dgm:prSet presAssocID="{307BA324-6C1D-46F0-8E02-F2F26B2D63D5}" presName="sp" presStyleCnt="0"/>
      <dgm:spPr/>
    </dgm:pt>
    <dgm:pt modelId="{A63A820A-8106-4A61-8D38-61B2D985D1FF}" type="pres">
      <dgm:prSet presAssocID="{29B3E494-638C-487A-A0E1-745B133904C0}" presName="composite" presStyleCnt="0"/>
      <dgm:spPr/>
    </dgm:pt>
    <dgm:pt modelId="{FF7C46BA-E4AE-4AEB-B4B2-7534EE629B5B}" type="pres">
      <dgm:prSet presAssocID="{29B3E494-638C-487A-A0E1-745B133904C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495A457-13DE-4E76-8C9A-ECE94A449109}" type="pres">
      <dgm:prSet presAssocID="{29B3E494-638C-487A-A0E1-745B133904C0}" presName="descendantText" presStyleLbl="alignAcc1" presStyleIdx="1" presStyleCnt="3">
        <dgm:presLayoutVars>
          <dgm:bulletEnabled val="1"/>
        </dgm:presLayoutVars>
      </dgm:prSet>
      <dgm:spPr/>
    </dgm:pt>
    <dgm:pt modelId="{1AA90A7B-9574-4191-A393-A8B45929A32A}" type="pres">
      <dgm:prSet presAssocID="{B25D3020-6C5D-48E6-AB7E-820BC58DAB09}" presName="sp" presStyleCnt="0"/>
      <dgm:spPr/>
    </dgm:pt>
    <dgm:pt modelId="{DFB65501-A06E-43AE-B9F5-D45F86E4C485}" type="pres">
      <dgm:prSet presAssocID="{F5DB8ACF-11A8-4991-9E01-CAF823F29AEF}" presName="composite" presStyleCnt="0"/>
      <dgm:spPr/>
    </dgm:pt>
    <dgm:pt modelId="{61B257D9-625A-4D21-825A-9EE1074CE480}" type="pres">
      <dgm:prSet presAssocID="{F5DB8ACF-11A8-4991-9E01-CAF823F29AE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791C202-ED3B-46F1-B56A-6BF82AF9CC69}" type="pres">
      <dgm:prSet presAssocID="{F5DB8ACF-11A8-4991-9E01-CAF823F29AE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EB6E602-DD26-4A60-88DB-9537D56667EA}" type="presOf" srcId="{63502A0A-7FDB-4716-B73C-625AC9E6B995}" destId="{F797EBFB-496F-4DFC-8726-E3EC263BE0AF}" srcOrd="0" destOrd="0" presId="urn:microsoft.com/office/officeart/2005/8/layout/chevron2"/>
    <dgm:cxn modelId="{52E32E18-7886-4434-A301-7B649D91622C}" type="presOf" srcId="{D4DC6160-FF65-4FBA-A4E9-380F7356673B}" destId="{6791C202-ED3B-46F1-B56A-6BF82AF9CC69}" srcOrd="0" destOrd="0" presId="urn:microsoft.com/office/officeart/2005/8/layout/chevron2"/>
    <dgm:cxn modelId="{1EB3902A-A93A-4A7F-B74F-0598BAE51F4A}" type="presOf" srcId="{F363967E-4739-486C-B9FA-006B968759B6}" destId="{6791C202-ED3B-46F1-B56A-6BF82AF9CC69}" srcOrd="0" destOrd="1" presId="urn:microsoft.com/office/officeart/2005/8/layout/chevron2"/>
    <dgm:cxn modelId="{F2DF525F-FA5F-4171-9831-712262849AC0}" srcId="{63502A0A-7FDB-4716-B73C-625AC9E6B995}" destId="{A5075A5F-CFC3-490C-B750-558E4734648C}" srcOrd="0" destOrd="0" parTransId="{DE3B9A3B-618B-4741-8D62-F18CF5E1A2CC}" sibTransId="{CC3DE88C-2088-4C11-AE5C-CA0ABB3D4FFD}"/>
    <dgm:cxn modelId="{21ADA564-B7AB-4D10-B146-6FD3FC4FB6F5}" type="presOf" srcId="{10001276-EDB5-40EF-A821-DD1131FD066A}" destId="{F495A457-13DE-4E76-8C9A-ECE94A449109}" srcOrd="0" destOrd="0" presId="urn:microsoft.com/office/officeart/2005/8/layout/chevron2"/>
    <dgm:cxn modelId="{D6CFDD4E-2962-4B23-BD4C-FC0D20436F65}" srcId="{29B3E494-638C-487A-A0E1-745B133904C0}" destId="{10001276-EDB5-40EF-A821-DD1131FD066A}" srcOrd="0" destOrd="0" parTransId="{E39D53AA-2811-49E8-AAFD-4B31F10DFC32}" sibTransId="{FC18E012-7F04-4523-ADAB-FEB1A5F0D2A9}"/>
    <dgm:cxn modelId="{C7F00F50-B9F8-487C-969F-E8CF410DE626}" srcId="{44926672-643E-40A3-8CE8-EE82C6C8A662}" destId="{F5DB8ACF-11A8-4991-9E01-CAF823F29AEF}" srcOrd="2" destOrd="0" parTransId="{CA8331E5-958F-4825-8C43-EFA749C880E3}" sibTransId="{A65DC5C9-27C2-4A86-A345-708D32DF3042}"/>
    <dgm:cxn modelId="{5CD0E570-31AF-4814-B6AA-0FD0D4CB7974}" srcId="{44926672-643E-40A3-8CE8-EE82C6C8A662}" destId="{63502A0A-7FDB-4716-B73C-625AC9E6B995}" srcOrd="0" destOrd="0" parTransId="{14E516EB-A8A6-4C09-B22D-6FC38539B793}" sibTransId="{307BA324-6C1D-46F0-8E02-F2F26B2D63D5}"/>
    <dgm:cxn modelId="{89BD1D72-1FCE-4556-8CDE-AA4F1833848B}" type="presOf" srcId="{F5DB8ACF-11A8-4991-9E01-CAF823F29AEF}" destId="{61B257D9-625A-4D21-825A-9EE1074CE480}" srcOrd="0" destOrd="0" presId="urn:microsoft.com/office/officeart/2005/8/layout/chevron2"/>
    <dgm:cxn modelId="{BAFE2B53-7684-445F-A9DD-58DACF7688C5}" srcId="{F5DB8ACF-11A8-4991-9E01-CAF823F29AEF}" destId="{F363967E-4739-486C-B9FA-006B968759B6}" srcOrd="1" destOrd="0" parTransId="{BADE974C-1D49-4415-B170-A96EBD8E0CC3}" sibTransId="{51DF5340-377C-44A0-8651-EADBD6D4DB2F}"/>
    <dgm:cxn modelId="{7FF5C87E-CCD2-4F82-8D80-F5C25EAEE3FC}" srcId="{29B3E494-638C-487A-A0E1-745B133904C0}" destId="{09E4D8BC-AA41-4200-BE05-D062752B3759}" srcOrd="1" destOrd="0" parTransId="{7EEC6511-B431-4E33-8A50-000FBC2407D5}" sibTransId="{AC49362E-3C66-47F6-902C-141889802C0A}"/>
    <dgm:cxn modelId="{5D1D2286-8DB1-4E2D-96D4-6FB48B0AB56D}" type="presOf" srcId="{44926672-643E-40A3-8CE8-EE82C6C8A662}" destId="{D4B2DE35-0D0A-4CA1-8478-DF05C240D317}" srcOrd="0" destOrd="0" presId="urn:microsoft.com/office/officeart/2005/8/layout/chevron2"/>
    <dgm:cxn modelId="{926AAB8D-C0CA-454F-AAC1-9C8FD9395EF4}" type="presOf" srcId="{3D02B3F2-403E-4E4E-A7B3-B2512DDAEE5D}" destId="{9CD1DBCF-85BA-4240-A5C2-FA207B1029B4}" srcOrd="0" destOrd="1" presId="urn:microsoft.com/office/officeart/2005/8/layout/chevron2"/>
    <dgm:cxn modelId="{58C6B6A4-BD5D-4873-AC04-2CA41C591FF1}" type="presOf" srcId="{A5075A5F-CFC3-490C-B750-558E4734648C}" destId="{9CD1DBCF-85BA-4240-A5C2-FA207B1029B4}" srcOrd="0" destOrd="0" presId="urn:microsoft.com/office/officeart/2005/8/layout/chevron2"/>
    <dgm:cxn modelId="{774803B4-EACA-44B9-AE27-C8AF3C20C675}" type="presOf" srcId="{29B3E494-638C-487A-A0E1-745B133904C0}" destId="{FF7C46BA-E4AE-4AEB-B4B2-7534EE629B5B}" srcOrd="0" destOrd="0" presId="urn:microsoft.com/office/officeart/2005/8/layout/chevron2"/>
    <dgm:cxn modelId="{9FEE00C2-F9A1-4A2C-8E5B-63651912B2EC}" srcId="{44926672-643E-40A3-8CE8-EE82C6C8A662}" destId="{29B3E494-638C-487A-A0E1-745B133904C0}" srcOrd="1" destOrd="0" parTransId="{C066B787-97E5-49C9-9EF1-CDB4CF985379}" sibTransId="{B25D3020-6C5D-48E6-AB7E-820BC58DAB09}"/>
    <dgm:cxn modelId="{416722DC-8BD2-4926-AB05-392E3D28B1B9}" srcId="{63502A0A-7FDB-4716-B73C-625AC9E6B995}" destId="{3D02B3F2-403E-4E4E-A7B3-B2512DDAEE5D}" srcOrd="1" destOrd="0" parTransId="{D0D1DF88-6C9B-4A60-9B92-E2D10BE24169}" sibTransId="{A50DBF50-CE7D-4AB4-B935-68682937BE87}"/>
    <dgm:cxn modelId="{24CDE3E0-DEB0-4540-9D36-17756123A5E1}" srcId="{F5DB8ACF-11A8-4991-9E01-CAF823F29AEF}" destId="{D4DC6160-FF65-4FBA-A4E9-380F7356673B}" srcOrd="0" destOrd="0" parTransId="{1E0E3650-CF23-4ACE-95C5-325A973D5AFA}" sibTransId="{0C46561D-0486-4F14-8D38-F7F8989517C2}"/>
    <dgm:cxn modelId="{0478C4E9-55E7-41F4-9A73-45432B5F6C2B}" type="presOf" srcId="{09E4D8BC-AA41-4200-BE05-D062752B3759}" destId="{F495A457-13DE-4E76-8C9A-ECE94A449109}" srcOrd="0" destOrd="1" presId="urn:microsoft.com/office/officeart/2005/8/layout/chevron2"/>
    <dgm:cxn modelId="{F3762865-E06A-4724-9CFF-E0AEE174304A}" type="presParOf" srcId="{D4B2DE35-0D0A-4CA1-8478-DF05C240D317}" destId="{93C51C5F-10ED-4F79-911E-DA10FC7BB271}" srcOrd="0" destOrd="0" presId="urn:microsoft.com/office/officeart/2005/8/layout/chevron2"/>
    <dgm:cxn modelId="{471FAC3D-2566-4D63-8E85-B7629417B45E}" type="presParOf" srcId="{93C51C5F-10ED-4F79-911E-DA10FC7BB271}" destId="{F797EBFB-496F-4DFC-8726-E3EC263BE0AF}" srcOrd="0" destOrd="0" presId="urn:microsoft.com/office/officeart/2005/8/layout/chevron2"/>
    <dgm:cxn modelId="{41A2AC18-5380-48EB-ACBC-C3CE6CB7042E}" type="presParOf" srcId="{93C51C5F-10ED-4F79-911E-DA10FC7BB271}" destId="{9CD1DBCF-85BA-4240-A5C2-FA207B1029B4}" srcOrd="1" destOrd="0" presId="urn:microsoft.com/office/officeart/2005/8/layout/chevron2"/>
    <dgm:cxn modelId="{F8F12562-B616-4190-B9E3-B139E4974BB2}" type="presParOf" srcId="{D4B2DE35-0D0A-4CA1-8478-DF05C240D317}" destId="{17A4890E-BF70-405E-A89D-E188E41B793A}" srcOrd="1" destOrd="0" presId="urn:microsoft.com/office/officeart/2005/8/layout/chevron2"/>
    <dgm:cxn modelId="{F9FEE528-D8CA-4EBA-B8DD-556B7B29DBB6}" type="presParOf" srcId="{D4B2DE35-0D0A-4CA1-8478-DF05C240D317}" destId="{A63A820A-8106-4A61-8D38-61B2D985D1FF}" srcOrd="2" destOrd="0" presId="urn:microsoft.com/office/officeart/2005/8/layout/chevron2"/>
    <dgm:cxn modelId="{B0837A7E-9BB4-47B9-8E92-16B03638683C}" type="presParOf" srcId="{A63A820A-8106-4A61-8D38-61B2D985D1FF}" destId="{FF7C46BA-E4AE-4AEB-B4B2-7534EE629B5B}" srcOrd="0" destOrd="0" presId="urn:microsoft.com/office/officeart/2005/8/layout/chevron2"/>
    <dgm:cxn modelId="{D6F168C4-73E2-43FA-AA1D-67FBE89AB51C}" type="presParOf" srcId="{A63A820A-8106-4A61-8D38-61B2D985D1FF}" destId="{F495A457-13DE-4E76-8C9A-ECE94A449109}" srcOrd="1" destOrd="0" presId="urn:microsoft.com/office/officeart/2005/8/layout/chevron2"/>
    <dgm:cxn modelId="{1F070A1E-EB41-41B4-9A31-B3567CE00767}" type="presParOf" srcId="{D4B2DE35-0D0A-4CA1-8478-DF05C240D317}" destId="{1AA90A7B-9574-4191-A393-A8B45929A32A}" srcOrd="3" destOrd="0" presId="urn:microsoft.com/office/officeart/2005/8/layout/chevron2"/>
    <dgm:cxn modelId="{237CFC80-C617-4984-9E2B-637D7BB64FCD}" type="presParOf" srcId="{D4B2DE35-0D0A-4CA1-8478-DF05C240D317}" destId="{DFB65501-A06E-43AE-B9F5-D45F86E4C485}" srcOrd="4" destOrd="0" presId="urn:microsoft.com/office/officeart/2005/8/layout/chevron2"/>
    <dgm:cxn modelId="{626BBCDE-E83E-44B5-A729-A6DF2943C479}" type="presParOf" srcId="{DFB65501-A06E-43AE-B9F5-D45F86E4C485}" destId="{61B257D9-625A-4D21-825A-9EE1074CE480}" srcOrd="0" destOrd="0" presId="urn:microsoft.com/office/officeart/2005/8/layout/chevron2"/>
    <dgm:cxn modelId="{E0985491-547B-449B-A2FE-7BA9C286BEBD}" type="presParOf" srcId="{DFB65501-A06E-43AE-B9F5-D45F86E4C485}" destId="{6791C202-ED3B-46F1-B56A-6BF82AF9CC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F9EED-FC9E-44BF-9B36-131EEF442534}">
      <dsp:nvSpPr>
        <dsp:cNvPr id="0" name=""/>
        <dsp:cNvSpPr/>
      </dsp:nvSpPr>
      <dsp:spPr>
        <a:xfrm>
          <a:off x="1716530" y="1076315"/>
          <a:ext cx="3635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56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88460" y="1120064"/>
        <a:ext cx="19708" cy="3941"/>
      </dsp:txXfrm>
    </dsp:sp>
    <dsp:sp modelId="{913DAE86-19FD-4B66-9DAA-6E8AFB8E98B3}">
      <dsp:nvSpPr>
        <dsp:cNvPr id="0" name=""/>
        <dsp:cNvSpPr/>
      </dsp:nvSpPr>
      <dsp:spPr>
        <a:xfrm>
          <a:off x="4552" y="607902"/>
          <a:ext cx="1713777" cy="1028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77" tIns="88148" rIns="83977" bIns="881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Tachycardia &gt;100 bpm-nél</a:t>
          </a:r>
          <a:endParaRPr lang="en-US" sz="1600" kern="1200"/>
        </a:p>
      </dsp:txBody>
      <dsp:txXfrm>
        <a:off x="4552" y="607902"/>
        <a:ext cx="1713777" cy="1028266"/>
      </dsp:txXfrm>
    </dsp:sp>
    <dsp:sp modelId="{F6E10A78-EC2C-4078-8847-6D4F08E2F4BE}">
      <dsp:nvSpPr>
        <dsp:cNvPr id="0" name=""/>
        <dsp:cNvSpPr/>
      </dsp:nvSpPr>
      <dsp:spPr>
        <a:xfrm>
          <a:off x="3824477" y="1076315"/>
          <a:ext cx="3635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56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96407" y="1120064"/>
        <a:ext cx="19708" cy="3941"/>
      </dsp:txXfrm>
    </dsp:sp>
    <dsp:sp modelId="{8F30828C-932C-4998-9B6C-3D1BB33DD0F7}">
      <dsp:nvSpPr>
        <dsp:cNvPr id="0" name=""/>
        <dsp:cNvSpPr/>
      </dsp:nvSpPr>
      <dsp:spPr>
        <a:xfrm>
          <a:off x="2112499" y="607902"/>
          <a:ext cx="1713777" cy="1028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77" tIns="88148" rIns="83977" bIns="881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Hb</a:t>
          </a:r>
          <a:r>
            <a:rPr lang="hu-HU" sz="1600" kern="1200" dirty="0"/>
            <a:t>-csökkenés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&gt; 2 g dl-1 h</a:t>
          </a:r>
          <a:endParaRPr lang="en-US" sz="1600" kern="1200" dirty="0"/>
        </a:p>
      </dsp:txBody>
      <dsp:txXfrm>
        <a:off x="2112499" y="607902"/>
        <a:ext cx="1713777" cy="1028266"/>
      </dsp:txXfrm>
    </dsp:sp>
    <dsp:sp modelId="{75B431DE-3217-443F-96D9-1F80DA92EAF0}">
      <dsp:nvSpPr>
        <dsp:cNvPr id="0" name=""/>
        <dsp:cNvSpPr/>
      </dsp:nvSpPr>
      <dsp:spPr>
        <a:xfrm>
          <a:off x="861441" y="1634369"/>
          <a:ext cx="4215893" cy="363568"/>
        </a:xfrm>
        <a:custGeom>
          <a:avLst/>
          <a:gdLst/>
          <a:ahLst/>
          <a:cxnLst/>
          <a:rect l="0" t="0" r="0" b="0"/>
          <a:pathLst>
            <a:path>
              <a:moveTo>
                <a:pt x="4215893" y="0"/>
              </a:moveTo>
              <a:lnTo>
                <a:pt x="4215893" y="198884"/>
              </a:lnTo>
              <a:lnTo>
                <a:pt x="0" y="198884"/>
              </a:lnTo>
              <a:lnTo>
                <a:pt x="0" y="36356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3531" y="1814182"/>
        <a:ext cx="211714" cy="3941"/>
      </dsp:txXfrm>
    </dsp:sp>
    <dsp:sp modelId="{448AE7F5-C72E-49CB-A7BF-225BC21CF2DB}">
      <dsp:nvSpPr>
        <dsp:cNvPr id="0" name=""/>
        <dsp:cNvSpPr/>
      </dsp:nvSpPr>
      <dsp:spPr>
        <a:xfrm>
          <a:off x="4220446" y="607902"/>
          <a:ext cx="1713777" cy="1028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77" tIns="88148" rIns="83977" bIns="881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Hipotenzió – MAP: &gt; 20%-os (30-40%)</a:t>
          </a:r>
          <a:endParaRPr lang="en-US" sz="1600" kern="1200"/>
        </a:p>
      </dsp:txBody>
      <dsp:txXfrm>
        <a:off x="4220446" y="607902"/>
        <a:ext cx="1713777" cy="1028266"/>
      </dsp:txXfrm>
    </dsp:sp>
    <dsp:sp modelId="{F3D8A529-DCBA-465C-BCAD-9056E1FB6E19}">
      <dsp:nvSpPr>
        <dsp:cNvPr id="0" name=""/>
        <dsp:cNvSpPr/>
      </dsp:nvSpPr>
      <dsp:spPr>
        <a:xfrm>
          <a:off x="1716530" y="2498751"/>
          <a:ext cx="3635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56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88460" y="2542500"/>
        <a:ext cx="19708" cy="3941"/>
      </dsp:txXfrm>
    </dsp:sp>
    <dsp:sp modelId="{F930B86C-A2ED-4945-967F-F066AEDE0E31}">
      <dsp:nvSpPr>
        <dsp:cNvPr id="0" name=""/>
        <dsp:cNvSpPr/>
      </dsp:nvSpPr>
      <dsp:spPr>
        <a:xfrm>
          <a:off x="4552" y="2030338"/>
          <a:ext cx="1713777" cy="1028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77" tIns="88148" rIns="83977" bIns="881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Bázisfelesleg &lt;-4, pH &lt;7,2).</a:t>
          </a:r>
          <a:endParaRPr lang="en-US" sz="1600" kern="1200" dirty="0"/>
        </a:p>
      </dsp:txBody>
      <dsp:txXfrm>
        <a:off x="4552" y="2030338"/>
        <a:ext cx="1713777" cy="1028266"/>
      </dsp:txXfrm>
    </dsp:sp>
    <dsp:sp modelId="{B0EFBD3E-18D7-4AFF-88FB-8EE4EABE7FE3}">
      <dsp:nvSpPr>
        <dsp:cNvPr id="0" name=""/>
        <dsp:cNvSpPr/>
      </dsp:nvSpPr>
      <dsp:spPr>
        <a:xfrm>
          <a:off x="3824477" y="2498751"/>
          <a:ext cx="3635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56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96407" y="2542500"/>
        <a:ext cx="19708" cy="3941"/>
      </dsp:txXfrm>
    </dsp:sp>
    <dsp:sp modelId="{303463CF-3E56-489C-891F-2FAB8BE626E8}">
      <dsp:nvSpPr>
        <dsp:cNvPr id="0" name=""/>
        <dsp:cNvSpPr/>
      </dsp:nvSpPr>
      <dsp:spPr>
        <a:xfrm>
          <a:off x="2112499" y="2030338"/>
          <a:ext cx="1713777" cy="1028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77" tIns="88148" rIns="83977" bIns="881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Sokkindex &gt;0,9.</a:t>
          </a:r>
          <a:endParaRPr lang="en-US" sz="1600" kern="1200"/>
        </a:p>
      </dsp:txBody>
      <dsp:txXfrm>
        <a:off x="2112499" y="2030338"/>
        <a:ext cx="1713777" cy="1028266"/>
      </dsp:txXfrm>
    </dsp:sp>
    <dsp:sp modelId="{3EE62487-E99F-4246-B17B-01D3F21BDE72}">
      <dsp:nvSpPr>
        <dsp:cNvPr id="0" name=""/>
        <dsp:cNvSpPr/>
      </dsp:nvSpPr>
      <dsp:spPr>
        <a:xfrm>
          <a:off x="861441" y="3056804"/>
          <a:ext cx="4215893" cy="363568"/>
        </a:xfrm>
        <a:custGeom>
          <a:avLst/>
          <a:gdLst/>
          <a:ahLst/>
          <a:cxnLst/>
          <a:rect l="0" t="0" r="0" b="0"/>
          <a:pathLst>
            <a:path>
              <a:moveTo>
                <a:pt x="4215893" y="0"/>
              </a:moveTo>
              <a:lnTo>
                <a:pt x="4215893" y="198884"/>
              </a:lnTo>
              <a:lnTo>
                <a:pt x="0" y="198884"/>
              </a:lnTo>
              <a:lnTo>
                <a:pt x="0" y="36356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3531" y="3236618"/>
        <a:ext cx="211714" cy="3941"/>
      </dsp:txXfrm>
    </dsp:sp>
    <dsp:sp modelId="{D282C194-68B6-474E-9199-102B698D9B77}">
      <dsp:nvSpPr>
        <dsp:cNvPr id="0" name=""/>
        <dsp:cNvSpPr/>
      </dsp:nvSpPr>
      <dsp:spPr>
        <a:xfrm>
          <a:off x="4220446" y="2030338"/>
          <a:ext cx="1713777" cy="1028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77" tIns="88148" rIns="83977" bIns="881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Laktát &gt;4,0 mM/l.</a:t>
          </a:r>
          <a:endParaRPr lang="en-US" sz="1600" kern="1200"/>
        </a:p>
      </dsp:txBody>
      <dsp:txXfrm>
        <a:off x="4220446" y="2030338"/>
        <a:ext cx="1713777" cy="1028266"/>
      </dsp:txXfrm>
    </dsp:sp>
    <dsp:sp modelId="{00FD8AA9-D3DE-4B5B-9708-04BB210041F3}">
      <dsp:nvSpPr>
        <dsp:cNvPr id="0" name=""/>
        <dsp:cNvSpPr/>
      </dsp:nvSpPr>
      <dsp:spPr>
        <a:xfrm>
          <a:off x="1716530" y="3921187"/>
          <a:ext cx="3635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568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88460" y="3964936"/>
        <a:ext cx="19708" cy="3941"/>
      </dsp:txXfrm>
    </dsp:sp>
    <dsp:sp modelId="{638FD6CC-BB1A-46CA-B95B-03FE239689E0}">
      <dsp:nvSpPr>
        <dsp:cNvPr id="0" name=""/>
        <dsp:cNvSpPr/>
      </dsp:nvSpPr>
      <dsp:spPr>
        <a:xfrm>
          <a:off x="4552" y="3452773"/>
          <a:ext cx="1713777" cy="1028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77" tIns="88148" rIns="83977" bIns="881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Oliguria</a:t>
          </a:r>
          <a:r>
            <a:rPr lang="hu-HU" sz="1600" kern="1200" dirty="0"/>
            <a:t> &lt;500 ml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 24 óra alatt</a:t>
          </a:r>
          <a:endParaRPr lang="en-US" sz="1600" kern="1200" dirty="0"/>
        </a:p>
      </dsp:txBody>
      <dsp:txXfrm>
        <a:off x="4552" y="3452773"/>
        <a:ext cx="1713777" cy="1028266"/>
      </dsp:txXfrm>
    </dsp:sp>
    <dsp:sp modelId="{C86E9BF0-C48A-42BF-B2FE-08525BCBDBE7}">
      <dsp:nvSpPr>
        <dsp:cNvPr id="0" name=""/>
        <dsp:cNvSpPr/>
      </dsp:nvSpPr>
      <dsp:spPr>
        <a:xfrm>
          <a:off x="2112499" y="3452773"/>
          <a:ext cx="1713777" cy="1028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77" tIns="88148" rIns="83977" bIns="881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Túlzott volumenigény</a:t>
          </a:r>
          <a:endParaRPr lang="en-US" sz="1600" kern="1200" dirty="0"/>
        </a:p>
      </dsp:txBody>
      <dsp:txXfrm>
        <a:off x="2112499" y="3452773"/>
        <a:ext cx="1713777" cy="1028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7EBFB-496F-4DFC-8726-E3EC263BE0AF}">
      <dsp:nvSpPr>
        <dsp:cNvPr id="0" name=""/>
        <dsp:cNvSpPr/>
      </dsp:nvSpPr>
      <dsp:spPr>
        <a:xfrm rot="5400000">
          <a:off x="-223356" y="225718"/>
          <a:ext cx="1489041" cy="10423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TMA</a:t>
          </a:r>
        </a:p>
      </dsp:txBody>
      <dsp:txXfrm rot="-5400000">
        <a:off x="1" y="523527"/>
        <a:ext cx="1042329" cy="446712"/>
      </dsp:txXfrm>
    </dsp:sp>
    <dsp:sp modelId="{9CD1DBCF-85BA-4240-A5C2-FA207B1029B4}">
      <dsp:nvSpPr>
        <dsp:cNvPr id="0" name=""/>
        <dsp:cNvSpPr/>
      </dsp:nvSpPr>
      <dsp:spPr>
        <a:xfrm rot="5400000">
          <a:off x="2529865" y="-1485174"/>
          <a:ext cx="967876" cy="39429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1" kern="1200" dirty="0" err="1"/>
            <a:t>Thrombocytopenia</a:t>
          </a:r>
          <a:r>
            <a:rPr lang="hu-HU" sz="2000" b="1" kern="1200" dirty="0"/>
            <a:t> </a:t>
          </a:r>
          <a:r>
            <a:rPr lang="hu-H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↓</a:t>
          </a:r>
          <a:endParaRPr lang="hu-H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1" kern="1200" dirty="0" err="1"/>
            <a:t>Intrinsic</a:t>
          </a:r>
          <a:r>
            <a:rPr lang="hu-HU" sz="2000" b="1" kern="1200" dirty="0"/>
            <a:t> út aktivációja </a:t>
          </a:r>
          <a:r>
            <a:rPr lang="hu-H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↑</a:t>
          </a:r>
          <a:endParaRPr lang="hu-HU" sz="2000" b="1" kern="1200" dirty="0"/>
        </a:p>
      </dsp:txBody>
      <dsp:txXfrm rot="-5400000">
        <a:off x="1042329" y="49610"/>
        <a:ext cx="3895701" cy="873380"/>
      </dsp:txXfrm>
    </dsp:sp>
    <dsp:sp modelId="{FF7C46BA-E4AE-4AEB-B4B2-7534EE629B5B}">
      <dsp:nvSpPr>
        <dsp:cNvPr id="0" name=""/>
        <dsp:cNvSpPr/>
      </dsp:nvSpPr>
      <dsp:spPr>
        <a:xfrm rot="5400000">
          <a:off x="-223356" y="1519301"/>
          <a:ext cx="1489041" cy="10423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 err="1"/>
            <a:t>hemolysis</a:t>
          </a:r>
          <a:endParaRPr lang="hu-HU" sz="1800" b="1" kern="1200" dirty="0"/>
        </a:p>
      </dsp:txBody>
      <dsp:txXfrm rot="-5400000">
        <a:off x="1" y="1817110"/>
        <a:ext cx="1042329" cy="446712"/>
      </dsp:txXfrm>
    </dsp:sp>
    <dsp:sp modelId="{F495A457-13DE-4E76-8C9A-ECE94A449109}">
      <dsp:nvSpPr>
        <dsp:cNvPr id="0" name=""/>
        <dsp:cNvSpPr/>
      </dsp:nvSpPr>
      <dsp:spPr>
        <a:xfrm rot="5400000">
          <a:off x="2529865" y="-191590"/>
          <a:ext cx="967876" cy="39429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1" kern="1200" dirty="0" err="1"/>
            <a:t>Coombs</a:t>
          </a:r>
          <a:r>
            <a:rPr lang="hu-HU" sz="2000" b="1" kern="1200" dirty="0"/>
            <a:t> </a:t>
          </a:r>
          <a:r>
            <a:rPr lang="hu-HU" sz="2000" b="1" kern="1200" dirty="0" err="1"/>
            <a:t>neg-fragmentocyta</a:t>
          </a:r>
          <a:r>
            <a:rPr lang="hu-HU" sz="2000" b="1" kern="1200" dirty="0"/>
            <a:t> </a:t>
          </a:r>
          <a:r>
            <a:rPr lang="hu-H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↑</a:t>
          </a:r>
          <a:endParaRPr lang="hu-H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1" kern="1200" dirty="0" err="1"/>
            <a:t>Haptoglobin</a:t>
          </a:r>
          <a:r>
            <a:rPr lang="hu-HU" sz="2000" b="1" kern="1200" dirty="0"/>
            <a:t> </a:t>
          </a:r>
          <a:r>
            <a:rPr lang="hu-H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↓</a:t>
          </a:r>
          <a:endParaRPr lang="hu-HU" sz="2000" b="1" kern="1200" dirty="0"/>
        </a:p>
      </dsp:txBody>
      <dsp:txXfrm rot="-5400000">
        <a:off x="1042329" y="1343194"/>
        <a:ext cx="3895701" cy="873380"/>
      </dsp:txXfrm>
    </dsp:sp>
    <dsp:sp modelId="{61B257D9-625A-4D21-825A-9EE1074CE480}">
      <dsp:nvSpPr>
        <dsp:cNvPr id="0" name=""/>
        <dsp:cNvSpPr/>
      </dsp:nvSpPr>
      <dsp:spPr>
        <a:xfrm rot="5400000">
          <a:off x="-223356" y="2812885"/>
          <a:ext cx="1489041" cy="10423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000" b="1" kern="1200" dirty="0"/>
            <a:t>PEX</a:t>
          </a:r>
        </a:p>
      </dsp:txBody>
      <dsp:txXfrm rot="-5400000">
        <a:off x="1" y="3110694"/>
        <a:ext cx="1042329" cy="446712"/>
      </dsp:txXfrm>
    </dsp:sp>
    <dsp:sp modelId="{6791C202-ED3B-46F1-B56A-6BF82AF9CC69}">
      <dsp:nvSpPr>
        <dsp:cNvPr id="0" name=""/>
        <dsp:cNvSpPr/>
      </dsp:nvSpPr>
      <dsp:spPr>
        <a:xfrm rot="5400000">
          <a:off x="2529611" y="1102247"/>
          <a:ext cx="968385" cy="39429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1" kern="1200" dirty="0"/>
            <a:t>LDH </a:t>
          </a:r>
          <a:r>
            <a:rPr lang="hu-H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↑</a:t>
          </a:r>
          <a:endParaRPr lang="hu-H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1" kern="1200" dirty="0"/>
            <a:t>Bilirubin </a:t>
          </a:r>
          <a:r>
            <a:rPr lang="hu-H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↑</a:t>
          </a:r>
          <a:endParaRPr lang="hu-HU" sz="2000" b="1" kern="1200" dirty="0"/>
        </a:p>
      </dsp:txBody>
      <dsp:txXfrm rot="-5400000">
        <a:off x="1042330" y="2636802"/>
        <a:ext cx="3895676" cy="8738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19A61-69DC-48E0-9460-002478AE714E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4B051-9E61-41C9-B2AB-D18DC2A61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64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4B051-9E61-41C9-B2AB-D18DC2A61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92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301D6D-00D2-4A5E-8D0C-CE5D4E18F702}" type="slidenum">
              <a:rPr kumimoji="0" lang="de-DE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noProof="1"/>
              <a:t>A májtranszplantáció egy érsebészeti beavatkozás is egyben. A közvetlenb posztoperítv szakban kényes egyensúlyt kell fenntartani az alvadási faktorok pótlása és az antikoaguláció között. Egyidőben cél az anasztomózisok védelme, valamint a vérzésveszély kiküszöbölése is.</a:t>
            </a:r>
          </a:p>
        </p:txBody>
      </p:sp>
    </p:spTree>
    <p:extLst>
      <p:ext uri="{BB962C8B-B14F-4D97-AF65-F5344CB8AC3E}">
        <p14:creationId xmlns:p14="http://schemas.microsoft.com/office/powerpoint/2010/main" val="412399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B286CB-1774-135E-0118-722902CB0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60782A6-295A-2B42-7FD5-5CB0A725A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BF2601-763E-2190-9F18-165D178F2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8969E4-C5A1-B4D4-3604-E143CCB7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F7F172C-930B-A6C1-BF1B-4668B8268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43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C22388-2DD8-8FC3-BCAF-97E6754F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C8081DF-5209-D20B-4E5A-9CC36F95E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E20BC82-B722-E66B-50FB-678C5B230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6654456-37A3-9749-0F8A-9E10E00B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BDA62F-F311-68F8-4B34-7373A428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295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BD6E4A-5DD4-4105-BC5E-E47D0380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84899B7-8AF8-4477-B6BF-EC6557D55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C1726B6-F690-4FD1-A4A0-EA8ACFF16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2F12FAE-C490-495F-BC68-F6FB6BDAB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D437013-E56F-47EC-AE64-79CE0155F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9428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FD0719B-802D-4037-96C5-E260D6133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9555D02-364D-4366-AC82-6E88E0FE6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05FACA7-75AF-474F-80F2-68D7235A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47337F-7C11-4883-878F-E3D083C9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F5FC622-D1D7-47AB-9068-B593C84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1550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2881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Additional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hidden">
          <a:xfrm>
            <a:off x="0" y="0"/>
            <a:ext cx="12192000" cy="68945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760" y="887950"/>
            <a:ext cx="11171237" cy="5393308"/>
          </a:xfrm>
          <a:prstGeom prst="rect">
            <a:avLst/>
          </a:prstGeom>
        </p:spPr>
        <p:txBody>
          <a:bodyPr/>
          <a:lstStyle>
            <a:lvl1pPr marL="361950" indent="-361950">
              <a:buFont typeface="Wingdings" pitchFamily="2" charset="2"/>
              <a:buChar char="§"/>
              <a:defRPr sz="2800" b="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6pPr>
              <a:buNone/>
              <a:defRPr/>
            </a:lvl6pPr>
            <a:lvl7pPr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 bwMode="black">
          <a:xfrm>
            <a:off x="669760" y="0"/>
            <a:ext cx="11171237" cy="684054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Box 25"/>
          <p:cNvSpPr txBox="1"/>
          <p:nvPr/>
        </p:nvSpPr>
        <p:spPr bwMode="white">
          <a:xfrm>
            <a:off x="423056" y="6535644"/>
            <a:ext cx="23812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A00"/>
              </a:buClr>
              <a:buSzTx/>
              <a:buFont typeface="Wingdings" charset="2"/>
              <a:buNone/>
              <a:tabLst/>
              <a:defRPr/>
            </a:pPr>
            <a:fld id="{8B649093-EE8E-4456-A26E-C2EB6809D98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A00"/>
                </a:buClr>
                <a:buSzTx/>
                <a:buFont typeface="Wingdings" charset="2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640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4324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D745D23-8A8D-FC38-CDB3-332B2C224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E544861-E04F-9B5B-CBD1-B1E03287F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5C548F1-A8C9-66F4-D54C-94A106E87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007986-5110-6C30-CFBE-C65557C9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D78BD5B-AF07-7B8E-196B-8169F4EA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20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422527-EDB3-4CA0-813B-1FFA7B5A0273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7070A4-1707-4906-A590-5F85ADC79A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3513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E752AFD-C299-4FB6-AEE0-9D187CC66F33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23BB221-FE74-455A-9CCF-82C9FA44714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8801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0771F9-A283-4D69-B6B8-DA29D1B52EF2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91C5EE-F310-4F3E-8EAE-9C140ACFC53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782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FF1788-4F90-4A6A-85CA-28192DFF752E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2AF683F-1317-4EC9-967B-5A4CB5A50C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1076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368A1D-A9D5-4DFD-9EA1-0FD97F91ADC6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F104BB-68DB-4FAE-AF04-6069D7860AF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9390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37DC7C8-D405-4245-92AC-788DF111B738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DE2A8B-1830-415D-9ED5-7FEAB4CFCE4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3316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6F0E14-4490-4E41-B003-086D0FE47A3A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E0814D-EE2F-4217-B42F-9410E94301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774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4C3019-C9FC-4474-9C53-9EC6872C410A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9B6584-4CEE-4351-8414-0DE89A7FA9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379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57A476-09C0-7D70-A7AC-65FEB7FF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77F51B-C25A-C157-4C7A-4DB13FDBD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B4C9A2A-68B9-B20E-617D-0DFE55C6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000CE9-5E8D-3632-AB3B-A76A221B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4C840E9-8881-903A-4831-2966D9A4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210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B630F8-7F28-4DA7-A2B9-DBAF3CB4E20C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152B11-577D-47A5-A7AD-98386A485C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7536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E24599-3236-4D2A-BD62-54625540EA9C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95342B-AD96-4549-8619-838AF709E4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2422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2A1191-70ED-4646-91E2-A45D2EDB2A32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07FD070-6AEE-4088-90C4-410418A543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2220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15756E-65B3-E822-6DD9-E5F4DE76C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94CC6C6-AF0B-58B5-2E8A-15ECE0C81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7CAB7CF-D853-C607-EF0B-780A35D5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6397AB5-1DA6-5304-A2AD-3AEB4E89E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684BA74-F2E0-9355-A12D-998575AC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9228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704C42-EB71-E49E-B9B7-E73A3B02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F1EF70-7F8D-7888-0BC1-9E8DF2F16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9BED176-BD8D-085D-56FB-B1463190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FE90B4-BF39-4DD9-14D3-7E37CE5B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15A375D-114C-3F7C-A0B9-C391FB68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4663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3B93AE-594D-D3F7-A9F6-A4F813E4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404BF9A-601C-E733-7E3B-A889FD81F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0AC3520-530A-69B7-C2B2-88D58F56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F27421-9AE3-5C61-61BA-83C19B83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0CBD635-49EC-A4A0-1F97-0E4F67C7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0859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16DD3B-B807-2715-1BE5-1A5AB912E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B1E86F-4A78-E990-8B88-86A98BA57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1FB7025-BD3D-AC7F-14E7-FD02C91CC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28AF59C-831D-9759-B5FC-1D10CD48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7CDF87C-22D3-E8EF-351B-79F799C33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28B54E7-084F-1944-42F8-B285FDC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5241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115C22-F9CA-6927-CC43-5BBB1DF01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985F55A-6CA6-910D-1760-6E35F4624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F5CBE08-5157-E520-F5CF-23FDD7015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626D348-ECF1-A341-6A41-2845205FD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5FF4CE4-E9AB-2FB8-F3AB-4E9B8CFBF6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9DE518D-2A38-B8F1-535B-8761EFFD1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25516AB-79B3-FDB5-6144-2D7FC464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D47C610-B6F0-85B8-3370-3E4F84CA6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0153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E3F3A6-10C3-0B04-3254-D1B6845D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8B650F9-E730-DBE7-CFE5-04F4A6F49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F6C032C-3A3F-6E50-AE3E-3683A76A5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F1789F7-4C34-9D9A-D0D2-85AD9A15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5165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BD3586B-71C1-2A2D-0F86-2C60806A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C90FDED-7745-74EB-0526-0E5744EA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2002093-2A23-E47B-4263-19BC55E7E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898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60DF29-4CE8-DA26-7A8B-BD4F5835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DBCCB73-4485-D07E-14C1-B6CA0A1DB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75B5EFE-1220-40EB-C076-2C86ACDA6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281748-8A40-1E23-C4C0-587A81959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9385112-EDAD-915E-F334-0B89A83E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060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FCCC96-0882-A40A-297F-2DD74B4F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0BC170-326C-ECDD-D1E2-9E6990472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F8563C9-BF05-5C8A-10B4-92194F742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BE49057-C649-AE73-AD42-A4A36417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4050171-2B7A-8D05-A5D0-4041BD340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4FB6D3D-022C-4B54-D490-ED91D0A59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1243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E21BDE-0D90-728F-0D8D-56D0D66B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5B57A88-CC95-6F3A-D9DB-9283630655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251DF9C-DB9A-FC90-9044-880F385CD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F207B13-12CE-5362-2A98-47079BB6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2D6FBDB-51BC-C3C5-00D8-B2D7AFBC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17973A6-BF17-0CD9-F13A-24DDA0DB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1366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1CFD6A-1942-5711-C5D2-8830F9224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A932790-A452-6901-9301-C8AC40D0A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9850CA5-6CF4-3791-947D-AC007900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B8BBC00-3F4A-1A97-CF50-D5419AA4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D4308AC-926E-44F1-ED6B-A42F9AE6C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9524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6EA0781-4674-63F9-89CC-DD38A4CE24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EF7A63B-F50E-672B-BD41-48E88DD6C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AB9B138-739F-8EAE-AEFE-123496BE8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27CBE5E-33C0-FD07-7C0C-CCF2D44D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8A8E146-D65B-19FF-F5FA-9B04670F6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3177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0"/>
            <a:ext cx="11329456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501E-7712-4C9B-B8BE-99321EFBB46B}" type="datetime1">
              <a:rPr lang="hu-HU" smtClean="0"/>
              <a:t>2025. 09. 26.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36640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9E0180-89BE-1F4E-D579-3F87892A8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846415B-2E79-91BB-84E7-7FE6EE69D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7FF17A0-7FD7-3B43-A831-221683A4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94CE9E4-01E9-261A-77E8-5E03A203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2EECD29-D6C5-EF01-0D74-111F98CD2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0183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2585D0-8E23-8D47-B98C-02F254C6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EA4C1D-F09A-3163-E58B-4FE3CBC8D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4F2C8E5-5592-D7DF-7732-65F37B23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7FCA71-ED16-BD1F-40A0-36C23FCA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223AF74-1E7C-98C4-131B-678277024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8302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6743F8-BE91-4920-894B-CE6D24BD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01FC92-4549-5624-51E7-F05E3F9AC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C04ACFD-F06A-4EC6-CB39-00F50C8C9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72068B6-C1EA-3EB3-C326-6761627D1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B43DEDC-5C77-61E6-F509-075BCF6A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5723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00D2B8-3F81-3532-FAD2-C5363B8C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7A7B92-4FF3-69F1-4D68-3B2796602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67CA018-FB0F-5628-2D6D-28638314A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94CEBE9-154F-D373-7AAC-442E30EF8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1E9A531-AA18-73AC-AB60-7243CA89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D7195A0-5036-DE6E-CD47-71337E5F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7291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6C612A-5BB9-7B2C-5F65-38F9B231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EDF262A-6F0D-779C-7C70-3BA039CB0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A0A9B0D-F10D-7EB5-5F2F-0A39FC0C0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F55C223-83D3-2178-E0E5-B28822281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2E1D580-078B-6336-9985-FD8C340FE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00AFE2F-B624-0E21-14E5-FE39B8A3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EC17F3E-7F1F-327D-F815-C644B0F0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A640E9E-E874-F1A9-6177-9BA8E27B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790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460AD3-AA91-86E3-AB42-EF280D3E4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E6C500-7551-E55B-F736-8EBEE4C5B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489B14D-1A29-1F1B-FF9C-0CA78032C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625F53A-1862-B538-1012-F4DEEC457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AAFE932-599A-5920-1DC8-DC90A87E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0A56947-6F8F-6527-9E07-5DA676874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996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4DD8C7-86F2-1EE5-A95D-92EAF849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279E9BB-E9E6-B99A-9C7C-B94F90B34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7E32878-7011-1821-CC58-7747206CE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F81FE6E-9043-4E8C-4143-15807A56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5538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6CDA8E1-4EF7-000B-EFE0-C990C2B5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5F24C89-AC2A-625E-BD17-9461D87C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4F02F10-6CB3-6D38-F742-C0C429C8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6924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44C9C8-815A-0538-A917-C1D7AD21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FF9E58-E2DF-3558-5F5A-CB35FD79D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3D4B4DE-4604-BD1B-0605-1870F3212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3C2701E-FB4B-9E3B-7ECB-873C77224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C9653E3-DBFB-A714-4340-F5945BB41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9EF7ACB-34F3-3798-683B-D5247656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3513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4D1C4C-C3C9-670D-5642-3FCC73084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8DA708B-7DAB-D3A7-11A4-8D2FA650C7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1AC5424-1B79-6DD3-6F80-FB8FEE470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A446161-166C-124A-7E16-A7C12ECD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11121F0-9698-6924-A878-088EB570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B9000A7-57A9-DAB0-EFFC-95DF902CB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584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B0F6C0-E930-3000-A1AB-ED5085857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9937ACF-4A29-D923-2ACA-1EBEC0C4C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D5FA87B-C51C-5784-7A0C-4AADAA8BD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6E136F4-2E3C-836A-9629-BAC16017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B2642FA-2377-FBAD-B099-9737230A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6304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925DFDF-ACA9-3FDA-458D-26EA37D0D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FF552F0-B1BC-B9B2-C3E7-5CC6C9AFD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42C3BF-D208-B2BE-B028-DADC898A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501CB1B-45E9-38C9-D43B-25EA294C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70691C9-589D-EB4A-C728-83CCF0B9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9942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824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2190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302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72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076A41-FDBA-1C5D-2543-B8620002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165DAF5-CC9E-C806-F646-012184574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A805448-4FD9-E39E-D126-2256C8D93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9A2B0E8-D0D4-869B-A23C-313399169C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D97F262-A557-9CC3-A7CD-638546DA0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E92048A-7498-8C49-5AAF-2352755F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A39D532-9217-F620-4F45-C793C7E9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B168763-3A56-FA70-F111-D8E8EB5B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982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5759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2117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942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515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1416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79574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33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52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302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3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B73711-4C98-BB93-E217-9ADCE9937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3BC2CF1-F856-A110-935C-3DB77C38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0BEC1F3-6CB8-7B2D-5AC5-B7C4E5DE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E98D316-E741-F9E0-87BA-CEF87D4E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573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8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449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357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130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550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87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03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84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- charteo.com / Desig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182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61465-C30F-4E19-B2F2-73647A818292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DBC33-4ED7-4387-952C-4ED1DD43DE2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09158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ED82A6C-622C-9067-7C4E-234B912BA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E2FB71B-B06B-C6D8-C848-EA65F257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DECFF65-F3E1-4876-8630-83BE6633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4515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3C3DC-2AA9-4496-A59E-B4333F4DC92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09DCC-6B0F-4B63-8967-4FDC09B4403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07731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9C9C-81A3-4DBE-9728-4D855DE8791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1652E-D283-4FF1-97D4-1601CF31577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280648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B9CF2-B657-462E-AB15-0D9929186708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2ED84-7172-47CA-9D43-C5FABFCA899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11649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53598-EDF0-4B7F-982B-8FA5F8DB318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BE40C-3120-416A-81C8-97F3E6BBCCE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61208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41B0C-9E65-48DA-9E9E-8F9E870EC74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FCF02-1B8B-4EEB-B948-C4E6442916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033881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FADD4-8F74-46B2-BAC4-14D78D989BF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16D86-417C-4E5F-91D4-D7320497C83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241508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CDFD6-0710-49B5-A848-873E18143107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48FF4-44B6-4461-B751-5B2DE95ADA2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604097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E1DCC-DD2E-481D-BED2-0D6CD0514404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8A15B-A497-4670-A326-04014195D60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596515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F938-5A49-4186-A3A6-78C399566A03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E95E2-C30E-4763-9504-72EEC5B1CB4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292266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A19D0-4AB8-4B07-B1D8-6171DEBF72B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F89D-F981-41D0-ADF3-43CFB903504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2110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C3C9A8-383B-1BA5-BA84-A3921F0FE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54DC53-0825-431C-3926-690B69080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3A4D039-49FB-2994-E2A3-371C930ED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776B34A-AE64-730E-5BBA-A015311A1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DE0876D-FBD1-19CE-B869-F85F4047D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9B83788-5620-C71C-0235-0957ACB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5499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Friday, September 26,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01715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172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751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022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262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09577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667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316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896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07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4EC805-1E6E-B852-AE19-420D91F5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12AF21B-61CC-6D06-DC9B-82F8AEBD7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6705105-FB28-32A8-5709-866483D7D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A12C728-611C-E6F8-9C72-7B684480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C396E98-D5B6-E126-44A3-901C1E857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2A2A5D1-9DA6-DF76-B787-6BC35CB6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5402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395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999111-35C1-43A9-B25F-6A4EBAA77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9542EF3-4DFA-426A-BD7D-FD5F35FA8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B84B584-C9E6-410A-B0C1-D6B472C79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84F41DB-069B-497F-9BE2-9825ED06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055AD37-83E8-4EF1-BD4A-C1CDFCDA5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8689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D77FC2-15D6-41EB-86EB-682A17FA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BA0DDD-FDB3-4EB6-ADCD-155640121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8EFD700-010B-4CD4-95A0-A56CE33FC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2F591C6-F87C-4DE9-B408-DBBE567B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13CE33-603A-4EE8-A993-A9EF534B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4387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8249FA-6A1C-41DD-8C92-DF031BBDF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39C0865-38B3-4631-9B3B-40F8A6442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3803C8C-98CF-46CC-947A-E7D7D560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9F29E6A-B593-41CA-9919-278F406F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56D003-293C-485A-9FC5-966EC88F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1989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262A6B-32EE-40A1-AA83-842B2CF07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A2BE890-86FE-48FA-87F7-D32CF1EF5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9287369-F54B-43DD-8D5F-F86635131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30A79D5-4D63-4AA2-B08E-F0B109992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8B6ADBE-A6B2-4FB6-B757-5A6270040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3258E3E-0245-4C41-BE4E-FE11BC03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2171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D62021-A79D-466B-A3D5-A4D8B988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FF0B198-61A1-44D1-ACED-1947E44E0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5E91429-7C52-4613-A3CF-86D34FF1A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32D1EE2-CA13-4541-BB7B-00A1BE5C3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6984824-8C0E-4C50-AAED-788A1BBB7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F33C6A7-3A33-43A9-AEE6-6CDB14A74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7723402-8744-4419-96BE-DD596231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8C3EF73-5CD5-4046-B65F-FC37B98A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2946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4054E9-949A-445D-9D36-347380D7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F08376F-7D78-4A52-A04C-E158C491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A82902A-575F-4878-BABE-B53E7302A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832684B-C0E0-4087-8DAB-934D2205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3905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121B215-C868-4CEC-97FC-791D2F09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84AFFD8-6A58-410D-8D4C-141B0F6F6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A481D15-31F6-4FE2-ADEC-D03C12402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9128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D661A0-786E-4164-AB35-DE25A626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E35855-1772-4C69-834D-A0CC63155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BEE2558-1D91-4D65-A8D6-E0497975F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C3B3234-B1EF-42C8-B9E3-8ACF4767C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251AAAD-5718-4DCD-8231-D06A0390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543E73A-7521-42E5-A435-087AD3B8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4804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1D32FE-3B02-43AE-9C62-34642AFF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FC0AAEF-1D31-4A1B-9A23-C8E22EB98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448B96E-6043-4BA2-A1D3-3C2C271A6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B84E83B-774B-4C25-8971-1BA862704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3B48657-CB2B-4065-984C-BFA0E131B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7BFD8E2-DE84-4F75-99F0-7C0978C7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9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49C6855-3A2C-46F5-EF67-57F7D969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A6020F2-9782-1245-6503-3E1D1CEDC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82CF136-1DD4-9954-4B05-944617D2E0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A655-21C5-4481-969D-0C5F90BB6FF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6FAF203-B4E0-1F85-6BF5-2869366B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29709D2-4150-DC84-4085-107DFE499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5A7BD-A463-44B6-B326-116CC0D6F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51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hely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Mintacím szerkesztése</a:t>
            </a:r>
          </a:p>
        </p:txBody>
      </p:sp>
      <p:sp>
        <p:nvSpPr>
          <p:cNvPr id="16387" name="Szöveg hely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Mintaszöveg szerkesztése</a:t>
            </a:r>
          </a:p>
          <a:p>
            <a:pPr lvl="1"/>
            <a:r>
              <a:rPr lang="hu-HU" altLang="en-US"/>
              <a:t>Második szint</a:t>
            </a:r>
          </a:p>
          <a:p>
            <a:pPr lvl="2"/>
            <a:r>
              <a:rPr lang="hu-HU" altLang="en-US"/>
              <a:t>Harmadik szint</a:t>
            </a:r>
          </a:p>
          <a:p>
            <a:pPr lvl="3"/>
            <a:r>
              <a:rPr lang="hu-HU" altLang="en-US"/>
              <a:t>Negyedik szint</a:t>
            </a:r>
          </a:p>
          <a:p>
            <a:pPr lvl="4"/>
            <a:r>
              <a:rPr lang="hu-HU" altLang="en-US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A353CF5-7D2E-4DDE-9C7E-67BD8735AAA3}" type="datetimeFigureOut">
              <a:rPr lang="hu-HU"/>
              <a:pPr>
                <a:defRPr/>
              </a:pPr>
              <a:t>2025. 09. 26.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FBC3E27-76FB-4984-A7A0-19CAB2EA91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842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95BE6F6-A73F-2752-E7EF-CEEC9F65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48AECFB-8E11-F40F-B2DF-48F9B04E7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8AECBB9-F12D-545D-F0C6-4F1488F551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B4684-B357-4AEE-A8E0-03A525DBD03C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1AC33EB-C04F-EF40-9093-F26476509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2584DFB-E92D-1E5E-41C0-A735AA711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C939D-8C0F-4659-B141-B88DE14632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944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70E8A52-D8FE-E6D3-07B7-A7CEE70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4F35CDE-7818-EBBE-DF30-2ED9E1AFF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F9F9D62-E73C-2D46-5D62-8CC4C2469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3059FC-8A41-4015-83C9-0EEDF1B86E62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5BC76F-CCD2-09B5-0058-5B4647463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E021A7E-6965-FADF-16A4-D3AA489B2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AC3549-3EC0-40C4-8B1E-2EB3D4539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970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A minta szövegének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D5BB-16F9-48A9-BB1E-4DF6F02D7BFE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BFC39-A3B8-410D-B175-E185B1D13A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16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2AED5-14ED-4496-BF8B-98B4F2F3171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FF94B-B60E-4139-937F-E86526B2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D43646-33CF-41BB-A5D0-44045D6BC0D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9BBD0E-A16C-4EB2-B610-FBBD8F71805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3155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Friday, September 26,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16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24E2C9A-39DE-4E0E-9225-4C37F883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9A8D75F-47CC-4A9F-88EA-33A6F9ED5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2D9CD57-0F7C-4FF9-9CED-DAF617079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96DBD-75CF-41B8-894B-01F3E7C7AD3C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DADC728-E651-49B9-996B-2B8C75344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EB788F3-9C78-4835-9068-F7AB3B5B8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38E00-581C-46FF-9D31-9347FFE1E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55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doi.org/10.1182/bloodadvances.202401551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doi.org/10.1182/bloodadvances.2024015514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2.png"/><Relationship Id="rId4" Type="http://schemas.openxmlformats.org/officeDocument/2006/relationships/hyperlink" Target="https://doi.org/10.1182/bloodadvances.202401551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doi.org/10.1182/bloodadvances.202401551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doi.org/10.1182/bloodadvances.202401551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doi.org/10.1182/bloodadvances.202401551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2.png"/><Relationship Id="rId4" Type="http://schemas.openxmlformats.org/officeDocument/2006/relationships/hyperlink" Target="https://doi.org/10.1182/bloodadvances.202401551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doi.org/10.1182/bloodadvances.202401551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doi.org/10.1182/bloodadvances.2024015514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8978A09F-6981-E394-A4E0-AE5B31A5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100" b="1" kern="120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	</a:t>
            </a:r>
            <a:endParaRPr lang="en-US" sz="5100" b="1" kern="1200" dirty="0"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86E82ECF-CE30-584F-4800-2134D37B3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POSTPARTUM VÉRZÉS</a:t>
            </a:r>
          </a:p>
        </p:txBody>
      </p:sp>
      <p:sp>
        <p:nvSpPr>
          <p:cNvPr id="4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diagram látható&#10;&#10;Automatikusan generált leírás">
            <a:extLst>
              <a:ext uri="{FF2B5EF4-FFF2-40B4-BE49-F238E27FC236}">
                <a16:creationId xmlns:a16="http://schemas.microsoft.com/office/drawing/2014/main" id="{A734528C-92E0-8538-87CD-24EEAD37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64712"/>
            <a:ext cx="7214616" cy="5501144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1B19CC9C-D696-0051-5A9C-9A8599061D8A}"/>
              </a:ext>
            </a:extLst>
          </p:cNvPr>
          <p:cNvSpPr txBox="1"/>
          <p:nvPr/>
        </p:nvSpPr>
        <p:spPr>
          <a:xfrm>
            <a:off x="5797296" y="6311873"/>
            <a:ext cx="46406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b="1" dirty="0">
                <a:latin typeface="+mn-lt"/>
              </a:rPr>
              <a:t>200 ml /perc  … 10 percig </a:t>
            </a:r>
            <a:r>
              <a:rPr lang="hu-HU" sz="2000" b="1" dirty="0">
                <a:latin typeface="+mn-lt"/>
                <a:sym typeface="Symbol" panose="05050102010706020507" pitchFamily="18" charset="2"/>
              </a:rPr>
              <a:t></a:t>
            </a:r>
            <a:r>
              <a:rPr lang="hu-HU" sz="2000" b="1" dirty="0">
                <a:latin typeface="+mn-lt"/>
              </a:rPr>
              <a:t>  2 liter vérzés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3FA2AC5-FBA9-7405-E49B-6B3AD54FCD9F}"/>
              </a:ext>
            </a:extLst>
          </p:cNvPr>
          <p:cNvSpPr txBox="1"/>
          <p:nvPr/>
        </p:nvSpPr>
        <p:spPr>
          <a:xfrm>
            <a:off x="323088" y="502813"/>
            <a:ext cx="409172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b="1" dirty="0">
                <a:solidFill>
                  <a:schemeClr val="accent1"/>
                </a:solidFill>
              </a:rPr>
              <a:t>El kellene engedni </a:t>
            </a:r>
          </a:p>
          <a:p>
            <a:r>
              <a:rPr lang="hu-HU" sz="4400" b="1" dirty="0">
                <a:solidFill>
                  <a:schemeClr val="accent1"/>
                </a:solidFill>
              </a:rPr>
              <a:t>a PPH 4T osztályozást ?</a:t>
            </a:r>
          </a:p>
          <a:p>
            <a:endParaRPr lang="hu-HU" sz="4400" b="1" dirty="0">
              <a:solidFill>
                <a:schemeClr val="accent1"/>
              </a:solidFill>
            </a:endParaRPr>
          </a:p>
          <a:p>
            <a:r>
              <a:rPr lang="hu-HU" b="1" dirty="0" err="1">
                <a:solidFill>
                  <a:schemeClr val="accent1"/>
                </a:solidFill>
              </a:rPr>
              <a:t>Tone</a:t>
            </a:r>
            <a:r>
              <a:rPr lang="hu-HU" b="1" dirty="0">
                <a:solidFill>
                  <a:schemeClr val="accent1"/>
                </a:solidFill>
              </a:rPr>
              <a:t>? Trauma? </a:t>
            </a:r>
            <a:r>
              <a:rPr lang="hu-HU" b="1" dirty="0" err="1">
                <a:solidFill>
                  <a:schemeClr val="accent1"/>
                </a:solidFill>
              </a:rPr>
              <a:t>Tissue</a:t>
            </a:r>
            <a:r>
              <a:rPr lang="hu-HU" b="1" dirty="0">
                <a:solidFill>
                  <a:schemeClr val="accent1"/>
                </a:solidFill>
              </a:rPr>
              <a:t>? </a:t>
            </a:r>
            <a:r>
              <a:rPr lang="hu-HU" b="1" dirty="0" err="1">
                <a:solidFill>
                  <a:schemeClr val="accent1"/>
                </a:solidFill>
              </a:rPr>
              <a:t>Thrombin</a:t>
            </a:r>
            <a:r>
              <a:rPr lang="hu-HU" b="1" dirty="0">
                <a:solidFill>
                  <a:schemeClr val="accent1"/>
                </a:solidFill>
              </a:rPr>
              <a:t>?</a:t>
            </a: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83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 descr="A képen diagram látható&#10;&#10;Automatikusan generált leírás">
            <a:extLst>
              <a:ext uri="{FF2B5EF4-FFF2-40B4-BE49-F238E27FC236}">
                <a16:creationId xmlns:a16="http://schemas.microsoft.com/office/drawing/2014/main" id="{6386966C-0188-2B16-8D9D-6ABB7B2D4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368" y="632581"/>
            <a:ext cx="10662325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A2450BB9-20B8-ACE4-324D-747BBE86A2F7}"/>
              </a:ext>
            </a:extLst>
          </p:cNvPr>
          <p:cNvSpPr/>
          <p:nvPr/>
        </p:nvSpPr>
        <p:spPr>
          <a:xfrm>
            <a:off x="4876799" y="643467"/>
            <a:ext cx="1219200" cy="4898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157612C6-3413-686B-428A-7165F8C3AE64}"/>
              </a:ext>
            </a:extLst>
          </p:cNvPr>
          <p:cNvSpPr/>
          <p:nvPr/>
        </p:nvSpPr>
        <p:spPr>
          <a:xfrm>
            <a:off x="6095999" y="647212"/>
            <a:ext cx="1219200" cy="4898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10%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FBBC9412-8929-9B2B-AF69-881539AB1DCA}"/>
              </a:ext>
            </a:extLst>
          </p:cNvPr>
          <p:cNvSpPr/>
          <p:nvPr/>
        </p:nvSpPr>
        <p:spPr>
          <a:xfrm>
            <a:off x="6054784" y="5720931"/>
            <a:ext cx="1219200" cy="4898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5%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 descr="A képen diagram látható&#10;&#10;Automatikusan generált leírás">
            <a:extLst>
              <a:ext uri="{FF2B5EF4-FFF2-40B4-BE49-F238E27FC236}">
                <a16:creationId xmlns:a16="http://schemas.microsoft.com/office/drawing/2014/main" id="{21DCF49A-681A-5EBD-B935-A14621BE9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8" y="32067"/>
            <a:ext cx="1603672" cy="12228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50D88EE2-23FC-F833-FD59-9297105B38B0}"/>
              </a:ext>
            </a:extLst>
          </p:cNvPr>
          <p:cNvSpPr/>
          <p:nvPr/>
        </p:nvSpPr>
        <p:spPr>
          <a:xfrm>
            <a:off x="4876799" y="5723464"/>
            <a:ext cx="1219200" cy="4898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3E709F2-267A-863A-C9C8-12B013C27360}"/>
              </a:ext>
            </a:extLst>
          </p:cNvPr>
          <p:cNvSpPr txBox="1"/>
          <p:nvPr/>
        </p:nvSpPr>
        <p:spPr>
          <a:xfrm rot="10800000" flipH="1" flipV="1">
            <a:off x="23454" y="2306959"/>
            <a:ext cx="217457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Elhúzódó szülés,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chorioamnionitis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sok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oxytocin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idős-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myoma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E141206-7F34-DF00-4450-1AE34A3A7793}"/>
              </a:ext>
            </a:extLst>
          </p:cNvPr>
          <p:cNvSpPr txBox="1"/>
          <p:nvPr/>
        </p:nvSpPr>
        <p:spPr>
          <a:xfrm rot="10800000" flipH="1" flipV="1">
            <a:off x="9974485" y="2587345"/>
            <a:ext cx="217457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Placenta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accreta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percreta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increta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Placenta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retentio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E551EDF-5524-391B-A0A1-EF01B0377DCC}"/>
              </a:ext>
            </a:extLst>
          </p:cNvPr>
          <p:cNvSpPr txBox="1"/>
          <p:nvPr/>
        </p:nvSpPr>
        <p:spPr>
          <a:xfrm rot="10800000" flipH="1" flipV="1">
            <a:off x="34340" y="5012992"/>
            <a:ext cx="217457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Uterus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inversio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Uterus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ruptura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Vulvovaginals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sérűlés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5BB608BD-2B14-1779-CDF4-3FF326D274EA}"/>
              </a:ext>
            </a:extLst>
          </p:cNvPr>
          <p:cNvSpPr txBox="1"/>
          <p:nvPr/>
        </p:nvSpPr>
        <p:spPr>
          <a:xfrm rot="10800000" flipH="1" flipV="1">
            <a:off x="9471452" y="4902739"/>
            <a:ext cx="2674470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TMA/DIC: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HELLP,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Amniotikus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foly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Preeclampsia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halott magzat, placenta leválás, zsírmáj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608875DC-25F2-1777-E2A6-52D7AC8D57E0}"/>
              </a:ext>
            </a:extLst>
          </p:cNvPr>
          <p:cNvSpPr/>
          <p:nvPr/>
        </p:nvSpPr>
        <p:spPr>
          <a:xfrm>
            <a:off x="5909187" y="3429000"/>
            <a:ext cx="6216420" cy="3166511"/>
          </a:xfrm>
          <a:custGeom>
            <a:avLst/>
            <a:gdLst>
              <a:gd name="connsiteX0" fmla="*/ 0 w 6216420"/>
              <a:gd name="connsiteY0" fmla="*/ 0 h 3166511"/>
              <a:gd name="connsiteX1" fmla="*/ 566385 w 6216420"/>
              <a:gd name="connsiteY1" fmla="*/ 0 h 3166511"/>
              <a:gd name="connsiteX2" fmla="*/ 1319262 w 6216420"/>
              <a:gd name="connsiteY2" fmla="*/ 0 h 3166511"/>
              <a:gd name="connsiteX3" fmla="*/ 1823483 w 6216420"/>
              <a:gd name="connsiteY3" fmla="*/ 0 h 3166511"/>
              <a:gd name="connsiteX4" fmla="*/ 2576361 w 6216420"/>
              <a:gd name="connsiteY4" fmla="*/ 0 h 3166511"/>
              <a:gd name="connsiteX5" fmla="*/ 3080581 w 6216420"/>
              <a:gd name="connsiteY5" fmla="*/ 0 h 3166511"/>
              <a:gd name="connsiteX6" fmla="*/ 3833459 w 6216420"/>
              <a:gd name="connsiteY6" fmla="*/ 0 h 3166511"/>
              <a:gd name="connsiteX7" fmla="*/ 4399844 w 6216420"/>
              <a:gd name="connsiteY7" fmla="*/ 0 h 3166511"/>
              <a:gd name="connsiteX8" fmla="*/ 5214886 w 6216420"/>
              <a:gd name="connsiteY8" fmla="*/ 0 h 3166511"/>
              <a:gd name="connsiteX9" fmla="*/ 6216420 w 6216420"/>
              <a:gd name="connsiteY9" fmla="*/ 0 h 3166511"/>
              <a:gd name="connsiteX10" fmla="*/ 6216420 w 6216420"/>
              <a:gd name="connsiteY10" fmla="*/ 569972 h 3166511"/>
              <a:gd name="connsiteX11" fmla="*/ 6216420 w 6216420"/>
              <a:gd name="connsiteY11" fmla="*/ 1203274 h 3166511"/>
              <a:gd name="connsiteX12" fmla="*/ 6216420 w 6216420"/>
              <a:gd name="connsiteY12" fmla="*/ 1773246 h 3166511"/>
              <a:gd name="connsiteX13" fmla="*/ 6216420 w 6216420"/>
              <a:gd name="connsiteY13" fmla="*/ 2438213 h 3166511"/>
              <a:gd name="connsiteX14" fmla="*/ 6216420 w 6216420"/>
              <a:gd name="connsiteY14" fmla="*/ 3166511 h 3166511"/>
              <a:gd name="connsiteX15" fmla="*/ 5712199 w 6216420"/>
              <a:gd name="connsiteY15" fmla="*/ 3166511 h 3166511"/>
              <a:gd name="connsiteX16" fmla="*/ 5207979 w 6216420"/>
              <a:gd name="connsiteY16" fmla="*/ 3166511 h 3166511"/>
              <a:gd name="connsiteX17" fmla="*/ 4517265 w 6216420"/>
              <a:gd name="connsiteY17" fmla="*/ 3166511 h 3166511"/>
              <a:gd name="connsiteX18" fmla="*/ 3826552 w 6216420"/>
              <a:gd name="connsiteY18" fmla="*/ 3166511 h 3166511"/>
              <a:gd name="connsiteX19" fmla="*/ 3011510 w 6216420"/>
              <a:gd name="connsiteY19" fmla="*/ 3166511 h 3166511"/>
              <a:gd name="connsiteX20" fmla="*/ 2382961 w 6216420"/>
              <a:gd name="connsiteY20" fmla="*/ 3166511 h 3166511"/>
              <a:gd name="connsiteX21" fmla="*/ 1816576 w 6216420"/>
              <a:gd name="connsiteY21" fmla="*/ 3166511 h 3166511"/>
              <a:gd name="connsiteX22" fmla="*/ 1312355 w 6216420"/>
              <a:gd name="connsiteY22" fmla="*/ 3166511 h 3166511"/>
              <a:gd name="connsiteX23" fmla="*/ 808135 w 6216420"/>
              <a:gd name="connsiteY23" fmla="*/ 3166511 h 3166511"/>
              <a:gd name="connsiteX24" fmla="*/ 0 w 6216420"/>
              <a:gd name="connsiteY24" fmla="*/ 3166511 h 3166511"/>
              <a:gd name="connsiteX25" fmla="*/ 0 w 6216420"/>
              <a:gd name="connsiteY25" fmla="*/ 2628204 h 3166511"/>
              <a:gd name="connsiteX26" fmla="*/ 0 w 6216420"/>
              <a:gd name="connsiteY26" fmla="*/ 2058232 h 3166511"/>
              <a:gd name="connsiteX27" fmla="*/ 0 w 6216420"/>
              <a:gd name="connsiteY27" fmla="*/ 1424930 h 3166511"/>
              <a:gd name="connsiteX28" fmla="*/ 0 w 6216420"/>
              <a:gd name="connsiteY28" fmla="*/ 886623 h 3166511"/>
              <a:gd name="connsiteX29" fmla="*/ 0 w 6216420"/>
              <a:gd name="connsiteY29" fmla="*/ 0 h 316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16420" h="3166511" extrusionOk="0">
                <a:moveTo>
                  <a:pt x="0" y="0"/>
                </a:moveTo>
                <a:cubicBezTo>
                  <a:pt x="211926" y="21509"/>
                  <a:pt x="287838" y="21873"/>
                  <a:pt x="566385" y="0"/>
                </a:cubicBezTo>
                <a:cubicBezTo>
                  <a:pt x="844932" y="-21873"/>
                  <a:pt x="1116242" y="-1728"/>
                  <a:pt x="1319262" y="0"/>
                </a:cubicBezTo>
                <a:cubicBezTo>
                  <a:pt x="1522282" y="1728"/>
                  <a:pt x="1656066" y="4345"/>
                  <a:pt x="1823483" y="0"/>
                </a:cubicBezTo>
                <a:cubicBezTo>
                  <a:pt x="1990900" y="-4345"/>
                  <a:pt x="2289869" y="8220"/>
                  <a:pt x="2576361" y="0"/>
                </a:cubicBezTo>
                <a:cubicBezTo>
                  <a:pt x="2862853" y="-8220"/>
                  <a:pt x="2948269" y="-12914"/>
                  <a:pt x="3080581" y="0"/>
                </a:cubicBezTo>
                <a:cubicBezTo>
                  <a:pt x="3212893" y="12914"/>
                  <a:pt x="3573345" y="-24775"/>
                  <a:pt x="3833459" y="0"/>
                </a:cubicBezTo>
                <a:cubicBezTo>
                  <a:pt x="4093573" y="24775"/>
                  <a:pt x="4151591" y="-5294"/>
                  <a:pt x="4399844" y="0"/>
                </a:cubicBezTo>
                <a:cubicBezTo>
                  <a:pt x="4648097" y="5294"/>
                  <a:pt x="5003106" y="25161"/>
                  <a:pt x="5214886" y="0"/>
                </a:cubicBezTo>
                <a:cubicBezTo>
                  <a:pt x="5426666" y="-25161"/>
                  <a:pt x="5848686" y="46658"/>
                  <a:pt x="6216420" y="0"/>
                </a:cubicBezTo>
                <a:cubicBezTo>
                  <a:pt x="6195651" y="256518"/>
                  <a:pt x="6224312" y="370656"/>
                  <a:pt x="6216420" y="569972"/>
                </a:cubicBezTo>
                <a:cubicBezTo>
                  <a:pt x="6208528" y="769288"/>
                  <a:pt x="6187551" y="1009773"/>
                  <a:pt x="6216420" y="1203274"/>
                </a:cubicBezTo>
                <a:cubicBezTo>
                  <a:pt x="6245289" y="1396775"/>
                  <a:pt x="6204321" y="1560602"/>
                  <a:pt x="6216420" y="1773246"/>
                </a:cubicBezTo>
                <a:cubicBezTo>
                  <a:pt x="6228519" y="1985890"/>
                  <a:pt x="6194516" y="2159916"/>
                  <a:pt x="6216420" y="2438213"/>
                </a:cubicBezTo>
                <a:cubicBezTo>
                  <a:pt x="6238324" y="2716510"/>
                  <a:pt x="6188968" y="2980874"/>
                  <a:pt x="6216420" y="3166511"/>
                </a:cubicBezTo>
                <a:cubicBezTo>
                  <a:pt x="6024834" y="3187454"/>
                  <a:pt x="5843060" y="3165409"/>
                  <a:pt x="5712199" y="3166511"/>
                </a:cubicBezTo>
                <a:cubicBezTo>
                  <a:pt x="5581338" y="3167613"/>
                  <a:pt x="5335133" y="3170812"/>
                  <a:pt x="5207979" y="3166511"/>
                </a:cubicBezTo>
                <a:cubicBezTo>
                  <a:pt x="5080825" y="3162210"/>
                  <a:pt x="4712164" y="3198182"/>
                  <a:pt x="4517265" y="3166511"/>
                </a:cubicBezTo>
                <a:cubicBezTo>
                  <a:pt x="4322366" y="3134840"/>
                  <a:pt x="4014125" y="3156228"/>
                  <a:pt x="3826552" y="3166511"/>
                </a:cubicBezTo>
                <a:cubicBezTo>
                  <a:pt x="3638979" y="3176794"/>
                  <a:pt x="3244504" y="3182353"/>
                  <a:pt x="3011510" y="3166511"/>
                </a:cubicBezTo>
                <a:cubicBezTo>
                  <a:pt x="2778516" y="3150669"/>
                  <a:pt x="2655020" y="3144964"/>
                  <a:pt x="2382961" y="3166511"/>
                </a:cubicBezTo>
                <a:cubicBezTo>
                  <a:pt x="2110902" y="3188058"/>
                  <a:pt x="2053397" y="3161736"/>
                  <a:pt x="1816576" y="3166511"/>
                </a:cubicBezTo>
                <a:cubicBezTo>
                  <a:pt x="1579755" y="3171286"/>
                  <a:pt x="1458703" y="3177471"/>
                  <a:pt x="1312355" y="3166511"/>
                </a:cubicBezTo>
                <a:cubicBezTo>
                  <a:pt x="1166007" y="3155551"/>
                  <a:pt x="961789" y="3174506"/>
                  <a:pt x="808135" y="3166511"/>
                </a:cubicBezTo>
                <a:cubicBezTo>
                  <a:pt x="654481" y="3158516"/>
                  <a:pt x="217691" y="3167164"/>
                  <a:pt x="0" y="3166511"/>
                </a:cubicBezTo>
                <a:cubicBezTo>
                  <a:pt x="-618" y="2977812"/>
                  <a:pt x="11395" y="2777853"/>
                  <a:pt x="0" y="2628204"/>
                </a:cubicBezTo>
                <a:cubicBezTo>
                  <a:pt x="-11395" y="2478555"/>
                  <a:pt x="-6898" y="2269804"/>
                  <a:pt x="0" y="2058232"/>
                </a:cubicBezTo>
                <a:cubicBezTo>
                  <a:pt x="6898" y="1846660"/>
                  <a:pt x="-21019" y="1555323"/>
                  <a:pt x="0" y="1424930"/>
                </a:cubicBezTo>
                <a:cubicBezTo>
                  <a:pt x="21019" y="1294537"/>
                  <a:pt x="13998" y="1050544"/>
                  <a:pt x="0" y="886623"/>
                </a:cubicBezTo>
                <a:cubicBezTo>
                  <a:pt x="-13998" y="722702"/>
                  <a:pt x="28673" y="438792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658636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24B2F7A-393F-910F-0E09-55A8E702FFF9}"/>
              </a:ext>
            </a:extLst>
          </p:cNvPr>
          <p:cNvSpPr txBox="1"/>
          <p:nvPr/>
        </p:nvSpPr>
        <p:spPr>
          <a:xfrm>
            <a:off x="3000116" y="32067"/>
            <a:ext cx="733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chemeClr val="accent1"/>
                </a:solidFill>
                <a:highlight>
                  <a:srgbClr val="FFFF00"/>
                </a:highlight>
              </a:rPr>
              <a:t>El kellene engedni a PPH 4T osztályozást ?</a:t>
            </a:r>
          </a:p>
        </p:txBody>
      </p:sp>
    </p:spTree>
    <p:extLst>
      <p:ext uri="{BB962C8B-B14F-4D97-AF65-F5344CB8AC3E}">
        <p14:creationId xmlns:p14="http://schemas.microsoft.com/office/powerpoint/2010/main" val="396109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63EF6-22A5-EEC5-82AB-49548A598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F449861-DA7A-390A-6148-6F55AD92FDDE}"/>
              </a:ext>
            </a:extLst>
          </p:cNvPr>
          <p:cNvSpPr txBox="1"/>
          <p:nvPr/>
        </p:nvSpPr>
        <p:spPr>
          <a:xfrm>
            <a:off x="661686" y="428382"/>
            <a:ext cx="11123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DIC in Pregnancy – Pathophysiology, Clinical Characteristics, Diagnostic Scores, and Treatments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9E4E1C3-CA4C-3C52-4234-9675018A23EB}"/>
              </a:ext>
            </a:extLst>
          </p:cNvPr>
          <p:cNvSpPr txBox="1"/>
          <p:nvPr/>
        </p:nvSpPr>
        <p:spPr>
          <a:xfrm>
            <a:off x="3729942" y="18935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-18"/>
                <a:ea typeface="+mn-ea"/>
                <a:cs typeface="+mn-cs"/>
              </a:rPr>
              <a:t>Journal of Blood Medicine 2022:13 21–44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6A5FC81-58C1-1CFF-DE52-424FD88DA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9" y="2634422"/>
            <a:ext cx="3781695" cy="263206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D8E59DE-BBD3-060F-985F-5950F7FE1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902" y="2634422"/>
            <a:ext cx="7660699" cy="2909269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B07124E4-CF0A-8161-8CE9-53AAEBF4404C}"/>
              </a:ext>
            </a:extLst>
          </p:cNvPr>
          <p:cNvSpPr txBox="1"/>
          <p:nvPr/>
        </p:nvSpPr>
        <p:spPr>
          <a:xfrm>
            <a:off x="1713054" y="5708246"/>
            <a:ext cx="221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PPH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15D45E9-7965-7F0A-DE31-E8FC8DC94770}"/>
              </a:ext>
            </a:extLst>
          </p:cNvPr>
          <p:cNvSpPr txBox="1"/>
          <p:nvPr/>
        </p:nvSpPr>
        <p:spPr>
          <a:xfrm>
            <a:off x="4752320" y="6034817"/>
            <a:ext cx="5825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hu-HU" sz="3600" b="1" dirty="0">
                <a:solidFill>
                  <a:srgbClr val="0070C0"/>
                </a:solidFill>
              </a:rPr>
              <a:t>TMA/DIC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+ 	</a:t>
            </a:r>
            <a:r>
              <a:rPr lang="hu-HU" sz="3600" b="1" dirty="0">
                <a:solidFill>
                  <a:srgbClr val="0070C0"/>
                </a:solidFill>
              </a:rPr>
              <a:t>PPH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2" name="Beszédbuborék: ellipszis 1">
            <a:extLst>
              <a:ext uri="{FF2B5EF4-FFF2-40B4-BE49-F238E27FC236}">
                <a16:creationId xmlns:a16="http://schemas.microsoft.com/office/drawing/2014/main" id="{4DED0173-5121-96A1-6CC4-A14A302A865A}"/>
              </a:ext>
            </a:extLst>
          </p:cNvPr>
          <p:cNvSpPr/>
          <p:nvPr/>
        </p:nvSpPr>
        <p:spPr>
          <a:xfrm>
            <a:off x="9100889" y="1460772"/>
            <a:ext cx="2954712" cy="1091372"/>
          </a:xfrm>
          <a:prstGeom prst="wedgeEllipseCallout">
            <a:avLst>
              <a:gd name="adj1" fmla="val -31886"/>
              <a:gd name="adj2" fmla="val 14151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Majd</a:t>
            </a:r>
            <a:r>
              <a:rPr lang="hu-HU" sz="4000" b="1" dirty="0">
                <a:solidFill>
                  <a:srgbClr val="FF0000"/>
                </a:solidFill>
              </a:rPr>
              <a:t> Vérzik</a:t>
            </a:r>
          </a:p>
        </p:txBody>
      </p:sp>
      <p:sp>
        <p:nvSpPr>
          <p:cNvPr id="6" name="Beszédbuborék: ellipszis 5">
            <a:extLst>
              <a:ext uri="{FF2B5EF4-FFF2-40B4-BE49-F238E27FC236}">
                <a16:creationId xmlns:a16="http://schemas.microsoft.com/office/drawing/2014/main" id="{F23B0D28-275A-6DB2-4FEA-1DE17CC41391}"/>
              </a:ext>
            </a:extLst>
          </p:cNvPr>
          <p:cNvSpPr/>
          <p:nvPr/>
        </p:nvSpPr>
        <p:spPr>
          <a:xfrm>
            <a:off x="6223321" y="1441283"/>
            <a:ext cx="2762864" cy="1228390"/>
          </a:xfrm>
          <a:prstGeom prst="wedgeEllipseCallout">
            <a:avLst>
              <a:gd name="adj1" fmla="val -31886"/>
              <a:gd name="adj2" fmla="val 14151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indul</a:t>
            </a:r>
            <a:r>
              <a:rPr lang="hu-HU" sz="3200" b="1" dirty="0">
                <a:solidFill>
                  <a:srgbClr val="FF0000"/>
                </a:solidFill>
              </a:rPr>
              <a:t> </a:t>
            </a:r>
            <a:r>
              <a:rPr lang="hu-HU" sz="3200" b="1" dirty="0" err="1">
                <a:solidFill>
                  <a:srgbClr val="FF0000"/>
                </a:solidFill>
              </a:rPr>
              <a:t>Mikro</a:t>
            </a:r>
            <a:r>
              <a:rPr lang="hu-HU" sz="3200" b="1" dirty="0">
                <a:solidFill>
                  <a:srgbClr val="FF0000"/>
                </a:solidFill>
              </a:rPr>
              <a:t> trombózis</a:t>
            </a:r>
          </a:p>
        </p:txBody>
      </p:sp>
      <p:sp>
        <p:nvSpPr>
          <p:cNvPr id="7" name="Beszédbuborék: ellipszis 6">
            <a:extLst>
              <a:ext uri="{FF2B5EF4-FFF2-40B4-BE49-F238E27FC236}">
                <a16:creationId xmlns:a16="http://schemas.microsoft.com/office/drawing/2014/main" id="{267FE3B0-55A7-AFA9-CFB9-DB35A99BCFD7}"/>
              </a:ext>
            </a:extLst>
          </p:cNvPr>
          <p:cNvSpPr/>
          <p:nvPr/>
        </p:nvSpPr>
        <p:spPr>
          <a:xfrm>
            <a:off x="1340570" y="1844388"/>
            <a:ext cx="2762864" cy="746628"/>
          </a:xfrm>
          <a:prstGeom prst="wedgeEllipseCallout">
            <a:avLst>
              <a:gd name="adj1" fmla="val -31886"/>
              <a:gd name="adj2" fmla="val 14151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000" b="1">
                <a:solidFill>
                  <a:srgbClr val="FF0000"/>
                </a:solidFill>
              </a:rPr>
              <a:t>Vérzik</a:t>
            </a:r>
          </a:p>
        </p:txBody>
      </p:sp>
    </p:spTree>
    <p:extLst>
      <p:ext uri="{BB962C8B-B14F-4D97-AF65-F5344CB8AC3E}">
        <p14:creationId xmlns:p14="http://schemas.microsoft.com/office/powerpoint/2010/main" val="148292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0FFF0-CFDD-5AD6-B14A-89870ED9E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71A01A5-BBC2-784C-E166-D5ADF2D430AB}"/>
              </a:ext>
            </a:extLst>
          </p:cNvPr>
          <p:cNvSpPr txBox="1"/>
          <p:nvPr/>
        </p:nvSpPr>
        <p:spPr>
          <a:xfrm>
            <a:off x="661686" y="428382"/>
            <a:ext cx="111232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DIC in Pregnancy – Pathophysiology, Clinical Characteristics, Diagnostic Scores, and Treatments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4086CBD-271B-293A-FC20-B72CAE0315C9}"/>
              </a:ext>
            </a:extLst>
          </p:cNvPr>
          <p:cNvSpPr txBox="1"/>
          <p:nvPr/>
        </p:nvSpPr>
        <p:spPr>
          <a:xfrm>
            <a:off x="3798522" y="94191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-18"/>
                <a:ea typeface="+mn-ea"/>
                <a:cs typeface="+mn-cs"/>
              </a:rPr>
              <a:t>Journal of Blood Medicine 2022:13 21–44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F170095-4D6F-8A3A-C620-713E4DCD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965" y="1434191"/>
            <a:ext cx="2982685" cy="499864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682CC2D-651A-D2BD-E7D2-2EB416420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0" y="1426502"/>
            <a:ext cx="3520489" cy="4791418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84F1BE1-5328-0BF7-219A-36D5382420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9862018"/>
              </p:ext>
            </p:extLst>
          </p:nvPr>
        </p:nvGraphicFramePr>
        <p:xfrm>
          <a:off x="341645" y="2034540"/>
          <a:ext cx="4985279" cy="4080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Szövegdoboz 13">
            <a:extLst>
              <a:ext uri="{FF2B5EF4-FFF2-40B4-BE49-F238E27FC236}">
                <a16:creationId xmlns:a16="http://schemas.microsoft.com/office/drawing/2014/main" id="{5293E2AE-D1C4-8D13-644A-D1B2144FAD16}"/>
              </a:ext>
            </a:extLst>
          </p:cNvPr>
          <p:cNvSpPr txBox="1"/>
          <p:nvPr/>
        </p:nvSpPr>
        <p:spPr>
          <a:xfrm>
            <a:off x="1554480" y="5977890"/>
            <a:ext cx="273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ADAMTS 13 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562176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AFADB-B9DA-F564-EFA8-F0430B7C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144009"/>
            <a:ext cx="11462657" cy="1143000"/>
          </a:xfrm>
        </p:spPr>
        <p:txBody>
          <a:bodyPr/>
          <a:lstStyle/>
          <a:p>
            <a:r>
              <a:rPr lang="hu-HU" b="1" dirty="0">
                <a:solidFill>
                  <a:srgbClr val="0070C0"/>
                </a:solidFill>
                <a:latin typeface="+mn-lt"/>
              </a:rPr>
              <a:t>Mire számíthatsz mindig PPH-ban</a:t>
            </a:r>
            <a:r>
              <a:rPr lang="es-ES" b="1" dirty="0">
                <a:solidFill>
                  <a:srgbClr val="0070C0"/>
                </a:solidFill>
                <a:latin typeface="+mn-lt"/>
              </a:rPr>
              <a:t>…</a:t>
            </a:r>
            <a:r>
              <a:rPr lang="hu-HU" b="1" dirty="0">
                <a:solidFill>
                  <a:srgbClr val="0070C0"/>
                </a:solidFill>
                <a:latin typeface="+mn-lt"/>
              </a:rPr>
              <a:t> </a:t>
            </a:r>
            <a:br>
              <a:rPr lang="hu-HU" b="1" dirty="0">
                <a:solidFill>
                  <a:srgbClr val="0070C0"/>
                </a:solidFill>
                <a:latin typeface="+mn-lt"/>
              </a:rPr>
            </a:br>
            <a:r>
              <a:rPr lang="hu-HU" b="1" dirty="0">
                <a:solidFill>
                  <a:srgbClr val="0070C0"/>
                </a:solidFill>
                <a:latin typeface="+mn-lt"/>
              </a:rPr>
              <a:t>ha  nem  szülő  csatornás …  a  4-ik T</a:t>
            </a:r>
            <a:endParaRPr lang="es-E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7A8C0B4-111F-E448-FE24-808EE287F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960" y="2973333"/>
            <a:ext cx="2755211" cy="174171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17C1E3C-9F3A-B372-1B72-DB5F79CC71FB}"/>
              </a:ext>
            </a:extLst>
          </p:cNvPr>
          <p:cNvSpPr txBox="1"/>
          <p:nvPr/>
        </p:nvSpPr>
        <p:spPr>
          <a:xfrm>
            <a:off x="696686" y="2218220"/>
            <a:ext cx="4659086" cy="1569660"/>
          </a:xfrm>
          <a:prstGeom prst="rect">
            <a:avLst/>
          </a:prstGeom>
          <a:solidFill>
            <a:srgbClr val="FFFF00">
              <a:alpha val="25882"/>
            </a:srgbClr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Fibrinogén hiányra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Fibrinolízisre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Csökkent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thrombin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generációra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Thrombocytopeniara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F42FDF6-CF57-F944-C293-AE22D38DA10A}"/>
              </a:ext>
            </a:extLst>
          </p:cNvPr>
          <p:cNvSpPr txBox="1"/>
          <p:nvPr/>
        </p:nvSpPr>
        <p:spPr>
          <a:xfrm>
            <a:off x="8466835" y="3272643"/>
            <a:ext cx="751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15F0649-1C9C-A5FA-862F-FB26B878B7F9}"/>
              </a:ext>
            </a:extLst>
          </p:cNvPr>
          <p:cNvSpPr txBox="1"/>
          <p:nvPr/>
        </p:nvSpPr>
        <p:spPr>
          <a:xfrm>
            <a:off x="383251" y="4076116"/>
            <a:ext cx="6550949" cy="1538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Konszumpciós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koagulopátiára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Alacsony FIB és TRB, többi faktor eleinte normális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Placenta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abruptio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AFE, terheségi zsírmáj,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preeclampsia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HELLP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Diluciós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koagulopátiára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&gt;2 liter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infuzió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HD stabilizáció miatt  x 3 =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Fib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Jobb oldali kapcsos zárójel 10">
            <a:extLst>
              <a:ext uri="{FF2B5EF4-FFF2-40B4-BE49-F238E27FC236}">
                <a16:creationId xmlns:a16="http://schemas.microsoft.com/office/drawing/2014/main" id="{FDFAC0B8-7FA1-11EE-1660-4AA6A6DCDE05}"/>
              </a:ext>
            </a:extLst>
          </p:cNvPr>
          <p:cNvSpPr/>
          <p:nvPr/>
        </p:nvSpPr>
        <p:spPr>
          <a:xfrm>
            <a:off x="7130143" y="2174462"/>
            <a:ext cx="1023257" cy="3532441"/>
          </a:xfrm>
          <a:prstGeom prst="rightBrac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EFFA9FFB-451B-CC27-496A-29ABE57275DD}"/>
              </a:ext>
            </a:extLst>
          </p:cNvPr>
          <p:cNvSpPr/>
          <p:nvPr/>
        </p:nvSpPr>
        <p:spPr>
          <a:xfrm>
            <a:off x="371241" y="4076116"/>
            <a:ext cx="6562960" cy="8999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9230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A5742-2BE7-F45C-9437-4029DFC57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D2CE151D-C688-E58E-5DAF-78A77B5B5DC6}"/>
              </a:ext>
            </a:extLst>
          </p:cNvPr>
          <p:cNvSpPr txBox="1"/>
          <p:nvPr/>
        </p:nvSpPr>
        <p:spPr>
          <a:xfrm>
            <a:off x="534364" y="189350"/>
            <a:ext cx="11123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DIC in Pregnancy – Pathophysiology, Clinical Characteristics, Diagnostic Scores, and Treatments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534DBF9-1845-2FD0-E207-00824D166A03}"/>
              </a:ext>
            </a:extLst>
          </p:cNvPr>
          <p:cNvSpPr txBox="1"/>
          <p:nvPr/>
        </p:nvSpPr>
        <p:spPr>
          <a:xfrm>
            <a:off x="3729942" y="18935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-18"/>
                <a:ea typeface="+mn-ea"/>
                <a:cs typeface="+mn-cs"/>
              </a:rPr>
              <a:t>Journal of Blood Medicine 2022:13 21–44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4F4449F-254C-E225-92D6-7933D9823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" y="1732708"/>
            <a:ext cx="7292051" cy="477532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E3527A0-6FD2-C551-D119-CFB96332C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69" y="1910230"/>
            <a:ext cx="3017885" cy="303305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724E059E-B1BF-E083-4970-DDD2EA7242B2}"/>
              </a:ext>
            </a:extLst>
          </p:cNvPr>
          <p:cNvSpPr txBox="1"/>
          <p:nvPr/>
        </p:nvSpPr>
        <p:spPr>
          <a:xfrm>
            <a:off x="8289626" y="5340722"/>
            <a:ext cx="3769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PPH    TMA / DIC !!!!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thrombin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generáció már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hu-HU" sz="2400" b="0" i="1" u="sng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az elején változik </a:t>
            </a:r>
          </a:p>
        </p:txBody>
      </p:sp>
    </p:spTree>
    <p:extLst>
      <p:ext uri="{BB962C8B-B14F-4D97-AF65-F5344CB8AC3E}">
        <p14:creationId xmlns:p14="http://schemas.microsoft.com/office/powerpoint/2010/main" val="641399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93A9D12-56D1-DAAF-A727-3435F0E8BDC3}"/>
              </a:ext>
            </a:extLst>
          </p:cNvPr>
          <p:cNvSpPr txBox="1"/>
          <p:nvPr/>
        </p:nvSpPr>
        <p:spPr>
          <a:xfrm>
            <a:off x="534364" y="189350"/>
            <a:ext cx="11123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DIC in Pregnancy – Pathophysiology, Clinical Characteristics, Diagnostic Scores, and Treatments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A3B4897-7D65-5BCC-7ACD-D471F95DFDEC}"/>
              </a:ext>
            </a:extLst>
          </p:cNvPr>
          <p:cNvSpPr txBox="1"/>
          <p:nvPr/>
        </p:nvSpPr>
        <p:spPr>
          <a:xfrm>
            <a:off x="3228496" y="632152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-18"/>
                <a:ea typeface="+mn-ea"/>
                <a:cs typeface="+mn-cs"/>
              </a:rPr>
              <a:t>Journal of Blood Medicine 2022:13 21–44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7B0793A-E822-78B3-B429-4E768BA5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17" y="2218164"/>
            <a:ext cx="5186496" cy="373263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CDD68940-761D-0926-CABA-BC5FC15A4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589" y="3135681"/>
            <a:ext cx="5559304" cy="228769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480BC6A-44EF-9361-75A3-D61F1B31CAE3}"/>
              </a:ext>
            </a:extLst>
          </p:cNvPr>
          <p:cNvSpPr txBox="1"/>
          <p:nvPr/>
        </p:nvSpPr>
        <p:spPr>
          <a:xfrm>
            <a:off x="7763846" y="1512789"/>
            <a:ext cx="3769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PPH DIC !!!!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thrombin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generáció már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hu-HU" sz="2400" b="0" i="1" u="sng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az elején változik </a:t>
            </a:r>
          </a:p>
        </p:txBody>
      </p:sp>
    </p:spTree>
    <p:extLst>
      <p:ext uri="{BB962C8B-B14F-4D97-AF65-F5344CB8AC3E}">
        <p14:creationId xmlns:p14="http://schemas.microsoft.com/office/powerpoint/2010/main" val="2166809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23D13-E99F-AD7F-AABB-DCAE3A9FE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34516FB-6ED0-B9E7-D3DD-6907754EBDF3}"/>
              </a:ext>
            </a:extLst>
          </p:cNvPr>
          <p:cNvSpPr txBox="1"/>
          <p:nvPr/>
        </p:nvSpPr>
        <p:spPr>
          <a:xfrm>
            <a:off x="534364" y="189350"/>
            <a:ext cx="11123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DIC in Pregnancy – Pathophysiology, Clinical Characteristics, Diagnostic Scores, and Treatments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367AFD8-BD59-251D-CDD5-3DC50A54D6DE}"/>
              </a:ext>
            </a:extLst>
          </p:cNvPr>
          <p:cNvSpPr txBox="1"/>
          <p:nvPr/>
        </p:nvSpPr>
        <p:spPr>
          <a:xfrm>
            <a:off x="3949861" y="6299318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-18"/>
                <a:ea typeface="+mn-ea"/>
                <a:cs typeface="+mn-cs"/>
              </a:rPr>
              <a:t>Journal of Blood Medicine 2022:13 21–44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7952CB9-4709-607D-431F-FF90F8A75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550" y="2316608"/>
            <a:ext cx="5454930" cy="368318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694ECF0-E34B-C562-38D4-B7A6E333D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63" y="2442361"/>
            <a:ext cx="5556536" cy="343168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E7B44E1-E487-0204-D412-5B659FE27D38}"/>
              </a:ext>
            </a:extLst>
          </p:cNvPr>
          <p:cNvSpPr txBox="1"/>
          <p:nvPr/>
        </p:nvSpPr>
        <p:spPr>
          <a:xfrm>
            <a:off x="639096" y="4945625"/>
            <a:ext cx="1641987" cy="4616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Shut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down</a:t>
            </a:r>
            <a:r>
              <a:rPr lang="hu-HU" sz="24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.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9C823AE-0F67-EF69-553F-A8685C7FD402}"/>
              </a:ext>
            </a:extLst>
          </p:cNvPr>
          <p:cNvSpPr txBox="1"/>
          <p:nvPr/>
        </p:nvSpPr>
        <p:spPr>
          <a:xfrm>
            <a:off x="4866968" y="4945624"/>
            <a:ext cx="811161" cy="4616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Lízis</a:t>
            </a:r>
          </a:p>
        </p:txBody>
      </p:sp>
      <p:sp>
        <p:nvSpPr>
          <p:cNvPr id="2" name="Nyíl: lefelé mutató 1">
            <a:extLst>
              <a:ext uri="{FF2B5EF4-FFF2-40B4-BE49-F238E27FC236}">
                <a16:creationId xmlns:a16="http://schemas.microsoft.com/office/drawing/2014/main" id="{B32EBC50-15EA-A5C0-2D09-1A02CCB0CBE0}"/>
              </a:ext>
            </a:extLst>
          </p:cNvPr>
          <p:cNvSpPr/>
          <p:nvPr/>
        </p:nvSpPr>
        <p:spPr>
          <a:xfrm>
            <a:off x="2081048" y="5407289"/>
            <a:ext cx="299668" cy="5925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D31B48C-E7EA-8690-0B36-D751CD74D953}"/>
              </a:ext>
            </a:extLst>
          </p:cNvPr>
          <p:cNvSpPr txBox="1"/>
          <p:nvPr/>
        </p:nvSpPr>
        <p:spPr>
          <a:xfrm>
            <a:off x="765146" y="6037708"/>
            <a:ext cx="3031873" cy="523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2800" b="1" dirty="0">
                <a:highlight>
                  <a:srgbClr val="FFFF00"/>
                </a:highlight>
              </a:rPr>
              <a:t>Csak TPA test látja </a:t>
            </a:r>
          </a:p>
        </p:txBody>
      </p:sp>
    </p:spTree>
    <p:extLst>
      <p:ext uri="{BB962C8B-B14F-4D97-AF65-F5344CB8AC3E}">
        <p14:creationId xmlns:p14="http://schemas.microsoft.com/office/powerpoint/2010/main" val="1986716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képernyőkép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0A7CFDF-02E7-359E-ED68-101B1BAC3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372" y="28071"/>
            <a:ext cx="9862717" cy="682992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A8E01AB-B43A-F8F0-D2EC-900ACDF35DFF}"/>
              </a:ext>
            </a:extLst>
          </p:cNvPr>
          <p:cNvSpPr txBox="1"/>
          <p:nvPr/>
        </p:nvSpPr>
        <p:spPr>
          <a:xfrm>
            <a:off x="2797493" y="28071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kern="1200" dirty="0">
                <a:solidFill>
                  <a:srgbClr val="FF00FF"/>
                </a:solidFill>
                <a:highlight>
                  <a:srgbClr val="FFFF00"/>
                </a:highlight>
                <a:ea typeface="+mj-ea"/>
                <a:cs typeface="+mj-cs"/>
              </a:rPr>
              <a:t>SIC-non overt DIC </a:t>
            </a:r>
            <a:endParaRPr lang="hu-HU" sz="2800" b="1" dirty="0">
              <a:solidFill>
                <a:srgbClr val="FF00FF"/>
              </a:solidFill>
              <a:highlight>
                <a:srgbClr val="FFFF00"/>
              </a:highlight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49067EA-32EA-0A1C-BC81-B8C622DFB0EF}"/>
              </a:ext>
            </a:extLst>
          </p:cNvPr>
          <p:cNvSpPr txBox="1"/>
          <p:nvPr/>
        </p:nvSpPr>
        <p:spPr>
          <a:xfrm>
            <a:off x="0" y="4678799"/>
            <a:ext cx="29746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kern="1200" dirty="0">
                <a:solidFill>
                  <a:srgbClr val="FF00FF"/>
                </a:solidFill>
                <a:highlight>
                  <a:srgbClr val="FFFF00"/>
                </a:highlight>
                <a:ea typeface="+mj-ea"/>
                <a:cs typeface="+mj-cs"/>
              </a:rPr>
              <a:t>PPH-non overt DIC</a:t>
            </a:r>
          </a:p>
          <a:p>
            <a:r>
              <a:rPr lang="hu-HU" sz="2800" b="1" dirty="0">
                <a:solidFill>
                  <a:srgbClr val="FF00FF"/>
                </a:solidFill>
                <a:highlight>
                  <a:srgbClr val="FFFF00"/>
                </a:highlight>
                <a:ea typeface="+mj-ea"/>
                <a:cs typeface="+mj-cs"/>
              </a:rPr>
              <a:t>TMA-DIC</a:t>
            </a:r>
            <a:endParaRPr lang="hu-HU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17384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051DD566-6435-FF5B-78D3-FDE563819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ISTH – overt DIC,          </a:t>
            </a:r>
            <a:r>
              <a:rPr lang="hu-HU" sz="32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SIC-non overt DIC,         PPH-non overt DIC</a:t>
            </a:r>
            <a:endParaRPr lang="en-US" sz="32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8FD1C22-8ADE-8172-FE2B-BF8A96F0F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811" y="1675227"/>
            <a:ext cx="10462378" cy="439419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E1D32D6-26FF-4910-FD17-CBB89B612BB9}"/>
              </a:ext>
            </a:extLst>
          </p:cNvPr>
          <p:cNvSpPr txBox="1"/>
          <p:nvPr/>
        </p:nvSpPr>
        <p:spPr>
          <a:xfrm>
            <a:off x="4258616" y="635635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Thrombosis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Update 6 (2022) 100083</a:t>
            </a:r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2BCF2FCF-5938-4748-B8D6-7743278A9D75}"/>
              </a:ext>
            </a:extLst>
          </p:cNvPr>
          <p:cNvSpPr/>
          <p:nvPr/>
        </p:nvSpPr>
        <p:spPr>
          <a:xfrm>
            <a:off x="864811" y="3437938"/>
            <a:ext cx="221039" cy="2171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435980E9-CE5B-BE06-FE21-AF3FC59C3565}"/>
              </a:ext>
            </a:extLst>
          </p:cNvPr>
          <p:cNvSpPr/>
          <p:nvPr/>
        </p:nvSpPr>
        <p:spPr>
          <a:xfrm>
            <a:off x="849541" y="3798570"/>
            <a:ext cx="221039" cy="2171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8572F69F-FCDC-1CCF-52D1-42AC1C7BAAF3}"/>
              </a:ext>
            </a:extLst>
          </p:cNvPr>
          <p:cNvSpPr/>
          <p:nvPr/>
        </p:nvSpPr>
        <p:spPr>
          <a:xfrm>
            <a:off x="864811" y="4532043"/>
            <a:ext cx="221039" cy="2171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A30257DE-7DED-D315-8CA3-0D9F4A654278}"/>
              </a:ext>
            </a:extLst>
          </p:cNvPr>
          <p:cNvSpPr/>
          <p:nvPr/>
        </p:nvSpPr>
        <p:spPr>
          <a:xfrm>
            <a:off x="868591" y="4892675"/>
            <a:ext cx="221039" cy="2171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4790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F5BFA-A2BE-F115-8208-4DD86E28C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80496F0-BA1D-0C25-6BC4-3FE7B2F83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B41CE7F-966E-398A-BE21-A162803D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84" y="658239"/>
            <a:ext cx="5582829" cy="17190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Mire </a:t>
            </a:r>
            <a:r>
              <a:rPr lang="en-US" sz="54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figyelj</a:t>
            </a:r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?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AOC= 2 egyensúly</a:t>
            </a:r>
            <a:endParaRPr lang="en-US" sz="5400" b="1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E43DF865-1C7B-4683-00F2-7FF0BEDEF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10F6793-0B47-2692-2E24-77C683A75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3629262"/>
            <a:ext cx="4712256" cy="193913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D1C0254-6DA0-35D3-6E47-73E82CC3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68011" y="907297"/>
            <a:ext cx="5782335" cy="544393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8CEAC405-911B-8C5F-0900-32F73B60DE88}"/>
              </a:ext>
            </a:extLst>
          </p:cNvPr>
          <p:cNvSpPr txBox="1"/>
          <p:nvPr/>
        </p:nvSpPr>
        <p:spPr>
          <a:xfrm>
            <a:off x="1026850" y="600836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rgbClr val="B7000F"/>
                </a:solidFill>
                <a:effectLst/>
                <a:uLnTx/>
                <a:uFillTx/>
                <a:latin typeface="acumin-pro"/>
                <a:ea typeface="+mn-ea"/>
                <a:cs typeface="+mn-cs"/>
                <a:hlinkClick r:id="rId4"/>
              </a:rPr>
              <a:t>https://doi.org/10.1182/bloodadvances.2024015514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F9D4713-C9D5-9953-1D79-AE81BC4FAF8A}"/>
              </a:ext>
            </a:extLst>
          </p:cNvPr>
          <p:cNvSpPr txBox="1"/>
          <p:nvPr/>
        </p:nvSpPr>
        <p:spPr>
          <a:xfrm>
            <a:off x="643278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AA15107-1FF6-859F-95E9-7178C6C969F0}"/>
              </a:ext>
            </a:extLst>
          </p:cNvPr>
          <p:cNvSpPr txBox="1"/>
          <p:nvPr/>
        </p:nvSpPr>
        <p:spPr>
          <a:xfrm>
            <a:off x="3026100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</p:spTree>
    <p:extLst>
      <p:ext uri="{BB962C8B-B14F-4D97-AF65-F5344CB8AC3E}">
        <p14:creationId xmlns:p14="http://schemas.microsoft.com/office/powerpoint/2010/main" val="364819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35D4B9C-8EAD-B129-9DB2-DE24A9653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20" b="237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0B1A3CB-082A-8E10-C002-962156BE374E}"/>
              </a:ext>
            </a:extLst>
          </p:cNvPr>
          <p:cNvSpPr txBox="1"/>
          <p:nvPr/>
        </p:nvSpPr>
        <p:spPr>
          <a:xfrm>
            <a:off x="-870859" y="5334000"/>
            <a:ext cx="674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FFFF00"/>
                </a:solidFill>
              </a:rPr>
              <a:t>Nem minden PPF … egyforma</a:t>
            </a:r>
            <a:endParaRPr lang="en-GB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93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35E8661-6F13-5EB9-7E9D-3E69CF6EC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20" y="3629262"/>
            <a:ext cx="4712256" cy="1939132"/>
          </a:xfrm>
          <a:prstGeom prst="rect">
            <a:avLst/>
          </a:prstGeom>
        </p:spPr>
      </p:pic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21124D86-EB16-E0A0-9878-F427121E76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5317236" y="338784"/>
            <a:ext cx="5577840" cy="618043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A2BC127-F217-E594-7FEE-31EDB0DA1FE5}"/>
              </a:ext>
            </a:extLst>
          </p:cNvPr>
          <p:cNvSpPr txBox="1"/>
          <p:nvPr/>
        </p:nvSpPr>
        <p:spPr>
          <a:xfrm>
            <a:off x="2809930" y="623351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rgbClr val="B7000F"/>
                </a:solidFill>
                <a:effectLst/>
                <a:uLnTx/>
                <a:uFillTx/>
                <a:latin typeface="acumin-pro"/>
                <a:ea typeface="+mn-ea"/>
                <a:cs typeface="+mn-cs"/>
                <a:hlinkClick r:id="rId4"/>
              </a:rPr>
              <a:t>https://doi.org/10.1182/bloodadvances.2024015514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931D9B2-7462-1366-8C54-5A9A21E52415}"/>
              </a:ext>
            </a:extLst>
          </p:cNvPr>
          <p:cNvSpPr txBox="1"/>
          <p:nvPr/>
        </p:nvSpPr>
        <p:spPr>
          <a:xfrm>
            <a:off x="8812530" y="1714476"/>
            <a:ext cx="226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PPH DIC az AOC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537AEE1-C8EC-0342-787D-7CC31EA37A1D}"/>
              </a:ext>
            </a:extLst>
          </p:cNvPr>
          <p:cNvSpPr txBox="1"/>
          <p:nvPr/>
        </p:nvSpPr>
        <p:spPr>
          <a:xfrm>
            <a:off x="464236" y="5620066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EC2D95D-6FE9-FEE5-8079-1A4E8B613799}"/>
              </a:ext>
            </a:extLst>
          </p:cNvPr>
          <p:cNvSpPr txBox="1"/>
          <p:nvPr/>
        </p:nvSpPr>
        <p:spPr>
          <a:xfrm>
            <a:off x="2809930" y="2913166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/-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95C00916-EB1F-9E9E-2ED2-2D75FF5D2830}"/>
              </a:ext>
            </a:extLst>
          </p:cNvPr>
          <p:cNvSpPr txBox="1"/>
          <p:nvPr/>
        </p:nvSpPr>
        <p:spPr>
          <a:xfrm>
            <a:off x="464236" y="2914548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AD5A49A-636A-AE1A-5C0A-EA327AAACAA5}"/>
              </a:ext>
            </a:extLst>
          </p:cNvPr>
          <p:cNvSpPr txBox="1"/>
          <p:nvPr/>
        </p:nvSpPr>
        <p:spPr>
          <a:xfrm>
            <a:off x="3070907" y="5633352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B79ACF03-01C3-73D6-1332-6916F657D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87" y="332934"/>
            <a:ext cx="5582829" cy="17190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Mire </a:t>
            </a:r>
            <a:r>
              <a:rPr lang="en-US" sz="54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figyelj</a:t>
            </a:r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?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AOC= 2 egyensúly</a:t>
            </a:r>
            <a:endParaRPr lang="en-US" sz="5400" b="1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1084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6F6AADE-6F42-6C14-CA07-9D455EAB0201}"/>
              </a:ext>
            </a:extLst>
          </p:cNvPr>
          <p:cNvSpPr txBox="1"/>
          <p:nvPr/>
        </p:nvSpPr>
        <p:spPr>
          <a:xfrm>
            <a:off x="838200" y="184805"/>
            <a:ext cx="1098042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>
                <a:solidFill>
                  <a:srgbClr val="0070C0"/>
                </a:solidFill>
                <a:ea typeface="+mj-ea"/>
                <a:cs typeface="+mj-cs"/>
              </a:rPr>
              <a:t>Acute obstetric coagulopathy during postpartum hemorrhage is caused by hyperfibrinolysis and dysfibrinogenemia</a:t>
            </a:r>
          </a:p>
        </p:txBody>
      </p:sp>
      <p:pic>
        <p:nvPicPr>
          <p:cNvPr id="5" name="Kép 4" descr="A képen szöveg, képernyőkép, szám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BBCAD26-D6F1-3AD3-B669-DD951856C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291" y="1845426"/>
            <a:ext cx="6380364" cy="445030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232E5DE-E518-5D1E-3E1A-1C2AE56F704B}"/>
              </a:ext>
            </a:extLst>
          </p:cNvPr>
          <p:cNvSpPr txBox="1"/>
          <p:nvPr/>
        </p:nvSpPr>
        <p:spPr>
          <a:xfrm>
            <a:off x="8686800" y="2286000"/>
            <a:ext cx="331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solidFill>
                  <a:srgbClr val="0070C0"/>
                </a:solidFill>
              </a:rPr>
              <a:t>Abruptio</a:t>
            </a:r>
            <a:r>
              <a:rPr lang="hu-HU" sz="2400" b="1" dirty="0">
                <a:solidFill>
                  <a:srgbClr val="0070C0"/>
                </a:solidFill>
              </a:rPr>
              <a:t> + </a:t>
            </a:r>
            <a:r>
              <a:rPr lang="hu-HU" sz="2400" b="1" dirty="0" err="1">
                <a:solidFill>
                  <a:srgbClr val="0070C0"/>
                </a:solidFill>
              </a:rPr>
              <a:t>amnion</a:t>
            </a:r>
            <a:r>
              <a:rPr lang="hu-HU" sz="2400" b="1" dirty="0">
                <a:solidFill>
                  <a:srgbClr val="0070C0"/>
                </a:solidFill>
              </a:rPr>
              <a:t> </a:t>
            </a:r>
            <a:r>
              <a:rPr lang="hu-HU" sz="2400" b="1" dirty="0" err="1">
                <a:solidFill>
                  <a:srgbClr val="0070C0"/>
                </a:solidFill>
              </a:rPr>
              <a:t>foly</a:t>
            </a:r>
            <a:r>
              <a:rPr lang="hu-HU" sz="24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Nyíl: lefelé mutató 8">
            <a:extLst>
              <a:ext uri="{FF2B5EF4-FFF2-40B4-BE49-F238E27FC236}">
                <a16:creationId xmlns:a16="http://schemas.microsoft.com/office/drawing/2014/main" id="{5CD1C87E-AF05-7291-7AE3-061061B2FE28}"/>
              </a:ext>
            </a:extLst>
          </p:cNvPr>
          <p:cNvSpPr/>
          <p:nvPr/>
        </p:nvSpPr>
        <p:spPr>
          <a:xfrm rot="1407266">
            <a:off x="9143420" y="2996359"/>
            <a:ext cx="391647" cy="11769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6740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2424E8-D865-7FD4-D221-49DCA70A2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BE00C62-83AC-9AB4-762E-8C1956100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17236" y="1002640"/>
            <a:ext cx="5577840" cy="485272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7BA7B96-9463-F89C-FC1C-4FC8A7A3A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14" y="3629262"/>
            <a:ext cx="5422064" cy="223122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DD15265-44C1-1C94-B2F0-163E46906DB3}"/>
              </a:ext>
            </a:extLst>
          </p:cNvPr>
          <p:cNvSpPr txBox="1"/>
          <p:nvPr/>
        </p:nvSpPr>
        <p:spPr>
          <a:xfrm>
            <a:off x="3503832" y="6308725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rgbClr val="B7000F"/>
                </a:solidFill>
                <a:effectLst/>
                <a:uLnTx/>
                <a:uFillTx/>
                <a:latin typeface="acumin-pro"/>
                <a:ea typeface="+mn-ea"/>
                <a:cs typeface="+mn-cs"/>
                <a:hlinkClick r:id="rId4"/>
              </a:rPr>
              <a:t>https://doi.org/10.1182/bloodadvances.2024015514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6AF94AB6-C508-4D5C-F389-F73C8FA55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0" y="660194"/>
            <a:ext cx="6094070" cy="17190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Mire </a:t>
            </a:r>
            <a:r>
              <a:rPr lang="en-US" sz="54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figyelj</a:t>
            </a:r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?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AOC: 1 egyensúly</a:t>
            </a:r>
            <a:endParaRPr lang="en-US" sz="5400" b="1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A977061-0222-285F-DCB6-C2C658298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302" y="179943"/>
            <a:ext cx="1791336" cy="148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Nyíl: lefelé mutató 11">
            <a:extLst>
              <a:ext uri="{FF2B5EF4-FFF2-40B4-BE49-F238E27FC236}">
                <a16:creationId xmlns:a16="http://schemas.microsoft.com/office/drawing/2014/main" id="{5E18BD41-725E-80FC-FA50-B82305C96695}"/>
              </a:ext>
            </a:extLst>
          </p:cNvPr>
          <p:cNvSpPr/>
          <p:nvPr/>
        </p:nvSpPr>
        <p:spPr>
          <a:xfrm>
            <a:off x="8106156" y="1794510"/>
            <a:ext cx="180594" cy="194310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AC22FF8D-9696-9642-2F8F-66F397271E91}"/>
              </a:ext>
            </a:extLst>
          </p:cNvPr>
          <p:cNvSpPr txBox="1"/>
          <p:nvPr/>
        </p:nvSpPr>
        <p:spPr>
          <a:xfrm>
            <a:off x="643278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C46DDC3-D805-FF5E-E702-A6549EB47E96}"/>
              </a:ext>
            </a:extLst>
          </p:cNvPr>
          <p:cNvSpPr txBox="1"/>
          <p:nvPr/>
        </p:nvSpPr>
        <p:spPr>
          <a:xfrm>
            <a:off x="3026100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</p:spTree>
    <p:extLst>
      <p:ext uri="{BB962C8B-B14F-4D97-AF65-F5344CB8AC3E}">
        <p14:creationId xmlns:p14="http://schemas.microsoft.com/office/powerpoint/2010/main" val="1649412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F0A0AC-0342-D9A9-1940-85FF93E3F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380390-0EC3-55AC-F75B-87435C01C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F6FD7D99-156D-0C22-C6BE-781E183BC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4406012-F4AD-7B88-56E1-C24DD143F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3629262"/>
            <a:ext cx="4712256" cy="193913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92606EA-F562-2021-1EA6-1C76A5FF9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22566" y="976813"/>
            <a:ext cx="5675556" cy="536758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22618742-041F-889F-8E98-7A2619D04912}"/>
              </a:ext>
            </a:extLst>
          </p:cNvPr>
          <p:cNvSpPr txBox="1"/>
          <p:nvPr/>
        </p:nvSpPr>
        <p:spPr>
          <a:xfrm>
            <a:off x="1026850" y="600836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rgbClr val="B7000F"/>
                </a:solidFill>
                <a:effectLst/>
                <a:uLnTx/>
                <a:uFillTx/>
                <a:latin typeface="acumin-pro"/>
                <a:ea typeface="+mn-ea"/>
                <a:cs typeface="+mn-cs"/>
                <a:hlinkClick r:id="rId4"/>
              </a:rPr>
              <a:t>https://doi.org/10.1182/bloodadvances.2024015514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B13F9F8-2A84-1A4C-A96C-97A79E7C85C7}"/>
              </a:ext>
            </a:extLst>
          </p:cNvPr>
          <p:cNvSpPr txBox="1"/>
          <p:nvPr/>
        </p:nvSpPr>
        <p:spPr>
          <a:xfrm>
            <a:off x="5915447" y="5643821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Abruptio</a:t>
            </a:r>
            <a:r>
              <a:rPr lang="hu-HU" sz="2000" b="1" dirty="0">
                <a:solidFill>
                  <a:srgbClr val="0070C0"/>
                </a:solidFill>
                <a:highlight>
                  <a:srgbClr val="FFFF00"/>
                </a:highlight>
              </a:rPr>
              <a:t> + </a:t>
            </a:r>
            <a:r>
              <a:rPr lang="hu-HU" sz="20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amnion</a:t>
            </a:r>
            <a:r>
              <a:rPr lang="hu-HU" sz="2000" b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hu-HU" sz="20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foly</a:t>
            </a:r>
            <a:r>
              <a:rPr lang="hu-HU" sz="2000" b="1" dirty="0">
                <a:solidFill>
                  <a:srgbClr val="0070C0"/>
                </a:solidFill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C76E5CF0-EA72-1FDE-7637-E82F6006B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81" y="480301"/>
            <a:ext cx="5198365" cy="17190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Mire </a:t>
            </a:r>
            <a:r>
              <a:rPr lang="en-US" sz="54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figyelj</a:t>
            </a:r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?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AOC: lyukas fibrin </a:t>
            </a:r>
            <a:r>
              <a:rPr lang="hu-HU" sz="54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hálokra</a:t>
            </a:r>
            <a:endParaRPr lang="en-US" sz="5400" b="1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89826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E6305-22A9-A4D1-D1C3-3EBB9CF65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0FBF1F-DD87-9923-4B78-0B0522696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91878CC6-C62C-5549-4B8C-FC65A3AD8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ED6042F-6957-39AE-D2B0-79369FCF6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3629262"/>
            <a:ext cx="4712256" cy="193913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EEFF24E-6EA7-5CDF-BCCD-05B1F452C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76318" y="403444"/>
            <a:ext cx="6531430" cy="586655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6F8190B4-D7C6-7DC2-215E-BBBAB94A3336}"/>
              </a:ext>
            </a:extLst>
          </p:cNvPr>
          <p:cNvSpPr txBox="1"/>
          <p:nvPr/>
        </p:nvSpPr>
        <p:spPr>
          <a:xfrm>
            <a:off x="1026850" y="600836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rgbClr val="B7000F"/>
                </a:solidFill>
                <a:effectLst/>
                <a:uLnTx/>
                <a:uFillTx/>
                <a:latin typeface="acumin-pro"/>
                <a:ea typeface="+mn-ea"/>
                <a:cs typeface="+mn-cs"/>
                <a:hlinkClick r:id="rId4"/>
              </a:rPr>
              <a:t>https://doi.org/10.1182/bloodadvances.2024015514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D7BFB8B-886F-EBF0-8A40-F02E93EECC6E}"/>
              </a:ext>
            </a:extLst>
          </p:cNvPr>
          <p:cNvSpPr txBox="1"/>
          <p:nvPr/>
        </p:nvSpPr>
        <p:spPr>
          <a:xfrm>
            <a:off x="7795260" y="4158350"/>
            <a:ext cx="33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0070C0"/>
                </a:solidFill>
              </a:rPr>
              <a:t>Abruptio</a:t>
            </a:r>
            <a:r>
              <a:rPr lang="hu-HU" b="1" dirty="0">
                <a:solidFill>
                  <a:srgbClr val="0070C0"/>
                </a:solidFill>
              </a:rPr>
              <a:t> + </a:t>
            </a:r>
            <a:r>
              <a:rPr lang="hu-HU" b="1" dirty="0" err="1">
                <a:solidFill>
                  <a:srgbClr val="0070C0"/>
                </a:solidFill>
              </a:rPr>
              <a:t>amnion</a:t>
            </a:r>
            <a:r>
              <a:rPr lang="hu-HU" b="1" dirty="0">
                <a:solidFill>
                  <a:srgbClr val="0070C0"/>
                </a:solidFill>
              </a:rPr>
              <a:t> </a:t>
            </a:r>
            <a:r>
              <a:rPr lang="hu-HU" b="1" dirty="0" err="1">
                <a:solidFill>
                  <a:srgbClr val="0070C0"/>
                </a:solidFill>
              </a:rPr>
              <a:t>foly</a:t>
            </a:r>
            <a:r>
              <a:rPr lang="hu-HU" b="1" dirty="0">
                <a:solidFill>
                  <a:srgbClr val="0070C0"/>
                </a:solidFill>
              </a:rPr>
              <a:t>.</a:t>
            </a:r>
          </a:p>
          <a:p>
            <a:r>
              <a:rPr lang="hu-HU" b="1" dirty="0">
                <a:solidFill>
                  <a:srgbClr val="0070C0"/>
                </a:solidFill>
              </a:rPr>
              <a:t>100 perc</a:t>
            </a:r>
            <a:r>
              <a:rPr lang="hu-H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hu-HU" b="1" dirty="0">
                <a:solidFill>
                  <a:srgbClr val="0070C0"/>
                </a:solidFill>
              </a:rPr>
              <a:t> </a:t>
            </a:r>
            <a:r>
              <a:rPr lang="hu-HU" b="1" dirty="0" err="1">
                <a:solidFill>
                  <a:srgbClr val="0070C0"/>
                </a:solidFill>
              </a:rPr>
              <a:t>shut</a:t>
            </a:r>
            <a:r>
              <a:rPr lang="hu-HU" b="1" dirty="0">
                <a:solidFill>
                  <a:srgbClr val="0070C0"/>
                </a:solidFill>
              </a:rPr>
              <a:t> down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79568DF4-5AEE-F3E6-10AE-69149F7C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90" y="658239"/>
            <a:ext cx="4712256" cy="17190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Mire </a:t>
            </a:r>
            <a:r>
              <a:rPr lang="en-US" sz="54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figyelj</a:t>
            </a:r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?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AOC = 100 perc</a:t>
            </a:r>
            <a:endParaRPr lang="en-US" sz="5400" b="1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2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C89E1-697C-0FAF-7083-6F7BB9D3E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41DB3AD-2968-4935-B798-08FC9F01F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F2E6B032-64A8-63C9-C067-3AFED4B78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859DC97-0564-A91C-3A56-E44AC6C0B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3629262"/>
            <a:ext cx="4712256" cy="193913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6A0FEDD-3249-8D21-4732-B5204CBE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6764" y="1105469"/>
            <a:ext cx="5986998" cy="504758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F7FCD1EF-4BF8-5954-37DE-BA5B3FD7897D}"/>
              </a:ext>
            </a:extLst>
          </p:cNvPr>
          <p:cNvSpPr txBox="1"/>
          <p:nvPr/>
        </p:nvSpPr>
        <p:spPr>
          <a:xfrm>
            <a:off x="1026850" y="600836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rgbClr val="B7000F"/>
                </a:solidFill>
                <a:effectLst/>
                <a:uLnTx/>
                <a:uFillTx/>
                <a:latin typeface="acumin-pro"/>
                <a:ea typeface="+mn-ea"/>
                <a:cs typeface="+mn-cs"/>
                <a:hlinkClick r:id="rId4"/>
              </a:rPr>
              <a:t>https://doi.org/10.1182/bloodadvances.2024015514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B9A0D6A-AFB4-E15C-F904-42048C973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3894765" cy="17190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Mire </a:t>
            </a:r>
            <a:r>
              <a:rPr lang="en-US" sz="54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figyelj</a:t>
            </a:r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?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AOC  FV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27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(105 </a:t>
            </a:r>
            <a:r>
              <a:rPr lang="hu-HU" sz="27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prothrombinase</a:t>
            </a:r>
            <a: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  <a:endParaRPr lang="en-US" sz="5400" b="1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4C24C44-4B4A-733E-1EA5-4ACD4BC20A82}"/>
              </a:ext>
            </a:extLst>
          </p:cNvPr>
          <p:cNvSpPr txBox="1"/>
          <p:nvPr/>
        </p:nvSpPr>
        <p:spPr>
          <a:xfrm>
            <a:off x="643278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1AA355E-28DD-135C-FA9A-F94A19C25D9F}"/>
              </a:ext>
            </a:extLst>
          </p:cNvPr>
          <p:cNvSpPr txBox="1"/>
          <p:nvPr/>
        </p:nvSpPr>
        <p:spPr>
          <a:xfrm>
            <a:off x="3026100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</p:spTree>
    <p:extLst>
      <p:ext uri="{BB962C8B-B14F-4D97-AF65-F5344CB8AC3E}">
        <p14:creationId xmlns:p14="http://schemas.microsoft.com/office/powerpoint/2010/main" val="2505718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99FF3-22A8-9247-818F-433AF14B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94F7D5A-2A13-4BF4-A06E-80A85A05B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9C2BF59-AC09-6930-392C-8A86E5D87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85E937E-683C-3F8A-0473-245B346E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3629262"/>
            <a:ext cx="4712256" cy="19391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810B6C0-8215-E9F8-25EE-AF4017B68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54459" y="1273134"/>
            <a:ext cx="5011283" cy="4712255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7E4FE42-A3D9-8FEE-1380-886129ABA6B5}"/>
              </a:ext>
            </a:extLst>
          </p:cNvPr>
          <p:cNvSpPr txBox="1"/>
          <p:nvPr/>
        </p:nvSpPr>
        <p:spPr>
          <a:xfrm>
            <a:off x="1026850" y="600836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rgbClr val="B7000F"/>
                </a:solidFill>
                <a:effectLst/>
                <a:uLnTx/>
                <a:uFillTx/>
                <a:latin typeface="acumin-pro"/>
                <a:ea typeface="+mn-ea"/>
                <a:cs typeface="+mn-cs"/>
                <a:hlinkClick r:id="rId4"/>
              </a:rPr>
              <a:t>https://doi.org/10.1182/bloodadvances.2024015514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FC770366-43E3-662A-8C7E-57F5CFC3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3894765" cy="17190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Mire </a:t>
            </a:r>
            <a:r>
              <a:rPr lang="en-US" sz="54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figyelj</a:t>
            </a:r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?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AOC  </a:t>
            </a:r>
            <a:r>
              <a:rPr lang="hu-HU" sz="54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Plasmin</a:t>
            </a:r>
            <a:endParaRPr lang="en-US" sz="5400" b="1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E3EC160-AFE4-6CB3-77AA-2BC631E09C2C}"/>
              </a:ext>
            </a:extLst>
          </p:cNvPr>
          <p:cNvSpPr txBox="1"/>
          <p:nvPr/>
        </p:nvSpPr>
        <p:spPr>
          <a:xfrm>
            <a:off x="643278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856B35E-2B85-E2E5-F773-EF637EB54BC3}"/>
              </a:ext>
            </a:extLst>
          </p:cNvPr>
          <p:cNvSpPr txBox="1"/>
          <p:nvPr/>
        </p:nvSpPr>
        <p:spPr>
          <a:xfrm>
            <a:off x="3026100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F14D6681-9130-AB5C-A188-5602856AB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302" y="179943"/>
            <a:ext cx="1791336" cy="148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Nyíl: lefelé mutató 15">
            <a:extLst>
              <a:ext uri="{FF2B5EF4-FFF2-40B4-BE49-F238E27FC236}">
                <a16:creationId xmlns:a16="http://schemas.microsoft.com/office/drawing/2014/main" id="{ABB10446-8D45-F9AE-0CB0-F00652BD94B9}"/>
              </a:ext>
            </a:extLst>
          </p:cNvPr>
          <p:cNvSpPr/>
          <p:nvPr/>
        </p:nvSpPr>
        <p:spPr>
          <a:xfrm rot="9509565">
            <a:off x="8471674" y="1729568"/>
            <a:ext cx="180594" cy="194310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8514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057FB6-814D-2C3A-7677-14ED84295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63559FE-674F-3916-E884-7277A93C6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57202" y="314058"/>
            <a:ext cx="5577840" cy="622988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2FBF7A1-9D7F-7EEE-F1FE-D82C0F209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" y="3629262"/>
            <a:ext cx="4712256" cy="193913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869DE18-E486-D7C7-8870-5C6BD28D92BB}"/>
              </a:ext>
            </a:extLst>
          </p:cNvPr>
          <p:cNvSpPr txBox="1"/>
          <p:nvPr/>
        </p:nvSpPr>
        <p:spPr>
          <a:xfrm>
            <a:off x="1026850" y="600836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rgbClr val="B7000F"/>
                </a:solidFill>
                <a:effectLst/>
                <a:uLnTx/>
                <a:uFillTx/>
                <a:latin typeface="acumin-pro"/>
                <a:ea typeface="+mn-ea"/>
                <a:cs typeface="+mn-cs"/>
                <a:hlinkClick r:id="rId4"/>
              </a:rPr>
              <a:t>https://doi.org/10.1182/bloodadvances.2024015514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5113C551-B48F-D6FF-2463-62EC1B9E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3894765" cy="17190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Mire </a:t>
            </a:r>
            <a:r>
              <a:rPr lang="en-US" sz="54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figyelj</a:t>
            </a:r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?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AOC  PAP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27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(2 egyensúly)</a:t>
            </a:r>
            <a:endParaRPr lang="en-US" sz="5400" b="1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7088D35-DF39-2EC3-271F-9E9CF2A60E5A}"/>
              </a:ext>
            </a:extLst>
          </p:cNvPr>
          <p:cNvSpPr txBox="1"/>
          <p:nvPr/>
        </p:nvSpPr>
        <p:spPr>
          <a:xfrm>
            <a:off x="643278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E5DD51F-180F-11BB-D05A-EE8D3BC4AB4A}"/>
              </a:ext>
            </a:extLst>
          </p:cNvPr>
          <p:cNvSpPr txBox="1"/>
          <p:nvPr/>
        </p:nvSpPr>
        <p:spPr>
          <a:xfrm>
            <a:off x="3026100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</p:spTree>
    <p:extLst>
      <p:ext uri="{BB962C8B-B14F-4D97-AF65-F5344CB8AC3E}">
        <p14:creationId xmlns:p14="http://schemas.microsoft.com/office/powerpoint/2010/main" val="1854462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F33E1-C2C1-4919-C3C1-AE6603110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E3F3B92-ADC6-E694-9E23-C47673AEA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0F976924-795D-DCA7-BA23-B0194FE8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DA13330-DA8C-623B-164E-76EA167DA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3629262"/>
            <a:ext cx="4712256" cy="193913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6880BF7-E206-3633-E327-BCEC56512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75269" y="801842"/>
            <a:ext cx="5984653" cy="545167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FB5115B4-6B07-BA54-7E05-7766237C9E2F}"/>
              </a:ext>
            </a:extLst>
          </p:cNvPr>
          <p:cNvSpPr txBox="1"/>
          <p:nvPr/>
        </p:nvSpPr>
        <p:spPr>
          <a:xfrm>
            <a:off x="1026850" y="600836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rgbClr val="B7000F"/>
                </a:solidFill>
                <a:effectLst/>
                <a:uLnTx/>
                <a:uFillTx/>
                <a:latin typeface="acumin-pro"/>
                <a:ea typeface="+mn-ea"/>
                <a:cs typeface="+mn-cs"/>
                <a:hlinkClick r:id="rId4"/>
              </a:rPr>
              <a:t>https://doi.org/10.1182/bloodadvances.2024015514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30C31E37-27CA-B574-F5E5-BD7B00F4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3894765" cy="17190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Mire </a:t>
            </a:r>
            <a:r>
              <a:rPr lang="en-US" sz="54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figyelj</a:t>
            </a:r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?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AOC  TAT</a:t>
            </a:r>
            <a:br>
              <a:rPr lang="hu-HU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31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(1 egyensúly)</a:t>
            </a:r>
            <a:endParaRPr lang="en-US" sz="5400" b="1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49BF6CB-1B2B-2FBB-A916-E06C32512E9F}"/>
              </a:ext>
            </a:extLst>
          </p:cNvPr>
          <p:cNvSpPr txBox="1"/>
          <p:nvPr/>
        </p:nvSpPr>
        <p:spPr>
          <a:xfrm>
            <a:off x="643278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2E381A6-F291-AF61-F40B-8200552B9C59}"/>
              </a:ext>
            </a:extLst>
          </p:cNvPr>
          <p:cNvSpPr txBox="1"/>
          <p:nvPr/>
        </p:nvSpPr>
        <p:spPr>
          <a:xfrm>
            <a:off x="3026100" y="3074670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</p:spTree>
    <p:extLst>
      <p:ext uri="{BB962C8B-B14F-4D97-AF65-F5344CB8AC3E}">
        <p14:creationId xmlns:p14="http://schemas.microsoft.com/office/powerpoint/2010/main" val="2224943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97A19448-CB69-5FBF-8F2F-678E0864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95" y="777863"/>
            <a:ext cx="6288605" cy="399326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BED5616-8D92-F9E7-5FE9-B2BF8A7CAE16}"/>
              </a:ext>
            </a:extLst>
          </p:cNvPr>
          <p:cNvSpPr txBox="1"/>
          <p:nvPr/>
        </p:nvSpPr>
        <p:spPr>
          <a:xfrm>
            <a:off x="0" y="3074515"/>
            <a:ext cx="3258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 számú egyensúly !!!!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Thrombin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egyensúly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362785-6768-D5AA-BA90-B3DB1DC32696}"/>
              </a:ext>
            </a:extLst>
          </p:cNvPr>
          <p:cNvSpPr txBox="1"/>
          <p:nvPr/>
        </p:nvSpPr>
        <p:spPr>
          <a:xfrm>
            <a:off x="9530080" y="3074515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 számú egyensúly !!!!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Lízis egyensúly</a:t>
            </a:r>
          </a:p>
        </p:txBody>
      </p:sp>
      <p:sp>
        <p:nvSpPr>
          <p:cNvPr id="11" name="Cím 3">
            <a:extLst>
              <a:ext uri="{FF2B5EF4-FFF2-40B4-BE49-F238E27FC236}">
                <a16:creationId xmlns:a16="http://schemas.microsoft.com/office/drawing/2014/main" id="{CDBCF84B-74E0-6AD7-91D0-AC7359AD99CD}"/>
              </a:ext>
            </a:extLst>
          </p:cNvPr>
          <p:cNvSpPr txBox="1">
            <a:spLocks/>
          </p:cNvSpPr>
          <p:nvPr/>
        </p:nvSpPr>
        <p:spPr>
          <a:xfrm>
            <a:off x="751795" y="79181"/>
            <a:ext cx="10383504" cy="9028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Mire figyelünk ...  </a:t>
            </a:r>
            <a:r>
              <a:rPr kumimoji="0" lang="hu-H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Thrombin</a:t>
            </a:r>
            <a:r>
              <a:rPr kumimoji="0" lang="hu-HU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görbére </a:t>
            </a:r>
            <a:r>
              <a:rPr kumimoji="0" lang="hu-H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ClotPro</a:t>
            </a:r>
            <a:r>
              <a:rPr kumimoji="0" lang="hu-HU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!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9F11322C-E40C-6FEC-0D70-83A830474542}"/>
              </a:ext>
            </a:extLst>
          </p:cNvPr>
          <p:cNvSpPr/>
          <p:nvPr/>
        </p:nvSpPr>
        <p:spPr>
          <a:xfrm rot="403556">
            <a:off x="6332559" y="1261241"/>
            <a:ext cx="5788321" cy="4162097"/>
          </a:xfrm>
          <a:custGeom>
            <a:avLst/>
            <a:gdLst>
              <a:gd name="connsiteX0" fmla="*/ 0 w 5788321"/>
              <a:gd name="connsiteY0" fmla="*/ 2081049 h 4162097"/>
              <a:gd name="connsiteX1" fmla="*/ 2894161 w 5788321"/>
              <a:gd name="connsiteY1" fmla="*/ 0 h 4162097"/>
              <a:gd name="connsiteX2" fmla="*/ 5788322 w 5788321"/>
              <a:gd name="connsiteY2" fmla="*/ 2081049 h 4162097"/>
              <a:gd name="connsiteX3" fmla="*/ 2894161 w 5788321"/>
              <a:gd name="connsiteY3" fmla="*/ 4162098 h 4162097"/>
              <a:gd name="connsiteX4" fmla="*/ 0 w 5788321"/>
              <a:gd name="connsiteY4" fmla="*/ 2081049 h 416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8321" h="4162097" fill="none" extrusionOk="0">
                <a:moveTo>
                  <a:pt x="0" y="2081049"/>
                </a:moveTo>
                <a:cubicBezTo>
                  <a:pt x="226001" y="1146008"/>
                  <a:pt x="932729" y="-194285"/>
                  <a:pt x="2894161" y="0"/>
                </a:cubicBezTo>
                <a:cubicBezTo>
                  <a:pt x="4596559" y="186996"/>
                  <a:pt x="5630326" y="710419"/>
                  <a:pt x="5788322" y="2081049"/>
                </a:cubicBezTo>
                <a:cubicBezTo>
                  <a:pt x="5663789" y="3146694"/>
                  <a:pt x="4235839" y="4147336"/>
                  <a:pt x="2894161" y="4162098"/>
                </a:cubicBezTo>
                <a:cubicBezTo>
                  <a:pt x="1279442" y="4474113"/>
                  <a:pt x="122689" y="3078110"/>
                  <a:pt x="0" y="2081049"/>
                </a:cubicBezTo>
                <a:close/>
              </a:path>
              <a:path w="5788321" h="4162097" stroke="0" extrusionOk="0">
                <a:moveTo>
                  <a:pt x="0" y="2081049"/>
                </a:moveTo>
                <a:cubicBezTo>
                  <a:pt x="9395" y="861049"/>
                  <a:pt x="1351681" y="45046"/>
                  <a:pt x="2894161" y="0"/>
                </a:cubicBezTo>
                <a:cubicBezTo>
                  <a:pt x="4349743" y="-54000"/>
                  <a:pt x="5857621" y="688735"/>
                  <a:pt x="5788322" y="2081049"/>
                </a:cubicBezTo>
                <a:cubicBezTo>
                  <a:pt x="5992152" y="3095654"/>
                  <a:pt x="4370061" y="4474244"/>
                  <a:pt x="2894161" y="4162098"/>
                </a:cubicBezTo>
                <a:cubicBezTo>
                  <a:pt x="1267797" y="4253933"/>
                  <a:pt x="40930" y="3194380"/>
                  <a:pt x="0" y="2081049"/>
                </a:cubicBezTo>
                <a:close/>
              </a:path>
            </a:pathLst>
          </a:custGeom>
          <a:solidFill>
            <a:srgbClr val="FFFF00">
              <a:alpha val="14902"/>
            </a:srgbClr>
          </a:solidFill>
          <a:ln w="76200">
            <a:solidFill>
              <a:srgbClr val="00B0F0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491CB858-2319-3EEC-C06A-8BB2C91A3579}"/>
              </a:ext>
            </a:extLst>
          </p:cNvPr>
          <p:cNvSpPr/>
          <p:nvPr/>
        </p:nvSpPr>
        <p:spPr>
          <a:xfrm rot="20096276">
            <a:off x="-204584" y="1106626"/>
            <a:ext cx="6716777" cy="4162097"/>
          </a:xfrm>
          <a:custGeom>
            <a:avLst/>
            <a:gdLst>
              <a:gd name="connsiteX0" fmla="*/ 0 w 6716777"/>
              <a:gd name="connsiteY0" fmla="*/ 2081049 h 4162097"/>
              <a:gd name="connsiteX1" fmla="*/ 3358389 w 6716777"/>
              <a:gd name="connsiteY1" fmla="*/ 0 h 4162097"/>
              <a:gd name="connsiteX2" fmla="*/ 6716778 w 6716777"/>
              <a:gd name="connsiteY2" fmla="*/ 2081049 h 4162097"/>
              <a:gd name="connsiteX3" fmla="*/ 3358389 w 6716777"/>
              <a:gd name="connsiteY3" fmla="*/ 4162098 h 4162097"/>
              <a:gd name="connsiteX4" fmla="*/ 0 w 6716777"/>
              <a:gd name="connsiteY4" fmla="*/ 2081049 h 416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6777" h="4162097" fill="none" extrusionOk="0">
                <a:moveTo>
                  <a:pt x="0" y="2081049"/>
                </a:moveTo>
                <a:cubicBezTo>
                  <a:pt x="241251" y="1160467"/>
                  <a:pt x="1222055" y="-150677"/>
                  <a:pt x="3358389" y="0"/>
                </a:cubicBezTo>
                <a:cubicBezTo>
                  <a:pt x="5317173" y="186996"/>
                  <a:pt x="6558782" y="710419"/>
                  <a:pt x="6716778" y="2081049"/>
                </a:cubicBezTo>
                <a:cubicBezTo>
                  <a:pt x="6439289" y="3043906"/>
                  <a:pt x="5110771" y="4156210"/>
                  <a:pt x="3358389" y="4162098"/>
                </a:cubicBezTo>
                <a:cubicBezTo>
                  <a:pt x="1487284" y="4474113"/>
                  <a:pt x="122689" y="3078110"/>
                  <a:pt x="0" y="2081049"/>
                </a:cubicBezTo>
                <a:close/>
              </a:path>
              <a:path w="6716777" h="4162097" stroke="0" extrusionOk="0">
                <a:moveTo>
                  <a:pt x="0" y="2081049"/>
                </a:moveTo>
                <a:cubicBezTo>
                  <a:pt x="59535" y="483892"/>
                  <a:pt x="1558435" y="44170"/>
                  <a:pt x="3358389" y="0"/>
                </a:cubicBezTo>
                <a:cubicBezTo>
                  <a:pt x="5070357" y="-54000"/>
                  <a:pt x="6786077" y="688735"/>
                  <a:pt x="6716778" y="2081049"/>
                </a:cubicBezTo>
                <a:cubicBezTo>
                  <a:pt x="6866778" y="3131235"/>
                  <a:pt x="5190064" y="4220989"/>
                  <a:pt x="3358389" y="4162098"/>
                </a:cubicBezTo>
                <a:cubicBezTo>
                  <a:pt x="1475639" y="4253933"/>
                  <a:pt x="40930" y="3194380"/>
                  <a:pt x="0" y="2081049"/>
                </a:cubicBezTo>
                <a:close/>
              </a:path>
            </a:pathLst>
          </a:custGeom>
          <a:solidFill>
            <a:srgbClr val="00B0F0">
              <a:alpha val="14902"/>
            </a:srgbClr>
          </a:solidFill>
          <a:ln w="76200">
            <a:solidFill>
              <a:srgbClr val="00B0F0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A0CDD45-30A2-3262-337F-9F1A8AD180D8}"/>
              </a:ext>
            </a:extLst>
          </p:cNvPr>
          <p:cNvSpPr txBox="1"/>
          <p:nvPr/>
        </p:nvSpPr>
        <p:spPr>
          <a:xfrm>
            <a:off x="751795" y="5182738"/>
            <a:ext cx="10898372" cy="1477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Rohamosan fogy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thrombin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==== INR/APTI/CT/CFT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Rohamosan fogy a fibrinogén és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thrombocita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Ez biztos …. Delta MAP &gt; 30%  ====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Plasmin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==== fibrinolízis ====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fibrinogenolízis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egyik helyen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EGYSZER CSAK EL FOG FOGYNI  A PLASMINOGÉN ÉS AZ V FAKTOR ÉS AZ ATIII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Ez is biztos a kis medencén kívül  ==== 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mikrothrombozis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0C183AC-2D10-48FB-8B32-BBB7B8443B48}"/>
              </a:ext>
            </a:extLst>
          </p:cNvPr>
          <p:cNvSpPr txBox="1"/>
          <p:nvPr/>
        </p:nvSpPr>
        <p:spPr>
          <a:xfrm>
            <a:off x="941573" y="4565292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46ABC6F-392C-A080-368E-55BA59101286}"/>
              </a:ext>
            </a:extLst>
          </p:cNvPr>
          <p:cNvSpPr txBox="1"/>
          <p:nvPr/>
        </p:nvSpPr>
        <p:spPr>
          <a:xfrm>
            <a:off x="8146740" y="4688247"/>
            <a:ext cx="23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+ + + + + + +</a:t>
            </a:r>
          </a:p>
        </p:txBody>
      </p:sp>
    </p:spTree>
    <p:extLst>
      <p:ext uri="{BB962C8B-B14F-4D97-AF65-F5344CB8AC3E}">
        <p14:creationId xmlns:p14="http://schemas.microsoft.com/office/powerpoint/2010/main" val="405320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rtalom helye 2">
            <a:extLst>
              <a:ext uri="{FF2B5EF4-FFF2-40B4-BE49-F238E27FC236}">
                <a16:creationId xmlns:a16="http://schemas.microsoft.com/office/drawing/2014/main" id="{87888178-EAAB-C8CA-68AD-882BA796980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00063" y="1683849"/>
          <a:ext cx="5938777" cy="5088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D2D75652-17D5-266B-F5B3-F1175C217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6537" y="758803"/>
            <a:ext cx="2850348" cy="234825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DF7433F-12AA-EB5D-D73E-E7E963C00D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6054" y="642934"/>
            <a:ext cx="3128431" cy="246412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21E88ED-29B5-5505-B119-FFB1F51480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9063" y="3184640"/>
            <a:ext cx="4305782" cy="3588152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61DFD7C-732C-B327-46F9-84C340A092E1}"/>
              </a:ext>
            </a:extLst>
          </p:cNvPr>
          <p:cNvSpPr txBox="1"/>
          <p:nvPr/>
        </p:nvSpPr>
        <p:spPr>
          <a:xfrm>
            <a:off x="209394" y="238772"/>
            <a:ext cx="6760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Első  3 T = „szülőcsatornás T-k”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Tone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Trauma -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Tissue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D9A9131-2CBE-EB2C-C428-860B18D40B50}"/>
              </a:ext>
            </a:extLst>
          </p:cNvPr>
          <p:cNvSpPr txBox="1"/>
          <p:nvPr/>
        </p:nvSpPr>
        <p:spPr>
          <a:xfrm>
            <a:off x="8353206" y="4404479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Rohamosan fogy a fibrinogén</a:t>
            </a:r>
          </a:p>
        </p:txBody>
      </p:sp>
    </p:spTree>
    <p:extLst>
      <p:ext uri="{BB962C8B-B14F-4D97-AF65-F5344CB8AC3E}">
        <p14:creationId xmlns:p14="http://schemas.microsoft.com/office/powerpoint/2010/main" val="477012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F78DD-7407-0DA9-6751-18F80A7D4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328AF39B-B3BD-D34D-C2A6-73F402CF8180}"/>
              </a:ext>
            </a:extLst>
          </p:cNvPr>
          <p:cNvSpPr txBox="1"/>
          <p:nvPr/>
        </p:nvSpPr>
        <p:spPr>
          <a:xfrm>
            <a:off x="534364" y="189350"/>
            <a:ext cx="11123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DIC in Pregnancy – Pathophysiology, Clinical Characteristics, Diagnostic Scores, and Treatments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E4A9997-AFF0-3006-D397-724D150B4A90}"/>
              </a:ext>
            </a:extLst>
          </p:cNvPr>
          <p:cNvSpPr txBox="1"/>
          <p:nvPr/>
        </p:nvSpPr>
        <p:spPr>
          <a:xfrm>
            <a:off x="3729942" y="18935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-18"/>
                <a:ea typeface="+mn-ea"/>
                <a:cs typeface="+mn-cs"/>
              </a:rPr>
              <a:t>Journal of Blood Medicine 2022:13 21–44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762FBBE-FEFC-F083-1431-1F281CD2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7" y="1916831"/>
            <a:ext cx="6364419" cy="4655927"/>
          </a:xfrm>
          <a:prstGeom prst="rect">
            <a:avLst/>
          </a:prstGeom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6EB64166-3E59-05C9-36AD-410821479588}"/>
              </a:ext>
            </a:extLst>
          </p:cNvPr>
          <p:cNvSpPr/>
          <p:nvPr/>
        </p:nvSpPr>
        <p:spPr>
          <a:xfrm>
            <a:off x="7148052" y="1648672"/>
            <a:ext cx="4935793" cy="4378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Nincs rá algoritmus, nem is lesz egyhamar...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Miért 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Mert a mérések alapján kezeled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10-15 Clotpro VET + Lab mérés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 minimum...</a:t>
            </a:r>
          </a:p>
        </p:txBody>
      </p:sp>
    </p:spTree>
    <p:extLst>
      <p:ext uri="{BB962C8B-B14F-4D97-AF65-F5344CB8AC3E}">
        <p14:creationId xmlns:p14="http://schemas.microsoft.com/office/powerpoint/2010/main" val="503947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116EF-F441-CBEB-C2D3-5ECDFAFB9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A9594E6E-6706-B893-027D-ED65756C4B40}"/>
              </a:ext>
            </a:extLst>
          </p:cNvPr>
          <p:cNvSpPr txBox="1"/>
          <p:nvPr/>
        </p:nvSpPr>
        <p:spPr>
          <a:xfrm>
            <a:off x="888326" y="93004"/>
            <a:ext cx="11123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D</a:t>
            </a: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IC... Pár VET szám, a mérési eredményekhez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TPA RVV ECA teszt ROTEM /TEG 6S esetében nincs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61EF18D-2C60-93B0-7F11-011E20D65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92" y="1539554"/>
            <a:ext cx="4289781" cy="531844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3939F81-3E5E-6C54-CBCA-9BE962DE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985" y="1661821"/>
            <a:ext cx="7106015" cy="5073911"/>
          </a:xfrm>
          <a:prstGeom prst="rect">
            <a:avLst/>
          </a:prstGeom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A29B2926-0017-9BDD-AEA9-35B7E8961BD8}"/>
              </a:ext>
            </a:extLst>
          </p:cNvPr>
          <p:cNvSpPr/>
          <p:nvPr/>
        </p:nvSpPr>
        <p:spPr>
          <a:xfrm>
            <a:off x="888326" y="3031020"/>
            <a:ext cx="3583954" cy="25831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600" b="1" dirty="0"/>
              <a:t>12 mm</a:t>
            </a:r>
          </a:p>
          <a:p>
            <a:pPr algn="ctr"/>
            <a:r>
              <a:rPr lang="hu-HU" sz="3600" b="1" dirty="0"/>
              <a:t>+/-</a:t>
            </a:r>
          </a:p>
          <a:p>
            <a:pPr algn="ctr"/>
            <a:r>
              <a:rPr lang="hu-HU" sz="3600" b="1" dirty="0"/>
              <a:t>SD FFP </a:t>
            </a:r>
            <a:r>
              <a:rPr lang="hu-HU" sz="3600" b="1" dirty="0" err="1"/>
              <a:t>Lyo</a:t>
            </a:r>
            <a:endParaRPr lang="hu-HU" sz="3600" b="1" dirty="0"/>
          </a:p>
          <a:p>
            <a:pPr algn="ctr"/>
            <a:r>
              <a:rPr lang="hu-HU" b="1" dirty="0"/>
              <a:t>Okos plazma</a:t>
            </a: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2240EA98-EDA2-F5EB-2078-3E8E98BC4080}"/>
              </a:ext>
            </a:extLst>
          </p:cNvPr>
          <p:cNvSpPr/>
          <p:nvPr/>
        </p:nvSpPr>
        <p:spPr>
          <a:xfrm>
            <a:off x="6607278" y="3031020"/>
            <a:ext cx="5260630" cy="25831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600" b="1" dirty="0"/>
              <a:t>40 mm</a:t>
            </a:r>
          </a:p>
          <a:p>
            <a:pPr algn="ctr"/>
            <a:r>
              <a:rPr lang="hu-HU" sz="3600" b="1" dirty="0"/>
              <a:t>11 mm = 4 g</a:t>
            </a:r>
          </a:p>
          <a:p>
            <a:pPr algn="ctr"/>
            <a:r>
              <a:rPr lang="hu-HU" sz="3600" b="1" dirty="0"/>
              <a:t>&gt; 80 sec = 1000 NE</a:t>
            </a:r>
          </a:p>
          <a:p>
            <a:pPr algn="ctr"/>
            <a:r>
              <a:rPr lang="hu-HU" sz="3600" b="1" dirty="0"/>
              <a:t>&gt;240 sec = FFP</a:t>
            </a:r>
          </a:p>
        </p:txBody>
      </p:sp>
    </p:spTree>
    <p:extLst>
      <p:ext uri="{BB962C8B-B14F-4D97-AF65-F5344CB8AC3E}">
        <p14:creationId xmlns:p14="http://schemas.microsoft.com/office/powerpoint/2010/main" val="2430016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EAC33-5C19-58B8-DC12-570DFF33C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B8A67D9-5A3D-06A3-F495-3D20726E7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1" y="68262"/>
            <a:ext cx="6200558" cy="6721475"/>
          </a:xfrm>
          <a:prstGeom prst="rect">
            <a:avLst/>
          </a:prstGeom>
          <a:noFill/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35D4028F-1A0E-A6B8-09C1-E0CC98BC5EBE}"/>
              </a:ext>
            </a:extLst>
          </p:cNvPr>
          <p:cNvGrpSpPr/>
          <p:nvPr/>
        </p:nvGrpSpPr>
        <p:grpSpPr>
          <a:xfrm>
            <a:off x="6188765" y="1390926"/>
            <a:ext cx="4821543" cy="584691"/>
            <a:chOff x="6194800" y="1284512"/>
            <a:chExt cx="4821543" cy="584691"/>
          </a:xfrm>
        </p:grpSpPr>
        <p:sp>
          <p:nvSpPr>
            <p:cNvPr id="3" name="Téglalap 2">
              <a:extLst>
                <a:ext uri="{FF2B5EF4-FFF2-40B4-BE49-F238E27FC236}">
                  <a16:creationId xmlns:a16="http://schemas.microsoft.com/office/drawing/2014/main" id="{A92A1F66-7D8E-A026-9FA5-20E504262631}"/>
                </a:ext>
              </a:extLst>
            </p:cNvPr>
            <p:cNvSpPr/>
            <p:nvPr/>
          </p:nvSpPr>
          <p:spPr>
            <a:xfrm>
              <a:off x="6194800" y="1292262"/>
              <a:ext cx="1751771" cy="5769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EXT-A5 &lt; 40 mm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FIB-CT&gt; 500 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Ly30 &gt; 15% /TPA LT 200 s</a:t>
              </a:r>
            </a:p>
          </p:txBody>
        </p:sp>
        <p:cxnSp>
          <p:nvCxnSpPr>
            <p:cNvPr id="4" name="Egyenes összekötő nyíllal 3">
              <a:extLst>
                <a:ext uri="{FF2B5EF4-FFF2-40B4-BE49-F238E27FC236}">
                  <a16:creationId xmlns:a16="http://schemas.microsoft.com/office/drawing/2014/main" id="{2328529A-B6DE-FC22-4A69-942E628B51B1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7946571" y="1580733"/>
              <a:ext cx="555172" cy="544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BC9ACBF0-D845-EBFC-0DCC-9E8C55227440}"/>
                </a:ext>
              </a:extLst>
            </p:cNvPr>
            <p:cNvSpPr/>
            <p:nvPr/>
          </p:nvSpPr>
          <p:spPr>
            <a:xfrm>
              <a:off x="8520774" y="1284512"/>
              <a:ext cx="960683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TXA 1g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" name="Egyenes összekötő nyíllal 6">
              <a:extLst>
                <a:ext uri="{FF2B5EF4-FFF2-40B4-BE49-F238E27FC236}">
                  <a16:creationId xmlns:a16="http://schemas.microsoft.com/office/drawing/2014/main" id="{F644C24C-D6B3-B6DF-3A65-4150F8BE51E8}"/>
                </a:ext>
              </a:extLst>
            </p:cNvPr>
            <p:cNvCxnSpPr/>
            <p:nvPr/>
          </p:nvCxnSpPr>
          <p:spPr>
            <a:xfrm>
              <a:off x="9503229" y="1572983"/>
              <a:ext cx="555172" cy="54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74A14E7C-0E29-6592-178A-5519879C2D90}"/>
                </a:ext>
              </a:extLst>
            </p:cNvPr>
            <p:cNvSpPr/>
            <p:nvPr/>
          </p:nvSpPr>
          <p:spPr>
            <a:xfrm>
              <a:off x="10055660" y="1284512"/>
              <a:ext cx="960683" cy="57694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rPr>
                <a:t>TPATEST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rPr>
                <a:t>LT 3600 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DD04AF16-8146-577D-AF00-D945A7CB4E4D}"/>
              </a:ext>
            </a:extLst>
          </p:cNvPr>
          <p:cNvGrpSpPr/>
          <p:nvPr/>
        </p:nvGrpSpPr>
        <p:grpSpPr>
          <a:xfrm>
            <a:off x="6270171" y="2290782"/>
            <a:ext cx="4876249" cy="716946"/>
            <a:chOff x="6270171" y="1284512"/>
            <a:chExt cx="4876249" cy="716946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6F26850D-0A82-DCB3-700B-D42507B86CBB}"/>
                </a:ext>
              </a:extLst>
            </p:cNvPr>
            <p:cNvSpPr/>
            <p:nvPr/>
          </p:nvSpPr>
          <p:spPr>
            <a:xfrm>
              <a:off x="6270171" y="1284513"/>
              <a:ext cx="1676400" cy="5769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FIB A5 &lt; 12 mm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" name="Egyenes összekötő nyíllal 13">
              <a:extLst>
                <a:ext uri="{FF2B5EF4-FFF2-40B4-BE49-F238E27FC236}">
                  <a16:creationId xmlns:a16="http://schemas.microsoft.com/office/drawing/2014/main" id="{F8DE9679-FCD7-8629-A0D1-AD7DD816689A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7946571" y="1572984"/>
              <a:ext cx="555172" cy="544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0FF1DDE8-CDD9-492D-F66E-56572DDF9780}"/>
                </a:ext>
              </a:extLst>
            </p:cNvPr>
            <p:cNvSpPr/>
            <p:nvPr/>
          </p:nvSpPr>
          <p:spPr>
            <a:xfrm>
              <a:off x="8520774" y="1284512"/>
              <a:ext cx="960683" cy="71694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16" name="Egyenes összekötő nyíllal 15">
              <a:extLst>
                <a:ext uri="{FF2B5EF4-FFF2-40B4-BE49-F238E27FC236}">
                  <a16:creationId xmlns:a16="http://schemas.microsoft.com/office/drawing/2014/main" id="{45C296F5-FFEA-0320-6DCB-1F6727D5655A}"/>
                </a:ext>
              </a:extLst>
            </p:cNvPr>
            <p:cNvCxnSpPr/>
            <p:nvPr/>
          </p:nvCxnSpPr>
          <p:spPr>
            <a:xfrm>
              <a:off x="9503229" y="1572983"/>
              <a:ext cx="555172" cy="54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6DC36621-CD0D-B4B2-2672-C69501FBB53B}"/>
                </a:ext>
              </a:extLst>
            </p:cNvPr>
            <p:cNvSpPr/>
            <p:nvPr/>
          </p:nvSpPr>
          <p:spPr>
            <a:xfrm>
              <a:off x="10055660" y="1284512"/>
              <a:ext cx="1090760" cy="57694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FIB A5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&gt;16 mm</a:t>
              </a:r>
            </a:p>
          </p:txBody>
        </p:sp>
      </p:grp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A784E40D-681D-33A4-E39F-5BD9DE5A5931}"/>
              </a:ext>
            </a:extLst>
          </p:cNvPr>
          <p:cNvGrpSpPr/>
          <p:nvPr/>
        </p:nvGrpSpPr>
        <p:grpSpPr>
          <a:xfrm>
            <a:off x="6270171" y="3140528"/>
            <a:ext cx="3211286" cy="576942"/>
            <a:chOff x="6270171" y="1284513"/>
            <a:chExt cx="3211286" cy="576942"/>
          </a:xfrm>
        </p:grpSpPr>
        <p:sp>
          <p:nvSpPr>
            <p:cNvPr id="19" name="Téglalap 18">
              <a:extLst>
                <a:ext uri="{FF2B5EF4-FFF2-40B4-BE49-F238E27FC236}">
                  <a16:creationId xmlns:a16="http://schemas.microsoft.com/office/drawing/2014/main" id="{BCFFFF5D-3FF7-40D0-2244-9AB468435524}"/>
                </a:ext>
              </a:extLst>
            </p:cNvPr>
            <p:cNvSpPr/>
            <p:nvPr/>
          </p:nvSpPr>
          <p:spPr>
            <a:xfrm>
              <a:off x="6270171" y="1284513"/>
              <a:ext cx="1676400" cy="5769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EXT-A5 &lt; 40 mm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FIBT-A5 &gt; 14 mm</a:t>
              </a:r>
            </a:p>
          </p:txBody>
        </p:sp>
        <p:cxnSp>
          <p:nvCxnSpPr>
            <p:cNvPr id="20" name="Egyenes összekötő nyíllal 19">
              <a:extLst>
                <a:ext uri="{FF2B5EF4-FFF2-40B4-BE49-F238E27FC236}">
                  <a16:creationId xmlns:a16="http://schemas.microsoft.com/office/drawing/2014/main" id="{2E77794F-0BF2-4634-426A-6DAE4A4EB192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7946571" y="1572984"/>
              <a:ext cx="555172" cy="544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églalap 20">
              <a:extLst>
                <a:ext uri="{FF2B5EF4-FFF2-40B4-BE49-F238E27FC236}">
                  <a16:creationId xmlns:a16="http://schemas.microsoft.com/office/drawing/2014/main" id="{717E58AF-C9E8-899D-B8ED-AB2DFA43EFD2}"/>
                </a:ext>
              </a:extLst>
            </p:cNvPr>
            <p:cNvSpPr/>
            <p:nvPr/>
          </p:nvSpPr>
          <p:spPr>
            <a:xfrm>
              <a:off x="8520774" y="1342564"/>
              <a:ext cx="960683" cy="51889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4-8 E</a:t>
              </a:r>
            </a:p>
          </p:txBody>
        </p:sp>
      </p:grpSp>
      <p:sp>
        <p:nvSpPr>
          <p:cNvPr id="23" name="Téglalap 22">
            <a:extLst>
              <a:ext uri="{FF2B5EF4-FFF2-40B4-BE49-F238E27FC236}">
                <a16:creationId xmlns:a16="http://schemas.microsoft.com/office/drawing/2014/main" id="{DBB49A6C-0E70-684A-2E4A-875C4979CF06}"/>
              </a:ext>
            </a:extLst>
          </p:cNvPr>
          <p:cNvSpPr/>
          <p:nvPr/>
        </p:nvSpPr>
        <p:spPr>
          <a:xfrm>
            <a:off x="8627189" y="5486909"/>
            <a:ext cx="2066641" cy="576941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SD FFP 3-4 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rFVII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90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mcg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/kg (15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mcg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A6DC5D3D-86E0-9012-8366-8A95644AA83F}"/>
              </a:ext>
            </a:extLst>
          </p:cNvPr>
          <p:cNvGrpSpPr/>
          <p:nvPr/>
        </p:nvGrpSpPr>
        <p:grpSpPr>
          <a:xfrm>
            <a:off x="6300679" y="4041432"/>
            <a:ext cx="5508172" cy="590194"/>
            <a:chOff x="6270171" y="1284512"/>
            <a:chExt cx="5508172" cy="590194"/>
          </a:xfrm>
        </p:grpSpPr>
        <p:sp>
          <p:nvSpPr>
            <p:cNvPr id="27" name="Téglalap 26">
              <a:extLst>
                <a:ext uri="{FF2B5EF4-FFF2-40B4-BE49-F238E27FC236}">
                  <a16:creationId xmlns:a16="http://schemas.microsoft.com/office/drawing/2014/main" id="{1B9BB12D-B89C-2796-A2C4-4F257D534D60}"/>
                </a:ext>
              </a:extLst>
            </p:cNvPr>
            <p:cNvSpPr/>
            <p:nvPr/>
          </p:nvSpPr>
          <p:spPr>
            <a:xfrm>
              <a:off x="6270171" y="1297765"/>
              <a:ext cx="1676400" cy="5769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EXT CT &gt; 70 sec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FIBT-A10 &gt; 14 mm</a:t>
              </a:r>
            </a:p>
          </p:txBody>
        </p:sp>
        <p:cxnSp>
          <p:nvCxnSpPr>
            <p:cNvPr id="28" name="Egyenes összekötő nyíllal 27">
              <a:extLst>
                <a:ext uri="{FF2B5EF4-FFF2-40B4-BE49-F238E27FC236}">
                  <a16:creationId xmlns:a16="http://schemas.microsoft.com/office/drawing/2014/main" id="{8C4B0950-CE8F-B5CC-A0E6-70303A75D2AB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7946571" y="1586236"/>
              <a:ext cx="555172" cy="544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églalap 28">
              <a:extLst>
                <a:ext uri="{FF2B5EF4-FFF2-40B4-BE49-F238E27FC236}">
                  <a16:creationId xmlns:a16="http://schemas.microsoft.com/office/drawing/2014/main" id="{4A5D71C0-1CBB-377C-6741-8EF1B856F517}"/>
                </a:ext>
              </a:extLst>
            </p:cNvPr>
            <p:cNvSpPr/>
            <p:nvPr/>
          </p:nvSpPr>
          <p:spPr>
            <a:xfrm>
              <a:off x="8520774" y="1284512"/>
              <a:ext cx="960683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PCC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1000-1500 NE</a:t>
              </a:r>
              <a:endPara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Egyenes összekötő nyíllal 29">
              <a:extLst>
                <a:ext uri="{FF2B5EF4-FFF2-40B4-BE49-F238E27FC236}">
                  <a16:creationId xmlns:a16="http://schemas.microsoft.com/office/drawing/2014/main" id="{3866F4BF-25CF-C209-4F5B-95D05DF7B92A}"/>
                </a:ext>
              </a:extLst>
            </p:cNvPr>
            <p:cNvCxnSpPr/>
            <p:nvPr/>
          </p:nvCxnSpPr>
          <p:spPr>
            <a:xfrm>
              <a:off x="9503229" y="1572983"/>
              <a:ext cx="555172" cy="54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Téglalap 30">
              <a:extLst>
                <a:ext uri="{FF2B5EF4-FFF2-40B4-BE49-F238E27FC236}">
                  <a16:creationId xmlns:a16="http://schemas.microsoft.com/office/drawing/2014/main" id="{138FA56B-49F2-3470-CB40-8E2597A8B6B5}"/>
                </a:ext>
              </a:extLst>
            </p:cNvPr>
            <p:cNvSpPr/>
            <p:nvPr/>
          </p:nvSpPr>
          <p:spPr>
            <a:xfrm>
              <a:off x="10055660" y="1284512"/>
              <a:ext cx="1722683" cy="57694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RVV</a:t>
              </a: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CT / </a:t>
              </a: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EXT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TFPI ?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D08DC93E-DAFB-246F-8BCC-D36C57FF1FAE}"/>
              </a:ext>
            </a:extLst>
          </p:cNvPr>
          <p:cNvGrpSpPr/>
          <p:nvPr/>
        </p:nvGrpSpPr>
        <p:grpSpPr>
          <a:xfrm>
            <a:off x="6291730" y="4776513"/>
            <a:ext cx="3982151" cy="947685"/>
            <a:chOff x="6270171" y="913769"/>
            <a:chExt cx="3752632" cy="947685"/>
          </a:xfrm>
        </p:grpSpPr>
        <p:sp>
          <p:nvSpPr>
            <p:cNvPr id="33" name="Téglalap 32">
              <a:extLst>
                <a:ext uri="{FF2B5EF4-FFF2-40B4-BE49-F238E27FC236}">
                  <a16:creationId xmlns:a16="http://schemas.microsoft.com/office/drawing/2014/main" id="{B40CC3CB-7FC4-5B70-0EC0-4A381C17CF09}"/>
                </a:ext>
              </a:extLst>
            </p:cNvPr>
            <p:cNvSpPr/>
            <p:nvPr/>
          </p:nvSpPr>
          <p:spPr>
            <a:xfrm>
              <a:off x="6270171" y="1284513"/>
              <a:ext cx="1676400" cy="5769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 CT = HIT CT &gt; 240 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 CT/ HIT CT &gt;1.25</a:t>
              </a:r>
            </a:p>
          </p:txBody>
        </p:sp>
        <p:cxnSp>
          <p:nvCxnSpPr>
            <p:cNvPr id="34" name="Egyenes összekötő nyíllal 33">
              <a:extLst>
                <a:ext uri="{FF2B5EF4-FFF2-40B4-BE49-F238E27FC236}">
                  <a16:creationId xmlns:a16="http://schemas.microsoft.com/office/drawing/2014/main" id="{D077FA1B-8224-6DBF-0B59-ADB0F41F9A06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 flipV="1">
              <a:off x="7946571" y="1186586"/>
              <a:ext cx="533905" cy="38639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Téglalap 34">
              <a:extLst>
                <a:ext uri="{FF2B5EF4-FFF2-40B4-BE49-F238E27FC236}">
                  <a16:creationId xmlns:a16="http://schemas.microsoft.com/office/drawing/2014/main" id="{E8182AFB-B00C-40CB-F800-B290127A8D2E}"/>
                </a:ext>
              </a:extLst>
            </p:cNvPr>
            <p:cNvSpPr/>
            <p:nvPr/>
          </p:nvSpPr>
          <p:spPr>
            <a:xfrm>
              <a:off x="8493712" y="913769"/>
              <a:ext cx="960683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Protamin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1000 NE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" name="Egyenes összekötő nyíllal 35">
              <a:extLst>
                <a:ext uri="{FF2B5EF4-FFF2-40B4-BE49-F238E27FC236}">
                  <a16:creationId xmlns:a16="http://schemas.microsoft.com/office/drawing/2014/main" id="{B6ED28BA-FAC3-7F71-5D3C-3AD1E1214B41}"/>
                </a:ext>
              </a:extLst>
            </p:cNvPr>
            <p:cNvCxnSpPr/>
            <p:nvPr/>
          </p:nvCxnSpPr>
          <p:spPr>
            <a:xfrm>
              <a:off x="9467631" y="1202240"/>
              <a:ext cx="555172" cy="54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Csoportba foglalás 37">
            <a:extLst>
              <a:ext uri="{FF2B5EF4-FFF2-40B4-BE49-F238E27FC236}">
                <a16:creationId xmlns:a16="http://schemas.microsoft.com/office/drawing/2014/main" id="{BC91AA02-C207-0C21-432A-9F8A358F9EE2}"/>
              </a:ext>
            </a:extLst>
          </p:cNvPr>
          <p:cNvGrpSpPr/>
          <p:nvPr/>
        </p:nvGrpSpPr>
        <p:grpSpPr>
          <a:xfrm>
            <a:off x="6285340" y="6181942"/>
            <a:ext cx="4746172" cy="576943"/>
            <a:chOff x="6270171" y="1284512"/>
            <a:chExt cx="4746172" cy="576943"/>
          </a:xfrm>
        </p:grpSpPr>
        <p:sp>
          <p:nvSpPr>
            <p:cNvPr id="39" name="Téglalap 38">
              <a:extLst>
                <a:ext uri="{FF2B5EF4-FFF2-40B4-BE49-F238E27FC236}">
                  <a16:creationId xmlns:a16="http://schemas.microsoft.com/office/drawing/2014/main" id="{4127AF4E-CEA9-0E30-A0CF-AAC2452DABED}"/>
                </a:ext>
              </a:extLst>
            </p:cNvPr>
            <p:cNvSpPr/>
            <p:nvPr/>
          </p:nvSpPr>
          <p:spPr>
            <a:xfrm>
              <a:off x="6270171" y="1284513"/>
              <a:ext cx="1676400" cy="5769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DIFFÚZ VÉRZÉS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PPH DIC </a:t>
              </a:r>
              <a:r>
                <a:rPr kumimoji="0" lang="hu-HU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score</a:t>
              </a:r>
              <a:endPara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" name="Egyenes összekötő nyíllal 39">
              <a:extLst>
                <a:ext uri="{FF2B5EF4-FFF2-40B4-BE49-F238E27FC236}">
                  <a16:creationId xmlns:a16="http://schemas.microsoft.com/office/drawing/2014/main" id="{7E644DF9-8A4D-76B6-5C3B-EA33C992F8E7}"/>
                </a:ext>
              </a:extLst>
            </p:cNvPr>
            <p:cNvCxnSpPr>
              <a:cxnSpLocks/>
              <a:stCxn id="39" idx="3"/>
            </p:cNvCxnSpPr>
            <p:nvPr/>
          </p:nvCxnSpPr>
          <p:spPr>
            <a:xfrm>
              <a:off x="7946571" y="1572984"/>
              <a:ext cx="555172" cy="544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1" name="Téglalap 40">
              <a:extLst>
                <a:ext uri="{FF2B5EF4-FFF2-40B4-BE49-F238E27FC236}">
                  <a16:creationId xmlns:a16="http://schemas.microsoft.com/office/drawing/2014/main" id="{A23ED4D5-FFE3-F4F0-68B7-E59EA0D66241}"/>
                </a:ext>
              </a:extLst>
            </p:cNvPr>
            <p:cNvSpPr/>
            <p:nvPr/>
          </p:nvSpPr>
          <p:spPr>
            <a:xfrm>
              <a:off x="8520774" y="1284512"/>
              <a:ext cx="960683" cy="5769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Algorithmus</a:t>
              </a: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újra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Egyenes összekötő nyíllal 41">
              <a:extLst>
                <a:ext uri="{FF2B5EF4-FFF2-40B4-BE49-F238E27FC236}">
                  <a16:creationId xmlns:a16="http://schemas.microsoft.com/office/drawing/2014/main" id="{971DEA6E-A82D-AD71-C595-9C004A8A10B2}"/>
                </a:ext>
              </a:extLst>
            </p:cNvPr>
            <p:cNvCxnSpPr/>
            <p:nvPr/>
          </p:nvCxnSpPr>
          <p:spPr>
            <a:xfrm>
              <a:off x="9503229" y="1572983"/>
              <a:ext cx="555172" cy="54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Téglalap 42">
              <a:extLst>
                <a:ext uri="{FF2B5EF4-FFF2-40B4-BE49-F238E27FC236}">
                  <a16:creationId xmlns:a16="http://schemas.microsoft.com/office/drawing/2014/main" id="{7C18D01C-8CE7-6AFC-52A1-49BFD26B9ED7}"/>
                </a:ext>
              </a:extLst>
            </p:cNvPr>
            <p:cNvSpPr/>
            <p:nvPr/>
          </p:nvSpPr>
          <p:spPr>
            <a:xfrm>
              <a:off x="10055660" y="1284512"/>
              <a:ext cx="960683" cy="57694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XIII 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1500 NE</a:t>
              </a:r>
            </a:p>
          </p:txBody>
        </p:sp>
      </p:grpSp>
      <p:sp>
        <p:nvSpPr>
          <p:cNvPr id="46" name="Téglalap 45">
            <a:extLst>
              <a:ext uri="{FF2B5EF4-FFF2-40B4-BE49-F238E27FC236}">
                <a16:creationId xmlns:a16="http://schemas.microsoft.com/office/drawing/2014/main" id="{E6EE6AC6-9986-CF20-3E93-373B189312C2}"/>
              </a:ext>
            </a:extLst>
          </p:cNvPr>
          <p:cNvSpPr/>
          <p:nvPr/>
        </p:nvSpPr>
        <p:spPr>
          <a:xfrm>
            <a:off x="11146420" y="1393683"/>
            <a:ext cx="960683" cy="576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FIBTEST</a:t>
            </a:r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B2B95880-9068-C7BA-B0D0-8B3DBE20D351}"/>
              </a:ext>
            </a:extLst>
          </p:cNvPr>
          <p:cNvSpPr/>
          <p:nvPr/>
        </p:nvSpPr>
        <p:spPr>
          <a:xfrm>
            <a:off x="10275706" y="4791874"/>
            <a:ext cx="1916294" cy="5769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RVV CT ?  VIII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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SD FFP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3-4 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E69CDDCA-8B1B-3523-29B2-76787E8E38F2}"/>
              </a:ext>
            </a:extLst>
          </p:cNvPr>
          <p:cNvSpPr txBox="1"/>
          <p:nvPr/>
        </p:nvSpPr>
        <p:spPr>
          <a:xfrm>
            <a:off x="8409078" y="2231902"/>
            <a:ext cx="1261630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FIB és HD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Volumen liter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3 g/l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Egyenes összekötő nyíllal 51">
            <a:extLst>
              <a:ext uri="{FF2B5EF4-FFF2-40B4-BE49-F238E27FC236}">
                <a16:creationId xmlns:a16="http://schemas.microsoft.com/office/drawing/2014/main" id="{F8948E48-5E7B-8E1F-0F03-07720DA5805C}"/>
              </a:ext>
            </a:extLst>
          </p:cNvPr>
          <p:cNvCxnSpPr>
            <a:cxnSpLocks/>
            <a:stCxn id="33" idx="3"/>
            <a:endCxn id="23" idx="1"/>
          </p:cNvCxnSpPr>
          <p:nvPr/>
        </p:nvCxnSpPr>
        <p:spPr>
          <a:xfrm>
            <a:off x="8070662" y="5435728"/>
            <a:ext cx="556527" cy="3396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Ellipszis 56">
            <a:extLst>
              <a:ext uri="{FF2B5EF4-FFF2-40B4-BE49-F238E27FC236}">
                <a16:creationId xmlns:a16="http://schemas.microsoft.com/office/drawing/2014/main" id="{4D4E4651-C44C-7A79-7D5C-5A39644FD601}"/>
              </a:ext>
            </a:extLst>
          </p:cNvPr>
          <p:cNvSpPr/>
          <p:nvPr/>
        </p:nvSpPr>
        <p:spPr>
          <a:xfrm>
            <a:off x="8152696" y="5496553"/>
            <a:ext cx="256382" cy="2451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Ellipszis 57">
            <a:extLst>
              <a:ext uri="{FF2B5EF4-FFF2-40B4-BE49-F238E27FC236}">
                <a16:creationId xmlns:a16="http://schemas.microsoft.com/office/drawing/2014/main" id="{59A7D38A-5BB1-C065-4E00-99A7DF9C5311}"/>
              </a:ext>
            </a:extLst>
          </p:cNvPr>
          <p:cNvSpPr/>
          <p:nvPr/>
        </p:nvSpPr>
        <p:spPr>
          <a:xfrm>
            <a:off x="8152696" y="5147257"/>
            <a:ext cx="256382" cy="2451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E128AEC8-F1E6-CCDD-DFC1-1DE63D5E1595}"/>
              </a:ext>
            </a:extLst>
          </p:cNvPr>
          <p:cNvSpPr txBox="1"/>
          <p:nvPr/>
        </p:nvSpPr>
        <p:spPr>
          <a:xfrm>
            <a:off x="7432438" y="26130"/>
            <a:ext cx="4730832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TMA  /  PPH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algoritmus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ClotPro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A5/CT/LT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églalap 60">
            <a:extLst>
              <a:ext uri="{FF2B5EF4-FFF2-40B4-BE49-F238E27FC236}">
                <a16:creationId xmlns:a16="http://schemas.microsoft.com/office/drawing/2014/main" id="{DA69B91C-D7C5-0C32-6296-720636BB5B9B}"/>
              </a:ext>
            </a:extLst>
          </p:cNvPr>
          <p:cNvSpPr/>
          <p:nvPr/>
        </p:nvSpPr>
        <p:spPr>
          <a:xfrm>
            <a:off x="3091912" y="309966"/>
            <a:ext cx="2642462" cy="7749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églalap 61">
            <a:extLst>
              <a:ext uri="{FF2B5EF4-FFF2-40B4-BE49-F238E27FC236}">
                <a16:creationId xmlns:a16="http://schemas.microsoft.com/office/drawing/2014/main" id="{19C09A89-025A-A600-3FBF-1C2CC8BBEA21}"/>
              </a:ext>
            </a:extLst>
          </p:cNvPr>
          <p:cNvSpPr/>
          <p:nvPr/>
        </p:nvSpPr>
        <p:spPr>
          <a:xfrm>
            <a:off x="6264136" y="685331"/>
            <a:ext cx="960683" cy="5769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TPATEST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TMA 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Egyenes összekötő nyíllal 63">
            <a:extLst>
              <a:ext uri="{FF2B5EF4-FFF2-40B4-BE49-F238E27FC236}">
                <a16:creationId xmlns:a16="http://schemas.microsoft.com/office/drawing/2014/main" id="{4D54A4AE-C3FE-B23F-4BEE-AFEB20FF3C28}"/>
              </a:ext>
            </a:extLst>
          </p:cNvPr>
          <p:cNvCxnSpPr>
            <a:stCxn id="61" idx="3"/>
            <a:endCxn id="62" idx="1"/>
          </p:cNvCxnSpPr>
          <p:nvPr/>
        </p:nvCxnSpPr>
        <p:spPr>
          <a:xfrm>
            <a:off x="5734374" y="697424"/>
            <a:ext cx="529762" cy="2763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églalap 11">
            <a:extLst>
              <a:ext uri="{FF2B5EF4-FFF2-40B4-BE49-F238E27FC236}">
                <a16:creationId xmlns:a16="http://schemas.microsoft.com/office/drawing/2014/main" id="{4090A2A9-CC68-7F0D-D1BC-B114FA5420F7}"/>
              </a:ext>
            </a:extLst>
          </p:cNvPr>
          <p:cNvSpPr/>
          <p:nvPr/>
        </p:nvSpPr>
        <p:spPr>
          <a:xfrm>
            <a:off x="2067335" y="36697"/>
            <a:ext cx="1356610" cy="54653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PPH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0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253CF06-ABB2-41E8-BC46-3FC4C9A85A56}"/>
              </a:ext>
            </a:extLst>
          </p:cNvPr>
          <p:cNvSpPr/>
          <p:nvPr/>
        </p:nvSpPr>
        <p:spPr>
          <a:xfrm>
            <a:off x="299901" y="1596394"/>
            <a:ext cx="1179902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Szupprimált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fibrinolitikus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típusú DIC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pl.</a:t>
            </a:r>
            <a:r>
              <a:rPr lang="hu-HU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, HELLP</a:t>
            </a:r>
            <a:r>
              <a:rPr kumimoji="0" lang="hu-H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koagulációs aktiváció súlyos (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prokoaguláció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fibrinolitikus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aktiváció enyhe, egyébként leáll (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antifibrinolitikus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Fokozott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fibrinolitikus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típusú DIC-AOC?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pl. </a:t>
            </a:r>
            <a:r>
              <a:rPr kumimoji="0" lang="hu-HU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preeclampsia</a:t>
            </a:r>
            <a:r>
              <a:rPr kumimoji="0" lang="hu-H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hu-HU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abruptio</a:t>
            </a:r>
            <a:r>
              <a:rPr kumimoji="0" lang="hu-H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a</a:t>
            </a:r>
            <a:r>
              <a:rPr lang="hu-HU" sz="2400" u="sng" dirty="0" err="1">
                <a:solidFill>
                  <a:srgbClr val="000000"/>
                </a:solidFill>
                <a:latin typeface="arial" panose="020B0604020202020204" pitchFamily="34" charset="0"/>
              </a:rPr>
              <a:t>mniotikus</a:t>
            </a:r>
            <a:r>
              <a:rPr lang="hu-HU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 folyadék</a:t>
            </a:r>
            <a:endParaRPr kumimoji="0" lang="hu-HU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koagulációs aktiváció súlyos (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prokoaguláció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súlyos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fibrinolitikus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aktiváció - akár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fibrinogenolízis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profibrinolitikus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Kiegyensúlyozott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fibrinolitikus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típusú DIC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pl. </a:t>
            </a:r>
            <a:r>
              <a:rPr kumimoji="0" lang="hu-H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zsírmáj, </a:t>
            </a:r>
            <a:r>
              <a:rPr kumimoji="0" lang="hu-HU" sz="24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halott magzat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koagulációs aktiváció enyhe és ingadozó (ingadozóan pro/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anti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-koagulációs)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fibrinolitikus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aktiváció enyhe és hullámzó (hullámzó pro/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normo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fibrinolitikus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 * 3 különböző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gyulladásos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reakció (kombinációk)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E374F3A9-3B84-EB38-9B3F-C71931531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439"/>
            <a:ext cx="11266714" cy="1325563"/>
          </a:xfrm>
        </p:spPr>
        <p:txBody>
          <a:bodyPr>
            <a:normAutofit/>
          </a:bodyPr>
          <a:lstStyle/>
          <a:p>
            <a:r>
              <a:rPr lang="hu-HU" sz="4400" b="1" dirty="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Kezelés a DIC típusa alapján </a:t>
            </a:r>
            <a:br>
              <a:rPr lang="hu-HU" sz="4400" b="1" dirty="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</a:rPr>
            </a:br>
            <a:r>
              <a:rPr lang="hu-HU" sz="4000" b="1" dirty="0">
                <a:solidFill>
                  <a:srgbClr val="0070C0"/>
                </a:solidFill>
                <a:latin typeface="arial" panose="020B0604020202020204" pitchFamily="34" charset="0"/>
              </a:rPr>
              <a:t>megfelelőbb irányba haladunk</a:t>
            </a:r>
            <a:endParaRPr lang="hu-HU" b="1" dirty="0">
              <a:solidFill>
                <a:srgbClr val="0070C0"/>
              </a:solidFill>
            </a:endParaRPr>
          </a:p>
        </p:txBody>
      </p:sp>
      <p:sp>
        <p:nvSpPr>
          <p:cNvPr id="7" name="Szövegdoboz 9">
            <a:extLst>
              <a:ext uri="{FF2B5EF4-FFF2-40B4-BE49-F238E27FC236}">
                <a16:creationId xmlns:a16="http://schemas.microsoft.com/office/drawing/2014/main" id="{14A06A26-37DB-2B04-9E1A-CACB0168A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0"/>
            <a:ext cx="28374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Fazakas </a:t>
            </a:r>
            <a:r>
              <a:rPr kumimoji="0" lang="hu-HU" alt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J, </a:t>
            </a:r>
            <a:r>
              <a:rPr kumimoji="0" lang="hu-HU" altLang="hu-HU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Smudla </a:t>
            </a:r>
            <a:r>
              <a:rPr kumimoji="0" lang="hu-HU" alt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A. Semmelweis Egyetem</a:t>
            </a:r>
          </a:p>
        </p:txBody>
      </p:sp>
    </p:spTree>
    <p:extLst>
      <p:ext uri="{BB962C8B-B14F-4D97-AF65-F5344CB8AC3E}">
        <p14:creationId xmlns:p14="http://schemas.microsoft.com/office/powerpoint/2010/main" val="2055846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8C128ACF-2888-1326-EA7D-F46D452B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New treatment modalities for DIC in pregnancy</a:t>
            </a:r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298DAE9F-DDCD-4797-60C5-2E13B694CA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748" y="2871817"/>
            <a:ext cx="5131088" cy="2616855"/>
          </a:xfrm>
          <a:prstGeom prst="rect">
            <a:avLst/>
          </a:prstGeo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35A8991E-44EF-1ED0-CAEE-0339B70F3F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45165" y="2217815"/>
            <a:ext cx="4648642" cy="3997831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5FF022F2-8C8F-EF52-EA03-11E313C03FAF}"/>
              </a:ext>
            </a:extLst>
          </p:cNvPr>
          <p:cNvSpPr txBox="1"/>
          <p:nvPr/>
        </p:nvSpPr>
        <p:spPr>
          <a:xfrm>
            <a:off x="4258616" y="635635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Thrombosis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Update 6 (2022) 100083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800FC17-29E2-A45C-7F0F-61A586762176}"/>
              </a:ext>
            </a:extLst>
          </p:cNvPr>
          <p:cNvSpPr txBox="1"/>
          <p:nvPr/>
        </p:nvSpPr>
        <p:spPr>
          <a:xfrm>
            <a:off x="8357194" y="336331"/>
            <a:ext cx="361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FFFF00"/>
                </a:solidFill>
              </a:rPr>
              <a:t>Ez ma már AOC ?</a:t>
            </a:r>
          </a:p>
        </p:txBody>
      </p:sp>
    </p:spTree>
    <p:extLst>
      <p:ext uri="{BB962C8B-B14F-4D97-AF65-F5344CB8AC3E}">
        <p14:creationId xmlns:p14="http://schemas.microsoft.com/office/powerpoint/2010/main" val="3775677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32C7D5D0-CDDB-4DF9-873F-DCFDC0720092}"/>
              </a:ext>
            </a:extLst>
          </p:cNvPr>
          <p:cNvSpPr/>
          <p:nvPr/>
        </p:nvSpPr>
        <p:spPr>
          <a:xfrm>
            <a:off x="4624878" y="5670493"/>
            <a:ext cx="267098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qgsbyAdvTTe45e47d2"/>
                <a:ea typeface="+mn-ea"/>
                <a:cs typeface="+mn-cs"/>
              </a:rPr>
              <a:t>Ito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qmfqfAdvTT7329fd89.I"/>
                <a:ea typeface="+mn-ea"/>
                <a:cs typeface="+mn-cs"/>
              </a:rPr>
              <a:t>et al. Critical Care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Pro-Regular"/>
                <a:ea typeface="+mn-ea"/>
                <a:cs typeface="+mn-cs"/>
              </a:rPr>
              <a:t>(2019) 23:280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D12510D-1F79-43B2-B538-D9C0DAB19F3B}"/>
              </a:ext>
            </a:extLst>
          </p:cNvPr>
          <p:cNvSpPr/>
          <p:nvPr/>
        </p:nvSpPr>
        <p:spPr>
          <a:xfrm>
            <a:off x="182880" y="272798"/>
            <a:ext cx="115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Trombomodulin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AT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FFP SD LYO és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Heparin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isszeminált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ntravaszkuláris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V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éralvadásban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1406784-6F16-4765-9AC3-2CDF98F9168E}"/>
              </a:ext>
            </a:extLst>
          </p:cNvPr>
          <p:cNvSpPr/>
          <p:nvPr/>
        </p:nvSpPr>
        <p:spPr>
          <a:xfrm>
            <a:off x="4609350" y="6417657"/>
            <a:ext cx="349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qgsbyAdvTTe45e47d2"/>
                <a:ea typeface="+mn-ea"/>
                <a:cs typeface="+mn-cs"/>
              </a:rPr>
              <a:t>Ito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qmfqfAdvTT7329fd89.I"/>
                <a:ea typeface="+mn-ea"/>
                <a:cs typeface="+mn-cs"/>
              </a:rPr>
              <a:t>et al. Critical Care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Pro-Regular"/>
                <a:ea typeface="+mn-ea"/>
                <a:cs typeface="+mn-cs"/>
              </a:rPr>
              <a:t>(2019) 23:280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61DB4BA-1FC2-4588-9292-91EF50608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703" y="1731618"/>
            <a:ext cx="6985338" cy="4870705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34E7E4BE-1C93-AB18-4623-5A6C5AAF0033}"/>
              </a:ext>
            </a:extLst>
          </p:cNvPr>
          <p:cNvSpPr/>
          <p:nvPr/>
        </p:nvSpPr>
        <p:spPr>
          <a:xfrm>
            <a:off x="9724297" y="3138833"/>
            <a:ext cx="1360389" cy="13660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11-10-9-7-2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E670AFA8-23E6-2821-BC7D-58B9E9F5905F}"/>
              </a:ext>
            </a:extLst>
          </p:cNvPr>
          <p:cNvSpPr/>
          <p:nvPr/>
        </p:nvSpPr>
        <p:spPr>
          <a:xfrm>
            <a:off x="1107314" y="3345706"/>
            <a:ext cx="1360389" cy="13660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srgbClr val="FFFFFF"/>
                </a:solidFill>
                <a:latin typeface="Calibri" panose="020F0502020204030204"/>
              </a:rPr>
              <a:t>PC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srgbClr val="FFFFFF"/>
                </a:solidFill>
                <a:latin typeface="Calibri" panose="020F0502020204030204"/>
              </a:rPr>
              <a:t>5-8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743B7762-CEAD-ADB8-F8D1-2EB5820C1108}"/>
              </a:ext>
            </a:extLst>
          </p:cNvPr>
          <p:cNvSpPr/>
          <p:nvPr/>
        </p:nvSpPr>
        <p:spPr>
          <a:xfrm>
            <a:off x="9851434" y="5137493"/>
            <a:ext cx="1883366" cy="13660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srgbClr val="FFFFFF"/>
                </a:solidFill>
                <a:latin typeface="Calibri" panose="020F0502020204030204"/>
              </a:rPr>
              <a:t>FFP SD </a:t>
            </a:r>
            <a:r>
              <a:rPr lang="hu-HU" sz="2400" dirty="0" err="1">
                <a:solidFill>
                  <a:srgbClr val="FFFFFF"/>
                </a:solidFill>
                <a:latin typeface="Calibri" panose="020F0502020204030204"/>
              </a:rPr>
              <a:t>Lyo</a:t>
            </a:r>
            <a:endParaRPr lang="hu-HU" sz="2400" dirty="0">
              <a:solidFill>
                <a:srgbClr val="FFFFFF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800" dirty="0">
              <a:solidFill>
                <a:srgbClr val="FFFFFF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Okos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plaz</a:t>
            </a:r>
            <a:r>
              <a:rPr lang="hu-HU" sz="2400" dirty="0">
                <a:solidFill>
                  <a:srgbClr val="FFFFCC"/>
                </a:solidFill>
                <a:latin typeface="Calibri" panose="020F0502020204030204"/>
              </a:rPr>
              <a:t>ma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985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65E6B5E-78DD-512B-F10B-4039E9244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701" y="1725537"/>
            <a:ext cx="5360637" cy="3913264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A638B18-CBEE-CB18-3288-15B7021FCCB2}"/>
              </a:ext>
            </a:extLst>
          </p:cNvPr>
          <p:cNvSpPr txBox="1"/>
          <p:nvPr/>
        </p:nvSpPr>
        <p:spPr>
          <a:xfrm>
            <a:off x="7094519" y="1993596"/>
            <a:ext cx="39864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Fibrinolitikus fenotípus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Anyaméh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Trombózisos fenotípus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Kismedencétől távól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own Arrow 4">
            <a:extLst>
              <a:ext uri="{FF2B5EF4-FFF2-40B4-BE49-F238E27FC236}">
                <a16:creationId xmlns:a16="http://schemas.microsoft.com/office/drawing/2014/main" id="{6F30FD3D-1072-F1BE-6AF6-12543172FE38}"/>
              </a:ext>
            </a:extLst>
          </p:cNvPr>
          <p:cNvSpPr/>
          <p:nvPr/>
        </p:nvSpPr>
        <p:spPr bwMode="auto">
          <a:xfrm>
            <a:off x="8011531" y="3111462"/>
            <a:ext cx="357187" cy="785812"/>
          </a:xfrm>
          <a:prstGeom prst="downArrow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8" name="Down Arrow 5">
            <a:extLst>
              <a:ext uri="{FF2B5EF4-FFF2-40B4-BE49-F238E27FC236}">
                <a16:creationId xmlns:a16="http://schemas.microsoft.com/office/drawing/2014/main" id="{D28E5D29-541D-AFA3-0328-93BFC2A437CB}"/>
              </a:ext>
            </a:extLst>
          </p:cNvPr>
          <p:cNvSpPr/>
          <p:nvPr/>
        </p:nvSpPr>
        <p:spPr bwMode="auto">
          <a:xfrm rot="10800000">
            <a:off x="10030031" y="3036094"/>
            <a:ext cx="357187" cy="785812"/>
          </a:xfrm>
          <a:prstGeom prst="downArrow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" name="Right Brace 6">
            <a:extLst>
              <a:ext uri="{FF2B5EF4-FFF2-40B4-BE49-F238E27FC236}">
                <a16:creationId xmlns:a16="http://schemas.microsoft.com/office/drawing/2014/main" id="{08C71143-A279-F8B1-3A27-2CE1F05A1ED1}"/>
              </a:ext>
            </a:extLst>
          </p:cNvPr>
          <p:cNvSpPr/>
          <p:nvPr/>
        </p:nvSpPr>
        <p:spPr>
          <a:xfrm rot="10800000">
            <a:off x="6238038" y="2271790"/>
            <a:ext cx="759661" cy="2439909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7CE3792-AC9A-57E9-C804-5385FB69E16D}"/>
              </a:ext>
            </a:extLst>
          </p:cNvPr>
          <p:cNvSpPr txBox="1"/>
          <p:nvPr/>
        </p:nvSpPr>
        <p:spPr>
          <a:xfrm>
            <a:off x="5944494" y="5244143"/>
            <a:ext cx="6102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betegség lefolyása során előfordulhat egy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fenotípus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„oda és vissza átmenete” a másikra</a:t>
            </a:r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17ACECAC-AC49-1913-88F4-7BF855AD73A0}"/>
              </a:ext>
            </a:extLst>
          </p:cNvPr>
          <p:cNvSpPr/>
          <p:nvPr/>
        </p:nvSpPr>
        <p:spPr>
          <a:xfrm>
            <a:off x="3156155" y="3036093"/>
            <a:ext cx="2939845" cy="20865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064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0F7BC864-7987-6359-CDFB-950E9ED092B7}"/>
              </a:ext>
            </a:extLst>
          </p:cNvPr>
          <p:cNvCxnSpPr>
            <a:cxnSpLocks/>
          </p:cNvCxnSpPr>
          <p:nvPr/>
        </p:nvCxnSpPr>
        <p:spPr>
          <a:xfrm flipH="1">
            <a:off x="6050286" y="4706511"/>
            <a:ext cx="10160" cy="485988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Nyíl: lefelé mutató 17">
            <a:extLst>
              <a:ext uri="{FF2B5EF4-FFF2-40B4-BE49-F238E27FC236}">
                <a16:creationId xmlns:a16="http://schemas.microsoft.com/office/drawing/2014/main" id="{EAA8F076-9858-448A-C8E1-BDB66FE1174C}"/>
              </a:ext>
            </a:extLst>
          </p:cNvPr>
          <p:cNvSpPr/>
          <p:nvPr/>
        </p:nvSpPr>
        <p:spPr>
          <a:xfrm rot="10800000">
            <a:off x="10454640" y="2450468"/>
            <a:ext cx="924552" cy="440752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5883" y="5055000"/>
            <a:ext cx="12080233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AOC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SEJTES/KF VESZTESÉG + FOGYASZTÁS + 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MONITOROZÁS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CB60287B-F74D-BD5D-6CE8-A5E04C499A81}"/>
              </a:ext>
            </a:extLst>
          </p:cNvPr>
          <p:cNvSpPr/>
          <p:nvPr/>
        </p:nvSpPr>
        <p:spPr>
          <a:xfrm>
            <a:off x="55883" y="1056158"/>
            <a:ext cx="12080233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HEMOSZTÁZIS TARTALÉKOK + EGYENSÚLY + 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SZERVEZÉS</a:t>
            </a:r>
          </a:p>
        </p:txBody>
      </p:sp>
      <p:sp>
        <p:nvSpPr>
          <p:cNvPr id="15" name="Nyíl: lefelé mutató 14">
            <a:extLst>
              <a:ext uri="{FF2B5EF4-FFF2-40B4-BE49-F238E27FC236}">
                <a16:creationId xmlns:a16="http://schemas.microsoft.com/office/drawing/2014/main" id="{3D1608F7-00D9-85EE-9CB1-2534533648D2}"/>
              </a:ext>
            </a:extLst>
          </p:cNvPr>
          <p:cNvSpPr/>
          <p:nvPr/>
        </p:nvSpPr>
        <p:spPr>
          <a:xfrm>
            <a:off x="314960" y="0"/>
            <a:ext cx="924552" cy="2418057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65445" y="3874198"/>
            <a:ext cx="6144259" cy="671756"/>
          </a:xfrm>
          <a:ln>
            <a:noFill/>
          </a:ln>
        </p:spPr>
        <p:txBody>
          <a:bodyPr>
            <a:noAutofit/>
          </a:bodyPr>
          <a:lstStyle/>
          <a:p>
            <a:r>
              <a:rPr lang="hu-HU" sz="4800" b="1">
                <a:solidFill>
                  <a:srgbClr val="002060"/>
                </a:solidFill>
                <a:highlight>
                  <a:srgbClr val="FFFF00"/>
                </a:highlight>
              </a:rPr>
              <a:t>Kezelés </a:t>
            </a:r>
            <a:endParaRPr lang="hu-HU" sz="4800" b="1" dirty="0">
              <a:solidFill>
                <a:srgbClr val="00206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34555" y="6260475"/>
            <a:ext cx="112979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Mire épülnek  PPH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Arial" charset="0"/>
              </a:rPr>
              <a:t>vérzésre (TMA) vonatkozó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szakmai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Arial" charset="0"/>
              </a:rPr>
              <a:t>irányelvek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?</a:t>
            </a:r>
          </a:p>
        </p:txBody>
      </p:sp>
      <p:cxnSp>
        <p:nvCxnSpPr>
          <p:cNvPr id="6" name="Egyenes összekötő nyíllal 5"/>
          <p:cNvCxnSpPr>
            <a:cxnSpLocks/>
          </p:cNvCxnSpPr>
          <p:nvPr/>
        </p:nvCxnSpPr>
        <p:spPr>
          <a:xfrm flipH="1">
            <a:off x="6077424" y="592677"/>
            <a:ext cx="10160" cy="48598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>
            <a:extLst>
              <a:ext uri="{FF2B5EF4-FFF2-40B4-BE49-F238E27FC236}">
                <a16:creationId xmlns:a16="http://schemas.microsoft.com/office/drawing/2014/main" id="{CF2C85DA-A6CB-9475-1217-B2EEB76E319A}"/>
              </a:ext>
            </a:extLst>
          </p:cNvPr>
          <p:cNvSpPr/>
          <p:nvPr/>
        </p:nvSpPr>
        <p:spPr>
          <a:xfrm>
            <a:off x="1219196" y="70271"/>
            <a:ext cx="962152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Min alapulnak 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Arial" charset="0"/>
              </a:rPr>
              <a:t>PBM-PPH szakmai iránymutatásai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?</a:t>
            </a: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6F3981AE-51A5-6DC1-16A3-FF0B56613530}"/>
              </a:ext>
            </a:extLst>
          </p:cNvPr>
          <p:cNvSpPr txBox="1">
            <a:spLocks/>
          </p:cNvSpPr>
          <p:nvPr/>
        </p:nvSpPr>
        <p:spPr bwMode="auto">
          <a:xfrm>
            <a:off x="1620509" y="2011599"/>
            <a:ext cx="8845878" cy="67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highlight>
                  <a:srgbClr val="FFFF00"/>
                </a:highlight>
                <a:uLnTx/>
                <a:uFillTx/>
                <a:latin typeface="Aptos Display" panose="02110004020202020204"/>
                <a:ea typeface="+mj-ea"/>
                <a:cs typeface="+mj-cs"/>
              </a:rPr>
              <a:t>Megelőzés</a:t>
            </a:r>
            <a:r>
              <a:rPr kumimoji="0" lang="hu-HU" sz="36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highlight>
                  <a:srgbClr val="FFFF00"/>
                </a:highlight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AB73662E-B08D-ED82-6974-E56166E24B12}"/>
              </a:ext>
            </a:extLst>
          </p:cNvPr>
          <p:cNvCxnSpPr>
            <a:cxnSpLocks/>
          </p:cNvCxnSpPr>
          <p:nvPr/>
        </p:nvCxnSpPr>
        <p:spPr>
          <a:xfrm>
            <a:off x="6029956" y="5919096"/>
            <a:ext cx="0" cy="255902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églalap 13">
            <a:extLst>
              <a:ext uri="{FF2B5EF4-FFF2-40B4-BE49-F238E27FC236}">
                <a16:creationId xmlns:a16="http://schemas.microsoft.com/office/drawing/2014/main" id="{2E1AC765-779E-441B-AB30-62EEC6B2B690}"/>
              </a:ext>
            </a:extLst>
          </p:cNvPr>
          <p:cNvSpPr/>
          <p:nvPr/>
        </p:nvSpPr>
        <p:spPr>
          <a:xfrm>
            <a:off x="0" y="3159759"/>
            <a:ext cx="12175168" cy="5092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   </a:t>
            </a:r>
            <a:r>
              <a:rPr lang="hu-HU" sz="2800" b="1" dirty="0">
                <a:solidFill>
                  <a:srgbClr val="FFFF00"/>
                </a:solidFill>
                <a:latin typeface="Aptos" panose="02110004020202020204"/>
              </a:rPr>
              <a:t> EGÉSZSÉGES   SZÜLŐNŐ  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HEMOSZTÁZIS   TARTALÉKA   30-40 % </a:t>
            </a:r>
          </a:p>
        </p:txBody>
      </p: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910F9A8F-2E9E-7E95-3BA1-75C9CFF4C222}"/>
              </a:ext>
            </a:extLst>
          </p:cNvPr>
          <p:cNvCxnSpPr/>
          <p:nvPr/>
        </p:nvCxnSpPr>
        <p:spPr>
          <a:xfrm>
            <a:off x="0" y="2385682"/>
            <a:ext cx="2391090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C0E2BDA1-CC2A-B181-DD0F-4B73AD8DE3E7}"/>
              </a:ext>
            </a:extLst>
          </p:cNvPr>
          <p:cNvCxnSpPr/>
          <p:nvPr/>
        </p:nvCxnSpPr>
        <p:spPr>
          <a:xfrm>
            <a:off x="9892342" y="2418057"/>
            <a:ext cx="2391090" cy="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6">
            <a:extLst>
              <a:ext uri="{FF2B5EF4-FFF2-40B4-BE49-F238E27FC236}">
                <a16:creationId xmlns:a16="http://schemas.microsoft.com/office/drawing/2014/main" id="{6341F6E9-F911-9D80-8545-6974C5FD040F}"/>
              </a:ext>
            </a:extLst>
          </p:cNvPr>
          <p:cNvSpPr/>
          <p:nvPr/>
        </p:nvSpPr>
        <p:spPr>
          <a:xfrm>
            <a:off x="1317171" y="2122714"/>
            <a:ext cx="1632858" cy="506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Fib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 (3) g/l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01A2F45-51AE-6F8D-ADCE-7B4E9D7438B7}"/>
              </a:ext>
            </a:extLst>
          </p:cNvPr>
          <p:cNvSpPr/>
          <p:nvPr/>
        </p:nvSpPr>
        <p:spPr>
          <a:xfrm>
            <a:off x="9003323" y="2088658"/>
            <a:ext cx="1632858" cy="506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INR &lt; 1.5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1974E239-2EAC-9D38-7E50-DBC4F2B252A0}"/>
              </a:ext>
            </a:extLst>
          </p:cNvPr>
          <p:cNvSpPr/>
          <p:nvPr/>
        </p:nvSpPr>
        <p:spPr>
          <a:xfrm>
            <a:off x="7273260" y="2106439"/>
            <a:ext cx="1632858" cy="506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APTT &lt; 1.5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A39CE53F-9EA9-2193-8A4E-C615DAA3BDEE}"/>
              </a:ext>
            </a:extLst>
          </p:cNvPr>
          <p:cNvSpPr/>
          <p:nvPr/>
        </p:nvSpPr>
        <p:spPr>
          <a:xfrm>
            <a:off x="3119823" y="2122714"/>
            <a:ext cx="1632859" cy="506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PLT: 75.000</a:t>
            </a: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C59D5A5C-17C8-E6BD-DB66-E0E0B5B0AD1F}"/>
              </a:ext>
            </a:extLst>
          </p:cNvPr>
          <p:cNvSpPr/>
          <p:nvPr/>
        </p:nvSpPr>
        <p:spPr>
          <a:xfrm>
            <a:off x="134555" y="702715"/>
            <a:ext cx="1451985" cy="922799"/>
          </a:xfrm>
          <a:prstGeom prst="ellips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T</a:t>
            </a: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514FBD7C-30A1-EEC8-DEBA-7F1CBAB42913}"/>
              </a:ext>
            </a:extLst>
          </p:cNvPr>
          <p:cNvSpPr/>
          <p:nvPr/>
        </p:nvSpPr>
        <p:spPr>
          <a:xfrm>
            <a:off x="10163" y="5112151"/>
            <a:ext cx="1341116" cy="735482"/>
          </a:xfrm>
          <a:prstGeom prst="ellips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T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D49CD6F2-982B-0EC4-AE79-1B8BBBB41E13}"/>
              </a:ext>
            </a:extLst>
          </p:cNvPr>
          <p:cNvSpPr txBox="1"/>
          <p:nvPr/>
        </p:nvSpPr>
        <p:spPr>
          <a:xfrm>
            <a:off x="2194560" y="2683355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FF"/>
                </a:solidFill>
              </a:rPr>
              <a:t>TPA és FIB TEST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28C6746-499D-F724-FB5F-2CBC6B498C5D}"/>
              </a:ext>
            </a:extLst>
          </p:cNvPr>
          <p:cNvSpPr txBox="1"/>
          <p:nvPr/>
        </p:nvSpPr>
        <p:spPr>
          <a:xfrm>
            <a:off x="8014627" y="2698743"/>
            <a:ext cx="2451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FF00FF"/>
                </a:solidFill>
              </a:rPr>
              <a:t>Thrombin</a:t>
            </a:r>
            <a:r>
              <a:rPr lang="hu-HU" b="1" dirty="0">
                <a:solidFill>
                  <a:srgbClr val="FF00FF"/>
                </a:solidFill>
              </a:rPr>
              <a:t> egyensúly</a:t>
            </a:r>
          </a:p>
        </p:txBody>
      </p:sp>
    </p:spTree>
    <p:extLst>
      <p:ext uri="{BB962C8B-B14F-4D97-AF65-F5344CB8AC3E}">
        <p14:creationId xmlns:p14="http://schemas.microsoft.com/office/powerpoint/2010/main" val="16133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2" grpId="0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8" t="19267" r="36877" b="20033"/>
          <a:stretch>
            <a:fillRect/>
          </a:stretch>
        </p:blipFill>
        <p:spPr>
          <a:xfrm>
            <a:off x="829785" y="1473342"/>
            <a:ext cx="3491844" cy="4081093"/>
          </a:xfr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BDC9FBB-9964-FAEE-745F-E5A88CDDFD06}"/>
              </a:ext>
            </a:extLst>
          </p:cNvPr>
          <p:cNvSpPr txBox="1"/>
          <p:nvPr/>
        </p:nvSpPr>
        <p:spPr>
          <a:xfrm>
            <a:off x="5083627" y="3653135"/>
            <a:ext cx="645522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 csinálhatod ugyanazt mindenkivel, mert ez nem működik.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Csak akkor dönts, ha már mértél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Sokszor kell mérni…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AF02385-62E6-B82E-5037-553D1D7DD834}"/>
              </a:ext>
            </a:extLst>
          </p:cNvPr>
          <p:cNvSpPr txBox="1"/>
          <p:nvPr/>
        </p:nvSpPr>
        <p:spPr>
          <a:xfrm>
            <a:off x="5083627" y="2479450"/>
            <a:ext cx="64552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Mindegyik T kihívás, talán a </a:t>
            </a:r>
            <a:r>
              <a:rPr kumimoji="0" 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thrombin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egy kicsit több….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21FAECD-2D3F-091E-8F13-6220AA7A7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476" y="218510"/>
            <a:ext cx="1873151" cy="1848504"/>
          </a:xfrm>
          <a:prstGeom prst="rect">
            <a:avLst/>
          </a:prstGeom>
        </p:spPr>
      </p:pic>
      <p:sp>
        <p:nvSpPr>
          <p:cNvPr id="3" name="Beszédbuborék: ellipszis 2">
            <a:extLst>
              <a:ext uri="{FF2B5EF4-FFF2-40B4-BE49-F238E27FC236}">
                <a16:creationId xmlns:a16="http://schemas.microsoft.com/office/drawing/2014/main" id="{70117772-707A-930A-51BF-5653AC19B2F5}"/>
              </a:ext>
            </a:extLst>
          </p:cNvPr>
          <p:cNvSpPr/>
          <p:nvPr/>
        </p:nvSpPr>
        <p:spPr>
          <a:xfrm>
            <a:off x="1313793" y="5696606"/>
            <a:ext cx="2896700" cy="909933"/>
          </a:xfrm>
          <a:prstGeom prst="wedgeEllipseCallout">
            <a:avLst>
              <a:gd name="adj1" fmla="val -28040"/>
              <a:gd name="adj2" fmla="val -7877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/>
              <a:t>Anya is meggyógyult !</a:t>
            </a:r>
          </a:p>
        </p:txBody>
      </p:sp>
    </p:spTree>
    <p:extLst>
      <p:ext uri="{BB962C8B-B14F-4D97-AF65-F5344CB8AC3E}">
        <p14:creationId xmlns:p14="http://schemas.microsoft.com/office/powerpoint/2010/main" val="13796997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CA17F-EDD3-EB75-7207-22C42BB33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4896318-E8F0-6E7A-BCE4-9997B0892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95" y="777863"/>
            <a:ext cx="6288605" cy="399326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E7E54E8-1C19-E738-E3FE-E2C01AED6E8C}"/>
              </a:ext>
            </a:extLst>
          </p:cNvPr>
          <p:cNvSpPr txBox="1"/>
          <p:nvPr/>
        </p:nvSpPr>
        <p:spPr>
          <a:xfrm>
            <a:off x="0" y="3074515"/>
            <a:ext cx="3258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 számú egyensúly !!!!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Thrombin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egyensúly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B6841B6-0737-C699-35DB-D5E110DD16B4}"/>
              </a:ext>
            </a:extLst>
          </p:cNvPr>
          <p:cNvSpPr txBox="1"/>
          <p:nvPr/>
        </p:nvSpPr>
        <p:spPr>
          <a:xfrm>
            <a:off x="9530080" y="3074515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 számú egyensúly !!!!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Lízis egyensúly</a:t>
            </a: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5B43E6C9-046D-E684-76A0-65267A9A28F0}"/>
              </a:ext>
            </a:extLst>
          </p:cNvPr>
          <p:cNvSpPr/>
          <p:nvPr/>
        </p:nvSpPr>
        <p:spPr>
          <a:xfrm rot="403556">
            <a:off x="6332559" y="1261241"/>
            <a:ext cx="5788321" cy="4162097"/>
          </a:xfrm>
          <a:custGeom>
            <a:avLst/>
            <a:gdLst>
              <a:gd name="connsiteX0" fmla="*/ 0 w 5788321"/>
              <a:gd name="connsiteY0" fmla="*/ 2081049 h 4162097"/>
              <a:gd name="connsiteX1" fmla="*/ 2894161 w 5788321"/>
              <a:gd name="connsiteY1" fmla="*/ 0 h 4162097"/>
              <a:gd name="connsiteX2" fmla="*/ 5788322 w 5788321"/>
              <a:gd name="connsiteY2" fmla="*/ 2081049 h 4162097"/>
              <a:gd name="connsiteX3" fmla="*/ 2894161 w 5788321"/>
              <a:gd name="connsiteY3" fmla="*/ 4162098 h 4162097"/>
              <a:gd name="connsiteX4" fmla="*/ 0 w 5788321"/>
              <a:gd name="connsiteY4" fmla="*/ 2081049 h 416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8321" h="4162097" fill="none" extrusionOk="0">
                <a:moveTo>
                  <a:pt x="0" y="2081049"/>
                </a:moveTo>
                <a:cubicBezTo>
                  <a:pt x="226001" y="1146008"/>
                  <a:pt x="932729" y="-194285"/>
                  <a:pt x="2894161" y="0"/>
                </a:cubicBezTo>
                <a:cubicBezTo>
                  <a:pt x="4596559" y="186996"/>
                  <a:pt x="5630326" y="710419"/>
                  <a:pt x="5788322" y="2081049"/>
                </a:cubicBezTo>
                <a:cubicBezTo>
                  <a:pt x="5663789" y="3146694"/>
                  <a:pt x="4235839" y="4147336"/>
                  <a:pt x="2894161" y="4162098"/>
                </a:cubicBezTo>
                <a:cubicBezTo>
                  <a:pt x="1279442" y="4474113"/>
                  <a:pt x="122689" y="3078110"/>
                  <a:pt x="0" y="2081049"/>
                </a:cubicBezTo>
                <a:close/>
              </a:path>
              <a:path w="5788321" h="4162097" stroke="0" extrusionOk="0">
                <a:moveTo>
                  <a:pt x="0" y="2081049"/>
                </a:moveTo>
                <a:cubicBezTo>
                  <a:pt x="9395" y="861049"/>
                  <a:pt x="1351681" y="45046"/>
                  <a:pt x="2894161" y="0"/>
                </a:cubicBezTo>
                <a:cubicBezTo>
                  <a:pt x="4349743" y="-54000"/>
                  <a:pt x="5857621" y="688735"/>
                  <a:pt x="5788322" y="2081049"/>
                </a:cubicBezTo>
                <a:cubicBezTo>
                  <a:pt x="5992152" y="3095654"/>
                  <a:pt x="4370061" y="4474244"/>
                  <a:pt x="2894161" y="4162098"/>
                </a:cubicBezTo>
                <a:cubicBezTo>
                  <a:pt x="1267797" y="4253933"/>
                  <a:pt x="40930" y="3194380"/>
                  <a:pt x="0" y="2081049"/>
                </a:cubicBezTo>
                <a:close/>
              </a:path>
            </a:pathLst>
          </a:custGeom>
          <a:solidFill>
            <a:srgbClr val="FFFF00">
              <a:alpha val="14902"/>
            </a:srgbClr>
          </a:solidFill>
          <a:ln w="76200">
            <a:solidFill>
              <a:srgbClr val="00B0F0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396BFBA-4605-DD1A-3CB8-6786E9EA149C}"/>
              </a:ext>
            </a:extLst>
          </p:cNvPr>
          <p:cNvSpPr txBox="1"/>
          <p:nvPr/>
        </p:nvSpPr>
        <p:spPr>
          <a:xfrm>
            <a:off x="176150" y="5504820"/>
            <a:ext cx="967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Ez biztos …. Delta MAP &gt; 30%  ====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Plasmin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====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fibrinolízis ====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fibrinogenolízis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Rohamosan fogy a fibrinogén</a:t>
            </a:r>
          </a:p>
          <a:p>
            <a:pPr>
              <a:defRPr/>
            </a:pPr>
            <a:r>
              <a:rPr lang="hu-HU" sz="2400" dirty="0">
                <a:solidFill>
                  <a:prstClr val="black"/>
                </a:solidFill>
              </a:rPr>
              <a:t>Később fogy el a </a:t>
            </a:r>
            <a:r>
              <a:rPr lang="hu-HU" sz="2400" dirty="0" err="1">
                <a:solidFill>
                  <a:prstClr val="black"/>
                </a:solidFill>
              </a:rPr>
              <a:t>thrombin</a:t>
            </a:r>
            <a:r>
              <a:rPr lang="hu-HU" sz="2400" dirty="0">
                <a:solidFill>
                  <a:prstClr val="black"/>
                </a:solidFill>
              </a:rPr>
              <a:t> ==== INR/APTI/CT/CFT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ACCE0BF-01A8-FD5C-7402-6BDE31C47A1E}"/>
              </a:ext>
            </a:extLst>
          </p:cNvPr>
          <p:cNvSpPr txBox="1"/>
          <p:nvPr/>
        </p:nvSpPr>
        <p:spPr>
          <a:xfrm>
            <a:off x="176150" y="246973"/>
            <a:ext cx="6280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Első  3 T = szülőcsatornás T-k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Tone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Trauma -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Tissue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A31509E-D0F1-ABC7-6CEB-083C1A1983D6}"/>
              </a:ext>
            </a:extLst>
          </p:cNvPr>
          <p:cNvSpPr txBox="1"/>
          <p:nvPr/>
        </p:nvSpPr>
        <p:spPr>
          <a:xfrm>
            <a:off x="9226719" y="1626693"/>
            <a:ext cx="2814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highlight>
                  <a:srgbClr val="FFFF00"/>
                </a:highlight>
              </a:rPr>
              <a:t>TPA és FIB TEST</a:t>
            </a:r>
          </a:p>
        </p:txBody>
      </p:sp>
    </p:spTree>
    <p:extLst>
      <p:ext uri="{BB962C8B-B14F-4D97-AF65-F5344CB8AC3E}">
        <p14:creationId xmlns:p14="http://schemas.microsoft.com/office/powerpoint/2010/main" val="1474943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E2A87B-405F-9798-92D6-15DF76969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343445"/>
            <a:ext cx="10689772" cy="1325563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b="1">
                <a:solidFill>
                  <a:schemeClr val="bg1"/>
                </a:solidFill>
                <a:latin typeface="+mn-lt"/>
              </a:rPr>
              <a:t> JEGYEZD MEG... MERT AZ IDŐ = ÉLET</a:t>
            </a:r>
            <a:endParaRPr lang="en-GB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9" name="Kép 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229" y="1786619"/>
            <a:ext cx="6043715" cy="492002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B2193C9-EBF7-928F-468F-5C6CE9076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16" y="1880633"/>
            <a:ext cx="5779627" cy="482600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788D80E-875E-FB59-A111-01239C0C3DD0}"/>
              </a:ext>
            </a:extLst>
          </p:cNvPr>
          <p:cNvSpPr txBox="1"/>
          <p:nvPr/>
        </p:nvSpPr>
        <p:spPr>
          <a:xfrm>
            <a:off x="4093029" y="5218365"/>
            <a:ext cx="1861457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FIBRINOLÍZIS TERÜLETE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1FFBC45-1A1A-898F-51A3-FEB3493F3E90}"/>
              </a:ext>
            </a:extLst>
          </p:cNvPr>
          <p:cNvSpPr txBox="1"/>
          <p:nvPr/>
        </p:nvSpPr>
        <p:spPr>
          <a:xfrm>
            <a:off x="380998" y="2329540"/>
            <a:ext cx="288471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FIBRINOGENOLÍZIS TERÜLETE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E40CCA0-4484-325B-E621-7BDBBB6C7B5E}"/>
              </a:ext>
            </a:extLst>
          </p:cNvPr>
          <p:cNvSpPr txBox="1"/>
          <p:nvPr/>
        </p:nvSpPr>
        <p:spPr>
          <a:xfrm>
            <a:off x="10155686" y="5218365"/>
            <a:ext cx="1861457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FIBRINOLÍZIS TERÜLETE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F27C3E2-999B-C43A-7178-0FA70733F436}"/>
              </a:ext>
            </a:extLst>
          </p:cNvPr>
          <p:cNvSpPr txBox="1"/>
          <p:nvPr/>
        </p:nvSpPr>
        <p:spPr>
          <a:xfrm>
            <a:off x="6951038" y="3982738"/>
            <a:ext cx="288471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NINCS FIBRINOGENOLÍZIS</a:t>
            </a:r>
          </a:p>
        </p:txBody>
      </p:sp>
      <p:sp>
        <p:nvSpPr>
          <p:cNvPr id="9" name="Nyíl: lefelé mutató 8">
            <a:extLst>
              <a:ext uri="{FF2B5EF4-FFF2-40B4-BE49-F238E27FC236}">
                <a16:creationId xmlns:a16="http://schemas.microsoft.com/office/drawing/2014/main" id="{BB9EFD6B-4BE2-45AD-F202-D50B825191E8}"/>
              </a:ext>
            </a:extLst>
          </p:cNvPr>
          <p:cNvSpPr/>
          <p:nvPr/>
        </p:nvSpPr>
        <p:spPr>
          <a:xfrm>
            <a:off x="1360714" y="3037426"/>
            <a:ext cx="653143" cy="22797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C1502BE-4B92-0BB7-02EF-EE86A1E71C42}"/>
              </a:ext>
            </a:extLst>
          </p:cNvPr>
          <p:cNvSpPr txBox="1"/>
          <p:nvPr/>
        </p:nvSpPr>
        <p:spPr>
          <a:xfrm>
            <a:off x="380998" y="5317127"/>
            <a:ext cx="320040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FIBRINOGÉN ELLENŐRZÉSE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FIBRINOGÉN PÓTLÁS ?</a:t>
            </a: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9832751F-E661-E7AA-92B7-6CC9E9F8F2BD}"/>
              </a:ext>
            </a:extLst>
          </p:cNvPr>
          <p:cNvSpPr txBox="1">
            <a:spLocks/>
          </p:cNvSpPr>
          <p:nvPr/>
        </p:nvSpPr>
        <p:spPr>
          <a:xfrm>
            <a:off x="1135414" y="3747624"/>
            <a:ext cx="2957615" cy="78911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FIGYELEM</a:t>
            </a: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76187205-E2D5-CC9F-1C7E-5460D7B45ACD}"/>
              </a:ext>
            </a:extLst>
          </p:cNvPr>
          <p:cNvSpPr/>
          <p:nvPr/>
        </p:nvSpPr>
        <p:spPr>
          <a:xfrm>
            <a:off x="480604" y="1704137"/>
            <a:ext cx="765266" cy="4704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1</a:t>
            </a:r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F9037A82-81DA-C1B7-46DD-F0E5E462EB49}"/>
              </a:ext>
            </a:extLst>
          </p:cNvPr>
          <p:cNvSpPr/>
          <p:nvPr/>
        </p:nvSpPr>
        <p:spPr>
          <a:xfrm>
            <a:off x="1776531" y="1696366"/>
            <a:ext cx="765266" cy="4704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2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688D5B75-4642-24EB-A612-0EFE59DC45F0}"/>
              </a:ext>
            </a:extLst>
          </p:cNvPr>
          <p:cNvSpPr/>
          <p:nvPr/>
        </p:nvSpPr>
        <p:spPr>
          <a:xfrm>
            <a:off x="3279320" y="1720317"/>
            <a:ext cx="765266" cy="4704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3</a:t>
            </a:r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9372EA40-277F-BA98-06C8-85FBEC744A4D}"/>
              </a:ext>
            </a:extLst>
          </p:cNvPr>
          <p:cNvSpPr/>
          <p:nvPr/>
        </p:nvSpPr>
        <p:spPr>
          <a:xfrm>
            <a:off x="4675378" y="1720317"/>
            <a:ext cx="765266" cy="4704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4</a:t>
            </a:r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3AD83B24-C153-083A-2AE2-C168BE6048B2}"/>
              </a:ext>
            </a:extLst>
          </p:cNvPr>
          <p:cNvSpPr/>
          <p:nvPr/>
        </p:nvSpPr>
        <p:spPr>
          <a:xfrm>
            <a:off x="6568405" y="1701957"/>
            <a:ext cx="765266" cy="47041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1</a:t>
            </a:r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F5FFAFC9-7A47-5A2D-DB96-9E3C11F34964}"/>
              </a:ext>
            </a:extLst>
          </p:cNvPr>
          <p:cNvSpPr/>
          <p:nvPr/>
        </p:nvSpPr>
        <p:spPr>
          <a:xfrm>
            <a:off x="7864332" y="1694186"/>
            <a:ext cx="765266" cy="47041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2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B06BF803-0A3F-7CB1-19E9-A763E9B13E76}"/>
              </a:ext>
            </a:extLst>
          </p:cNvPr>
          <p:cNvSpPr/>
          <p:nvPr/>
        </p:nvSpPr>
        <p:spPr>
          <a:xfrm>
            <a:off x="9367121" y="1718137"/>
            <a:ext cx="765266" cy="47041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3</a:t>
            </a: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CE7089FA-D4D8-8FEA-E01A-14B868980D5C}"/>
              </a:ext>
            </a:extLst>
          </p:cNvPr>
          <p:cNvSpPr/>
          <p:nvPr/>
        </p:nvSpPr>
        <p:spPr>
          <a:xfrm>
            <a:off x="10763179" y="1718137"/>
            <a:ext cx="765266" cy="4704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07012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EB06076-9D79-AF84-4C5E-DA116106E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1" y="1262303"/>
            <a:ext cx="9947366" cy="1860400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0070C0"/>
                </a:solidFill>
                <a:latin typeface="+mn-lt"/>
              </a:rPr>
              <a:t>PPH… </a:t>
            </a:r>
            <a:r>
              <a:rPr lang="hu-HU" sz="4000" b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LT csökkent &lt; 200 sec T0 = </a:t>
            </a:r>
            <a:r>
              <a:rPr lang="hu-HU" sz="4000" b="1" u="sng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</a:rPr>
              <a:t>szülés előtt</a:t>
            </a:r>
          </a:p>
        </p:txBody>
      </p:sp>
      <p:pic>
        <p:nvPicPr>
          <p:cNvPr id="12" name="Kép 11" descr="A képen diagram, sor, Műszaki rajz, Tervraj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3D97689-2A2A-0C98-D36D-01F2CEA7D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27" y="2365285"/>
            <a:ext cx="5251675" cy="393875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30613394-0757-3BFF-71CC-1A9EDEEAA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505" y="2746462"/>
            <a:ext cx="5828261" cy="3176401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F27E63AC-AC20-BEEE-009C-F9F667112DF7}"/>
              </a:ext>
            </a:extLst>
          </p:cNvPr>
          <p:cNvSpPr txBox="1"/>
          <p:nvPr/>
        </p:nvSpPr>
        <p:spPr>
          <a:xfrm>
            <a:off x="1655180" y="64123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előtt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66AA8C6-DF8D-8294-5D64-0E9B859BBAD5}"/>
              </a:ext>
            </a:extLst>
          </p:cNvPr>
          <p:cNvSpPr txBox="1"/>
          <p:nvPr/>
        </p:nvSpPr>
        <p:spPr>
          <a:xfrm>
            <a:off x="3095363" y="6412375"/>
            <a:ext cx="139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30 p múlva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1C4973-FDF2-9B55-4A71-9E9CEF346CF9}"/>
              </a:ext>
            </a:extLst>
          </p:cNvPr>
          <p:cNvSpPr txBox="1"/>
          <p:nvPr/>
        </p:nvSpPr>
        <p:spPr>
          <a:xfrm>
            <a:off x="4701251" y="640273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24 h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576F77C7-95F8-829A-1D8E-4C5F035F3337}"/>
              </a:ext>
            </a:extLst>
          </p:cNvPr>
          <p:cNvSpPr txBox="1">
            <a:spLocks/>
          </p:cNvSpPr>
          <p:nvPr/>
        </p:nvSpPr>
        <p:spPr>
          <a:xfrm>
            <a:off x="674914" y="343445"/>
            <a:ext cx="10689772" cy="13255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>
                <a:solidFill>
                  <a:schemeClr val="bg1"/>
                </a:solidFill>
                <a:latin typeface="+mn-lt"/>
              </a:rPr>
              <a:t> JEGYEZD MEG... MERT AZ IDŐ = ÉLET</a:t>
            </a:r>
            <a:endParaRPr lang="en-GB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FD4E1B5-30A2-BD66-0AF6-B28E660E44EB}"/>
              </a:ext>
            </a:extLst>
          </p:cNvPr>
          <p:cNvSpPr txBox="1"/>
          <p:nvPr/>
        </p:nvSpPr>
        <p:spPr>
          <a:xfrm>
            <a:off x="6094475" y="6082127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 Front. Med. 10:1208103. doi: 10.3389/fmed.2023.1208103 </a:t>
            </a:r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F301EA1-A7B3-F934-68E8-04A1DE23EB1C}"/>
              </a:ext>
            </a:extLst>
          </p:cNvPr>
          <p:cNvSpPr txBox="1"/>
          <p:nvPr/>
        </p:nvSpPr>
        <p:spPr>
          <a:xfrm>
            <a:off x="9635490" y="3429000"/>
            <a:ext cx="208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highlight>
                  <a:srgbClr val="FFFF00"/>
                </a:highlight>
              </a:rPr>
              <a:t>Halálos gyémánt</a:t>
            </a:r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F042377C-56BE-BB69-1DBA-F808F2D06491}"/>
              </a:ext>
            </a:extLst>
          </p:cNvPr>
          <p:cNvCxnSpPr/>
          <p:nvPr/>
        </p:nvCxnSpPr>
        <p:spPr>
          <a:xfrm flipH="1">
            <a:off x="9521190" y="3798332"/>
            <a:ext cx="411480" cy="3621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135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56088-D989-9F57-8307-8E4294E8C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Kaptunk egy telefonhívást ……</a:t>
            </a:r>
            <a:r>
              <a:rPr lang="hu-HU" b="1" dirty="0">
                <a:solidFill>
                  <a:srgbClr val="FF0000"/>
                </a:solidFill>
                <a:highlight>
                  <a:srgbClr val="FFFF00"/>
                </a:highlight>
              </a:rPr>
              <a:t> hajnali 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</a:rPr>
              <a:t>2:00</a:t>
            </a:r>
            <a:r>
              <a:rPr lang="hu-HU" b="1" dirty="0">
                <a:solidFill>
                  <a:srgbClr val="FF0000"/>
                </a:solidFill>
                <a:highlight>
                  <a:srgbClr val="FFFF00"/>
                </a:highlight>
              </a:rPr>
              <a:t>-kor</a:t>
            </a:r>
            <a:endParaRPr lang="es-E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65CB0A-574D-9302-C4B7-F4FBACF22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17914"/>
            <a:ext cx="11223171" cy="4609421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Szia! </a:t>
            </a:r>
            <a:r>
              <a:rPr lang="hu-HU" b="1" dirty="0"/>
              <a:t> </a:t>
            </a:r>
            <a:r>
              <a:rPr lang="es-ES" b="1" dirty="0"/>
              <a:t>Van egy hölgy a szülőszobán… tachycardiás és sápadt… nem érzi jól magát… eljöhetnél hozzá?</a:t>
            </a:r>
            <a:endParaRPr lang="hu-HU" b="1" dirty="0"/>
          </a:p>
          <a:p>
            <a:endParaRPr lang="es-ES" dirty="0"/>
          </a:p>
          <a:p>
            <a:r>
              <a:rPr lang="hu-HU" b="1" dirty="0">
                <a:solidFill>
                  <a:srgbClr val="00B0F0"/>
                </a:solidFill>
              </a:rPr>
              <a:t>H</a:t>
            </a:r>
            <a:r>
              <a:rPr lang="es-ES" b="1" dirty="0">
                <a:solidFill>
                  <a:srgbClr val="00B0F0"/>
                </a:solidFill>
              </a:rPr>
              <a:t>üvelyi szülés volt? Valami szokatlan vérzés?</a:t>
            </a:r>
            <a:endParaRPr lang="hu-HU" b="1" dirty="0">
              <a:solidFill>
                <a:srgbClr val="00B0F0"/>
              </a:solidFill>
            </a:endParaRPr>
          </a:p>
          <a:p>
            <a:endParaRPr lang="es-ES" dirty="0"/>
          </a:p>
          <a:p>
            <a:r>
              <a:rPr lang="es-ES" b="1" dirty="0"/>
              <a:t>Igen… normál </a:t>
            </a:r>
            <a:r>
              <a:rPr lang="hu-HU" b="1" dirty="0"/>
              <a:t>hüvelyi szülés</a:t>
            </a:r>
            <a:r>
              <a:rPr lang="es-ES" b="1" dirty="0"/>
              <a:t>. A méh atóniája miatt </a:t>
            </a:r>
            <a:r>
              <a:rPr lang="hu-HU" b="1" dirty="0" err="1"/>
              <a:t>oxytocint</a:t>
            </a:r>
            <a:r>
              <a:rPr lang="hu-HU" b="1" dirty="0"/>
              <a:t> majd </a:t>
            </a:r>
            <a:r>
              <a:rPr lang="es-ES" b="1" dirty="0"/>
              <a:t>metilergonovint kellett adnunk… Lehet, hogy a szokásosnál nagyobb a vérzés…</a:t>
            </a:r>
            <a:endParaRPr lang="hu-HU" b="1" dirty="0"/>
          </a:p>
          <a:p>
            <a:endParaRPr lang="hu-HU" b="1" dirty="0"/>
          </a:p>
          <a:p>
            <a:r>
              <a:rPr lang="hu-HU" b="1" dirty="0">
                <a:highlight>
                  <a:srgbClr val="FFFFCC"/>
                </a:highlight>
              </a:rPr>
              <a:t>Az esetek 95%-ban szülőcsatornás vérzés lesz !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b="1" dirty="0">
                <a:highlight>
                  <a:srgbClr val="FFFFCC"/>
                </a:highlight>
              </a:rPr>
              <a:t>ATONIA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b="1" dirty="0">
                <a:highlight>
                  <a:srgbClr val="FFFFCC"/>
                </a:highlight>
              </a:rPr>
              <a:t>TRAUMA (Méhrepedés/nemi szervek sérülései)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b="1" dirty="0">
                <a:highlight>
                  <a:srgbClr val="FFFFCC"/>
                </a:highlight>
              </a:rPr>
              <a:t>VISSZATARTOTT MÉHLEPÉNYI TÖREDÉKEK</a:t>
            </a:r>
          </a:p>
        </p:txBody>
      </p:sp>
    </p:spTree>
    <p:extLst>
      <p:ext uri="{BB962C8B-B14F-4D97-AF65-F5344CB8AC3E}">
        <p14:creationId xmlns:p14="http://schemas.microsoft.com/office/powerpoint/2010/main" val="2247416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D4263-25D3-59F7-0E35-E186C339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592" y="142718"/>
            <a:ext cx="10515600" cy="1325563"/>
          </a:xfrm>
        </p:spPr>
        <p:txBody>
          <a:bodyPr>
            <a:normAutofit/>
          </a:bodyPr>
          <a:lstStyle/>
          <a:p>
            <a:r>
              <a:rPr lang="hu-HU" sz="3200" b="1" dirty="0">
                <a:highlight>
                  <a:srgbClr val="FFFFCC"/>
                </a:highlight>
                <a:latin typeface="+mn-lt"/>
              </a:rPr>
              <a:t>KEZDJÜK EL ELLÁTNI A BETEGET: …UGYANAZT CSINÁLJUK</a:t>
            </a:r>
            <a:br>
              <a:rPr lang="hu-HU" sz="3200" b="1" dirty="0">
                <a:highlight>
                  <a:srgbClr val="FFFFCC"/>
                </a:highlight>
                <a:latin typeface="+mn-lt"/>
              </a:rPr>
            </a:br>
            <a:r>
              <a:rPr lang="hu-HU" sz="3200" b="1" dirty="0">
                <a:highlight>
                  <a:srgbClr val="FFFFCC"/>
                </a:highlight>
                <a:latin typeface="+mn-lt"/>
              </a:rPr>
              <a:t>ATONIA – TRAUMA - MÉHLEPÉNY TÖREDÉK ESETÉBEN IS</a:t>
            </a:r>
            <a:endParaRPr lang="es-ES" sz="3200" b="1" dirty="0">
              <a:highlight>
                <a:srgbClr val="FFFFCC"/>
              </a:highlight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245934-DF89-DBF3-07EC-4BF44F67A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" y="2285794"/>
            <a:ext cx="12119264" cy="4351338"/>
          </a:xfrm>
        </p:spPr>
        <p:txBody>
          <a:bodyPr>
            <a:normAutofit/>
          </a:bodyPr>
          <a:lstStyle/>
          <a:p>
            <a:r>
              <a:rPr lang="es-ES" dirty="0"/>
              <a:t>Fáz</a:t>
            </a:r>
            <a:r>
              <a:rPr lang="hu-HU" dirty="0" err="1"/>
              <a:t>ik</a:t>
            </a:r>
            <a:r>
              <a:rPr lang="es-ES" dirty="0"/>
              <a:t>?: </a:t>
            </a:r>
            <a:r>
              <a:rPr lang="es-ES" b="1" dirty="0">
                <a:solidFill>
                  <a:srgbClr val="C00000"/>
                </a:solidFill>
                <a:highlight>
                  <a:srgbClr val="FFFF00"/>
                </a:highlight>
              </a:rPr>
              <a:t>IGEN</a:t>
            </a:r>
            <a:r>
              <a:rPr lang="es-ES" dirty="0">
                <a:highlight>
                  <a:srgbClr val="FFFF00"/>
                </a:highlight>
              </a:rPr>
              <a:t> </a:t>
            </a:r>
            <a:r>
              <a:rPr lang="hu-HU" dirty="0"/>
              <a:t>					</a:t>
            </a:r>
            <a:r>
              <a:rPr lang="es-ES" dirty="0"/>
              <a:t>Aktív melegítés</a:t>
            </a:r>
          </a:p>
          <a:p>
            <a:r>
              <a:rPr lang="es-ES" dirty="0"/>
              <a:t>Elérhető-e a TXA: </a:t>
            </a:r>
            <a:r>
              <a:rPr lang="es-ES" b="1" dirty="0">
                <a:solidFill>
                  <a:srgbClr val="C00000"/>
                </a:solidFill>
                <a:highlight>
                  <a:srgbClr val="FFFF00"/>
                </a:highlight>
              </a:rPr>
              <a:t>IGEN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hu-HU" b="1" dirty="0">
                <a:solidFill>
                  <a:srgbClr val="C00000"/>
                </a:solidFill>
              </a:rPr>
              <a:t>	(TPA ÉS FIB TEST)</a:t>
            </a:r>
            <a:r>
              <a:rPr lang="hu-HU" dirty="0"/>
              <a:t>	</a:t>
            </a:r>
            <a:r>
              <a:rPr lang="es-ES" dirty="0"/>
              <a:t>1g iv (15-20 perc alatt)</a:t>
            </a:r>
          </a:p>
          <a:p>
            <a:r>
              <a:rPr lang="es-ES" dirty="0"/>
              <a:t>Vérszegény volt a szülés előtt? </a:t>
            </a:r>
            <a:r>
              <a:rPr lang="hu-HU" dirty="0"/>
              <a:t>		</a:t>
            </a:r>
            <a:r>
              <a:rPr lang="es-ES" dirty="0"/>
              <a:t>RBC küszöbérték</a:t>
            </a:r>
            <a:r>
              <a:rPr lang="hu-HU" dirty="0"/>
              <a:t> (VÉRGÁZ)</a:t>
            </a:r>
            <a:endParaRPr lang="es-ES" dirty="0"/>
          </a:p>
          <a:p>
            <a:r>
              <a:rPr lang="hu-HU" dirty="0"/>
              <a:t>SHOCKOS</a:t>
            </a:r>
            <a:r>
              <a:rPr lang="es-ES" dirty="0"/>
              <a:t>?: </a:t>
            </a:r>
            <a:r>
              <a:rPr lang="es-ES" b="1" dirty="0">
                <a:solidFill>
                  <a:srgbClr val="C00000"/>
                </a:solidFill>
                <a:highlight>
                  <a:srgbClr val="FFFF00"/>
                </a:highlight>
              </a:rPr>
              <a:t>IGEN</a:t>
            </a:r>
            <a:r>
              <a:rPr lang="es-ES" dirty="0">
                <a:highlight>
                  <a:srgbClr val="FFFF00"/>
                </a:highlight>
              </a:rPr>
              <a:t> </a:t>
            </a:r>
            <a:r>
              <a:rPr lang="hu-HU" dirty="0"/>
              <a:t>				</a:t>
            </a:r>
            <a:r>
              <a:rPr lang="es-ES" dirty="0"/>
              <a:t>Tachycardia, laktát…</a:t>
            </a:r>
          </a:p>
          <a:p>
            <a:r>
              <a:rPr lang="es-ES" dirty="0"/>
              <a:t>Magas a koagulopátia kockázata? </a:t>
            </a:r>
            <a:r>
              <a:rPr lang="es-ES" b="1" dirty="0">
                <a:solidFill>
                  <a:srgbClr val="0070C0"/>
                </a:solidFill>
              </a:rPr>
              <a:t>NEM</a:t>
            </a:r>
            <a:r>
              <a:rPr lang="hu-HU" dirty="0"/>
              <a:t>	</a:t>
            </a:r>
            <a:r>
              <a:rPr lang="hu-HU" b="1" dirty="0">
                <a:solidFill>
                  <a:srgbClr val="7030A0"/>
                </a:solidFill>
              </a:rPr>
              <a:t>3 T…   -   </a:t>
            </a:r>
            <a:r>
              <a:rPr lang="es-ES" sz="2400" dirty="0"/>
              <a:t>Csak atónia</a:t>
            </a:r>
            <a:r>
              <a:rPr lang="hu-HU" sz="2400" dirty="0"/>
              <a:t>, trauma, méhlepény</a:t>
            </a:r>
            <a:endParaRPr lang="es-ES" dirty="0"/>
          </a:p>
          <a:p>
            <a:r>
              <a:rPr lang="es-ES" dirty="0"/>
              <a:t>Van </a:t>
            </a:r>
            <a:r>
              <a:rPr lang="hu-HU" dirty="0"/>
              <a:t>h</a:t>
            </a:r>
            <a:r>
              <a:rPr lang="es-ES" dirty="0"/>
              <a:t>íg</a:t>
            </a:r>
            <a:r>
              <a:rPr lang="hu-HU" dirty="0" err="1"/>
              <a:t>ulásos</a:t>
            </a:r>
            <a:r>
              <a:rPr lang="es-ES" dirty="0"/>
              <a:t> koagulopátia ? </a:t>
            </a:r>
            <a:r>
              <a:rPr lang="es-ES" b="1" dirty="0">
                <a:solidFill>
                  <a:srgbClr val="C00000"/>
                </a:solidFill>
                <a:highlight>
                  <a:srgbClr val="FFFF00"/>
                </a:highlight>
              </a:rPr>
              <a:t>IGEN</a:t>
            </a:r>
            <a:r>
              <a:rPr lang="es-ES" dirty="0"/>
              <a:t> </a:t>
            </a:r>
            <a:r>
              <a:rPr lang="hu-HU" dirty="0"/>
              <a:t>		pótlás </a:t>
            </a:r>
            <a:r>
              <a:rPr lang="hu-HU" dirty="0">
                <a:highlight>
                  <a:srgbClr val="FFFF00"/>
                </a:highlight>
              </a:rPr>
              <a:t>3 g/l </a:t>
            </a:r>
            <a:r>
              <a:rPr lang="hu-HU" dirty="0" err="1">
                <a:highlight>
                  <a:srgbClr val="FFFF00"/>
                </a:highlight>
              </a:rPr>
              <a:t>Fib</a:t>
            </a:r>
            <a:endParaRPr lang="es-ES" dirty="0"/>
          </a:p>
          <a:p>
            <a:r>
              <a:rPr lang="es-ES" dirty="0"/>
              <a:t>Kezel</a:t>
            </a:r>
            <a:r>
              <a:rPr lang="hu-HU" dirty="0" err="1"/>
              <a:t>em</a:t>
            </a:r>
            <a:r>
              <a:rPr lang="es-ES" dirty="0"/>
              <a:t> a koagulopátiát: </a:t>
            </a:r>
            <a:r>
              <a:rPr lang="hu-HU" b="1" dirty="0">
                <a:solidFill>
                  <a:srgbClr val="C00000"/>
                </a:solidFill>
                <a:highlight>
                  <a:srgbClr val="FFFF00"/>
                </a:highlight>
              </a:rPr>
              <a:t>IGEN, DE..</a:t>
            </a:r>
            <a:r>
              <a:rPr lang="es-ES" b="1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hu-HU" b="1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hu-HU" dirty="0"/>
              <a:t>	</a:t>
            </a:r>
            <a:r>
              <a:rPr lang="es-ES" dirty="0"/>
              <a:t>Diagnosztika (</a:t>
            </a:r>
            <a:r>
              <a:rPr lang="hu-HU" dirty="0"/>
              <a:t>CLOTPRO</a:t>
            </a:r>
            <a:r>
              <a:rPr lang="es-ES" dirty="0"/>
              <a:t>, Lab…)</a:t>
            </a:r>
          </a:p>
          <a:p>
            <a:r>
              <a:rPr lang="es-ES" dirty="0"/>
              <a:t>Elég a vénás </a:t>
            </a:r>
            <a:r>
              <a:rPr lang="hu-HU" dirty="0" err="1"/>
              <a:t>kanülök</a:t>
            </a:r>
            <a:r>
              <a:rPr lang="hu-HU" dirty="0"/>
              <a:t> száma</a:t>
            </a:r>
            <a:r>
              <a:rPr lang="es-ES" dirty="0"/>
              <a:t>? </a:t>
            </a:r>
            <a:r>
              <a:rPr lang="hu-HU" b="1" dirty="0">
                <a:solidFill>
                  <a:srgbClr val="C00000"/>
                </a:solidFill>
                <a:highlight>
                  <a:srgbClr val="FFFF00"/>
                </a:highlight>
              </a:rPr>
              <a:t>NEM</a:t>
            </a:r>
            <a:r>
              <a:rPr lang="es-ES" dirty="0"/>
              <a:t> </a:t>
            </a:r>
            <a:r>
              <a:rPr lang="hu-HU" dirty="0"/>
              <a:t>		3</a:t>
            </a:r>
            <a:r>
              <a:rPr lang="es-ES" dirty="0"/>
              <a:t> x 14G + artériás </a:t>
            </a:r>
            <a:r>
              <a:rPr lang="hu-HU" dirty="0" err="1"/>
              <a:t>kanül</a:t>
            </a:r>
            <a:r>
              <a:rPr lang="es-ES" dirty="0"/>
              <a:t>?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805E3E-D268-821F-25E1-E399D0EF86A4}"/>
              </a:ext>
            </a:extLst>
          </p:cNvPr>
          <p:cNvSpPr txBox="1"/>
          <p:nvPr/>
        </p:nvSpPr>
        <p:spPr>
          <a:xfrm>
            <a:off x="383915" y="1615427"/>
            <a:ext cx="10691649" cy="523220"/>
          </a:xfrm>
          <a:prstGeom prst="rect">
            <a:avLst/>
          </a:prstGeom>
          <a:noFill/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70C0"/>
                </a:solidFill>
              </a:rPr>
              <a:t>KÉRDÉS </a:t>
            </a:r>
            <a:r>
              <a:rPr lang="es-ES" dirty="0"/>
              <a:t>				</a:t>
            </a:r>
            <a:r>
              <a:rPr lang="hu-HU" sz="2800" b="1" dirty="0">
                <a:solidFill>
                  <a:srgbClr val="0070C0"/>
                </a:solidFill>
              </a:rPr>
              <a:t>		</a:t>
            </a:r>
            <a:r>
              <a:rPr lang="es-ES" sz="2800" b="1" dirty="0">
                <a:solidFill>
                  <a:srgbClr val="0070C0"/>
                </a:solidFill>
              </a:rPr>
              <a:t>VÁLASZ</a:t>
            </a: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31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7A49626A-BFBB-63CF-4C59-682D5E393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84" y="739110"/>
            <a:ext cx="737876" cy="781282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B615D156-8A58-6343-975B-4E60729CD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324" y="720781"/>
            <a:ext cx="737876" cy="781282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9728A040-A6BF-8054-3306-C3D53BCC7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24" y="720781"/>
            <a:ext cx="737876" cy="781282"/>
          </a:xfrm>
          <a:prstGeom prst="rect">
            <a:avLst/>
          </a:prstGeom>
        </p:spPr>
      </p:pic>
      <p:sp>
        <p:nvSpPr>
          <p:cNvPr id="20" name="Nyíl: felfelé-lefelé mutató 19">
            <a:extLst>
              <a:ext uri="{FF2B5EF4-FFF2-40B4-BE49-F238E27FC236}">
                <a16:creationId xmlns:a16="http://schemas.microsoft.com/office/drawing/2014/main" id="{451E2A47-3A27-66D7-3C26-AD6D4DB801C4}"/>
              </a:ext>
            </a:extLst>
          </p:cNvPr>
          <p:cNvSpPr/>
          <p:nvPr/>
        </p:nvSpPr>
        <p:spPr>
          <a:xfrm>
            <a:off x="342262" y="1708940"/>
            <a:ext cx="355600" cy="894080"/>
          </a:xfrm>
          <a:prstGeom prst="up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AC8752A3-6837-C84A-77C0-1C5985D7A3C6}"/>
              </a:ext>
            </a:extLst>
          </p:cNvPr>
          <p:cNvSpPr txBox="1"/>
          <p:nvPr/>
        </p:nvSpPr>
        <p:spPr>
          <a:xfrm>
            <a:off x="1845942" y="2727852"/>
            <a:ext cx="166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Source Sans Pro"/>
                <a:ea typeface="+mn-ea"/>
                <a:cs typeface="+mn-cs"/>
              </a:rPr>
              <a:t>SZEMÉLYEK …</a:t>
            </a:r>
          </a:p>
        </p:txBody>
      </p:sp>
      <p:sp>
        <p:nvSpPr>
          <p:cNvPr id="24" name="Nyíl: felfelé-lefelé mutató 23">
            <a:extLst>
              <a:ext uri="{FF2B5EF4-FFF2-40B4-BE49-F238E27FC236}">
                <a16:creationId xmlns:a16="http://schemas.microsoft.com/office/drawing/2014/main" id="{68527129-89FD-2353-61A2-9BCB9F3C8077}"/>
              </a:ext>
            </a:extLst>
          </p:cNvPr>
          <p:cNvSpPr/>
          <p:nvPr/>
        </p:nvSpPr>
        <p:spPr>
          <a:xfrm>
            <a:off x="4988873" y="1708940"/>
            <a:ext cx="355600" cy="894080"/>
          </a:xfrm>
          <a:prstGeom prst="up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8" name="Nyíl: felfelé-lefelé mutató 27">
            <a:extLst>
              <a:ext uri="{FF2B5EF4-FFF2-40B4-BE49-F238E27FC236}">
                <a16:creationId xmlns:a16="http://schemas.microsoft.com/office/drawing/2014/main" id="{A05DF435-BC42-8CB8-D3AD-4CDC875FFE80}"/>
              </a:ext>
            </a:extLst>
          </p:cNvPr>
          <p:cNvSpPr/>
          <p:nvPr/>
        </p:nvSpPr>
        <p:spPr>
          <a:xfrm>
            <a:off x="2514600" y="1659579"/>
            <a:ext cx="355600" cy="894080"/>
          </a:xfrm>
          <a:prstGeom prst="up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443DFDFC-5EDC-5E7E-5DD2-54BC4FC6BC10}"/>
              </a:ext>
            </a:extLst>
          </p:cNvPr>
          <p:cNvSpPr txBox="1"/>
          <p:nvPr/>
        </p:nvSpPr>
        <p:spPr>
          <a:xfrm>
            <a:off x="0" y="101600"/>
            <a:ext cx="5967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SZERVEZÉS=KOMMUNIKÁCIÓ=LOGISZTIKA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BBE33236-15C4-511A-9C5B-7C29C4140AA1}"/>
              </a:ext>
            </a:extLst>
          </p:cNvPr>
          <p:cNvSpPr txBox="1"/>
          <p:nvPr/>
        </p:nvSpPr>
        <p:spPr>
          <a:xfrm>
            <a:off x="7201270" y="4581367"/>
            <a:ext cx="509233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CÉL VEZÉRELT ELLÁTÁS: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A: IOT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B: lélegeztetés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C: 3 PVK /IAK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	 -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shocktalanitás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: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kriszt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/kolloid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D: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TXA-FIB-PCC-(XIII)-VVT-FFP SD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Lyo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1" name="Nyíl: felfelé-lefelé mutató 30">
            <a:extLst>
              <a:ext uri="{FF2B5EF4-FFF2-40B4-BE49-F238E27FC236}">
                <a16:creationId xmlns:a16="http://schemas.microsoft.com/office/drawing/2014/main" id="{E2E90BE5-CF45-38E2-517E-2A7DAF18D6D3}"/>
              </a:ext>
            </a:extLst>
          </p:cNvPr>
          <p:cNvSpPr/>
          <p:nvPr/>
        </p:nvSpPr>
        <p:spPr>
          <a:xfrm>
            <a:off x="9599221" y="5082060"/>
            <a:ext cx="355600" cy="894080"/>
          </a:xfrm>
          <a:prstGeom prst="up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26BD687-BA59-AF0B-0378-F92A7A887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3246993"/>
            <a:ext cx="6401328" cy="3600747"/>
          </a:xfrm>
          <a:prstGeom prst="rect">
            <a:avLst/>
          </a:prstGeom>
        </p:spPr>
      </p:pic>
      <p:sp>
        <p:nvSpPr>
          <p:cNvPr id="9" name="Tartalom helye 9">
            <a:extLst>
              <a:ext uri="{FF2B5EF4-FFF2-40B4-BE49-F238E27FC236}">
                <a16:creationId xmlns:a16="http://schemas.microsoft.com/office/drawing/2014/main" id="{D4398428-2EC7-A5B5-BCEE-365B69A71F1B}"/>
              </a:ext>
            </a:extLst>
          </p:cNvPr>
          <p:cNvSpPr txBox="1">
            <a:spLocks/>
          </p:cNvSpPr>
          <p:nvPr/>
        </p:nvSpPr>
        <p:spPr>
          <a:xfrm>
            <a:off x="1643767" y="563265"/>
            <a:ext cx="4867504" cy="2683728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Laktát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POCT, VET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Melegített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Krisztalloid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/ Kolloid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TXA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 adagoló pumpa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10x200 ml SD FFP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Lyo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(AB)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Calcium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10-20 g</a:t>
            </a:r>
            <a:r>
              <a:rPr lang="hu-HU" b="1" dirty="0">
                <a:solidFill>
                  <a:sysClr val="windowText" lastClr="000000"/>
                </a:solidFill>
                <a:latin typeface="Aptos" panose="02110004020202020204"/>
              </a:rPr>
              <a:t> 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Fibrinogén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1000-3000 NE PCC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 E „O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Rh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neg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K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neg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RBC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DC47F90-1045-5D93-93AE-2D425143B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855" y="955978"/>
            <a:ext cx="4967547" cy="3294083"/>
          </a:xfrm>
          <a:prstGeom prst="rect">
            <a:avLst/>
          </a:prstGeom>
        </p:spPr>
      </p:pic>
      <p:sp>
        <p:nvSpPr>
          <p:cNvPr id="10" name="Ellipszis 9">
            <a:extLst>
              <a:ext uri="{FF2B5EF4-FFF2-40B4-BE49-F238E27FC236}">
                <a16:creationId xmlns:a16="http://schemas.microsoft.com/office/drawing/2014/main" id="{C6A611CF-25BD-04EE-87C0-ECA55719B4BB}"/>
              </a:ext>
            </a:extLst>
          </p:cNvPr>
          <p:cNvSpPr/>
          <p:nvPr/>
        </p:nvSpPr>
        <p:spPr>
          <a:xfrm>
            <a:off x="5247674" y="2328035"/>
            <a:ext cx="2448443" cy="7812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CSAK A VVT jön az OVSZ -től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09A40D3-E444-FEE1-1B21-56F3F18AEF52}"/>
              </a:ext>
            </a:extLst>
          </p:cNvPr>
          <p:cNvSpPr/>
          <p:nvPr/>
        </p:nvSpPr>
        <p:spPr>
          <a:xfrm>
            <a:off x="6823710" y="101600"/>
            <a:ext cx="5181606" cy="7802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AZ ÉN HELYI PROTOKOLOM</a:t>
            </a:r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888AFC9C-6714-F8EF-41A3-7D9DBDC1641F}"/>
              </a:ext>
            </a:extLst>
          </p:cNvPr>
          <p:cNvCxnSpPr>
            <a:cxnSpLocks/>
            <a:endCxn id="8" idx="1"/>
          </p:cNvCxnSpPr>
          <p:nvPr/>
        </p:nvCxnSpPr>
        <p:spPr>
          <a:xfrm flipH="1">
            <a:off x="5020230" y="718439"/>
            <a:ext cx="1978076" cy="719875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Jobb oldali kapcsos zárójel 7">
            <a:extLst>
              <a:ext uri="{FF2B5EF4-FFF2-40B4-BE49-F238E27FC236}">
                <a16:creationId xmlns:a16="http://schemas.microsoft.com/office/drawing/2014/main" id="{D2429B51-EC29-5717-1362-6C0D9883161A}"/>
              </a:ext>
            </a:extLst>
          </p:cNvPr>
          <p:cNvSpPr/>
          <p:nvPr/>
        </p:nvSpPr>
        <p:spPr>
          <a:xfrm>
            <a:off x="4499666" y="713075"/>
            <a:ext cx="520564" cy="2014778"/>
          </a:xfrm>
          <a:prstGeom prst="rightBrace">
            <a:avLst>
              <a:gd name="adj1" fmla="val 8333"/>
              <a:gd name="adj2" fmla="val 3599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6AFB8B4E-A68A-2528-15D3-B9EAC3F10711}"/>
              </a:ext>
            </a:extLst>
          </p:cNvPr>
          <p:cNvCxnSpPr>
            <a:cxnSpLocks/>
          </p:cNvCxnSpPr>
          <p:nvPr/>
        </p:nvCxnSpPr>
        <p:spPr>
          <a:xfrm flipV="1">
            <a:off x="4389120" y="2755499"/>
            <a:ext cx="1148080" cy="1570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954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7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DFloatVTI">
  <a:themeElements>
    <a:clrScheme name="AnalogousFromLightSeedRightStep">
      <a:dk1>
        <a:srgbClr val="000000"/>
      </a:dk1>
      <a:lt1>
        <a:srgbClr val="FFFFFF"/>
      </a:lt1>
      <a:dk2>
        <a:srgbClr val="24412A"/>
      </a:dk2>
      <a:lt2>
        <a:srgbClr val="EAE6EB"/>
      </a:lt2>
      <a:accent1>
        <a:srgbClr val="8AAA81"/>
      </a:accent1>
      <a:accent2>
        <a:srgbClr val="76AC80"/>
      </a:accent2>
      <a:accent3>
        <a:srgbClr val="81AA9A"/>
      </a:accent3>
      <a:accent4>
        <a:srgbClr val="74A9AA"/>
      </a:accent4>
      <a:accent5>
        <a:srgbClr val="86A5BE"/>
      </a:accent5>
      <a:accent6>
        <a:srgbClr val="7F87BA"/>
      </a:accent6>
      <a:hlink>
        <a:srgbClr val="A472B3"/>
      </a:hlink>
      <a:folHlink>
        <a:srgbClr val="848484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9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3889</TotalTime>
  <Words>1884</Words>
  <Application>Microsoft Office PowerPoint</Application>
  <PresentationFormat>Szélesvásznú</PresentationFormat>
  <Paragraphs>349</Paragraphs>
  <Slides>38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16</vt:i4>
      </vt:variant>
      <vt:variant>
        <vt:lpstr>Téma</vt:lpstr>
      </vt:variant>
      <vt:variant>
        <vt:i4>9</vt:i4>
      </vt:variant>
      <vt:variant>
        <vt:lpstr>Diacímek</vt:lpstr>
      </vt:variant>
      <vt:variant>
        <vt:i4>38</vt:i4>
      </vt:variant>
    </vt:vector>
  </HeadingPairs>
  <TitlesOfParts>
    <vt:vector size="63" baseType="lpstr">
      <vt:lpstr>acumin-pro</vt:lpstr>
      <vt:lpstr>Aptos</vt:lpstr>
      <vt:lpstr>Aptos Display</vt:lpstr>
      <vt:lpstr>arial</vt:lpstr>
      <vt:lpstr>arial</vt:lpstr>
      <vt:lpstr>BqgsbyAdvTTe45e47d2</vt:lpstr>
      <vt:lpstr>Calibri</vt:lpstr>
      <vt:lpstr>Calibri Light</vt:lpstr>
      <vt:lpstr>Gill Sans</vt:lpstr>
      <vt:lpstr>Gill Sans MT</vt:lpstr>
      <vt:lpstr>MyriadPro-Regular</vt:lpstr>
      <vt:lpstr>Sitka Heading</vt:lpstr>
      <vt:lpstr>Source Sans Pro</vt:lpstr>
      <vt:lpstr>SqmfqfAdvTT7329fd89.I</vt:lpstr>
      <vt:lpstr>Times New Roman</vt:lpstr>
      <vt:lpstr>Wingdings</vt:lpstr>
      <vt:lpstr>Office-téma</vt:lpstr>
      <vt:lpstr>24_Office-téma</vt:lpstr>
      <vt:lpstr>3_Office-téma</vt:lpstr>
      <vt:lpstr>1_Office-téma</vt:lpstr>
      <vt:lpstr>7_Office-téma</vt:lpstr>
      <vt:lpstr>13_Office-téma</vt:lpstr>
      <vt:lpstr>23_Office-téma</vt:lpstr>
      <vt:lpstr>3DFloatVTI</vt:lpstr>
      <vt:lpstr>2_Office-téma</vt:lpstr>
      <vt:lpstr> </vt:lpstr>
      <vt:lpstr>PowerPoint-bemutató</vt:lpstr>
      <vt:lpstr>PowerPoint-bemutató</vt:lpstr>
      <vt:lpstr>PowerPoint-bemutató</vt:lpstr>
      <vt:lpstr> JEGYEZD MEG... MERT AZ IDŐ = ÉLET</vt:lpstr>
      <vt:lpstr>PPH… LT csökkent &lt; 200 sec T0 = szülés előtt</vt:lpstr>
      <vt:lpstr>Kaptunk egy telefonhívást …… hajnali 2:00-kor</vt:lpstr>
      <vt:lpstr>KEZDJÜK EL ELLÁTNI A BETEGET: …UGYANAZT CSINÁLJUK ATONIA – TRAUMA - MÉHLEPÉNY TÖREDÉK ESETÉBEN IS</vt:lpstr>
      <vt:lpstr>PowerPoint-bemutató</vt:lpstr>
      <vt:lpstr>PowerPoint-bemutató</vt:lpstr>
      <vt:lpstr>PowerPoint-bemutató</vt:lpstr>
      <vt:lpstr>PowerPoint-bemutató</vt:lpstr>
      <vt:lpstr>Mire számíthatsz mindig PPH-ban…  ha  nem  szülő  csatornás …  a  4-ik T</vt:lpstr>
      <vt:lpstr>PowerPoint-bemutató</vt:lpstr>
      <vt:lpstr>PowerPoint-bemutató</vt:lpstr>
      <vt:lpstr>PowerPoint-bemutató</vt:lpstr>
      <vt:lpstr>PowerPoint-bemutató</vt:lpstr>
      <vt:lpstr>ISTH – overt DIC,          SIC-non overt DIC,         PPH-non overt DIC</vt:lpstr>
      <vt:lpstr>Mire figyelj ? AOC= 2 egyensúly</vt:lpstr>
      <vt:lpstr>Mire figyelj ? AOC= 2 egyensúly</vt:lpstr>
      <vt:lpstr>PowerPoint-bemutató</vt:lpstr>
      <vt:lpstr>Mire figyelj ? AOC: 1 egyensúly</vt:lpstr>
      <vt:lpstr>Mire figyelj ? AOC: lyukas fibrin hálokra</vt:lpstr>
      <vt:lpstr>Mire figyelj ? AOC = 100 perc</vt:lpstr>
      <vt:lpstr>Mire figyelj ? AOC  FV (105 prothrombinase)</vt:lpstr>
      <vt:lpstr>Mire figyelj ? AOC  Plasmin</vt:lpstr>
      <vt:lpstr>Mire figyelj ? AOC  PAP (2 egyensúly)</vt:lpstr>
      <vt:lpstr>Mire figyelj ? AOC  TAT (1 egyensúly)</vt:lpstr>
      <vt:lpstr>PowerPoint-bemutató</vt:lpstr>
      <vt:lpstr>PowerPoint-bemutató</vt:lpstr>
      <vt:lpstr>PowerPoint-bemutató</vt:lpstr>
      <vt:lpstr>PowerPoint-bemutató</vt:lpstr>
      <vt:lpstr>Kezelés a DIC típusa alapján  megfelelőbb irányba haladunk</vt:lpstr>
      <vt:lpstr>New treatment modalities for DIC in pregnancy</vt:lpstr>
      <vt:lpstr>PowerPoint-bemutató</vt:lpstr>
      <vt:lpstr>PowerPoint-bemutató</vt:lpstr>
      <vt:lpstr>Kezelés 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 ml/perc  … 10 percig   2 liter vérzés       </dc:title>
  <dc:creator>János Fazakas</dc:creator>
  <cp:lastModifiedBy>János Fazakas</cp:lastModifiedBy>
  <cp:revision>54</cp:revision>
  <dcterms:created xsi:type="dcterms:W3CDTF">2023-04-16T08:51:22Z</dcterms:created>
  <dcterms:modified xsi:type="dcterms:W3CDTF">2025-09-26T12:27:17Z</dcterms:modified>
</cp:coreProperties>
</file>