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4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5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8"/>
  </p:notesMasterIdLst>
  <p:sldIdLst>
    <p:sldId id="274" r:id="rId3"/>
    <p:sldId id="257" r:id="rId4"/>
    <p:sldId id="259" r:id="rId5"/>
    <p:sldId id="275" r:id="rId6"/>
    <p:sldId id="279" r:id="rId7"/>
    <p:sldId id="277" r:id="rId8"/>
    <p:sldId id="261" r:id="rId9"/>
    <p:sldId id="260" r:id="rId10"/>
    <p:sldId id="278" r:id="rId11"/>
    <p:sldId id="292" r:id="rId12"/>
    <p:sldId id="276" r:id="rId13"/>
    <p:sldId id="280" r:id="rId14"/>
    <p:sldId id="281" r:id="rId15"/>
    <p:sldId id="283" r:id="rId16"/>
    <p:sldId id="282" r:id="rId17"/>
    <p:sldId id="291" r:id="rId18"/>
    <p:sldId id="287" r:id="rId19"/>
    <p:sldId id="293" r:id="rId20"/>
    <p:sldId id="294" r:id="rId21"/>
    <p:sldId id="289" r:id="rId22"/>
    <p:sldId id="290" r:id="rId23"/>
    <p:sldId id="296" r:id="rId24"/>
    <p:sldId id="295" r:id="rId25"/>
    <p:sldId id="297" r:id="rId26"/>
    <p:sldId id="299" r:id="rId2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775"/>
  </p:normalViewPr>
  <p:slideViewPr>
    <p:cSldViewPr snapToGrid="0">
      <p:cViewPr varScale="1">
        <p:scale>
          <a:sx n="76" d="100"/>
          <a:sy n="76" d="100"/>
        </p:scale>
        <p:origin x="21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4C7075-05BF-4C8A-89CB-75F6612446F8}" type="doc">
      <dgm:prSet loTypeId="urn:microsoft.com/office/officeart/2008/layout/LinedLis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9E8546F-C46D-4DAB-A277-20BA347D6E03}">
      <dgm:prSet/>
      <dgm:spPr/>
      <dgm:t>
        <a:bodyPr/>
        <a:lstStyle/>
        <a:p>
          <a:r>
            <a:rPr lang="hu-HU" b="0" i="0" dirty="0" err="1"/>
            <a:t>Cognitiv</a:t>
          </a:r>
          <a:r>
            <a:rPr lang="hu-HU" b="0" i="0" dirty="0"/>
            <a:t> funkció</a:t>
          </a:r>
          <a:endParaRPr lang="en-US" dirty="0"/>
        </a:p>
      </dgm:t>
    </dgm:pt>
    <dgm:pt modelId="{E66323CE-9F9B-42AD-B924-236BEDEDD4CF}" type="parTrans" cxnId="{B23B9108-925A-4ABD-8BBA-7699227C3F04}">
      <dgm:prSet/>
      <dgm:spPr/>
      <dgm:t>
        <a:bodyPr/>
        <a:lstStyle/>
        <a:p>
          <a:endParaRPr lang="en-US"/>
        </a:p>
      </dgm:t>
    </dgm:pt>
    <dgm:pt modelId="{BF2E597B-2D3B-4553-9E43-32AD030A0E1F}" type="sibTrans" cxnId="{B23B9108-925A-4ABD-8BBA-7699227C3F04}">
      <dgm:prSet/>
      <dgm:spPr/>
      <dgm:t>
        <a:bodyPr/>
        <a:lstStyle/>
        <a:p>
          <a:endParaRPr lang="en-US"/>
        </a:p>
      </dgm:t>
    </dgm:pt>
    <dgm:pt modelId="{39916D44-EA33-4144-8B79-BE73F28AEA14}">
      <dgm:prSet/>
      <dgm:spPr/>
      <dgm:t>
        <a:bodyPr/>
        <a:lstStyle/>
        <a:p>
          <a:r>
            <a:rPr lang="hu-HU" b="0" i="0"/>
            <a:t>Munkaképesség visszanyerése</a:t>
          </a:r>
          <a:endParaRPr lang="en-US"/>
        </a:p>
      </dgm:t>
    </dgm:pt>
    <dgm:pt modelId="{78EE676F-C14F-4728-8B6B-6B7F847BCB9D}" type="parTrans" cxnId="{8C832AF6-A3D9-4088-A0A7-C2F5257B7E40}">
      <dgm:prSet/>
      <dgm:spPr/>
      <dgm:t>
        <a:bodyPr/>
        <a:lstStyle/>
        <a:p>
          <a:endParaRPr lang="en-US"/>
        </a:p>
      </dgm:t>
    </dgm:pt>
    <dgm:pt modelId="{A10CFA32-FD29-41FE-A977-35B930F2F019}" type="sibTrans" cxnId="{8C832AF6-A3D9-4088-A0A7-C2F5257B7E40}">
      <dgm:prSet/>
      <dgm:spPr/>
      <dgm:t>
        <a:bodyPr/>
        <a:lstStyle/>
        <a:p>
          <a:endParaRPr lang="en-US"/>
        </a:p>
      </dgm:t>
    </dgm:pt>
    <dgm:pt modelId="{806FA601-1EE3-4207-BA32-EC212B640E14}">
      <dgm:prSet/>
      <dgm:spPr/>
      <dgm:t>
        <a:bodyPr/>
        <a:lstStyle/>
        <a:p>
          <a:r>
            <a:rPr lang="hu-HU" b="0" i="0"/>
            <a:t>Fizikai terhelhetőség</a:t>
          </a:r>
          <a:endParaRPr lang="en-US"/>
        </a:p>
      </dgm:t>
    </dgm:pt>
    <dgm:pt modelId="{76421F0B-5A45-4E01-8CB0-DE24ABDE90E8}" type="parTrans" cxnId="{0620E459-44F9-4991-B13B-CFDECAB385C9}">
      <dgm:prSet/>
      <dgm:spPr/>
      <dgm:t>
        <a:bodyPr/>
        <a:lstStyle/>
        <a:p>
          <a:endParaRPr lang="en-US"/>
        </a:p>
      </dgm:t>
    </dgm:pt>
    <dgm:pt modelId="{0358DDAA-4A7A-4E79-BBB2-AF0F54981C72}" type="sibTrans" cxnId="{0620E459-44F9-4991-B13B-CFDECAB385C9}">
      <dgm:prSet/>
      <dgm:spPr/>
      <dgm:t>
        <a:bodyPr/>
        <a:lstStyle/>
        <a:p>
          <a:endParaRPr lang="en-US"/>
        </a:p>
      </dgm:t>
    </dgm:pt>
    <dgm:pt modelId="{5FDB9F3D-836D-4E9F-94A6-0A8117ECD25E}">
      <dgm:prSet/>
      <dgm:spPr/>
      <dgm:t>
        <a:bodyPr/>
        <a:lstStyle/>
        <a:p>
          <a:r>
            <a:rPr lang="hu-HU" b="0" i="0" dirty="0"/>
            <a:t>Hormonális jóllét</a:t>
          </a:r>
          <a:endParaRPr lang="en-US" dirty="0"/>
        </a:p>
      </dgm:t>
    </dgm:pt>
    <dgm:pt modelId="{3B29276B-E24A-4A4B-AA29-BF4024E589E6}" type="parTrans" cxnId="{381ABBE0-2D30-4AA8-9BA8-6CF53C492F34}">
      <dgm:prSet/>
      <dgm:spPr/>
      <dgm:t>
        <a:bodyPr/>
        <a:lstStyle/>
        <a:p>
          <a:endParaRPr lang="en-US"/>
        </a:p>
      </dgm:t>
    </dgm:pt>
    <dgm:pt modelId="{2A1E47ED-84D8-479F-8032-19C791E78024}" type="sibTrans" cxnId="{381ABBE0-2D30-4AA8-9BA8-6CF53C492F34}">
      <dgm:prSet/>
      <dgm:spPr/>
      <dgm:t>
        <a:bodyPr/>
        <a:lstStyle/>
        <a:p>
          <a:endParaRPr lang="en-US"/>
        </a:p>
      </dgm:t>
    </dgm:pt>
    <dgm:pt modelId="{3EBE86E5-B8E4-3C4C-A698-309799ED087E}">
      <dgm:prSet/>
      <dgm:spPr/>
      <dgm:t>
        <a:bodyPr/>
        <a:lstStyle/>
        <a:p>
          <a:r>
            <a:rPr lang="hu-HU" dirty="0"/>
            <a:t>Hangulatzavar</a:t>
          </a:r>
        </a:p>
      </dgm:t>
    </dgm:pt>
    <dgm:pt modelId="{21C41BCD-2235-904F-BB32-BBCD9F7E6F81}" type="parTrans" cxnId="{45BDA937-DB8D-914B-89A5-DDFF86CC0352}">
      <dgm:prSet/>
      <dgm:spPr/>
      <dgm:t>
        <a:bodyPr/>
        <a:lstStyle/>
        <a:p>
          <a:endParaRPr lang="hu-HU"/>
        </a:p>
      </dgm:t>
    </dgm:pt>
    <dgm:pt modelId="{CD269FC4-86F9-8C4C-9AE0-75A9E62A8A54}" type="sibTrans" cxnId="{45BDA937-DB8D-914B-89A5-DDFF86CC0352}">
      <dgm:prSet/>
      <dgm:spPr/>
      <dgm:t>
        <a:bodyPr/>
        <a:lstStyle/>
        <a:p>
          <a:endParaRPr lang="hu-HU"/>
        </a:p>
      </dgm:t>
    </dgm:pt>
    <dgm:pt modelId="{60F56264-7C82-CD46-AEE4-6B07F31357F4}" type="pres">
      <dgm:prSet presAssocID="{6D4C7075-05BF-4C8A-89CB-75F6612446F8}" presName="vert0" presStyleCnt="0">
        <dgm:presLayoutVars>
          <dgm:dir/>
          <dgm:animOne val="branch"/>
          <dgm:animLvl val="lvl"/>
        </dgm:presLayoutVars>
      </dgm:prSet>
      <dgm:spPr/>
    </dgm:pt>
    <dgm:pt modelId="{051C5646-5F52-814E-9912-61037D837567}" type="pres">
      <dgm:prSet presAssocID="{19E8546F-C46D-4DAB-A277-20BA347D6E03}" presName="thickLine" presStyleLbl="alignNode1" presStyleIdx="0" presStyleCnt="5"/>
      <dgm:spPr/>
    </dgm:pt>
    <dgm:pt modelId="{6B279883-AAA0-AD43-9B21-65E72837AB61}" type="pres">
      <dgm:prSet presAssocID="{19E8546F-C46D-4DAB-A277-20BA347D6E03}" presName="horz1" presStyleCnt="0"/>
      <dgm:spPr/>
    </dgm:pt>
    <dgm:pt modelId="{D35ED41F-9AAB-5846-A04D-06E4720F6848}" type="pres">
      <dgm:prSet presAssocID="{19E8546F-C46D-4DAB-A277-20BA347D6E03}" presName="tx1" presStyleLbl="revTx" presStyleIdx="0" presStyleCnt="5"/>
      <dgm:spPr/>
    </dgm:pt>
    <dgm:pt modelId="{861BD0D2-0828-014E-957C-2F49720818D2}" type="pres">
      <dgm:prSet presAssocID="{19E8546F-C46D-4DAB-A277-20BA347D6E03}" presName="vert1" presStyleCnt="0"/>
      <dgm:spPr/>
    </dgm:pt>
    <dgm:pt modelId="{B2A3095C-C93A-8B4C-BCF5-FDC9799600FE}" type="pres">
      <dgm:prSet presAssocID="{3EBE86E5-B8E4-3C4C-A698-309799ED087E}" presName="thickLine" presStyleLbl="alignNode1" presStyleIdx="1" presStyleCnt="5"/>
      <dgm:spPr/>
    </dgm:pt>
    <dgm:pt modelId="{CC606A53-FE21-754C-9891-E3CD907F9F41}" type="pres">
      <dgm:prSet presAssocID="{3EBE86E5-B8E4-3C4C-A698-309799ED087E}" presName="horz1" presStyleCnt="0"/>
      <dgm:spPr/>
    </dgm:pt>
    <dgm:pt modelId="{3EE7DDD3-8D3E-1B45-B5A8-DB73CEBC75A5}" type="pres">
      <dgm:prSet presAssocID="{3EBE86E5-B8E4-3C4C-A698-309799ED087E}" presName="tx1" presStyleLbl="revTx" presStyleIdx="1" presStyleCnt="5"/>
      <dgm:spPr/>
    </dgm:pt>
    <dgm:pt modelId="{ADF3F01A-9BD8-C147-88B8-FC5FFC6436B1}" type="pres">
      <dgm:prSet presAssocID="{3EBE86E5-B8E4-3C4C-A698-309799ED087E}" presName="vert1" presStyleCnt="0"/>
      <dgm:spPr/>
    </dgm:pt>
    <dgm:pt modelId="{3A802E5A-2EAD-8040-9897-D65C31D4C168}" type="pres">
      <dgm:prSet presAssocID="{39916D44-EA33-4144-8B79-BE73F28AEA14}" presName="thickLine" presStyleLbl="alignNode1" presStyleIdx="2" presStyleCnt="5"/>
      <dgm:spPr/>
    </dgm:pt>
    <dgm:pt modelId="{6E14F8AE-75C3-8F4A-A74C-61E4918B5E47}" type="pres">
      <dgm:prSet presAssocID="{39916D44-EA33-4144-8B79-BE73F28AEA14}" presName="horz1" presStyleCnt="0"/>
      <dgm:spPr/>
    </dgm:pt>
    <dgm:pt modelId="{320AE3BE-9F10-264B-852A-2D30C4F7A506}" type="pres">
      <dgm:prSet presAssocID="{39916D44-EA33-4144-8B79-BE73F28AEA14}" presName="tx1" presStyleLbl="revTx" presStyleIdx="2" presStyleCnt="5"/>
      <dgm:spPr/>
    </dgm:pt>
    <dgm:pt modelId="{E51591D5-57C0-F240-9353-FC1DC116805C}" type="pres">
      <dgm:prSet presAssocID="{39916D44-EA33-4144-8B79-BE73F28AEA14}" presName="vert1" presStyleCnt="0"/>
      <dgm:spPr/>
    </dgm:pt>
    <dgm:pt modelId="{2F513ADA-0BAC-774B-8AC3-A405D00C3D24}" type="pres">
      <dgm:prSet presAssocID="{806FA601-1EE3-4207-BA32-EC212B640E14}" presName="thickLine" presStyleLbl="alignNode1" presStyleIdx="3" presStyleCnt="5"/>
      <dgm:spPr/>
    </dgm:pt>
    <dgm:pt modelId="{14C5E9C4-5D31-E340-B1BB-FF61EF01031A}" type="pres">
      <dgm:prSet presAssocID="{806FA601-1EE3-4207-BA32-EC212B640E14}" presName="horz1" presStyleCnt="0"/>
      <dgm:spPr/>
    </dgm:pt>
    <dgm:pt modelId="{419777E8-C5E8-AB47-96FF-950198CA9477}" type="pres">
      <dgm:prSet presAssocID="{806FA601-1EE3-4207-BA32-EC212B640E14}" presName="tx1" presStyleLbl="revTx" presStyleIdx="3" presStyleCnt="5"/>
      <dgm:spPr/>
    </dgm:pt>
    <dgm:pt modelId="{8C0B83F9-B112-E44F-BDDD-63A3D35FDB96}" type="pres">
      <dgm:prSet presAssocID="{806FA601-1EE3-4207-BA32-EC212B640E14}" presName="vert1" presStyleCnt="0"/>
      <dgm:spPr/>
    </dgm:pt>
    <dgm:pt modelId="{726BD920-CC5D-1840-A4E0-F7E6E8A3F0E1}" type="pres">
      <dgm:prSet presAssocID="{5FDB9F3D-836D-4E9F-94A6-0A8117ECD25E}" presName="thickLine" presStyleLbl="alignNode1" presStyleIdx="4" presStyleCnt="5"/>
      <dgm:spPr/>
    </dgm:pt>
    <dgm:pt modelId="{747D753B-0AE5-DE47-88BB-BAF800A7072E}" type="pres">
      <dgm:prSet presAssocID="{5FDB9F3D-836D-4E9F-94A6-0A8117ECD25E}" presName="horz1" presStyleCnt="0"/>
      <dgm:spPr/>
    </dgm:pt>
    <dgm:pt modelId="{4E9B397F-2F7C-2E4B-8E9E-872016F8C6F3}" type="pres">
      <dgm:prSet presAssocID="{5FDB9F3D-836D-4E9F-94A6-0A8117ECD25E}" presName="tx1" presStyleLbl="revTx" presStyleIdx="4" presStyleCnt="5"/>
      <dgm:spPr/>
    </dgm:pt>
    <dgm:pt modelId="{360BB02E-CBAB-034A-A1B9-54BEDD6C2F20}" type="pres">
      <dgm:prSet presAssocID="{5FDB9F3D-836D-4E9F-94A6-0A8117ECD25E}" presName="vert1" presStyleCnt="0"/>
      <dgm:spPr/>
    </dgm:pt>
  </dgm:ptLst>
  <dgm:cxnLst>
    <dgm:cxn modelId="{B23B9108-925A-4ABD-8BBA-7699227C3F04}" srcId="{6D4C7075-05BF-4C8A-89CB-75F6612446F8}" destId="{19E8546F-C46D-4DAB-A277-20BA347D6E03}" srcOrd="0" destOrd="0" parTransId="{E66323CE-9F9B-42AD-B924-236BEDEDD4CF}" sibTransId="{BF2E597B-2D3B-4553-9E43-32AD030A0E1F}"/>
    <dgm:cxn modelId="{873B4518-E024-7044-A7D0-40A219851D03}" type="presOf" srcId="{6D4C7075-05BF-4C8A-89CB-75F6612446F8}" destId="{60F56264-7C82-CD46-AEE4-6B07F31357F4}" srcOrd="0" destOrd="0" presId="urn:microsoft.com/office/officeart/2008/layout/LinedList"/>
    <dgm:cxn modelId="{45BDA937-DB8D-914B-89A5-DDFF86CC0352}" srcId="{6D4C7075-05BF-4C8A-89CB-75F6612446F8}" destId="{3EBE86E5-B8E4-3C4C-A698-309799ED087E}" srcOrd="1" destOrd="0" parTransId="{21C41BCD-2235-904F-BB32-BBCD9F7E6F81}" sibTransId="{CD269FC4-86F9-8C4C-9AE0-75A9E62A8A54}"/>
    <dgm:cxn modelId="{AF10CD41-8A3B-C049-94CC-CD555248C04C}" type="presOf" srcId="{806FA601-1EE3-4207-BA32-EC212B640E14}" destId="{419777E8-C5E8-AB47-96FF-950198CA9477}" srcOrd="0" destOrd="0" presId="urn:microsoft.com/office/officeart/2008/layout/LinedList"/>
    <dgm:cxn modelId="{1120BD44-354C-1345-892B-BE809E86CA4A}" type="presOf" srcId="{3EBE86E5-B8E4-3C4C-A698-309799ED087E}" destId="{3EE7DDD3-8D3E-1B45-B5A8-DB73CEBC75A5}" srcOrd="0" destOrd="0" presId="urn:microsoft.com/office/officeart/2008/layout/LinedList"/>
    <dgm:cxn modelId="{0620E459-44F9-4991-B13B-CFDECAB385C9}" srcId="{6D4C7075-05BF-4C8A-89CB-75F6612446F8}" destId="{806FA601-1EE3-4207-BA32-EC212B640E14}" srcOrd="3" destOrd="0" parTransId="{76421F0B-5A45-4E01-8CB0-DE24ABDE90E8}" sibTransId="{0358DDAA-4A7A-4E79-BBB2-AF0F54981C72}"/>
    <dgm:cxn modelId="{836D548F-664C-704A-920A-E4DF16AB1B15}" type="presOf" srcId="{19E8546F-C46D-4DAB-A277-20BA347D6E03}" destId="{D35ED41F-9AAB-5846-A04D-06E4720F6848}" srcOrd="0" destOrd="0" presId="urn:microsoft.com/office/officeart/2008/layout/LinedList"/>
    <dgm:cxn modelId="{381ABBE0-2D30-4AA8-9BA8-6CF53C492F34}" srcId="{6D4C7075-05BF-4C8A-89CB-75F6612446F8}" destId="{5FDB9F3D-836D-4E9F-94A6-0A8117ECD25E}" srcOrd="4" destOrd="0" parTransId="{3B29276B-E24A-4A4B-AA29-BF4024E589E6}" sibTransId="{2A1E47ED-84D8-479F-8032-19C791E78024}"/>
    <dgm:cxn modelId="{F77B4BF5-6EEA-CF47-B9A6-EC13D3C41D1D}" type="presOf" srcId="{5FDB9F3D-836D-4E9F-94A6-0A8117ECD25E}" destId="{4E9B397F-2F7C-2E4B-8E9E-872016F8C6F3}" srcOrd="0" destOrd="0" presId="urn:microsoft.com/office/officeart/2008/layout/LinedList"/>
    <dgm:cxn modelId="{8C832AF6-A3D9-4088-A0A7-C2F5257B7E40}" srcId="{6D4C7075-05BF-4C8A-89CB-75F6612446F8}" destId="{39916D44-EA33-4144-8B79-BE73F28AEA14}" srcOrd="2" destOrd="0" parTransId="{78EE676F-C14F-4728-8B6B-6B7F847BCB9D}" sibTransId="{A10CFA32-FD29-41FE-A977-35B930F2F019}"/>
    <dgm:cxn modelId="{687DD3FA-0E6F-204D-9294-8C7E1D3047DF}" type="presOf" srcId="{39916D44-EA33-4144-8B79-BE73F28AEA14}" destId="{320AE3BE-9F10-264B-852A-2D30C4F7A506}" srcOrd="0" destOrd="0" presId="urn:microsoft.com/office/officeart/2008/layout/LinedList"/>
    <dgm:cxn modelId="{611F744C-4532-C547-846F-FA5914FAA778}" type="presParOf" srcId="{60F56264-7C82-CD46-AEE4-6B07F31357F4}" destId="{051C5646-5F52-814E-9912-61037D837567}" srcOrd="0" destOrd="0" presId="urn:microsoft.com/office/officeart/2008/layout/LinedList"/>
    <dgm:cxn modelId="{99459481-D647-574B-8C60-3AAE98B30DDD}" type="presParOf" srcId="{60F56264-7C82-CD46-AEE4-6B07F31357F4}" destId="{6B279883-AAA0-AD43-9B21-65E72837AB61}" srcOrd="1" destOrd="0" presId="urn:microsoft.com/office/officeart/2008/layout/LinedList"/>
    <dgm:cxn modelId="{BDEC8A57-9432-2D45-AA4F-721F3B84C21B}" type="presParOf" srcId="{6B279883-AAA0-AD43-9B21-65E72837AB61}" destId="{D35ED41F-9AAB-5846-A04D-06E4720F6848}" srcOrd="0" destOrd="0" presId="urn:microsoft.com/office/officeart/2008/layout/LinedList"/>
    <dgm:cxn modelId="{47D7484E-1F41-F54B-959A-9A42AEFFEA06}" type="presParOf" srcId="{6B279883-AAA0-AD43-9B21-65E72837AB61}" destId="{861BD0D2-0828-014E-957C-2F49720818D2}" srcOrd="1" destOrd="0" presId="urn:microsoft.com/office/officeart/2008/layout/LinedList"/>
    <dgm:cxn modelId="{D4F46143-1C2E-7144-9825-B588B01EA251}" type="presParOf" srcId="{60F56264-7C82-CD46-AEE4-6B07F31357F4}" destId="{B2A3095C-C93A-8B4C-BCF5-FDC9799600FE}" srcOrd="2" destOrd="0" presId="urn:microsoft.com/office/officeart/2008/layout/LinedList"/>
    <dgm:cxn modelId="{316E4927-D68D-2E42-8399-437DC95F3042}" type="presParOf" srcId="{60F56264-7C82-CD46-AEE4-6B07F31357F4}" destId="{CC606A53-FE21-754C-9891-E3CD907F9F41}" srcOrd="3" destOrd="0" presId="urn:microsoft.com/office/officeart/2008/layout/LinedList"/>
    <dgm:cxn modelId="{C7F9C3C1-3008-A547-A60A-F2B18B40E8D3}" type="presParOf" srcId="{CC606A53-FE21-754C-9891-E3CD907F9F41}" destId="{3EE7DDD3-8D3E-1B45-B5A8-DB73CEBC75A5}" srcOrd="0" destOrd="0" presId="urn:microsoft.com/office/officeart/2008/layout/LinedList"/>
    <dgm:cxn modelId="{15C27B43-A8D6-CA43-BA90-2E74525C58A5}" type="presParOf" srcId="{CC606A53-FE21-754C-9891-E3CD907F9F41}" destId="{ADF3F01A-9BD8-C147-88B8-FC5FFC6436B1}" srcOrd="1" destOrd="0" presId="urn:microsoft.com/office/officeart/2008/layout/LinedList"/>
    <dgm:cxn modelId="{3DE57704-E6F0-AE4E-90B7-0A9ECD282E41}" type="presParOf" srcId="{60F56264-7C82-CD46-AEE4-6B07F31357F4}" destId="{3A802E5A-2EAD-8040-9897-D65C31D4C168}" srcOrd="4" destOrd="0" presId="urn:microsoft.com/office/officeart/2008/layout/LinedList"/>
    <dgm:cxn modelId="{A94C386E-8C1A-FC45-B5F6-A71E473F3399}" type="presParOf" srcId="{60F56264-7C82-CD46-AEE4-6B07F31357F4}" destId="{6E14F8AE-75C3-8F4A-A74C-61E4918B5E47}" srcOrd="5" destOrd="0" presId="urn:microsoft.com/office/officeart/2008/layout/LinedList"/>
    <dgm:cxn modelId="{DFD80D87-8E37-9F47-AA2D-16864B0894FC}" type="presParOf" srcId="{6E14F8AE-75C3-8F4A-A74C-61E4918B5E47}" destId="{320AE3BE-9F10-264B-852A-2D30C4F7A506}" srcOrd="0" destOrd="0" presId="urn:microsoft.com/office/officeart/2008/layout/LinedList"/>
    <dgm:cxn modelId="{3EC8ABFB-DB9B-A84B-B0EE-DDDFF1273A5B}" type="presParOf" srcId="{6E14F8AE-75C3-8F4A-A74C-61E4918B5E47}" destId="{E51591D5-57C0-F240-9353-FC1DC116805C}" srcOrd="1" destOrd="0" presId="urn:microsoft.com/office/officeart/2008/layout/LinedList"/>
    <dgm:cxn modelId="{8D05D9B0-E16E-4B4B-8529-D43A485F7475}" type="presParOf" srcId="{60F56264-7C82-CD46-AEE4-6B07F31357F4}" destId="{2F513ADA-0BAC-774B-8AC3-A405D00C3D24}" srcOrd="6" destOrd="0" presId="urn:microsoft.com/office/officeart/2008/layout/LinedList"/>
    <dgm:cxn modelId="{DF6988D6-BE76-AD4E-A63C-988F98456E81}" type="presParOf" srcId="{60F56264-7C82-CD46-AEE4-6B07F31357F4}" destId="{14C5E9C4-5D31-E340-B1BB-FF61EF01031A}" srcOrd="7" destOrd="0" presId="urn:microsoft.com/office/officeart/2008/layout/LinedList"/>
    <dgm:cxn modelId="{9D142F75-CB73-304A-A4BD-0950783C7814}" type="presParOf" srcId="{14C5E9C4-5D31-E340-B1BB-FF61EF01031A}" destId="{419777E8-C5E8-AB47-96FF-950198CA9477}" srcOrd="0" destOrd="0" presId="urn:microsoft.com/office/officeart/2008/layout/LinedList"/>
    <dgm:cxn modelId="{1C915307-7581-CE4D-BF88-F993D69B4381}" type="presParOf" srcId="{14C5E9C4-5D31-E340-B1BB-FF61EF01031A}" destId="{8C0B83F9-B112-E44F-BDDD-63A3D35FDB96}" srcOrd="1" destOrd="0" presId="urn:microsoft.com/office/officeart/2008/layout/LinedList"/>
    <dgm:cxn modelId="{2AD4DE63-2127-8B4D-ACA5-4497695E2337}" type="presParOf" srcId="{60F56264-7C82-CD46-AEE4-6B07F31357F4}" destId="{726BD920-CC5D-1840-A4E0-F7E6E8A3F0E1}" srcOrd="8" destOrd="0" presId="urn:microsoft.com/office/officeart/2008/layout/LinedList"/>
    <dgm:cxn modelId="{B42D68BA-9A71-AB4E-87FC-14E3C5A9318B}" type="presParOf" srcId="{60F56264-7C82-CD46-AEE4-6B07F31357F4}" destId="{747D753B-0AE5-DE47-88BB-BAF800A7072E}" srcOrd="9" destOrd="0" presId="urn:microsoft.com/office/officeart/2008/layout/LinedList"/>
    <dgm:cxn modelId="{F88E8345-1F89-F04A-A85B-010FF873CF00}" type="presParOf" srcId="{747D753B-0AE5-DE47-88BB-BAF800A7072E}" destId="{4E9B397F-2F7C-2E4B-8E9E-872016F8C6F3}" srcOrd="0" destOrd="0" presId="urn:microsoft.com/office/officeart/2008/layout/LinedList"/>
    <dgm:cxn modelId="{EFF9EA65-15C4-B04A-8306-8908B8090BC3}" type="presParOf" srcId="{747D753B-0AE5-DE47-88BB-BAF800A7072E}" destId="{360BB02E-CBAB-034A-A1B9-54BEDD6C2F2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72721D-DD7E-453C-81CC-EA66F3A4C2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66B6E8-C39B-4E81-BA8C-FCE693F8B18E}">
      <dgm:prSet/>
      <dgm:spPr/>
      <dgm:t>
        <a:bodyPr/>
        <a:lstStyle/>
        <a:p>
          <a:r>
            <a:rPr lang="hu-HU" b="0" i="0"/>
            <a:t>Direkt sérülés</a:t>
          </a:r>
          <a:endParaRPr lang="en-US"/>
        </a:p>
      </dgm:t>
    </dgm:pt>
    <dgm:pt modelId="{1A6B198A-8B11-414E-9F26-E6F362A4AAB4}" type="parTrans" cxnId="{DA712543-67F3-4CE5-AC25-3E29A4BC1EE6}">
      <dgm:prSet/>
      <dgm:spPr/>
      <dgm:t>
        <a:bodyPr/>
        <a:lstStyle/>
        <a:p>
          <a:endParaRPr lang="en-US"/>
        </a:p>
      </dgm:t>
    </dgm:pt>
    <dgm:pt modelId="{B36A5C12-6954-4F15-B9C7-C475A9C218BA}" type="sibTrans" cxnId="{DA712543-67F3-4CE5-AC25-3E29A4BC1EE6}">
      <dgm:prSet/>
      <dgm:spPr/>
      <dgm:t>
        <a:bodyPr/>
        <a:lstStyle/>
        <a:p>
          <a:endParaRPr lang="en-US"/>
        </a:p>
      </dgm:t>
    </dgm:pt>
    <dgm:pt modelId="{FA5E30F6-64BB-4BED-8718-BBD98A61679B}">
      <dgm:prSet/>
      <dgm:spPr/>
      <dgm:t>
        <a:bodyPr/>
        <a:lstStyle/>
        <a:p>
          <a:r>
            <a:rPr lang="hu-HU" b="0" i="0"/>
            <a:t>Hypophysis</a:t>
          </a:r>
          <a:endParaRPr lang="en-US"/>
        </a:p>
      </dgm:t>
    </dgm:pt>
    <dgm:pt modelId="{F3E909C1-C559-4FC7-ADAA-4C4E18FCAC05}" type="parTrans" cxnId="{290A91D9-8ADE-4F5C-BEC6-F1AA45C689AC}">
      <dgm:prSet/>
      <dgm:spPr/>
      <dgm:t>
        <a:bodyPr/>
        <a:lstStyle/>
        <a:p>
          <a:endParaRPr lang="en-US"/>
        </a:p>
      </dgm:t>
    </dgm:pt>
    <dgm:pt modelId="{C7A5F1F6-D5FD-49CB-B067-84613F6D63F9}" type="sibTrans" cxnId="{290A91D9-8ADE-4F5C-BEC6-F1AA45C689AC}">
      <dgm:prSet/>
      <dgm:spPr/>
      <dgm:t>
        <a:bodyPr/>
        <a:lstStyle/>
        <a:p>
          <a:endParaRPr lang="en-US"/>
        </a:p>
      </dgm:t>
    </dgm:pt>
    <dgm:pt modelId="{8461CD56-927A-4AFE-BAED-520DF10E0165}">
      <dgm:prSet/>
      <dgm:spPr/>
      <dgm:t>
        <a:bodyPr/>
        <a:lstStyle/>
        <a:p>
          <a:r>
            <a:rPr lang="hu-HU" b="0" i="0"/>
            <a:t>Hypophysis nyél</a:t>
          </a:r>
          <a:endParaRPr lang="en-US"/>
        </a:p>
      </dgm:t>
    </dgm:pt>
    <dgm:pt modelId="{91C887CD-C38C-4A0A-81BE-7745E29EB761}" type="parTrans" cxnId="{80D18D4D-D2BC-4D56-9914-E37B5036DE2E}">
      <dgm:prSet/>
      <dgm:spPr/>
      <dgm:t>
        <a:bodyPr/>
        <a:lstStyle/>
        <a:p>
          <a:endParaRPr lang="en-US"/>
        </a:p>
      </dgm:t>
    </dgm:pt>
    <dgm:pt modelId="{A4B5D9D9-1F38-428E-9D55-335CC8BA81BB}" type="sibTrans" cxnId="{80D18D4D-D2BC-4D56-9914-E37B5036DE2E}">
      <dgm:prSet/>
      <dgm:spPr/>
      <dgm:t>
        <a:bodyPr/>
        <a:lstStyle/>
        <a:p>
          <a:endParaRPr lang="en-US"/>
        </a:p>
      </dgm:t>
    </dgm:pt>
    <dgm:pt modelId="{4FE4F331-616F-48D3-8C92-6D7EC89905AF}">
      <dgm:prSet/>
      <dgm:spPr/>
      <dgm:t>
        <a:bodyPr/>
        <a:lstStyle/>
        <a:p>
          <a:r>
            <a:rPr lang="hu-HU" b="0" i="0"/>
            <a:t>Hypothalamus</a:t>
          </a:r>
          <a:endParaRPr lang="en-US"/>
        </a:p>
      </dgm:t>
    </dgm:pt>
    <dgm:pt modelId="{3DC581AD-7755-44E6-BECB-733AA14C2681}" type="parTrans" cxnId="{11EC703B-6F25-4F7F-963D-75302638C837}">
      <dgm:prSet/>
      <dgm:spPr/>
      <dgm:t>
        <a:bodyPr/>
        <a:lstStyle/>
        <a:p>
          <a:endParaRPr lang="en-US"/>
        </a:p>
      </dgm:t>
    </dgm:pt>
    <dgm:pt modelId="{2BB005FA-272D-4FBC-AE0C-0323C63756B0}" type="sibTrans" cxnId="{11EC703B-6F25-4F7F-963D-75302638C837}">
      <dgm:prSet/>
      <dgm:spPr/>
      <dgm:t>
        <a:bodyPr/>
        <a:lstStyle/>
        <a:p>
          <a:endParaRPr lang="en-US"/>
        </a:p>
      </dgm:t>
    </dgm:pt>
    <dgm:pt modelId="{021DFD53-42B2-46C7-B7CA-03597D8BC35E}">
      <dgm:prSet/>
      <dgm:spPr/>
      <dgm:t>
        <a:bodyPr/>
        <a:lstStyle/>
        <a:p>
          <a:r>
            <a:rPr lang="hu-HU" b="0" i="0"/>
            <a:t>Kompressziós sérülés</a:t>
          </a:r>
          <a:endParaRPr lang="en-US"/>
        </a:p>
      </dgm:t>
    </dgm:pt>
    <dgm:pt modelId="{246222B7-8AE1-4B9B-A2F9-9F0B2E3D6D66}" type="parTrans" cxnId="{33B19253-32F7-44CB-883E-49D948274DAD}">
      <dgm:prSet/>
      <dgm:spPr/>
      <dgm:t>
        <a:bodyPr/>
        <a:lstStyle/>
        <a:p>
          <a:endParaRPr lang="en-US"/>
        </a:p>
      </dgm:t>
    </dgm:pt>
    <dgm:pt modelId="{5FD7DA14-BF66-4B54-8BCD-73EA7A5C6E0A}" type="sibTrans" cxnId="{33B19253-32F7-44CB-883E-49D948274DAD}">
      <dgm:prSet/>
      <dgm:spPr/>
      <dgm:t>
        <a:bodyPr/>
        <a:lstStyle/>
        <a:p>
          <a:endParaRPr lang="en-US"/>
        </a:p>
      </dgm:t>
    </dgm:pt>
    <dgm:pt modelId="{FEC602A1-6D00-45D8-BC1D-814095FCF101}">
      <dgm:prSet/>
      <dgm:spPr/>
      <dgm:t>
        <a:bodyPr/>
        <a:lstStyle/>
        <a:p>
          <a:r>
            <a:rPr lang="hu-HU" b="0" i="0"/>
            <a:t>Vérzés</a:t>
          </a:r>
          <a:endParaRPr lang="en-US"/>
        </a:p>
      </dgm:t>
    </dgm:pt>
    <dgm:pt modelId="{84946206-59DB-43B4-A5C0-415D35198F3C}" type="parTrans" cxnId="{642A68A7-1941-4435-B29A-8069E8405C6B}">
      <dgm:prSet/>
      <dgm:spPr/>
      <dgm:t>
        <a:bodyPr/>
        <a:lstStyle/>
        <a:p>
          <a:endParaRPr lang="en-US"/>
        </a:p>
      </dgm:t>
    </dgm:pt>
    <dgm:pt modelId="{6E692F5D-9C11-410B-9185-B809CA024FB8}" type="sibTrans" cxnId="{642A68A7-1941-4435-B29A-8069E8405C6B}">
      <dgm:prSet/>
      <dgm:spPr/>
      <dgm:t>
        <a:bodyPr/>
        <a:lstStyle/>
        <a:p>
          <a:endParaRPr lang="en-US"/>
        </a:p>
      </dgm:t>
    </dgm:pt>
    <dgm:pt modelId="{478E7C37-44CE-43FB-A4DB-03423E10B6E6}">
      <dgm:prSet/>
      <dgm:spPr/>
      <dgm:t>
        <a:bodyPr/>
        <a:lstStyle/>
        <a:p>
          <a:r>
            <a:rPr lang="hu-HU" b="0" i="0"/>
            <a:t>Oedema</a:t>
          </a:r>
          <a:endParaRPr lang="en-US"/>
        </a:p>
      </dgm:t>
    </dgm:pt>
    <dgm:pt modelId="{00364A99-31C1-4BE0-B150-B4713DF35F6E}" type="parTrans" cxnId="{9D7A8A07-35A3-4376-B999-DBC81290E188}">
      <dgm:prSet/>
      <dgm:spPr/>
      <dgm:t>
        <a:bodyPr/>
        <a:lstStyle/>
        <a:p>
          <a:endParaRPr lang="en-US"/>
        </a:p>
      </dgm:t>
    </dgm:pt>
    <dgm:pt modelId="{F53045F6-0216-4C90-B668-4A9702A0ABA0}" type="sibTrans" cxnId="{9D7A8A07-35A3-4376-B999-DBC81290E188}">
      <dgm:prSet/>
      <dgm:spPr/>
      <dgm:t>
        <a:bodyPr/>
        <a:lstStyle/>
        <a:p>
          <a:endParaRPr lang="en-US"/>
        </a:p>
      </dgm:t>
    </dgm:pt>
    <dgm:pt modelId="{3A6B9065-AA64-4E0C-AC5B-10642941028F}">
      <dgm:prSet/>
      <dgm:spPr/>
      <dgm:t>
        <a:bodyPr/>
        <a:lstStyle/>
        <a:p>
          <a:r>
            <a:rPr lang="hu-HU" b="0" i="0"/>
            <a:t>Vérellátási zavar</a:t>
          </a:r>
          <a:endParaRPr lang="en-US"/>
        </a:p>
      </dgm:t>
    </dgm:pt>
    <dgm:pt modelId="{E9D4ACB2-802C-499A-9929-224FE75BE3C6}" type="parTrans" cxnId="{22F78436-3896-457F-B546-7E7716C671A5}">
      <dgm:prSet/>
      <dgm:spPr/>
      <dgm:t>
        <a:bodyPr/>
        <a:lstStyle/>
        <a:p>
          <a:endParaRPr lang="en-US"/>
        </a:p>
      </dgm:t>
    </dgm:pt>
    <dgm:pt modelId="{650CA446-8820-4B87-86CD-7B6C31E03DAD}" type="sibTrans" cxnId="{22F78436-3896-457F-B546-7E7716C671A5}">
      <dgm:prSet/>
      <dgm:spPr/>
      <dgm:t>
        <a:bodyPr/>
        <a:lstStyle/>
        <a:p>
          <a:endParaRPr lang="en-US"/>
        </a:p>
      </dgm:t>
    </dgm:pt>
    <dgm:pt modelId="{0BF0234B-E2DD-4FEA-8594-88D25492CC69}">
      <dgm:prSet/>
      <dgm:spPr/>
      <dgm:t>
        <a:bodyPr/>
        <a:lstStyle/>
        <a:p>
          <a:r>
            <a:rPr lang="hu-HU" b="0" i="0"/>
            <a:t>Vasospasmus</a:t>
          </a:r>
          <a:endParaRPr lang="en-US"/>
        </a:p>
      </dgm:t>
    </dgm:pt>
    <dgm:pt modelId="{76B4179B-C5F7-4EFD-86FE-8854B194FD42}" type="parTrans" cxnId="{EDC0D61A-CCAA-4AC3-9619-6674E0382251}">
      <dgm:prSet/>
      <dgm:spPr/>
      <dgm:t>
        <a:bodyPr/>
        <a:lstStyle/>
        <a:p>
          <a:endParaRPr lang="en-US"/>
        </a:p>
      </dgm:t>
    </dgm:pt>
    <dgm:pt modelId="{6332986F-8FCE-4470-84D5-7FF05D0FB47E}" type="sibTrans" cxnId="{EDC0D61A-CCAA-4AC3-9619-6674E0382251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9AC4EC5C-6EFD-45EE-A3FF-3E943AC86245}">
          <dgm:prSet/>
          <dgm:spPr/>
          <dgm:t>
            <a:bodyPr/>
            <a:lstStyle/>
            <a:p>
              <a:r>
                <a:rPr lang="hu-HU" b="0" i="0" dirty="0"/>
                <a:t>CPP</a:t>
              </a:r>
              <a14:m>
                <m:oMath xmlns:m="http://schemas.openxmlformats.org/officeDocument/2006/math">
                  <m:r>
                    <a:rPr lang="hu-HU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↓</m:t>
                  </m:r>
                </m:oMath>
              </a14:m>
              <a:endParaRPr lang="en-US" dirty="0"/>
            </a:p>
          </dgm:t>
        </dgm:pt>
      </mc:Choice>
      <mc:Fallback xmlns="">
        <dgm:pt modelId="{9AC4EC5C-6EFD-45EE-A3FF-3E943AC86245}">
          <dgm:prSet/>
          <dgm:spPr/>
          <dgm:t>
            <a:bodyPr/>
            <a:lstStyle/>
            <a:p>
              <a:r>
                <a:rPr lang="hu-HU" b="0" i="0" dirty="0"/>
                <a:t>CPP</a:t>
              </a:r>
              <a:r>
                <a:rPr lang="hu-HU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↓</a:t>
              </a:r>
              <a:endParaRPr lang="en-US" dirty="0"/>
            </a:p>
          </dgm:t>
        </dgm:pt>
      </mc:Fallback>
    </mc:AlternateContent>
    <dgm:pt modelId="{5AE8EBF3-9A43-49CF-A771-391DCFE1CE3C}" type="parTrans" cxnId="{C185956A-2128-458F-9EA3-6A740169CBE9}">
      <dgm:prSet/>
      <dgm:spPr/>
      <dgm:t>
        <a:bodyPr/>
        <a:lstStyle/>
        <a:p>
          <a:endParaRPr lang="en-US"/>
        </a:p>
      </dgm:t>
    </dgm:pt>
    <dgm:pt modelId="{520555C5-DDFE-4343-A06F-0D39A112378F}" type="sibTrans" cxnId="{C185956A-2128-458F-9EA3-6A740169CBE9}">
      <dgm:prSet/>
      <dgm:spPr/>
      <dgm:t>
        <a:bodyPr/>
        <a:lstStyle/>
        <a:p>
          <a:endParaRPr lang="en-US"/>
        </a:p>
      </dgm:t>
    </dgm:pt>
    <dgm:pt modelId="{A7DF0591-90A0-DD48-8527-EC76BF268DFE}">
      <dgm:prSet/>
      <dgm:spPr/>
      <dgm:t>
        <a:bodyPr/>
        <a:lstStyle/>
        <a:p>
          <a:r>
            <a:rPr lang="en-US" dirty="0"/>
            <a:t>SAV </a:t>
          </a:r>
          <a:r>
            <a:rPr lang="en-US" dirty="0" err="1"/>
            <a:t>súlyossága</a:t>
          </a:r>
          <a:r>
            <a:rPr lang="en-US" dirty="0"/>
            <a:t> (H-H), </a:t>
          </a:r>
          <a:r>
            <a:rPr lang="en-US" dirty="0" err="1"/>
            <a:t>mFisher</a:t>
          </a:r>
          <a:r>
            <a:rPr lang="en-US" dirty="0"/>
            <a:t>)</a:t>
          </a:r>
        </a:p>
      </dgm:t>
    </dgm:pt>
    <dgm:pt modelId="{9EC6F39C-FD36-5347-94C6-88C29E039ADB}" type="parTrans" cxnId="{2649E188-C24A-9E42-8496-0973E437F996}">
      <dgm:prSet/>
      <dgm:spPr/>
      <dgm:t>
        <a:bodyPr/>
        <a:lstStyle/>
        <a:p>
          <a:endParaRPr lang="hu-HU"/>
        </a:p>
      </dgm:t>
    </dgm:pt>
    <dgm:pt modelId="{A60DFF68-176F-EE48-B00C-0801CA61BC44}" type="sibTrans" cxnId="{2649E188-C24A-9E42-8496-0973E437F996}">
      <dgm:prSet/>
      <dgm:spPr/>
      <dgm:t>
        <a:bodyPr/>
        <a:lstStyle/>
        <a:p>
          <a:endParaRPr lang="hu-HU"/>
        </a:p>
      </dgm:t>
    </dgm:pt>
    <dgm:pt modelId="{5DCCE847-ADA6-8740-AC7C-48F2D0ACE46B}" type="pres">
      <dgm:prSet presAssocID="{EF72721D-DD7E-453C-81CC-EA66F3A4C263}" presName="linear" presStyleCnt="0">
        <dgm:presLayoutVars>
          <dgm:animLvl val="lvl"/>
          <dgm:resizeHandles val="exact"/>
        </dgm:presLayoutVars>
      </dgm:prSet>
      <dgm:spPr/>
    </dgm:pt>
    <dgm:pt modelId="{1955B7AC-D467-D14A-B5A0-47FCEB162BE7}" type="pres">
      <dgm:prSet presAssocID="{AC66B6E8-C39B-4E81-BA8C-FCE693F8B18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13A8C54-5520-BF44-90FC-6F9BE5E4175B}" type="pres">
      <dgm:prSet presAssocID="{AC66B6E8-C39B-4E81-BA8C-FCE693F8B18E}" presName="childText" presStyleLbl="revTx" presStyleIdx="0" presStyleCnt="3">
        <dgm:presLayoutVars>
          <dgm:bulletEnabled val="1"/>
        </dgm:presLayoutVars>
      </dgm:prSet>
      <dgm:spPr/>
    </dgm:pt>
    <dgm:pt modelId="{67336AEA-4398-014E-88F7-5AC0578A229D}" type="pres">
      <dgm:prSet presAssocID="{021DFD53-42B2-46C7-B7CA-03597D8BC35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9ECC926-34B0-9F42-A430-1034E4209D04}" type="pres">
      <dgm:prSet presAssocID="{021DFD53-42B2-46C7-B7CA-03597D8BC35E}" presName="childText" presStyleLbl="revTx" presStyleIdx="1" presStyleCnt="3">
        <dgm:presLayoutVars>
          <dgm:bulletEnabled val="1"/>
        </dgm:presLayoutVars>
      </dgm:prSet>
      <dgm:spPr/>
    </dgm:pt>
    <dgm:pt modelId="{0790ABF5-6AEB-4742-8B68-B3F1584FC113}" type="pres">
      <dgm:prSet presAssocID="{3A6B9065-AA64-4E0C-AC5B-10642941028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1407250-67F9-A342-B281-B979A931EB08}" type="pres">
      <dgm:prSet presAssocID="{3A6B9065-AA64-4E0C-AC5B-10642941028F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9D7A8A07-35A3-4376-B999-DBC81290E188}" srcId="{021DFD53-42B2-46C7-B7CA-03597D8BC35E}" destId="{478E7C37-44CE-43FB-A4DB-03423E10B6E6}" srcOrd="1" destOrd="0" parTransId="{00364A99-31C1-4BE0-B150-B4713DF35F6E}" sibTransId="{F53045F6-0216-4C90-B668-4A9702A0ABA0}"/>
    <dgm:cxn modelId="{4925EC08-12BD-5549-9804-458234FF64B1}" type="presOf" srcId="{EF72721D-DD7E-453C-81CC-EA66F3A4C263}" destId="{5DCCE847-ADA6-8740-AC7C-48F2D0ACE46B}" srcOrd="0" destOrd="0" presId="urn:microsoft.com/office/officeart/2005/8/layout/vList2"/>
    <dgm:cxn modelId="{9C407513-CB44-E94D-8F7E-3217165FF693}" type="presOf" srcId="{021DFD53-42B2-46C7-B7CA-03597D8BC35E}" destId="{67336AEA-4398-014E-88F7-5AC0578A229D}" srcOrd="0" destOrd="0" presId="urn:microsoft.com/office/officeart/2005/8/layout/vList2"/>
    <dgm:cxn modelId="{EDC0D61A-CCAA-4AC3-9619-6674E0382251}" srcId="{3A6B9065-AA64-4E0C-AC5B-10642941028F}" destId="{0BF0234B-E2DD-4FEA-8594-88D25492CC69}" srcOrd="0" destOrd="0" parTransId="{76B4179B-C5F7-4EFD-86FE-8854B194FD42}" sibTransId="{6332986F-8FCE-4470-84D5-7FF05D0FB47E}"/>
    <dgm:cxn modelId="{44DA292B-3D4A-354D-801F-769D7C373280}" type="presOf" srcId="{9AC4EC5C-6EFD-45EE-A3FF-3E943AC86245}" destId="{71407250-67F9-A342-B281-B979A931EB08}" srcOrd="0" destOrd="1" presId="urn:microsoft.com/office/officeart/2005/8/layout/vList2"/>
    <dgm:cxn modelId="{22F78436-3896-457F-B546-7E7716C671A5}" srcId="{EF72721D-DD7E-453C-81CC-EA66F3A4C263}" destId="{3A6B9065-AA64-4E0C-AC5B-10642941028F}" srcOrd="2" destOrd="0" parTransId="{E9D4ACB2-802C-499A-9929-224FE75BE3C6}" sibTransId="{650CA446-8820-4B87-86CD-7B6C31E03DAD}"/>
    <dgm:cxn modelId="{8B6F9139-3B48-4940-9499-D22458E31F64}" type="presOf" srcId="{478E7C37-44CE-43FB-A4DB-03423E10B6E6}" destId="{89ECC926-34B0-9F42-A430-1034E4209D04}" srcOrd="0" destOrd="1" presId="urn:microsoft.com/office/officeart/2005/8/layout/vList2"/>
    <dgm:cxn modelId="{52E4B03A-C8DA-9741-A10C-339BF1154E12}" type="presOf" srcId="{0BF0234B-E2DD-4FEA-8594-88D25492CC69}" destId="{71407250-67F9-A342-B281-B979A931EB08}" srcOrd="0" destOrd="0" presId="urn:microsoft.com/office/officeart/2005/8/layout/vList2"/>
    <dgm:cxn modelId="{11EC703B-6F25-4F7F-963D-75302638C837}" srcId="{AC66B6E8-C39B-4E81-BA8C-FCE693F8B18E}" destId="{4FE4F331-616F-48D3-8C92-6D7EC89905AF}" srcOrd="2" destOrd="0" parTransId="{3DC581AD-7755-44E6-BECB-733AA14C2681}" sibTransId="{2BB005FA-272D-4FBC-AE0C-0323C63756B0}"/>
    <dgm:cxn modelId="{DA712543-67F3-4CE5-AC25-3E29A4BC1EE6}" srcId="{EF72721D-DD7E-453C-81CC-EA66F3A4C263}" destId="{AC66B6E8-C39B-4E81-BA8C-FCE693F8B18E}" srcOrd="0" destOrd="0" parTransId="{1A6B198A-8B11-414E-9F26-E6F362A4AAB4}" sibTransId="{B36A5C12-6954-4F15-B9C7-C475A9C218BA}"/>
    <dgm:cxn modelId="{CEA7DA44-B929-9744-A83F-2FE91F572485}" type="presOf" srcId="{FEC602A1-6D00-45D8-BC1D-814095FCF101}" destId="{89ECC926-34B0-9F42-A430-1034E4209D04}" srcOrd="0" destOrd="0" presId="urn:microsoft.com/office/officeart/2005/8/layout/vList2"/>
    <dgm:cxn modelId="{80D18D4D-D2BC-4D56-9914-E37B5036DE2E}" srcId="{AC66B6E8-C39B-4E81-BA8C-FCE693F8B18E}" destId="{8461CD56-927A-4AFE-BAED-520DF10E0165}" srcOrd="1" destOrd="0" parTransId="{91C887CD-C38C-4A0A-81BE-7745E29EB761}" sibTransId="{A4B5D9D9-1F38-428E-9D55-335CC8BA81BB}"/>
    <dgm:cxn modelId="{33B19253-32F7-44CB-883E-49D948274DAD}" srcId="{EF72721D-DD7E-453C-81CC-EA66F3A4C263}" destId="{021DFD53-42B2-46C7-B7CA-03597D8BC35E}" srcOrd="1" destOrd="0" parTransId="{246222B7-8AE1-4B9B-A2F9-9F0B2E3D6D66}" sibTransId="{5FD7DA14-BF66-4B54-8BCD-73EA7A5C6E0A}"/>
    <dgm:cxn modelId="{C185956A-2128-458F-9EA3-6A740169CBE9}" srcId="{3A6B9065-AA64-4E0C-AC5B-10642941028F}" destId="{9AC4EC5C-6EFD-45EE-A3FF-3E943AC86245}" srcOrd="1" destOrd="0" parTransId="{5AE8EBF3-9A43-49CF-A771-391DCFE1CE3C}" sibTransId="{520555C5-DDFE-4343-A06F-0D39A112378F}"/>
    <dgm:cxn modelId="{264D9F70-B288-524A-BE60-E59E4CF31023}" type="presOf" srcId="{3A6B9065-AA64-4E0C-AC5B-10642941028F}" destId="{0790ABF5-6AEB-4742-8B68-B3F1584FC113}" srcOrd="0" destOrd="0" presId="urn:microsoft.com/office/officeart/2005/8/layout/vList2"/>
    <dgm:cxn modelId="{2649E188-C24A-9E42-8496-0973E437F996}" srcId="{3A6B9065-AA64-4E0C-AC5B-10642941028F}" destId="{A7DF0591-90A0-DD48-8527-EC76BF268DFE}" srcOrd="2" destOrd="0" parTransId="{9EC6F39C-FD36-5347-94C6-88C29E039ADB}" sibTransId="{A60DFF68-176F-EE48-B00C-0801CA61BC44}"/>
    <dgm:cxn modelId="{8EB1259B-CFAC-6F4D-8067-34DF2A726298}" type="presOf" srcId="{A7DF0591-90A0-DD48-8527-EC76BF268DFE}" destId="{71407250-67F9-A342-B281-B979A931EB08}" srcOrd="0" destOrd="2" presId="urn:microsoft.com/office/officeart/2005/8/layout/vList2"/>
    <dgm:cxn modelId="{BB6BD99B-0CB5-F44D-88EA-C4049A5AE8E7}" type="presOf" srcId="{4FE4F331-616F-48D3-8C92-6D7EC89905AF}" destId="{513A8C54-5520-BF44-90FC-6F9BE5E4175B}" srcOrd="0" destOrd="2" presId="urn:microsoft.com/office/officeart/2005/8/layout/vList2"/>
    <dgm:cxn modelId="{906852A5-63F5-994B-92F0-0FF8F84B5244}" type="presOf" srcId="{AC66B6E8-C39B-4E81-BA8C-FCE693F8B18E}" destId="{1955B7AC-D467-D14A-B5A0-47FCEB162BE7}" srcOrd="0" destOrd="0" presId="urn:microsoft.com/office/officeart/2005/8/layout/vList2"/>
    <dgm:cxn modelId="{642A68A7-1941-4435-B29A-8069E8405C6B}" srcId="{021DFD53-42B2-46C7-B7CA-03597D8BC35E}" destId="{FEC602A1-6D00-45D8-BC1D-814095FCF101}" srcOrd="0" destOrd="0" parTransId="{84946206-59DB-43B4-A5C0-415D35198F3C}" sibTransId="{6E692F5D-9C11-410B-9185-B809CA024FB8}"/>
    <dgm:cxn modelId="{E2E47EB3-94CB-3143-87A3-346D380CA339}" type="presOf" srcId="{FA5E30F6-64BB-4BED-8718-BBD98A61679B}" destId="{513A8C54-5520-BF44-90FC-6F9BE5E4175B}" srcOrd="0" destOrd="0" presId="urn:microsoft.com/office/officeart/2005/8/layout/vList2"/>
    <dgm:cxn modelId="{DCB99FC3-CA87-E04D-9847-A3824C461A1E}" type="presOf" srcId="{8461CD56-927A-4AFE-BAED-520DF10E0165}" destId="{513A8C54-5520-BF44-90FC-6F9BE5E4175B}" srcOrd="0" destOrd="1" presId="urn:microsoft.com/office/officeart/2005/8/layout/vList2"/>
    <dgm:cxn modelId="{290A91D9-8ADE-4F5C-BEC6-F1AA45C689AC}" srcId="{AC66B6E8-C39B-4E81-BA8C-FCE693F8B18E}" destId="{FA5E30F6-64BB-4BED-8718-BBD98A61679B}" srcOrd="0" destOrd="0" parTransId="{F3E909C1-C559-4FC7-ADAA-4C4E18FCAC05}" sibTransId="{C7A5F1F6-D5FD-49CB-B067-84613F6D63F9}"/>
    <dgm:cxn modelId="{16A5BCB6-9CFC-E24E-8990-591F49A046EA}" type="presParOf" srcId="{5DCCE847-ADA6-8740-AC7C-48F2D0ACE46B}" destId="{1955B7AC-D467-D14A-B5A0-47FCEB162BE7}" srcOrd="0" destOrd="0" presId="urn:microsoft.com/office/officeart/2005/8/layout/vList2"/>
    <dgm:cxn modelId="{B7948B52-768B-C74B-B862-538C84FE981E}" type="presParOf" srcId="{5DCCE847-ADA6-8740-AC7C-48F2D0ACE46B}" destId="{513A8C54-5520-BF44-90FC-6F9BE5E4175B}" srcOrd="1" destOrd="0" presId="urn:microsoft.com/office/officeart/2005/8/layout/vList2"/>
    <dgm:cxn modelId="{4EC5406A-41DE-C747-A01B-E240E74CC22D}" type="presParOf" srcId="{5DCCE847-ADA6-8740-AC7C-48F2D0ACE46B}" destId="{67336AEA-4398-014E-88F7-5AC0578A229D}" srcOrd="2" destOrd="0" presId="urn:microsoft.com/office/officeart/2005/8/layout/vList2"/>
    <dgm:cxn modelId="{ADA3E43C-9954-484D-9EBE-FC275B0E4DDA}" type="presParOf" srcId="{5DCCE847-ADA6-8740-AC7C-48F2D0ACE46B}" destId="{89ECC926-34B0-9F42-A430-1034E4209D04}" srcOrd="3" destOrd="0" presId="urn:microsoft.com/office/officeart/2005/8/layout/vList2"/>
    <dgm:cxn modelId="{6CA50704-83FE-E843-A24C-F29BC18B0CD5}" type="presParOf" srcId="{5DCCE847-ADA6-8740-AC7C-48F2D0ACE46B}" destId="{0790ABF5-6AEB-4742-8B68-B3F1584FC113}" srcOrd="4" destOrd="0" presId="urn:microsoft.com/office/officeart/2005/8/layout/vList2"/>
    <dgm:cxn modelId="{570ACBA0-65CB-0745-BA61-D674DB962D92}" type="presParOf" srcId="{5DCCE847-ADA6-8740-AC7C-48F2D0ACE46B}" destId="{71407250-67F9-A342-B281-B979A931EB0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72721D-DD7E-453C-81CC-EA66F3A4C2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66B6E8-C39B-4E81-BA8C-FCE693F8B18E}">
      <dgm:prSet/>
      <dgm:spPr/>
      <dgm:t>
        <a:bodyPr/>
        <a:lstStyle/>
        <a:p>
          <a:r>
            <a:rPr lang="hu-HU" b="0" i="0"/>
            <a:t>Direkt sérülés</a:t>
          </a:r>
          <a:endParaRPr lang="en-US"/>
        </a:p>
      </dgm:t>
    </dgm:pt>
    <dgm:pt modelId="{1A6B198A-8B11-414E-9F26-E6F362A4AAB4}" type="parTrans" cxnId="{DA712543-67F3-4CE5-AC25-3E29A4BC1EE6}">
      <dgm:prSet/>
      <dgm:spPr/>
      <dgm:t>
        <a:bodyPr/>
        <a:lstStyle/>
        <a:p>
          <a:endParaRPr lang="en-US"/>
        </a:p>
      </dgm:t>
    </dgm:pt>
    <dgm:pt modelId="{B36A5C12-6954-4F15-B9C7-C475A9C218BA}" type="sibTrans" cxnId="{DA712543-67F3-4CE5-AC25-3E29A4BC1EE6}">
      <dgm:prSet/>
      <dgm:spPr/>
      <dgm:t>
        <a:bodyPr/>
        <a:lstStyle/>
        <a:p>
          <a:endParaRPr lang="en-US"/>
        </a:p>
      </dgm:t>
    </dgm:pt>
    <dgm:pt modelId="{FA5E30F6-64BB-4BED-8718-BBD98A61679B}">
      <dgm:prSet/>
      <dgm:spPr/>
      <dgm:t>
        <a:bodyPr/>
        <a:lstStyle/>
        <a:p>
          <a:r>
            <a:rPr lang="hu-HU" b="0" i="0"/>
            <a:t>Hypophysis</a:t>
          </a:r>
          <a:endParaRPr lang="en-US"/>
        </a:p>
      </dgm:t>
    </dgm:pt>
    <dgm:pt modelId="{F3E909C1-C559-4FC7-ADAA-4C4E18FCAC05}" type="parTrans" cxnId="{290A91D9-8ADE-4F5C-BEC6-F1AA45C689AC}">
      <dgm:prSet/>
      <dgm:spPr/>
      <dgm:t>
        <a:bodyPr/>
        <a:lstStyle/>
        <a:p>
          <a:endParaRPr lang="en-US"/>
        </a:p>
      </dgm:t>
    </dgm:pt>
    <dgm:pt modelId="{C7A5F1F6-D5FD-49CB-B067-84613F6D63F9}" type="sibTrans" cxnId="{290A91D9-8ADE-4F5C-BEC6-F1AA45C689AC}">
      <dgm:prSet/>
      <dgm:spPr/>
      <dgm:t>
        <a:bodyPr/>
        <a:lstStyle/>
        <a:p>
          <a:endParaRPr lang="en-US"/>
        </a:p>
      </dgm:t>
    </dgm:pt>
    <dgm:pt modelId="{8461CD56-927A-4AFE-BAED-520DF10E0165}">
      <dgm:prSet/>
      <dgm:spPr/>
      <dgm:t>
        <a:bodyPr/>
        <a:lstStyle/>
        <a:p>
          <a:r>
            <a:rPr lang="hu-HU" b="0" i="0"/>
            <a:t>Hypophysis nyél</a:t>
          </a:r>
          <a:endParaRPr lang="en-US"/>
        </a:p>
      </dgm:t>
    </dgm:pt>
    <dgm:pt modelId="{91C887CD-C38C-4A0A-81BE-7745E29EB761}" type="parTrans" cxnId="{80D18D4D-D2BC-4D56-9914-E37B5036DE2E}">
      <dgm:prSet/>
      <dgm:spPr/>
      <dgm:t>
        <a:bodyPr/>
        <a:lstStyle/>
        <a:p>
          <a:endParaRPr lang="en-US"/>
        </a:p>
      </dgm:t>
    </dgm:pt>
    <dgm:pt modelId="{A4B5D9D9-1F38-428E-9D55-335CC8BA81BB}" type="sibTrans" cxnId="{80D18D4D-D2BC-4D56-9914-E37B5036DE2E}">
      <dgm:prSet/>
      <dgm:spPr/>
      <dgm:t>
        <a:bodyPr/>
        <a:lstStyle/>
        <a:p>
          <a:endParaRPr lang="en-US"/>
        </a:p>
      </dgm:t>
    </dgm:pt>
    <dgm:pt modelId="{4FE4F331-616F-48D3-8C92-6D7EC89905AF}">
      <dgm:prSet/>
      <dgm:spPr/>
      <dgm:t>
        <a:bodyPr/>
        <a:lstStyle/>
        <a:p>
          <a:r>
            <a:rPr lang="hu-HU" b="0" i="0"/>
            <a:t>Hypothalamus</a:t>
          </a:r>
          <a:endParaRPr lang="en-US"/>
        </a:p>
      </dgm:t>
    </dgm:pt>
    <dgm:pt modelId="{3DC581AD-7755-44E6-BECB-733AA14C2681}" type="parTrans" cxnId="{11EC703B-6F25-4F7F-963D-75302638C837}">
      <dgm:prSet/>
      <dgm:spPr/>
      <dgm:t>
        <a:bodyPr/>
        <a:lstStyle/>
        <a:p>
          <a:endParaRPr lang="en-US"/>
        </a:p>
      </dgm:t>
    </dgm:pt>
    <dgm:pt modelId="{2BB005FA-272D-4FBC-AE0C-0323C63756B0}" type="sibTrans" cxnId="{11EC703B-6F25-4F7F-963D-75302638C837}">
      <dgm:prSet/>
      <dgm:spPr/>
      <dgm:t>
        <a:bodyPr/>
        <a:lstStyle/>
        <a:p>
          <a:endParaRPr lang="en-US"/>
        </a:p>
      </dgm:t>
    </dgm:pt>
    <dgm:pt modelId="{021DFD53-42B2-46C7-B7CA-03597D8BC35E}">
      <dgm:prSet/>
      <dgm:spPr/>
      <dgm:t>
        <a:bodyPr/>
        <a:lstStyle/>
        <a:p>
          <a:r>
            <a:rPr lang="hu-HU" b="0" i="0"/>
            <a:t>Kompressziós sérülés</a:t>
          </a:r>
          <a:endParaRPr lang="en-US"/>
        </a:p>
      </dgm:t>
    </dgm:pt>
    <dgm:pt modelId="{246222B7-8AE1-4B9B-A2F9-9F0B2E3D6D66}" type="parTrans" cxnId="{33B19253-32F7-44CB-883E-49D948274DAD}">
      <dgm:prSet/>
      <dgm:spPr/>
      <dgm:t>
        <a:bodyPr/>
        <a:lstStyle/>
        <a:p>
          <a:endParaRPr lang="en-US"/>
        </a:p>
      </dgm:t>
    </dgm:pt>
    <dgm:pt modelId="{5FD7DA14-BF66-4B54-8BCD-73EA7A5C6E0A}" type="sibTrans" cxnId="{33B19253-32F7-44CB-883E-49D948274DAD}">
      <dgm:prSet/>
      <dgm:spPr/>
      <dgm:t>
        <a:bodyPr/>
        <a:lstStyle/>
        <a:p>
          <a:endParaRPr lang="en-US"/>
        </a:p>
      </dgm:t>
    </dgm:pt>
    <dgm:pt modelId="{FEC602A1-6D00-45D8-BC1D-814095FCF101}">
      <dgm:prSet/>
      <dgm:spPr/>
      <dgm:t>
        <a:bodyPr/>
        <a:lstStyle/>
        <a:p>
          <a:r>
            <a:rPr lang="hu-HU" b="0" i="0"/>
            <a:t>Vérzés</a:t>
          </a:r>
          <a:endParaRPr lang="en-US"/>
        </a:p>
      </dgm:t>
    </dgm:pt>
    <dgm:pt modelId="{84946206-59DB-43B4-A5C0-415D35198F3C}" type="parTrans" cxnId="{642A68A7-1941-4435-B29A-8069E8405C6B}">
      <dgm:prSet/>
      <dgm:spPr/>
      <dgm:t>
        <a:bodyPr/>
        <a:lstStyle/>
        <a:p>
          <a:endParaRPr lang="en-US"/>
        </a:p>
      </dgm:t>
    </dgm:pt>
    <dgm:pt modelId="{6E692F5D-9C11-410B-9185-B809CA024FB8}" type="sibTrans" cxnId="{642A68A7-1941-4435-B29A-8069E8405C6B}">
      <dgm:prSet/>
      <dgm:spPr/>
      <dgm:t>
        <a:bodyPr/>
        <a:lstStyle/>
        <a:p>
          <a:endParaRPr lang="en-US"/>
        </a:p>
      </dgm:t>
    </dgm:pt>
    <dgm:pt modelId="{478E7C37-44CE-43FB-A4DB-03423E10B6E6}">
      <dgm:prSet/>
      <dgm:spPr/>
      <dgm:t>
        <a:bodyPr/>
        <a:lstStyle/>
        <a:p>
          <a:r>
            <a:rPr lang="hu-HU" b="0" i="0"/>
            <a:t>Oedema</a:t>
          </a:r>
          <a:endParaRPr lang="en-US"/>
        </a:p>
      </dgm:t>
    </dgm:pt>
    <dgm:pt modelId="{00364A99-31C1-4BE0-B150-B4713DF35F6E}" type="parTrans" cxnId="{9D7A8A07-35A3-4376-B999-DBC81290E188}">
      <dgm:prSet/>
      <dgm:spPr/>
      <dgm:t>
        <a:bodyPr/>
        <a:lstStyle/>
        <a:p>
          <a:endParaRPr lang="en-US"/>
        </a:p>
      </dgm:t>
    </dgm:pt>
    <dgm:pt modelId="{F53045F6-0216-4C90-B668-4A9702A0ABA0}" type="sibTrans" cxnId="{9D7A8A07-35A3-4376-B999-DBC81290E188}">
      <dgm:prSet/>
      <dgm:spPr/>
      <dgm:t>
        <a:bodyPr/>
        <a:lstStyle/>
        <a:p>
          <a:endParaRPr lang="en-US"/>
        </a:p>
      </dgm:t>
    </dgm:pt>
    <dgm:pt modelId="{3A6B9065-AA64-4E0C-AC5B-10642941028F}">
      <dgm:prSet/>
      <dgm:spPr/>
      <dgm:t>
        <a:bodyPr/>
        <a:lstStyle/>
        <a:p>
          <a:r>
            <a:rPr lang="hu-HU" b="0" i="0"/>
            <a:t>Vérellátási zavar</a:t>
          </a:r>
          <a:endParaRPr lang="en-US"/>
        </a:p>
      </dgm:t>
    </dgm:pt>
    <dgm:pt modelId="{E9D4ACB2-802C-499A-9929-224FE75BE3C6}" type="parTrans" cxnId="{22F78436-3896-457F-B546-7E7716C671A5}">
      <dgm:prSet/>
      <dgm:spPr/>
      <dgm:t>
        <a:bodyPr/>
        <a:lstStyle/>
        <a:p>
          <a:endParaRPr lang="en-US"/>
        </a:p>
      </dgm:t>
    </dgm:pt>
    <dgm:pt modelId="{650CA446-8820-4B87-86CD-7B6C31E03DAD}" type="sibTrans" cxnId="{22F78436-3896-457F-B546-7E7716C671A5}">
      <dgm:prSet/>
      <dgm:spPr/>
      <dgm:t>
        <a:bodyPr/>
        <a:lstStyle/>
        <a:p>
          <a:endParaRPr lang="en-US"/>
        </a:p>
      </dgm:t>
    </dgm:pt>
    <dgm:pt modelId="{0BF0234B-E2DD-4FEA-8594-88D25492CC69}">
      <dgm:prSet/>
      <dgm:spPr>
        <a:blipFill>
          <a:blip xmlns:r="http://schemas.openxmlformats.org/officeDocument/2006/relationships" r:embed="rId1"/>
          <a:stretch>
            <a:fillRect t="-8108" b="-10811"/>
          </a:stretch>
        </a:blipFill>
      </dgm:spPr>
      <dgm:t>
        <a:bodyPr/>
        <a:lstStyle/>
        <a:p>
          <a:r>
            <a:rPr lang="hu-HU">
              <a:noFill/>
            </a:rPr>
            <a:t> </a:t>
          </a:r>
        </a:p>
      </dgm:t>
    </dgm:pt>
    <dgm:pt modelId="{76B4179B-C5F7-4EFD-86FE-8854B194FD42}" type="parTrans" cxnId="{EDC0D61A-CCAA-4AC3-9619-6674E0382251}">
      <dgm:prSet/>
      <dgm:spPr/>
      <dgm:t>
        <a:bodyPr/>
        <a:lstStyle/>
        <a:p>
          <a:endParaRPr lang="en-US"/>
        </a:p>
      </dgm:t>
    </dgm:pt>
    <dgm:pt modelId="{6332986F-8FCE-4470-84D5-7FF05D0FB47E}" type="sibTrans" cxnId="{EDC0D61A-CCAA-4AC3-9619-6674E0382251}">
      <dgm:prSet/>
      <dgm:spPr/>
      <dgm:t>
        <a:bodyPr/>
        <a:lstStyle/>
        <a:p>
          <a:endParaRPr lang="en-US"/>
        </a:p>
      </dgm:t>
    </dgm:pt>
    <dgm:pt modelId="{9AC4EC5C-6EFD-45EE-A3FF-3E943AC86245}">
      <dgm:prSet/>
      <dgm:spPr/>
      <dgm:t>
        <a:bodyPr/>
        <a:lstStyle/>
        <a:p>
          <a:r>
            <a:rPr lang="hu-HU">
              <a:noFill/>
            </a:rPr>
            <a:t> </a:t>
          </a:r>
        </a:p>
      </dgm:t>
    </dgm:pt>
    <dgm:pt modelId="{5AE8EBF3-9A43-49CF-A771-391DCFE1CE3C}" type="parTrans" cxnId="{C185956A-2128-458F-9EA3-6A740169CBE9}">
      <dgm:prSet/>
      <dgm:spPr/>
      <dgm:t>
        <a:bodyPr/>
        <a:lstStyle/>
        <a:p>
          <a:endParaRPr lang="en-US"/>
        </a:p>
      </dgm:t>
    </dgm:pt>
    <dgm:pt modelId="{520555C5-DDFE-4343-A06F-0D39A112378F}" type="sibTrans" cxnId="{C185956A-2128-458F-9EA3-6A740169CBE9}">
      <dgm:prSet/>
      <dgm:spPr/>
      <dgm:t>
        <a:bodyPr/>
        <a:lstStyle/>
        <a:p>
          <a:endParaRPr lang="en-US"/>
        </a:p>
      </dgm:t>
    </dgm:pt>
    <dgm:pt modelId="{A7DF0591-90A0-DD48-8527-EC76BF268DFE}">
      <dgm:prSet/>
      <dgm:spPr/>
      <dgm:t>
        <a:bodyPr/>
        <a:lstStyle/>
        <a:p>
          <a:r>
            <a:rPr lang="hu-HU">
              <a:noFill/>
            </a:rPr>
            <a:t> </a:t>
          </a:r>
        </a:p>
      </dgm:t>
    </dgm:pt>
    <dgm:pt modelId="{9EC6F39C-FD36-5347-94C6-88C29E039ADB}" type="parTrans" cxnId="{2649E188-C24A-9E42-8496-0973E437F996}">
      <dgm:prSet/>
      <dgm:spPr/>
      <dgm:t>
        <a:bodyPr/>
        <a:lstStyle/>
        <a:p>
          <a:endParaRPr lang="hu-HU"/>
        </a:p>
      </dgm:t>
    </dgm:pt>
    <dgm:pt modelId="{A60DFF68-176F-EE48-B00C-0801CA61BC44}" type="sibTrans" cxnId="{2649E188-C24A-9E42-8496-0973E437F996}">
      <dgm:prSet/>
      <dgm:spPr/>
      <dgm:t>
        <a:bodyPr/>
        <a:lstStyle/>
        <a:p>
          <a:endParaRPr lang="hu-HU"/>
        </a:p>
      </dgm:t>
    </dgm:pt>
    <dgm:pt modelId="{5DCCE847-ADA6-8740-AC7C-48F2D0ACE46B}" type="pres">
      <dgm:prSet presAssocID="{EF72721D-DD7E-453C-81CC-EA66F3A4C263}" presName="linear" presStyleCnt="0">
        <dgm:presLayoutVars>
          <dgm:animLvl val="lvl"/>
          <dgm:resizeHandles val="exact"/>
        </dgm:presLayoutVars>
      </dgm:prSet>
      <dgm:spPr/>
    </dgm:pt>
    <dgm:pt modelId="{1955B7AC-D467-D14A-B5A0-47FCEB162BE7}" type="pres">
      <dgm:prSet presAssocID="{AC66B6E8-C39B-4E81-BA8C-FCE693F8B18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13A8C54-5520-BF44-90FC-6F9BE5E4175B}" type="pres">
      <dgm:prSet presAssocID="{AC66B6E8-C39B-4E81-BA8C-FCE693F8B18E}" presName="childText" presStyleLbl="revTx" presStyleIdx="0" presStyleCnt="3">
        <dgm:presLayoutVars>
          <dgm:bulletEnabled val="1"/>
        </dgm:presLayoutVars>
      </dgm:prSet>
      <dgm:spPr/>
    </dgm:pt>
    <dgm:pt modelId="{67336AEA-4398-014E-88F7-5AC0578A229D}" type="pres">
      <dgm:prSet presAssocID="{021DFD53-42B2-46C7-B7CA-03597D8BC35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9ECC926-34B0-9F42-A430-1034E4209D04}" type="pres">
      <dgm:prSet presAssocID="{021DFD53-42B2-46C7-B7CA-03597D8BC35E}" presName="childText" presStyleLbl="revTx" presStyleIdx="1" presStyleCnt="3">
        <dgm:presLayoutVars>
          <dgm:bulletEnabled val="1"/>
        </dgm:presLayoutVars>
      </dgm:prSet>
      <dgm:spPr/>
    </dgm:pt>
    <dgm:pt modelId="{0790ABF5-6AEB-4742-8B68-B3F1584FC113}" type="pres">
      <dgm:prSet presAssocID="{3A6B9065-AA64-4E0C-AC5B-10642941028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1407250-67F9-A342-B281-B979A931EB08}" type="pres">
      <dgm:prSet presAssocID="{3A6B9065-AA64-4E0C-AC5B-10642941028F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9D7A8A07-35A3-4376-B999-DBC81290E188}" srcId="{021DFD53-42B2-46C7-B7CA-03597D8BC35E}" destId="{478E7C37-44CE-43FB-A4DB-03423E10B6E6}" srcOrd="1" destOrd="0" parTransId="{00364A99-31C1-4BE0-B150-B4713DF35F6E}" sibTransId="{F53045F6-0216-4C90-B668-4A9702A0ABA0}"/>
    <dgm:cxn modelId="{4925EC08-12BD-5549-9804-458234FF64B1}" type="presOf" srcId="{EF72721D-DD7E-453C-81CC-EA66F3A4C263}" destId="{5DCCE847-ADA6-8740-AC7C-48F2D0ACE46B}" srcOrd="0" destOrd="0" presId="urn:microsoft.com/office/officeart/2005/8/layout/vList2"/>
    <dgm:cxn modelId="{9C407513-CB44-E94D-8F7E-3217165FF693}" type="presOf" srcId="{021DFD53-42B2-46C7-B7CA-03597D8BC35E}" destId="{67336AEA-4398-014E-88F7-5AC0578A229D}" srcOrd="0" destOrd="0" presId="urn:microsoft.com/office/officeart/2005/8/layout/vList2"/>
    <dgm:cxn modelId="{EDC0D61A-CCAA-4AC3-9619-6674E0382251}" srcId="{3A6B9065-AA64-4E0C-AC5B-10642941028F}" destId="{0BF0234B-E2DD-4FEA-8594-88D25492CC69}" srcOrd="0" destOrd="0" parTransId="{76B4179B-C5F7-4EFD-86FE-8854B194FD42}" sibTransId="{6332986F-8FCE-4470-84D5-7FF05D0FB47E}"/>
    <dgm:cxn modelId="{44DA292B-3D4A-354D-801F-769D7C373280}" type="presOf" srcId="{9AC4EC5C-6EFD-45EE-A3FF-3E943AC86245}" destId="{71407250-67F9-A342-B281-B979A931EB08}" srcOrd="0" destOrd="1" presId="urn:microsoft.com/office/officeart/2005/8/layout/vList2"/>
    <dgm:cxn modelId="{22F78436-3896-457F-B546-7E7716C671A5}" srcId="{EF72721D-DD7E-453C-81CC-EA66F3A4C263}" destId="{3A6B9065-AA64-4E0C-AC5B-10642941028F}" srcOrd="2" destOrd="0" parTransId="{E9D4ACB2-802C-499A-9929-224FE75BE3C6}" sibTransId="{650CA446-8820-4B87-86CD-7B6C31E03DAD}"/>
    <dgm:cxn modelId="{8B6F9139-3B48-4940-9499-D22458E31F64}" type="presOf" srcId="{478E7C37-44CE-43FB-A4DB-03423E10B6E6}" destId="{89ECC926-34B0-9F42-A430-1034E4209D04}" srcOrd="0" destOrd="1" presId="urn:microsoft.com/office/officeart/2005/8/layout/vList2"/>
    <dgm:cxn modelId="{52E4B03A-C8DA-9741-A10C-339BF1154E12}" type="presOf" srcId="{0BF0234B-E2DD-4FEA-8594-88D25492CC69}" destId="{71407250-67F9-A342-B281-B979A931EB08}" srcOrd="0" destOrd="0" presId="urn:microsoft.com/office/officeart/2005/8/layout/vList2"/>
    <dgm:cxn modelId="{11EC703B-6F25-4F7F-963D-75302638C837}" srcId="{AC66B6E8-C39B-4E81-BA8C-FCE693F8B18E}" destId="{4FE4F331-616F-48D3-8C92-6D7EC89905AF}" srcOrd="2" destOrd="0" parTransId="{3DC581AD-7755-44E6-BECB-733AA14C2681}" sibTransId="{2BB005FA-272D-4FBC-AE0C-0323C63756B0}"/>
    <dgm:cxn modelId="{DA712543-67F3-4CE5-AC25-3E29A4BC1EE6}" srcId="{EF72721D-DD7E-453C-81CC-EA66F3A4C263}" destId="{AC66B6E8-C39B-4E81-BA8C-FCE693F8B18E}" srcOrd="0" destOrd="0" parTransId="{1A6B198A-8B11-414E-9F26-E6F362A4AAB4}" sibTransId="{B36A5C12-6954-4F15-B9C7-C475A9C218BA}"/>
    <dgm:cxn modelId="{CEA7DA44-B929-9744-A83F-2FE91F572485}" type="presOf" srcId="{FEC602A1-6D00-45D8-BC1D-814095FCF101}" destId="{89ECC926-34B0-9F42-A430-1034E4209D04}" srcOrd="0" destOrd="0" presId="urn:microsoft.com/office/officeart/2005/8/layout/vList2"/>
    <dgm:cxn modelId="{80D18D4D-D2BC-4D56-9914-E37B5036DE2E}" srcId="{AC66B6E8-C39B-4E81-BA8C-FCE693F8B18E}" destId="{8461CD56-927A-4AFE-BAED-520DF10E0165}" srcOrd="1" destOrd="0" parTransId="{91C887CD-C38C-4A0A-81BE-7745E29EB761}" sibTransId="{A4B5D9D9-1F38-428E-9D55-335CC8BA81BB}"/>
    <dgm:cxn modelId="{33B19253-32F7-44CB-883E-49D948274DAD}" srcId="{EF72721D-DD7E-453C-81CC-EA66F3A4C263}" destId="{021DFD53-42B2-46C7-B7CA-03597D8BC35E}" srcOrd="1" destOrd="0" parTransId="{246222B7-8AE1-4B9B-A2F9-9F0B2E3D6D66}" sibTransId="{5FD7DA14-BF66-4B54-8BCD-73EA7A5C6E0A}"/>
    <dgm:cxn modelId="{C185956A-2128-458F-9EA3-6A740169CBE9}" srcId="{3A6B9065-AA64-4E0C-AC5B-10642941028F}" destId="{9AC4EC5C-6EFD-45EE-A3FF-3E943AC86245}" srcOrd="1" destOrd="0" parTransId="{5AE8EBF3-9A43-49CF-A771-391DCFE1CE3C}" sibTransId="{520555C5-DDFE-4343-A06F-0D39A112378F}"/>
    <dgm:cxn modelId="{264D9F70-B288-524A-BE60-E59E4CF31023}" type="presOf" srcId="{3A6B9065-AA64-4E0C-AC5B-10642941028F}" destId="{0790ABF5-6AEB-4742-8B68-B3F1584FC113}" srcOrd="0" destOrd="0" presId="urn:microsoft.com/office/officeart/2005/8/layout/vList2"/>
    <dgm:cxn modelId="{2649E188-C24A-9E42-8496-0973E437F996}" srcId="{3A6B9065-AA64-4E0C-AC5B-10642941028F}" destId="{A7DF0591-90A0-DD48-8527-EC76BF268DFE}" srcOrd="2" destOrd="0" parTransId="{9EC6F39C-FD36-5347-94C6-88C29E039ADB}" sibTransId="{A60DFF68-176F-EE48-B00C-0801CA61BC44}"/>
    <dgm:cxn modelId="{8EB1259B-CFAC-6F4D-8067-34DF2A726298}" type="presOf" srcId="{A7DF0591-90A0-DD48-8527-EC76BF268DFE}" destId="{71407250-67F9-A342-B281-B979A931EB08}" srcOrd="0" destOrd="2" presId="urn:microsoft.com/office/officeart/2005/8/layout/vList2"/>
    <dgm:cxn modelId="{BB6BD99B-0CB5-F44D-88EA-C4049A5AE8E7}" type="presOf" srcId="{4FE4F331-616F-48D3-8C92-6D7EC89905AF}" destId="{513A8C54-5520-BF44-90FC-6F9BE5E4175B}" srcOrd="0" destOrd="2" presId="urn:microsoft.com/office/officeart/2005/8/layout/vList2"/>
    <dgm:cxn modelId="{906852A5-63F5-994B-92F0-0FF8F84B5244}" type="presOf" srcId="{AC66B6E8-C39B-4E81-BA8C-FCE693F8B18E}" destId="{1955B7AC-D467-D14A-B5A0-47FCEB162BE7}" srcOrd="0" destOrd="0" presId="urn:microsoft.com/office/officeart/2005/8/layout/vList2"/>
    <dgm:cxn modelId="{642A68A7-1941-4435-B29A-8069E8405C6B}" srcId="{021DFD53-42B2-46C7-B7CA-03597D8BC35E}" destId="{FEC602A1-6D00-45D8-BC1D-814095FCF101}" srcOrd="0" destOrd="0" parTransId="{84946206-59DB-43B4-A5C0-415D35198F3C}" sibTransId="{6E692F5D-9C11-410B-9185-B809CA024FB8}"/>
    <dgm:cxn modelId="{E2E47EB3-94CB-3143-87A3-346D380CA339}" type="presOf" srcId="{FA5E30F6-64BB-4BED-8718-BBD98A61679B}" destId="{513A8C54-5520-BF44-90FC-6F9BE5E4175B}" srcOrd="0" destOrd="0" presId="urn:microsoft.com/office/officeart/2005/8/layout/vList2"/>
    <dgm:cxn modelId="{DCB99FC3-CA87-E04D-9847-A3824C461A1E}" type="presOf" srcId="{8461CD56-927A-4AFE-BAED-520DF10E0165}" destId="{513A8C54-5520-BF44-90FC-6F9BE5E4175B}" srcOrd="0" destOrd="1" presId="urn:microsoft.com/office/officeart/2005/8/layout/vList2"/>
    <dgm:cxn modelId="{290A91D9-8ADE-4F5C-BEC6-F1AA45C689AC}" srcId="{AC66B6E8-C39B-4E81-BA8C-FCE693F8B18E}" destId="{FA5E30F6-64BB-4BED-8718-BBD98A61679B}" srcOrd="0" destOrd="0" parTransId="{F3E909C1-C559-4FC7-ADAA-4C4E18FCAC05}" sibTransId="{C7A5F1F6-D5FD-49CB-B067-84613F6D63F9}"/>
    <dgm:cxn modelId="{16A5BCB6-9CFC-E24E-8990-591F49A046EA}" type="presParOf" srcId="{5DCCE847-ADA6-8740-AC7C-48F2D0ACE46B}" destId="{1955B7AC-D467-D14A-B5A0-47FCEB162BE7}" srcOrd="0" destOrd="0" presId="urn:microsoft.com/office/officeart/2005/8/layout/vList2"/>
    <dgm:cxn modelId="{B7948B52-768B-C74B-B862-538C84FE981E}" type="presParOf" srcId="{5DCCE847-ADA6-8740-AC7C-48F2D0ACE46B}" destId="{513A8C54-5520-BF44-90FC-6F9BE5E4175B}" srcOrd="1" destOrd="0" presId="urn:microsoft.com/office/officeart/2005/8/layout/vList2"/>
    <dgm:cxn modelId="{4EC5406A-41DE-C747-A01B-E240E74CC22D}" type="presParOf" srcId="{5DCCE847-ADA6-8740-AC7C-48F2D0ACE46B}" destId="{67336AEA-4398-014E-88F7-5AC0578A229D}" srcOrd="2" destOrd="0" presId="urn:microsoft.com/office/officeart/2005/8/layout/vList2"/>
    <dgm:cxn modelId="{ADA3E43C-9954-484D-9EBE-FC275B0E4DDA}" type="presParOf" srcId="{5DCCE847-ADA6-8740-AC7C-48F2D0ACE46B}" destId="{89ECC926-34B0-9F42-A430-1034E4209D04}" srcOrd="3" destOrd="0" presId="urn:microsoft.com/office/officeart/2005/8/layout/vList2"/>
    <dgm:cxn modelId="{6CA50704-83FE-E843-A24C-F29BC18B0CD5}" type="presParOf" srcId="{5DCCE847-ADA6-8740-AC7C-48F2D0ACE46B}" destId="{0790ABF5-6AEB-4742-8B68-B3F1584FC113}" srcOrd="4" destOrd="0" presId="urn:microsoft.com/office/officeart/2005/8/layout/vList2"/>
    <dgm:cxn modelId="{570ACBA0-65CB-0745-BA61-D674DB962D92}" type="presParOf" srcId="{5DCCE847-ADA6-8740-AC7C-48F2D0ACE46B}" destId="{71407250-67F9-A342-B281-B979A931EB0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EE316F-6511-4E9D-B47A-E3476E52255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7D637C-1EC5-424E-892C-110BD379361F}">
      <dgm:prSet/>
      <dgm:spPr/>
      <dgm:t>
        <a:bodyPr/>
        <a:lstStyle/>
        <a:p>
          <a:r>
            <a:rPr lang="hu-HU"/>
            <a:t>21 SAV beteg / 12 egészséges kontroll beteg</a:t>
          </a:r>
          <a:endParaRPr lang="en-US"/>
        </a:p>
      </dgm:t>
    </dgm:pt>
    <dgm:pt modelId="{29DB057F-04A3-4B5E-A47E-6E9F84FE5C93}" type="parTrans" cxnId="{DC341D02-B83F-407E-B9C1-578E37FA9DC3}">
      <dgm:prSet/>
      <dgm:spPr/>
      <dgm:t>
        <a:bodyPr/>
        <a:lstStyle/>
        <a:p>
          <a:endParaRPr lang="en-US"/>
        </a:p>
      </dgm:t>
    </dgm:pt>
    <dgm:pt modelId="{58D5B8E7-3D2A-494B-BBCF-3474546F65F7}" type="sibTrans" cxnId="{DC341D02-B83F-407E-B9C1-578E37FA9DC3}">
      <dgm:prSet/>
      <dgm:spPr/>
      <dgm:t>
        <a:bodyPr/>
        <a:lstStyle/>
        <a:p>
          <a:endParaRPr lang="en-US"/>
        </a:p>
      </dgm:t>
    </dgm:pt>
    <dgm:pt modelId="{FA22F08E-CED4-40E3-A55F-0657F6A297ED}">
      <dgm:prSet/>
      <dgm:spPr/>
      <dgm:t>
        <a:bodyPr/>
        <a:lstStyle/>
        <a:p>
          <a:r>
            <a:rPr lang="hu-HU" dirty="0"/>
            <a:t>Hormonális diszfunkció :</a:t>
          </a:r>
          <a:endParaRPr lang="en-US" dirty="0"/>
        </a:p>
      </dgm:t>
    </dgm:pt>
    <dgm:pt modelId="{90386183-F080-43D6-A539-4D3D6B853495}" type="parTrans" cxnId="{648BEF9A-31B0-4387-95BC-B61F91106B49}">
      <dgm:prSet/>
      <dgm:spPr/>
      <dgm:t>
        <a:bodyPr/>
        <a:lstStyle/>
        <a:p>
          <a:endParaRPr lang="en-US"/>
        </a:p>
      </dgm:t>
    </dgm:pt>
    <dgm:pt modelId="{75E4FBF7-5667-4103-872E-1EA9E52956C5}" type="sibTrans" cxnId="{648BEF9A-31B0-4387-95BC-B61F91106B49}">
      <dgm:prSet/>
      <dgm:spPr/>
      <dgm:t>
        <a:bodyPr/>
        <a:lstStyle/>
        <a:p>
          <a:endParaRPr lang="en-US"/>
        </a:p>
      </dgm:t>
    </dgm:pt>
    <dgm:pt modelId="{1D780527-5A63-4999-92B0-08788A851FA9}">
      <dgm:prSet custT="1"/>
      <dgm:spPr/>
      <dgm:t>
        <a:bodyPr/>
        <a:lstStyle/>
        <a:p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GH:		  42.9%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B51A1AC-B6D7-4DAA-95E8-B3E4F0434319}" type="parTrans" cxnId="{D135EEA4-76A1-415F-AB22-79236A9B36ED}">
      <dgm:prSet/>
      <dgm:spPr/>
      <dgm:t>
        <a:bodyPr/>
        <a:lstStyle/>
        <a:p>
          <a:endParaRPr lang="en-US"/>
        </a:p>
      </dgm:t>
    </dgm:pt>
    <dgm:pt modelId="{205A0D3D-B563-44E6-B40D-1555EC4511BB}" type="sibTrans" cxnId="{D135EEA4-76A1-415F-AB22-79236A9B36ED}">
      <dgm:prSet/>
      <dgm:spPr/>
      <dgm:t>
        <a:bodyPr/>
        <a:lstStyle/>
        <a:p>
          <a:endParaRPr lang="en-US"/>
        </a:p>
      </dgm:t>
    </dgm:pt>
    <dgm:pt modelId="{B0C3294A-2461-4B0D-A151-0FD83E77FE75}">
      <dgm:prSet custT="1"/>
      <dgm:spPr/>
      <dgm:t>
        <a:bodyPr/>
        <a:lstStyle/>
        <a:p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TSH:		  28.6%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9715D54-ED30-4589-83FD-5FBA5121A2B0}" type="parTrans" cxnId="{DA3330A8-DCFF-4147-9737-F1415D5F85E2}">
      <dgm:prSet/>
      <dgm:spPr/>
      <dgm:t>
        <a:bodyPr/>
        <a:lstStyle/>
        <a:p>
          <a:endParaRPr lang="en-US"/>
        </a:p>
      </dgm:t>
    </dgm:pt>
    <dgm:pt modelId="{BE317BA6-D592-4CD8-8003-DF546A7E8567}" type="sibTrans" cxnId="{DA3330A8-DCFF-4147-9737-F1415D5F85E2}">
      <dgm:prSet/>
      <dgm:spPr/>
      <dgm:t>
        <a:bodyPr/>
        <a:lstStyle/>
        <a:p>
          <a:endParaRPr lang="en-US"/>
        </a:p>
      </dgm:t>
    </dgm:pt>
    <dgm:pt modelId="{9FE31D58-BDA7-4DEC-B39E-E997F18BFF19}">
      <dgm:prSet custT="1"/>
      <dgm:spPr/>
      <dgm:t>
        <a:bodyPr/>
        <a:lstStyle/>
        <a:p>
          <a:r>
            <a:rPr lang="hu-HU" sz="2000" dirty="0" err="1">
              <a:latin typeface="Calibri" panose="020F0502020204030204" pitchFamily="34" charset="0"/>
              <a:cs typeface="Calibri" panose="020F0502020204030204" pitchFamily="34" charset="0"/>
            </a:rPr>
            <a:t>Hyponatraemia</a:t>
          </a:r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:  55%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93E80CD-E94E-43C5-B3D2-661553142742}" type="parTrans" cxnId="{967CC176-FCF6-4259-8EE6-0E45BA240E6F}">
      <dgm:prSet/>
      <dgm:spPr/>
      <dgm:t>
        <a:bodyPr/>
        <a:lstStyle/>
        <a:p>
          <a:endParaRPr lang="en-US"/>
        </a:p>
      </dgm:t>
    </dgm:pt>
    <dgm:pt modelId="{FE10E8B5-02C2-4517-AD15-837F7D916866}" type="sibTrans" cxnId="{967CC176-FCF6-4259-8EE6-0E45BA240E6F}">
      <dgm:prSet/>
      <dgm:spPr/>
      <dgm:t>
        <a:bodyPr/>
        <a:lstStyle/>
        <a:p>
          <a:endParaRPr lang="en-US"/>
        </a:p>
      </dgm:t>
    </dgm:pt>
    <dgm:pt modelId="{D959845B-87FE-48D9-B297-7EAFC6BA0B2A}">
      <dgm:prSet/>
      <dgm:spPr/>
      <dgm:t>
        <a:bodyPr/>
        <a:lstStyle/>
        <a:p>
          <a:pPr algn="ctr"/>
          <a:r>
            <a:rPr lang="hu-HU" dirty="0"/>
            <a:t>Hajlamosító  tényező	</a:t>
          </a:r>
          <a:endParaRPr lang="en-US" dirty="0"/>
        </a:p>
      </dgm:t>
    </dgm:pt>
    <dgm:pt modelId="{232108D9-F2D6-4783-9A04-C0CC47F10A0D}" type="parTrans" cxnId="{D8259D02-5973-42A5-B41F-56D5DACFB3AB}">
      <dgm:prSet/>
      <dgm:spPr/>
      <dgm:t>
        <a:bodyPr/>
        <a:lstStyle/>
        <a:p>
          <a:endParaRPr lang="en-US"/>
        </a:p>
      </dgm:t>
    </dgm:pt>
    <dgm:pt modelId="{6DD6378A-7A9C-4879-9A77-DB8F7738008C}" type="sibTrans" cxnId="{D8259D02-5973-42A5-B41F-56D5DACFB3AB}">
      <dgm:prSet/>
      <dgm:spPr/>
      <dgm:t>
        <a:bodyPr/>
        <a:lstStyle/>
        <a:p>
          <a:endParaRPr lang="en-US"/>
        </a:p>
      </dgm:t>
    </dgm:pt>
    <dgm:pt modelId="{DFF68659-9275-46DD-9C01-36AA04BE8B58}">
      <dgm:prSet custT="1"/>
      <dgm:spPr/>
      <dgm:t>
        <a:bodyPr/>
        <a:lstStyle/>
        <a:p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Súlyos neurológiai állapot: H-H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B7A373F-3F38-4810-8E4D-4C6619D6D436}" type="parTrans" cxnId="{DE82C3A1-8206-4AFE-AA8C-7F8A091B0641}">
      <dgm:prSet/>
      <dgm:spPr/>
      <dgm:t>
        <a:bodyPr/>
        <a:lstStyle/>
        <a:p>
          <a:endParaRPr lang="en-US"/>
        </a:p>
      </dgm:t>
    </dgm:pt>
    <dgm:pt modelId="{B2742E08-0D92-4F7F-B273-B920C4078D10}" type="sibTrans" cxnId="{DE82C3A1-8206-4AFE-AA8C-7F8A091B0641}">
      <dgm:prSet/>
      <dgm:spPr/>
      <dgm:t>
        <a:bodyPr/>
        <a:lstStyle/>
        <a:p>
          <a:endParaRPr lang="en-US"/>
        </a:p>
      </dgm:t>
    </dgm:pt>
    <dgm:pt modelId="{26EC43C3-ED27-4C0D-8933-785124AC3FA7}">
      <dgm:prSet custT="1"/>
      <dgm:spPr/>
      <dgm:t>
        <a:bodyPr/>
        <a:lstStyle/>
        <a:p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Súlyos vérzés </a:t>
          </a:r>
          <a:r>
            <a:rPr lang="hu-HU" sz="2000" dirty="0" err="1">
              <a:latin typeface="Calibri" panose="020F0502020204030204" pitchFamily="34" charset="0"/>
              <a:cs typeface="Calibri" panose="020F0502020204030204" pitchFamily="34" charset="0"/>
            </a:rPr>
            <a:t>mFisher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C2A6C9F-E9D3-4907-B79C-243BCF713249}" type="parTrans" cxnId="{8ACB7E74-3221-461A-8393-EBE0160F6440}">
      <dgm:prSet/>
      <dgm:spPr/>
      <dgm:t>
        <a:bodyPr/>
        <a:lstStyle/>
        <a:p>
          <a:endParaRPr lang="en-US"/>
        </a:p>
      </dgm:t>
    </dgm:pt>
    <dgm:pt modelId="{11EAB6BA-E104-43EB-BF18-CFEA2345A112}" type="sibTrans" cxnId="{8ACB7E74-3221-461A-8393-EBE0160F6440}">
      <dgm:prSet/>
      <dgm:spPr/>
      <dgm:t>
        <a:bodyPr/>
        <a:lstStyle/>
        <a:p>
          <a:endParaRPr lang="en-US"/>
        </a:p>
      </dgm:t>
    </dgm:pt>
    <dgm:pt modelId="{574ABB0A-A7EE-4C84-BE3A-69BBBABBAA6E}">
      <dgm:prSet custT="1"/>
      <dgm:spPr/>
      <dgm:t>
        <a:bodyPr/>
        <a:lstStyle/>
        <a:p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Az </a:t>
          </a:r>
          <a:r>
            <a:rPr lang="hu-HU" sz="2000" dirty="0" err="1">
              <a:latin typeface="Calibri" panose="020F0502020204030204" pitchFamily="34" charset="0"/>
              <a:cs typeface="Calibri" panose="020F0502020204030204" pitchFamily="34" charset="0"/>
            </a:rPr>
            <a:t>aneurysma</a:t>
          </a:r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 lokalizációja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8148AFB-69BB-43A7-8030-7DE26D9E3A75}" type="parTrans" cxnId="{25C33AD4-B184-4FAE-8E2C-FF1F7BEB7310}">
      <dgm:prSet/>
      <dgm:spPr/>
      <dgm:t>
        <a:bodyPr/>
        <a:lstStyle/>
        <a:p>
          <a:endParaRPr lang="en-US"/>
        </a:p>
      </dgm:t>
    </dgm:pt>
    <dgm:pt modelId="{46DAA5B8-4362-4284-AF38-0BD0BD7C52C2}" type="sibTrans" cxnId="{25C33AD4-B184-4FAE-8E2C-FF1F7BEB7310}">
      <dgm:prSet/>
      <dgm:spPr/>
      <dgm:t>
        <a:bodyPr/>
        <a:lstStyle/>
        <a:p>
          <a:endParaRPr lang="en-US"/>
        </a:p>
      </dgm:t>
    </dgm:pt>
    <dgm:pt modelId="{2561D9E2-79E2-AA44-9E74-DC80C2E009BE}">
      <dgm:prSet custT="1"/>
      <dgm:spPr/>
      <dgm:t>
        <a:bodyPr/>
        <a:lstStyle/>
        <a:p>
          <a:r>
            <a:rPr lang="hu-HU" sz="2000" dirty="0" err="1">
              <a:latin typeface="Calibri" panose="020F0502020204030204" pitchFamily="34" charset="0"/>
              <a:cs typeface="Calibri" panose="020F0502020204030204" pitchFamily="34" charset="0"/>
            </a:rPr>
            <a:t>Cortisol</a:t>
          </a:r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:	  52.6%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C4280D2-DB8F-FE41-86B0-DAAF031923E3}" type="parTrans" cxnId="{ABE2D761-7E88-8C4D-837B-77BC5153459D}">
      <dgm:prSet/>
      <dgm:spPr/>
      <dgm:t>
        <a:bodyPr/>
        <a:lstStyle/>
        <a:p>
          <a:endParaRPr lang="hu-HU"/>
        </a:p>
      </dgm:t>
    </dgm:pt>
    <dgm:pt modelId="{3A5F6F4C-3840-2E49-AB96-21F5863E7EB6}" type="sibTrans" cxnId="{ABE2D761-7E88-8C4D-837B-77BC5153459D}">
      <dgm:prSet/>
      <dgm:spPr/>
      <dgm:t>
        <a:bodyPr/>
        <a:lstStyle/>
        <a:p>
          <a:endParaRPr lang="hu-HU"/>
        </a:p>
      </dgm:t>
    </dgm:pt>
    <dgm:pt modelId="{02F99950-0596-6A45-B729-C2E7819E5E41}">
      <dgm:prSet custT="1"/>
      <dgm:spPr/>
      <dgm:t>
        <a:bodyPr/>
        <a:lstStyle/>
        <a:p>
          <a:r>
            <a:rPr lang="hu-HU" sz="2000" dirty="0" err="1">
              <a:latin typeface="Calibri" panose="020F0502020204030204" pitchFamily="34" charset="0"/>
              <a:cs typeface="Calibri" panose="020F0502020204030204" pitchFamily="34" charset="0"/>
            </a:rPr>
            <a:t>Hypernatraemia</a:t>
          </a:r>
          <a:r>
            <a:rPr lang="hu-HU" sz="2000" dirty="0">
              <a:latin typeface="Calibri" panose="020F0502020204030204" pitchFamily="34" charset="0"/>
              <a:cs typeface="Calibri" panose="020F0502020204030204" pitchFamily="34" charset="0"/>
            </a:rPr>
            <a:t>: 20%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6229732-57D4-4342-A955-E180872C96A3}" type="parTrans" cxnId="{A1B9EA90-4D11-154F-9BB7-E480BD288037}">
      <dgm:prSet/>
      <dgm:spPr/>
      <dgm:t>
        <a:bodyPr/>
        <a:lstStyle/>
        <a:p>
          <a:endParaRPr lang="hu-HU"/>
        </a:p>
      </dgm:t>
    </dgm:pt>
    <dgm:pt modelId="{441F7816-274C-D745-9B75-693A7F3A848E}" type="sibTrans" cxnId="{A1B9EA90-4D11-154F-9BB7-E480BD288037}">
      <dgm:prSet/>
      <dgm:spPr/>
      <dgm:t>
        <a:bodyPr/>
        <a:lstStyle/>
        <a:p>
          <a:endParaRPr lang="hu-HU"/>
        </a:p>
      </dgm:t>
    </dgm:pt>
    <dgm:pt modelId="{A3B91DE8-FBE7-8D49-A573-5793395E6AE8}">
      <dgm:prSet custT="1"/>
      <dgm:spPr/>
      <dgm:t>
        <a:bodyPr/>
        <a:lstStyle/>
        <a:p>
          <a:r>
            <a:rPr lang="en-US" sz="2000" dirty="0" err="1">
              <a:latin typeface="Calibri" panose="020F0502020204030204" pitchFamily="34" charset="0"/>
              <a:cs typeface="Calibri" panose="020F0502020204030204" pitchFamily="34" charset="0"/>
            </a:rPr>
            <a:t>Vasospasmus</a:t>
          </a:r>
          <a:endParaRPr lang="en-US" sz="2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D3A1419-1B35-0E49-9814-9BF6F4B9771B}" type="parTrans" cxnId="{28E560DC-B763-5E48-9A9A-03505FE9E79F}">
      <dgm:prSet/>
      <dgm:spPr/>
      <dgm:t>
        <a:bodyPr/>
        <a:lstStyle/>
        <a:p>
          <a:endParaRPr lang="hu-HU"/>
        </a:p>
      </dgm:t>
    </dgm:pt>
    <dgm:pt modelId="{B2350B9A-5A17-7547-BF25-BC88AE1F1104}" type="sibTrans" cxnId="{28E560DC-B763-5E48-9A9A-03505FE9E79F}">
      <dgm:prSet/>
      <dgm:spPr/>
      <dgm:t>
        <a:bodyPr/>
        <a:lstStyle/>
        <a:p>
          <a:endParaRPr lang="hu-HU"/>
        </a:p>
      </dgm:t>
    </dgm:pt>
    <dgm:pt modelId="{E6BC2B50-3225-B243-B2A8-955193F9C509}" type="pres">
      <dgm:prSet presAssocID="{E9EE316F-6511-4E9D-B47A-E3476E52255A}" presName="Name0" presStyleCnt="0">
        <dgm:presLayoutVars>
          <dgm:dir/>
          <dgm:animLvl val="lvl"/>
          <dgm:resizeHandles val="exact"/>
        </dgm:presLayoutVars>
      </dgm:prSet>
      <dgm:spPr/>
    </dgm:pt>
    <dgm:pt modelId="{C755E240-CD37-094B-97AE-9E1D35A1267B}" type="pres">
      <dgm:prSet presAssocID="{D07D637C-1EC5-424E-892C-110BD379361F}" presName="composite" presStyleCnt="0"/>
      <dgm:spPr/>
    </dgm:pt>
    <dgm:pt modelId="{A3EBF5F3-FAE4-3B49-A631-1B2A3A683DC5}" type="pres">
      <dgm:prSet presAssocID="{D07D637C-1EC5-424E-892C-110BD379361F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9AE18C6-2A97-C448-900F-58168FD0125D}" type="pres">
      <dgm:prSet presAssocID="{D07D637C-1EC5-424E-892C-110BD379361F}" presName="desTx" presStyleLbl="alignAccFollowNode1" presStyleIdx="0" presStyleCnt="3">
        <dgm:presLayoutVars>
          <dgm:bulletEnabled val="1"/>
        </dgm:presLayoutVars>
      </dgm:prSet>
      <dgm:spPr/>
    </dgm:pt>
    <dgm:pt modelId="{042B5E73-823F-994F-9A1B-911652A15E85}" type="pres">
      <dgm:prSet presAssocID="{58D5B8E7-3D2A-494B-BBCF-3474546F65F7}" presName="space" presStyleCnt="0"/>
      <dgm:spPr/>
    </dgm:pt>
    <dgm:pt modelId="{03EC80A3-2623-E746-8993-5060D6603CC9}" type="pres">
      <dgm:prSet presAssocID="{FA22F08E-CED4-40E3-A55F-0657F6A297ED}" presName="composite" presStyleCnt="0"/>
      <dgm:spPr/>
    </dgm:pt>
    <dgm:pt modelId="{5A55BF93-C665-B749-BF47-B384963435A0}" type="pres">
      <dgm:prSet presAssocID="{FA22F08E-CED4-40E3-A55F-0657F6A297E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B5777591-FB48-D346-AF26-D449FEE41A77}" type="pres">
      <dgm:prSet presAssocID="{FA22F08E-CED4-40E3-A55F-0657F6A297ED}" presName="desTx" presStyleLbl="alignAccFollowNode1" presStyleIdx="1" presStyleCnt="3">
        <dgm:presLayoutVars>
          <dgm:bulletEnabled val="1"/>
        </dgm:presLayoutVars>
      </dgm:prSet>
      <dgm:spPr/>
    </dgm:pt>
    <dgm:pt modelId="{B91EBFEE-7305-3045-977F-89978EFFC7AF}" type="pres">
      <dgm:prSet presAssocID="{75E4FBF7-5667-4103-872E-1EA9E52956C5}" presName="space" presStyleCnt="0"/>
      <dgm:spPr/>
    </dgm:pt>
    <dgm:pt modelId="{8763D7D7-9796-714D-A216-B7707E0E89E9}" type="pres">
      <dgm:prSet presAssocID="{D959845B-87FE-48D9-B297-7EAFC6BA0B2A}" presName="composite" presStyleCnt="0"/>
      <dgm:spPr/>
    </dgm:pt>
    <dgm:pt modelId="{D2A2B80E-3E0F-4E49-8E89-3C3C22623B8E}" type="pres">
      <dgm:prSet presAssocID="{D959845B-87FE-48D9-B297-7EAFC6BA0B2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4B8AE99-3A31-5A4E-A895-884654B2A9AC}" type="pres">
      <dgm:prSet presAssocID="{D959845B-87FE-48D9-B297-7EAFC6BA0B2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DC341D02-B83F-407E-B9C1-578E37FA9DC3}" srcId="{E9EE316F-6511-4E9D-B47A-E3476E52255A}" destId="{D07D637C-1EC5-424E-892C-110BD379361F}" srcOrd="0" destOrd="0" parTransId="{29DB057F-04A3-4B5E-A47E-6E9F84FE5C93}" sibTransId="{58D5B8E7-3D2A-494B-BBCF-3474546F65F7}"/>
    <dgm:cxn modelId="{D8259D02-5973-42A5-B41F-56D5DACFB3AB}" srcId="{E9EE316F-6511-4E9D-B47A-E3476E52255A}" destId="{D959845B-87FE-48D9-B297-7EAFC6BA0B2A}" srcOrd="2" destOrd="0" parTransId="{232108D9-F2D6-4783-9A04-C0CC47F10A0D}" sibTransId="{6DD6378A-7A9C-4879-9A77-DB8F7738008C}"/>
    <dgm:cxn modelId="{0ACBD909-AE3A-914C-BE2F-D760F48F9AD6}" type="presOf" srcId="{9FE31D58-BDA7-4DEC-B39E-E997F18BFF19}" destId="{B5777591-FB48-D346-AF26-D449FEE41A77}" srcOrd="0" destOrd="3" presId="urn:microsoft.com/office/officeart/2005/8/layout/hList1"/>
    <dgm:cxn modelId="{3FE4570D-BF8C-7143-B906-D2496D626F7C}" type="presOf" srcId="{2561D9E2-79E2-AA44-9E74-DC80C2E009BE}" destId="{B5777591-FB48-D346-AF26-D449FEE41A77}" srcOrd="0" destOrd="0" presId="urn:microsoft.com/office/officeart/2005/8/layout/hList1"/>
    <dgm:cxn modelId="{DEDFD83B-B60D-5144-B679-7859704A23A1}" type="presOf" srcId="{1D780527-5A63-4999-92B0-08788A851FA9}" destId="{B5777591-FB48-D346-AF26-D449FEE41A77}" srcOrd="0" destOrd="1" presId="urn:microsoft.com/office/officeart/2005/8/layout/hList1"/>
    <dgm:cxn modelId="{EAF5E141-A76B-8F40-8E9E-886F39492237}" type="presOf" srcId="{574ABB0A-A7EE-4C84-BE3A-69BBBABBAA6E}" destId="{B4B8AE99-3A31-5A4E-A895-884654B2A9AC}" srcOrd="0" destOrd="3" presId="urn:microsoft.com/office/officeart/2005/8/layout/hList1"/>
    <dgm:cxn modelId="{ABE2D761-7E88-8C4D-837B-77BC5153459D}" srcId="{FA22F08E-CED4-40E3-A55F-0657F6A297ED}" destId="{2561D9E2-79E2-AA44-9E74-DC80C2E009BE}" srcOrd="0" destOrd="0" parTransId="{6C4280D2-DB8F-FE41-86B0-DAAF031923E3}" sibTransId="{3A5F6F4C-3840-2E49-AB96-21F5863E7EB6}"/>
    <dgm:cxn modelId="{E8650165-2C25-8D4C-9688-2DD480EACA56}" type="presOf" srcId="{D07D637C-1EC5-424E-892C-110BD379361F}" destId="{A3EBF5F3-FAE4-3B49-A631-1B2A3A683DC5}" srcOrd="0" destOrd="0" presId="urn:microsoft.com/office/officeart/2005/8/layout/hList1"/>
    <dgm:cxn modelId="{8344CA68-6DD7-514B-A11F-7A2893873066}" type="presOf" srcId="{02F99950-0596-6A45-B729-C2E7819E5E41}" destId="{B5777591-FB48-D346-AF26-D449FEE41A77}" srcOrd="0" destOrd="4" presId="urn:microsoft.com/office/officeart/2005/8/layout/hList1"/>
    <dgm:cxn modelId="{8ACB7E74-3221-461A-8393-EBE0160F6440}" srcId="{D959845B-87FE-48D9-B297-7EAFC6BA0B2A}" destId="{26EC43C3-ED27-4C0D-8933-785124AC3FA7}" srcOrd="2" destOrd="0" parTransId="{8C2A6C9F-E9D3-4907-B79C-243BCF713249}" sibTransId="{11EAB6BA-E104-43EB-BF18-CFEA2345A112}"/>
    <dgm:cxn modelId="{967CC176-FCF6-4259-8EE6-0E45BA240E6F}" srcId="{FA22F08E-CED4-40E3-A55F-0657F6A297ED}" destId="{9FE31D58-BDA7-4DEC-B39E-E997F18BFF19}" srcOrd="3" destOrd="0" parTransId="{093E80CD-E94E-43C5-B3D2-661553142742}" sibTransId="{FE10E8B5-02C2-4517-AD15-837F7D916866}"/>
    <dgm:cxn modelId="{DAF83F84-779E-A542-A36F-1BA5E910BD7A}" type="presOf" srcId="{FA22F08E-CED4-40E3-A55F-0657F6A297ED}" destId="{5A55BF93-C665-B749-BF47-B384963435A0}" srcOrd="0" destOrd="0" presId="urn:microsoft.com/office/officeart/2005/8/layout/hList1"/>
    <dgm:cxn modelId="{1CA6078C-16AC-4B4E-A2B0-6404F87D8152}" type="presOf" srcId="{A3B91DE8-FBE7-8D49-A573-5793395E6AE8}" destId="{B4B8AE99-3A31-5A4E-A895-884654B2A9AC}" srcOrd="0" destOrd="0" presId="urn:microsoft.com/office/officeart/2005/8/layout/hList1"/>
    <dgm:cxn modelId="{5424708C-CA25-C74C-9796-E1401F2E1F49}" type="presOf" srcId="{26EC43C3-ED27-4C0D-8933-785124AC3FA7}" destId="{B4B8AE99-3A31-5A4E-A895-884654B2A9AC}" srcOrd="0" destOrd="2" presId="urn:microsoft.com/office/officeart/2005/8/layout/hList1"/>
    <dgm:cxn modelId="{A1B9EA90-4D11-154F-9BB7-E480BD288037}" srcId="{FA22F08E-CED4-40E3-A55F-0657F6A297ED}" destId="{02F99950-0596-6A45-B729-C2E7819E5E41}" srcOrd="4" destOrd="0" parTransId="{46229732-57D4-4342-A955-E180872C96A3}" sibTransId="{441F7816-274C-D745-9B75-693A7F3A848E}"/>
    <dgm:cxn modelId="{648BEF9A-31B0-4387-95BC-B61F91106B49}" srcId="{E9EE316F-6511-4E9D-B47A-E3476E52255A}" destId="{FA22F08E-CED4-40E3-A55F-0657F6A297ED}" srcOrd="1" destOrd="0" parTransId="{90386183-F080-43D6-A539-4D3D6B853495}" sibTransId="{75E4FBF7-5667-4103-872E-1EA9E52956C5}"/>
    <dgm:cxn modelId="{DE82C3A1-8206-4AFE-AA8C-7F8A091B0641}" srcId="{D959845B-87FE-48D9-B297-7EAFC6BA0B2A}" destId="{DFF68659-9275-46DD-9C01-36AA04BE8B58}" srcOrd="1" destOrd="0" parTransId="{2B7A373F-3F38-4810-8E4D-4C6619D6D436}" sibTransId="{B2742E08-0D92-4F7F-B273-B920C4078D10}"/>
    <dgm:cxn modelId="{D135EEA4-76A1-415F-AB22-79236A9B36ED}" srcId="{FA22F08E-CED4-40E3-A55F-0657F6A297ED}" destId="{1D780527-5A63-4999-92B0-08788A851FA9}" srcOrd="1" destOrd="0" parTransId="{AB51A1AC-B6D7-4DAA-95E8-B3E4F0434319}" sibTransId="{205A0D3D-B563-44E6-B40D-1555EC4511BB}"/>
    <dgm:cxn modelId="{DA3330A8-DCFF-4147-9737-F1415D5F85E2}" srcId="{FA22F08E-CED4-40E3-A55F-0657F6A297ED}" destId="{B0C3294A-2461-4B0D-A151-0FD83E77FE75}" srcOrd="2" destOrd="0" parTransId="{99715D54-ED30-4589-83FD-5FBA5121A2B0}" sibTransId="{BE317BA6-D592-4CD8-8003-DF546A7E8567}"/>
    <dgm:cxn modelId="{990F6ABC-DBCF-494A-96EE-D9A6DF0335A1}" type="presOf" srcId="{D959845B-87FE-48D9-B297-7EAFC6BA0B2A}" destId="{D2A2B80E-3E0F-4E49-8E89-3C3C22623B8E}" srcOrd="0" destOrd="0" presId="urn:microsoft.com/office/officeart/2005/8/layout/hList1"/>
    <dgm:cxn modelId="{B2FB20C2-EEB7-D145-BC34-9886A9592EFB}" type="presOf" srcId="{B0C3294A-2461-4B0D-A151-0FD83E77FE75}" destId="{B5777591-FB48-D346-AF26-D449FEE41A77}" srcOrd="0" destOrd="2" presId="urn:microsoft.com/office/officeart/2005/8/layout/hList1"/>
    <dgm:cxn modelId="{25C33AD4-B184-4FAE-8E2C-FF1F7BEB7310}" srcId="{D959845B-87FE-48D9-B297-7EAFC6BA0B2A}" destId="{574ABB0A-A7EE-4C84-BE3A-69BBBABBAA6E}" srcOrd="3" destOrd="0" parTransId="{B8148AFB-69BB-43A7-8030-7DE26D9E3A75}" sibTransId="{46DAA5B8-4362-4284-AF38-0BD0BD7C52C2}"/>
    <dgm:cxn modelId="{28E560DC-B763-5E48-9A9A-03505FE9E79F}" srcId="{D959845B-87FE-48D9-B297-7EAFC6BA0B2A}" destId="{A3B91DE8-FBE7-8D49-A573-5793395E6AE8}" srcOrd="0" destOrd="0" parTransId="{ED3A1419-1B35-0E49-9814-9BF6F4B9771B}" sibTransId="{B2350B9A-5A17-7547-BF25-BC88AE1F1104}"/>
    <dgm:cxn modelId="{DC57A3EF-775E-D944-BF38-513214A66249}" type="presOf" srcId="{DFF68659-9275-46DD-9C01-36AA04BE8B58}" destId="{B4B8AE99-3A31-5A4E-A895-884654B2A9AC}" srcOrd="0" destOrd="1" presId="urn:microsoft.com/office/officeart/2005/8/layout/hList1"/>
    <dgm:cxn modelId="{50E5C6FA-B26D-884E-8224-8FEBDC506B34}" type="presOf" srcId="{E9EE316F-6511-4E9D-B47A-E3476E52255A}" destId="{E6BC2B50-3225-B243-B2A8-955193F9C509}" srcOrd="0" destOrd="0" presId="urn:microsoft.com/office/officeart/2005/8/layout/hList1"/>
    <dgm:cxn modelId="{F5C699BB-372B-3A4B-9780-2165F218FD00}" type="presParOf" srcId="{E6BC2B50-3225-B243-B2A8-955193F9C509}" destId="{C755E240-CD37-094B-97AE-9E1D35A1267B}" srcOrd="0" destOrd="0" presId="urn:microsoft.com/office/officeart/2005/8/layout/hList1"/>
    <dgm:cxn modelId="{9EB83F9E-30FB-A14A-B2C3-80E712E67698}" type="presParOf" srcId="{C755E240-CD37-094B-97AE-9E1D35A1267B}" destId="{A3EBF5F3-FAE4-3B49-A631-1B2A3A683DC5}" srcOrd="0" destOrd="0" presId="urn:microsoft.com/office/officeart/2005/8/layout/hList1"/>
    <dgm:cxn modelId="{F172F3FE-F34E-154B-A860-04971B076FDE}" type="presParOf" srcId="{C755E240-CD37-094B-97AE-9E1D35A1267B}" destId="{69AE18C6-2A97-C448-900F-58168FD0125D}" srcOrd="1" destOrd="0" presId="urn:microsoft.com/office/officeart/2005/8/layout/hList1"/>
    <dgm:cxn modelId="{80A4B496-C28E-5045-B874-9C132582EFDC}" type="presParOf" srcId="{E6BC2B50-3225-B243-B2A8-955193F9C509}" destId="{042B5E73-823F-994F-9A1B-911652A15E85}" srcOrd="1" destOrd="0" presId="urn:microsoft.com/office/officeart/2005/8/layout/hList1"/>
    <dgm:cxn modelId="{4B40434F-1B5A-6B43-B8E0-DCD70963383C}" type="presParOf" srcId="{E6BC2B50-3225-B243-B2A8-955193F9C509}" destId="{03EC80A3-2623-E746-8993-5060D6603CC9}" srcOrd="2" destOrd="0" presId="urn:microsoft.com/office/officeart/2005/8/layout/hList1"/>
    <dgm:cxn modelId="{4DDCB696-1D0B-864E-B97D-F6ED3E9AC039}" type="presParOf" srcId="{03EC80A3-2623-E746-8993-5060D6603CC9}" destId="{5A55BF93-C665-B749-BF47-B384963435A0}" srcOrd="0" destOrd="0" presId="urn:microsoft.com/office/officeart/2005/8/layout/hList1"/>
    <dgm:cxn modelId="{223F99EA-A306-104E-93A0-63488959409C}" type="presParOf" srcId="{03EC80A3-2623-E746-8993-5060D6603CC9}" destId="{B5777591-FB48-D346-AF26-D449FEE41A77}" srcOrd="1" destOrd="0" presId="urn:microsoft.com/office/officeart/2005/8/layout/hList1"/>
    <dgm:cxn modelId="{EFA46F42-C0B2-8B44-8371-39AA665936F9}" type="presParOf" srcId="{E6BC2B50-3225-B243-B2A8-955193F9C509}" destId="{B91EBFEE-7305-3045-977F-89978EFFC7AF}" srcOrd="3" destOrd="0" presId="urn:microsoft.com/office/officeart/2005/8/layout/hList1"/>
    <dgm:cxn modelId="{E0174024-6650-A848-A039-304799124CA4}" type="presParOf" srcId="{E6BC2B50-3225-B243-B2A8-955193F9C509}" destId="{8763D7D7-9796-714D-A216-B7707E0E89E9}" srcOrd="4" destOrd="0" presId="urn:microsoft.com/office/officeart/2005/8/layout/hList1"/>
    <dgm:cxn modelId="{F44F2DF3-FBCF-6341-9A09-F12215CCBEEE}" type="presParOf" srcId="{8763D7D7-9796-714D-A216-B7707E0E89E9}" destId="{D2A2B80E-3E0F-4E49-8E89-3C3C22623B8E}" srcOrd="0" destOrd="0" presId="urn:microsoft.com/office/officeart/2005/8/layout/hList1"/>
    <dgm:cxn modelId="{AD7D166A-70FF-BB4C-B17A-38E992E773AC}" type="presParOf" srcId="{8763D7D7-9796-714D-A216-B7707E0E89E9}" destId="{B4B8AE99-3A31-5A4E-A895-884654B2A9A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C5D800-7B30-47C3-BF8B-BCE235C762A2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16FD938-2E76-43DF-91B3-15558E553082}">
      <dgm:prSet/>
      <dgm:spPr/>
      <dgm:t>
        <a:bodyPr/>
        <a:lstStyle/>
        <a:p>
          <a:r>
            <a:rPr lang="hu-HU" b="0" i="0" dirty="0" err="1"/>
            <a:t>Hypothyreosis</a:t>
          </a:r>
          <a:r>
            <a:rPr lang="hu-HU" b="0" i="0" dirty="0"/>
            <a:t> jelei SAV-ban</a:t>
          </a:r>
          <a:endParaRPr lang="en-US" dirty="0"/>
        </a:p>
      </dgm:t>
    </dgm:pt>
    <dgm:pt modelId="{52CB04BC-912C-450D-87BF-603CCB3F2E42}" type="parTrans" cxnId="{2B0FBA25-47D1-4F83-AB0B-4D454E0C1862}">
      <dgm:prSet/>
      <dgm:spPr/>
      <dgm:t>
        <a:bodyPr/>
        <a:lstStyle/>
        <a:p>
          <a:endParaRPr lang="en-US"/>
        </a:p>
      </dgm:t>
    </dgm:pt>
    <dgm:pt modelId="{8B016395-A756-4345-9736-11165386242F}" type="sibTrans" cxnId="{2B0FBA25-47D1-4F83-AB0B-4D454E0C1862}">
      <dgm:prSet/>
      <dgm:spPr/>
      <dgm:t>
        <a:bodyPr/>
        <a:lstStyle/>
        <a:p>
          <a:endParaRPr lang="en-US"/>
        </a:p>
      </dgm:t>
    </dgm:pt>
    <dgm:pt modelId="{FF2C4106-0A54-408E-97AC-21899576944D}">
      <dgm:prSet/>
      <dgm:spPr/>
      <dgm:t>
        <a:bodyPr/>
        <a:lstStyle/>
        <a:p>
          <a:r>
            <a:rPr lang="hu-HU" b="0" i="0"/>
            <a:t>Tudatzavar</a:t>
          </a:r>
          <a:endParaRPr lang="en-US"/>
        </a:p>
      </dgm:t>
    </dgm:pt>
    <dgm:pt modelId="{9DA0B30C-3DAF-42E7-B99C-312569ABD69F}" type="parTrans" cxnId="{20AEE191-3FAA-42D0-A3DE-FCBA1FF39E6F}">
      <dgm:prSet/>
      <dgm:spPr/>
      <dgm:t>
        <a:bodyPr/>
        <a:lstStyle/>
        <a:p>
          <a:endParaRPr lang="en-US"/>
        </a:p>
      </dgm:t>
    </dgm:pt>
    <dgm:pt modelId="{8021D82F-099C-4CF7-8FF5-D4E7B3322D23}" type="sibTrans" cxnId="{20AEE191-3FAA-42D0-A3DE-FCBA1FF39E6F}">
      <dgm:prSet/>
      <dgm:spPr/>
      <dgm:t>
        <a:bodyPr/>
        <a:lstStyle/>
        <a:p>
          <a:endParaRPr lang="en-US"/>
        </a:p>
      </dgm:t>
    </dgm:pt>
    <dgm:pt modelId="{0CE98A97-F764-4842-BA08-F51494050DE3}">
      <dgm:prSet/>
      <dgm:spPr/>
      <dgm:t>
        <a:bodyPr/>
        <a:lstStyle/>
        <a:p>
          <a:r>
            <a:rPr lang="hu-HU" b="0" i="0"/>
            <a:t>Gyengeség</a:t>
          </a:r>
          <a:endParaRPr lang="en-US"/>
        </a:p>
      </dgm:t>
    </dgm:pt>
    <dgm:pt modelId="{E572A45D-B647-4924-9EE4-6ABDE2899B4D}" type="parTrans" cxnId="{9F5227F8-7D93-4640-AB8C-15E887A78464}">
      <dgm:prSet/>
      <dgm:spPr/>
      <dgm:t>
        <a:bodyPr/>
        <a:lstStyle/>
        <a:p>
          <a:endParaRPr lang="en-US"/>
        </a:p>
      </dgm:t>
    </dgm:pt>
    <dgm:pt modelId="{E0620561-C445-4146-9F6B-29A3E79FDBD0}" type="sibTrans" cxnId="{9F5227F8-7D93-4640-AB8C-15E887A78464}">
      <dgm:prSet/>
      <dgm:spPr/>
      <dgm:t>
        <a:bodyPr/>
        <a:lstStyle/>
        <a:p>
          <a:endParaRPr lang="en-US"/>
        </a:p>
      </dgm:t>
    </dgm:pt>
    <dgm:pt modelId="{D6C8AC34-50A3-40AF-AF3C-365A2CD31DD8}">
      <dgm:prSet/>
      <dgm:spPr/>
      <dgm:t>
        <a:bodyPr/>
        <a:lstStyle/>
        <a:p>
          <a:r>
            <a:rPr lang="hu-HU" b="0" i="0"/>
            <a:t>Bradycardia</a:t>
          </a:r>
          <a:endParaRPr lang="en-US"/>
        </a:p>
      </dgm:t>
    </dgm:pt>
    <dgm:pt modelId="{22A7A27C-3473-40AA-A96E-98D22D0328FF}" type="parTrans" cxnId="{0AA0D223-CAFE-487C-B8AE-2F066B6A6D48}">
      <dgm:prSet/>
      <dgm:spPr/>
      <dgm:t>
        <a:bodyPr/>
        <a:lstStyle/>
        <a:p>
          <a:endParaRPr lang="en-US"/>
        </a:p>
      </dgm:t>
    </dgm:pt>
    <dgm:pt modelId="{9BCC1FAC-EF23-4A6C-B1C3-DE43308D3FDD}" type="sibTrans" cxnId="{0AA0D223-CAFE-487C-B8AE-2F066B6A6D48}">
      <dgm:prSet/>
      <dgm:spPr/>
      <dgm:t>
        <a:bodyPr/>
        <a:lstStyle/>
        <a:p>
          <a:endParaRPr lang="en-US"/>
        </a:p>
      </dgm:t>
    </dgm:pt>
    <dgm:pt modelId="{63CCA307-F16D-4E43-8A86-A26CEEEA84C9}">
      <dgm:prSet/>
      <dgm:spPr/>
      <dgm:t>
        <a:bodyPr/>
        <a:lstStyle/>
        <a:p>
          <a:r>
            <a:rPr lang="hu-HU" b="0" i="0"/>
            <a:t>Haemodinamikai zavarok</a:t>
          </a:r>
          <a:endParaRPr lang="en-US"/>
        </a:p>
      </dgm:t>
    </dgm:pt>
    <dgm:pt modelId="{FA0938C9-0EAE-49FF-B667-F242B1AB5D2E}" type="parTrans" cxnId="{BB0EA26F-03E3-4DFB-9CDF-764AE25695CB}">
      <dgm:prSet/>
      <dgm:spPr/>
      <dgm:t>
        <a:bodyPr/>
        <a:lstStyle/>
        <a:p>
          <a:endParaRPr lang="en-US"/>
        </a:p>
      </dgm:t>
    </dgm:pt>
    <dgm:pt modelId="{376130EA-E007-436B-B2F2-95B637730DBC}" type="sibTrans" cxnId="{BB0EA26F-03E3-4DFB-9CDF-764AE25695CB}">
      <dgm:prSet/>
      <dgm:spPr/>
      <dgm:t>
        <a:bodyPr/>
        <a:lstStyle/>
        <a:p>
          <a:endParaRPr lang="en-US"/>
        </a:p>
      </dgm:t>
    </dgm:pt>
    <dgm:pt modelId="{EAB8FCDC-D79B-6D48-BA7F-D444BBE852C3}" type="pres">
      <dgm:prSet presAssocID="{4EC5D800-7B30-47C3-BF8B-BCE235C762A2}" presName="linear" presStyleCnt="0">
        <dgm:presLayoutVars>
          <dgm:dir/>
          <dgm:animLvl val="lvl"/>
          <dgm:resizeHandles val="exact"/>
        </dgm:presLayoutVars>
      </dgm:prSet>
      <dgm:spPr/>
    </dgm:pt>
    <dgm:pt modelId="{8599D0AA-0954-0646-9E34-7AFE7462E213}" type="pres">
      <dgm:prSet presAssocID="{616FD938-2E76-43DF-91B3-15558E553082}" presName="parentLin" presStyleCnt="0"/>
      <dgm:spPr/>
    </dgm:pt>
    <dgm:pt modelId="{46064824-84FC-084E-836F-64A3AB0A911F}" type="pres">
      <dgm:prSet presAssocID="{616FD938-2E76-43DF-91B3-15558E553082}" presName="parentLeftMargin" presStyleLbl="node1" presStyleIdx="0" presStyleCnt="1"/>
      <dgm:spPr/>
    </dgm:pt>
    <dgm:pt modelId="{0DE5E445-2F88-314B-BF7A-A2CD8E9EEB32}" type="pres">
      <dgm:prSet presAssocID="{616FD938-2E76-43DF-91B3-15558E553082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0E0B5305-F023-1842-9E24-1262C556A8D1}" type="pres">
      <dgm:prSet presAssocID="{616FD938-2E76-43DF-91B3-15558E553082}" presName="negativeSpace" presStyleCnt="0"/>
      <dgm:spPr/>
    </dgm:pt>
    <dgm:pt modelId="{8525B85A-48B9-6242-BC2E-550CC9F44D27}" type="pres">
      <dgm:prSet presAssocID="{616FD938-2E76-43DF-91B3-15558E553082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0AA0D223-CAFE-487C-B8AE-2F066B6A6D48}" srcId="{616FD938-2E76-43DF-91B3-15558E553082}" destId="{D6C8AC34-50A3-40AF-AF3C-365A2CD31DD8}" srcOrd="2" destOrd="0" parTransId="{22A7A27C-3473-40AA-A96E-98D22D0328FF}" sibTransId="{9BCC1FAC-EF23-4A6C-B1C3-DE43308D3FDD}"/>
    <dgm:cxn modelId="{2B0FBA25-47D1-4F83-AB0B-4D454E0C1862}" srcId="{4EC5D800-7B30-47C3-BF8B-BCE235C762A2}" destId="{616FD938-2E76-43DF-91B3-15558E553082}" srcOrd="0" destOrd="0" parTransId="{52CB04BC-912C-450D-87BF-603CCB3F2E42}" sibTransId="{8B016395-A756-4345-9736-11165386242F}"/>
    <dgm:cxn modelId="{B6B7892D-7195-D347-BE28-80648A2ABF94}" type="presOf" srcId="{0CE98A97-F764-4842-BA08-F51494050DE3}" destId="{8525B85A-48B9-6242-BC2E-550CC9F44D27}" srcOrd="0" destOrd="1" presId="urn:microsoft.com/office/officeart/2005/8/layout/list1"/>
    <dgm:cxn modelId="{E6247437-9656-F343-AAFA-69D1861A32AB}" type="presOf" srcId="{4EC5D800-7B30-47C3-BF8B-BCE235C762A2}" destId="{EAB8FCDC-D79B-6D48-BA7F-D444BBE852C3}" srcOrd="0" destOrd="0" presId="urn:microsoft.com/office/officeart/2005/8/layout/list1"/>
    <dgm:cxn modelId="{F003CC68-C5D3-EF41-BD77-933CBDC87222}" type="presOf" srcId="{616FD938-2E76-43DF-91B3-15558E553082}" destId="{0DE5E445-2F88-314B-BF7A-A2CD8E9EEB32}" srcOrd="1" destOrd="0" presId="urn:microsoft.com/office/officeart/2005/8/layout/list1"/>
    <dgm:cxn modelId="{BB0EA26F-03E3-4DFB-9CDF-764AE25695CB}" srcId="{616FD938-2E76-43DF-91B3-15558E553082}" destId="{63CCA307-F16D-4E43-8A86-A26CEEEA84C9}" srcOrd="3" destOrd="0" parTransId="{FA0938C9-0EAE-49FF-B667-F242B1AB5D2E}" sibTransId="{376130EA-E007-436B-B2F2-95B637730DBC}"/>
    <dgm:cxn modelId="{78F2CD8D-70E6-1642-A130-404AD595C662}" type="presOf" srcId="{D6C8AC34-50A3-40AF-AF3C-365A2CD31DD8}" destId="{8525B85A-48B9-6242-BC2E-550CC9F44D27}" srcOrd="0" destOrd="2" presId="urn:microsoft.com/office/officeart/2005/8/layout/list1"/>
    <dgm:cxn modelId="{20AEE191-3FAA-42D0-A3DE-FCBA1FF39E6F}" srcId="{616FD938-2E76-43DF-91B3-15558E553082}" destId="{FF2C4106-0A54-408E-97AC-21899576944D}" srcOrd="0" destOrd="0" parTransId="{9DA0B30C-3DAF-42E7-B99C-312569ABD69F}" sibTransId="{8021D82F-099C-4CF7-8FF5-D4E7B3322D23}"/>
    <dgm:cxn modelId="{5E50D8CC-F16F-6A45-81B9-285AD52831A6}" type="presOf" srcId="{63CCA307-F16D-4E43-8A86-A26CEEEA84C9}" destId="{8525B85A-48B9-6242-BC2E-550CC9F44D27}" srcOrd="0" destOrd="3" presId="urn:microsoft.com/office/officeart/2005/8/layout/list1"/>
    <dgm:cxn modelId="{A6733FD7-86C5-DE4E-9D48-17E6A4FF2274}" type="presOf" srcId="{616FD938-2E76-43DF-91B3-15558E553082}" destId="{46064824-84FC-084E-836F-64A3AB0A911F}" srcOrd="0" destOrd="0" presId="urn:microsoft.com/office/officeart/2005/8/layout/list1"/>
    <dgm:cxn modelId="{5EE717DB-6101-CD4E-8B96-B517A5E3986F}" type="presOf" srcId="{FF2C4106-0A54-408E-97AC-21899576944D}" destId="{8525B85A-48B9-6242-BC2E-550CC9F44D27}" srcOrd="0" destOrd="0" presId="urn:microsoft.com/office/officeart/2005/8/layout/list1"/>
    <dgm:cxn modelId="{9F5227F8-7D93-4640-AB8C-15E887A78464}" srcId="{616FD938-2E76-43DF-91B3-15558E553082}" destId="{0CE98A97-F764-4842-BA08-F51494050DE3}" srcOrd="1" destOrd="0" parTransId="{E572A45D-B647-4924-9EE4-6ABDE2899B4D}" sibTransId="{E0620561-C445-4146-9F6B-29A3E79FDBD0}"/>
    <dgm:cxn modelId="{FB5356DE-C13B-834A-AACC-C763BF57EA11}" type="presParOf" srcId="{EAB8FCDC-D79B-6D48-BA7F-D444BBE852C3}" destId="{8599D0AA-0954-0646-9E34-7AFE7462E213}" srcOrd="0" destOrd="0" presId="urn:microsoft.com/office/officeart/2005/8/layout/list1"/>
    <dgm:cxn modelId="{6709DF0F-74CE-9944-A40C-9FFC34FEE16C}" type="presParOf" srcId="{8599D0AA-0954-0646-9E34-7AFE7462E213}" destId="{46064824-84FC-084E-836F-64A3AB0A911F}" srcOrd="0" destOrd="0" presId="urn:microsoft.com/office/officeart/2005/8/layout/list1"/>
    <dgm:cxn modelId="{3E3038EA-650C-AF43-ABD3-84E7044995C3}" type="presParOf" srcId="{8599D0AA-0954-0646-9E34-7AFE7462E213}" destId="{0DE5E445-2F88-314B-BF7A-A2CD8E9EEB32}" srcOrd="1" destOrd="0" presId="urn:microsoft.com/office/officeart/2005/8/layout/list1"/>
    <dgm:cxn modelId="{528E7E1C-515D-AF4F-ABC4-36170188DCBB}" type="presParOf" srcId="{EAB8FCDC-D79B-6D48-BA7F-D444BBE852C3}" destId="{0E0B5305-F023-1842-9E24-1262C556A8D1}" srcOrd="1" destOrd="0" presId="urn:microsoft.com/office/officeart/2005/8/layout/list1"/>
    <dgm:cxn modelId="{5D3D9342-2598-B341-A445-26A5937B6EE5}" type="presParOf" srcId="{EAB8FCDC-D79B-6D48-BA7F-D444BBE852C3}" destId="{8525B85A-48B9-6242-BC2E-550CC9F44D2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1C5646-5F52-814E-9912-61037D837567}">
      <dsp:nvSpPr>
        <dsp:cNvPr id="0" name=""/>
        <dsp:cNvSpPr/>
      </dsp:nvSpPr>
      <dsp:spPr>
        <a:xfrm>
          <a:off x="0" y="677"/>
          <a:ext cx="30253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35ED41F-9AAB-5846-A04D-06E4720F6848}">
      <dsp:nvSpPr>
        <dsp:cNvPr id="0" name=""/>
        <dsp:cNvSpPr/>
      </dsp:nvSpPr>
      <dsp:spPr>
        <a:xfrm>
          <a:off x="0" y="677"/>
          <a:ext cx="3025303" cy="110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100" b="0" i="0" kern="1200" dirty="0" err="1"/>
            <a:t>Cognitiv</a:t>
          </a:r>
          <a:r>
            <a:rPr lang="hu-HU" sz="3100" b="0" i="0" kern="1200" dirty="0"/>
            <a:t> funkció</a:t>
          </a:r>
          <a:endParaRPr lang="en-US" sz="3100" kern="1200" dirty="0"/>
        </a:p>
      </dsp:txBody>
      <dsp:txXfrm>
        <a:off x="0" y="677"/>
        <a:ext cx="3025303" cy="1108938"/>
      </dsp:txXfrm>
    </dsp:sp>
    <dsp:sp modelId="{B2A3095C-C93A-8B4C-BCF5-FDC9799600FE}">
      <dsp:nvSpPr>
        <dsp:cNvPr id="0" name=""/>
        <dsp:cNvSpPr/>
      </dsp:nvSpPr>
      <dsp:spPr>
        <a:xfrm>
          <a:off x="0" y="1109615"/>
          <a:ext cx="30253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EE7DDD3-8D3E-1B45-B5A8-DB73CEBC75A5}">
      <dsp:nvSpPr>
        <dsp:cNvPr id="0" name=""/>
        <dsp:cNvSpPr/>
      </dsp:nvSpPr>
      <dsp:spPr>
        <a:xfrm>
          <a:off x="0" y="1109615"/>
          <a:ext cx="3025303" cy="110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100" kern="1200" dirty="0"/>
            <a:t>Hangulatzavar</a:t>
          </a:r>
        </a:p>
      </dsp:txBody>
      <dsp:txXfrm>
        <a:off x="0" y="1109615"/>
        <a:ext cx="3025303" cy="1108938"/>
      </dsp:txXfrm>
    </dsp:sp>
    <dsp:sp modelId="{3A802E5A-2EAD-8040-9897-D65C31D4C168}">
      <dsp:nvSpPr>
        <dsp:cNvPr id="0" name=""/>
        <dsp:cNvSpPr/>
      </dsp:nvSpPr>
      <dsp:spPr>
        <a:xfrm>
          <a:off x="0" y="2218554"/>
          <a:ext cx="30253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20AE3BE-9F10-264B-852A-2D30C4F7A506}">
      <dsp:nvSpPr>
        <dsp:cNvPr id="0" name=""/>
        <dsp:cNvSpPr/>
      </dsp:nvSpPr>
      <dsp:spPr>
        <a:xfrm>
          <a:off x="0" y="2218554"/>
          <a:ext cx="3025303" cy="110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100" b="0" i="0" kern="1200"/>
            <a:t>Munkaképesség visszanyerése</a:t>
          </a:r>
          <a:endParaRPr lang="en-US" sz="3100" kern="1200"/>
        </a:p>
      </dsp:txBody>
      <dsp:txXfrm>
        <a:off x="0" y="2218554"/>
        <a:ext cx="3025303" cy="1108938"/>
      </dsp:txXfrm>
    </dsp:sp>
    <dsp:sp modelId="{2F513ADA-0BAC-774B-8AC3-A405D00C3D24}">
      <dsp:nvSpPr>
        <dsp:cNvPr id="0" name=""/>
        <dsp:cNvSpPr/>
      </dsp:nvSpPr>
      <dsp:spPr>
        <a:xfrm>
          <a:off x="0" y="3327492"/>
          <a:ext cx="30253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9777E8-C5E8-AB47-96FF-950198CA9477}">
      <dsp:nvSpPr>
        <dsp:cNvPr id="0" name=""/>
        <dsp:cNvSpPr/>
      </dsp:nvSpPr>
      <dsp:spPr>
        <a:xfrm>
          <a:off x="0" y="3327492"/>
          <a:ext cx="3025303" cy="110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100" b="0" i="0" kern="1200"/>
            <a:t>Fizikai terhelhetőség</a:t>
          </a:r>
          <a:endParaRPr lang="en-US" sz="3100" kern="1200"/>
        </a:p>
      </dsp:txBody>
      <dsp:txXfrm>
        <a:off x="0" y="3327492"/>
        <a:ext cx="3025303" cy="1108938"/>
      </dsp:txXfrm>
    </dsp:sp>
    <dsp:sp modelId="{726BD920-CC5D-1840-A4E0-F7E6E8A3F0E1}">
      <dsp:nvSpPr>
        <dsp:cNvPr id="0" name=""/>
        <dsp:cNvSpPr/>
      </dsp:nvSpPr>
      <dsp:spPr>
        <a:xfrm>
          <a:off x="0" y="4436431"/>
          <a:ext cx="302530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E9B397F-2F7C-2E4B-8E9E-872016F8C6F3}">
      <dsp:nvSpPr>
        <dsp:cNvPr id="0" name=""/>
        <dsp:cNvSpPr/>
      </dsp:nvSpPr>
      <dsp:spPr>
        <a:xfrm>
          <a:off x="0" y="4436431"/>
          <a:ext cx="3025303" cy="110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100" b="0" i="0" kern="1200" dirty="0"/>
            <a:t>Hormonális jóllét</a:t>
          </a:r>
          <a:endParaRPr lang="en-US" sz="3100" kern="1200" dirty="0"/>
        </a:p>
      </dsp:txBody>
      <dsp:txXfrm>
        <a:off x="0" y="4436431"/>
        <a:ext cx="3025303" cy="11089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55B7AC-D467-D14A-B5A0-47FCEB162BE7}">
      <dsp:nvSpPr>
        <dsp:cNvPr id="0" name=""/>
        <dsp:cNvSpPr/>
      </dsp:nvSpPr>
      <dsp:spPr>
        <a:xfrm>
          <a:off x="0" y="90143"/>
          <a:ext cx="5181600" cy="565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b="0" i="0" kern="1200"/>
            <a:t>Direkt sérülés</a:t>
          </a:r>
          <a:endParaRPr lang="en-US" sz="2300" kern="1200"/>
        </a:p>
      </dsp:txBody>
      <dsp:txXfrm>
        <a:off x="27586" y="117729"/>
        <a:ext cx="5126428" cy="509938"/>
      </dsp:txXfrm>
    </dsp:sp>
    <dsp:sp modelId="{513A8C54-5520-BF44-90FC-6F9BE5E4175B}">
      <dsp:nvSpPr>
        <dsp:cNvPr id="0" name=""/>
        <dsp:cNvSpPr/>
      </dsp:nvSpPr>
      <dsp:spPr>
        <a:xfrm>
          <a:off x="0" y="655253"/>
          <a:ext cx="5181600" cy="928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1800" b="0" i="0" kern="1200"/>
            <a:t>Hypophysis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1800" b="0" i="0" kern="1200"/>
            <a:t>Hypophysis nyél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1800" b="0" i="0" kern="1200"/>
            <a:t>Hypothalamus</a:t>
          </a:r>
          <a:endParaRPr lang="en-US" sz="1800" kern="1200"/>
        </a:p>
      </dsp:txBody>
      <dsp:txXfrm>
        <a:off x="0" y="655253"/>
        <a:ext cx="5181600" cy="928395"/>
      </dsp:txXfrm>
    </dsp:sp>
    <dsp:sp modelId="{67336AEA-4398-014E-88F7-5AC0578A229D}">
      <dsp:nvSpPr>
        <dsp:cNvPr id="0" name=""/>
        <dsp:cNvSpPr/>
      </dsp:nvSpPr>
      <dsp:spPr>
        <a:xfrm>
          <a:off x="0" y="1583649"/>
          <a:ext cx="5181600" cy="565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b="0" i="0" kern="1200"/>
            <a:t>Kompressziós sérülés</a:t>
          </a:r>
          <a:endParaRPr lang="en-US" sz="2300" kern="1200"/>
        </a:p>
      </dsp:txBody>
      <dsp:txXfrm>
        <a:off x="27586" y="1611235"/>
        <a:ext cx="5126428" cy="509938"/>
      </dsp:txXfrm>
    </dsp:sp>
    <dsp:sp modelId="{89ECC926-34B0-9F42-A430-1034E4209D04}">
      <dsp:nvSpPr>
        <dsp:cNvPr id="0" name=""/>
        <dsp:cNvSpPr/>
      </dsp:nvSpPr>
      <dsp:spPr>
        <a:xfrm>
          <a:off x="0" y="2148759"/>
          <a:ext cx="5181600" cy="618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1800" b="0" i="0" kern="1200"/>
            <a:t>Vérzés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1800" b="0" i="0" kern="1200"/>
            <a:t>Oedema</a:t>
          </a:r>
          <a:endParaRPr lang="en-US" sz="1800" kern="1200"/>
        </a:p>
      </dsp:txBody>
      <dsp:txXfrm>
        <a:off x="0" y="2148759"/>
        <a:ext cx="5181600" cy="618930"/>
      </dsp:txXfrm>
    </dsp:sp>
    <dsp:sp modelId="{0790ABF5-6AEB-4742-8B68-B3F1584FC113}">
      <dsp:nvSpPr>
        <dsp:cNvPr id="0" name=""/>
        <dsp:cNvSpPr/>
      </dsp:nvSpPr>
      <dsp:spPr>
        <a:xfrm>
          <a:off x="0" y="2767688"/>
          <a:ext cx="5181600" cy="5651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b="0" i="0" kern="1200"/>
            <a:t>Vérellátási zavar</a:t>
          </a:r>
          <a:endParaRPr lang="en-US" sz="2300" kern="1200"/>
        </a:p>
      </dsp:txBody>
      <dsp:txXfrm>
        <a:off x="27586" y="2795274"/>
        <a:ext cx="5126428" cy="509938"/>
      </dsp:txXfrm>
    </dsp:sp>
    <dsp:sp modelId="{71407250-67F9-A342-B281-B979A931EB08}">
      <dsp:nvSpPr>
        <dsp:cNvPr id="0" name=""/>
        <dsp:cNvSpPr/>
      </dsp:nvSpPr>
      <dsp:spPr>
        <a:xfrm>
          <a:off x="0" y="3332799"/>
          <a:ext cx="5181600" cy="928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516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1800" b="0" i="0" kern="1200"/>
            <a:t>Vasospasmus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u-HU" sz="1800" b="0" i="0" kern="1200" dirty="0"/>
            <a:t>CPP</a:t>
          </a:r>
          <a14:m xmlns:a14="http://schemas.microsoft.com/office/drawing/2010/main">
            <m:oMath xmlns:m="http://schemas.openxmlformats.org/officeDocument/2006/math">
              <m:r>
                <a:rPr lang="hu-HU" sz="18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↓</m:t>
              </m:r>
            </m:oMath>
          </a14:m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SAV </a:t>
          </a:r>
          <a:r>
            <a:rPr lang="en-US" sz="1800" kern="1200" dirty="0" err="1"/>
            <a:t>súlyossága</a:t>
          </a:r>
          <a:r>
            <a:rPr lang="en-US" sz="1800" kern="1200" dirty="0"/>
            <a:t> (H-H), </a:t>
          </a:r>
          <a:r>
            <a:rPr lang="en-US" sz="1800" kern="1200" dirty="0" err="1"/>
            <a:t>mFisher</a:t>
          </a:r>
          <a:r>
            <a:rPr lang="en-US" sz="1800" kern="1200" dirty="0"/>
            <a:t>)</a:t>
          </a:r>
        </a:p>
      </dsp:txBody>
      <dsp:txXfrm>
        <a:off x="0" y="3332799"/>
        <a:ext cx="5181600" cy="9283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BF5F3-FAE4-3B49-A631-1B2A3A683DC5}">
      <dsp:nvSpPr>
        <dsp:cNvPr id="0" name=""/>
        <dsp:cNvSpPr/>
      </dsp:nvSpPr>
      <dsp:spPr>
        <a:xfrm>
          <a:off x="2948" y="265554"/>
          <a:ext cx="2874836" cy="1117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/>
            <a:t>21 SAV beteg / 12 egészséges kontroll beteg</a:t>
          </a:r>
          <a:endParaRPr lang="en-US" sz="2200" kern="1200"/>
        </a:p>
      </dsp:txBody>
      <dsp:txXfrm>
        <a:off x="2948" y="265554"/>
        <a:ext cx="2874836" cy="1117663"/>
      </dsp:txXfrm>
    </dsp:sp>
    <dsp:sp modelId="{69AE18C6-2A97-C448-900F-58168FD0125D}">
      <dsp:nvSpPr>
        <dsp:cNvPr id="0" name=""/>
        <dsp:cNvSpPr/>
      </dsp:nvSpPr>
      <dsp:spPr>
        <a:xfrm>
          <a:off x="2948" y="1383218"/>
          <a:ext cx="2874836" cy="210610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55BF93-C665-B749-BF47-B384963435A0}">
      <dsp:nvSpPr>
        <dsp:cNvPr id="0" name=""/>
        <dsp:cNvSpPr/>
      </dsp:nvSpPr>
      <dsp:spPr>
        <a:xfrm>
          <a:off x="3280262" y="265554"/>
          <a:ext cx="2874836" cy="1117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Hormonális diszfunkció :</a:t>
          </a:r>
          <a:endParaRPr lang="en-US" sz="2200" kern="1200" dirty="0"/>
        </a:p>
      </dsp:txBody>
      <dsp:txXfrm>
        <a:off x="3280262" y="265554"/>
        <a:ext cx="2874836" cy="1117663"/>
      </dsp:txXfrm>
    </dsp:sp>
    <dsp:sp modelId="{B5777591-FB48-D346-AF26-D449FEE41A77}">
      <dsp:nvSpPr>
        <dsp:cNvPr id="0" name=""/>
        <dsp:cNvSpPr/>
      </dsp:nvSpPr>
      <dsp:spPr>
        <a:xfrm>
          <a:off x="3280262" y="1383218"/>
          <a:ext cx="2874836" cy="210610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 dirty="0" err="1">
              <a:latin typeface="Calibri" panose="020F0502020204030204" pitchFamily="34" charset="0"/>
              <a:cs typeface="Calibri" panose="020F0502020204030204" pitchFamily="34" charset="0"/>
            </a:rPr>
            <a:t>Cortisol</a:t>
          </a: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:	  52.6%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GH:		  42.9%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TSH:		  28.6%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 dirty="0" err="1">
              <a:latin typeface="Calibri" panose="020F0502020204030204" pitchFamily="34" charset="0"/>
              <a:cs typeface="Calibri" panose="020F0502020204030204" pitchFamily="34" charset="0"/>
            </a:rPr>
            <a:t>Hyponatraemia</a:t>
          </a: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:  55%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 dirty="0" err="1">
              <a:latin typeface="Calibri" panose="020F0502020204030204" pitchFamily="34" charset="0"/>
              <a:cs typeface="Calibri" panose="020F0502020204030204" pitchFamily="34" charset="0"/>
            </a:rPr>
            <a:t>Hypernatraemia</a:t>
          </a: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: 20%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280262" y="1383218"/>
        <a:ext cx="2874836" cy="2106101"/>
      </dsp:txXfrm>
    </dsp:sp>
    <dsp:sp modelId="{D2A2B80E-3E0F-4E49-8E89-3C3C22623B8E}">
      <dsp:nvSpPr>
        <dsp:cNvPr id="0" name=""/>
        <dsp:cNvSpPr/>
      </dsp:nvSpPr>
      <dsp:spPr>
        <a:xfrm>
          <a:off x="6557575" y="265554"/>
          <a:ext cx="2874836" cy="11176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200" kern="1200" dirty="0"/>
            <a:t>Hajlamosító  tényező	</a:t>
          </a:r>
          <a:endParaRPr lang="en-US" sz="2200" kern="1200" dirty="0"/>
        </a:p>
      </dsp:txBody>
      <dsp:txXfrm>
        <a:off x="6557575" y="265554"/>
        <a:ext cx="2874836" cy="1117663"/>
      </dsp:txXfrm>
    </dsp:sp>
    <dsp:sp modelId="{B4B8AE99-3A31-5A4E-A895-884654B2A9AC}">
      <dsp:nvSpPr>
        <dsp:cNvPr id="0" name=""/>
        <dsp:cNvSpPr/>
      </dsp:nvSpPr>
      <dsp:spPr>
        <a:xfrm>
          <a:off x="6557575" y="1383218"/>
          <a:ext cx="2874836" cy="210610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>
              <a:latin typeface="Calibri" panose="020F0502020204030204" pitchFamily="34" charset="0"/>
              <a:cs typeface="Calibri" panose="020F0502020204030204" pitchFamily="34" charset="0"/>
            </a:rPr>
            <a:t>Vasospasmus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Súlyos neurológiai állapot: H-H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Súlyos vérzés </a:t>
          </a:r>
          <a:r>
            <a:rPr lang="hu-HU" sz="2000" kern="1200" dirty="0" err="1">
              <a:latin typeface="Calibri" panose="020F0502020204030204" pitchFamily="34" charset="0"/>
              <a:cs typeface="Calibri" panose="020F0502020204030204" pitchFamily="34" charset="0"/>
            </a:rPr>
            <a:t>mFisher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Az </a:t>
          </a:r>
          <a:r>
            <a:rPr lang="hu-HU" sz="2000" kern="1200" dirty="0" err="1">
              <a:latin typeface="Calibri" panose="020F0502020204030204" pitchFamily="34" charset="0"/>
              <a:cs typeface="Calibri" panose="020F0502020204030204" pitchFamily="34" charset="0"/>
            </a:rPr>
            <a:t>aneurysma</a:t>
          </a:r>
          <a:r>
            <a:rPr lang="hu-HU" sz="2000" kern="1200" dirty="0">
              <a:latin typeface="Calibri" panose="020F0502020204030204" pitchFamily="34" charset="0"/>
              <a:cs typeface="Calibri" panose="020F0502020204030204" pitchFamily="34" charset="0"/>
            </a:rPr>
            <a:t> lokalizációja</a:t>
          </a:r>
          <a:endParaRPr lang="en-US" sz="2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557575" y="1383218"/>
        <a:ext cx="2874836" cy="21061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25B85A-48B9-6242-BC2E-550CC9F44D27}">
      <dsp:nvSpPr>
        <dsp:cNvPr id="0" name=""/>
        <dsp:cNvSpPr/>
      </dsp:nvSpPr>
      <dsp:spPr>
        <a:xfrm>
          <a:off x="0" y="1692995"/>
          <a:ext cx="6666833" cy="24664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562356" rIns="517420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700" b="0" i="0" kern="1200"/>
            <a:t>Tudatzavar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700" b="0" i="0" kern="1200"/>
            <a:t>Gyengeség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700" b="0" i="0" kern="1200"/>
            <a:t>Bradycardia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700" b="0" i="0" kern="1200"/>
            <a:t>Haemodinamikai zavarok</a:t>
          </a:r>
          <a:endParaRPr lang="en-US" sz="2700" kern="1200"/>
        </a:p>
      </dsp:txBody>
      <dsp:txXfrm>
        <a:off x="0" y="1692995"/>
        <a:ext cx="6666833" cy="2466449"/>
      </dsp:txXfrm>
    </dsp:sp>
    <dsp:sp modelId="{0DE5E445-2F88-314B-BF7A-A2CD8E9EEB32}">
      <dsp:nvSpPr>
        <dsp:cNvPr id="0" name=""/>
        <dsp:cNvSpPr/>
      </dsp:nvSpPr>
      <dsp:spPr>
        <a:xfrm>
          <a:off x="333341" y="1294475"/>
          <a:ext cx="4666783" cy="79703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b="0" i="0" kern="1200" dirty="0" err="1"/>
            <a:t>Hypothyreosis</a:t>
          </a:r>
          <a:r>
            <a:rPr lang="hu-HU" sz="2700" b="0" i="0" kern="1200" dirty="0"/>
            <a:t> jelei SAV-ban</a:t>
          </a:r>
          <a:endParaRPr lang="en-US" sz="2700" kern="1200" dirty="0"/>
        </a:p>
      </dsp:txBody>
      <dsp:txXfrm>
        <a:off x="372249" y="1333383"/>
        <a:ext cx="4588967" cy="719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1223AB4A-3175-6E40-BA90-940F679DD685}" type="datetimeFigureOut">
              <a:rPr lang="hu-HU" smtClean="0"/>
              <a:pPr/>
              <a:t>2025. 09. 27.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950F1310-6815-5947-926D-70EB3A98912C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32683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37111-F751-114A-8D03-DC8F4F252287}" type="slidenum">
              <a:rPr kumimoji="0" lang="hu-HU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194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678EF7-1571-1766-00B2-F8759BF77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44DDA75-BACE-A75C-DF7B-5EE37E5C8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BB37A4E-29AC-FE20-E7BE-FCEFE10EC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36C7-8E8C-A849-8B56-3BC7597ABF12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65BC3E5-F6CE-1CB1-7531-8D46CC48C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AE9A1F6-6931-710B-45B2-F7DF90B96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231F-D68F-1741-8E28-C7E09D61FF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0190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57DBF3E-AA43-39BC-FE8E-3A300C93D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53E5611-248E-3E2C-1E71-A42366A4C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94C92EF-F2C0-C195-D9BA-7A310B347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36C7-8E8C-A849-8B56-3BC7597ABF12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9413ADB-77ED-CD53-8826-B6B639F8C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DF2C374-8487-EE08-EFAA-98FCF228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231F-D68F-1741-8E28-C7E09D61FF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0333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9C4A7432-77F1-8BF1-B493-B3838BB7C6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A35AF61-AA7B-FFC5-4210-177B56C33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0924B54-54B2-C8BB-5CC9-D6A389C58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36C7-8E8C-A849-8B56-3BC7597ABF12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66998BF-C0E6-6CD9-DCFB-1F3256245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9BAECB6-7DEF-D106-BB01-1C90E0C5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231F-D68F-1741-8E28-C7E09D61FF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6463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796D26E-57A4-4FD3-9D4F-823ACBDE9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F2BDFEA-0582-417F-B570-DC5940BA2F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29BF788-E76A-461F-8A46-8E76AD60F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B015-9CA2-424C-8DE5-53A94566E027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63A1FC0-D5DF-4339-85B4-BBDA06C90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8768FBB-1B8D-4A12-A546-5929C0D83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695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B0435F-8AE8-4C4B-9C75-EC5CEFFEC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502AE07-EB83-42B9-B6AC-82EFB79C2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0C67FD5-1A5A-49A7-B5C1-E0CCCEEF8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B015-9CA2-424C-8DE5-53A94566E027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66DCD5B-FFB8-4D2F-A022-01F1C232B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877F2F6-35DF-4EC6-A75C-8C0064412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3123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525106-EF39-49EC-A810-C7436B2D1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02771D9-DBC6-4594-B6A8-811AE7C06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2A1D29D-7BDA-4559-B5E4-5EA5A6521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B015-9CA2-424C-8DE5-53A94566E027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92D22ED-A364-442B-AA12-401F25097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5755748-7BB3-43EF-943F-0150A927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3385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8B4A3E-92E4-41EF-A0D3-7EA5EC637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7A3DEC2-D132-467F-A6F4-07DD1D5F1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EC223D8-2932-4337-8725-E16669A0B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EE9F747-C7C1-41FE-88F6-406C19898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B015-9CA2-424C-8DE5-53A94566E027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6FE4A25-9CFD-4F01-BF61-A7C4B7E04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7C6BDA5-B6D1-45D6-8497-BA3842E7E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6929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CE9DFC-0FB6-435E-B401-D66A303BE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3522D42-23B1-4152-8850-F41B9CD93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430030D-0BED-4701-8AC6-25E6C79C7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4373A4A-E2F1-4485-A532-707FFCF6D9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F019E7F-89A3-4884-B8B9-57EB00AD4A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ECED07A8-2FD6-4FC7-A825-CB09E9014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B015-9CA2-424C-8DE5-53A94566E027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7359E387-B884-4871-937E-6F6F683DF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5D775125-779B-4CAB-A578-5316C69E9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7825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DD0323B-67C7-454B-8502-BC4DC6E6D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231D38A3-5FB2-4803-8CAE-61E11CB0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B015-9CA2-424C-8DE5-53A94566E027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FA2314C-2B16-4B0D-9EB2-163BBB2DF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401FAD1-6789-44BA-BE4B-8FDB638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4632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681D38F-5EB2-4E22-A067-DC352EF29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B015-9CA2-424C-8DE5-53A94566E027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7FBC63F-81C8-4384-B918-52D574805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8AD97C2-9D1C-4546-B72F-B2BE865D2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6956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DFB74D-60D5-493B-B116-D8FB86E4D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0C59979-41B8-4418-9D1C-7A550B12F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85B4701-CE56-48A7-8B5F-4D2C8306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98FD44E-0962-4A87-A156-40429E304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B015-9CA2-424C-8DE5-53A94566E027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96C190A-1B8C-48DA-A33A-19EE61785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A406CF4-F919-4FD9-AB64-654BAB251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4843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3F5CFF-C982-BDE6-ADAD-FE81E9B97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AA33EF5-3DE7-E5C2-AFA1-62D0FDED8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E02959B-3F7C-1505-73DC-EC678D513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36C7-8E8C-A849-8B56-3BC7597ABF12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D3474BE-F9A9-7A49-8D63-92BB6C267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97ADF83-4765-DB82-4A44-B06EBE59E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231F-D68F-1741-8E28-C7E09D61FF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4773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EC0B36-D071-422C-81A6-4BE4E223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6E0A82E-E1A5-4BA0-9F12-573716818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485E2C2-3A9B-4C03-BA31-E1849705B4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2E723B2-1F16-48E7-B23E-99BA30F81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B015-9CA2-424C-8DE5-53A94566E027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7BB01DB-B8BA-4BD7-8A0D-CFB8AC4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B6D9355-F69E-4F9B-991B-0DA396A5D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7414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F0D8FFC-663B-40CB-A5AC-9DF85B7E0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4AADD14-7D7A-4FCC-9DA4-4C2F7E2FB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5FDB559-66E4-4A8B-A77D-84576DBDB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B015-9CA2-424C-8DE5-53A94566E027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7F50792-F174-484B-B76A-9C28EC852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404B710-F38C-4C2C-9B41-7E29632F2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95913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E78FB40E-B3D3-40E0-8E38-34D703D0E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3F5BF86-0974-48D5-9BC9-6219F5A8D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9747665-6152-4E29-9F9B-54444CC92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BB015-9CA2-424C-8DE5-53A94566E027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28F07B3-D965-4504-B9D3-08645B4BD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6CCE5DD-C1CA-406D-809E-58599166F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7134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7F679AD-5A16-014A-2EC4-4369CE276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212DC8A-2B89-7FB1-ACB7-243A652D3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7F0B380-DE2F-C1E7-FF4F-C1E7A7125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36C7-8E8C-A849-8B56-3BC7597ABF12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708D122-446B-158A-24D2-58C753DE2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50F035E-E96C-55D1-2275-6325A9B5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231F-D68F-1741-8E28-C7E09D61FF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7667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3A9E61-AA71-D78D-0913-013386263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6283803-F8C9-C3FB-DF31-22D91E6E6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F3D1523-1759-5E4E-14D4-30E610BAD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175C9AB-900E-691D-B653-D7FF71DF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36C7-8E8C-A849-8B56-3BC7597ABF12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A9E18C1-4002-ECF7-C8AF-9F8A6F6CD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FA4234B-4955-20AE-8C82-296256C2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231F-D68F-1741-8E28-C7E09D61FF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105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2E1E95B-D407-77DB-D0A1-26DF2E24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39B3837-4422-E713-C4E6-6C9D9554E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EEFB958-C485-C791-C36C-0F34198A7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DAB6D9E-ABBB-A5E9-068C-6B31ECDE8F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484D1FA-E7D7-8FE9-FEC6-6A42444A1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EC1DED54-FE4D-5031-4D41-728685FC3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36C7-8E8C-A849-8B56-3BC7597ABF12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58B9EE02-CC85-B3D7-D299-A8DD52832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A1B1BF5B-86CD-53E7-A7E0-20762E80B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231F-D68F-1741-8E28-C7E09D61FF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3534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209A1C-B58B-7873-D572-DE4ECDE7D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A7159043-3CB3-C2DC-2537-415783C73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36C7-8E8C-A849-8B56-3BC7597ABF12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6351E0A-71C4-AB0E-61AF-6019EC120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6ED37D9B-8ECF-6E07-1D3C-DB568EDDD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231F-D68F-1741-8E28-C7E09D61FF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0197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5456C7AF-88E6-6624-715B-C53E44704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36C7-8E8C-A849-8B56-3BC7597ABF12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E5659DD0-ECED-C4EF-DC3E-516ED9A69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B6BA3B7-DC68-B0AA-B1D4-7800A32C4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231F-D68F-1741-8E28-C7E09D61FF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0463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F45214-1FD1-3314-3D46-6EFC51390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68361E2-3941-EE63-7433-0D5F988D1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67A0C7E-A1B1-0E3B-5761-6230B0B28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88EE0FC-2FB8-C7D6-2AE3-6D9F27462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36C7-8E8C-A849-8B56-3BC7597ABF12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F5D0E5E-C216-A3D6-C946-591B234B7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0CEE33D-A188-D4F9-C66C-3E91EE3B9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231F-D68F-1741-8E28-C7E09D61FF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0642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6912CF-3A66-B39B-92ED-9EE2833FC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1DC905C-7E47-4214-74A4-CDC17787C9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DD42087-C347-FFE5-7D57-79F8D922A7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7B41BBD-B369-E901-132C-2B38B07DC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236C7-8E8C-A849-8B56-3BC7597ABF12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3CE562D-4700-DBEA-B0E1-7885BBDAA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D7F3552-18C4-389A-6160-72A22D692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1231F-D68F-1741-8E28-C7E09D61FFB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3914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548609F6-EBF4-6B84-C7CC-9472F286E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727ACFB-2E5B-7C83-F3B0-AB8065187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BF06AA8-6A0A-68DC-2D8D-D931A0D250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E4236C7-8E8C-A849-8B56-3BC7597ABF12}" type="datetimeFigureOut">
              <a:rPr lang="hu-HU" smtClean="0"/>
              <a:pPr/>
              <a:t>2025. 09. 27.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E18A2EF-0625-0F78-43A7-C97FC120D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82D7753-2D60-5489-49E0-6394F4F14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C8A1231F-D68F-1741-8E28-C7E09D61FFBD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6045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9D14AC7-229E-4912-868E-E57422BD4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CF8C4E9-0A28-4350-AE6E-B4458D833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ACDD8A6-8276-4485-9B77-4B7377250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BB015-9CA2-424C-8DE5-53A94566E027}" type="datetimeFigureOut">
              <a:rPr lang="hu-HU" smtClean="0"/>
              <a:t>2025. 09. 27.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6EF4984-7E97-49D7-8473-294364BAB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F380BE58-BF49-4953-9C48-DB3E623FC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AAC27-4BBD-4DCE-817D-21D91803F82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070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openxmlformats.org/officeDocument/2006/relationships/image" Target="../media/image19.png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21448C-224E-4C15-8C52-A7E2D8DE5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535" y="622073"/>
            <a:ext cx="6380164" cy="1727205"/>
          </a:xfrm>
        </p:spPr>
        <p:txBody>
          <a:bodyPr>
            <a:normAutofit/>
          </a:bodyPr>
          <a:lstStyle/>
          <a:p>
            <a:pPr algn="l"/>
            <a:r>
              <a:rPr lang="hu-HU" sz="4000" dirty="0">
                <a:solidFill>
                  <a:schemeClr val="bg1"/>
                </a:solidFill>
              </a:rPr>
              <a:t>Hormonális diszfunkció </a:t>
            </a:r>
            <a:r>
              <a:rPr lang="hu-HU" sz="4000" dirty="0" err="1">
                <a:solidFill>
                  <a:schemeClr val="bg1"/>
                </a:solidFill>
              </a:rPr>
              <a:t>szubarachnoideális</a:t>
            </a:r>
            <a:r>
              <a:rPr lang="hu-HU" sz="4000" dirty="0">
                <a:solidFill>
                  <a:schemeClr val="bg1"/>
                </a:solidFill>
              </a:rPr>
              <a:t> vérzésben</a:t>
            </a:r>
            <a:endParaRPr lang="hu-HU" sz="4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A288B8D-A4D8-4A72-8E1D-1E4673E59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535" y="3429000"/>
            <a:ext cx="3744686" cy="65064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hu-HU" sz="2800" dirty="0">
                <a:solidFill>
                  <a:schemeClr val="bg1"/>
                </a:solidFill>
              </a:rPr>
              <a:t>Molnár  Csilla</a:t>
            </a:r>
          </a:p>
          <a:p>
            <a:pPr algn="l"/>
            <a:r>
              <a:rPr lang="hu-HU" sz="2800" dirty="0">
                <a:solidFill>
                  <a:schemeClr val="bg1"/>
                </a:solidFill>
              </a:rPr>
              <a:t>DEKK </a:t>
            </a:r>
            <a:r>
              <a:rPr lang="hu-HU" sz="2800" dirty="0" err="1">
                <a:solidFill>
                  <a:schemeClr val="bg1"/>
                </a:solidFill>
              </a:rPr>
              <a:t>AiTK</a:t>
            </a:r>
            <a:endParaRPr lang="hu-H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87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E72714C-718C-0E9B-52E6-9ADD835A3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975" y="462067"/>
            <a:ext cx="9183756" cy="593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346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08640FA-A030-9A5F-528B-1201F0D66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9899"/>
          </a:xfrm>
        </p:spPr>
        <p:txBody>
          <a:bodyPr>
            <a:normAutofit fontScale="90000"/>
          </a:bodyPr>
          <a:lstStyle/>
          <a:p>
            <a:r>
              <a:rPr lang="hu-HU" dirty="0"/>
              <a:t>Milyen mechanizmus okozhatja a hormonális diszfunkció kialakulását SAV-ban?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rtalom helye 3">
                <a:extLst>
                  <a:ext uri="{FF2B5EF4-FFF2-40B4-BE49-F238E27FC236}">
                    <a16:creationId xmlns:a16="http://schemas.microsoft.com/office/drawing/2014/main" id="{2689EA3C-C6D9-A8D8-2668-D01B5ADEC0CC}"/>
                  </a:ext>
                </a:extLst>
              </p:cNvPr>
              <p:cNvGraphicFramePr>
                <a:graphicFrameLocks noGrp="1"/>
              </p:cNvGraphicFramePr>
              <p:nvPr>
                <p:ph sz="half" idx="1"/>
                <p:extLst>
                  <p:ext uri="{D42A27DB-BD31-4B8C-83A1-F6EECF244321}">
                    <p14:modId xmlns:p14="http://schemas.microsoft.com/office/powerpoint/2010/main" val="1485546832"/>
                  </p:ext>
                </p:extLst>
              </p:nvPr>
            </p:nvGraphicFramePr>
            <p:xfrm>
              <a:off x="838200" y="1825625"/>
              <a:ext cx="5181600" cy="43513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11" name="Tartalom helye 3">
                <a:extLst>
                  <a:ext uri="{FF2B5EF4-FFF2-40B4-BE49-F238E27FC236}">
                    <a16:creationId xmlns:a16="http://schemas.microsoft.com/office/drawing/2014/main" id="{2689EA3C-C6D9-A8D8-2668-D01B5ADEC0CC}"/>
                  </a:ext>
                </a:extLst>
              </p:cNvPr>
              <p:cNvGraphicFramePr>
                <a:graphicFrameLocks noGrp="1"/>
              </p:cNvGraphicFramePr>
              <p:nvPr>
                <p:ph sz="half" idx="1"/>
                <p:extLst>
                  <p:ext uri="{D42A27DB-BD31-4B8C-83A1-F6EECF244321}">
                    <p14:modId xmlns:p14="http://schemas.microsoft.com/office/powerpoint/2010/main" val="1485546832"/>
                  </p:ext>
                </p:extLst>
              </p:nvPr>
            </p:nvGraphicFramePr>
            <p:xfrm>
              <a:off x="838200" y="1825625"/>
              <a:ext cx="5181600" cy="43513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pic>
        <p:nvPicPr>
          <p:cNvPr id="7" name="Tartalom helye 6" descr="A képen diagram, szöveg, képernyő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F6C495F-B05C-F7C4-6F73-10279FB397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5412265" y="1825625"/>
            <a:ext cx="5865335" cy="4351338"/>
          </a:xfrm>
          <a:ln w="28575">
            <a:solidFill>
              <a:schemeClr val="accent4">
                <a:lumMod val="50000"/>
              </a:schemeClr>
            </a:solidFill>
          </a:ln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EBF328F7-25C6-4694-9B9A-9D873CECD22E}"/>
              </a:ext>
            </a:extLst>
          </p:cNvPr>
          <p:cNvSpPr txBox="1"/>
          <p:nvPr/>
        </p:nvSpPr>
        <p:spPr>
          <a:xfrm>
            <a:off x="5412265" y="6354375"/>
            <a:ext cx="190728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Lancet</a:t>
            </a:r>
            <a:r>
              <a:rPr lang="hu-HU" sz="1200" dirty="0">
                <a:latin typeface="Calibri" panose="020F0502020204030204" pitchFamily="34" charset="0"/>
                <a:cs typeface="Calibri" panose="020F0502020204030204" pitchFamily="34" charset="0"/>
              </a:rPr>
              <a:t> 2024; 403: 2632–48</a:t>
            </a:r>
          </a:p>
        </p:txBody>
      </p:sp>
    </p:spTree>
    <p:extLst>
      <p:ext uri="{BB962C8B-B14F-4D97-AF65-F5344CB8AC3E}">
        <p14:creationId xmlns:p14="http://schemas.microsoft.com/office/powerpoint/2010/main" val="2395405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szöveg, képernyőkép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0172223-8A3A-7CF8-E8F9-BEAB87EB6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756" y="169334"/>
            <a:ext cx="7286487" cy="2235200"/>
          </a:xfrm>
          <a:prstGeom prst="rect">
            <a:avLst/>
          </a:prstGeom>
        </p:spPr>
      </p:pic>
      <p:graphicFrame>
        <p:nvGraphicFramePr>
          <p:cNvPr id="10" name="Szövegdoboz 7">
            <a:extLst>
              <a:ext uri="{FF2B5EF4-FFF2-40B4-BE49-F238E27FC236}">
                <a16:creationId xmlns:a16="http://schemas.microsoft.com/office/drawing/2014/main" id="{A741FE67-C74A-2090-EB34-0D19AB431B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4554328"/>
              </p:ext>
            </p:extLst>
          </p:nvPr>
        </p:nvGraphicFramePr>
        <p:xfrm>
          <a:off x="1378318" y="2579270"/>
          <a:ext cx="9435361" cy="3754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19645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87A030-58EE-912E-C71E-2B40E3B14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315" y="365124"/>
            <a:ext cx="10515600" cy="1325563"/>
          </a:xfrm>
        </p:spPr>
        <p:txBody>
          <a:bodyPr/>
          <a:lstStyle/>
          <a:p>
            <a:r>
              <a:rPr lang="hu-HU" dirty="0"/>
              <a:t>Időbeli változás</a:t>
            </a:r>
          </a:p>
        </p:txBody>
      </p:sp>
      <p:pic>
        <p:nvPicPr>
          <p:cNvPr id="5" name="Tartalom helye 4" descr="A képen szöveg, képernyőkép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2A7EC7F-EF0C-8617-DEE1-F5CD15941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6642" y="56701"/>
            <a:ext cx="6129273" cy="1942407"/>
          </a:xfrm>
        </p:spPr>
      </p:pic>
      <p:pic>
        <p:nvPicPr>
          <p:cNvPr id="9" name="Kép 8" descr="A képen szöveg, képernyőkép, Betűtípus, nyugt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DFB1F53-E075-5185-EF3E-567FBA6C2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042" y="2250417"/>
            <a:ext cx="7682873" cy="1903242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pic>
        <p:nvPicPr>
          <p:cNvPr id="11" name="Kép 10" descr="A képen szöveg, képernyőkép, Betűtípus, nyugt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91FB4AF-59A9-27B3-EDE9-8CBE4ED02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042" y="4416357"/>
            <a:ext cx="7682873" cy="2203347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sp>
        <p:nvSpPr>
          <p:cNvPr id="13" name="Jobbra mutató nyíl 12">
            <a:extLst>
              <a:ext uri="{FF2B5EF4-FFF2-40B4-BE49-F238E27FC236}">
                <a16:creationId xmlns:a16="http://schemas.microsoft.com/office/drawing/2014/main" id="{69FA49CB-81D5-545B-0D27-12DF74479F65}"/>
              </a:ext>
            </a:extLst>
          </p:cNvPr>
          <p:cNvSpPr/>
          <p:nvPr/>
        </p:nvSpPr>
        <p:spPr>
          <a:xfrm>
            <a:off x="1060315" y="2691829"/>
            <a:ext cx="2239476" cy="10204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Akut fázis</a:t>
            </a:r>
          </a:p>
        </p:txBody>
      </p:sp>
      <p:sp>
        <p:nvSpPr>
          <p:cNvPr id="14" name="Jobbra mutató nyíl 13">
            <a:extLst>
              <a:ext uri="{FF2B5EF4-FFF2-40B4-BE49-F238E27FC236}">
                <a16:creationId xmlns:a16="http://schemas.microsoft.com/office/drawing/2014/main" id="{12D0FF1E-3F5E-61BB-83B6-9BFFCC04BA39}"/>
              </a:ext>
            </a:extLst>
          </p:cNvPr>
          <p:cNvSpPr/>
          <p:nvPr/>
        </p:nvSpPr>
        <p:spPr>
          <a:xfrm>
            <a:off x="1060315" y="5007821"/>
            <a:ext cx="2239476" cy="10204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Krónikus fázis</a:t>
            </a:r>
          </a:p>
        </p:txBody>
      </p:sp>
      <p:sp>
        <p:nvSpPr>
          <p:cNvPr id="15" name="Lekerekített téglalap 14">
            <a:extLst>
              <a:ext uri="{FF2B5EF4-FFF2-40B4-BE49-F238E27FC236}">
                <a16:creationId xmlns:a16="http://schemas.microsoft.com/office/drawing/2014/main" id="{9C41A8AC-E089-AAD6-03F3-9F5888EAE3DA}"/>
              </a:ext>
            </a:extLst>
          </p:cNvPr>
          <p:cNvSpPr/>
          <p:nvPr/>
        </p:nvSpPr>
        <p:spPr>
          <a:xfrm>
            <a:off x="9660835" y="2902224"/>
            <a:ext cx="1590261" cy="124869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Lekerekített téglalap 17">
            <a:extLst>
              <a:ext uri="{FF2B5EF4-FFF2-40B4-BE49-F238E27FC236}">
                <a16:creationId xmlns:a16="http://schemas.microsoft.com/office/drawing/2014/main" id="{EF8D22DF-EB19-2847-ED68-2FF0BCB7BC60}"/>
              </a:ext>
            </a:extLst>
          </p:cNvPr>
          <p:cNvSpPr/>
          <p:nvPr/>
        </p:nvSpPr>
        <p:spPr>
          <a:xfrm>
            <a:off x="9660835" y="5208105"/>
            <a:ext cx="1590261" cy="14116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6783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>
            <a:extLst>
              <a:ext uri="{FF2B5EF4-FFF2-40B4-BE49-F238E27FC236}">
                <a16:creationId xmlns:a16="http://schemas.microsoft.com/office/drawing/2014/main" id="{9B90E81C-0EE0-0D49-117D-CEA56C677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243923"/>
            <a:ext cx="2832560" cy="486133"/>
          </a:xfrm>
        </p:spPr>
        <p:txBody>
          <a:bodyPr>
            <a:noAutofit/>
          </a:bodyPr>
          <a:lstStyle/>
          <a:p>
            <a:r>
              <a:rPr lang="hu-HU" sz="3200" dirty="0" err="1"/>
              <a:t>Hiponatrémia</a:t>
            </a:r>
            <a:endParaRPr lang="hu-HU" sz="3200" dirty="0"/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711D1C7-058A-8CA7-734E-1C238F62A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3172259"/>
            <a:ext cx="5157787" cy="30162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dirty="0"/>
              <a:t>Cerebrális </a:t>
            </a:r>
            <a:r>
              <a:rPr lang="hu-HU" dirty="0" err="1"/>
              <a:t>oedema</a:t>
            </a:r>
            <a:endParaRPr lang="hu-HU" dirty="0"/>
          </a:p>
          <a:p>
            <a:pPr>
              <a:lnSpc>
                <a:spcPct val="150000"/>
              </a:lnSpc>
            </a:pPr>
            <a:r>
              <a:rPr lang="hu-HU" dirty="0"/>
              <a:t>Zavartság</a:t>
            </a:r>
          </a:p>
          <a:p>
            <a:pPr>
              <a:lnSpc>
                <a:spcPct val="150000"/>
              </a:lnSpc>
            </a:pPr>
            <a:r>
              <a:rPr lang="hu-HU" dirty="0"/>
              <a:t>Hányinger, hányás</a:t>
            </a:r>
          </a:p>
          <a:p>
            <a:pPr>
              <a:lnSpc>
                <a:spcPct val="150000"/>
              </a:lnSpc>
            </a:pPr>
            <a:r>
              <a:rPr lang="hu-HU" dirty="0"/>
              <a:t>Beékelődés</a:t>
            </a: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DCF37915-FC41-45A2-94F6-522EC66678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7891" y="2243923"/>
            <a:ext cx="4549877" cy="484981"/>
          </a:xfrm>
        </p:spPr>
        <p:txBody>
          <a:bodyPr>
            <a:noAutofit/>
          </a:bodyPr>
          <a:lstStyle/>
          <a:p>
            <a:r>
              <a:rPr lang="hu-HU" sz="3200" dirty="0" err="1"/>
              <a:t>Hipernatrémia</a:t>
            </a:r>
            <a:endParaRPr lang="hu-H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artalom helye 7">
                <a:extLst>
                  <a:ext uri="{FF2B5EF4-FFF2-40B4-BE49-F238E27FC236}">
                    <a16:creationId xmlns:a16="http://schemas.microsoft.com/office/drawing/2014/main" id="{9964F63C-6749-B0E1-03CA-8087AF657BEF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6096000" y="3172260"/>
                <a:ext cx="5183188" cy="301625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hu-HU" dirty="0"/>
                  <a:t>Agyi víztartalom csökkenése</a:t>
                </a:r>
              </a:p>
              <a:p>
                <a:pPr>
                  <a:lnSpc>
                    <a:spcPct val="150000"/>
                  </a:lnSpc>
                </a:pPr>
                <a:r>
                  <a:rPr lang="hu-HU" dirty="0"/>
                  <a:t>Ingerültség, zavartság</a:t>
                </a:r>
              </a:p>
              <a:p>
                <a:pPr>
                  <a:lnSpc>
                    <a:spcPct val="150000"/>
                  </a:lnSpc>
                </a:pPr>
                <a:r>
                  <a:rPr lang="hu-HU" dirty="0"/>
                  <a:t>Eszméletvesztés</a:t>
                </a:r>
              </a:p>
              <a:p>
                <a:pPr>
                  <a:lnSpc>
                    <a:spcPct val="150000"/>
                  </a:lnSpc>
                </a:pPr>
                <a:r>
                  <a:rPr lang="hu-HU" dirty="0"/>
                  <a:t>Stroke rizikó</a:t>
                </a:r>
                <a14:m>
                  <m:oMath xmlns:m="http://schemas.openxmlformats.org/officeDocument/2006/math">
                    <m:r>
                      <a:rPr lang="hu-H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hu-HU" dirty="0"/>
              </a:p>
            </p:txBody>
          </p:sp>
        </mc:Choice>
        <mc:Fallback xmlns="">
          <p:sp>
            <p:nvSpPr>
              <p:cNvPr id="8" name="Tartalom helye 7">
                <a:extLst>
                  <a:ext uri="{FF2B5EF4-FFF2-40B4-BE49-F238E27FC236}">
                    <a16:creationId xmlns:a16="http://schemas.microsoft.com/office/drawing/2014/main" id="{9964F63C-6749-B0E1-03CA-8087AF657BE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6096000" y="3172260"/>
                <a:ext cx="5183188" cy="3016251"/>
              </a:xfrm>
              <a:blipFill>
                <a:blip r:embed="rId2"/>
                <a:stretch>
                  <a:fillRect l="-2200" b="-3766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ím 9">
            <a:extLst>
              <a:ext uri="{FF2B5EF4-FFF2-40B4-BE49-F238E27FC236}">
                <a16:creationId xmlns:a16="http://schemas.microsoft.com/office/drawing/2014/main" id="{837D43DB-E169-D2ED-6A6F-629468E58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Az egyetlen amire biztosan figyelünk:</a:t>
            </a:r>
            <a:br>
              <a:rPr lang="hu-HU" dirty="0"/>
            </a:br>
            <a:r>
              <a:rPr lang="hu-HU" dirty="0"/>
              <a:t>Só/ víz háztartás - ADH</a:t>
            </a:r>
          </a:p>
        </p:txBody>
      </p:sp>
    </p:spTree>
    <p:extLst>
      <p:ext uri="{BB962C8B-B14F-4D97-AF65-F5344CB8AC3E}">
        <p14:creationId xmlns:p14="http://schemas.microsoft.com/office/powerpoint/2010/main" val="2881288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EA2B049-BA85-BDDA-076B-92F700F8D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hu-HU" sz="3700" dirty="0">
                <a:solidFill>
                  <a:srgbClr val="FFFFFF"/>
                </a:solidFill>
              </a:rPr>
              <a:t>Hormonális diszfunkció és SAV </a:t>
            </a:r>
            <a:r>
              <a:rPr lang="hu-HU" sz="3700" dirty="0" err="1">
                <a:solidFill>
                  <a:srgbClr val="FFFFFF"/>
                </a:solidFill>
              </a:rPr>
              <a:t>outcome</a:t>
            </a:r>
            <a:r>
              <a:rPr lang="hu-HU" sz="3700" dirty="0">
                <a:solidFill>
                  <a:srgbClr val="FFFFFF"/>
                </a:solidFill>
              </a:rPr>
              <a:t> összefüggése: </a:t>
            </a:r>
            <a:br>
              <a:rPr lang="hu-HU" sz="3700" dirty="0">
                <a:solidFill>
                  <a:srgbClr val="FFFFFF"/>
                </a:solidFill>
              </a:rPr>
            </a:br>
            <a:br>
              <a:rPr lang="hu-HU" sz="3700" dirty="0">
                <a:solidFill>
                  <a:srgbClr val="FFFFFF"/>
                </a:solidFill>
              </a:rPr>
            </a:br>
            <a:r>
              <a:rPr lang="hu-HU" sz="3700" dirty="0">
                <a:solidFill>
                  <a:srgbClr val="FFFF00"/>
                </a:solidFill>
              </a:rPr>
              <a:t>Növekedési hormon (GH)</a:t>
            </a:r>
          </a:p>
        </p:txBody>
      </p:sp>
      <p:sp>
        <p:nvSpPr>
          <p:cNvPr id="15" name="Tartalom helye 3">
            <a:extLst>
              <a:ext uri="{FF2B5EF4-FFF2-40B4-BE49-F238E27FC236}">
                <a16:creationId xmlns:a16="http://schemas.microsoft.com/office/drawing/2014/main" id="{1EA796EC-96EA-4892-C072-4C9A6F69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79280" y="840986"/>
            <a:ext cx="3427283" cy="54074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3200" b="1" dirty="0"/>
              <a:t>GH központi idegrendszeri hatásai</a:t>
            </a:r>
            <a:endParaRPr lang="hu-HU" sz="2400" b="1" dirty="0"/>
          </a:p>
          <a:p>
            <a:r>
              <a:rPr lang="hu-HU" sz="2400" dirty="0" err="1"/>
              <a:t>Neuroprotektív</a:t>
            </a:r>
            <a:r>
              <a:rPr lang="hu-HU" sz="2400" dirty="0"/>
              <a:t> és </a:t>
            </a:r>
            <a:r>
              <a:rPr lang="hu-HU" sz="2400" dirty="0" err="1"/>
              <a:t>neuroregeneratív</a:t>
            </a:r>
            <a:r>
              <a:rPr lang="hu-HU" sz="2400" dirty="0"/>
              <a:t> hatások</a:t>
            </a:r>
          </a:p>
          <a:p>
            <a:r>
              <a:rPr lang="hu-HU" sz="2400" dirty="0"/>
              <a:t>Kognitív funkciók támogatása</a:t>
            </a:r>
          </a:p>
          <a:p>
            <a:r>
              <a:rPr lang="hu-HU" sz="2400" dirty="0"/>
              <a:t>Befolyásolja az érzelmi állapotot</a:t>
            </a:r>
          </a:p>
          <a:p>
            <a:r>
              <a:rPr lang="hu-HU" sz="2400" dirty="0"/>
              <a:t>Glükóz anyagcsere szabályozó</a:t>
            </a:r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artalom helye 4">
                <a:extLst>
                  <a:ext uri="{FF2B5EF4-FFF2-40B4-BE49-F238E27FC236}">
                    <a16:creationId xmlns:a16="http://schemas.microsoft.com/office/drawing/2014/main" id="{95BBFB33-FBBE-2A04-F823-B10389169C9A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453180" y="1015488"/>
                <a:ext cx="3197701" cy="4760844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hu-HU" sz="3200" b="1" dirty="0"/>
                  <a:t>GH hiányban:</a:t>
                </a:r>
              </a:p>
              <a:p>
                <a:pPr marL="0" indent="0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:endParaRPr lang="hu-HU" sz="2400" b="1" dirty="0"/>
              </a:p>
              <a:p>
                <a:pPr>
                  <a:lnSpc>
                    <a:spcPct val="100000"/>
                  </a:lnSpc>
                </a:pPr>
                <a:r>
                  <a:rPr lang="hu-HU" sz="2400" dirty="0"/>
                  <a:t>Kp.-i idegrendszeri regenerációs képesség</a:t>
                </a:r>
                <a14:m>
                  <m:oMath xmlns:m="http://schemas.openxmlformats.org/officeDocument/2006/math">
                    <m:r>
                      <a:rPr lang="hu-HU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↓</m:t>
                    </m:r>
                  </m:oMath>
                </a14:m>
                <a:endParaRPr lang="hu-HU" sz="2400" dirty="0"/>
              </a:p>
              <a:p>
                <a:pPr>
                  <a:lnSpc>
                    <a:spcPct val="100000"/>
                  </a:lnSpc>
                </a:pPr>
                <a:r>
                  <a:rPr lang="hu-HU" sz="2400" dirty="0"/>
                  <a:t>Kognitív funkció romlása</a:t>
                </a:r>
              </a:p>
              <a:p>
                <a:pPr>
                  <a:lnSpc>
                    <a:spcPct val="100000"/>
                  </a:lnSpc>
                </a:pPr>
                <a:r>
                  <a:rPr lang="hu-HU" sz="2400" dirty="0"/>
                  <a:t>Depresszió, szorongás</a:t>
                </a:r>
              </a:p>
              <a:p>
                <a:pPr>
                  <a:lnSpc>
                    <a:spcPct val="100000"/>
                  </a:lnSpc>
                </a:pPr>
                <a:r>
                  <a:rPr lang="hu-HU" sz="2400" dirty="0"/>
                  <a:t>Izomtömeg vesztés, gyengeség</a:t>
                </a:r>
              </a:p>
            </p:txBody>
          </p:sp>
        </mc:Choice>
        <mc:Fallback xmlns="">
          <p:sp>
            <p:nvSpPr>
              <p:cNvPr id="5" name="Tartalom helye 4">
                <a:extLst>
                  <a:ext uri="{FF2B5EF4-FFF2-40B4-BE49-F238E27FC236}">
                    <a16:creationId xmlns:a16="http://schemas.microsoft.com/office/drawing/2014/main" id="{95BBFB33-FBBE-2A04-F823-B10389169C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453180" y="1015488"/>
                <a:ext cx="3197701" cy="4760844"/>
              </a:xfrm>
              <a:blipFill>
                <a:blip r:embed="rId2"/>
                <a:stretch>
                  <a:fillRect l="-4743" t="-1862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2198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 descr="A képen képernyőkép, Színesség, kö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F0CC192-D10A-F976-3361-31AD84181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226" y="1992796"/>
            <a:ext cx="6549439" cy="3276187"/>
          </a:xfrm>
          <a:prstGeom prst="rect">
            <a:avLst/>
          </a:prstGeom>
        </p:spPr>
      </p:pic>
      <p:pic>
        <p:nvPicPr>
          <p:cNvPr id="10" name="Kép 9" descr="A képen képernyőkép, kör, Színesség, gömb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F6CFBC4-E894-E2E9-D571-DAA267B10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226" y="765037"/>
            <a:ext cx="6615343" cy="5327926"/>
          </a:xfrm>
          <a:prstGeom prst="rect">
            <a:avLst/>
          </a:prstGeom>
        </p:spPr>
      </p:pic>
      <p:pic>
        <p:nvPicPr>
          <p:cNvPr id="12" name="Kép 11" descr="A képen képernyőkép, kör, Színess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D6668F9-64A0-5348-A44A-D7D1A70CD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130" y="765037"/>
            <a:ext cx="6615343" cy="5438340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B7B39094-2A67-D1AA-C1AD-3E1C2AB7B636}"/>
              </a:ext>
            </a:extLst>
          </p:cNvPr>
          <p:cNvSpPr txBox="1"/>
          <p:nvPr/>
        </p:nvSpPr>
        <p:spPr>
          <a:xfrm>
            <a:off x="4179115" y="6365895"/>
            <a:ext cx="2049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latin typeface="Calibri" panose="020F0502020204030204" pitchFamily="34" charset="0"/>
                <a:cs typeface="Calibri" panose="020F0502020204030204" pitchFamily="34" charset="0"/>
              </a:rPr>
              <a:t>Int. </a:t>
            </a:r>
            <a:r>
              <a:rPr lang="hu-H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hu-HU" sz="1200" dirty="0">
                <a:latin typeface="Calibri" panose="020F0502020204030204" pitchFamily="34" charset="0"/>
                <a:cs typeface="Calibri" panose="020F0502020204030204" pitchFamily="34" charset="0"/>
              </a:rPr>
              <a:t>. Mol. </a:t>
            </a:r>
            <a:r>
              <a:rPr lang="hu-HU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Sci</a:t>
            </a:r>
            <a:r>
              <a:rPr lang="hu-HU" sz="1200" dirty="0">
                <a:latin typeface="Calibri" panose="020F0502020204030204" pitchFamily="34" charset="0"/>
                <a:cs typeface="Calibri" panose="020F0502020204030204" pitchFamily="34" charset="0"/>
              </a:rPr>
              <a:t>. 2018, 19, 2294</a:t>
            </a:r>
          </a:p>
        </p:txBody>
      </p:sp>
      <p:pic>
        <p:nvPicPr>
          <p:cNvPr id="17" name="Kép 16" descr="A képen szöveg, Betűtípus, képernyő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3D54083-2CC5-9507-330F-8E0091134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83" y="709829"/>
            <a:ext cx="4647539" cy="1610585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B044AD43-9CF9-3037-FE01-E5DAC013869D}"/>
              </a:ext>
            </a:extLst>
          </p:cNvPr>
          <p:cNvSpPr txBox="1"/>
          <p:nvPr/>
        </p:nvSpPr>
        <p:spPr>
          <a:xfrm>
            <a:off x="347783" y="2643565"/>
            <a:ext cx="4280095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Esetbemutatás</a:t>
            </a:r>
          </a:p>
          <a:p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Enyhe </a:t>
            </a:r>
            <a:r>
              <a:rPr lang="hu-H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cognitiv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 diszfunkció</a:t>
            </a:r>
          </a:p>
          <a:p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Szellemi teljesítmény felmérése: </a:t>
            </a:r>
          </a:p>
          <a:p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TAVEC teszt- szöveg memorizálás</a:t>
            </a:r>
          </a:p>
          <a:p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: GH (0.4 mg/nap, </a:t>
            </a:r>
            <a:r>
              <a:rPr lang="hu-H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subcutan</a:t>
            </a:r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hu-H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u-HU" sz="2000" dirty="0">
                <a:latin typeface="Calibri" panose="020F0502020204030204" pitchFamily="34" charset="0"/>
                <a:cs typeface="Calibri" panose="020F0502020204030204" pitchFamily="34" charset="0"/>
              </a:rPr>
              <a:t>1 hónap kezelést követően TAVEC teszt ismétlése PET CT-vel együtt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639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8025CC-AC97-D582-DF33-4B8143D66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C80903F-2F30-48EE-ED4F-974A04DC0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Hormonális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diszfunkció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és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SAV outcome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összefüggése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Cortisol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artalom helye 3">
                <a:extLst>
                  <a:ext uri="{FF2B5EF4-FFF2-40B4-BE49-F238E27FC236}">
                    <a16:creationId xmlns:a16="http://schemas.microsoft.com/office/drawing/2014/main" id="{A31E4636-1AE5-BA69-6697-700D651A4BB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503157" y="291713"/>
                <a:ext cx="4862447" cy="5546047"/>
              </a:xfrm>
            </p:spPr>
            <p:txBody>
              <a:bodyPr vert="horz" lIns="91440" tIns="45720" rIns="91440" bIns="45720" rtlCol="0" anchor="ctr"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3200" b="1" dirty="0">
                    <a:cs typeface="Calibri" panose="020F0502020204030204" pitchFamily="34" charset="0"/>
                  </a:rPr>
                  <a:t>Cortisol </a:t>
                </a:r>
                <a:r>
                  <a:rPr lang="en-US" sz="3200" b="1" dirty="0" err="1">
                    <a:cs typeface="Calibri" panose="020F0502020204030204" pitchFamily="34" charset="0"/>
                  </a:rPr>
                  <a:t>központi</a:t>
                </a:r>
                <a:r>
                  <a:rPr lang="en-US" sz="3200" b="1" dirty="0"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cs typeface="Calibri" panose="020F0502020204030204" pitchFamily="34" charset="0"/>
                  </a:rPr>
                  <a:t>idegrendszeri</a:t>
                </a:r>
                <a:r>
                  <a:rPr lang="en-US" sz="3200" b="1" dirty="0"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cs typeface="Calibri" panose="020F0502020204030204" pitchFamily="34" charset="0"/>
                  </a:rPr>
                  <a:t>hatásai</a:t>
                </a:r>
                <a:endParaRPr lang="en-US" sz="3200" b="1" dirty="0">
                  <a:cs typeface="Calibri" panose="020F0502020204030204" pitchFamily="34" charset="0"/>
                </a:endParaRPr>
              </a:p>
              <a:p>
                <a:pPr marL="0"/>
                <a:endParaRPr lang="en-US" sz="2400" b="1" dirty="0">
                  <a:cs typeface="Calibri" panose="020F0502020204030204" pitchFamily="34" charset="0"/>
                </a:endParaRPr>
              </a:p>
              <a:p>
                <a:pPr marL="514350"/>
                <a:r>
                  <a:rPr lang="en-US" sz="2400" dirty="0" err="1">
                    <a:cs typeface="Calibri" panose="020F0502020204030204" pitchFamily="34" charset="0"/>
                  </a:rPr>
                  <a:t>Védelmi</a:t>
                </a:r>
                <a:r>
                  <a:rPr lang="en-US" sz="2400" dirty="0"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cs typeface="Calibri" panose="020F0502020204030204" pitchFamily="34" charset="0"/>
                  </a:rPr>
                  <a:t>funkció</a:t>
                </a:r>
                <a:r>
                  <a:rPr lang="en-US" sz="2400" dirty="0"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cs typeface="Calibri" panose="020F0502020204030204" pitchFamily="34" charset="0"/>
                  </a:rPr>
                  <a:t>stresszben</a:t>
                </a:r>
                <a:endParaRPr lang="en-US" sz="2400" dirty="0">
                  <a:cs typeface="Calibri" panose="020F0502020204030204" pitchFamily="34" charset="0"/>
                </a:endParaRPr>
              </a:p>
              <a:p>
                <a:pPr marL="514350"/>
                <a:r>
                  <a:rPr lang="en-US" sz="2400" dirty="0" err="1">
                    <a:cs typeface="Calibri" panose="020F0502020204030204" pitchFamily="34" charset="0"/>
                  </a:rPr>
                  <a:t>Figyelem</a:t>
                </a:r>
                <a:r>
                  <a:rPr lang="en-US" sz="2400" dirty="0">
                    <a:cs typeface="Calibri" panose="020F0502020204030204" pitchFamily="34" charset="0"/>
                  </a:rPr>
                  <a:t>, </a:t>
                </a:r>
                <a:r>
                  <a:rPr lang="en-US" sz="2400" dirty="0" err="1">
                    <a:cs typeface="Calibri" panose="020F0502020204030204" pitchFamily="34" charset="0"/>
                  </a:rPr>
                  <a:t>koncentráló</a:t>
                </a:r>
                <a:r>
                  <a:rPr lang="en-US" sz="2400" dirty="0">
                    <a:cs typeface="Calibri" panose="020F0502020204030204" pitchFamily="34" charset="0"/>
                  </a:rPr>
                  <a:t> </a:t>
                </a:r>
                <a:r>
                  <a:rPr lang="en-US" sz="2400" dirty="0" err="1">
                    <a:cs typeface="Calibri" panose="020F0502020204030204" pitchFamily="34" charset="0"/>
                  </a:rPr>
                  <a:t>képesség</a:t>
                </a:r>
                <a:endParaRPr lang="en-US" sz="2400" dirty="0">
                  <a:cs typeface="Calibri" panose="020F0502020204030204" pitchFamily="34" charset="0"/>
                </a:endParaRPr>
              </a:p>
              <a:p>
                <a:pPr marL="514350"/>
                <a:endParaRPr lang="en-US" sz="2400" dirty="0">
                  <a:cs typeface="Calibri" panose="020F0502020204030204" pitchFamily="34" charset="0"/>
                </a:endParaRPr>
              </a:p>
              <a:p>
                <a:pPr marL="285750" indent="0">
                  <a:buNone/>
                </a:pPr>
                <a:r>
                  <a:rPr lang="en-US" sz="2400" b="1" dirty="0" err="1">
                    <a:cs typeface="Calibri" panose="020F0502020204030204" pitchFamily="34" charset="0"/>
                  </a:rPr>
                  <a:t>Alacsony</a:t>
                </a:r>
                <a:r>
                  <a:rPr lang="en-US" sz="2400" b="1" dirty="0">
                    <a:cs typeface="Calibri" panose="020F0502020204030204" pitchFamily="34" charset="0"/>
                  </a:rPr>
                  <a:t> </a:t>
                </a:r>
                <a:r>
                  <a:rPr lang="en-US" sz="2400" b="1" dirty="0" err="1">
                    <a:cs typeface="Calibri" panose="020F0502020204030204" pitchFamily="34" charset="0"/>
                  </a:rPr>
                  <a:t>szint</a:t>
                </a:r>
                <a:r>
                  <a:rPr lang="en-US" sz="2400" b="1" dirty="0">
                    <a:cs typeface="Calibri" panose="020F0502020204030204" pitchFamily="34" charset="0"/>
                  </a:rPr>
                  <a:t>: </a:t>
                </a:r>
              </a:p>
              <a:p>
                <a:pPr marL="628650" indent="-342900"/>
                <a:r>
                  <a:rPr lang="en-US" sz="2400" dirty="0" err="1">
                    <a:cs typeface="Calibri" panose="020F0502020204030204" pitchFamily="34" charset="0"/>
                  </a:rPr>
                  <a:t>Mortalitás</a:t>
                </a:r>
                <a:r>
                  <a:rPr lang="en-US" sz="2400" dirty="0"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↑</m:t>
                    </m:r>
                  </m:oMath>
                </a14:m>
                <a:endParaRPr lang="en-US" sz="2400" dirty="0">
                  <a:cs typeface="Calibri" panose="020F0502020204030204" pitchFamily="34" charset="0"/>
                </a:endParaRPr>
              </a:p>
              <a:p>
                <a:pPr marL="285750" indent="0">
                  <a:buNone/>
                </a:pPr>
                <a:endParaRPr lang="en-US" sz="2400" dirty="0">
                  <a:cs typeface="Calibri" panose="020F0502020204030204" pitchFamily="34" charset="0"/>
                </a:endParaRPr>
              </a:p>
              <a:p>
                <a:pPr marL="285750" indent="0">
                  <a:buNone/>
                </a:pPr>
                <a:r>
                  <a:rPr lang="en-US" sz="2400" b="1" dirty="0">
                    <a:cs typeface="Calibri" panose="020F0502020204030204" pitchFamily="34" charset="0"/>
                  </a:rPr>
                  <a:t>Magas </a:t>
                </a:r>
                <a:r>
                  <a:rPr lang="en-US" sz="2400" b="1" dirty="0" err="1">
                    <a:cs typeface="Calibri" panose="020F0502020204030204" pitchFamily="34" charset="0"/>
                  </a:rPr>
                  <a:t>szint</a:t>
                </a:r>
                <a:r>
                  <a:rPr lang="en-US" sz="2400" b="1" dirty="0">
                    <a:cs typeface="Calibri" panose="020F0502020204030204" pitchFamily="34" charset="0"/>
                  </a:rPr>
                  <a:t>: </a:t>
                </a:r>
              </a:p>
              <a:p>
                <a:pPr marL="514350"/>
                <a:r>
                  <a:rPr lang="en-US" sz="2400" dirty="0" err="1">
                    <a:cs typeface="Calibri" panose="020F0502020204030204" pitchFamily="34" charset="0"/>
                  </a:rPr>
                  <a:t>Depresszió</a:t>
                </a:r>
                <a:r>
                  <a:rPr lang="en-US" sz="2400" dirty="0">
                    <a:cs typeface="Calibri" panose="020F0502020204030204" pitchFamily="34" charset="0"/>
                  </a:rPr>
                  <a:t>, </a:t>
                </a:r>
                <a:r>
                  <a:rPr lang="en-US" sz="2400" dirty="0" err="1">
                    <a:cs typeface="Calibri" panose="020F0502020204030204" pitchFamily="34" charset="0"/>
                  </a:rPr>
                  <a:t>szorongás</a:t>
                </a:r>
                <a:endParaRPr lang="en-US" sz="2400" dirty="0">
                  <a:cs typeface="Calibri" panose="020F0502020204030204" pitchFamily="34" charset="0"/>
                </a:endParaRPr>
              </a:p>
              <a:p>
                <a:pPr marL="514350"/>
                <a:r>
                  <a:rPr lang="en-US" sz="2400" dirty="0" err="1">
                    <a:cs typeface="Calibri" panose="020F0502020204030204" pitchFamily="34" charset="0"/>
                  </a:rPr>
                  <a:t>Tudatzavar</a:t>
                </a:r>
                <a:endParaRPr lang="en-US" sz="2400" dirty="0">
                  <a:cs typeface="Calibri" panose="020F0502020204030204" pitchFamily="34" charset="0"/>
                </a:endParaRPr>
              </a:p>
              <a:p>
                <a:pPr marL="514350"/>
                <a:r>
                  <a:rPr lang="en-US" sz="2400" dirty="0">
                    <a:cs typeface="Calibri" panose="020F0502020204030204" pitchFamily="34" charset="0"/>
                  </a:rPr>
                  <a:t>DCI</a:t>
                </a:r>
              </a:p>
            </p:txBody>
          </p:sp>
        </mc:Choice>
        <mc:Fallback xmlns="">
          <p:sp>
            <p:nvSpPr>
              <p:cNvPr id="15" name="Tartalom helye 3">
                <a:extLst>
                  <a:ext uri="{FF2B5EF4-FFF2-40B4-BE49-F238E27FC236}">
                    <a16:creationId xmlns:a16="http://schemas.microsoft.com/office/drawing/2014/main" id="{A31E4636-1AE5-BA69-6697-700D651A4B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503157" y="291713"/>
                <a:ext cx="4862447" cy="5546047"/>
              </a:xfrm>
              <a:blipFill>
                <a:blip r:embed="rId2"/>
                <a:stretch>
                  <a:fillRect l="-3133" t="-2517" b="-2059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0659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Kép 7" descr="A képen szöveg, képernyőkép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395FEA1-5F2F-DCC0-CEBD-A312A43D3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69" y="643467"/>
            <a:ext cx="10561261" cy="5571065"/>
          </a:xfrm>
          <a:prstGeom prst="rect">
            <a:avLst/>
          </a:prstGeom>
          <a:ln>
            <a:noFill/>
          </a:ln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31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szöveg, képernyőkép, sor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8DF0178-ED28-E749-93CA-5B2F96D46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4293" y="856274"/>
            <a:ext cx="8102401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44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89AED2A-995B-1175-69A7-A199D0D90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81" y="345810"/>
            <a:ext cx="5422571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sz="4000" dirty="0" err="1"/>
              <a:t>Szubarachnoideális</a:t>
            </a:r>
            <a:r>
              <a:rPr lang="hu-HU" sz="4000" dirty="0"/>
              <a:t> vérzés</a:t>
            </a:r>
            <a:r>
              <a:rPr lang="en-US" sz="4000" dirty="0">
                <a:cs typeface="Calibri" panose="020F0502020204030204" pitchFamily="34" charset="0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cs typeface="Calibri" panose="020F0502020204030204" pitchFamily="34" charset="0"/>
              </a:rPr>
              <a:t>incidenciája</a:t>
            </a:r>
            <a:endParaRPr lang="en-US" sz="4000" kern="12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33347B7-212F-F594-C1BC-077E16BD8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5534" y="2069656"/>
            <a:ext cx="5657047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 err="1">
                <a:cs typeface="Calibri" panose="020F0502020204030204" pitchFamily="34" charset="0"/>
              </a:rPr>
              <a:t>Vérzéses</a:t>
            </a:r>
            <a:r>
              <a:rPr lang="en-US" dirty="0">
                <a:cs typeface="Calibri" panose="020F0502020204030204" pitchFamily="34" charset="0"/>
              </a:rPr>
              <a:t> stroke-ok 5%-a</a:t>
            </a:r>
          </a:p>
          <a:p>
            <a:pPr marL="0" indent="0">
              <a:buNone/>
            </a:pPr>
            <a:r>
              <a:rPr lang="en-US" dirty="0">
                <a:cs typeface="Calibri" panose="020F0502020204030204" pitchFamily="34" charset="0"/>
              </a:rPr>
              <a:t>6-10/100 </a:t>
            </a:r>
            <a:r>
              <a:rPr lang="en-US" dirty="0" err="1">
                <a:cs typeface="Calibri" panose="020F0502020204030204" pitchFamily="34" charset="0"/>
              </a:rPr>
              <a:t>fő</a:t>
            </a:r>
            <a:endParaRPr lang="en-US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 err="1">
                <a:cs typeface="Calibri" panose="020F0502020204030204" pitchFamily="34" charset="0"/>
              </a:rPr>
              <a:t>Mortalitás</a:t>
            </a:r>
            <a:r>
              <a:rPr lang="en-US" dirty="0">
                <a:cs typeface="Calibri" panose="020F0502020204030204" pitchFamily="34" charset="0"/>
              </a:rPr>
              <a:t>: 40-50%</a:t>
            </a:r>
          </a:p>
          <a:p>
            <a:pPr marL="0" lvl="1" indent="0">
              <a:buNone/>
            </a:pPr>
            <a:endParaRPr lang="en-US" sz="2800" dirty="0">
              <a:cs typeface="Calibri" panose="020F0502020204030204" pitchFamily="34" charset="0"/>
            </a:endParaRPr>
          </a:p>
          <a:p>
            <a:pPr marL="0" lvl="1" indent="0">
              <a:buNone/>
            </a:pPr>
            <a:r>
              <a:rPr lang="en-US" sz="2800" dirty="0" err="1">
                <a:cs typeface="Calibri" panose="020F0502020204030204" pitchFamily="34" charset="0"/>
              </a:rPr>
              <a:t>Túlélők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életminősége</a:t>
            </a:r>
            <a:r>
              <a:rPr lang="en-US" sz="2800" dirty="0">
                <a:cs typeface="Calibri" panose="020F0502020204030204" pitchFamily="34" charset="0"/>
              </a:rPr>
              <a:t> 30%-ban </a:t>
            </a:r>
            <a:r>
              <a:rPr lang="en-US" sz="2800" dirty="0" err="1">
                <a:cs typeface="Calibri" panose="020F0502020204030204" pitchFamily="34" charset="0"/>
              </a:rPr>
              <a:t>éri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el</a:t>
            </a:r>
            <a:r>
              <a:rPr lang="en-US" sz="2800" dirty="0">
                <a:cs typeface="Calibri" panose="020F0502020204030204" pitchFamily="34" charset="0"/>
              </a:rPr>
              <a:t> a </a:t>
            </a:r>
            <a:r>
              <a:rPr lang="en-US" sz="2800" dirty="0" err="1">
                <a:cs typeface="Calibri" panose="020F0502020204030204" pitchFamily="34" charset="0"/>
              </a:rPr>
              <a:t>korábbi</a:t>
            </a:r>
            <a:r>
              <a:rPr lang="en-US" sz="2800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életminőséget</a:t>
            </a:r>
            <a:endParaRPr lang="en-US" sz="2800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cs typeface="Calibri" panose="020F0502020204030204" pitchFamily="34" charset="0"/>
              </a:rPr>
              <a:t>40-60 </a:t>
            </a:r>
            <a:r>
              <a:rPr lang="en-US" dirty="0" err="1">
                <a:cs typeface="Calibri" panose="020F0502020204030204" pitchFamily="34" charset="0"/>
              </a:rPr>
              <a:t>év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közötti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korosztályt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érinti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1043" name="Oval 104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Subarachnoid hemorrhage | Radiology Reference Article | Radiopaedia.org">
            <a:extLst>
              <a:ext uri="{FF2B5EF4-FFF2-40B4-BE49-F238E27FC236}">
                <a16:creationId xmlns:a16="http://schemas.microsoft.com/office/drawing/2014/main" id="{A63D45ED-695C-16EA-289C-4D2410EFB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"/>
          <a:stretch>
            <a:fillRect/>
          </a:stretch>
        </p:blipFill>
        <p:spPr bwMode="auto">
          <a:xfrm>
            <a:off x="8129300" y="2924217"/>
            <a:ext cx="3683072" cy="3545328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" name="Arc 104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12" descr="Subarachnoid and Intracranial Hemorrhages | Neurosurgery and Endovascular  Associates">
            <a:extLst>
              <a:ext uri="{FF2B5EF4-FFF2-40B4-BE49-F238E27FC236}">
                <a16:creationId xmlns:a16="http://schemas.microsoft.com/office/drawing/2014/main" id="{F078DAD4-C4D7-2C95-586A-63A5F3B88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 r="18932" b="2"/>
          <a:stretch>
            <a:fillRect/>
          </a:stretch>
        </p:blipFill>
        <p:spPr bwMode="auto">
          <a:xfrm>
            <a:off x="6398011" y="345810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3C804D3-C93C-17BF-BE89-63A9DBFC10D2}"/>
              </a:ext>
            </a:extLst>
          </p:cNvPr>
          <p:cNvSpPr txBox="1"/>
          <p:nvPr/>
        </p:nvSpPr>
        <p:spPr>
          <a:xfrm>
            <a:off x="8354181" y="6471207"/>
            <a:ext cx="3458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Piuitary</a:t>
            </a:r>
            <a:r>
              <a:rPr lang="hu-HU" dirty="0"/>
              <a:t>. 2016 Oct;19(5):522-35. </a:t>
            </a:r>
          </a:p>
        </p:txBody>
      </p:sp>
    </p:spTree>
    <p:extLst>
      <p:ext uri="{BB962C8B-B14F-4D97-AF65-F5344CB8AC3E}">
        <p14:creationId xmlns:p14="http://schemas.microsoft.com/office/powerpoint/2010/main" val="3577589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9340B6-9BD0-13B5-5A5E-C0C6FD4E4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0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24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6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28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0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D5ED499-D916-F56F-E60C-BEF0E6A6D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Hormonális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diszfunkció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és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SAV outcome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összefüggése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Prolactin</a:t>
            </a:r>
          </a:p>
        </p:txBody>
      </p:sp>
      <p:sp>
        <p:nvSpPr>
          <p:cNvPr id="15" name="Tartalom helye 3">
            <a:extLst>
              <a:ext uri="{FF2B5EF4-FFF2-40B4-BE49-F238E27FC236}">
                <a16:creationId xmlns:a16="http://schemas.microsoft.com/office/drawing/2014/main" id="{8A247327-0567-AFC1-AE1D-11431F63BD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13192" y="649480"/>
            <a:ext cx="5152413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 panose="020F0502020204030204" pitchFamily="34" charset="0"/>
              </a:rPr>
              <a:t>A prolactin </a:t>
            </a:r>
            <a:r>
              <a:rPr lang="en-US" dirty="0" err="1">
                <a:cs typeface="Calibri" panose="020F0502020204030204" pitchFamily="34" charset="0"/>
              </a:rPr>
              <a:t>szint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emelkedés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mértéke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utal</a:t>
            </a:r>
            <a:r>
              <a:rPr lang="en-US" dirty="0">
                <a:cs typeface="Calibri" panose="020F0502020204030204" pitchFamily="34" charset="0"/>
              </a:rPr>
              <a:t> a </a:t>
            </a:r>
            <a:r>
              <a:rPr lang="en-US" dirty="0" err="1">
                <a:cs typeface="Calibri" panose="020F0502020204030204" pitchFamily="34" charset="0"/>
              </a:rPr>
              <a:t>sérülés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súlyosságára</a:t>
            </a:r>
            <a:r>
              <a:rPr lang="en-US" dirty="0">
                <a:cs typeface="Calibri" panose="020F0502020204030204" pitchFamily="34" charset="0"/>
              </a:rPr>
              <a:t> TBI, SAV </a:t>
            </a:r>
            <a:r>
              <a:rPr lang="en-US" dirty="0" err="1">
                <a:cs typeface="Calibri" panose="020F0502020204030204" pitchFamily="34" charset="0"/>
              </a:rPr>
              <a:t>esetén</a:t>
            </a:r>
            <a:endParaRPr lang="en-US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 err="1">
                <a:cs typeface="Calibri" panose="020F0502020204030204" pitchFamily="34" charset="0"/>
              </a:rPr>
              <a:t>Prognosztikai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jelentősége</a:t>
            </a:r>
            <a:r>
              <a:rPr lang="en-US" dirty="0">
                <a:cs typeface="Calibri" panose="020F0502020204030204" pitchFamily="34" charset="0"/>
              </a:rPr>
              <a:t> van a VS </a:t>
            </a:r>
            <a:r>
              <a:rPr lang="en-US" dirty="0" err="1">
                <a:cs typeface="Calibri" panose="020F0502020204030204" pitchFamily="34" charset="0"/>
              </a:rPr>
              <a:t>kialakulásában</a:t>
            </a:r>
            <a:endParaRPr lang="en-US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cs typeface="Calibri" panose="020F0502020204030204" pitchFamily="34" charset="0"/>
              </a:rPr>
              <a:t>A prolactin </a:t>
            </a:r>
            <a:r>
              <a:rPr lang="en-US" dirty="0" err="1">
                <a:cs typeface="Calibri" panose="020F0502020204030204" pitchFamily="34" charset="0"/>
              </a:rPr>
              <a:t>szint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változás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általában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rövid</a:t>
            </a:r>
            <a:r>
              <a:rPr lang="en-US" dirty="0">
                <a:cs typeface="Calibri" panose="020F0502020204030204" pitchFamily="34" charset="0"/>
              </a:rPr>
              <a:t> </a:t>
            </a:r>
            <a:r>
              <a:rPr lang="en-US" dirty="0" err="1">
                <a:cs typeface="Calibri" panose="020F0502020204030204" pitchFamily="34" charset="0"/>
              </a:rPr>
              <a:t>ideig</a:t>
            </a:r>
            <a:r>
              <a:rPr lang="en-US" dirty="0">
                <a:cs typeface="Calibri" panose="020F0502020204030204" pitchFamily="34" charset="0"/>
              </a:rPr>
              <a:t> tart</a:t>
            </a:r>
          </a:p>
          <a:p>
            <a:pPr marL="0"/>
            <a:r>
              <a:rPr lang="en-US" dirty="0" err="1">
                <a:cs typeface="Calibri" panose="020F0502020204030204" pitchFamily="34" charset="0"/>
              </a:rPr>
              <a:t>Tudatzavar</a:t>
            </a:r>
            <a:endParaRPr lang="en-US" dirty="0">
              <a:cs typeface="Calibri" panose="020F0502020204030204" pitchFamily="34" charset="0"/>
            </a:endParaRPr>
          </a:p>
          <a:p>
            <a:pPr marL="0"/>
            <a:r>
              <a:rPr lang="en-US" dirty="0" err="1">
                <a:cs typeface="Calibri" panose="020F0502020204030204" pitchFamily="34" charset="0"/>
              </a:rPr>
              <a:t>Memóriazavar</a:t>
            </a:r>
            <a:endParaRPr lang="en-US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279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D8BE7-F829-C0F1-32B9-9891ACAB1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F0E33C1-DED6-8521-0C1C-9E91EF48F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4" y="1683756"/>
            <a:ext cx="3329210" cy="23963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Hormonális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diszfunkció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és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SAV outcome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összefüggése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 </a:t>
            </a: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Pajzsmirígy</a:t>
            </a:r>
            <a:r>
              <a:rPr lang="en-US" sz="2500" kern="120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hormonok</a:t>
            </a:r>
            <a:endParaRPr lang="en-US" sz="2500" kern="1200" dirty="0">
              <a:solidFill>
                <a:srgbClr val="FFFF00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9" name="Tartalom helye 3">
            <a:extLst>
              <a:ext uri="{FF2B5EF4-FFF2-40B4-BE49-F238E27FC236}">
                <a16:creationId xmlns:a16="http://schemas.microsoft.com/office/drawing/2014/main" id="{29043856-FA31-82A7-5B03-C1F19D2F5085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78791143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742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artalom helye 5" descr="A képen szöveg, Betűtípus, képernyőkép, feh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5812F86-63B1-3046-A2DB-416DA7BF8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17" y="314088"/>
            <a:ext cx="11277600" cy="3298696"/>
          </a:xfrm>
          <a:prstGeom prst="rect">
            <a:avLst/>
          </a:prstGeom>
        </p:spPr>
      </p:pic>
      <p:pic>
        <p:nvPicPr>
          <p:cNvPr id="8" name="Kép 7" descr="A képen szöveg, nyugta, Betűtípus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2FA77F7-EC8A-5CEF-82CC-BB0157693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417" y="3721044"/>
            <a:ext cx="7772400" cy="290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08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5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Kép 5" descr="A képen szöveg, képernyőkép, Betűtípus, so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4AADB45-1775-14C7-D7D4-0AED50CC5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611" y="2237753"/>
            <a:ext cx="4082825" cy="1471135"/>
          </a:xfrm>
          <a:prstGeom prst="rect">
            <a:avLst/>
          </a:prstGeom>
        </p:spPr>
      </p:pic>
      <p:pic>
        <p:nvPicPr>
          <p:cNvPr id="8" name="Kép 7" descr="A képen nyugta, szöveg, képernyőkép, Párhuzamo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478FB7C-9315-DBD3-689D-F1305FBAD8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bright="-10000"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6035" y="1729953"/>
            <a:ext cx="5823297" cy="413454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2AF40E0C-3CB9-005E-3F6D-455A31D1539B}"/>
              </a:ext>
            </a:extLst>
          </p:cNvPr>
          <p:cNvSpPr txBox="1"/>
          <p:nvPr/>
        </p:nvSpPr>
        <p:spPr>
          <a:xfrm>
            <a:off x="7653130" y="5168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93963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6">
            <a:extLst>
              <a:ext uri="{FF2B5EF4-FFF2-40B4-BE49-F238E27FC236}">
                <a16:creationId xmlns:a16="http://schemas.microsoft.com/office/drawing/2014/main" id="{6F79B0DD-2C63-4EE5-804F-B8E391FC1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627DB8AB-CD55-4C8F-9043-52652B892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6"/>
            <a:ext cx="5364255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 descr="A képen szöveg, képernyőkép, Betűtípus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FB0FB98-3BF0-6AA1-281E-2A965F5B1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174" y="798038"/>
            <a:ext cx="4248038" cy="2384241"/>
          </a:xfrm>
          <a:prstGeom prst="rect">
            <a:avLst/>
          </a:prstGeom>
        </p:spPr>
      </p:pic>
      <p:sp>
        <p:nvSpPr>
          <p:cNvPr id="39" name="Rectangle 30">
            <a:extLst>
              <a:ext uri="{FF2B5EF4-FFF2-40B4-BE49-F238E27FC236}">
                <a16:creationId xmlns:a16="http://schemas.microsoft.com/office/drawing/2014/main" id="{53059C5A-91CB-4024-9B4E-20082E25C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589" y="643466"/>
            <a:ext cx="5376806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Kép 8" descr="A képen szöveg, képernyőkép, Betűtípus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D9292CC-3D7D-7CD5-FA5C-7D45E68FC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050" y="798038"/>
            <a:ext cx="4412148" cy="2394621"/>
          </a:xfrm>
          <a:prstGeom prst="rect">
            <a:avLst/>
          </a:prstGeom>
        </p:spPr>
      </p:pic>
      <p:sp>
        <p:nvSpPr>
          <p:cNvPr id="40" name="Rectangle 32">
            <a:extLst>
              <a:ext uri="{FF2B5EF4-FFF2-40B4-BE49-F238E27FC236}">
                <a16:creationId xmlns:a16="http://schemas.microsoft.com/office/drawing/2014/main" id="{184884BF-A898-4EFF-9504-E13EBE3FF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3514513"/>
            <a:ext cx="5364255" cy="270340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Kép 2" descr="A képen szöveg, képernyőkép, Betűtípus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F0E92B7-E998-B9B3-9A17-0E17DF3EF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173" y="3836247"/>
            <a:ext cx="4248038" cy="2060298"/>
          </a:xfrm>
          <a:prstGeom prst="rect">
            <a:avLst/>
          </a:prstGeom>
        </p:spPr>
      </p:pic>
      <p:sp>
        <p:nvSpPr>
          <p:cNvPr id="41" name="Rectangle 34">
            <a:extLst>
              <a:ext uri="{FF2B5EF4-FFF2-40B4-BE49-F238E27FC236}">
                <a16:creationId xmlns:a16="http://schemas.microsoft.com/office/drawing/2014/main" id="{7B32D337-FDA6-4468-ADB1-7038E5FC0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589" y="3514513"/>
            <a:ext cx="5376806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szöveg, képernyőkép, Betűtípus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25F4BCE-C379-3578-D0B2-8BA1B27A8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143" y="3836247"/>
            <a:ext cx="4407055" cy="206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66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zis 9">
            <a:extLst>
              <a:ext uri="{FF2B5EF4-FFF2-40B4-BE49-F238E27FC236}">
                <a16:creationId xmlns:a16="http://schemas.microsoft.com/office/drawing/2014/main" id="{6E7900EE-6E79-8A24-9BE9-2F54FD9B68DA}"/>
              </a:ext>
            </a:extLst>
          </p:cNvPr>
          <p:cNvSpPr/>
          <p:nvPr/>
        </p:nvSpPr>
        <p:spPr>
          <a:xfrm>
            <a:off x="563698" y="3426915"/>
            <a:ext cx="4054207" cy="20050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A043DFBD-D0BB-E39E-5D24-FD27F30510F4}"/>
              </a:ext>
            </a:extLst>
          </p:cNvPr>
          <p:cNvSpPr/>
          <p:nvPr/>
        </p:nvSpPr>
        <p:spPr>
          <a:xfrm>
            <a:off x="4068896" y="4664313"/>
            <a:ext cx="4054207" cy="20050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2" name="Ellipszis 11">
            <a:extLst>
              <a:ext uri="{FF2B5EF4-FFF2-40B4-BE49-F238E27FC236}">
                <a16:creationId xmlns:a16="http://schemas.microsoft.com/office/drawing/2014/main" id="{03B845C0-DCCC-663E-7B00-290E21C7C647}"/>
              </a:ext>
            </a:extLst>
          </p:cNvPr>
          <p:cNvSpPr/>
          <p:nvPr/>
        </p:nvSpPr>
        <p:spPr>
          <a:xfrm>
            <a:off x="7574094" y="3464805"/>
            <a:ext cx="4054207" cy="20050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3" name="Ellipszis 12">
            <a:extLst>
              <a:ext uri="{FF2B5EF4-FFF2-40B4-BE49-F238E27FC236}">
                <a16:creationId xmlns:a16="http://schemas.microsoft.com/office/drawing/2014/main" id="{4E228ED3-9C0F-A4F1-A624-3756897D10ED}"/>
              </a:ext>
            </a:extLst>
          </p:cNvPr>
          <p:cNvSpPr/>
          <p:nvPr/>
        </p:nvSpPr>
        <p:spPr>
          <a:xfrm>
            <a:off x="6221165" y="1362680"/>
            <a:ext cx="4203543" cy="20050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0682AAAE-1797-9674-56E6-9C29BC15D6F8}"/>
              </a:ext>
            </a:extLst>
          </p:cNvPr>
          <p:cNvSpPr/>
          <p:nvPr/>
        </p:nvSpPr>
        <p:spPr>
          <a:xfrm>
            <a:off x="1767292" y="1360905"/>
            <a:ext cx="4054208" cy="200507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A86CC5F-A9CA-CE55-5953-B3739F4A9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701" y="37118"/>
            <a:ext cx="10515600" cy="1262848"/>
          </a:xfrm>
        </p:spPr>
        <p:txBody>
          <a:bodyPr/>
          <a:lstStyle/>
          <a:p>
            <a:pPr algn="ctr"/>
            <a:r>
              <a:rPr lang="hu-HU" dirty="0" err="1"/>
              <a:t>Neurostimuláns</a:t>
            </a:r>
            <a:r>
              <a:rPr lang="hu-HU" dirty="0"/>
              <a:t> gyógyszercsoportok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577286E-8DA2-013C-F92F-793F273570B0}"/>
              </a:ext>
            </a:extLst>
          </p:cNvPr>
          <p:cNvSpPr txBox="1"/>
          <p:nvPr/>
        </p:nvSpPr>
        <p:spPr>
          <a:xfrm>
            <a:off x="1849311" y="2148915"/>
            <a:ext cx="3890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Központi idegrendszer stimulánsok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E398432-F5B9-F2B7-0D23-47DB8A546FD3}"/>
              </a:ext>
            </a:extLst>
          </p:cNvPr>
          <p:cNvSpPr txBox="1"/>
          <p:nvPr/>
        </p:nvSpPr>
        <p:spPr>
          <a:xfrm>
            <a:off x="1167590" y="4282674"/>
            <a:ext cx="2846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Dopaminerg</a:t>
            </a:r>
            <a:r>
              <a:rPr lang="hu-H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gyógyszerek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DC8A69C-A6F7-7974-2C36-87B3BCAA985D}"/>
              </a:ext>
            </a:extLst>
          </p:cNvPr>
          <p:cNvSpPr txBox="1"/>
          <p:nvPr/>
        </p:nvSpPr>
        <p:spPr>
          <a:xfrm>
            <a:off x="7413520" y="2118789"/>
            <a:ext cx="1968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AChE</a:t>
            </a:r>
            <a:r>
              <a:rPr lang="hu-H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inhibitorok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8CB2F6F-943F-624A-D691-531CC07BB923}"/>
              </a:ext>
            </a:extLst>
          </p:cNvPr>
          <p:cNvSpPr txBox="1"/>
          <p:nvPr/>
        </p:nvSpPr>
        <p:spPr>
          <a:xfrm>
            <a:off x="9280436" y="4341699"/>
            <a:ext cx="641522" cy="4001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SSRI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88DC27C-E8FA-F4DE-8399-7C64B7FB38BE}"/>
              </a:ext>
            </a:extLst>
          </p:cNvPr>
          <p:cNvSpPr txBox="1"/>
          <p:nvPr/>
        </p:nvSpPr>
        <p:spPr>
          <a:xfrm>
            <a:off x="5218580" y="5446273"/>
            <a:ext cx="17548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GABA agonista</a:t>
            </a:r>
          </a:p>
        </p:txBody>
      </p:sp>
    </p:spTree>
    <p:extLst>
      <p:ext uri="{BB962C8B-B14F-4D97-AF65-F5344CB8AC3E}">
        <p14:creationId xmlns:p14="http://schemas.microsoft.com/office/powerpoint/2010/main" val="3467953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D7F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975C19D-03B6-9569-A813-636069034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79" y="2074363"/>
            <a:ext cx="3152902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kern="1200" dirty="0">
                <a:solidFill>
                  <a:srgbClr val="FFFFFF"/>
                </a:solidFill>
                <a:cs typeface="Calibri" panose="020F0502020204030204" pitchFamily="34" charset="0"/>
              </a:rPr>
              <a:t>Outcome-</a:t>
            </a:r>
            <a:r>
              <a:rPr lang="en-US" sz="3200" kern="1200" dirty="0" err="1">
                <a:solidFill>
                  <a:srgbClr val="FFFFFF"/>
                </a:solidFill>
                <a:cs typeface="Calibri" panose="020F0502020204030204" pitchFamily="34" charset="0"/>
              </a:rPr>
              <a:t>ot</a:t>
            </a:r>
            <a:r>
              <a:rPr lang="en-US" sz="3200" kern="1200" dirty="0">
                <a:solidFill>
                  <a:srgbClr val="FFFFFF"/>
                </a:solidFill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cs typeface="Calibri" panose="020F0502020204030204" pitchFamily="34" charset="0"/>
              </a:rPr>
              <a:t>befolyásoló</a:t>
            </a:r>
            <a:r>
              <a:rPr lang="en-US" sz="3200" kern="1200" dirty="0">
                <a:solidFill>
                  <a:srgbClr val="FFFFFF"/>
                </a:solidFill>
                <a:cs typeface="Calibri" panose="020F0502020204030204" pitchFamily="34" charset="0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cs typeface="Calibri" panose="020F0502020204030204" pitchFamily="34" charset="0"/>
              </a:rPr>
              <a:t>tényezők</a:t>
            </a:r>
            <a:endParaRPr lang="en-US" sz="3200" kern="1200" dirty="0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pic>
        <p:nvPicPr>
          <p:cNvPr id="5" name="Tartalom helye 4" descr="A képen szöveg, Ag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1FB0402-8EED-700F-D3D5-91DB282F1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4420" y="829733"/>
            <a:ext cx="8063740" cy="5325534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1ACD1B12-BF95-06AF-A9B7-B9A7422CA93F}"/>
              </a:ext>
            </a:extLst>
          </p:cNvPr>
          <p:cNvSpPr txBox="1"/>
          <p:nvPr/>
        </p:nvSpPr>
        <p:spPr>
          <a:xfrm>
            <a:off x="9150791" y="6337356"/>
            <a:ext cx="2797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hu-HU" sz="16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Clin</a:t>
            </a:r>
            <a:r>
              <a:rPr lang="hu-HU" sz="16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hu-HU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Med</a:t>
            </a:r>
            <a:r>
              <a:rPr lang="hu-HU" sz="16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 2023, </a:t>
            </a:r>
            <a:r>
              <a:rPr lang="hu-HU" sz="1600" i="1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hu-HU" sz="1600" dirty="0">
                <a:latin typeface="Calibri" panose="020F0502020204030204" pitchFamily="34" charset="0"/>
                <a:cs typeface="Calibri" panose="020F0502020204030204" pitchFamily="34" charset="0"/>
              </a:rPr>
              <a:t>(17), 5614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2C75986-0903-DB08-9886-9B992D63F4E0}"/>
              </a:ext>
            </a:extLst>
          </p:cNvPr>
          <p:cNvSpPr txBox="1"/>
          <p:nvPr/>
        </p:nvSpPr>
        <p:spPr>
          <a:xfrm>
            <a:off x="914400" y="12088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05980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1BF3FFD-ABFB-A0CE-9564-3633B5879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933" y="152160"/>
            <a:ext cx="10515600" cy="1325563"/>
          </a:xfrm>
        </p:spPr>
        <p:txBody>
          <a:bodyPr/>
          <a:lstStyle/>
          <a:p>
            <a:r>
              <a:rPr lang="hu-HU" dirty="0"/>
              <a:t>Mi is jelenti az igazán jó túlélést?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BC4190E-2D74-B267-007D-09047486B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32" y="1413579"/>
            <a:ext cx="3888279" cy="4811711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A leggyakrabban használt pontozóskálák: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GOS/GOSE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 err="1"/>
              <a:t>mRS</a:t>
            </a: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BI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FC21800-248B-3D08-492B-AFDEDE29C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093" y="1477723"/>
            <a:ext cx="6441880" cy="483934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D264ADE-E47E-4E45-AC87-F2C0C82BB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372" y="1477723"/>
            <a:ext cx="6627321" cy="488303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arthel's index score | Download Scientific Diagram">
            <a:extLst>
              <a:ext uri="{FF2B5EF4-FFF2-40B4-BE49-F238E27FC236}">
                <a16:creationId xmlns:a16="http://schemas.microsoft.com/office/drawing/2014/main" id="{A42556A5-8CAA-8F60-45D9-7AABC5D59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373" y="1413579"/>
            <a:ext cx="6627320" cy="538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79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CAAFF10-9E3E-C890-A929-11A01611C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1725110"/>
            <a:ext cx="3434251" cy="3387497"/>
          </a:xfrm>
        </p:spPr>
        <p:txBody>
          <a:bodyPr anchor="b">
            <a:normAutofit/>
          </a:bodyPr>
          <a:lstStyle/>
          <a:p>
            <a:pPr algn="r"/>
            <a:r>
              <a:rPr lang="hu-HU" sz="4000" dirty="0">
                <a:solidFill>
                  <a:srgbClr val="FFFFFF"/>
                </a:solidFill>
              </a:rPr>
              <a:t>Amiről ezek a pontozó skálák nem adnak információt:</a:t>
            </a:r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AEBA8A4A-1DAD-8619-E79D-C3AC6C0F0D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1118313"/>
              </p:ext>
            </p:extLst>
          </p:nvPr>
        </p:nvGraphicFramePr>
        <p:xfrm>
          <a:off x="6847849" y="645836"/>
          <a:ext cx="3025303" cy="554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5487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5AAC7A4-77D6-AAD8-5D95-446D4D045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dirty="0">
                <a:solidFill>
                  <a:srgbClr val="FFFFFF"/>
                </a:solidFill>
                <a:latin typeface="+mj-lt"/>
              </a:rPr>
              <a:t>SAV-ban </a:t>
            </a:r>
            <a:r>
              <a:rPr lang="en-US" sz="3100" dirty="0" err="1">
                <a:solidFill>
                  <a:srgbClr val="FFFFFF"/>
                </a:solidFill>
                <a:latin typeface="+mj-lt"/>
              </a:rPr>
              <a:t>előforduló</a:t>
            </a:r>
            <a:r>
              <a:rPr lang="en-US" sz="31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+mj-lt"/>
              </a:rPr>
              <a:t>hormonális</a:t>
            </a:r>
            <a:r>
              <a:rPr lang="en-US" sz="31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+mj-lt"/>
              </a:rPr>
              <a:t>diszfunkció</a:t>
            </a:r>
            <a:endParaRPr lang="en-US" sz="31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7" name="Kép 6" descr="A képen szöveg, Betűtípus, fehér, képernyő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D12136D-536F-0A52-A7B2-8C3BBBD97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845" y="2691201"/>
            <a:ext cx="5131088" cy="2296160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5" name="Tartalom helye 4" descr="A képen szöveg, dokumentum, fekete-fehér, hírla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DF228D9-8A9F-E427-C2B1-8B764A25A0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1357" y="1749367"/>
            <a:ext cx="4303422" cy="4755473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776DC77C-2BC7-5451-33A3-AABE7DE19729}"/>
              </a:ext>
            </a:extLst>
          </p:cNvPr>
          <p:cNvSpPr txBox="1"/>
          <p:nvPr/>
        </p:nvSpPr>
        <p:spPr>
          <a:xfrm>
            <a:off x="7320366" y="5732783"/>
            <a:ext cx="43209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HOFF WV, HORNABROOK RW, MARKS V. </a:t>
            </a:r>
          </a:p>
          <a:p>
            <a:r>
              <a:rPr 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Hypopituitarism</a:t>
            </a: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associated</a:t>
            </a: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intracranial</a:t>
            </a: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aneurysms</a:t>
            </a: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Br</a:t>
            </a: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Med</a:t>
            </a: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. 1961 Nov 4;2(5261):1190-4.</a:t>
            </a:r>
          </a:p>
        </p:txBody>
      </p:sp>
    </p:spTree>
    <p:extLst>
      <p:ext uri="{BB962C8B-B14F-4D97-AF65-F5344CB8AC3E}">
        <p14:creationId xmlns:p14="http://schemas.microsoft.com/office/powerpoint/2010/main" val="3417911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9650F13-2886-44B4-CA16-74BD41342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22" y="1574020"/>
            <a:ext cx="2940178" cy="3333750"/>
          </a:xfrm>
          <a:prstGeom prst="ellipse">
            <a:avLst/>
          </a:prstGeo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100" kern="1200" dirty="0">
                <a:solidFill>
                  <a:srgbClr val="FFFFFF"/>
                </a:solidFill>
                <a:cs typeface="Calibri" panose="020F0502020204030204" pitchFamily="34" charset="0"/>
              </a:rPr>
              <a:t>A </a:t>
            </a:r>
            <a:r>
              <a:rPr lang="en-US" sz="3100" kern="1200" dirty="0" err="1">
                <a:solidFill>
                  <a:srgbClr val="FFFFFF"/>
                </a:solidFill>
                <a:cs typeface="Calibri" panose="020F0502020204030204" pitchFamily="34" charset="0"/>
              </a:rPr>
              <a:t>hormonális</a:t>
            </a:r>
            <a:r>
              <a:rPr lang="en-US" sz="3100" kern="1200" dirty="0">
                <a:solidFill>
                  <a:srgbClr val="FFFFFF"/>
                </a:solidFill>
                <a:cs typeface="Calibri" panose="020F0502020204030204" pitchFamily="34" charset="0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cs typeface="Calibri" panose="020F0502020204030204" pitchFamily="34" charset="0"/>
              </a:rPr>
              <a:t>diszfunkció</a:t>
            </a:r>
            <a:r>
              <a:rPr lang="en-US" sz="3100" kern="1200" dirty="0">
                <a:solidFill>
                  <a:srgbClr val="FFFFFF"/>
                </a:solidFill>
                <a:cs typeface="Calibri" panose="020F0502020204030204" pitchFamily="34" charset="0"/>
              </a:rPr>
              <a:t> </a:t>
            </a:r>
            <a:r>
              <a:rPr lang="en-US" sz="3100" kern="1200" dirty="0" err="1">
                <a:solidFill>
                  <a:srgbClr val="FFFFFF"/>
                </a:solidFill>
                <a:cs typeface="Calibri" panose="020F0502020204030204" pitchFamily="34" charset="0"/>
              </a:rPr>
              <a:t>incidenciája</a:t>
            </a:r>
            <a:br>
              <a:rPr lang="en-US" sz="2500" kern="1200" dirty="0">
                <a:solidFill>
                  <a:srgbClr val="FFFFFF"/>
                </a:solidFill>
                <a:cs typeface="Calibri" panose="020F0502020204030204" pitchFamily="34" charset="0"/>
              </a:rPr>
            </a:br>
            <a:br>
              <a:rPr lang="en-US" sz="2500" kern="1200" dirty="0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en-US" sz="2500" kern="1200" dirty="0" err="1">
                <a:solidFill>
                  <a:srgbClr val="FFFFFF"/>
                </a:solidFill>
                <a:cs typeface="Calibri" panose="020F0502020204030204" pitchFamily="34" charset="0"/>
              </a:rPr>
              <a:t>Akut</a:t>
            </a:r>
            <a:r>
              <a:rPr lang="en-US" sz="2500" kern="1200" dirty="0">
                <a:solidFill>
                  <a:srgbClr val="FFFFFF"/>
                </a:solidFill>
                <a:cs typeface="Calibri" panose="020F0502020204030204" pitchFamily="34" charset="0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cs typeface="Calibri" panose="020F0502020204030204" pitchFamily="34" charset="0"/>
              </a:rPr>
              <a:t>fázis</a:t>
            </a:r>
            <a:r>
              <a:rPr lang="en-US" sz="2500" kern="1200" dirty="0">
                <a:solidFill>
                  <a:srgbClr val="FFFFFF"/>
                </a:solidFill>
                <a:cs typeface="Calibri" panose="020F0502020204030204" pitchFamily="34" charset="0"/>
              </a:rPr>
              <a:t>: </a:t>
            </a:r>
            <a:br>
              <a:rPr lang="en-US" sz="2500" kern="1200" dirty="0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en-US" sz="2500" kern="1200" dirty="0">
                <a:solidFill>
                  <a:srgbClr val="FFFFFF"/>
                </a:solidFill>
                <a:cs typeface="Calibri" panose="020F0502020204030204" pitchFamily="34" charset="0"/>
              </a:rPr>
              <a:t>37%</a:t>
            </a:r>
            <a:br>
              <a:rPr lang="en-US" sz="2500" kern="1200" dirty="0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en-US" sz="2500" kern="1200" dirty="0" err="1">
                <a:solidFill>
                  <a:srgbClr val="FFFFFF"/>
                </a:solidFill>
                <a:cs typeface="Calibri" panose="020F0502020204030204" pitchFamily="34" charset="0"/>
              </a:rPr>
              <a:t>Krónikus</a:t>
            </a:r>
            <a:r>
              <a:rPr lang="en-US" sz="2500" kern="1200" dirty="0">
                <a:solidFill>
                  <a:srgbClr val="FFFFFF"/>
                </a:solidFill>
                <a:cs typeface="Calibri" panose="020F0502020204030204" pitchFamily="34" charset="0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cs typeface="Calibri" panose="020F0502020204030204" pitchFamily="34" charset="0"/>
              </a:rPr>
              <a:t>fázis</a:t>
            </a:r>
            <a:r>
              <a:rPr lang="en-US" sz="2500" dirty="0">
                <a:solidFill>
                  <a:srgbClr val="FFFFFF"/>
                </a:solidFill>
                <a:cs typeface="Calibri" panose="020F0502020204030204" pitchFamily="34" charset="0"/>
              </a:rPr>
              <a:t>:</a:t>
            </a:r>
            <a:br>
              <a:rPr lang="en-US" sz="2500" dirty="0">
                <a:solidFill>
                  <a:srgbClr val="FFFFFF"/>
                </a:solidFill>
                <a:cs typeface="Calibri" panose="020F0502020204030204" pitchFamily="34" charset="0"/>
              </a:rPr>
            </a:br>
            <a:r>
              <a:rPr lang="en-US" sz="2500" dirty="0">
                <a:solidFill>
                  <a:srgbClr val="FFFFFF"/>
                </a:solidFill>
                <a:cs typeface="Calibri" panose="020F0502020204030204" pitchFamily="34" charset="0"/>
              </a:rPr>
              <a:t>27%</a:t>
            </a:r>
            <a:endParaRPr lang="en-US" sz="2500" kern="1200" dirty="0">
              <a:solidFill>
                <a:srgbClr val="FFFFFF"/>
              </a:solidFill>
              <a:cs typeface="Calibri" panose="020F0502020204030204" pitchFamily="34" charset="0"/>
            </a:endParaRPr>
          </a:p>
        </p:txBody>
      </p:sp>
      <p:pic>
        <p:nvPicPr>
          <p:cNvPr id="5" name="Tartalom helye 4" descr="A képen szöveg, képernyőkép, diagram, so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7D6CD7F-EFB9-EBE3-FC82-68527DAB1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3806" y="827686"/>
            <a:ext cx="7030212" cy="4973873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76EDA72B-6B0D-C304-7900-BC911D5102D6}"/>
              </a:ext>
            </a:extLst>
          </p:cNvPr>
          <p:cNvSpPr txBox="1"/>
          <p:nvPr/>
        </p:nvSpPr>
        <p:spPr>
          <a:xfrm>
            <a:off x="8733047" y="5920353"/>
            <a:ext cx="28409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</a:t>
            </a:r>
            <a:r>
              <a:rPr lang="hu-HU" sz="12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Neurosurg</a:t>
            </a:r>
            <a:r>
              <a:rPr lang="hu-HU" sz="12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(2014) 81, 3/4:529-537</a:t>
            </a:r>
            <a:r>
              <a:rPr lang="hu-HU" dirty="0"/>
              <a:t>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81392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EB29EB-A0BA-3E37-1427-B26BC41DC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286" y="204887"/>
            <a:ext cx="7486157" cy="818181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bg1">
                    <a:lumMod val="95000"/>
                  </a:schemeClr>
                </a:solidFill>
              </a:rPr>
              <a:t>Hormonális diszfunkció - </a:t>
            </a:r>
            <a:r>
              <a:rPr lang="hu-HU" dirty="0" err="1">
                <a:solidFill>
                  <a:schemeClr val="bg1">
                    <a:lumMod val="95000"/>
                  </a:schemeClr>
                </a:solidFill>
              </a:rPr>
              <a:t>Outcome</a:t>
            </a:r>
            <a:endParaRPr lang="hu-HU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Tartalom helye 4" descr="A képen szöveg, képernyőkép, Betűtípus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6C959567-DB10-B16E-816F-6E6D5F294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3703" y="1070190"/>
            <a:ext cx="9779000" cy="1689100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858BE65-DFBE-96C1-B247-7082A074C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2732921"/>
            <a:ext cx="9756203" cy="573977"/>
          </a:xfrm>
          <a:prstGeom prst="rect">
            <a:avLst/>
          </a:prstGeom>
        </p:spPr>
      </p:pic>
      <p:pic>
        <p:nvPicPr>
          <p:cNvPr id="9" name="Kép 8" descr="A képen szöveg, képernyőkép, szám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A7A7F36-B848-4D68-EB18-857F69ED0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703" y="3306898"/>
            <a:ext cx="9779000" cy="3118842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F7098BDD-BA4B-BEC5-270A-7C8D473F2491}"/>
              </a:ext>
            </a:extLst>
          </p:cNvPr>
          <p:cNvSpPr txBox="1"/>
          <p:nvPr/>
        </p:nvSpPr>
        <p:spPr>
          <a:xfrm>
            <a:off x="7692321" y="6425740"/>
            <a:ext cx="327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</a:t>
            </a:r>
            <a:r>
              <a:rPr lang="hu-HU" sz="14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Neurosurg</a:t>
            </a:r>
            <a:r>
              <a:rPr lang="hu-HU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(2014) 81, 3/4:529-537</a:t>
            </a:r>
            <a:r>
              <a:rPr lang="hu-HU" dirty="0"/>
              <a:t>.</a:t>
            </a:r>
          </a:p>
        </p:txBody>
      </p:sp>
      <p:sp>
        <p:nvSpPr>
          <p:cNvPr id="3" name="Lekerekített téglalap 2">
            <a:extLst>
              <a:ext uri="{FF2B5EF4-FFF2-40B4-BE49-F238E27FC236}">
                <a16:creationId xmlns:a16="http://schemas.microsoft.com/office/drawing/2014/main" id="{27BD1A1D-109A-6221-2C2C-F211AA888CAE}"/>
              </a:ext>
            </a:extLst>
          </p:cNvPr>
          <p:cNvSpPr/>
          <p:nvPr/>
        </p:nvSpPr>
        <p:spPr>
          <a:xfrm>
            <a:off x="1183703" y="4147930"/>
            <a:ext cx="2553410" cy="26504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Lekerekített téglalap 5">
            <a:extLst>
              <a:ext uri="{FF2B5EF4-FFF2-40B4-BE49-F238E27FC236}">
                <a16:creationId xmlns:a16="http://schemas.microsoft.com/office/drawing/2014/main" id="{EFADE310-E5B8-858D-43DF-3BA332330FCA}"/>
              </a:ext>
            </a:extLst>
          </p:cNvPr>
          <p:cNvSpPr/>
          <p:nvPr/>
        </p:nvSpPr>
        <p:spPr>
          <a:xfrm>
            <a:off x="1190331" y="5850836"/>
            <a:ext cx="2553410" cy="26504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9297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 descr="A képen szöveg, Betűtípus, képernyőkép, fehé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266B854-6BEF-408F-2548-EDE864938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904" y="226688"/>
            <a:ext cx="8708136" cy="2195965"/>
          </a:xfrm>
        </p:spPr>
      </p:pic>
      <p:pic>
        <p:nvPicPr>
          <p:cNvPr id="7" name="Kép 6" descr="A képen szöveg, képernyőkép, szám, Diagra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46E9C90-5D1C-28ED-B243-41AF96369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298" y="2498853"/>
            <a:ext cx="5271702" cy="2989580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pic>
        <p:nvPicPr>
          <p:cNvPr id="9" name="Kép 8" descr="A képen szöveg, képernyőkép, Betűtípus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22DEFB61-D895-2FCD-8EB2-0191AAC69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2099" y="2498853"/>
            <a:ext cx="4915603" cy="2989580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4FC9D33C-31FE-2E72-3E24-8BBF354AC4E5}"/>
              </a:ext>
            </a:extLst>
          </p:cNvPr>
          <p:cNvSpPr txBox="1"/>
          <p:nvPr/>
        </p:nvSpPr>
        <p:spPr>
          <a:xfrm>
            <a:off x="8389624" y="6273225"/>
            <a:ext cx="3131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Neurosurg</a:t>
            </a: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Anesthesiol</a:t>
            </a:r>
            <a:r>
              <a:rPr lang="hu-HU" sz="1400" dirty="0">
                <a:latin typeface="Calibri" panose="020F0502020204030204" pitchFamily="34" charset="0"/>
                <a:cs typeface="Calibri" panose="020F0502020204030204" pitchFamily="34" charset="0"/>
              </a:rPr>
              <a:t> 2022;34:44–50)</a:t>
            </a:r>
          </a:p>
          <a:p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107AF6C-DD6E-B643-A87D-D05D1B0015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3352" y="5604564"/>
            <a:ext cx="6257493" cy="68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42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2543</TotalTime>
  <Words>505</Words>
  <Application>Microsoft Macintosh PowerPoint</Application>
  <PresentationFormat>Szélesvásznú</PresentationFormat>
  <Paragraphs>133</Paragraphs>
  <Slides>25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Verdana</vt:lpstr>
      <vt:lpstr>Office-téma</vt:lpstr>
      <vt:lpstr>1_Office-téma</vt:lpstr>
      <vt:lpstr>Hormonális diszfunkció szubarachnoideális vérzésben</vt:lpstr>
      <vt:lpstr>Szubarachnoideális vérzés incidenciája</vt:lpstr>
      <vt:lpstr>Outcome-ot befolyásoló tényezők</vt:lpstr>
      <vt:lpstr>Mi is jelenti az igazán jó túlélést?</vt:lpstr>
      <vt:lpstr>Amiről ezek a pontozó skálák nem adnak információt:</vt:lpstr>
      <vt:lpstr>SAV-ban előforduló hormonális diszfunkció</vt:lpstr>
      <vt:lpstr>A hormonális diszfunkció incidenciája  Akut fázis:  37% Krónikus fázis: 27%</vt:lpstr>
      <vt:lpstr>Hormonális diszfunkció - Outcome</vt:lpstr>
      <vt:lpstr>PowerPoint-bemutató</vt:lpstr>
      <vt:lpstr>PowerPoint-bemutató</vt:lpstr>
      <vt:lpstr>Milyen mechanizmus okozhatja a hormonális diszfunkció kialakulását SAV-ban?</vt:lpstr>
      <vt:lpstr>PowerPoint-bemutató</vt:lpstr>
      <vt:lpstr>Időbeli változás</vt:lpstr>
      <vt:lpstr>Az egyetlen amire biztosan figyelünk: Só/ víz háztartás - ADH</vt:lpstr>
      <vt:lpstr>Hormonális diszfunkció és SAV outcome összefüggése:   Növekedési hormon (GH)</vt:lpstr>
      <vt:lpstr>PowerPoint-bemutató</vt:lpstr>
      <vt:lpstr>Hormonális diszfunkció és SAV outcome összefüggése:   Cortisol</vt:lpstr>
      <vt:lpstr>PowerPoint-bemutató</vt:lpstr>
      <vt:lpstr>PowerPoint-bemutató</vt:lpstr>
      <vt:lpstr>Hormonális diszfunkció és SAV outcome összefüggése:   Prolactin</vt:lpstr>
      <vt:lpstr>Hormonális diszfunkció és SAV outcome összefüggése:   Pajzsmirígy hormonok</vt:lpstr>
      <vt:lpstr>PowerPoint-bemutató</vt:lpstr>
      <vt:lpstr>PowerPoint-bemutató</vt:lpstr>
      <vt:lpstr>PowerPoint-bemutató</vt:lpstr>
      <vt:lpstr>Neurostimuláns gyógyszercsoportok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dr. Fülesdiné dr. Molnár Csilla</dc:creator>
  <cp:lastModifiedBy>dr. Fülesdiné dr. Molnár Csilla</cp:lastModifiedBy>
  <cp:revision>49</cp:revision>
  <dcterms:created xsi:type="dcterms:W3CDTF">2025-09-21T12:24:34Z</dcterms:created>
  <dcterms:modified xsi:type="dcterms:W3CDTF">2025-09-26T23:09:09Z</dcterms:modified>
</cp:coreProperties>
</file>