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20" r:id="rId2"/>
    <p:sldId id="298" r:id="rId3"/>
    <p:sldId id="269" r:id="rId4"/>
    <p:sldId id="425" r:id="rId5"/>
    <p:sldId id="426" r:id="rId6"/>
    <p:sldId id="416" r:id="rId7"/>
    <p:sldId id="417" r:id="rId8"/>
    <p:sldId id="418" r:id="rId9"/>
    <p:sldId id="297" r:id="rId10"/>
    <p:sldId id="419" r:id="rId11"/>
    <p:sldId id="412" r:id="rId12"/>
    <p:sldId id="290" r:id="rId13"/>
    <p:sldId id="266" r:id="rId14"/>
    <p:sldId id="411" r:id="rId15"/>
    <p:sldId id="413" r:id="rId16"/>
    <p:sldId id="424" r:id="rId17"/>
    <p:sldId id="415" r:id="rId18"/>
    <p:sldId id="427" r:id="rId1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85723"/>
    <a:srgbClr val="576B73"/>
    <a:srgbClr val="C0DFE7"/>
    <a:srgbClr val="FF0000"/>
    <a:srgbClr val="FDDED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820" autoAdjust="0"/>
  </p:normalViewPr>
  <p:slideViewPr>
    <p:cSldViewPr snapToGrid="0">
      <p:cViewPr varScale="1">
        <p:scale>
          <a:sx n="78" d="100"/>
          <a:sy n="78" d="100"/>
        </p:scale>
        <p:origin x="835"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55937-BDBB-4527-9817-3038C4CEE3FA}" type="datetimeFigureOut">
              <a:rPr lang="hu-HU" smtClean="0"/>
              <a:t>2025. 09. 25.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EBAC8-0BF4-4CC5-941D-9C18D3DD41BE}" type="slidenum">
              <a:rPr lang="hu-HU" smtClean="0"/>
              <a:t>‹#›</a:t>
            </a:fld>
            <a:endParaRPr lang="hu-HU"/>
          </a:p>
        </p:txBody>
      </p:sp>
    </p:spTree>
    <p:extLst>
      <p:ext uri="{BB962C8B-B14F-4D97-AF65-F5344CB8AC3E}">
        <p14:creationId xmlns:p14="http://schemas.microsoft.com/office/powerpoint/2010/main" val="5075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enengnews.com/search?q=CytoFab"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a:r>
              <a:rPr lang="en-US" sz="1800" b="0" i="0" u="none" strike="noStrike" baseline="0" dirty="0">
                <a:latin typeface="AdvOT2986fa51"/>
              </a:rPr>
              <a:t>Most patients with cardiac involvement do fully recover, either with or without scarring (as evident in some follow-up studies). Some patients</a:t>
            </a:r>
          </a:p>
          <a:p>
            <a:pPr algn="l"/>
            <a:r>
              <a:rPr lang="en-US" sz="1800" b="0" i="0" u="none" strike="noStrike" baseline="0" dirty="0">
                <a:latin typeface="AdvOT2986fa51"/>
              </a:rPr>
              <a:t>with persistent infection can develop post-COVID-19 syndrome. The cardiac presentation of this includes pericardial effusion, </a:t>
            </a:r>
            <a:r>
              <a:rPr lang="en-US" sz="1800" b="0" i="0" u="none" strike="noStrike" baseline="0" dirty="0" err="1">
                <a:latin typeface="AdvOT2986fa51"/>
              </a:rPr>
              <a:t>perimyocarditis</a:t>
            </a:r>
            <a:endParaRPr lang="en-US" sz="1800" b="0" i="0" u="none" strike="noStrike" baseline="0" dirty="0">
              <a:latin typeface="AdvOT2986fa51"/>
            </a:endParaRPr>
          </a:p>
          <a:p>
            <a:pPr algn="l"/>
            <a:r>
              <a:rPr lang="en-US" sz="1800" b="0" i="0" u="none" strike="noStrike" baseline="0" dirty="0">
                <a:latin typeface="AdvOT2986fa51"/>
              </a:rPr>
              <a:t>(early) or myocardial edema, embolism, and interstitial </a:t>
            </a:r>
            <a:r>
              <a:rPr lang="en-US" sz="1800" b="0" i="0" u="none" strike="noStrike" baseline="0" dirty="0">
                <a:latin typeface="AdvOT2986fa51+fb"/>
              </a:rPr>
              <a:t>fi</a:t>
            </a:r>
            <a:r>
              <a:rPr lang="en-US" sz="1800" b="0" i="0" u="none" strike="noStrike" baseline="0" dirty="0">
                <a:latin typeface="AdvOT2986fa51"/>
              </a:rPr>
              <a:t>brosis with heart failure with preserved ejection fraction (</a:t>
            </a:r>
            <a:r>
              <a:rPr lang="en-US" sz="1800" b="0" i="0" u="none" strike="noStrike" baseline="0" dirty="0" err="1">
                <a:latin typeface="AdvOT2986fa51"/>
              </a:rPr>
              <a:t>HFpEF</a:t>
            </a:r>
            <a:r>
              <a:rPr lang="en-US" sz="1800" b="0" i="0" u="none" strike="noStrike" baseline="0" dirty="0">
                <a:latin typeface="AdvOT2986fa51"/>
              </a:rPr>
              <a:t>) (late).</a:t>
            </a:r>
            <a:endParaRPr lang="hu-HU" dirty="0"/>
          </a:p>
        </p:txBody>
      </p:sp>
      <p:sp>
        <p:nvSpPr>
          <p:cNvPr id="4" name="Dia számának helye 3"/>
          <p:cNvSpPr>
            <a:spLocks noGrp="1"/>
          </p:cNvSpPr>
          <p:nvPr>
            <p:ph type="sldNum" sz="quarter" idx="5"/>
          </p:nvPr>
        </p:nvSpPr>
        <p:spPr/>
        <p:txBody>
          <a:bodyPr/>
          <a:lstStyle/>
          <a:p>
            <a:fld id="{3C140E24-9001-49C2-8DF9-9C50BDEE63A5}" type="slidenum">
              <a:rPr lang="hu-HU" smtClean="0"/>
              <a:t>5</a:t>
            </a:fld>
            <a:endParaRPr lang="hu-HU"/>
          </a:p>
        </p:txBody>
      </p:sp>
    </p:spTree>
    <p:extLst>
      <p:ext uri="{BB962C8B-B14F-4D97-AF65-F5344CB8AC3E}">
        <p14:creationId xmlns:p14="http://schemas.microsoft.com/office/powerpoint/2010/main" val="353532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99944A-F57D-BDD1-2193-79DEE23769E1}"/>
              </a:ext>
            </a:extLst>
          </p:cNvPr>
          <p:cNvSpPr>
            <a:spLocks noGrp="1" noChangeArrowheads="1"/>
          </p:cNvSpPr>
          <p:nvPr>
            <p:ph type="sldNum" sz="quarter" idx="5"/>
          </p:nvPr>
        </p:nvSpPr>
        <p:spPr>
          <a:ln/>
        </p:spPr>
        <p:txBody>
          <a:bodyPr/>
          <a:lstStyle/>
          <a:p>
            <a:fld id="{1E729818-3D3F-42E8-AB68-2F25AB38895B}" type="slidenum">
              <a:rPr lang="hu-HU" altLang="hu-HU"/>
              <a:pPr/>
              <a:t>7</a:t>
            </a:fld>
            <a:endParaRPr lang="hu-HU" altLang="hu-HU"/>
          </a:p>
        </p:txBody>
      </p:sp>
      <p:sp>
        <p:nvSpPr>
          <p:cNvPr id="43010" name="Rectangle 2">
            <a:extLst>
              <a:ext uri="{FF2B5EF4-FFF2-40B4-BE49-F238E27FC236}">
                <a16:creationId xmlns:a16="http://schemas.microsoft.com/office/drawing/2014/main" id="{E8DC5E88-0B4E-DA93-9303-A1022636D5F1}"/>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7CEC2CE2-6FC3-FB6B-E59E-C4557478A20A}"/>
              </a:ext>
            </a:extLst>
          </p:cNvPr>
          <p:cNvSpPr>
            <a:spLocks noGrp="1" noChangeArrowheads="1"/>
          </p:cNvSpPr>
          <p:nvPr>
            <p:ph type="body" idx="1"/>
          </p:nvPr>
        </p:nvSpPr>
        <p:spPr/>
        <p:txBody>
          <a:bodyPr/>
          <a:lstStyle/>
          <a:p>
            <a:r>
              <a:rPr lang="en-GB" altLang="hu-HU" dirty="0"/>
              <a:t>Reversible nature of myocardial dysfunction in sepsis supports the rather functional than anatomical characteristic of the underlying pathophysiology. While initial hypothesis suggested the role of global myocardial ischemia, present findings emphasize the role of circulating myocardial depressant factors, nitric oxide, impaired cellular calcium homeostasis, mitochondrial dysfunction and apoptosis.</a:t>
            </a:r>
            <a:r>
              <a:rPr lang="hu-HU" altLang="hu-HU" dirty="0"/>
              <a:t> </a:t>
            </a:r>
          </a:p>
        </p:txBody>
      </p:sp>
    </p:spTree>
    <p:extLst>
      <p:ext uri="{BB962C8B-B14F-4D97-AF65-F5344CB8AC3E}">
        <p14:creationId xmlns:p14="http://schemas.microsoft.com/office/powerpoint/2010/main" val="90508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542D8F1-61F5-9E81-155E-AC0A0E1115BF}"/>
              </a:ext>
            </a:extLst>
          </p:cNvPr>
          <p:cNvSpPr>
            <a:spLocks noGrp="1" noChangeArrowheads="1"/>
          </p:cNvSpPr>
          <p:nvPr>
            <p:ph type="sldNum" sz="quarter" idx="5"/>
          </p:nvPr>
        </p:nvSpPr>
        <p:spPr>
          <a:ln/>
        </p:spPr>
        <p:txBody>
          <a:bodyPr/>
          <a:lstStyle/>
          <a:p>
            <a:fld id="{36B81F16-8A1F-49DE-8706-C9CF7239A975}" type="slidenum">
              <a:rPr lang="hu-HU" altLang="hu-HU"/>
              <a:pPr/>
              <a:t>10</a:t>
            </a:fld>
            <a:endParaRPr lang="hu-HU" altLang="hu-HU"/>
          </a:p>
        </p:txBody>
      </p:sp>
      <p:sp>
        <p:nvSpPr>
          <p:cNvPr id="37890" name="Rectangle 2">
            <a:extLst>
              <a:ext uri="{FF2B5EF4-FFF2-40B4-BE49-F238E27FC236}">
                <a16:creationId xmlns:a16="http://schemas.microsoft.com/office/drawing/2014/main" id="{A593C0E7-2F9F-1B35-2C52-74BCA1DF6797}"/>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F61F2738-966C-2A60-D717-91E5F62AB349}"/>
              </a:ext>
            </a:extLst>
          </p:cNvPr>
          <p:cNvSpPr>
            <a:spLocks noGrp="1" noChangeArrowheads="1"/>
          </p:cNvSpPr>
          <p:nvPr>
            <p:ph type="body" idx="1"/>
          </p:nvPr>
        </p:nvSpPr>
        <p:spPr/>
        <p:txBody>
          <a:bodyPr/>
          <a:lstStyle/>
          <a:p>
            <a:r>
              <a:rPr lang="hu-HU" altLang="hu-HU" dirty="0" err="1"/>
              <a:t>Echocardiography</a:t>
            </a:r>
            <a:r>
              <a:rPr lang="hu-HU" altLang="hu-HU" dirty="0"/>
              <a:t> </a:t>
            </a:r>
            <a:r>
              <a:rPr lang="hu-HU" altLang="hu-HU" dirty="0" err="1"/>
              <a:t>regularly</a:t>
            </a:r>
            <a:r>
              <a:rPr lang="hu-HU" altLang="hu-HU" dirty="0"/>
              <a:t> </a:t>
            </a:r>
            <a:r>
              <a:rPr lang="hu-HU" altLang="hu-HU" dirty="0" err="1"/>
              <a:t>underestimates</a:t>
            </a:r>
            <a:r>
              <a:rPr lang="hu-HU" altLang="hu-HU" dirty="0"/>
              <a:t> </a:t>
            </a:r>
            <a:r>
              <a:rPr lang="hu-HU" altLang="hu-HU" dirty="0" err="1"/>
              <a:t>cardiac</a:t>
            </a:r>
            <a:r>
              <a:rPr lang="hu-HU" altLang="hu-HU" dirty="0"/>
              <a:t> </a:t>
            </a:r>
            <a:r>
              <a:rPr lang="hu-HU" altLang="hu-HU" dirty="0" err="1"/>
              <a:t>pump</a:t>
            </a:r>
            <a:r>
              <a:rPr lang="hu-HU" altLang="hu-HU" dirty="0"/>
              <a:t> </a:t>
            </a:r>
            <a:r>
              <a:rPr lang="hu-HU" altLang="hu-HU" dirty="0" err="1"/>
              <a:t>failure</a:t>
            </a:r>
            <a:r>
              <a:rPr lang="hu-HU" altLang="hu-HU" dirty="0"/>
              <a:t> </a:t>
            </a:r>
            <a:r>
              <a:rPr lang="hu-HU" altLang="hu-HU" dirty="0" err="1"/>
              <a:t>because</a:t>
            </a:r>
            <a:r>
              <a:rPr lang="hu-HU" altLang="hu-HU" dirty="0"/>
              <a:t> </a:t>
            </a:r>
            <a:r>
              <a:rPr lang="hu-HU" altLang="hu-HU" dirty="0" err="1"/>
              <a:t>all</a:t>
            </a:r>
            <a:r>
              <a:rPr lang="hu-HU" altLang="hu-HU" dirty="0"/>
              <a:t> </a:t>
            </a:r>
            <a:r>
              <a:rPr lang="hu-HU" altLang="hu-HU" dirty="0" err="1"/>
              <a:t>applied</a:t>
            </a:r>
            <a:r>
              <a:rPr lang="hu-HU" altLang="hu-HU" dirty="0"/>
              <a:t> </a:t>
            </a:r>
            <a:r>
              <a:rPr lang="hu-HU" altLang="hu-HU" dirty="0" err="1"/>
              <a:t>reference</a:t>
            </a:r>
            <a:r>
              <a:rPr lang="hu-HU" altLang="hu-HU" dirty="0"/>
              <a:t> </a:t>
            </a:r>
            <a:r>
              <a:rPr lang="hu-HU" altLang="hu-HU" dirty="0" err="1"/>
              <a:t>ranges</a:t>
            </a:r>
            <a:r>
              <a:rPr lang="hu-HU" altLang="hu-HU" dirty="0"/>
              <a:t> </a:t>
            </a:r>
            <a:r>
              <a:rPr lang="hu-HU" altLang="hu-HU" dirty="0" err="1"/>
              <a:t>are</a:t>
            </a:r>
            <a:r>
              <a:rPr lang="hu-HU" altLang="hu-HU" dirty="0"/>
              <a:t> </a:t>
            </a:r>
            <a:r>
              <a:rPr lang="hu-HU" altLang="hu-HU" dirty="0" err="1"/>
              <a:t>standardized</a:t>
            </a:r>
            <a:r>
              <a:rPr lang="hu-HU" altLang="hu-HU" dirty="0"/>
              <a:t> </a:t>
            </a:r>
            <a:r>
              <a:rPr lang="hu-HU" altLang="hu-HU" dirty="0" err="1"/>
              <a:t>for</a:t>
            </a:r>
            <a:r>
              <a:rPr lang="hu-HU" altLang="hu-HU" dirty="0"/>
              <a:t> a </a:t>
            </a:r>
            <a:r>
              <a:rPr lang="hu-HU" altLang="hu-HU" dirty="0" err="1"/>
              <a:t>normal</a:t>
            </a:r>
            <a:r>
              <a:rPr lang="hu-HU" altLang="hu-HU" dirty="0"/>
              <a:t> </a:t>
            </a:r>
            <a:r>
              <a:rPr lang="hu-HU" altLang="hu-HU" dirty="0" err="1"/>
              <a:t>afterload</a:t>
            </a:r>
            <a:r>
              <a:rPr lang="hu-HU" altLang="hu-HU" dirty="0"/>
              <a:t> </a:t>
            </a:r>
            <a:r>
              <a:rPr lang="hu-HU" altLang="hu-HU" dirty="0" err="1"/>
              <a:t>with</a:t>
            </a:r>
            <a:r>
              <a:rPr lang="hu-HU" altLang="hu-HU" dirty="0"/>
              <a:t> a SVR of </a:t>
            </a:r>
            <a:r>
              <a:rPr lang="hu-HU" altLang="hu-HU" dirty="0" err="1"/>
              <a:t>about</a:t>
            </a:r>
            <a:r>
              <a:rPr lang="hu-HU" altLang="hu-HU" dirty="0"/>
              <a:t> 1.100 </a:t>
            </a:r>
            <a:r>
              <a:rPr lang="hu-HU" altLang="hu-HU" dirty="0" err="1"/>
              <a:t>dynes</a:t>
            </a:r>
            <a:r>
              <a:rPr lang="hu-HU" altLang="hu-HU" dirty="0"/>
              <a:t> 9 cm-5 9s and </a:t>
            </a:r>
            <a:r>
              <a:rPr lang="hu-HU" altLang="hu-HU" dirty="0" err="1"/>
              <a:t>not</a:t>
            </a:r>
            <a:r>
              <a:rPr lang="hu-HU" altLang="hu-HU" dirty="0"/>
              <a:t> of </a:t>
            </a:r>
            <a:r>
              <a:rPr lang="hu-HU" altLang="hu-HU" dirty="0" err="1"/>
              <a:t>that</a:t>
            </a:r>
            <a:r>
              <a:rPr lang="hu-HU" altLang="hu-HU" dirty="0"/>
              <a:t> of 200–300 </a:t>
            </a:r>
            <a:r>
              <a:rPr lang="hu-HU" altLang="hu-HU" dirty="0" err="1"/>
              <a:t>dynes</a:t>
            </a:r>
            <a:r>
              <a:rPr lang="hu-HU" altLang="hu-HU" dirty="0"/>
              <a:t> 9 cm-5 9 s </a:t>
            </a:r>
            <a:r>
              <a:rPr lang="hu-HU" altLang="hu-HU" dirty="0" err="1"/>
              <a:t>as</a:t>
            </a:r>
            <a:r>
              <a:rPr lang="hu-HU" altLang="hu-HU" dirty="0"/>
              <a:t> </a:t>
            </a:r>
            <a:r>
              <a:rPr lang="hu-HU" altLang="hu-HU" dirty="0" err="1"/>
              <a:t>seen</a:t>
            </a:r>
            <a:r>
              <a:rPr lang="hu-HU" altLang="hu-HU" dirty="0"/>
              <a:t> in </a:t>
            </a:r>
            <a:r>
              <a:rPr lang="hu-HU" altLang="hu-HU" dirty="0" err="1"/>
              <a:t>septic</a:t>
            </a:r>
            <a:r>
              <a:rPr lang="hu-HU" altLang="hu-HU" dirty="0"/>
              <a:t> </a:t>
            </a:r>
            <a:r>
              <a:rPr lang="hu-HU" altLang="hu-HU" dirty="0" err="1"/>
              <a:t>shock</a:t>
            </a:r>
            <a:endParaRPr lang="hu-HU" altLang="hu-HU" dirty="0"/>
          </a:p>
          <a:p>
            <a:endParaRPr lang="hu-HU" altLang="hu-HU" dirty="0"/>
          </a:p>
          <a:p>
            <a:endParaRPr lang="hu-HU" altLang="hu-HU" dirty="0"/>
          </a:p>
        </p:txBody>
      </p:sp>
    </p:spTree>
    <p:extLst>
      <p:ext uri="{BB962C8B-B14F-4D97-AF65-F5344CB8AC3E}">
        <p14:creationId xmlns:p14="http://schemas.microsoft.com/office/powerpoint/2010/main" val="36133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86B224D-57C6-17C7-2B8D-F9063D6B98E0}"/>
              </a:ext>
            </a:extLst>
          </p:cNvPr>
          <p:cNvSpPr>
            <a:spLocks noGrp="1" noChangeArrowheads="1"/>
          </p:cNvSpPr>
          <p:nvPr>
            <p:ph type="sldNum" sz="quarter" idx="5"/>
          </p:nvPr>
        </p:nvSpPr>
        <p:spPr>
          <a:ln/>
        </p:spPr>
        <p:txBody>
          <a:bodyPr/>
          <a:lstStyle/>
          <a:p>
            <a:fld id="{C6CDB4EB-CBF3-4680-8346-D7FE097BBA4A}" type="slidenum">
              <a:rPr lang="hu-HU" altLang="hu-HU"/>
              <a:pPr/>
              <a:t>12</a:t>
            </a:fld>
            <a:endParaRPr lang="hu-HU" altLang="hu-HU"/>
          </a:p>
        </p:txBody>
      </p:sp>
      <p:sp>
        <p:nvSpPr>
          <p:cNvPr id="59394" name="Rectangle 2">
            <a:extLst>
              <a:ext uri="{FF2B5EF4-FFF2-40B4-BE49-F238E27FC236}">
                <a16:creationId xmlns:a16="http://schemas.microsoft.com/office/drawing/2014/main" id="{D1899BC6-B336-EFDD-2F08-09F39C6257A5}"/>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A5AAE62F-EA1D-C357-7600-E3E118B39A18}"/>
              </a:ext>
            </a:extLst>
          </p:cNvPr>
          <p:cNvSpPr>
            <a:spLocks noGrp="1" noChangeArrowheads="1"/>
          </p:cNvSpPr>
          <p:nvPr>
            <p:ph type="body" idx="1"/>
          </p:nvPr>
        </p:nvSpPr>
        <p:spPr/>
        <p:txBody>
          <a:bodyPr/>
          <a:lstStyle/>
          <a:p>
            <a:r>
              <a:rPr lang="hu-HU" altLang="hu-HU" dirty="0"/>
              <a:t>AZ </a:t>
            </a:r>
            <a:r>
              <a:rPr lang="hu-HU" altLang="hu-HU" dirty="0" err="1"/>
              <a:t>handed</a:t>
            </a:r>
            <a:r>
              <a:rPr lang="hu-HU" altLang="hu-HU" dirty="0"/>
              <a:t> </a:t>
            </a:r>
            <a:r>
              <a:rPr lang="hu-HU" altLang="hu-HU" dirty="0" err="1"/>
              <a:t>the</a:t>
            </a:r>
            <a:r>
              <a:rPr lang="hu-HU" altLang="hu-HU" dirty="0"/>
              <a:t> </a:t>
            </a:r>
            <a:r>
              <a:rPr lang="hu-HU" altLang="hu-HU" dirty="0" err="1"/>
              <a:t>antibody</a:t>
            </a:r>
            <a:r>
              <a:rPr lang="hu-HU" altLang="hu-HU" dirty="0"/>
              <a:t> back </a:t>
            </a:r>
            <a:r>
              <a:rPr lang="hu-HU" altLang="hu-HU" dirty="0" err="1"/>
              <a:t>to</a:t>
            </a:r>
            <a:r>
              <a:rPr lang="hu-HU" altLang="hu-HU" dirty="0"/>
              <a:t> BTG, </a:t>
            </a:r>
            <a:r>
              <a:rPr lang="hu-HU" altLang="hu-HU" dirty="0" err="1"/>
              <a:t>which</a:t>
            </a:r>
            <a:r>
              <a:rPr lang="hu-HU" altLang="hu-HU" dirty="0"/>
              <a:t> </a:t>
            </a:r>
            <a:r>
              <a:rPr lang="hu-HU" altLang="hu-HU" dirty="0" err="1"/>
              <a:t>added</a:t>
            </a:r>
            <a:r>
              <a:rPr lang="hu-HU" altLang="hu-HU" dirty="0"/>
              <a:t> </a:t>
            </a:r>
            <a:r>
              <a:rPr lang="hu-HU" altLang="hu-HU" dirty="0" err="1"/>
              <a:t>that</a:t>
            </a:r>
            <a:r>
              <a:rPr lang="hu-HU" altLang="hu-HU" dirty="0"/>
              <a:t> it </a:t>
            </a:r>
            <a:r>
              <a:rPr lang="hu-HU" altLang="hu-HU" dirty="0" err="1"/>
              <a:t>will</a:t>
            </a:r>
            <a:r>
              <a:rPr lang="hu-HU" altLang="hu-HU" dirty="0"/>
              <a:t> </a:t>
            </a:r>
            <a:r>
              <a:rPr lang="hu-HU" altLang="hu-HU" dirty="0" err="1"/>
              <a:t>take</a:t>
            </a:r>
            <a:r>
              <a:rPr lang="hu-HU" altLang="hu-HU" dirty="0"/>
              <a:t> a </a:t>
            </a:r>
            <a:r>
              <a:rPr lang="hu-HU" altLang="hu-HU" dirty="0" err="1"/>
              <a:t>charge</a:t>
            </a:r>
            <a:r>
              <a:rPr lang="hu-HU" altLang="hu-HU" dirty="0"/>
              <a:t> of </a:t>
            </a:r>
            <a:r>
              <a:rPr lang="hu-HU" altLang="hu-HU" dirty="0" err="1"/>
              <a:t>about</a:t>
            </a:r>
            <a:r>
              <a:rPr lang="hu-HU" altLang="hu-HU" dirty="0"/>
              <a:t> £28 </a:t>
            </a:r>
            <a:r>
              <a:rPr lang="hu-HU" altLang="hu-HU" dirty="0" err="1"/>
              <a:t>million</a:t>
            </a:r>
            <a:r>
              <a:rPr lang="hu-HU" altLang="hu-HU" dirty="0"/>
              <a:t> ($43.8 </a:t>
            </a:r>
            <a:r>
              <a:rPr lang="hu-HU" altLang="hu-HU" dirty="0" err="1"/>
              <a:t>million</a:t>
            </a:r>
            <a:r>
              <a:rPr lang="hu-HU" altLang="hu-HU" dirty="0"/>
              <a:t>) in </a:t>
            </a:r>
            <a:r>
              <a:rPr lang="hu-HU" altLang="hu-HU" dirty="0" err="1"/>
              <a:t>the</a:t>
            </a:r>
            <a:r>
              <a:rPr lang="hu-HU" altLang="hu-HU" dirty="0"/>
              <a:t> </a:t>
            </a:r>
            <a:r>
              <a:rPr lang="hu-HU" altLang="hu-HU" dirty="0" err="1"/>
              <a:t>current</a:t>
            </a:r>
            <a:r>
              <a:rPr lang="hu-HU" altLang="hu-HU" dirty="0"/>
              <a:t> </a:t>
            </a:r>
            <a:r>
              <a:rPr lang="hu-HU" altLang="hu-HU" dirty="0" err="1"/>
              <a:t>financial</a:t>
            </a:r>
            <a:r>
              <a:rPr lang="hu-HU" altLang="hu-HU" dirty="0"/>
              <a:t> </a:t>
            </a:r>
            <a:r>
              <a:rPr lang="hu-HU" altLang="hu-HU" dirty="0" err="1"/>
              <a:t>year</a:t>
            </a:r>
            <a:r>
              <a:rPr lang="hu-HU" altLang="hu-HU" dirty="0"/>
              <a:t>, of </a:t>
            </a:r>
            <a:r>
              <a:rPr lang="hu-HU" altLang="hu-HU" dirty="0" err="1"/>
              <a:t>which</a:t>
            </a:r>
            <a:r>
              <a:rPr lang="hu-HU" altLang="hu-HU" dirty="0"/>
              <a:t> £25 </a:t>
            </a:r>
            <a:r>
              <a:rPr lang="hu-HU" altLang="hu-HU" dirty="0" err="1"/>
              <a:t>million</a:t>
            </a:r>
            <a:r>
              <a:rPr lang="hu-HU" altLang="hu-HU" dirty="0"/>
              <a:t> ($39.1 </a:t>
            </a:r>
            <a:r>
              <a:rPr lang="hu-HU" altLang="hu-HU" dirty="0" err="1"/>
              <a:t>million</a:t>
            </a:r>
            <a:r>
              <a:rPr lang="hu-HU" altLang="hu-HU" dirty="0"/>
              <a:t>) </a:t>
            </a:r>
            <a:r>
              <a:rPr lang="hu-HU" altLang="hu-HU" dirty="0" err="1"/>
              <a:t>relates</a:t>
            </a:r>
            <a:r>
              <a:rPr lang="hu-HU" altLang="hu-HU" dirty="0"/>
              <a:t> </a:t>
            </a:r>
            <a:r>
              <a:rPr lang="hu-HU" altLang="hu-HU" dirty="0" err="1"/>
              <a:t>to</a:t>
            </a:r>
            <a:r>
              <a:rPr lang="hu-HU" altLang="hu-HU" dirty="0"/>
              <a:t> a </a:t>
            </a:r>
            <a:r>
              <a:rPr lang="hu-HU" altLang="hu-HU" dirty="0" err="1"/>
              <a:t>noncash</a:t>
            </a:r>
            <a:r>
              <a:rPr lang="hu-HU" altLang="hu-HU" dirty="0"/>
              <a:t> </a:t>
            </a:r>
            <a:r>
              <a:rPr lang="hu-HU" altLang="hu-HU" dirty="0" err="1"/>
              <a:t>impairment</a:t>
            </a:r>
            <a:r>
              <a:rPr lang="hu-HU" altLang="hu-HU" dirty="0"/>
              <a:t> of </a:t>
            </a:r>
            <a:r>
              <a:rPr lang="hu-HU" altLang="hu-HU" dirty="0" err="1"/>
              <a:t>intangible</a:t>
            </a:r>
            <a:r>
              <a:rPr lang="hu-HU" altLang="hu-HU" dirty="0"/>
              <a:t> and </a:t>
            </a:r>
            <a:r>
              <a:rPr lang="hu-HU" altLang="hu-HU" dirty="0" err="1"/>
              <a:t>tangible</a:t>
            </a:r>
            <a:r>
              <a:rPr lang="hu-HU" altLang="hu-HU" dirty="0"/>
              <a:t> fixed </a:t>
            </a:r>
            <a:r>
              <a:rPr lang="hu-HU" altLang="hu-HU" dirty="0" err="1"/>
              <a:t>assets</a:t>
            </a:r>
            <a:r>
              <a:rPr lang="hu-HU" altLang="hu-HU" dirty="0"/>
              <a:t>, </a:t>
            </a:r>
            <a:r>
              <a:rPr lang="hu-HU" altLang="hu-HU" dirty="0" err="1"/>
              <a:t>since</a:t>
            </a:r>
            <a:r>
              <a:rPr lang="hu-HU" altLang="hu-HU" dirty="0"/>
              <a:t> no </a:t>
            </a:r>
            <a:r>
              <a:rPr lang="hu-HU" altLang="hu-HU" dirty="0" err="1"/>
              <a:t>further</a:t>
            </a:r>
            <a:r>
              <a:rPr lang="hu-HU" altLang="hu-HU" dirty="0"/>
              <a:t> </a:t>
            </a:r>
            <a:r>
              <a:rPr lang="hu-HU" altLang="hu-HU" dirty="0" err="1"/>
              <a:t>development</a:t>
            </a:r>
            <a:r>
              <a:rPr lang="hu-HU" altLang="hu-HU" dirty="0"/>
              <a:t> is </a:t>
            </a:r>
            <a:r>
              <a:rPr lang="hu-HU" altLang="hu-HU" dirty="0" err="1"/>
              <a:t>planned</a:t>
            </a:r>
            <a:r>
              <a:rPr lang="hu-HU" altLang="hu-HU" dirty="0"/>
              <a:t> </a:t>
            </a:r>
            <a:r>
              <a:rPr lang="hu-HU" altLang="hu-HU" dirty="0" err="1"/>
              <a:t>for</a:t>
            </a:r>
            <a:r>
              <a:rPr lang="hu-HU" altLang="hu-HU" dirty="0"/>
              <a:t> AZD9773, </a:t>
            </a:r>
            <a:r>
              <a:rPr lang="hu-HU" altLang="hu-HU" dirty="0" err="1"/>
              <a:t>also</a:t>
            </a:r>
            <a:r>
              <a:rPr lang="hu-HU" altLang="hu-HU" dirty="0"/>
              <a:t> </a:t>
            </a:r>
            <a:r>
              <a:rPr lang="hu-HU" altLang="hu-HU" dirty="0" err="1"/>
              <a:t>known</a:t>
            </a:r>
            <a:r>
              <a:rPr lang="hu-HU" altLang="hu-HU" dirty="0"/>
              <a:t> </a:t>
            </a:r>
            <a:r>
              <a:rPr lang="hu-HU" altLang="hu-HU" dirty="0" err="1"/>
              <a:t>as</a:t>
            </a:r>
            <a:r>
              <a:rPr lang="hu-HU" altLang="hu-HU" b="1" dirty="0">
                <a:hlinkClick r:id="rId3"/>
              </a:rPr>
              <a:t> </a:t>
            </a:r>
            <a:r>
              <a:rPr lang="hu-HU" altLang="hu-HU" b="1" dirty="0" err="1">
                <a:hlinkClick r:id="rId3"/>
              </a:rPr>
              <a:t>CytoFab</a:t>
            </a:r>
            <a:r>
              <a:rPr lang="hu-HU" altLang="hu-HU" dirty="0"/>
              <a:t>™.</a:t>
            </a:r>
          </a:p>
          <a:p>
            <a:r>
              <a:rPr lang="hu-HU" altLang="hu-HU" dirty="0"/>
              <a:t>Had </a:t>
            </a:r>
            <a:r>
              <a:rPr lang="hu-HU" altLang="hu-HU" dirty="0" err="1"/>
              <a:t>CytoFab</a:t>
            </a:r>
            <a:r>
              <a:rPr lang="hu-HU" altLang="hu-HU" dirty="0"/>
              <a:t> </a:t>
            </a:r>
            <a:r>
              <a:rPr lang="hu-HU" altLang="hu-HU" dirty="0" err="1"/>
              <a:t>worked</a:t>
            </a:r>
            <a:r>
              <a:rPr lang="hu-HU" altLang="hu-HU" dirty="0"/>
              <a:t>, it </a:t>
            </a:r>
            <a:r>
              <a:rPr lang="hu-HU" altLang="hu-HU" dirty="0" err="1"/>
              <a:t>might</a:t>
            </a:r>
            <a:r>
              <a:rPr lang="hu-HU" altLang="hu-HU" dirty="0"/>
              <a:t> </a:t>
            </a:r>
            <a:r>
              <a:rPr lang="hu-HU" altLang="hu-HU" dirty="0" err="1"/>
              <a:t>have</a:t>
            </a:r>
            <a:r>
              <a:rPr lang="hu-HU" altLang="hu-HU" dirty="0"/>
              <a:t> </a:t>
            </a:r>
            <a:r>
              <a:rPr lang="hu-HU" altLang="hu-HU" dirty="0" err="1"/>
              <a:t>generated</a:t>
            </a:r>
            <a:r>
              <a:rPr lang="hu-HU" altLang="hu-HU" dirty="0"/>
              <a:t> £1 </a:t>
            </a:r>
            <a:r>
              <a:rPr lang="hu-HU" altLang="hu-HU" dirty="0" err="1"/>
              <a:t>billion</a:t>
            </a:r>
            <a:r>
              <a:rPr lang="hu-HU" altLang="hu-HU" dirty="0"/>
              <a:t> ($1.6 </a:t>
            </a:r>
            <a:r>
              <a:rPr lang="hu-HU" altLang="hu-HU" dirty="0" err="1"/>
              <a:t>billion</a:t>
            </a:r>
            <a:r>
              <a:rPr lang="hu-HU" altLang="hu-HU" dirty="0"/>
              <a:t>) in </a:t>
            </a:r>
            <a:r>
              <a:rPr lang="hu-HU" altLang="hu-HU" dirty="0" err="1"/>
              <a:t>annual</a:t>
            </a:r>
            <a:r>
              <a:rPr lang="hu-HU" altLang="hu-HU" dirty="0"/>
              <a:t> </a:t>
            </a:r>
            <a:r>
              <a:rPr lang="hu-HU" altLang="hu-HU" dirty="0" err="1"/>
              <a:t>sales</a:t>
            </a:r>
            <a:r>
              <a:rPr lang="hu-HU" altLang="hu-HU" dirty="0"/>
              <a:t>, </a:t>
            </a:r>
            <a:r>
              <a:rPr lang="hu-HU" altLang="hu-HU" dirty="0" err="1"/>
              <a:t>with</a:t>
            </a:r>
            <a:r>
              <a:rPr lang="hu-HU" altLang="hu-HU" dirty="0"/>
              <a:t> BTG </a:t>
            </a:r>
            <a:r>
              <a:rPr lang="hu-HU" altLang="hu-HU" dirty="0" err="1"/>
              <a:t>getting</a:t>
            </a:r>
            <a:r>
              <a:rPr lang="hu-HU" altLang="hu-HU" dirty="0"/>
              <a:t> a </a:t>
            </a:r>
            <a:r>
              <a:rPr lang="hu-HU" altLang="hu-HU" dirty="0" err="1"/>
              <a:t>royalty</a:t>
            </a:r>
            <a:r>
              <a:rPr lang="hu-HU" altLang="hu-HU" dirty="0"/>
              <a:t> of </a:t>
            </a:r>
            <a:r>
              <a:rPr lang="hu-HU" altLang="hu-HU" dirty="0" err="1"/>
              <a:t>around</a:t>
            </a:r>
            <a:r>
              <a:rPr lang="hu-HU" altLang="hu-HU" dirty="0"/>
              <a:t> 25%, Deutsche Bank </a:t>
            </a:r>
            <a:r>
              <a:rPr lang="hu-HU" altLang="hu-HU" dirty="0" err="1"/>
              <a:t>analyst</a:t>
            </a:r>
            <a:r>
              <a:rPr lang="hu-HU" altLang="hu-HU" dirty="0"/>
              <a:t> Richard </a:t>
            </a:r>
            <a:r>
              <a:rPr lang="hu-HU" altLang="hu-HU" dirty="0" err="1"/>
              <a:t>Parkes</a:t>
            </a:r>
            <a:r>
              <a:rPr lang="hu-HU" altLang="hu-HU" dirty="0"/>
              <a:t> told Reuters.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445445E-2009-CC2E-3031-BCEACCD6CFCD}"/>
              </a:ext>
            </a:extLst>
          </p:cNvPr>
          <p:cNvSpPr>
            <a:spLocks noGrp="1" noChangeArrowheads="1"/>
          </p:cNvSpPr>
          <p:nvPr>
            <p:ph type="sldNum" sz="quarter" idx="5"/>
          </p:nvPr>
        </p:nvSpPr>
        <p:spPr>
          <a:ln/>
        </p:spPr>
        <p:txBody>
          <a:bodyPr/>
          <a:lstStyle/>
          <a:p>
            <a:fld id="{465E9ABE-D949-49E5-84EA-90254812C976}" type="slidenum">
              <a:rPr lang="hu-HU" altLang="hu-HU"/>
              <a:pPr/>
              <a:t>13</a:t>
            </a:fld>
            <a:endParaRPr lang="hu-HU" altLang="hu-HU"/>
          </a:p>
        </p:txBody>
      </p:sp>
      <p:sp>
        <p:nvSpPr>
          <p:cNvPr id="23554" name="Rectangle 2">
            <a:extLst>
              <a:ext uri="{FF2B5EF4-FFF2-40B4-BE49-F238E27FC236}">
                <a16:creationId xmlns:a16="http://schemas.microsoft.com/office/drawing/2014/main" id="{518A33CC-9B81-A32C-92E5-575A9D4D8F6F}"/>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A41B3774-4754-A8A5-965E-76D6753E602D}"/>
              </a:ext>
            </a:extLst>
          </p:cNvPr>
          <p:cNvSpPr>
            <a:spLocks noGrp="1" noChangeArrowheads="1"/>
          </p:cNvSpPr>
          <p:nvPr>
            <p:ph type="body" idx="1"/>
          </p:nvPr>
        </p:nvSpPr>
        <p:spPr/>
        <p:txBody>
          <a:bodyPr/>
          <a:lstStyle/>
          <a:p>
            <a:r>
              <a:rPr lang="hu-HU" altLang="hu-HU" dirty="0" err="1"/>
              <a:t>Causal</a:t>
            </a:r>
            <a:r>
              <a:rPr lang="hu-HU" altLang="hu-HU" dirty="0"/>
              <a:t> </a:t>
            </a:r>
            <a:r>
              <a:rPr lang="hu-HU" altLang="hu-HU" dirty="0" err="1"/>
              <a:t>therapeutic</a:t>
            </a:r>
            <a:r>
              <a:rPr lang="hu-HU" altLang="hu-HU" dirty="0"/>
              <a:t> </a:t>
            </a:r>
            <a:r>
              <a:rPr lang="hu-HU" altLang="hu-HU" dirty="0" err="1"/>
              <a:t>strategies</a:t>
            </a:r>
            <a:r>
              <a:rPr lang="hu-HU" altLang="hu-HU" dirty="0"/>
              <a:t> – </a:t>
            </a:r>
            <a:r>
              <a:rPr lang="hu-HU" altLang="hu-HU" dirty="0" err="1"/>
              <a:t>aiming</a:t>
            </a:r>
            <a:r>
              <a:rPr lang="hu-HU" altLang="hu-HU" dirty="0"/>
              <a:t> </a:t>
            </a:r>
            <a:r>
              <a:rPr lang="hu-HU" altLang="hu-HU" dirty="0" err="1"/>
              <a:t>at</a:t>
            </a:r>
            <a:r>
              <a:rPr lang="hu-HU" altLang="hu-HU" dirty="0"/>
              <a:t> an </a:t>
            </a:r>
            <a:r>
              <a:rPr lang="hu-HU" altLang="hu-HU" dirty="0" err="1"/>
              <a:t>interruption</a:t>
            </a:r>
            <a:r>
              <a:rPr lang="hu-HU" altLang="hu-HU" dirty="0"/>
              <a:t> of </a:t>
            </a:r>
            <a:r>
              <a:rPr lang="hu-HU" altLang="hu-HU" dirty="0" err="1"/>
              <a:t>mediator</a:t>
            </a:r>
            <a:r>
              <a:rPr lang="hu-HU" altLang="hu-HU" dirty="0"/>
              <a:t> </a:t>
            </a:r>
            <a:r>
              <a:rPr lang="hu-HU" altLang="hu-HU" dirty="0" err="1"/>
              <a:t>cascades</a:t>
            </a:r>
            <a:r>
              <a:rPr lang="hu-HU" altLang="hu-HU" dirty="0"/>
              <a:t> – </a:t>
            </a:r>
            <a:r>
              <a:rPr lang="hu-HU" altLang="hu-HU" dirty="0" err="1"/>
              <a:t>to</a:t>
            </a:r>
            <a:r>
              <a:rPr lang="hu-HU" altLang="hu-HU" dirty="0"/>
              <a:t> </a:t>
            </a:r>
            <a:r>
              <a:rPr lang="hu-HU" altLang="hu-HU" dirty="0" err="1"/>
              <a:t>alleviate</a:t>
            </a:r>
            <a:r>
              <a:rPr lang="hu-HU" altLang="hu-HU" dirty="0"/>
              <a:t> </a:t>
            </a:r>
            <a:r>
              <a:rPr lang="hu-HU" altLang="hu-HU" dirty="0" err="1"/>
              <a:t>septic</a:t>
            </a:r>
            <a:r>
              <a:rPr lang="hu-HU" altLang="hu-HU" dirty="0"/>
              <a:t> </a:t>
            </a:r>
            <a:r>
              <a:rPr lang="hu-HU" altLang="hu-HU" dirty="0" err="1"/>
              <a:t>cardiomyopathy</a:t>
            </a:r>
            <a:r>
              <a:rPr lang="hu-HU" altLang="hu-HU" dirty="0"/>
              <a:t> and </a:t>
            </a:r>
            <a:r>
              <a:rPr lang="hu-HU" altLang="hu-HU" dirty="0" err="1"/>
              <a:t>vasculopathy</a:t>
            </a:r>
            <a:r>
              <a:rPr lang="hu-HU" altLang="hu-HU" dirty="0"/>
              <a:t> </a:t>
            </a:r>
            <a:r>
              <a:rPr lang="hu-HU" altLang="hu-HU" dirty="0" err="1"/>
              <a:t>are</a:t>
            </a:r>
            <a:r>
              <a:rPr lang="hu-HU" altLang="hu-HU" dirty="0"/>
              <a:t> being tested, </a:t>
            </a:r>
            <a:r>
              <a:rPr lang="hu-HU" altLang="hu-HU" dirty="0" err="1"/>
              <a:t>but</a:t>
            </a:r>
            <a:r>
              <a:rPr lang="hu-HU" altLang="hu-HU" dirty="0"/>
              <a:t> </a:t>
            </a:r>
            <a:r>
              <a:rPr lang="hu-HU" altLang="hu-HU" dirty="0" err="1"/>
              <a:t>do</a:t>
            </a:r>
            <a:r>
              <a:rPr lang="hu-HU" altLang="hu-HU" dirty="0"/>
              <a:t> </a:t>
            </a:r>
            <a:r>
              <a:rPr lang="hu-HU" altLang="hu-HU" dirty="0" err="1"/>
              <a:t>not</a:t>
            </a:r>
            <a:r>
              <a:rPr lang="hu-HU" altLang="hu-HU" dirty="0"/>
              <a:t> </a:t>
            </a:r>
            <a:r>
              <a:rPr lang="hu-HU" altLang="hu-HU" dirty="0" err="1"/>
              <a:t>form</a:t>
            </a:r>
            <a:r>
              <a:rPr lang="hu-HU" altLang="hu-HU" dirty="0"/>
              <a:t> part of </a:t>
            </a:r>
            <a:r>
              <a:rPr lang="hu-HU" altLang="hu-HU" dirty="0" err="1"/>
              <a:t>the</a:t>
            </a:r>
            <a:r>
              <a:rPr lang="hu-HU" altLang="hu-HU" dirty="0"/>
              <a:t> standard </a:t>
            </a:r>
            <a:r>
              <a:rPr lang="hu-HU" altLang="hu-HU" dirty="0" err="1"/>
              <a:t>regimens</a:t>
            </a:r>
            <a:r>
              <a:rPr lang="hu-HU" altLang="hu-HU" dirty="0"/>
              <a:t>. </a:t>
            </a:r>
            <a:r>
              <a:rPr lang="hu-HU" altLang="hu-HU" dirty="0" err="1"/>
              <a:t>Table</a:t>
            </a:r>
            <a:r>
              <a:rPr lang="hu-HU" altLang="hu-HU" dirty="0"/>
              <a:t> </a:t>
            </a:r>
            <a:r>
              <a:rPr lang="hu-HU" altLang="hu-HU" dirty="0" err="1"/>
              <a:t>summarizes</a:t>
            </a:r>
            <a:r>
              <a:rPr lang="hu-HU" altLang="hu-HU" dirty="0"/>
              <a:t> </a:t>
            </a:r>
            <a:r>
              <a:rPr lang="hu-HU" altLang="hu-HU" dirty="0" err="1"/>
              <a:t>data</a:t>
            </a:r>
            <a:r>
              <a:rPr lang="hu-HU" altLang="hu-HU" dirty="0"/>
              <a:t> </a:t>
            </a:r>
            <a:r>
              <a:rPr lang="hu-HU" altLang="hu-HU" dirty="0" err="1"/>
              <a:t>that</a:t>
            </a:r>
            <a:r>
              <a:rPr lang="hu-HU" altLang="hu-HU" dirty="0"/>
              <a:t> </a:t>
            </a:r>
            <a:r>
              <a:rPr lang="hu-HU" altLang="hu-HU" dirty="0" err="1"/>
              <a:t>convey</a:t>
            </a:r>
            <a:r>
              <a:rPr lang="hu-HU" altLang="hu-HU" dirty="0"/>
              <a:t> </a:t>
            </a:r>
            <a:r>
              <a:rPr lang="hu-HU" altLang="hu-HU" dirty="0" err="1"/>
              <a:t>the</a:t>
            </a:r>
            <a:r>
              <a:rPr lang="hu-HU" altLang="hu-HU" dirty="0"/>
              <a:t> </a:t>
            </a:r>
            <a:r>
              <a:rPr lang="hu-HU" altLang="hu-HU" dirty="0" err="1"/>
              <a:t>notion</a:t>
            </a:r>
            <a:r>
              <a:rPr lang="hu-HU" altLang="hu-HU" dirty="0"/>
              <a:t> </a:t>
            </a:r>
            <a:r>
              <a:rPr lang="hu-HU" altLang="hu-HU" dirty="0" err="1"/>
              <a:t>that</a:t>
            </a:r>
            <a:r>
              <a:rPr lang="hu-HU" altLang="hu-HU" dirty="0"/>
              <a:t> </a:t>
            </a:r>
            <a:r>
              <a:rPr lang="hu-HU" altLang="hu-HU" dirty="0" err="1"/>
              <a:t>by</a:t>
            </a:r>
            <a:r>
              <a:rPr lang="hu-HU" altLang="hu-HU" dirty="0"/>
              <a:t> </a:t>
            </a:r>
            <a:r>
              <a:rPr lang="hu-HU" altLang="hu-HU" dirty="0" err="1"/>
              <a:t>antagonizing</a:t>
            </a:r>
            <a:r>
              <a:rPr lang="hu-HU" altLang="hu-HU" dirty="0"/>
              <a:t> and </a:t>
            </a:r>
            <a:r>
              <a:rPr lang="hu-HU" altLang="hu-HU" dirty="0" err="1"/>
              <a:t>eliminating</a:t>
            </a:r>
            <a:r>
              <a:rPr lang="hu-HU" altLang="hu-HU" dirty="0"/>
              <a:t> </a:t>
            </a:r>
            <a:r>
              <a:rPr lang="hu-HU" altLang="hu-HU" dirty="0" err="1"/>
              <a:t>pertinent</a:t>
            </a:r>
            <a:r>
              <a:rPr lang="hu-HU" altLang="hu-HU" dirty="0"/>
              <a:t> </a:t>
            </a:r>
            <a:r>
              <a:rPr lang="hu-HU" altLang="hu-HU" dirty="0" err="1"/>
              <a:t>proinflammatory</a:t>
            </a:r>
            <a:endParaRPr lang="hu-HU" altLang="hu-HU" dirty="0"/>
          </a:p>
          <a:p>
            <a:r>
              <a:rPr lang="hu-HU" altLang="hu-HU" dirty="0" err="1"/>
              <a:t>mediators</a:t>
            </a:r>
            <a:r>
              <a:rPr lang="hu-HU" altLang="hu-HU" dirty="0"/>
              <a:t>, </a:t>
            </a:r>
            <a:r>
              <a:rPr lang="hu-HU" altLang="hu-HU" dirty="0" err="1"/>
              <a:t>septic</a:t>
            </a:r>
            <a:r>
              <a:rPr lang="hu-HU" altLang="hu-HU" dirty="0"/>
              <a:t> </a:t>
            </a:r>
            <a:r>
              <a:rPr lang="hu-HU" altLang="hu-HU" dirty="0" err="1"/>
              <a:t>vasculopathy</a:t>
            </a:r>
            <a:r>
              <a:rPr lang="hu-HU" altLang="hu-HU" dirty="0"/>
              <a:t> is more </a:t>
            </a:r>
            <a:r>
              <a:rPr lang="hu-HU" altLang="hu-HU" dirty="0" err="1"/>
              <a:t>treatable</a:t>
            </a:r>
            <a:r>
              <a:rPr lang="hu-HU" altLang="hu-HU" dirty="0"/>
              <a:t> </a:t>
            </a:r>
            <a:r>
              <a:rPr lang="hu-HU" altLang="hu-HU" dirty="0" err="1"/>
              <a:t>than</a:t>
            </a:r>
            <a:r>
              <a:rPr lang="hu-HU" altLang="hu-HU" dirty="0"/>
              <a:t> </a:t>
            </a:r>
            <a:r>
              <a:rPr lang="hu-HU" altLang="hu-HU" dirty="0" err="1"/>
              <a:t>septic</a:t>
            </a:r>
            <a:r>
              <a:rPr lang="hu-HU" altLang="hu-HU" dirty="0"/>
              <a:t> </a:t>
            </a:r>
            <a:r>
              <a:rPr lang="hu-HU" altLang="hu-HU" dirty="0" err="1"/>
              <a:t>cardiomyopathy</a:t>
            </a:r>
            <a:r>
              <a:rPr lang="hu-HU" altLang="hu-HU" dirty="0"/>
              <a:t>.</a:t>
            </a:r>
          </a:p>
          <a:p>
            <a:endParaRPr lang="hu-HU" altLang="hu-H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kép helye 1">
            <a:extLst>
              <a:ext uri="{FF2B5EF4-FFF2-40B4-BE49-F238E27FC236}">
                <a16:creationId xmlns:a16="http://schemas.microsoft.com/office/drawing/2014/main" id="{64952A6F-AB00-463F-B998-2BB6997BDC46}"/>
              </a:ext>
            </a:extLst>
          </p:cNvPr>
          <p:cNvSpPr>
            <a:spLocks noGrp="1" noRot="1" noChangeAspect="1" noChangeArrowheads="1" noTextEdit="1"/>
          </p:cNvSpPr>
          <p:nvPr>
            <p:ph type="sldImg"/>
          </p:nvPr>
        </p:nvSpPr>
        <p:spPr>
          <a:xfrm>
            <a:off x="381000" y="685800"/>
            <a:ext cx="6096000" cy="3429000"/>
          </a:xfrm>
          <a:ln/>
        </p:spPr>
      </p:sp>
      <p:sp>
        <p:nvSpPr>
          <p:cNvPr id="10243" name="Jegyzetek helye 2">
            <a:extLst>
              <a:ext uri="{FF2B5EF4-FFF2-40B4-BE49-F238E27FC236}">
                <a16:creationId xmlns:a16="http://schemas.microsoft.com/office/drawing/2014/main" id="{D815F97C-C798-46A0-88DB-3A979F1B06E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subgroup analysis of intervention efficacy, grouped by type of intervention, revealed a significantly higher relative mortality risk for the intervention in trials studying modulation of coagulation and inflammation. All these trials investigated the effect of activated recombinant protein C (</a:t>
            </a:r>
            <a:r>
              <a:rPr lang="en-US" dirty="0" err="1"/>
              <a:t>Xigris</a:t>
            </a:r>
            <a:r>
              <a:rPr lang="en-US" dirty="0"/>
              <a:t>®).</a:t>
            </a:r>
            <a:endParaRPr lang="hu-HU" altLang="hu-HU" dirty="0"/>
          </a:p>
        </p:txBody>
      </p:sp>
      <p:sp>
        <p:nvSpPr>
          <p:cNvPr id="10244" name="Dia számának helye 3">
            <a:extLst>
              <a:ext uri="{FF2B5EF4-FFF2-40B4-BE49-F238E27FC236}">
                <a16:creationId xmlns:a16="http://schemas.microsoft.com/office/drawing/2014/main" id="{DBDC92C1-B4CA-488D-A572-F86CAACF01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A5A479-A92F-4707-BF21-1592DD7371CC}" type="slidenum">
              <a:rPr lang="hu-HU" altLang="hu-HU"/>
              <a:pPr/>
              <a:t>14</a:t>
            </a:fld>
            <a:endParaRPr lang="hu-HU" alt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18214A3-4BAB-AB68-4CEE-50B86EA9FA20}"/>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0F6CDD56-24B3-3DD3-B16B-B36AD12DD3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F863A964-21D1-057B-35AE-D6C883C051D9}"/>
              </a:ext>
            </a:extLst>
          </p:cNvPr>
          <p:cNvSpPr>
            <a:spLocks noGrp="1"/>
          </p:cNvSpPr>
          <p:nvPr>
            <p:ph type="dt" sz="half" idx="10"/>
          </p:nvPr>
        </p:nvSpPr>
        <p:spPr/>
        <p:txBody>
          <a:bodyPr/>
          <a:lstStyle/>
          <a:p>
            <a:fld id="{0DB61A9E-A359-4790-962E-53E828EE5255}" type="datetimeFigureOut">
              <a:rPr lang="hu-HU" smtClean="0"/>
              <a:t>2025. 09. 25.</a:t>
            </a:fld>
            <a:endParaRPr lang="hu-HU"/>
          </a:p>
        </p:txBody>
      </p:sp>
      <p:sp>
        <p:nvSpPr>
          <p:cNvPr id="5" name="Élőláb helye 4">
            <a:extLst>
              <a:ext uri="{FF2B5EF4-FFF2-40B4-BE49-F238E27FC236}">
                <a16:creationId xmlns:a16="http://schemas.microsoft.com/office/drawing/2014/main" id="{38E7AF9C-0E3C-6EEE-A828-73191D8816C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08B3335-1826-5ECB-01AE-9D1D0CD8E79D}"/>
              </a:ext>
            </a:extLst>
          </p:cNvPr>
          <p:cNvSpPr>
            <a:spLocks noGrp="1"/>
          </p:cNvSpPr>
          <p:nvPr>
            <p:ph type="sldNum" sz="quarter" idx="12"/>
          </p:nvPr>
        </p:nvSpPr>
        <p:spPr/>
        <p:txBody>
          <a:bodyPr/>
          <a:lstStyle/>
          <a:p>
            <a:fld id="{33004858-1968-4297-AA40-071CFF6EF57F}" type="slidenum">
              <a:rPr lang="hu-HU" smtClean="0"/>
              <a:t>‹#›</a:t>
            </a:fld>
            <a:endParaRPr lang="hu-HU"/>
          </a:p>
        </p:txBody>
      </p:sp>
    </p:spTree>
    <p:extLst>
      <p:ext uri="{BB962C8B-B14F-4D97-AF65-F5344CB8AC3E}">
        <p14:creationId xmlns:p14="http://schemas.microsoft.com/office/powerpoint/2010/main" val="398862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1C132F-A638-EC6E-A528-0796B6443BA7}"/>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DAC66639-C162-11B7-1538-75DDDDD01D1C}"/>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0324E5B-4D8B-C947-EB4A-36CF558050E9}"/>
              </a:ext>
            </a:extLst>
          </p:cNvPr>
          <p:cNvSpPr>
            <a:spLocks noGrp="1"/>
          </p:cNvSpPr>
          <p:nvPr>
            <p:ph type="dt" sz="half" idx="10"/>
          </p:nvPr>
        </p:nvSpPr>
        <p:spPr/>
        <p:txBody>
          <a:bodyPr/>
          <a:lstStyle/>
          <a:p>
            <a:fld id="{0DB61A9E-A359-4790-962E-53E828EE5255}" type="datetimeFigureOut">
              <a:rPr lang="hu-HU" smtClean="0"/>
              <a:t>2025. 09. 25.</a:t>
            </a:fld>
            <a:endParaRPr lang="hu-HU"/>
          </a:p>
        </p:txBody>
      </p:sp>
      <p:sp>
        <p:nvSpPr>
          <p:cNvPr id="5" name="Élőláb helye 4">
            <a:extLst>
              <a:ext uri="{FF2B5EF4-FFF2-40B4-BE49-F238E27FC236}">
                <a16:creationId xmlns:a16="http://schemas.microsoft.com/office/drawing/2014/main" id="{DD75BF4E-5B2A-F6BF-06EE-2CD965E1886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55777AA-4D2B-AE8C-E43C-1A752485852D}"/>
              </a:ext>
            </a:extLst>
          </p:cNvPr>
          <p:cNvSpPr>
            <a:spLocks noGrp="1"/>
          </p:cNvSpPr>
          <p:nvPr>
            <p:ph type="sldNum" sz="quarter" idx="12"/>
          </p:nvPr>
        </p:nvSpPr>
        <p:spPr/>
        <p:txBody>
          <a:bodyPr/>
          <a:lstStyle/>
          <a:p>
            <a:fld id="{33004858-1968-4297-AA40-071CFF6EF57F}" type="slidenum">
              <a:rPr lang="hu-HU" smtClean="0"/>
              <a:t>‹#›</a:t>
            </a:fld>
            <a:endParaRPr lang="hu-HU"/>
          </a:p>
        </p:txBody>
      </p:sp>
    </p:spTree>
    <p:extLst>
      <p:ext uri="{BB962C8B-B14F-4D97-AF65-F5344CB8AC3E}">
        <p14:creationId xmlns:p14="http://schemas.microsoft.com/office/powerpoint/2010/main" val="119958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9019F0FA-3392-1BC3-E7C5-783D6DA33D2C}"/>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84D6BD41-32A0-0C24-BC70-07EA7A94984E}"/>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71DE4E91-3456-251C-4D44-7C9157A74D83}"/>
              </a:ext>
            </a:extLst>
          </p:cNvPr>
          <p:cNvSpPr>
            <a:spLocks noGrp="1"/>
          </p:cNvSpPr>
          <p:nvPr>
            <p:ph type="dt" sz="half" idx="10"/>
          </p:nvPr>
        </p:nvSpPr>
        <p:spPr/>
        <p:txBody>
          <a:bodyPr/>
          <a:lstStyle/>
          <a:p>
            <a:fld id="{0DB61A9E-A359-4790-962E-53E828EE5255}" type="datetimeFigureOut">
              <a:rPr lang="hu-HU" smtClean="0"/>
              <a:t>2025. 09. 25.</a:t>
            </a:fld>
            <a:endParaRPr lang="hu-HU"/>
          </a:p>
        </p:txBody>
      </p:sp>
      <p:sp>
        <p:nvSpPr>
          <p:cNvPr id="5" name="Élőláb helye 4">
            <a:extLst>
              <a:ext uri="{FF2B5EF4-FFF2-40B4-BE49-F238E27FC236}">
                <a16:creationId xmlns:a16="http://schemas.microsoft.com/office/drawing/2014/main" id="{A52C5B37-BDD7-A8B7-7379-31AF19533A1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7C09C8D-7B21-D7DA-3576-1487C08BC73D}"/>
              </a:ext>
            </a:extLst>
          </p:cNvPr>
          <p:cNvSpPr>
            <a:spLocks noGrp="1"/>
          </p:cNvSpPr>
          <p:nvPr>
            <p:ph type="sldNum" sz="quarter" idx="12"/>
          </p:nvPr>
        </p:nvSpPr>
        <p:spPr/>
        <p:txBody>
          <a:bodyPr/>
          <a:lstStyle/>
          <a:p>
            <a:fld id="{33004858-1968-4297-AA40-071CFF6EF57F}" type="slidenum">
              <a:rPr lang="hu-HU" smtClean="0"/>
              <a:t>‹#›</a:t>
            </a:fld>
            <a:endParaRPr lang="hu-HU"/>
          </a:p>
        </p:txBody>
      </p:sp>
    </p:spTree>
    <p:extLst>
      <p:ext uri="{BB962C8B-B14F-4D97-AF65-F5344CB8AC3E}">
        <p14:creationId xmlns:p14="http://schemas.microsoft.com/office/powerpoint/2010/main" val="2482254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Cím és tartalom a szöveg felett">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B7B1C9E-69DE-A88C-10E0-55514590A100}"/>
              </a:ext>
            </a:extLst>
          </p:cNvPr>
          <p:cNvSpPr>
            <a:spLocks noGrp="1"/>
          </p:cNvSpPr>
          <p:nvPr>
            <p:ph type="title"/>
          </p:nvPr>
        </p:nvSpPr>
        <p:spPr>
          <a:xfrm>
            <a:off x="609600" y="274638"/>
            <a:ext cx="10972800" cy="1143000"/>
          </a:xfrm>
        </p:spPr>
        <p:txBody>
          <a:bodyPr/>
          <a:lstStyle/>
          <a:p>
            <a:r>
              <a:rPr lang="hu-HU"/>
              <a:t>Mintacím szerkesztése</a:t>
            </a:r>
          </a:p>
        </p:txBody>
      </p:sp>
      <p:sp>
        <p:nvSpPr>
          <p:cNvPr id="3" name="Tartalom helye 2">
            <a:extLst>
              <a:ext uri="{FF2B5EF4-FFF2-40B4-BE49-F238E27FC236}">
                <a16:creationId xmlns:a16="http://schemas.microsoft.com/office/drawing/2014/main" id="{2B58DF11-5393-4AC8-DEB9-035609E8E93E}"/>
              </a:ext>
            </a:extLst>
          </p:cNvPr>
          <p:cNvSpPr>
            <a:spLocks noGrp="1"/>
          </p:cNvSpPr>
          <p:nvPr>
            <p:ph sz="half" idx="1"/>
          </p:nvPr>
        </p:nvSpPr>
        <p:spPr>
          <a:xfrm>
            <a:off x="609600" y="1600200"/>
            <a:ext cx="109728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B17FC536-E941-36D3-E99F-E596A705EEC5}"/>
              </a:ext>
            </a:extLst>
          </p:cNvPr>
          <p:cNvSpPr>
            <a:spLocks noGrp="1"/>
          </p:cNvSpPr>
          <p:nvPr>
            <p:ph type="body" sz="half" idx="2"/>
          </p:nvPr>
        </p:nvSpPr>
        <p:spPr>
          <a:xfrm>
            <a:off x="609600" y="3938589"/>
            <a:ext cx="109728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13CD8CEE-C800-7947-9B71-2723750C8F3A}"/>
              </a:ext>
            </a:extLst>
          </p:cNvPr>
          <p:cNvSpPr>
            <a:spLocks noGrp="1"/>
          </p:cNvSpPr>
          <p:nvPr>
            <p:ph type="dt" sz="half" idx="10"/>
          </p:nvPr>
        </p:nvSpPr>
        <p:spPr>
          <a:xfrm>
            <a:off x="609600" y="6245225"/>
            <a:ext cx="2844800" cy="476250"/>
          </a:xfrm>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F89268CD-02A2-ED07-8840-033993718809}"/>
              </a:ext>
            </a:extLst>
          </p:cNvPr>
          <p:cNvSpPr>
            <a:spLocks noGrp="1"/>
          </p:cNvSpPr>
          <p:nvPr>
            <p:ph type="ftr" sz="quarter" idx="11"/>
          </p:nvPr>
        </p:nvSpPr>
        <p:spPr>
          <a:xfrm>
            <a:off x="4165600" y="6245225"/>
            <a:ext cx="3860800" cy="476250"/>
          </a:xfrm>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34649326-3247-134C-9E8C-7E193FD8B660}"/>
              </a:ext>
            </a:extLst>
          </p:cNvPr>
          <p:cNvSpPr>
            <a:spLocks noGrp="1"/>
          </p:cNvSpPr>
          <p:nvPr>
            <p:ph type="sldNum" sz="quarter" idx="12"/>
          </p:nvPr>
        </p:nvSpPr>
        <p:spPr>
          <a:xfrm>
            <a:off x="8737600" y="6245225"/>
            <a:ext cx="2844800" cy="476250"/>
          </a:xfrm>
        </p:spPr>
        <p:txBody>
          <a:bodyPr/>
          <a:lstStyle>
            <a:lvl1pPr>
              <a:defRPr/>
            </a:lvl1pPr>
          </a:lstStyle>
          <a:p>
            <a:fld id="{773BE96B-6097-4AD4-ACB6-75ED8E59FDD3}" type="slidenum">
              <a:rPr lang="hu-HU" altLang="hu-HU"/>
              <a:pPr/>
              <a:t>‹#›</a:t>
            </a:fld>
            <a:endParaRPr lang="hu-HU" altLang="hu-HU"/>
          </a:p>
        </p:txBody>
      </p:sp>
    </p:spTree>
    <p:extLst>
      <p:ext uri="{BB962C8B-B14F-4D97-AF65-F5344CB8AC3E}">
        <p14:creationId xmlns:p14="http://schemas.microsoft.com/office/powerpoint/2010/main" val="408107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FB24AAF-DA99-80C9-60A6-2320A55BFCCD}"/>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870953A-514C-708F-EBEE-92E8861720B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C74AA80-5BD3-7EFC-2DDB-B31852D96CCA}"/>
              </a:ext>
            </a:extLst>
          </p:cNvPr>
          <p:cNvSpPr>
            <a:spLocks noGrp="1"/>
          </p:cNvSpPr>
          <p:nvPr>
            <p:ph type="dt" sz="half" idx="10"/>
          </p:nvPr>
        </p:nvSpPr>
        <p:spPr/>
        <p:txBody>
          <a:bodyPr/>
          <a:lstStyle/>
          <a:p>
            <a:fld id="{0DB61A9E-A359-4790-962E-53E828EE5255}" type="datetimeFigureOut">
              <a:rPr lang="hu-HU" smtClean="0"/>
              <a:t>2025. 09. 25.</a:t>
            </a:fld>
            <a:endParaRPr lang="hu-HU" dirty="0"/>
          </a:p>
        </p:txBody>
      </p:sp>
      <p:sp>
        <p:nvSpPr>
          <p:cNvPr id="5" name="Élőláb helye 4">
            <a:extLst>
              <a:ext uri="{FF2B5EF4-FFF2-40B4-BE49-F238E27FC236}">
                <a16:creationId xmlns:a16="http://schemas.microsoft.com/office/drawing/2014/main" id="{046F3110-B14C-CB4D-D266-80780FABF28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92EA6A9-B68A-C015-8BCC-1F1E7EF8D9C1}"/>
              </a:ext>
            </a:extLst>
          </p:cNvPr>
          <p:cNvSpPr>
            <a:spLocks noGrp="1"/>
          </p:cNvSpPr>
          <p:nvPr>
            <p:ph type="sldNum" sz="quarter" idx="12"/>
          </p:nvPr>
        </p:nvSpPr>
        <p:spPr/>
        <p:txBody>
          <a:bodyPr/>
          <a:lstStyle/>
          <a:p>
            <a:fld id="{33004858-1968-4297-AA40-071CFF6EF57F}" type="slidenum">
              <a:rPr lang="hu-HU" smtClean="0"/>
              <a:t>‹#›</a:t>
            </a:fld>
            <a:endParaRPr lang="hu-HU"/>
          </a:p>
        </p:txBody>
      </p:sp>
      <p:pic>
        <p:nvPicPr>
          <p:cNvPr id="8" name="Picture 3">
            <a:extLst>
              <a:ext uri="{FF2B5EF4-FFF2-40B4-BE49-F238E27FC236}">
                <a16:creationId xmlns:a16="http://schemas.microsoft.com/office/drawing/2014/main" id="{AA344F3B-C59D-E880-D879-97192A0FA4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056" y="5729237"/>
            <a:ext cx="1050822" cy="1050822"/>
          </a:xfrm>
          <a:prstGeom prst="rect">
            <a:avLst/>
          </a:prstGeom>
        </p:spPr>
      </p:pic>
    </p:spTree>
    <p:extLst>
      <p:ext uri="{BB962C8B-B14F-4D97-AF65-F5344CB8AC3E}">
        <p14:creationId xmlns:p14="http://schemas.microsoft.com/office/powerpoint/2010/main" val="106006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7B750A4-06E1-E287-4076-179189E6D5D2}"/>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5A677E73-4708-EB69-B2FE-364C17076E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A0CF1ABC-DABD-1481-9981-41BEE45785FE}"/>
              </a:ext>
            </a:extLst>
          </p:cNvPr>
          <p:cNvSpPr>
            <a:spLocks noGrp="1"/>
          </p:cNvSpPr>
          <p:nvPr>
            <p:ph type="dt" sz="half" idx="10"/>
          </p:nvPr>
        </p:nvSpPr>
        <p:spPr/>
        <p:txBody>
          <a:bodyPr/>
          <a:lstStyle/>
          <a:p>
            <a:fld id="{0DB61A9E-A359-4790-962E-53E828EE5255}" type="datetimeFigureOut">
              <a:rPr lang="hu-HU" smtClean="0"/>
              <a:t>2025. 09. 25.</a:t>
            </a:fld>
            <a:endParaRPr lang="hu-HU"/>
          </a:p>
        </p:txBody>
      </p:sp>
      <p:sp>
        <p:nvSpPr>
          <p:cNvPr id="5" name="Élőláb helye 4">
            <a:extLst>
              <a:ext uri="{FF2B5EF4-FFF2-40B4-BE49-F238E27FC236}">
                <a16:creationId xmlns:a16="http://schemas.microsoft.com/office/drawing/2014/main" id="{479E950C-54B4-B2E2-0C23-402D8F58CBB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B297DB4-3E9F-DA1A-16C7-291993A2D267}"/>
              </a:ext>
            </a:extLst>
          </p:cNvPr>
          <p:cNvSpPr>
            <a:spLocks noGrp="1"/>
          </p:cNvSpPr>
          <p:nvPr>
            <p:ph type="sldNum" sz="quarter" idx="12"/>
          </p:nvPr>
        </p:nvSpPr>
        <p:spPr/>
        <p:txBody>
          <a:bodyPr/>
          <a:lstStyle/>
          <a:p>
            <a:fld id="{33004858-1968-4297-AA40-071CFF6EF57F}" type="slidenum">
              <a:rPr lang="hu-HU" smtClean="0"/>
              <a:t>‹#›</a:t>
            </a:fld>
            <a:endParaRPr lang="hu-HU"/>
          </a:p>
        </p:txBody>
      </p:sp>
    </p:spTree>
    <p:extLst>
      <p:ext uri="{BB962C8B-B14F-4D97-AF65-F5344CB8AC3E}">
        <p14:creationId xmlns:p14="http://schemas.microsoft.com/office/powerpoint/2010/main" val="143517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740753D-0DF7-60F0-2A13-5F8CC323D954}"/>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7D0D51A8-E0F9-62F4-978A-FFA8AC232FD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24AB8218-1950-9BE2-4231-E10755D4B70D}"/>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F352495A-B109-835E-E422-3EFF46AA4294}"/>
              </a:ext>
            </a:extLst>
          </p:cNvPr>
          <p:cNvSpPr>
            <a:spLocks noGrp="1"/>
          </p:cNvSpPr>
          <p:nvPr>
            <p:ph type="dt" sz="half" idx="10"/>
          </p:nvPr>
        </p:nvSpPr>
        <p:spPr/>
        <p:txBody>
          <a:bodyPr/>
          <a:lstStyle/>
          <a:p>
            <a:fld id="{0DB61A9E-A359-4790-962E-53E828EE5255}" type="datetimeFigureOut">
              <a:rPr lang="hu-HU" smtClean="0"/>
              <a:t>2025. 09. 25.</a:t>
            </a:fld>
            <a:endParaRPr lang="hu-HU"/>
          </a:p>
        </p:txBody>
      </p:sp>
      <p:sp>
        <p:nvSpPr>
          <p:cNvPr id="6" name="Élőláb helye 5">
            <a:extLst>
              <a:ext uri="{FF2B5EF4-FFF2-40B4-BE49-F238E27FC236}">
                <a16:creationId xmlns:a16="http://schemas.microsoft.com/office/drawing/2014/main" id="{97BA1823-B176-32B2-E8DD-514E4D633AE5}"/>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909F886D-F31D-3ADB-FD33-5EBEA8155388}"/>
              </a:ext>
            </a:extLst>
          </p:cNvPr>
          <p:cNvSpPr>
            <a:spLocks noGrp="1"/>
          </p:cNvSpPr>
          <p:nvPr>
            <p:ph type="sldNum" sz="quarter" idx="12"/>
          </p:nvPr>
        </p:nvSpPr>
        <p:spPr/>
        <p:txBody>
          <a:bodyPr/>
          <a:lstStyle/>
          <a:p>
            <a:fld id="{33004858-1968-4297-AA40-071CFF6EF57F}" type="slidenum">
              <a:rPr lang="hu-HU" smtClean="0"/>
              <a:t>‹#›</a:t>
            </a:fld>
            <a:endParaRPr lang="hu-HU"/>
          </a:p>
        </p:txBody>
      </p:sp>
    </p:spTree>
    <p:extLst>
      <p:ext uri="{BB962C8B-B14F-4D97-AF65-F5344CB8AC3E}">
        <p14:creationId xmlns:p14="http://schemas.microsoft.com/office/powerpoint/2010/main" val="176002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B95784-2302-4500-44E0-E50311EAC1CF}"/>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7FA3FB29-231A-7B7C-A0F0-AC8E468119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3187DFE7-85C1-85E1-4A5B-40D862FE1A23}"/>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2358DD3B-D241-2ABB-9E97-0B4B63741C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FAB7E51C-AB94-2B72-7158-C12DEC6A1A54}"/>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6AA780E5-8A67-7985-E283-BCEF638565BD}"/>
              </a:ext>
            </a:extLst>
          </p:cNvPr>
          <p:cNvSpPr>
            <a:spLocks noGrp="1"/>
          </p:cNvSpPr>
          <p:nvPr>
            <p:ph type="dt" sz="half" idx="10"/>
          </p:nvPr>
        </p:nvSpPr>
        <p:spPr/>
        <p:txBody>
          <a:bodyPr/>
          <a:lstStyle/>
          <a:p>
            <a:fld id="{0DB61A9E-A359-4790-962E-53E828EE5255}" type="datetimeFigureOut">
              <a:rPr lang="hu-HU" smtClean="0"/>
              <a:t>2025. 09. 25.</a:t>
            </a:fld>
            <a:endParaRPr lang="hu-HU"/>
          </a:p>
        </p:txBody>
      </p:sp>
      <p:sp>
        <p:nvSpPr>
          <p:cNvPr id="8" name="Élőláb helye 7">
            <a:extLst>
              <a:ext uri="{FF2B5EF4-FFF2-40B4-BE49-F238E27FC236}">
                <a16:creationId xmlns:a16="http://schemas.microsoft.com/office/drawing/2014/main" id="{49F50A1E-4C85-4988-E7F1-71A796D19A09}"/>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C3185A30-E18F-7389-1A79-9049B8DB3CC7}"/>
              </a:ext>
            </a:extLst>
          </p:cNvPr>
          <p:cNvSpPr>
            <a:spLocks noGrp="1"/>
          </p:cNvSpPr>
          <p:nvPr>
            <p:ph type="sldNum" sz="quarter" idx="12"/>
          </p:nvPr>
        </p:nvSpPr>
        <p:spPr/>
        <p:txBody>
          <a:bodyPr/>
          <a:lstStyle/>
          <a:p>
            <a:fld id="{33004858-1968-4297-AA40-071CFF6EF57F}" type="slidenum">
              <a:rPr lang="hu-HU" smtClean="0"/>
              <a:t>‹#›</a:t>
            </a:fld>
            <a:endParaRPr lang="hu-HU"/>
          </a:p>
        </p:txBody>
      </p:sp>
    </p:spTree>
    <p:extLst>
      <p:ext uri="{BB962C8B-B14F-4D97-AF65-F5344CB8AC3E}">
        <p14:creationId xmlns:p14="http://schemas.microsoft.com/office/powerpoint/2010/main" val="196819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8F849D3-87E8-290C-D186-AE804B83C312}"/>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12D7313F-CA22-8505-5F41-12785F2D4BDB}"/>
              </a:ext>
            </a:extLst>
          </p:cNvPr>
          <p:cNvSpPr>
            <a:spLocks noGrp="1"/>
          </p:cNvSpPr>
          <p:nvPr>
            <p:ph type="dt" sz="half" idx="10"/>
          </p:nvPr>
        </p:nvSpPr>
        <p:spPr/>
        <p:txBody>
          <a:bodyPr/>
          <a:lstStyle/>
          <a:p>
            <a:fld id="{0DB61A9E-A359-4790-962E-53E828EE5255}" type="datetimeFigureOut">
              <a:rPr lang="hu-HU" smtClean="0"/>
              <a:t>2025. 09. 25.</a:t>
            </a:fld>
            <a:endParaRPr lang="hu-HU"/>
          </a:p>
        </p:txBody>
      </p:sp>
      <p:sp>
        <p:nvSpPr>
          <p:cNvPr id="4" name="Élőláb helye 3">
            <a:extLst>
              <a:ext uri="{FF2B5EF4-FFF2-40B4-BE49-F238E27FC236}">
                <a16:creationId xmlns:a16="http://schemas.microsoft.com/office/drawing/2014/main" id="{0EBC81EB-0195-4A59-3E11-BB9C9F2A23C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01FBD6B2-3109-4009-C410-EBFB9B829EFB}"/>
              </a:ext>
            </a:extLst>
          </p:cNvPr>
          <p:cNvSpPr>
            <a:spLocks noGrp="1"/>
          </p:cNvSpPr>
          <p:nvPr>
            <p:ph type="sldNum" sz="quarter" idx="12"/>
          </p:nvPr>
        </p:nvSpPr>
        <p:spPr/>
        <p:txBody>
          <a:bodyPr/>
          <a:lstStyle/>
          <a:p>
            <a:fld id="{33004858-1968-4297-AA40-071CFF6EF57F}" type="slidenum">
              <a:rPr lang="hu-HU" smtClean="0"/>
              <a:t>‹#›</a:t>
            </a:fld>
            <a:endParaRPr lang="hu-HU"/>
          </a:p>
        </p:txBody>
      </p:sp>
    </p:spTree>
    <p:extLst>
      <p:ext uri="{BB962C8B-B14F-4D97-AF65-F5344CB8AC3E}">
        <p14:creationId xmlns:p14="http://schemas.microsoft.com/office/powerpoint/2010/main" val="140363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24BF3D66-AA4B-A519-C7AF-6836FD091D6A}"/>
              </a:ext>
            </a:extLst>
          </p:cNvPr>
          <p:cNvSpPr>
            <a:spLocks noGrp="1"/>
          </p:cNvSpPr>
          <p:nvPr>
            <p:ph type="dt" sz="half" idx="10"/>
          </p:nvPr>
        </p:nvSpPr>
        <p:spPr/>
        <p:txBody>
          <a:bodyPr/>
          <a:lstStyle/>
          <a:p>
            <a:fld id="{0DB61A9E-A359-4790-962E-53E828EE5255}" type="datetimeFigureOut">
              <a:rPr lang="hu-HU" smtClean="0"/>
              <a:t>2025. 09. 25.</a:t>
            </a:fld>
            <a:endParaRPr lang="hu-HU"/>
          </a:p>
        </p:txBody>
      </p:sp>
      <p:sp>
        <p:nvSpPr>
          <p:cNvPr id="3" name="Élőláb helye 2">
            <a:extLst>
              <a:ext uri="{FF2B5EF4-FFF2-40B4-BE49-F238E27FC236}">
                <a16:creationId xmlns:a16="http://schemas.microsoft.com/office/drawing/2014/main" id="{8A76E678-E96D-59CF-0D0F-56FC6CBDCC07}"/>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7E57679A-2DDA-E83E-2F97-8182B5BBFBA9}"/>
              </a:ext>
            </a:extLst>
          </p:cNvPr>
          <p:cNvSpPr>
            <a:spLocks noGrp="1"/>
          </p:cNvSpPr>
          <p:nvPr>
            <p:ph type="sldNum" sz="quarter" idx="12"/>
          </p:nvPr>
        </p:nvSpPr>
        <p:spPr/>
        <p:txBody>
          <a:bodyPr/>
          <a:lstStyle/>
          <a:p>
            <a:fld id="{33004858-1968-4297-AA40-071CFF6EF57F}" type="slidenum">
              <a:rPr lang="hu-HU" smtClean="0"/>
              <a:t>‹#›</a:t>
            </a:fld>
            <a:endParaRPr lang="hu-HU"/>
          </a:p>
        </p:txBody>
      </p:sp>
    </p:spTree>
    <p:extLst>
      <p:ext uri="{BB962C8B-B14F-4D97-AF65-F5344CB8AC3E}">
        <p14:creationId xmlns:p14="http://schemas.microsoft.com/office/powerpoint/2010/main" val="235256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D18BC2-2614-B40D-F665-96B7727E0B86}"/>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F056AA18-164E-916F-F4B1-2E77B17FB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D7EE42E1-45DE-282B-B37C-A150FC85C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1EEA93F-FA6E-8945-46E2-415F67705163}"/>
              </a:ext>
            </a:extLst>
          </p:cNvPr>
          <p:cNvSpPr>
            <a:spLocks noGrp="1"/>
          </p:cNvSpPr>
          <p:nvPr>
            <p:ph type="dt" sz="half" idx="10"/>
          </p:nvPr>
        </p:nvSpPr>
        <p:spPr/>
        <p:txBody>
          <a:bodyPr/>
          <a:lstStyle/>
          <a:p>
            <a:fld id="{0DB61A9E-A359-4790-962E-53E828EE5255}" type="datetimeFigureOut">
              <a:rPr lang="hu-HU" smtClean="0"/>
              <a:t>2025. 09. 25.</a:t>
            </a:fld>
            <a:endParaRPr lang="hu-HU"/>
          </a:p>
        </p:txBody>
      </p:sp>
      <p:sp>
        <p:nvSpPr>
          <p:cNvPr id="6" name="Élőláb helye 5">
            <a:extLst>
              <a:ext uri="{FF2B5EF4-FFF2-40B4-BE49-F238E27FC236}">
                <a16:creationId xmlns:a16="http://schemas.microsoft.com/office/drawing/2014/main" id="{5ED72A4F-128B-F2CA-B7DA-2D4EB28AD2F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6D802F2-FB71-7B0D-DE27-CAFC2569A12E}"/>
              </a:ext>
            </a:extLst>
          </p:cNvPr>
          <p:cNvSpPr>
            <a:spLocks noGrp="1"/>
          </p:cNvSpPr>
          <p:nvPr>
            <p:ph type="sldNum" sz="quarter" idx="12"/>
          </p:nvPr>
        </p:nvSpPr>
        <p:spPr/>
        <p:txBody>
          <a:bodyPr/>
          <a:lstStyle/>
          <a:p>
            <a:fld id="{33004858-1968-4297-AA40-071CFF6EF57F}" type="slidenum">
              <a:rPr lang="hu-HU" smtClean="0"/>
              <a:t>‹#›</a:t>
            </a:fld>
            <a:endParaRPr lang="hu-HU"/>
          </a:p>
        </p:txBody>
      </p:sp>
    </p:spTree>
    <p:extLst>
      <p:ext uri="{BB962C8B-B14F-4D97-AF65-F5344CB8AC3E}">
        <p14:creationId xmlns:p14="http://schemas.microsoft.com/office/powerpoint/2010/main" val="159719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8CC7F90-0A0A-E6EC-87A0-43E800B71F7E}"/>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65CB8F4F-B351-AE98-1690-1855E2FE0D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E103E252-8CFB-23AF-86E2-6E5535BC9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19E9C9DB-F879-24E6-2C7F-10F6B6A85244}"/>
              </a:ext>
            </a:extLst>
          </p:cNvPr>
          <p:cNvSpPr>
            <a:spLocks noGrp="1"/>
          </p:cNvSpPr>
          <p:nvPr>
            <p:ph type="dt" sz="half" idx="10"/>
          </p:nvPr>
        </p:nvSpPr>
        <p:spPr/>
        <p:txBody>
          <a:bodyPr/>
          <a:lstStyle/>
          <a:p>
            <a:fld id="{0DB61A9E-A359-4790-962E-53E828EE5255}" type="datetimeFigureOut">
              <a:rPr lang="hu-HU" smtClean="0"/>
              <a:t>2025. 09. 25.</a:t>
            </a:fld>
            <a:endParaRPr lang="hu-HU"/>
          </a:p>
        </p:txBody>
      </p:sp>
      <p:sp>
        <p:nvSpPr>
          <p:cNvPr id="6" name="Élőláb helye 5">
            <a:extLst>
              <a:ext uri="{FF2B5EF4-FFF2-40B4-BE49-F238E27FC236}">
                <a16:creationId xmlns:a16="http://schemas.microsoft.com/office/drawing/2014/main" id="{68B88674-18D4-DBDF-DC10-95243AA60305}"/>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43947039-C665-0F03-D90B-53B90A5384D0}"/>
              </a:ext>
            </a:extLst>
          </p:cNvPr>
          <p:cNvSpPr>
            <a:spLocks noGrp="1"/>
          </p:cNvSpPr>
          <p:nvPr>
            <p:ph type="sldNum" sz="quarter" idx="12"/>
          </p:nvPr>
        </p:nvSpPr>
        <p:spPr/>
        <p:txBody>
          <a:bodyPr/>
          <a:lstStyle/>
          <a:p>
            <a:fld id="{33004858-1968-4297-AA40-071CFF6EF57F}" type="slidenum">
              <a:rPr lang="hu-HU" smtClean="0"/>
              <a:t>‹#›</a:t>
            </a:fld>
            <a:endParaRPr lang="hu-HU"/>
          </a:p>
        </p:txBody>
      </p:sp>
    </p:spTree>
    <p:extLst>
      <p:ext uri="{BB962C8B-B14F-4D97-AF65-F5344CB8AC3E}">
        <p14:creationId xmlns:p14="http://schemas.microsoft.com/office/powerpoint/2010/main" val="207781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20D4A83-C625-5B21-BF8D-CEE030A75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0A911A41-632E-B9B2-494D-47DD3B963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5863F04-6C87-09A2-66FD-8C406A4498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61A9E-A359-4790-962E-53E828EE5255}" type="datetimeFigureOut">
              <a:rPr lang="hu-HU" smtClean="0"/>
              <a:t>2025. 09. 25.</a:t>
            </a:fld>
            <a:endParaRPr lang="hu-HU"/>
          </a:p>
        </p:txBody>
      </p:sp>
      <p:sp>
        <p:nvSpPr>
          <p:cNvPr id="5" name="Élőláb helye 4">
            <a:extLst>
              <a:ext uri="{FF2B5EF4-FFF2-40B4-BE49-F238E27FC236}">
                <a16:creationId xmlns:a16="http://schemas.microsoft.com/office/drawing/2014/main" id="{1B8CDA61-1FAC-E0D8-8F4F-6F96369D3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A6BF0AA7-2F90-7017-5B1F-CB120EB3E6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04858-1968-4297-AA40-071CFF6EF57F}" type="slidenum">
              <a:rPr lang="hu-HU" smtClean="0"/>
              <a:t>‹#›</a:t>
            </a:fld>
            <a:endParaRPr lang="hu-HU"/>
          </a:p>
        </p:txBody>
      </p:sp>
      <p:pic>
        <p:nvPicPr>
          <p:cNvPr id="7" name="Picture 3">
            <a:extLst>
              <a:ext uri="{FF2B5EF4-FFF2-40B4-BE49-F238E27FC236}">
                <a16:creationId xmlns:a16="http://schemas.microsoft.com/office/drawing/2014/main" id="{7EC2B30C-A7DA-1FF6-F491-D3E36A1588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0056" y="5729237"/>
            <a:ext cx="1050822" cy="1050822"/>
          </a:xfrm>
          <a:prstGeom prst="rect">
            <a:avLst/>
          </a:prstGeom>
        </p:spPr>
      </p:pic>
    </p:spTree>
    <p:extLst>
      <p:ext uri="{BB962C8B-B14F-4D97-AF65-F5344CB8AC3E}">
        <p14:creationId xmlns:p14="http://schemas.microsoft.com/office/powerpoint/2010/main" val="4032277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helancet.com/journals/laninf/issue/current" TargetMode="External"/><Relationship Id="rId7"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1.jpeg"/><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lcím 2">
            <a:extLst>
              <a:ext uri="{FF2B5EF4-FFF2-40B4-BE49-F238E27FC236}">
                <a16:creationId xmlns:a16="http://schemas.microsoft.com/office/drawing/2014/main" id="{69DE647D-0152-C564-5934-3D078A51C298}"/>
              </a:ext>
            </a:extLst>
          </p:cNvPr>
          <p:cNvSpPr>
            <a:spLocks noGrp="1"/>
          </p:cNvSpPr>
          <p:nvPr/>
        </p:nvSpPr>
        <p:spPr>
          <a:xfrm>
            <a:off x="761503" y="3644778"/>
            <a:ext cx="4023359" cy="120814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sz="1900" b="1" dirty="0"/>
              <a:t>Prof. Gál János</a:t>
            </a:r>
          </a:p>
          <a:p>
            <a:pPr algn="l"/>
            <a:r>
              <a:rPr lang="hu-HU" sz="1900" b="1" dirty="0"/>
              <a:t>Rektori biztos, Tanszékvezető</a:t>
            </a:r>
          </a:p>
          <a:p>
            <a:pPr algn="l"/>
            <a:r>
              <a:rPr lang="hu-HU" sz="1900" b="1" dirty="0"/>
              <a:t>Semmelweis Egyetem </a:t>
            </a:r>
          </a:p>
          <a:p>
            <a:pPr algn="l"/>
            <a:r>
              <a:rPr lang="hu-HU" sz="1900" b="1" dirty="0" err="1"/>
              <a:t>Medizinische</a:t>
            </a:r>
            <a:r>
              <a:rPr lang="hu-HU" sz="1900" b="1" dirty="0"/>
              <a:t> </a:t>
            </a:r>
            <a:r>
              <a:rPr lang="hu-HU" sz="1900" b="1" dirty="0" err="1"/>
              <a:t>Universitat</a:t>
            </a:r>
            <a:r>
              <a:rPr lang="hu-HU" sz="1900" b="1" dirty="0"/>
              <a:t> Wien</a:t>
            </a:r>
          </a:p>
        </p:txBody>
      </p:sp>
      <p:pic>
        <p:nvPicPr>
          <p:cNvPr id="8" name="Picture 4" descr="What does the term 'myocarditis' stand for? What are its symptoms and  causes? - Quora">
            <a:extLst>
              <a:ext uri="{FF2B5EF4-FFF2-40B4-BE49-F238E27FC236}">
                <a16:creationId xmlns:a16="http://schemas.microsoft.com/office/drawing/2014/main" id="{5716464F-8D24-91F0-ECE3-E77BA4D94B9B}"/>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4955" b="14733"/>
          <a:stretch/>
        </p:blipFill>
        <p:spPr bwMode="auto">
          <a:xfrm>
            <a:off x="0" y="8164"/>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egyetemicimer-m%C3%A1solat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6036" y="249866"/>
            <a:ext cx="884390" cy="91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ím 1">
            <a:extLst>
              <a:ext uri="{FF2B5EF4-FFF2-40B4-BE49-F238E27FC236}">
                <a16:creationId xmlns:a16="http://schemas.microsoft.com/office/drawing/2014/main" id="{669C48F8-DCF2-8CE1-119D-1CE0003D4198}"/>
              </a:ext>
            </a:extLst>
          </p:cNvPr>
          <p:cNvSpPr txBox="1">
            <a:spLocks/>
          </p:cNvSpPr>
          <p:nvPr/>
        </p:nvSpPr>
        <p:spPr>
          <a:xfrm>
            <a:off x="3192438" y="1713411"/>
            <a:ext cx="6688865" cy="12925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5400" b="1" dirty="0" err="1"/>
              <a:t>Septic</a:t>
            </a:r>
            <a:r>
              <a:rPr lang="hu-HU" sz="5400" b="1" dirty="0"/>
              <a:t> </a:t>
            </a:r>
            <a:r>
              <a:rPr lang="hu-HU" sz="5400" b="1" dirty="0" err="1"/>
              <a:t>cardiomyopathy</a:t>
            </a:r>
            <a:r>
              <a:rPr lang="hu-HU" sz="5400" b="1" dirty="0"/>
              <a:t>?</a:t>
            </a:r>
          </a:p>
        </p:txBody>
      </p:sp>
      <p:sp>
        <p:nvSpPr>
          <p:cNvPr id="13" name="Alcím 4"/>
          <p:cNvSpPr txBox="1">
            <a:spLocks/>
          </p:cNvSpPr>
          <p:nvPr/>
        </p:nvSpPr>
        <p:spPr>
          <a:xfrm>
            <a:off x="4692635" y="5918452"/>
            <a:ext cx="6400800" cy="529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hu-HU" sz="2000"/>
              <a:t>MIRA, </a:t>
            </a:r>
            <a:r>
              <a:rPr lang="hu-HU" sz="2000" dirty="0"/>
              <a:t>2025. szeptember 27.</a:t>
            </a:r>
          </a:p>
        </p:txBody>
      </p:sp>
      <p:pic>
        <p:nvPicPr>
          <p:cNvPr id="15" name="Kép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238" y="249865"/>
            <a:ext cx="3659919" cy="778835"/>
          </a:xfrm>
          <a:prstGeom prst="rect">
            <a:avLst/>
          </a:prstGeom>
        </p:spPr>
      </p:pic>
    </p:spTree>
    <p:extLst>
      <p:ext uri="{BB962C8B-B14F-4D97-AF65-F5344CB8AC3E}">
        <p14:creationId xmlns:p14="http://schemas.microsoft.com/office/powerpoint/2010/main" val="263517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4" name="Picture 4">
            <a:extLst>
              <a:ext uri="{FF2B5EF4-FFF2-40B4-BE49-F238E27FC236}">
                <a16:creationId xmlns:a16="http://schemas.microsoft.com/office/drawing/2014/main" id="{E977B5EE-C57B-A21D-3DA2-DB6095A7A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1624014"/>
            <a:ext cx="8277225" cy="475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2">
            <a:extLst>
              <a:ext uri="{FF2B5EF4-FFF2-40B4-BE49-F238E27FC236}">
                <a16:creationId xmlns:a16="http://schemas.microsoft.com/office/drawing/2014/main" id="{5735577C-015C-CF11-99D9-DBE123A1F3A5}"/>
              </a:ext>
            </a:extLst>
          </p:cNvPr>
          <p:cNvSpPr>
            <a:spLocks noGrp="1" noChangeArrowheads="1"/>
          </p:cNvSpPr>
          <p:nvPr>
            <p:ph type="title"/>
          </p:nvPr>
        </p:nvSpPr>
        <p:spPr>
          <a:xfrm>
            <a:off x="538843" y="414338"/>
            <a:ext cx="9671957" cy="1143000"/>
          </a:xfrm>
        </p:spPr>
        <p:txBody>
          <a:bodyPr>
            <a:normAutofit/>
          </a:bodyPr>
          <a:lstStyle/>
          <a:p>
            <a:r>
              <a:rPr lang="hu-HU" sz="2800" dirty="0" err="1"/>
              <a:t>Diagnostic</a:t>
            </a:r>
            <a:r>
              <a:rPr lang="hu-HU" sz="2800" dirty="0"/>
              <a:t> </a:t>
            </a:r>
            <a:r>
              <a:rPr lang="hu-HU" sz="2800" dirty="0" err="1"/>
              <a:t>complexity</a:t>
            </a:r>
            <a:r>
              <a:rPr lang="hu-HU" sz="2800" dirty="0"/>
              <a:t> of </a:t>
            </a:r>
            <a:r>
              <a:rPr lang="hu-HU" sz="2800" dirty="0" err="1"/>
              <a:t>septic</a:t>
            </a:r>
            <a:r>
              <a:rPr lang="hu-HU" sz="2800" dirty="0"/>
              <a:t> </a:t>
            </a:r>
            <a:r>
              <a:rPr lang="hu-HU" sz="2800" dirty="0" err="1"/>
              <a:t>cardiomyopathy</a:t>
            </a:r>
            <a:r>
              <a:rPr lang="hu-HU" sz="2800" dirty="0"/>
              <a:t> </a:t>
            </a:r>
            <a:br>
              <a:rPr lang="hu-HU" sz="2800" dirty="0"/>
            </a:br>
            <a:r>
              <a:rPr lang="hu-HU" sz="2800" dirty="0"/>
              <a:t>An </a:t>
            </a:r>
            <a:r>
              <a:rPr lang="hu-HU" sz="2800" dirty="0" err="1"/>
              <a:t>example</a:t>
            </a:r>
            <a:r>
              <a:rPr lang="hu-HU" sz="2800" dirty="0"/>
              <a:t>: a</a:t>
            </a:r>
            <a:r>
              <a:rPr lang="en-GB" altLang="hu-HU" sz="2800" dirty="0" err="1"/>
              <a:t>fterload</a:t>
            </a:r>
            <a:r>
              <a:rPr lang="en-GB" altLang="hu-HU" sz="2800" dirty="0"/>
              <a:t>-relate</a:t>
            </a:r>
            <a:r>
              <a:rPr lang="hu-HU" altLang="hu-HU" sz="2800" dirty="0"/>
              <a:t>d</a:t>
            </a:r>
            <a:r>
              <a:rPr lang="en-GB" altLang="hu-HU" sz="2800" dirty="0"/>
              <a:t> cardiac performance </a:t>
            </a:r>
            <a:endParaRPr lang="hu-HU" altLang="hu-HU" sz="2800" dirty="0"/>
          </a:p>
        </p:txBody>
      </p:sp>
      <p:sp>
        <p:nvSpPr>
          <p:cNvPr id="25605" name="Text Box 5">
            <a:extLst>
              <a:ext uri="{FF2B5EF4-FFF2-40B4-BE49-F238E27FC236}">
                <a16:creationId xmlns:a16="http://schemas.microsoft.com/office/drawing/2014/main" id="{F9BF61A7-7859-928A-BF1D-554345F41824}"/>
              </a:ext>
            </a:extLst>
          </p:cNvPr>
          <p:cNvSpPr txBox="1">
            <a:spLocks noChangeArrowheads="1"/>
          </p:cNvSpPr>
          <p:nvPr/>
        </p:nvSpPr>
        <p:spPr bwMode="auto">
          <a:xfrm>
            <a:off x="3000376" y="6405563"/>
            <a:ext cx="75596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u-HU" altLang="hu-HU" sz="1600"/>
              <a:t>Werdan K et al. Clin Res Cardiol (2011) 100:661–668</a:t>
            </a:r>
          </a:p>
        </p:txBody>
      </p:sp>
      <p:sp>
        <p:nvSpPr>
          <p:cNvPr id="25606" name="Rectangle 6">
            <a:extLst>
              <a:ext uri="{FF2B5EF4-FFF2-40B4-BE49-F238E27FC236}">
                <a16:creationId xmlns:a16="http://schemas.microsoft.com/office/drawing/2014/main" id="{50123438-B9BA-D0AD-6638-D33096507D51}"/>
              </a:ext>
            </a:extLst>
          </p:cNvPr>
          <p:cNvSpPr>
            <a:spLocks noChangeArrowheads="1"/>
          </p:cNvSpPr>
          <p:nvPr/>
        </p:nvSpPr>
        <p:spPr bwMode="auto">
          <a:xfrm>
            <a:off x="6888164" y="2276476"/>
            <a:ext cx="720725" cy="3097213"/>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25607" name="Rectangle 7">
            <a:extLst>
              <a:ext uri="{FF2B5EF4-FFF2-40B4-BE49-F238E27FC236}">
                <a16:creationId xmlns:a16="http://schemas.microsoft.com/office/drawing/2014/main" id="{457CB6EB-6CC6-E50E-6F36-9D6D92731085}"/>
              </a:ext>
            </a:extLst>
          </p:cNvPr>
          <p:cNvSpPr>
            <a:spLocks noChangeArrowheads="1"/>
          </p:cNvSpPr>
          <p:nvPr/>
        </p:nvSpPr>
        <p:spPr bwMode="auto">
          <a:xfrm>
            <a:off x="3862389" y="2276476"/>
            <a:ext cx="720725" cy="3097213"/>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Tree>
    <p:custDataLst>
      <p:tags r:id="rId1"/>
    </p:custDataLst>
    <p:extLst>
      <p:ext uri="{BB962C8B-B14F-4D97-AF65-F5344CB8AC3E}">
        <p14:creationId xmlns:p14="http://schemas.microsoft.com/office/powerpoint/2010/main" val="1236774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fade">
                                      <p:cBhvr>
                                        <p:cTn id="7" dur="500"/>
                                        <p:tgtEl>
                                          <p:spTgt spid="256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fade">
                                      <p:cBhvr>
                                        <p:cTn id="12" dur="500"/>
                                        <p:tgtEl>
                                          <p:spTgt spid="25607"/>
                                        </p:tgtEl>
                                      </p:cBhvr>
                                    </p:animEffect>
                                  </p:childTnLst>
                                </p:cTn>
                              </p:par>
                              <p:par>
                                <p:cTn id="13" presetID="35" presetClass="path" presetSubtype="0" accel="50000" decel="50000" fill="hold" nodeType="withEffect">
                                  <p:stCondLst>
                                    <p:cond delay="0"/>
                                  </p:stCondLst>
                                  <p:childTnLst>
                                    <p:animMotion origin="layout" path="M 0.32083 0.00532 L 1.66667E-6 -7.21554E-7 " pathEditMode="relative" rAng="0" ptsTypes="AA">
                                      <p:cBhvr>
                                        <p:cTn id="14" dur="2000" fill="hold"/>
                                        <p:tgtEl>
                                          <p:spTgt spid="25607"/>
                                        </p:tgtEl>
                                        <p:attrNameLst>
                                          <p:attrName>ppt_x</p:attrName>
                                          <p:attrName>ppt_y</p:attrName>
                                        </p:attrNameLst>
                                      </p:cBhvr>
                                      <p:rCtr x="-16042"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EA5DF5A-CF86-6860-9482-6B37D57B6DC9}"/>
              </a:ext>
            </a:extLst>
          </p:cNvPr>
          <p:cNvSpPr>
            <a:spLocks noGrp="1"/>
          </p:cNvSpPr>
          <p:nvPr>
            <p:ph type="title"/>
          </p:nvPr>
        </p:nvSpPr>
        <p:spPr/>
        <p:txBody>
          <a:bodyPr/>
          <a:lstStyle/>
          <a:p>
            <a:r>
              <a:rPr lang="hu-HU" dirty="0" err="1"/>
              <a:t>Questions</a:t>
            </a:r>
            <a:r>
              <a:rPr lang="hu-HU" dirty="0"/>
              <a:t> </a:t>
            </a:r>
          </a:p>
        </p:txBody>
      </p:sp>
      <p:sp>
        <p:nvSpPr>
          <p:cNvPr id="3" name="Tartalom helye 2">
            <a:extLst>
              <a:ext uri="{FF2B5EF4-FFF2-40B4-BE49-F238E27FC236}">
                <a16:creationId xmlns:a16="http://schemas.microsoft.com/office/drawing/2014/main" id="{3A06A6BB-A0DD-1EC4-D224-0A0CD98016AF}"/>
              </a:ext>
            </a:extLst>
          </p:cNvPr>
          <p:cNvSpPr>
            <a:spLocks noGrp="1"/>
          </p:cNvSpPr>
          <p:nvPr>
            <p:ph idx="1"/>
          </p:nvPr>
        </p:nvSpPr>
        <p:spPr/>
        <p:txBody>
          <a:bodyPr>
            <a:normAutofit/>
          </a:bodyPr>
          <a:lstStyle/>
          <a:p>
            <a:r>
              <a:rPr lang="hu-HU" dirty="0" err="1"/>
              <a:t>Should</a:t>
            </a:r>
            <a:r>
              <a:rPr lang="hu-HU" dirty="0"/>
              <a:t> </a:t>
            </a:r>
            <a:r>
              <a:rPr lang="hu-HU" dirty="0" err="1"/>
              <a:t>we</a:t>
            </a:r>
            <a:r>
              <a:rPr lang="hu-HU" dirty="0"/>
              <a:t> </a:t>
            </a:r>
            <a:r>
              <a:rPr lang="hu-HU" dirty="0" err="1"/>
              <a:t>treat</a:t>
            </a:r>
            <a:r>
              <a:rPr lang="hu-HU" dirty="0"/>
              <a:t> </a:t>
            </a:r>
            <a:r>
              <a:rPr lang="hu-HU" dirty="0" err="1"/>
              <a:t>numbers</a:t>
            </a:r>
            <a:r>
              <a:rPr lang="hu-HU" dirty="0"/>
              <a:t>? </a:t>
            </a:r>
            <a:r>
              <a:rPr lang="hu-HU" dirty="0" err="1"/>
              <a:t>Eg</a:t>
            </a:r>
            <a:r>
              <a:rPr lang="hu-HU" dirty="0"/>
              <a:t>. EF, CO, </a:t>
            </a:r>
            <a:r>
              <a:rPr lang="hu-HU" dirty="0" err="1"/>
              <a:t>contractility</a:t>
            </a:r>
            <a:r>
              <a:rPr lang="hu-HU" dirty="0"/>
              <a:t>?</a:t>
            </a:r>
          </a:p>
          <a:p>
            <a:pPr lvl="1"/>
            <a:r>
              <a:rPr lang="hu-HU" dirty="0" err="1"/>
              <a:t>We</a:t>
            </a:r>
            <a:r>
              <a:rPr lang="hu-HU" dirty="0"/>
              <a:t> </a:t>
            </a:r>
            <a:r>
              <a:rPr lang="hu-HU" dirty="0" err="1"/>
              <a:t>treat</a:t>
            </a:r>
            <a:r>
              <a:rPr lang="hu-HU" dirty="0"/>
              <a:t> </a:t>
            </a:r>
            <a:r>
              <a:rPr lang="hu-HU" dirty="0" err="1"/>
              <a:t>diseases</a:t>
            </a:r>
            <a:r>
              <a:rPr lang="hu-HU" dirty="0"/>
              <a:t> and </a:t>
            </a:r>
            <a:r>
              <a:rPr lang="hu-HU" dirty="0" err="1"/>
              <a:t>target</a:t>
            </a:r>
            <a:r>
              <a:rPr lang="hu-HU" dirty="0"/>
              <a:t> </a:t>
            </a:r>
            <a:r>
              <a:rPr lang="hu-HU" dirty="0" err="1"/>
              <a:t>sufficient</a:t>
            </a:r>
            <a:r>
              <a:rPr lang="hu-HU" dirty="0"/>
              <a:t> </a:t>
            </a:r>
            <a:r>
              <a:rPr lang="hu-HU" dirty="0" err="1"/>
              <a:t>haemodynamics</a:t>
            </a:r>
            <a:endParaRPr lang="hu-HU" dirty="0"/>
          </a:p>
          <a:p>
            <a:r>
              <a:rPr lang="hu-HU" dirty="0" err="1"/>
              <a:t>Should</a:t>
            </a:r>
            <a:r>
              <a:rPr lang="hu-HU" dirty="0"/>
              <a:t> </a:t>
            </a:r>
            <a:r>
              <a:rPr lang="hu-HU" dirty="0" err="1"/>
              <a:t>we</a:t>
            </a:r>
            <a:r>
              <a:rPr lang="hu-HU" dirty="0"/>
              <a:t> </a:t>
            </a:r>
            <a:r>
              <a:rPr lang="hu-HU" dirty="0" err="1"/>
              <a:t>treat</a:t>
            </a:r>
            <a:r>
              <a:rPr lang="hu-HU" dirty="0"/>
              <a:t> </a:t>
            </a:r>
            <a:r>
              <a:rPr lang="hu-HU" dirty="0" err="1"/>
              <a:t>septic</a:t>
            </a:r>
            <a:r>
              <a:rPr lang="hu-HU" dirty="0"/>
              <a:t> </a:t>
            </a:r>
            <a:r>
              <a:rPr lang="hu-HU" dirty="0" err="1"/>
              <a:t>cardiomyopathy</a:t>
            </a:r>
            <a:r>
              <a:rPr lang="hu-HU" dirty="0"/>
              <a:t> per se? </a:t>
            </a:r>
          </a:p>
          <a:p>
            <a:pPr lvl="1"/>
            <a:r>
              <a:rPr lang="hu-HU" dirty="0" err="1">
                <a:latin typeface="MinionPro-Regular"/>
              </a:rPr>
              <a:t>U</a:t>
            </a:r>
            <a:r>
              <a:rPr lang="hu-HU" sz="2400" b="0" i="0" u="none" strike="noStrike" baseline="0" dirty="0" err="1">
                <a:latin typeface="MinionPro-Regular"/>
              </a:rPr>
              <a:t>ncertainty</a:t>
            </a:r>
            <a:r>
              <a:rPr lang="hu-HU" sz="2400" b="0" i="0" u="none" strike="noStrike" baseline="0" dirty="0">
                <a:latin typeface="MinionPro-Regular"/>
              </a:rPr>
              <a:t> </a:t>
            </a:r>
            <a:r>
              <a:rPr lang="hu-HU" sz="2400" b="0" i="0" u="none" strike="noStrike" baseline="0" dirty="0" err="1">
                <a:latin typeface="MinionPro-Regular"/>
              </a:rPr>
              <a:t>about</a:t>
            </a:r>
            <a:r>
              <a:rPr lang="hu-HU" sz="2400" b="0" i="0" u="none" strike="noStrike" baseline="0" dirty="0">
                <a:latin typeface="MinionPro-Regular"/>
              </a:rPr>
              <a:t> </a:t>
            </a:r>
            <a:r>
              <a:rPr lang="hu-HU" sz="2400" b="0" i="0" u="none" strike="noStrike" baseline="0" dirty="0" err="1">
                <a:latin typeface="MinionPro-Regular"/>
              </a:rPr>
              <a:t>whether</a:t>
            </a:r>
            <a:r>
              <a:rPr lang="hu-HU" sz="2400" b="0" i="0" u="none" strike="noStrike" baseline="0" dirty="0">
                <a:latin typeface="MinionPro-Regular"/>
              </a:rPr>
              <a:t> </a:t>
            </a:r>
            <a:r>
              <a:rPr lang="hu-HU" sz="2400" b="0" i="0" u="none" strike="noStrike" baseline="0" dirty="0" err="1">
                <a:latin typeface="MinionPro-Regular"/>
              </a:rPr>
              <a:t>it</a:t>
            </a:r>
            <a:r>
              <a:rPr lang="hu-HU" sz="2400" b="0" i="0" u="none" strike="noStrike" baseline="0" dirty="0">
                <a:latin typeface="MinionPro-Regular"/>
              </a:rPr>
              <a:t> </a:t>
            </a:r>
            <a:r>
              <a:rPr lang="en-US" sz="2400" b="0" i="0" u="none" strike="noStrike" baseline="0" dirty="0">
                <a:latin typeface="MinionPro-Regular"/>
              </a:rPr>
              <a:t>is pathogenic or is </a:t>
            </a:r>
            <a:r>
              <a:rPr lang="en-US" sz="2400" b="1" i="0" u="none" strike="noStrike" baseline="0" dirty="0">
                <a:latin typeface="MinionPro-Regular"/>
              </a:rPr>
              <a:t>simply reflective of the severity of the</a:t>
            </a:r>
            <a:r>
              <a:rPr lang="hu-HU" sz="2400" b="1" i="0" u="none" strike="noStrike" baseline="0" dirty="0">
                <a:latin typeface="MinionPro-Regular"/>
              </a:rPr>
              <a:t> </a:t>
            </a:r>
            <a:r>
              <a:rPr lang="hu-HU" sz="2400" b="1" i="0" u="none" strike="noStrike" baseline="0" dirty="0" err="1">
                <a:latin typeface="MinionPro-Regular"/>
              </a:rPr>
              <a:t>disease</a:t>
            </a:r>
            <a:r>
              <a:rPr lang="hu-HU" sz="2400" b="1" i="0" u="none" strike="noStrike" baseline="0" dirty="0">
                <a:latin typeface="MinionPro-Regular"/>
              </a:rPr>
              <a:t> </a:t>
            </a:r>
            <a:r>
              <a:rPr lang="hu-HU" sz="2400" b="1" i="0" u="none" strike="noStrike" baseline="0" dirty="0" err="1">
                <a:latin typeface="MinionPro-Regular"/>
              </a:rPr>
              <a:t>process</a:t>
            </a:r>
            <a:endParaRPr lang="hu-HU" b="1" dirty="0"/>
          </a:p>
          <a:p>
            <a:r>
              <a:rPr lang="hu-HU" dirty="0" err="1"/>
              <a:t>Can</a:t>
            </a:r>
            <a:r>
              <a:rPr lang="hu-HU" dirty="0"/>
              <a:t> </a:t>
            </a:r>
            <a:r>
              <a:rPr lang="hu-HU" dirty="0" err="1"/>
              <a:t>we</a:t>
            </a:r>
            <a:r>
              <a:rPr lang="hu-HU" dirty="0"/>
              <a:t> </a:t>
            </a:r>
            <a:r>
              <a:rPr lang="hu-HU" dirty="0" err="1"/>
              <a:t>treat</a:t>
            </a:r>
            <a:r>
              <a:rPr lang="hu-HU" dirty="0"/>
              <a:t> </a:t>
            </a:r>
            <a:r>
              <a:rPr lang="hu-HU" dirty="0" err="1"/>
              <a:t>septic</a:t>
            </a:r>
            <a:r>
              <a:rPr lang="hu-HU" dirty="0"/>
              <a:t> </a:t>
            </a:r>
            <a:r>
              <a:rPr lang="hu-HU" dirty="0" err="1"/>
              <a:t>cardiomyopathy</a:t>
            </a:r>
            <a:r>
              <a:rPr lang="hu-HU" dirty="0"/>
              <a:t> per se? </a:t>
            </a:r>
          </a:p>
          <a:p>
            <a:pPr lvl="1"/>
            <a:r>
              <a:rPr lang="hu-HU" dirty="0" err="1"/>
              <a:t>Symptomatic</a:t>
            </a:r>
            <a:r>
              <a:rPr lang="hu-HU" dirty="0"/>
              <a:t> </a:t>
            </a:r>
            <a:r>
              <a:rPr lang="hu-HU" dirty="0" err="1"/>
              <a:t>treatment</a:t>
            </a:r>
            <a:r>
              <a:rPr lang="hu-HU" dirty="0"/>
              <a:t> </a:t>
            </a:r>
            <a:r>
              <a:rPr lang="hu-HU" dirty="0" err="1"/>
              <a:t>targets</a:t>
            </a:r>
            <a:r>
              <a:rPr lang="hu-HU" dirty="0"/>
              <a:t> </a:t>
            </a:r>
            <a:r>
              <a:rPr lang="hu-HU" dirty="0" err="1"/>
              <a:t>the</a:t>
            </a:r>
            <a:r>
              <a:rPr lang="hu-HU" dirty="0"/>
              <a:t> </a:t>
            </a:r>
            <a:r>
              <a:rPr lang="hu-HU" dirty="0" err="1"/>
              <a:t>macrocirculation</a:t>
            </a:r>
            <a:r>
              <a:rPr lang="hu-HU" dirty="0"/>
              <a:t> and </a:t>
            </a:r>
            <a:r>
              <a:rPr lang="hu-HU" dirty="0" err="1"/>
              <a:t>organ</a:t>
            </a:r>
            <a:r>
              <a:rPr lang="hu-HU" dirty="0"/>
              <a:t> </a:t>
            </a:r>
            <a:r>
              <a:rPr lang="hu-HU" dirty="0" err="1"/>
              <a:t>perfusion</a:t>
            </a:r>
            <a:endParaRPr lang="hu-HU" dirty="0"/>
          </a:p>
          <a:p>
            <a:pPr lvl="1"/>
            <a:r>
              <a:rPr lang="hu-HU" dirty="0" err="1"/>
              <a:t>Causative</a:t>
            </a:r>
            <a:r>
              <a:rPr lang="hu-HU" dirty="0"/>
              <a:t> </a:t>
            </a:r>
            <a:r>
              <a:rPr lang="hu-HU" dirty="0" err="1"/>
              <a:t>treatment</a:t>
            </a:r>
            <a:r>
              <a:rPr lang="hu-HU" dirty="0"/>
              <a:t> </a:t>
            </a:r>
            <a:r>
              <a:rPr lang="hu-HU" dirty="0" err="1"/>
              <a:t>targets</a:t>
            </a:r>
            <a:r>
              <a:rPr lang="hu-HU" dirty="0"/>
              <a:t> </a:t>
            </a:r>
            <a:r>
              <a:rPr lang="hu-HU" dirty="0" err="1"/>
              <a:t>the</a:t>
            </a:r>
            <a:r>
              <a:rPr lang="hu-HU" dirty="0"/>
              <a:t> </a:t>
            </a:r>
            <a:r>
              <a:rPr lang="hu-HU" dirty="0" err="1"/>
              <a:t>infection</a:t>
            </a:r>
            <a:r>
              <a:rPr lang="hu-HU" dirty="0"/>
              <a:t> </a:t>
            </a:r>
            <a:r>
              <a:rPr lang="hu-HU" dirty="0" err="1"/>
              <a:t>source</a:t>
            </a:r>
            <a:r>
              <a:rPr lang="hu-HU" dirty="0"/>
              <a:t> </a:t>
            </a:r>
            <a:r>
              <a:rPr lang="hu-HU" dirty="0" err="1"/>
              <a:t>control</a:t>
            </a:r>
            <a:endParaRPr lang="hu-HU" dirty="0"/>
          </a:p>
          <a:p>
            <a:pPr lvl="1"/>
            <a:r>
              <a:rPr lang="hu-HU" b="1" dirty="0" err="1"/>
              <a:t>Septic</a:t>
            </a:r>
            <a:r>
              <a:rPr lang="hu-HU" b="1" dirty="0"/>
              <a:t> </a:t>
            </a:r>
            <a:r>
              <a:rPr lang="hu-HU" b="1" dirty="0" err="1"/>
              <a:t>cardiomyopathy</a:t>
            </a:r>
            <a:r>
              <a:rPr lang="hu-HU" b="1" dirty="0"/>
              <a:t> </a:t>
            </a:r>
            <a:r>
              <a:rPr lang="hu-HU" b="1" dirty="0" err="1"/>
              <a:t>seems</a:t>
            </a:r>
            <a:r>
              <a:rPr lang="hu-HU" b="1" dirty="0"/>
              <a:t> </a:t>
            </a:r>
            <a:r>
              <a:rPr lang="hu-HU" b="1" dirty="0" err="1"/>
              <a:t>to</a:t>
            </a:r>
            <a:r>
              <a:rPr lang="hu-HU" b="1" dirty="0"/>
              <a:t> be </a:t>
            </a:r>
            <a:r>
              <a:rPr lang="hu-HU" b="1" dirty="0" err="1"/>
              <a:t>rather</a:t>
            </a:r>
            <a:r>
              <a:rPr lang="hu-HU" b="1" dirty="0"/>
              <a:t> a </a:t>
            </a:r>
            <a:r>
              <a:rPr lang="hu-HU" b="1" dirty="0" err="1"/>
              <a:t>syndrome</a:t>
            </a:r>
            <a:r>
              <a:rPr lang="hu-HU" b="1" dirty="0"/>
              <a:t>, </a:t>
            </a:r>
            <a:r>
              <a:rPr lang="hu-HU" b="1" dirty="0" err="1"/>
              <a:t>than</a:t>
            </a:r>
            <a:r>
              <a:rPr lang="hu-HU" b="1" dirty="0"/>
              <a:t> a </a:t>
            </a:r>
            <a:r>
              <a:rPr lang="hu-HU" b="1" dirty="0" err="1"/>
              <a:t>disease</a:t>
            </a:r>
            <a:r>
              <a:rPr lang="hu-HU" b="1" dirty="0"/>
              <a:t>. </a:t>
            </a:r>
            <a:r>
              <a:rPr lang="hu-HU" b="1" dirty="0" err="1"/>
              <a:t>Treatments</a:t>
            </a:r>
            <a:r>
              <a:rPr lang="hu-HU" b="1" dirty="0"/>
              <a:t> </a:t>
            </a:r>
            <a:r>
              <a:rPr lang="hu-HU" b="1" dirty="0" err="1"/>
              <a:t>targeting</a:t>
            </a:r>
            <a:r>
              <a:rPr lang="hu-HU" b="1" dirty="0"/>
              <a:t> </a:t>
            </a:r>
            <a:r>
              <a:rPr lang="hu-HU" b="1" dirty="0" err="1"/>
              <a:t>the</a:t>
            </a:r>
            <a:r>
              <a:rPr lang="hu-HU" b="1" dirty="0"/>
              <a:t> </a:t>
            </a:r>
            <a:r>
              <a:rPr lang="hu-HU" b="1" dirty="0" err="1"/>
              <a:t>disease</a:t>
            </a:r>
            <a:r>
              <a:rPr lang="hu-HU" b="1" dirty="0"/>
              <a:t> </a:t>
            </a:r>
            <a:r>
              <a:rPr lang="hu-HU" b="1" dirty="0" err="1"/>
              <a:t>are</a:t>
            </a:r>
            <a:r>
              <a:rPr lang="hu-HU" b="1" dirty="0"/>
              <a:t> </a:t>
            </a:r>
            <a:r>
              <a:rPr lang="hu-HU" b="1" dirty="0" err="1"/>
              <a:t>usually</a:t>
            </a:r>
            <a:r>
              <a:rPr lang="hu-HU" b="1" dirty="0"/>
              <a:t> </a:t>
            </a:r>
            <a:r>
              <a:rPr lang="hu-HU" b="1" dirty="0" err="1"/>
              <a:t>ineffective</a:t>
            </a:r>
            <a:r>
              <a:rPr lang="hu-HU" b="1" dirty="0"/>
              <a:t> </a:t>
            </a:r>
            <a:r>
              <a:rPr lang="hu-HU" b="1" dirty="0" err="1"/>
              <a:t>or</a:t>
            </a:r>
            <a:r>
              <a:rPr lang="hu-HU" b="1" dirty="0"/>
              <a:t> </a:t>
            </a:r>
            <a:r>
              <a:rPr lang="hu-HU" b="1" dirty="0" err="1"/>
              <a:t>even</a:t>
            </a:r>
            <a:r>
              <a:rPr lang="hu-HU" b="1" dirty="0"/>
              <a:t> </a:t>
            </a:r>
            <a:r>
              <a:rPr lang="hu-HU" b="1" dirty="0" err="1"/>
              <a:t>harmful</a:t>
            </a:r>
            <a:endParaRPr lang="hu-HU" b="1" dirty="0"/>
          </a:p>
          <a:p>
            <a:endParaRPr lang="hu-HU" dirty="0"/>
          </a:p>
        </p:txBody>
      </p:sp>
    </p:spTree>
    <p:extLst>
      <p:ext uri="{BB962C8B-B14F-4D97-AF65-F5344CB8AC3E}">
        <p14:creationId xmlns:p14="http://schemas.microsoft.com/office/powerpoint/2010/main" val="290471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3DF4575E-9742-7C60-9CEF-93A61D3F8B95}"/>
              </a:ext>
            </a:extLst>
          </p:cNvPr>
          <p:cNvSpPr>
            <a:spLocks noGrp="1" noChangeArrowheads="1"/>
          </p:cNvSpPr>
          <p:nvPr>
            <p:ph type="body" sz="half" idx="2"/>
          </p:nvPr>
        </p:nvSpPr>
        <p:spPr>
          <a:xfrm>
            <a:off x="547007" y="2211389"/>
            <a:ext cx="10892517" cy="4409847"/>
          </a:xfrm>
        </p:spPr>
        <p:txBody>
          <a:bodyPr>
            <a:normAutofit/>
          </a:bodyPr>
          <a:lstStyle/>
          <a:p>
            <a:pPr marL="0" indent="0">
              <a:buNone/>
            </a:pPr>
            <a:r>
              <a:rPr lang="hu-HU" sz="2400" b="1" dirty="0" err="1"/>
              <a:t>Treatments</a:t>
            </a:r>
            <a:r>
              <a:rPr lang="hu-HU" sz="2400" b="1" dirty="0"/>
              <a:t> </a:t>
            </a:r>
            <a:r>
              <a:rPr lang="hu-HU" sz="2400" b="1" dirty="0" err="1"/>
              <a:t>targeting</a:t>
            </a:r>
            <a:r>
              <a:rPr lang="hu-HU" sz="2400" b="1" dirty="0"/>
              <a:t> </a:t>
            </a:r>
            <a:r>
              <a:rPr lang="hu-HU" sz="2400" b="1" dirty="0" err="1"/>
              <a:t>the</a:t>
            </a:r>
            <a:r>
              <a:rPr lang="hu-HU" sz="2400" b="1" dirty="0"/>
              <a:t> </a:t>
            </a:r>
            <a:r>
              <a:rPr lang="hu-HU" sz="2400" b="1" dirty="0" err="1"/>
              <a:t>dysregulated</a:t>
            </a:r>
            <a:r>
              <a:rPr lang="hu-HU" sz="2400" b="1" dirty="0"/>
              <a:t> </a:t>
            </a:r>
            <a:r>
              <a:rPr lang="hu-HU" sz="2400" b="1" dirty="0" err="1"/>
              <a:t>host</a:t>
            </a:r>
            <a:r>
              <a:rPr lang="hu-HU" sz="2400" b="1" dirty="0"/>
              <a:t> </a:t>
            </a:r>
            <a:r>
              <a:rPr lang="hu-HU" sz="2400" b="1" dirty="0" err="1"/>
              <a:t>response</a:t>
            </a:r>
            <a:r>
              <a:rPr lang="hu-HU" sz="2400" b="1" dirty="0"/>
              <a:t> </a:t>
            </a:r>
            <a:r>
              <a:rPr lang="hu-HU" sz="2400" b="1" dirty="0" err="1"/>
              <a:t>instead</a:t>
            </a:r>
            <a:r>
              <a:rPr lang="hu-HU" sz="2400" b="1" dirty="0"/>
              <a:t> of </a:t>
            </a:r>
            <a:r>
              <a:rPr lang="hu-HU" sz="2400" b="1" dirty="0" err="1"/>
              <a:t>the</a:t>
            </a:r>
            <a:r>
              <a:rPr lang="hu-HU" sz="2400" b="1" dirty="0"/>
              <a:t> </a:t>
            </a:r>
            <a:r>
              <a:rPr lang="hu-HU" sz="2400" b="1" dirty="0" err="1"/>
              <a:t>infective</a:t>
            </a:r>
            <a:r>
              <a:rPr lang="hu-HU" sz="2400" b="1" dirty="0"/>
              <a:t> </a:t>
            </a:r>
            <a:r>
              <a:rPr lang="hu-HU" sz="2400" b="1" dirty="0" err="1"/>
              <a:t>cause</a:t>
            </a:r>
            <a:r>
              <a:rPr lang="hu-HU" sz="2400" b="1" dirty="0"/>
              <a:t>:</a:t>
            </a:r>
          </a:p>
          <a:p>
            <a:pPr marL="0" indent="0">
              <a:buNone/>
            </a:pPr>
            <a:endParaRPr lang="hu-HU" sz="2400" b="1" dirty="0"/>
          </a:p>
          <a:p>
            <a:r>
              <a:rPr lang="hu-HU" altLang="hu-HU" sz="2400" dirty="0"/>
              <a:t>HA-1A; </a:t>
            </a:r>
            <a:r>
              <a:rPr lang="hu-HU" altLang="hu-HU" sz="2400" dirty="0" err="1"/>
              <a:t>Centoxin</a:t>
            </a:r>
            <a:r>
              <a:rPr lang="hu-HU" altLang="hu-HU" sz="2400" dirty="0"/>
              <a:t>; </a:t>
            </a:r>
            <a:r>
              <a:rPr lang="hu-HU" altLang="hu-HU" sz="2400" dirty="0" err="1"/>
              <a:t>monoclonal</a:t>
            </a:r>
            <a:r>
              <a:rPr lang="hu-HU" altLang="hu-HU" sz="2400" dirty="0"/>
              <a:t> </a:t>
            </a:r>
            <a:r>
              <a:rPr lang="hu-HU" altLang="hu-HU" sz="2400" dirty="0" err="1"/>
              <a:t>antibody</a:t>
            </a:r>
            <a:r>
              <a:rPr lang="hu-HU" altLang="hu-HU" sz="2400" dirty="0"/>
              <a:t>; </a:t>
            </a:r>
            <a:r>
              <a:rPr lang="hu-HU" altLang="hu-HU" sz="2400" b="1" dirty="0" err="1"/>
              <a:t>withdrawn</a:t>
            </a:r>
            <a:r>
              <a:rPr lang="hu-HU" altLang="hu-HU" sz="2400" dirty="0"/>
              <a:t> 1993</a:t>
            </a:r>
          </a:p>
          <a:p>
            <a:r>
              <a:rPr lang="hu-HU" altLang="hu-HU" sz="2400" dirty="0" err="1"/>
              <a:t>Drotrecogin</a:t>
            </a:r>
            <a:r>
              <a:rPr lang="hu-HU" altLang="hu-HU" sz="2400" dirty="0"/>
              <a:t> alfa; </a:t>
            </a:r>
            <a:r>
              <a:rPr lang="hu-HU" altLang="hu-HU" sz="2400" dirty="0" err="1"/>
              <a:t>Xigris</a:t>
            </a:r>
            <a:r>
              <a:rPr lang="hu-HU" altLang="hu-HU" sz="2400" dirty="0"/>
              <a:t>; </a:t>
            </a:r>
            <a:r>
              <a:rPr lang="hu-HU" altLang="hu-HU" sz="2400" dirty="0" err="1"/>
              <a:t>activated</a:t>
            </a:r>
            <a:r>
              <a:rPr lang="hu-HU" altLang="hu-HU" sz="2400" dirty="0"/>
              <a:t> protein C; </a:t>
            </a:r>
            <a:r>
              <a:rPr lang="hu-HU" altLang="hu-HU" sz="2400" b="1" dirty="0" err="1"/>
              <a:t>withdrawn</a:t>
            </a:r>
            <a:r>
              <a:rPr lang="hu-HU" altLang="hu-HU" sz="2400" dirty="0"/>
              <a:t> 2011</a:t>
            </a:r>
          </a:p>
          <a:p>
            <a:r>
              <a:rPr lang="hu-HU" altLang="hu-HU" sz="2400" dirty="0"/>
              <a:t>AZD9773; </a:t>
            </a:r>
            <a:r>
              <a:rPr lang="hu-HU" altLang="hu-HU" sz="2400" dirty="0" err="1"/>
              <a:t>CytoFab</a:t>
            </a:r>
            <a:r>
              <a:rPr lang="hu-HU" altLang="hu-HU" sz="2400" dirty="0"/>
              <a:t>; TNF-</a:t>
            </a:r>
            <a:r>
              <a:rPr lang="hu-HU" altLang="hu-HU" sz="2400" dirty="0" err="1"/>
              <a:t>antibody</a:t>
            </a:r>
            <a:r>
              <a:rPr lang="hu-HU" altLang="hu-HU" sz="2400" dirty="0"/>
              <a:t>; </a:t>
            </a:r>
            <a:r>
              <a:rPr lang="hu-HU" altLang="hu-HU" sz="2400" b="1" dirty="0" err="1"/>
              <a:t>withdrawn</a:t>
            </a:r>
            <a:r>
              <a:rPr lang="hu-HU" altLang="hu-HU" sz="2400" dirty="0"/>
              <a:t> 2012 (F </a:t>
            </a:r>
            <a:r>
              <a:rPr lang="hu-HU" altLang="hu-HU" sz="2400" dirty="0" err="1"/>
              <a:t>IIb</a:t>
            </a:r>
            <a:r>
              <a:rPr lang="hu-HU" altLang="hu-HU" sz="2400" dirty="0"/>
              <a:t>)</a:t>
            </a:r>
          </a:p>
          <a:p>
            <a:r>
              <a:rPr lang="hu-HU" altLang="hu-HU" sz="2400" dirty="0"/>
              <a:t>ASEPSIS </a:t>
            </a:r>
            <a:r>
              <a:rPr lang="hu-HU" altLang="hu-HU" sz="2400" dirty="0" err="1"/>
              <a:t>Trial</a:t>
            </a:r>
            <a:r>
              <a:rPr lang="hu-HU" altLang="hu-HU" sz="2400" dirty="0"/>
              <a:t>; </a:t>
            </a:r>
            <a:r>
              <a:rPr lang="hu-HU" altLang="hu-HU" sz="2400" dirty="0" err="1"/>
              <a:t>atorvastatin</a:t>
            </a:r>
            <a:r>
              <a:rPr lang="hu-HU" altLang="hu-HU" sz="2400" dirty="0"/>
              <a:t> 40 mg; </a:t>
            </a:r>
            <a:r>
              <a:rPr lang="hu-HU" altLang="hu-HU" sz="2400" dirty="0" err="1"/>
              <a:t>sepsis</a:t>
            </a:r>
            <a:r>
              <a:rPr lang="hu-HU" altLang="hu-HU" sz="2400" dirty="0"/>
              <a:t> </a:t>
            </a:r>
            <a:r>
              <a:rPr lang="hu-HU" altLang="hu-HU" sz="2400" dirty="0" err="1"/>
              <a:t>progression</a:t>
            </a:r>
            <a:r>
              <a:rPr lang="hu-HU" altLang="hu-HU" sz="2400" dirty="0">
                <a:cs typeface="Arial" panose="020B0604020202020204" pitchFamily="34" charset="0"/>
              </a:rPr>
              <a:t>↓</a:t>
            </a:r>
            <a:r>
              <a:rPr lang="hu-HU" altLang="hu-HU" sz="2400" dirty="0"/>
              <a:t>? 2012</a:t>
            </a:r>
          </a:p>
          <a:p>
            <a:r>
              <a:rPr lang="hu-HU" altLang="hu-HU" sz="2400" dirty="0"/>
              <a:t>EUPHRATES </a:t>
            </a:r>
            <a:r>
              <a:rPr lang="hu-HU" altLang="hu-HU" sz="2400" dirty="0" err="1"/>
              <a:t>Trial</a:t>
            </a:r>
            <a:r>
              <a:rPr lang="hu-HU" altLang="hu-HU" sz="2400" dirty="0"/>
              <a:t>; </a:t>
            </a:r>
            <a:r>
              <a:rPr lang="hu-HU" altLang="hu-HU" sz="2400" dirty="0" err="1"/>
              <a:t>polimyxinB</a:t>
            </a:r>
            <a:r>
              <a:rPr lang="hu-HU" altLang="hu-HU" sz="2400" dirty="0"/>
              <a:t> HP </a:t>
            </a:r>
            <a:r>
              <a:rPr lang="hu-HU" altLang="hu-HU" sz="2400" dirty="0" err="1"/>
              <a:t>endotoxine</a:t>
            </a:r>
            <a:r>
              <a:rPr lang="hu-HU" altLang="hu-HU" sz="2400" dirty="0"/>
              <a:t> </a:t>
            </a:r>
            <a:r>
              <a:rPr lang="hu-HU" altLang="hu-HU" sz="2400" dirty="0" err="1"/>
              <a:t>elim</a:t>
            </a:r>
            <a:r>
              <a:rPr lang="hu-HU" altLang="hu-HU" sz="2400" dirty="0"/>
              <a:t>. 2013 </a:t>
            </a:r>
          </a:p>
          <a:p>
            <a:r>
              <a:rPr lang="hu-HU" altLang="hu-HU" sz="2400" dirty="0"/>
              <a:t>OASIS </a:t>
            </a:r>
            <a:r>
              <a:rPr lang="hu-HU" altLang="hu-HU" sz="2400" dirty="0" err="1"/>
              <a:t>Trial</a:t>
            </a:r>
            <a:r>
              <a:rPr lang="hu-HU" altLang="hu-HU" sz="2400" dirty="0"/>
              <a:t>; </a:t>
            </a:r>
            <a:r>
              <a:rPr lang="hu-HU" altLang="hu-HU" sz="2400" dirty="0" err="1"/>
              <a:t>talactoferrin</a:t>
            </a:r>
            <a:r>
              <a:rPr lang="hu-HU" altLang="hu-HU" sz="2400" dirty="0"/>
              <a:t> alfa; </a:t>
            </a:r>
            <a:r>
              <a:rPr lang="hu-HU" altLang="hu-HU" sz="2400" dirty="0" err="1"/>
              <a:t>immunmodulant</a:t>
            </a:r>
            <a:r>
              <a:rPr lang="hu-HU" altLang="hu-HU" sz="2400" dirty="0"/>
              <a:t> protein 2014 </a:t>
            </a:r>
            <a:r>
              <a:rPr lang="hu-HU" altLang="hu-HU" sz="2400" dirty="0" err="1"/>
              <a:t>Trial</a:t>
            </a:r>
            <a:r>
              <a:rPr lang="hu-HU" altLang="hu-HU" sz="2400" dirty="0"/>
              <a:t> </a:t>
            </a:r>
            <a:r>
              <a:rPr lang="hu-HU" altLang="hu-HU" sz="2400" b="1" dirty="0" err="1"/>
              <a:t>stopped</a:t>
            </a:r>
            <a:r>
              <a:rPr lang="hu-HU" altLang="hu-HU" sz="2400" dirty="0"/>
              <a:t> </a:t>
            </a:r>
            <a:r>
              <a:rPr lang="hu-HU" altLang="hu-HU" sz="2400" b="1" dirty="0" err="1"/>
              <a:t>due</a:t>
            </a:r>
            <a:r>
              <a:rPr lang="hu-HU" altLang="hu-HU" sz="2400" b="1" dirty="0"/>
              <a:t> </a:t>
            </a:r>
            <a:r>
              <a:rPr lang="hu-HU" altLang="hu-HU" sz="2400" b="1" dirty="0" err="1"/>
              <a:t>to</a:t>
            </a:r>
            <a:r>
              <a:rPr lang="hu-HU" altLang="hu-HU" sz="2400" b="1" dirty="0"/>
              <a:t> </a:t>
            </a:r>
            <a:r>
              <a:rPr lang="hu-HU" altLang="hu-HU" sz="2400" b="1" dirty="0" err="1"/>
              <a:t>increased</a:t>
            </a:r>
            <a:r>
              <a:rPr lang="hu-HU" altLang="hu-HU" sz="2400" b="1" dirty="0"/>
              <a:t> </a:t>
            </a:r>
            <a:r>
              <a:rPr lang="hu-HU" altLang="hu-HU" sz="2400" b="1" dirty="0" err="1"/>
              <a:t>mortality</a:t>
            </a:r>
            <a:endParaRPr lang="hu-HU" altLang="hu-HU" sz="2400" b="1" dirty="0"/>
          </a:p>
        </p:txBody>
      </p:sp>
      <p:grpSp>
        <p:nvGrpSpPr>
          <p:cNvPr id="2" name="Csoportba foglalás 1">
            <a:extLst>
              <a:ext uri="{FF2B5EF4-FFF2-40B4-BE49-F238E27FC236}">
                <a16:creationId xmlns:a16="http://schemas.microsoft.com/office/drawing/2014/main" id="{25D8A789-97BB-63F7-CEAB-932E8128672A}"/>
              </a:ext>
            </a:extLst>
          </p:cNvPr>
          <p:cNvGrpSpPr/>
          <p:nvPr/>
        </p:nvGrpSpPr>
        <p:grpSpPr>
          <a:xfrm>
            <a:off x="352426" y="284164"/>
            <a:ext cx="8415338" cy="1836737"/>
            <a:chOff x="1847851" y="836614"/>
            <a:chExt cx="8415338" cy="1836737"/>
          </a:xfrm>
        </p:grpSpPr>
        <p:pic>
          <p:nvPicPr>
            <p:cNvPr id="58373" name="Picture 5" descr="The Lancet Infectious Diseases">
              <a:hlinkClick r:id="rId3" tooltip="The Lancet Infectious Diseases"/>
              <a:extLst>
                <a:ext uri="{FF2B5EF4-FFF2-40B4-BE49-F238E27FC236}">
                  <a16:creationId xmlns:a16="http://schemas.microsoft.com/office/drawing/2014/main" id="{0073199F-7797-276C-E474-ECA878572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0" y="908051"/>
              <a:ext cx="6610350" cy="485775"/>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a:extLst>
                <a:ext uri="{FF2B5EF4-FFF2-40B4-BE49-F238E27FC236}">
                  <a16:creationId xmlns:a16="http://schemas.microsoft.com/office/drawing/2014/main" id="{6FCC1EF3-E6F3-D8B9-11CC-570A78D84E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836614"/>
              <a:ext cx="1503363" cy="183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5" name="Picture 7">
              <a:extLst>
                <a:ext uri="{FF2B5EF4-FFF2-40B4-BE49-F238E27FC236}">
                  <a16:creationId xmlns:a16="http://schemas.microsoft.com/office/drawing/2014/main" id="{B7D16BCD-E582-A8D2-3F0C-156B065AAF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075" y="1484314"/>
              <a:ext cx="52514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6" name="Picture 8">
              <a:extLst>
                <a:ext uri="{FF2B5EF4-FFF2-40B4-BE49-F238E27FC236}">
                  <a16:creationId xmlns:a16="http://schemas.microsoft.com/office/drawing/2014/main" id="{45CD167F-A3CC-70DA-40A3-6502665E8D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2264" y="2349500"/>
              <a:ext cx="35909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AF0100F-0C08-1736-0725-597257461EBC}"/>
              </a:ext>
            </a:extLst>
          </p:cNvPr>
          <p:cNvSpPr>
            <a:spLocks noGrp="1" noChangeArrowheads="1"/>
          </p:cNvSpPr>
          <p:nvPr>
            <p:ph type="title"/>
          </p:nvPr>
        </p:nvSpPr>
        <p:spPr>
          <a:xfrm>
            <a:off x="971550" y="414338"/>
            <a:ext cx="9239250" cy="1143000"/>
          </a:xfrm>
        </p:spPr>
        <p:txBody>
          <a:bodyPr>
            <a:normAutofit fontScale="90000"/>
          </a:bodyPr>
          <a:lstStyle/>
          <a:p>
            <a:r>
              <a:rPr lang="hu-HU" altLang="hu-HU" sz="2800" dirty="0" err="1"/>
              <a:t>By</a:t>
            </a:r>
            <a:r>
              <a:rPr lang="hu-HU" altLang="hu-HU" sz="2800" dirty="0"/>
              <a:t> </a:t>
            </a:r>
            <a:r>
              <a:rPr lang="hu-HU" altLang="hu-HU" sz="2800" dirty="0" err="1"/>
              <a:t>antagonizing</a:t>
            </a:r>
            <a:r>
              <a:rPr lang="hu-HU" altLang="hu-HU" sz="2800" dirty="0"/>
              <a:t> and </a:t>
            </a:r>
            <a:r>
              <a:rPr lang="hu-HU" altLang="hu-HU" sz="2800" dirty="0" err="1"/>
              <a:t>eliminating</a:t>
            </a:r>
            <a:r>
              <a:rPr lang="hu-HU" altLang="hu-HU" sz="2800" dirty="0"/>
              <a:t> </a:t>
            </a:r>
            <a:r>
              <a:rPr lang="hu-HU" altLang="hu-HU" sz="2800" dirty="0" err="1"/>
              <a:t>pertinent</a:t>
            </a:r>
            <a:r>
              <a:rPr lang="hu-HU" altLang="hu-HU" sz="2800" dirty="0"/>
              <a:t> </a:t>
            </a:r>
            <a:r>
              <a:rPr lang="hu-HU" altLang="hu-HU" sz="2800" dirty="0" err="1"/>
              <a:t>proinflammatory</a:t>
            </a:r>
            <a:r>
              <a:rPr lang="hu-HU" altLang="hu-HU" sz="2800" dirty="0"/>
              <a:t> </a:t>
            </a:r>
            <a:r>
              <a:rPr lang="hu-HU" altLang="hu-HU" sz="2800" dirty="0" err="1"/>
              <a:t>mediators</a:t>
            </a:r>
            <a:r>
              <a:rPr lang="hu-HU" altLang="hu-HU" sz="2800" dirty="0"/>
              <a:t>, </a:t>
            </a:r>
            <a:r>
              <a:rPr lang="hu-HU" altLang="hu-HU" sz="2800" dirty="0" err="1"/>
              <a:t>septic</a:t>
            </a:r>
            <a:r>
              <a:rPr lang="hu-HU" altLang="hu-HU" sz="2800" dirty="0"/>
              <a:t> </a:t>
            </a:r>
            <a:r>
              <a:rPr lang="hu-HU" altLang="hu-HU" sz="2800" dirty="0" err="1"/>
              <a:t>vasculopathy</a:t>
            </a:r>
            <a:r>
              <a:rPr lang="hu-HU" altLang="hu-HU" sz="2800" dirty="0"/>
              <a:t> is more </a:t>
            </a:r>
            <a:r>
              <a:rPr lang="hu-HU" altLang="hu-HU" sz="2800" dirty="0" err="1"/>
              <a:t>treatable</a:t>
            </a:r>
            <a:r>
              <a:rPr lang="hu-HU" altLang="hu-HU" sz="2800" dirty="0"/>
              <a:t> </a:t>
            </a:r>
            <a:r>
              <a:rPr lang="hu-HU" altLang="hu-HU" sz="2800" dirty="0" err="1"/>
              <a:t>than</a:t>
            </a:r>
            <a:r>
              <a:rPr lang="hu-HU" altLang="hu-HU" sz="2800" dirty="0"/>
              <a:t> </a:t>
            </a:r>
            <a:r>
              <a:rPr lang="hu-HU" altLang="hu-HU" sz="2800" dirty="0" err="1"/>
              <a:t>septic</a:t>
            </a:r>
            <a:r>
              <a:rPr lang="hu-HU" altLang="hu-HU" sz="2800" dirty="0"/>
              <a:t> </a:t>
            </a:r>
            <a:r>
              <a:rPr lang="hu-HU" altLang="hu-HU" sz="2800" dirty="0" err="1"/>
              <a:t>cardiomyopathy</a:t>
            </a:r>
            <a:r>
              <a:rPr lang="hu-HU" altLang="hu-HU" sz="2800" dirty="0"/>
              <a:t> </a:t>
            </a:r>
            <a:br>
              <a:rPr lang="hu-HU" altLang="hu-HU" sz="2800" dirty="0"/>
            </a:br>
            <a:endParaRPr lang="hu-HU" altLang="hu-HU" sz="2800" dirty="0"/>
          </a:p>
        </p:txBody>
      </p:sp>
      <p:pic>
        <p:nvPicPr>
          <p:cNvPr id="22532" name="Picture 4">
            <a:extLst>
              <a:ext uri="{FF2B5EF4-FFF2-40B4-BE49-F238E27FC236}">
                <a16:creationId xmlns:a16="http://schemas.microsoft.com/office/drawing/2014/main" id="{7BF6A331-E41A-F728-95E3-A448C2A44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175" y="1665289"/>
            <a:ext cx="8883650"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 Box 5">
            <a:extLst>
              <a:ext uri="{FF2B5EF4-FFF2-40B4-BE49-F238E27FC236}">
                <a16:creationId xmlns:a16="http://schemas.microsoft.com/office/drawing/2014/main" id="{672C7B06-E359-6390-C370-D7882C14100A}"/>
              </a:ext>
            </a:extLst>
          </p:cNvPr>
          <p:cNvSpPr txBox="1">
            <a:spLocks noChangeArrowheads="1"/>
          </p:cNvSpPr>
          <p:nvPr/>
        </p:nvSpPr>
        <p:spPr bwMode="auto">
          <a:xfrm>
            <a:off x="6226175" y="6424613"/>
            <a:ext cx="51269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1600" dirty="0" err="1"/>
              <a:t>Muller-Werdan</a:t>
            </a:r>
            <a:r>
              <a:rPr lang="hu-HU" altLang="hu-HU" sz="1600" dirty="0"/>
              <a:t> U </a:t>
            </a:r>
            <a:r>
              <a:rPr lang="hu-HU" altLang="hu-HU" sz="1600" dirty="0" err="1"/>
              <a:t>et</a:t>
            </a:r>
            <a:r>
              <a:rPr lang="hu-HU" altLang="hu-HU" sz="1600" dirty="0"/>
              <a:t> </a:t>
            </a:r>
            <a:r>
              <a:rPr lang="hu-HU" altLang="hu-HU" sz="1600" dirty="0" err="1"/>
              <a:t>al.Exp</a:t>
            </a:r>
            <a:r>
              <a:rPr lang="hu-HU" altLang="hu-HU" sz="1600" dirty="0"/>
              <a:t> </a:t>
            </a:r>
            <a:r>
              <a:rPr lang="hu-HU" altLang="hu-HU" sz="1600" dirty="0" err="1"/>
              <a:t>Clin</a:t>
            </a:r>
            <a:r>
              <a:rPr lang="hu-HU" altLang="hu-HU" sz="1600" dirty="0"/>
              <a:t> </a:t>
            </a:r>
            <a:r>
              <a:rPr lang="hu-HU" altLang="hu-HU" sz="1600" dirty="0" err="1"/>
              <a:t>Cardiol</a:t>
            </a:r>
            <a:r>
              <a:rPr lang="hu-HU" altLang="hu-HU" sz="1600" dirty="0"/>
              <a:t> 2006;11(3):226-236.</a:t>
            </a:r>
          </a:p>
        </p:txBody>
      </p:sp>
      <p:sp>
        <p:nvSpPr>
          <p:cNvPr id="22534" name="Rectangle 6">
            <a:extLst>
              <a:ext uri="{FF2B5EF4-FFF2-40B4-BE49-F238E27FC236}">
                <a16:creationId xmlns:a16="http://schemas.microsoft.com/office/drawing/2014/main" id="{09060F18-0B59-86C8-BED5-02FD3360E589}"/>
              </a:ext>
            </a:extLst>
          </p:cNvPr>
          <p:cNvSpPr>
            <a:spLocks noChangeArrowheads="1"/>
          </p:cNvSpPr>
          <p:nvPr/>
        </p:nvSpPr>
        <p:spPr bwMode="auto">
          <a:xfrm>
            <a:off x="7751763" y="1700214"/>
            <a:ext cx="792162" cy="4465637"/>
          </a:xfrm>
          <a:prstGeom prst="rect">
            <a:avLst/>
          </a:prstGeom>
          <a:noFill/>
          <a:ln w="952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22535" name="Rectangle 7">
            <a:extLst>
              <a:ext uri="{FF2B5EF4-FFF2-40B4-BE49-F238E27FC236}">
                <a16:creationId xmlns:a16="http://schemas.microsoft.com/office/drawing/2014/main" id="{BC16A29C-9515-B498-5049-239DE4FC5C1B}"/>
              </a:ext>
            </a:extLst>
          </p:cNvPr>
          <p:cNvSpPr>
            <a:spLocks noChangeArrowheads="1"/>
          </p:cNvSpPr>
          <p:nvPr/>
        </p:nvSpPr>
        <p:spPr bwMode="auto">
          <a:xfrm>
            <a:off x="654049" y="379395"/>
            <a:ext cx="9883776" cy="954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hu-HU" altLang="hu-HU" sz="2800" b="1" dirty="0"/>
              <a:t>B</a:t>
            </a:r>
            <a:r>
              <a:rPr lang="en-GB" altLang="hu-HU" sz="2800" b="1" dirty="0"/>
              <a:t>locking myocardial suppressant factors </a:t>
            </a:r>
            <a:r>
              <a:rPr lang="hu-HU" altLang="hu-HU" sz="2800" dirty="0"/>
              <a:t>(</a:t>
            </a:r>
            <a:r>
              <a:rPr lang="en-GB" altLang="hu-HU" sz="2800" dirty="0"/>
              <a:t>TNF-α</a:t>
            </a:r>
            <a:r>
              <a:rPr lang="hu-HU" altLang="hu-HU" sz="2800" dirty="0"/>
              <a:t>,</a:t>
            </a:r>
            <a:r>
              <a:rPr lang="en-GB" altLang="hu-HU" sz="2800" dirty="0"/>
              <a:t> IL-1β</a:t>
            </a:r>
            <a:r>
              <a:rPr lang="hu-HU" altLang="hu-HU" sz="2800" dirty="0"/>
              <a:t>)</a:t>
            </a:r>
            <a:r>
              <a:rPr lang="en-GB" altLang="hu-HU" sz="2800" dirty="0"/>
              <a:t>, the same as attempts </a:t>
            </a:r>
            <a:r>
              <a:rPr lang="en-GB" altLang="hu-HU" sz="2800" b="1" dirty="0"/>
              <a:t>to inhibit </a:t>
            </a:r>
            <a:r>
              <a:rPr lang="hu-HU" altLang="hu-HU" sz="2800" b="1" dirty="0"/>
              <a:t>NO</a:t>
            </a:r>
            <a:r>
              <a:rPr lang="en-GB" altLang="hu-HU" sz="2800" b="1" dirty="0"/>
              <a:t> production </a:t>
            </a:r>
            <a:r>
              <a:rPr lang="en-GB" altLang="hu-HU" sz="2800" dirty="0"/>
              <a:t>could not prove any benefit</a:t>
            </a:r>
            <a:endParaRPr lang="hu-HU" altLang="hu-HU"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535"/>
                                        </p:tgtEl>
                                        <p:attrNameLst>
                                          <p:attrName>style.visibility</p:attrName>
                                        </p:attrNameLst>
                                      </p:cBhvr>
                                      <p:to>
                                        <p:strVal val="hidden"/>
                                      </p:to>
                                    </p:set>
                                  </p:childTnLst>
                                </p:cTn>
                              </p:par>
                              <p:par>
                                <p:cTn id="7" presetID="20" presetClass="entr" presetSubtype="0" fill="hold" nodeType="withEffect">
                                  <p:stCondLst>
                                    <p:cond delay="0"/>
                                  </p:stCondLst>
                                  <p:childTnLst>
                                    <p:set>
                                      <p:cBhvr>
                                        <p:cTn id="8" dur="1" fill="hold">
                                          <p:stCondLst>
                                            <p:cond delay="0"/>
                                          </p:stCondLst>
                                        </p:cTn>
                                        <p:tgtEl>
                                          <p:spTgt spid="22534"/>
                                        </p:tgtEl>
                                        <p:attrNameLst>
                                          <p:attrName>style.visibility</p:attrName>
                                        </p:attrNameLst>
                                      </p:cBhvr>
                                      <p:to>
                                        <p:strVal val="visible"/>
                                      </p:to>
                                    </p:set>
                                    <p:animEffect transition="in" filter="wedge">
                                      <p:cBhvr>
                                        <p:cTn id="9"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Cím 1">
            <a:extLst>
              <a:ext uri="{FF2B5EF4-FFF2-40B4-BE49-F238E27FC236}">
                <a16:creationId xmlns:a16="http://schemas.microsoft.com/office/drawing/2014/main" id="{4CC64C5D-D88A-42C3-BE4B-DA610E00422C}"/>
              </a:ext>
            </a:extLst>
          </p:cNvPr>
          <p:cNvSpPr>
            <a:spLocks noGrp="1" noChangeArrowheads="1"/>
          </p:cNvSpPr>
          <p:nvPr>
            <p:ph type="title"/>
          </p:nvPr>
        </p:nvSpPr>
        <p:spPr>
          <a:xfrm>
            <a:off x="498063" y="828675"/>
            <a:ext cx="10515600" cy="842963"/>
          </a:xfrm>
        </p:spPr>
        <p:txBody>
          <a:bodyPr>
            <a:normAutofit fontScale="90000"/>
          </a:bodyPr>
          <a:lstStyle/>
          <a:p>
            <a:r>
              <a:rPr lang="hu-HU" sz="3200" dirty="0" err="1"/>
              <a:t>Interventions</a:t>
            </a:r>
            <a:r>
              <a:rPr lang="hu-HU" sz="3200" dirty="0"/>
              <a:t> </a:t>
            </a:r>
            <a:r>
              <a:rPr lang="hu-HU" sz="3200" b="1" dirty="0" err="1"/>
              <a:t>targeting</a:t>
            </a:r>
            <a:r>
              <a:rPr lang="hu-HU" sz="3200" b="1" dirty="0"/>
              <a:t> </a:t>
            </a:r>
            <a:r>
              <a:rPr lang="hu-HU" sz="3200" b="1" dirty="0" err="1"/>
              <a:t>the</a:t>
            </a:r>
            <a:r>
              <a:rPr lang="hu-HU" sz="3200" b="1" dirty="0"/>
              <a:t> </a:t>
            </a:r>
            <a:r>
              <a:rPr lang="hu-HU" sz="3200" b="1" dirty="0" err="1"/>
              <a:t>dysregulated</a:t>
            </a:r>
            <a:r>
              <a:rPr lang="hu-HU" sz="3200" b="1" dirty="0"/>
              <a:t> </a:t>
            </a:r>
            <a:r>
              <a:rPr lang="hu-HU" sz="3200" b="1" dirty="0" err="1"/>
              <a:t>immune</a:t>
            </a:r>
            <a:r>
              <a:rPr lang="hu-HU" sz="3200" b="1" dirty="0"/>
              <a:t> </a:t>
            </a:r>
            <a:r>
              <a:rPr lang="hu-HU" sz="3200" b="1" dirty="0" err="1"/>
              <a:t>response</a:t>
            </a:r>
            <a:r>
              <a:rPr lang="hu-HU" sz="3200" b="1" dirty="0"/>
              <a:t> </a:t>
            </a:r>
            <a:r>
              <a:rPr lang="hu-HU" sz="3200" dirty="0"/>
              <a:t>in </a:t>
            </a:r>
            <a:r>
              <a:rPr lang="hu-HU" sz="3200" dirty="0" err="1"/>
              <a:t>sepsis</a:t>
            </a:r>
            <a:r>
              <a:rPr lang="hu-HU" sz="3200" dirty="0"/>
              <a:t> </a:t>
            </a:r>
            <a:r>
              <a:rPr lang="hu-HU" sz="3200" dirty="0" err="1"/>
              <a:t>have</a:t>
            </a:r>
            <a:r>
              <a:rPr lang="hu-HU" sz="3200" dirty="0"/>
              <a:t> </a:t>
            </a:r>
            <a:r>
              <a:rPr lang="hu-HU" sz="3200" dirty="0" err="1"/>
              <a:t>adverse</a:t>
            </a:r>
            <a:r>
              <a:rPr lang="hu-HU" sz="3200" dirty="0"/>
              <a:t> </a:t>
            </a:r>
            <a:r>
              <a:rPr lang="hu-HU" sz="3200" dirty="0" err="1"/>
              <a:t>or</a:t>
            </a:r>
            <a:r>
              <a:rPr lang="hu-HU" sz="3200" dirty="0"/>
              <a:t> </a:t>
            </a:r>
            <a:r>
              <a:rPr lang="hu-HU" sz="3200" dirty="0" err="1"/>
              <a:t>at</a:t>
            </a:r>
            <a:r>
              <a:rPr lang="hu-HU" sz="3200" dirty="0"/>
              <a:t> </a:t>
            </a:r>
            <a:r>
              <a:rPr lang="hu-HU" sz="3200" dirty="0" err="1"/>
              <a:t>least</a:t>
            </a:r>
            <a:r>
              <a:rPr lang="hu-HU" sz="3200" dirty="0"/>
              <a:t> no </a:t>
            </a:r>
            <a:r>
              <a:rPr lang="hu-HU" sz="3200" dirty="0" err="1"/>
              <a:t>benefitial</a:t>
            </a:r>
            <a:r>
              <a:rPr lang="hu-HU" sz="3200" dirty="0"/>
              <a:t> </a:t>
            </a:r>
            <a:r>
              <a:rPr lang="hu-HU" sz="3200" dirty="0" err="1"/>
              <a:t>effect</a:t>
            </a:r>
            <a:r>
              <a:rPr lang="hu-HU" sz="3200" dirty="0"/>
              <a:t> </a:t>
            </a:r>
            <a:r>
              <a:rPr lang="hu-HU" sz="3200" dirty="0" err="1"/>
              <a:t>on</a:t>
            </a:r>
            <a:r>
              <a:rPr lang="hu-HU" sz="3200" dirty="0"/>
              <a:t> </a:t>
            </a:r>
            <a:r>
              <a:rPr lang="en-US" sz="3200" dirty="0"/>
              <a:t>relative mortality risk</a:t>
            </a:r>
            <a:br>
              <a:rPr lang="hu-HU" sz="3200" dirty="0"/>
            </a:br>
            <a:endParaRPr lang="hu-HU" altLang="hu-HU" sz="8800" dirty="0"/>
          </a:p>
        </p:txBody>
      </p:sp>
      <p:sp>
        <p:nvSpPr>
          <p:cNvPr id="9220" name="Téglalap 5">
            <a:extLst>
              <a:ext uri="{FF2B5EF4-FFF2-40B4-BE49-F238E27FC236}">
                <a16:creationId xmlns:a16="http://schemas.microsoft.com/office/drawing/2014/main" id="{211D2B07-77C4-454B-83E3-B42D7A744C6C}"/>
              </a:ext>
            </a:extLst>
          </p:cNvPr>
          <p:cNvSpPr>
            <a:spLocks noChangeArrowheads="1"/>
          </p:cNvSpPr>
          <p:nvPr/>
        </p:nvSpPr>
        <p:spPr bwMode="auto">
          <a:xfrm>
            <a:off x="5049782" y="6256341"/>
            <a:ext cx="6535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hu-HU" altLang="hu-HU" sz="1400" dirty="0" err="1">
                <a:solidFill>
                  <a:srgbClr val="000000"/>
                </a:solidFill>
              </a:rPr>
              <a:t>Luhr</a:t>
            </a:r>
            <a:r>
              <a:rPr lang="hu-HU" altLang="hu-HU" sz="1400" dirty="0">
                <a:solidFill>
                  <a:srgbClr val="000000"/>
                </a:solidFill>
              </a:rPr>
              <a:t> R, </a:t>
            </a:r>
            <a:r>
              <a:rPr lang="hu-HU" altLang="hu-HU" sz="1400" dirty="0" err="1">
                <a:solidFill>
                  <a:srgbClr val="000000"/>
                </a:solidFill>
              </a:rPr>
              <a:t>et</a:t>
            </a:r>
            <a:r>
              <a:rPr lang="hu-HU" altLang="hu-HU" sz="1400" dirty="0">
                <a:solidFill>
                  <a:srgbClr val="000000"/>
                </a:solidFill>
              </a:rPr>
              <a:t> </a:t>
            </a:r>
            <a:r>
              <a:rPr lang="hu-HU" altLang="hu-HU" sz="1400" dirty="0" err="1">
                <a:solidFill>
                  <a:srgbClr val="000000"/>
                </a:solidFill>
              </a:rPr>
              <a:t>al</a:t>
            </a:r>
            <a:r>
              <a:rPr lang="hu-HU" altLang="hu-HU" sz="1400" dirty="0">
                <a:solidFill>
                  <a:srgbClr val="000000"/>
                </a:solidFill>
              </a:rPr>
              <a:t>. </a:t>
            </a:r>
            <a:r>
              <a:rPr lang="hu-HU" altLang="hu-HU" sz="1400" dirty="0" err="1">
                <a:solidFill>
                  <a:srgbClr val="000000"/>
                </a:solidFill>
              </a:rPr>
              <a:t>Crit</a:t>
            </a:r>
            <a:r>
              <a:rPr lang="hu-HU" altLang="hu-HU" sz="1400" dirty="0">
                <a:solidFill>
                  <a:srgbClr val="000000"/>
                </a:solidFill>
              </a:rPr>
              <a:t> </a:t>
            </a:r>
            <a:r>
              <a:rPr lang="hu-HU" altLang="hu-HU" sz="1400" dirty="0" err="1">
                <a:solidFill>
                  <a:srgbClr val="000000"/>
                </a:solidFill>
              </a:rPr>
              <a:t>Care</a:t>
            </a:r>
            <a:r>
              <a:rPr lang="hu-HU" altLang="hu-HU" sz="1400" dirty="0">
                <a:solidFill>
                  <a:srgbClr val="000000"/>
                </a:solidFill>
              </a:rPr>
              <a:t>. 2019 </a:t>
            </a:r>
            <a:r>
              <a:rPr lang="hu-HU" altLang="hu-HU" sz="1400" dirty="0" err="1">
                <a:solidFill>
                  <a:srgbClr val="000000"/>
                </a:solidFill>
              </a:rPr>
              <a:t>Jul</a:t>
            </a:r>
            <a:r>
              <a:rPr lang="hu-HU" altLang="hu-HU" sz="1400" dirty="0">
                <a:solidFill>
                  <a:srgbClr val="000000"/>
                </a:solidFill>
              </a:rPr>
              <a:t> 3;23(1):241.</a:t>
            </a:r>
          </a:p>
        </p:txBody>
      </p:sp>
      <p:grpSp>
        <p:nvGrpSpPr>
          <p:cNvPr id="10" name="Csoportba foglalás 9">
            <a:extLst>
              <a:ext uri="{FF2B5EF4-FFF2-40B4-BE49-F238E27FC236}">
                <a16:creationId xmlns:a16="http://schemas.microsoft.com/office/drawing/2014/main" id="{B5F49C63-46D9-EC46-5990-FA9D9FA4B453}"/>
              </a:ext>
            </a:extLst>
          </p:cNvPr>
          <p:cNvGrpSpPr/>
          <p:nvPr/>
        </p:nvGrpSpPr>
        <p:grpSpPr>
          <a:xfrm>
            <a:off x="498063" y="1567702"/>
            <a:ext cx="11087456" cy="3495675"/>
            <a:chOff x="498063" y="2215402"/>
            <a:chExt cx="11087456" cy="3495675"/>
          </a:xfrm>
        </p:grpSpPr>
        <p:pic>
          <p:nvPicPr>
            <p:cNvPr id="9219" name="Kép 4">
              <a:extLst>
                <a:ext uri="{FF2B5EF4-FFF2-40B4-BE49-F238E27FC236}">
                  <a16:creationId xmlns:a16="http://schemas.microsoft.com/office/drawing/2014/main" id="{49B5325B-AD69-4F35-AEC1-6FDF2A80A5F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6480" y="2215402"/>
              <a:ext cx="10979039"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églalap 1">
              <a:extLst>
                <a:ext uri="{FF2B5EF4-FFF2-40B4-BE49-F238E27FC236}">
                  <a16:creationId xmlns:a16="http://schemas.microsoft.com/office/drawing/2014/main" id="{6F5979FE-98A3-41EA-9E64-B0F854A643AD}"/>
                </a:ext>
              </a:extLst>
            </p:cNvPr>
            <p:cNvSpPr/>
            <p:nvPr/>
          </p:nvSpPr>
          <p:spPr>
            <a:xfrm>
              <a:off x="568379" y="3216329"/>
              <a:ext cx="10813995" cy="7651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4" name="Szövegdoboz 3">
              <a:extLst>
                <a:ext uri="{FF2B5EF4-FFF2-40B4-BE49-F238E27FC236}">
                  <a16:creationId xmlns:a16="http://schemas.microsoft.com/office/drawing/2014/main" id="{FE538C33-76F7-E18E-26FB-BF20F99DF2BE}"/>
                </a:ext>
              </a:extLst>
            </p:cNvPr>
            <p:cNvSpPr txBox="1"/>
            <p:nvPr/>
          </p:nvSpPr>
          <p:spPr>
            <a:xfrm>
              <a:off x="498063" y="3741043"/>
              <a:ext cx="2625453" cy="307777"/>
            </a:xfrm>
            <a:prstGeom prst="rect">
              <a:avLst/>
            </a:prstGeom>
            <a:noFill/>
          </p:spPr>
          <p:txBody>
            <a:bodyPr wrap="square" rtlCol="0">
              <a:spAutoFit/>
            </a:bodyPr>
            <a:lstStyle/>
            <a:p>
              <a:r>
                <a:rPr lang="hu-HU" sz="1400" dirty="0"/>
                <a:t>(</a:t>
              </a:r>
              <a:r>
                <a:rPr lang="hu-HU" sz="1400" dirty="0" err="1"/>
                <a:t>activated</a:t>
              </a:r>
              <a:r>
                <a:rPr lang="hu-HU" sz="1400" dirty="0"/>
                <a:t> </a:t>
              </a:r>
              <a:r>
                <a:rPr lang="hu-HU" sz="1400" dirty="0" err="1"/>
                <a:t>rec.protein</a:t>
              </a:r>
              <a:r>
                <a:rPr lang="hu-HU" sz="1400" dirty="0"/>
                <a:t> C (</a:t>
              </a:r>
              <a:r>
                <a:rPr lang="hu-HU" sz="1400" dirty="0" err="1"/>
                <a:t>Xigris</a:t>
              </a:r>
              <a:r>
                <a:rPr lang="hu-HU" sz="1400" dirty="0"/>
                <a:t>®)</a:t>
              </a:r>
            </a:p>
          </p:txBody>
        </p:sp>
      </p:grpSp>
      <p:sp>
        <p:nvSpPr>
          <p:cNvPr id="12" name="Szövegdoboz 11">
            <a:extLst>
              <a:ext uri="{FF2B5EF4-FFF2-40B4-BE49-F238E27FC236}">
                <a16:creationId xmlns:a16="http://schemas.microsoft.com/office/drawing/2014/main" id="{FDB6285F-7480-8812-F808-F8EDAC2F8B29}"/>
              </a:ext>
            </a:extLst>
          </p:cNvPr>
          <p:cNvSpPr txBox="1"/>
          <p:nvPr/>
        </p:nvSpPr>
        <p:spPr>
          <a:xfrm>
            <a:off x="568378" y="5063377"/>
            <a:ext cx="11204521" cy="384721"/>
          </a:xfrm>
          <a:prstGeom prst="rect">
            <a:avLst/>
          </a:prstGeom>
          <a:solidFill>
            <a:srgbClr val="008000">
              <a:alpha val="23922"/>
            </a:srgbClr>
          </a:solidFill>
        </p:spPr>
        <p:txBody>
          <a:bodyPr wrap="square">
            <a:spAutoFit/>
          </a:bodyPr>
          <a:lstStyle/>
          <a:p>
            <a:r>
              <a:rPr lang="hu-HU" sz="1900" b="1" dirty="0" err="1"/>
              <a:t>What</a:t>
            </a:r>
            <a:r>
              <a:rPr lang="hu-HU" sz="1900" b="1" dirty="0"/>
              <a:t> </a:t>
            </a:r>
            <a:r>
              <a:rPr lang="hu-HU" sz="1900" b="1" dirty="0" err="1"/>
              <a:t>works</a:t>
            </a:r>
            <a:r>
              <a:rPr lang="hu-HU" sz="1900" b="1" dirty="0"/>
              <a:t> is </a:t>
            </a:r>
            <a:r>
              <a:rPr lang="hu-HU" sz="1900" b="1" dirty="0" err="1"/>
              <a:t>source</a:t>
            </a:r>
            <a:r>
              <a:rPr lang="hu-HU" sz="1900" b="1" dirty="0"/>
              <a:t> </a:t>
            </a:r>
            <a:r>
              <a:rPr lang="hu-HU" sz="1900" b="1" dirty="0" err="1"/>
              <a:t>control</a:t>
            </a:r>
            <a:r>
              <a:rPr lang="hu-HU" sz="1900" b="1" dirty="0"/>
              <a:t> and </a:t>
            </a:r>
            <a:r>
              <a:rPr lang="hu-HU" sz="1900" b="1" dirty="0" err="1"/>
              <a:t>supportive</a:t>
            </a:r>
            <a:r>
              <a:rPr lang="hu-HU" sz="1900" b="1" dirty="0"/>
              <a:t> </a:t>
            </a:r>
            <a:r>
              <a:rPr lang="hu-HU" sz="1900" b="1" dirty="0" err="1"/>
              <a:t>treatment</a:t>
            </a:r>
            <a:r>
              <a:rPr lang="hu-HU" sz="1900" b="1" dirty="0"/>
              <a:t> </a:t>
            </a:r>
            <a:r>
              <a:rPr lang="hu-HU" sz="1900" dirty="0"/>
              <a:t>(15 </a:t>
            </a:r>
            <a:r>
              <a:rPr lang="hu-HU" sz="1900" dirty="0" err="1"/>
              <a:t>strong</a:t>
            </a:r>
            <a:r>
              <a:rPr lang="hu-HU" sz="1900" dirty="0"/>
              <a:t> </a:t>
            </a:r>
            <a:r>
              <a:rPr lang="hu-HU" sz="1900" dirty="0" err="1"/>
              <a:t>recommendations</a:t>
            </a:r>
            <a:r>
              <a:rPr lang="hu-HU" sz="1900" dirty="0"/>
              <a:t> of SSC 2021 </a:t>
            </a:r>
            <a:r>
              <a:rPr lang="hu-HU" sz="1900" dirty="0" err="1"/>
              <a:t>guidelines</a:t>
            </a:r>
            <a:r>
              <a:rPr lang="hu-HU" sz="19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A05E30-0069-27CE-E7E8-10624EC6C100}"/>
              </a:ext>
            </a:extLst>
          </p:cNvPr>
          <p:cNvSpPr>
            <a:spLocks noGrp="1"/>
          </p:cNvSpPr>
          <p:nvPr>
            <p:ph type="title"/>
          </p:nvPr>
        </p:nvSpPr>
        <p:spPr>
          <a:xfrm>
            <a:off x="681487" y="71826"/>
            <a:ext cx="10515600" cy="1325563"/>
          </a:xfrm>
        </p:spPr>
        <p:txBody>
          <a:bodyPr/>
          <a:lstStyle/>
          <a:p>
            <a:r>
              <a:rPr lang="hu-HU" dirty="0" err="1"/>
              <a:t>Conclusion</a:t>
            </a:r>
            <a:endParaRPr lang="hu-HU" dirty="0"/>
          </a:p>
        </p:txBody>
      </p:sp>
      <p:sp>
        <p:nvSpPr>
          <p:cNvPr id="3" name="Tartalom helye 2">
            <a:extLst>
              <a:ext uri="{FF2B5EF4-FFF2-40B4-BE49-F238E27FC236}">
                <a16:creationId xmlns:a16="http://schemas.microsoft.com/office/drawing/2014/main" id="{C86825BD-C6F7-1FFE-02AF-DBB8D7BF9A67}"/>
              </a:ext>
            </a:extLst>
          </p:cNvPr>
          <p:cNvSpPr>
            <a:spLocks noGrp="1"/>
          </p:cNvSpPr>
          <p:nvPr>
            <p:ph idx="1"/>
          </p:nvPr>
        </p:nvSpPr>
        <p:spPr>
          <a:xfrm>
            <a:off x="681487" y="1207608"/>
            <a:ext cx="11084943" cy="5285268"/>
          </a:xfrm>
        </p:spPr>
        <p:txBody>
          <a:bodyPr>
            <a:normAutofit/>
          </a:bodyPr>
          <a:lstStyle/>
          <a:p>
            <a:r>
              <a:rPr lang="en-GB" altLang="hu-HU" sz="2400" dirty="0"/>
              <a:t>Septic patients </a:t>
            </a:r>
            <a:r>
              <a:rPr lang="hu-HU" altLang="hu-HU" sz="2400" dirty="0" err="1"/>
              <a:t>with</a:t>
            </a:r>
            <a:r>
              <a:rPr lang="en-GB" altLang="hu-HU" sz="2400" dirty="0"/>
              <a:t> myocardial dysfunction have higher mortality (70%) than those without (20%)  </a:t>
            </a:r>
            <a:endParaRPr lang="hu-HU" altLang="hu-HU" sz="2400" dirty="0"/>
          </a:p>
          <a:p>
            <a:r>
              <a:rPr lang="hu-HU" altLang="hu-HU" sz="2400" b="1" dirty="0" err="1"/>
              <a:t>Septic</a:t>
            </a:r>
            <a:r>
              <a:rPr lang="hu-HU" altLang="hu-HU" sz="2400" b="1" dirty="0"/>
              <a:t> </a:t>
            </a:r>
            <a:r>
              <a:rPr lang="hu-HU" altLang="hu-HU" sz="2400" b="1" dirty="0" err="1"/>
              <a:t>cardiomyopathy</a:t>
            </a:r>
            <a:r>
              <a:rPr lang="hu-HU" altLang="hu-HU" sz="2400" b="1" dirty="0"/>
              <a:t> </a:t>
            </a:r>
            <a:r>
              <a:rPr lang="hu-HU" altLang="hu-HU" sz="2400" dirty="0"/>
              <a:t>(SCM) is a </a:t>
            </a:r>
            <a:r>
              <a:rPr lang="hu-HU" altLang="hu-HU" sz="2400" dirty="0" err="1"/>
              <a:t>multifactorial</a:t>
            </a:r>
            <a:r>
              <a:rPr lang="hu-HU" altLang="hu-HU" sz="2400" dirty="0"/>
              <a:t> </a:t>
            </a:r>
            <a:r>
              <a:rPr lang="hu-HU" altLang="hu-HU" sz="2400" b="1" dirty="0" err="1"/>
              <a:t>complex</a:t>
            </a:r>
            <a:r>
              <a:rPr lang="hu-HU" altLang="hu-HU" sz="2400" b="1" dirty="0"/>
              <a:t> </a:t>
            </a:r>
            <a:r>
              <a:rPr lang="hu-HU" altLang="hu-HU" sz="2400" b="1" dirty="0" err="1"/>
              <a:t>syndrome</a:t>
            </a:r>
            <a:r>
              <a:rPr lang="hu-HU" altLang="hu-HU" sz="2400" b="1" dirty="0"/>
              <a:t> </a:t>
            </a:r>
            <a:r>
              <a:rPr lang="hu-HU" altLang="hu-HU" sz="2400" dirty="0" err="1"/>
              <a:t>due</a:t>
            </a:r>
            <a:r>
              <a:rPr lang="hu-HU" altLang="hu-HU" sz="2400" dirty="0"/>
              <a:t> </a:t>
            </a:r>
            <a:r>
              <a:rPr lang="hu-HU" altLang="hu-HU" sz="2400" dirty="0" err="1"/>
              <a:t>to</a:t>
            </a:r>
            <a:endParaRPr lang="hu-HU" altLang="hu-HU" sz="2400" dirty="0"/>
          </a:p>
          <a:p>
            <a:pPr lvl="1"/>
            <a:r>
              <a:rPr lang="hu-HU" altLang="hu-HU" sz="2000" dirty="0" err="1"/>
              <a:t>Direct</a:t>
            </a:r>
            <a:r>
              <a:rPr lang="hu-HU" altLang="hu-HU" sz="2000" dirty="0"/>
              <a:t> </a:t>
            </a:r>
            <a:r>
              <a:rPr lang="hu-HU" altLang="hu-HU" sz="2000" dirty="0" err="1"/>
              <a:t>damage</a:t>
            </a:r>
            <a:r>
              <a:rPr lang="hu-HU" altLang="hu-HU" sz="2000" dirty="0"/>
              <a:t> of </a:t>
            </a:r>
            <a:r>
              <a:rPr lang="hu-HU" altLang="hu-HU" sz="2000" dirty="0" err="1"/>
              <a:t>cardiomyocytes</a:t>
            </a:r>
            <a:r>
              <a:rPr lang="hu-HU" altLang="hu-HU" sz="2000" dirty="0"/>
              <a:t> </a:t>
            </a:r>
            <a:r>
              <a:rPr lang="hu-HU" altLang="hu-HU" sz="2000" dirty="0" err="1"/>
              <a:t>by</a:t>
            </a:r>
            <a:r>
              <a:rPr lang="hu-HU" altLang="hu-HU" sz="2000" dirty="0"/>
              <a:t> </a:t>
            </a:r>
            <a:r>
              <a:rPr lang="hu-HU" altLang="hu-HU" sz="2000" dirty="0" err="1"/>
              <a:t>the</a:t>
            </a:r>
            <a:r>
              <a:rPr lang="hu-HU" altLang="hu-HU" sz="2000" dirty="0"/>
              <a:t> </a:t>
            </a:r>
            <a:r>
              <a:rPr lang="hu-HU" altLang="hu-HU" sz="2000" dirty="0" err="1"/>
              <a:t>infective</a:t>
            </a:r>
            <a:r>
              <a:rPr lang="hu-HU" altLang="hu-HU" sz="2000" dirty="0"/>
              <a:t> </a:t>
            </a:r>
            <a:r>
              <a:rPr lang="hu-HU" altLang="hu-HU" sz="2000" dirty="0" err="1"/>
              <a:t>agent</a:t>
            </a:r>
            <a:r>
              <a:rPr lang="hu-HU" altLang="hu-HU" sz="2000" dirty="0"/>
              <a:t> </a:t>
            </a:r>
          </a:p>
          <a:p>
            <a:pPr lvl="2"/>
            <a:r>
              <a:rPr lang="hu-HU" altLang="hu-HU" sz="1800" dirty="0" err="1"/>
              <a:t>Which</a:t>
            </a:r>
            <a:r>
              <a:rPr lang="hu-HU" altLang="hu-HU" sz="1800" dirty="0"/>
              <a:t> is </a:t>
            </a:r>
            <a:r>
              <a:rPr lang="hu-HU" altLang="hu-HU" sz="1800" dirty="0" err="1"/>
              <a:t>frequently</a:t>
            </a:r>
            <a:r>
              <a:rPr lang="hu-HU" altLang="hu-HU" sz="1800" dirty="0"/>
              <a:t> </a:t>
            </a:r>
            <a:r>
              <a:rPr lang="hu-HU" altLang="hu-HU" sz="1800" dirty="0" err="1"/>
              <a:t>irreversible</a:t>
            </a:r>
            <a:endParaRPr lang="hu-HU" altLang="hu-HU" sz="1800" dirty="0"/>
          </a:p>
          <a:p>
            <a:pPr lvl="1"/>
            <a:r>
              <a:rPr lang="hu-HU" altLang="hu-HU" sz="2000" dirty="0" err="1"/>
              <a:t>Indirect</a:t>
            </a:r>
            <a:r>
              <a:rPr lang="hu-HU" altLang="hu-HU" sz="2000" dirty="0"/>
              <a:t> </a:t>
            </a:r>
            <a:r>
              <a:rPr lang="hu-HU" altLang="hu-HU" sz="2000" dirty="0" err="1"/>
              <a:t>damage</a:t>
            </a:r>
            <a:r>
              <a:rPr lang="hu-HU" altLang="hu-HU" sz="2000" dirty="0"/>
              <a:t> </a:t>
            </a:r>
            <a:r>
              <a:rPr lang="hu-HU" altLang="hu-HU" sz="2000" dirty="0" err="1"/>
              <a:t>caused</a:t>
            </a:r>
            <a:r>
              <a:rPr lang="hu-HU" altLang="hu-HU" sz="2000" dirty="0"/>
              <a:t> </a:t>
            </a:r>
            <a:r>
              <a:rPr lang="hu-HU" altLang="hu-HU" sz="2000" dirty="0" err="1"/>
              <a:t>by</a:t>
            </a:r>
            <a:r>
              <a:rPr lang="hu-HU" altLang="hu-HU" sz="2000" dirty="0"/>
              <a:t> </a:t>
            </a:r>
            <a:r>
              <a:rPr lang="hu-HU" altLang="hu-HU" sz="2000" dirty="0" err="1"/>
              <a:t>dysregulated</a:t>
            </a:r>
            <a:r>
              <a:rPr lang="hu-HU" altLang="hu-HU" sz="2000" dirty="0"/>
              <a:t> </a:t>
            </a:r>
            <a:r>
              <a:rPr lang="hu-HU" altLang="hu-HU" sz="2000" dirty="0" err="1"/>
              <a:t>host</a:t>
            </a:r>
            <a:r>
              <a:rPr lang="hu-HU" altLang="hu-HU" sz="2000" dirty="0"/>
              <a:t> </a:t>
            </a:r>
            <a:r>
              <a:rPr lang="hu-HU" altLang="hu-HU" sz="2000" dirty="0" err="1"/>
              <a:t>response</a:t>
            </a:r>
            <a:r>
              <a:rPr lang="hu-HU" altLang="hu-HU" sz="2000" dirty="0"/>
              <a:t> </a:t>
            </a:r>
            <a:r>
              <a:rPr lang="hu-HU" altLang="hu-HU" sz="2000" dirty="0" err="1"/>
              <a:t>to</a:t>
            </a:r>
            <a:r>
              <a:rPr lang="hu-HU" altLang="hu-HU" sz="2000" dirty="0"/>
              <a:t> </a:t>
            </a:r>
            <a:r>
              <a:rPr lang="hu-HU" altLang="hu-HU" sz="2000" dirty="0" err="1"/>
              <a:t>infection</a:t>
            </a:r>
            <a:endParaRPr lang="hu-HU" altLang="hu-HU" sz="2000" dirty="0"/>
          </a:p>
          <a:p>
            <a:pPr lvl="2"/>
            <a:r>
              <a:rPr lang="hu-HU" altLang="hu-HU" sz="1800" dirty="0" err="1"/>
              <a:t>Which</a:t>
            </a:r>
            <a:r>
              <a:rPr lang="hu-HU" altLang="hu-HU" sz="1800" dirty="0"/>
              <a:t> is </a:t>
            </a:r>
            <a:r>
              <a:rPr lang="hu-HU" altLang="hu-HU" sz="1800" dirty="0" err="1"/>
              <a:t>sometimes</a:t>
            </a:r>
            <a:r>
              <a:rPr lang="hu-HU" altLang="hu-HU" sz="1800" dirty="0"/>
              <a:t> </a:t>
            </a:r>
            <a:r>
              <a:rPr lang="hu-HU" altLang="hu-HU" sz="1800" dirty="0" err="1"/>
              <a:t>adaptive</a:t>
            </a:r>
            <a:r>
              <a:rPr lang="hu-HU" altLang="hu-HU" sz="1800" dirty="0"/>
              <a:t>, </a:t>
            </a:r>
            <a:r>
              <a:rPr lang="hu-HU" altLang="hu-HU" sz="1800" dirty="0" err="1"/>
              <a:t>remission</a:t>
            </a:r>
            <a:r>
              <a:rPr lang="hu-HU" altLang="hu-HU" sz="1800" dirty="0"/>
              <a:t> is </a:t>
            </a:r>
            <a:r>
              <a:rPr lang="hu-HU" altLang="hu-HU" sz="1800" dirty="0" err="1"/>
              <a:t>frequent</a:t>
            </a:r>
            <a:r>
              <a:rPr lang="hu-HU" altLang="hu-HU" sz="1800" dirty="0"/>
              <a:t> in </a:t>
            </a:r>
            <a:r>
              <a:rPr lang="hu-HU" altLang="hu-HU" sz="1800" dirty="0" err="1"/>
              <a:t>survivors</a:t>
            </a:r>
            <a:endParaRPr lang="hu-HU" altLang="hu-HU" sz="1800" dirty="0"/>
          </a:p>
          <a:p>
            <a:r>
              <a:rPr lang="hu-HU" altLang="hu-HU" sz="2400" dirty="0" err="1"/>
              <a:t>Diagnostics</a:t>
            </a:r>
            <a:r>
              <a:rPr lang="hu-HU" altLang="hu-HU" sz="2400" dirty="0"/>
              <a:t> is </a:t>
            </a:r>
            <a:r>
              <a:rPr lang="hu-HU" altLang="hu-HU" sz="2400" dirty="0" err="1"/>
              <a:t>based</a:t>
            </a:r>
            <a:r>
              <a:rPr lang="hu-HU" altLang="hu-HU" sz="2400" dirty="0"/>
              <a:t> </a:t>
            </a:r>
            <a:r>
              <a:rPr lang="hu-HU" altLang="hu-HU" sz="2400" dirty="0" err="1"/>
              <a:t>on</a:t>
            </a:r>
            <a:r>
              <a:rPr lang="hu-HU" altLang="hu-HU" sz="2400" dirty="0"/>
              <a:t> </a:t>
            </a:r>
            <a:r>
              <a:rPr lang="hu-HU" altLang="hu-HU" sz="2400" dirty="0" err="1"/>
              <a:t>echocardiography</a:t>
            </a:r>
            <a:r>
              <a:rPr lang="hu-HU" altLang="hu-HU" sz="2400" dirty="0"/>
              <a:t>, MRI and </a:t>
            </a:r>
            <a:r>
              <a:rPr lang="hu-HU" altLang="hu-HU" sz="2400" dirty="0" err="1"/>
              <a:t>biomarkers</a:t>
            </a:r>
            <a:r>
              <a:rPr lang="hu-HU" altLang="hu-HU" sz="2400" dirty="0"/>
              <a:t> and has </a:t>
            </a:r>
            <a:r>
              <a:rPr lang="hu-HU" altLang="hu-HU" sz="2400" dirty="0" err="1"/>
              <a:t>to</a:t>
            </a:r>
            <a:r>
              <a:rPr lang="hu-HU" altLang="hu-HU" sz="2400" dirty="0"/>
              <a:t> </a:t>
            </a:r>
            <a:r>
              <a:rPr lang="hu-HU" altLang="hu-HU" sz="2400" dirty="0" err="1"/>
              <a:t>take</a:t>
            </a:r>
            <a:r>
              <a:rPr lang="hu-HU" altLang="hu-HU" sz="2400" dirty="0"/>
              <a:t> </a:t>
            </a:r>
            <a:r>
              <a:rPr lang="hu-HU" altLang="hu-HU" sz="2400" dirty="0" err="1"/>
              <a:t>into</a:t>
            </a:r>
            <a:r>
              <a:rPr lang="hu-HU" altLang="hu-HU" sz="2400" dirty="0"/>
              <a:t> </a:t>
            </a:r>
            <a:r>
              <a:rPr lang="hu-HU" altLang="hu-HU" sz="2400" dirty="0" err="1"/>
              <a:t>consideration</a:t>
            </a:r>
            <a:r>
              <a:rPr lang="hu-HU" altLang="hu-HU" sz="2400" dirty="0"/>
              <a:t> </a:t>
            </a:r>
            <a:r>
              <a:rPr lang="hu-HU" altLang="hu-HU" sz="2400" dirty="0" err="1"/>
              <a:t>the</a:t>
            </a:r>
            <a:r>
              <a:rPr lang="hu-HU" altLang="hu-HU" sz="2400" dirty="0"/>
              <a:t> </a:t>
            </a:r>
            <a:r>
              <a:rPr lang="hu-HU" altLang="hu-HU" sz="2400" dirty="0" err="1"/>
              <a:t>complex</a:t>
            </a:r>
            <a:r>
              <a:rPr lang="hu-HU" altLang="hu-HU" sz="2400" dirty="0"/>
              <a:t> </a:t>
            </a:r>
            <a:r>
              <a:rPr lang="hu-HU" altLang="hu-HU" sz="2400" dirty="0" err="1"/>
              <a:t>haemodynamic</a:t>
            </a:r>
            <a:r>
              <a:rPr lang="hu-HU" altLang="hu-HU" sz="2400" dirty="0"/>
              <a:t> </a:t>
            </a:r>
            <a:r>
              <a:rPr lang="hu-HU" altLang="hu-HU" sz="2400" dirty="0" err="1"/>
              <a:t>interactions</a:t>
            </a:r>
            <a:endParaRPr lang="hu-HU" altLang="hu-HU" sz="2400" dirty="0"/>
          </a:p>
          <a:p>
            <a:r>
              <a:rPr lang="hu-HU" altLang="hu-HU" sz="2400" dirty="0"/>
              <a:t>SCM </a:t>
            </a:r>
            <a:r>
              <a:rPr lang="hu-HU" altLang="hu-HU" sz="2400" dirty="0" err="1"/>
              <a:t>may</a:t>
            </a:r>
            <a:r>
              <a:rPr lang="hu-HU" altLang="hu-HU" sz="2400" dirty="0"/>
              <a:t> be </a:t>
            </a:r>
            <a:r>
              <a:rPr lang="hu-HU" altLang="hu-HU" sz="2400" dirty="0" err="1"/>
              <a:t>pathognomic</a:t>
            </a:r>
            <a:r>
              <a:rPr lang="hu-HU" altLang="hu-HU" sz="2400" dirty="0"/>
              <a:t> (</a:t>
            </a:r>
            <a:r>
              <a:rPr lang="hu-HU" altLang="hu-HU" sz="2400" dirty="0" err="1"/>
              <a:t>hypoperfusion</a:t>
            </a:r>
            <a:r>
              <a:rPr lang="hu-HU" altLang="hu-HU" sz="2400" dirty="0"/>
              <a:t>), </a:t>
            </a:r>
            <a:r>
              <a:rPr lang="hu-HU" altLang="hu-HU" sz="2400" dirty="0" err="1"/>
              <a:t>adaptive</a:t>
            </a:r>
            <a:r>
              <a:rPr lang="hu-HU" altLang="hu-HU" sz="2400" dirty="0"/>
              <a:t> (</a:t>
            </a:r>
            <a:r>
              <a:rPr lang="hu-HU" altLang="hu-HU" sz="2400" dirty="0" err="1"/>
              <a:t>protective</a:t>
            </a:r>
            <a:r>
              <a:rPr lang="hu-HU" altLang="hu-HU" sz="2400" dirty="0"/>
              <a:t>) and </a:t>
            </a:r>
            <a:r>
              <a:rPr lang="hu-HU" altLang="hu-HU" sz="2400" b="1" dirty="0"/>
              <a:t>marker of </a:t>
            </a:r>
            <a:r>
              <a:rPr lang="hu-HU" altLang="hu-HU" sz="2400" b="1" dirty="0" err="1"/>
              <a:t>disease</a:t>
            </a:r>
            <a:r>
              <a:rPr lang="hu-HU" altLang="hu-HU" sz="2400" b="1" dirty="0"/>
              <a:t> </a:t>
            </a:r>
            <a:r>
              <a:rPr lang="hu-HU" altLang="hu-HU" sz="2400" b="1" dirty="0" err="1"/>
              <a:t>severity</a:t>
            </a:r>
            <a:r>
              <a:rPr lang="hu-HU" altLang="hu-HU" sz="2400" b="1" dirty="0"/>
              <a:t> </a:t>
            </a:r>
          </a:p>
          <a:p>
            <a:r>
              <a:rPr lang="hu-HU" altLang="hu-HU" sz="2400" dirty="0" err="1"/>
              <a:t>Treatment</a:t>
            </a:r>
            <a:r>
              <a:rPr lang="hu-HU" altLang="hu-HU" sz="2400" dirty="0"/>
              <a:t> is </a:t>
            </a:r>
          </a:p>
          <a:p>
            <a:pPr lvl="1"/>
            <a:r>
              <a:rPr lang="hu-HU" altLang="hu-HU" sz="2000" dirty="0" err="1"/>
              <a:t>Symptomatic</a:t>
            </a:r>
            <a:r>
              <a:rPr lang="hu-HU" altLang="hu-HU" sz="2000" dirty="0"/>
              <a:t>: </a:t>
            </a:r>
            <a:r>
              <a:rPr lang="hu-HU" altLang="hu-HU" sz="2000" dirty="0" err="1"/>
              <a:t>haemodynamic</a:t>
            </a:r>
            <a:r>
              <a:rPr lang="hu-HU" altLang="hu-HU" sz="2000" dirty="0"/>
              <a:t> </a:t>
            </a:r>
            <a:r>
              <a:rPr lang="hu-HU" altLang="hu-HU" sz="2000" dirty="0" err="1"/>
              <a:t>support</a:t>
            </a:r>
            <a:r>
              <a:rPr lang="hu-HU" altLang="hu-HU" sz="2000" dirty="0"/>
              <a:t> </a:t>
            </a:r>
            <a:r>
              <a:rPr lang="hu-HU" altLang="hu-HU" sz="2000" dirty="0" err="1"/>
              <a:t>targeting</a:t>
            </a:r>
            <a:r>
              <a:rPr lang="hu-HU" altLang="hu-HU" sz="2000" dirty="0"/>
              <a:t> </a:t>
            </a:r>
            <a:r>
              <a:rPr lang="hu-HU" altLang="hu-HU" sz="2000" b="1" dirty="0" err="1"/>
              <a:t>adequate</a:t>
            </a:r>
            <a:r>
              <a:rPr lang="hu-HU" altLang="hu-HU" sz="2000" b="1" dirty="0"/>
              <a:t> </a:t>
            </a:r>
            <a:r>
              <a:rPr lang="hu-HU" altLang="hu-HU" sz="2000" b="1" dirty="0" err="1"/>
              <a:t>organ</a:t>
            </a:r>
            <a:r>
              <a:rPr lang="hu-HU" altLang="hu-HU" sz="2000" b="1" dirty="0"/>
              <a:t> </a:t>
            </a:r>
            <a:r>
              <a:rPr lang="hu-HU" altLang="hu-HU" sz="2000" b="1" dirty="0" err="1"/>
              <a:t>perfusion</a:t>
            </a:r>
            <a:r>
              <a:rPr lang="hu-HU" altLang="hu-HU" sz="2000" b="1" dirty="0"/>
              <a:t>, </a:t>
            </a:r>
            <a:r>
              <a:rPr lang="hu-HU" altLang="hu-HU" sz="2000" b="1" dirty="0" err="1"/>
              <a:t>inotrops</a:t>
            </a:r>
            <a:r>
              <a:rPr lang="hu-HU" altLang="hu-HU" sz="2000" b="1" dirty="0"/>
              <a:t> </a:t>
            </a:r>
            <a:r>
              <a:rPr lang="hu-HU" altLang="hu-HU" sz="2000" b="1" dirty="0" err="1"/>
              <a:t>with</a:t>
            </a:r>
            <a:r>
              <a:rPr lang="hu-HU" altLang="hu-HU" sz="2000" b="1" dirty="0"/>
              <a:t> </a:t>
            </a:r>
            <a:r>
              <a:rPr lang="hu-HU" altLang="hu-HU" sz="2000" b="1" dirty="0" err="1"/>
              <a:t>caution</a:t>
            </a:r>
            <a:r>
              <a:rPr lang="hu-HU" altLang="hu-HU" sz="2000" b="1" dirty="0"/>
              <a:t>!</a:t>
            </a:r>
          </a:p>
          <a:p>
            <a:pPr lvl="1"/>
            <a:r>
              <a:rPr lang="hu-HU" altLang="hu-HU" sz="2000" dirty="0" err="1"/>
              <a:t>Causative</a:t>
            </a:r>
            <a:r>
              <a:rPr lang="hu-HU" altLang="hu-HU" sz="2000" dirty="0"/>
              <a:t>: </a:t>
            </a:r>
            <a:r>
              <a:rPr lang="hu-HU" altLang="hu-HU" sz="2000" b="1" dirty="0" err="1"/>
              <a:t>infection</a:t>
            </a:r>
            <a:r>
              <a:rPr lang="hu-HU" altLang="hu-HU" sz="2000" b="1" dirty="0"/>
              <a:t> </a:t>
            </a:r>
            <a:r>
              <a:rPr lang="hu-HU" altLang="hu-HU" sz="2000" b="1" dirty="0" err="1"/>
              <a:t>source</a:t>
            </a:r>
            <a:r>
              <a:rPr lang="hu-HU" altLang="hu-HU" sz="2000" b="1" dirty="0"/>
              <a:t> </a:t>
            </a:r>
            <a:r>
              <a:rPr lang="hu-HU" altLang="hu-HU" sz="2000" b="1" dirty="0" err="1"/>
              <a:t>control</a:t>
            </a:r>
            <a:endParaRPr lang="hu-HU" altLang="hu-HU" sz="2000" b="1" dirty="0"/>
          </a:p>
          <a:p>
            <a:endParaRPr lang="hu-HU" sz="2400" dirty="0"/>
          </a:p>
        </p:txBody>
      </p:sp>
    </p:spTree>
    <p:extLst>
      <p:ext uri="{BB962C8B-B14F-4D97-AF65-F5344CB8AC3E}">
        <p14:creationId xmlns:p14="http://schemas.microsoft.com/office/powerpoint/2010/main" val="312780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19607" cy="6939643"/>
          </a:xfrm>
          <a:prstGeom prst="rect">
            <a:avLst/>
          </a:prstGeom>
        </p:spPr>
      </p:pic>
      <p:sp>
        <p:nvSpPr>
          <p:cNvPr id="3" name="Rectangle 3">
            <a:extLst>
              <a:ext uri="{FF2B5EF4-FFF2-40B4-BE49-F238E27FC236}">
                <a16:creationId xmlns:a16="http://schemas.microsoft.com/office/drawing/2014/main" id="{DA4FDFAF-9EB7-5D98-AB91-A29B60307A19}"/>
              </a:ext>
            </a:extLst>
          </p:cNvPr>
          <p:cNvSpPr txBox="1">
            <a:spLocks noChangeArrowheads="1"/>
          </p:cNvSpPr>
          <p:nvPr/>
        </p:nvSpPr>
        <p:spPr>
          <a:xfrm>
            <a:off x="10254343" y="2659969"/>
            <a:ext cx="1861457" cy="11119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altLang="hu-HU" sz="2400" b="1" dirty="0" err="1"/>
              <a:t>Cape</a:t>
            </a:r>
            <a:r>
              <a:rPr lang="hu-HU" altLang="hu-HU" sz="2400" b="1" dirty="0"/>
              <a:t> </a:t>
            </a:r>
            <a:r>
              <a:rPr lang="hu-HU" altLang="hu-HU" sz="2400" b="1" dirty="0" err="1"/>
              <a:t>Town</a:t>
            </a:r>
            <a:r>
              <a:rPr lang="hu-HU" altLang="hu-HU" sz="2400" b="1" dirty="0"/>
              <a:t>, </a:t>
            </a:r>
          </a:p>
          <a:p>
            <a:pPr marL="0" indent="0">
              <a:buNone/>
            </a:pPr>
            <a:r>
              <a:rPr lang="hu-HU" altLang="hu-HU" sz="2400" b="1" dirty="0"/>
              <a:t>South </a:t>
            </a:r>
            <a:r>
              <a:rPr lang="hu-HU" altLang="hu-HU" sz="2400" b="1" dirty="0" err="1"/>
              <a:t>Africa</a:t>
            </a:r>
            <a:r>
              <a:rPr lang="hu-HU" altLang="hu-HU" sz="2400" b="1" dirty="0"/>
              <a:t> </a:t>
            </a:r>
          </a:p>
          <a:p>
            <a:pPr marL="0" indent="0">
              <a:buNone/>
            </a:pPr>
            <a:r>
              <a:rPr lang="hu-HU" altLang="hu-HU" sz="2400" b="1" dirty="0"/>
              <a:t>      2000</a:t>
            </a:r>
          </a:p>
        </p:txBody>
      </p:sp>
    </p:spTree>
    <p:extLst>
      <p:ext uri="{BB962C8B-B14F-4D97-AF65-F5344CB8AC3E}">
        <p14:creationId xmlns:p14="http://schemas.microsoft.com/office/powerpoint/2010/main" val="395272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at does the term 'myocarditis' stand for? What are its symptoms and  causes? - Quora">
            <a:extLst>
              <a:ext uri="{FF2B5EF4-FFF2-40B4-BE49-F238E27FC236}">
                <a16:creationId xmlns:a16="http://schemas.microsoft.com/office/drawing/2014/main" id="{5716464F-8D24-91F0-ECE3-E77BA4D94B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55" b="14732"/>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lcím 2">
            <a:extLst>
              <a:ext uri="{FF2B5EF4-FFF2-40B4-BE49-F238E27FC236}">
                <a16:creationId xmlns:a16="http://schemas.microsoft.com/office/drawing/2014/main" id="{72CFF6FF-DA75-4714-93BB-1FBCE0B5BF70}"/>
              </a:ext>
            </a:extLst>
          </p:cNvPr>
          <p:cNvSpPr>
            <a:spLocks noGrp="1"/>
          </p:cNvSpPr>
          <p:nvPr>
            <p:ph type="subTitle" idx="1"/>
          </p:nvPr>
        </p:nvSpPr>
        <p:spPr>
          <a:xfrm>
            <a:off x="1219744" y="4663986"/>
            <a:ext cx="10058400" cy="1282707"/>
          </a:xfrm>
          <a:effectLst>
            <a:outerShdw blurRad="50800" dist="38100" dir="2700000" algn="tl" rotWithShape="0">
              <a:prstClr val="black">
                <a:alpha val="40000"/>
              </a:prstClr>
            </a:outerShdw>
          </a:effectLst>
        </p:spPr>
        <p:txBody>
          <a:bodyPr>
            <a:noAutofit/>
          </a:bodyPr>
          <a:lstStyle/>
          <a:p>
            <a:pPr>
              <a:spcBef>
                <a:spcPts val="0"/>
              </a:spcBef>
              <a:spcAft>
                <a:spcPts val="600"/>
              </a:spcAft>
            </a:pPr>
            <a:r>
              <a:rPr lang="hu-HU" sz="4000" dirty="0" err="1">
                <a:solidFill>
                  <a:srgbClr val="FFFFFF"/>
                </a:solidFill>
              </a:rPr>
              <a:t>Thank</a:t>
            </a:r>
            <a:r>
              <a:rPr lang="hu-HU" sz="4000" dirty="0">
                <a:solidFill>
                  <a:srgbClr val="FFFFFF"/>
                </a:solidFill>
              </a:rPr>
              <a:t> </a:t>
            </a:r>
            <a:r>
              <a:rPr lang="hu-HU" sz="4000" dirty="0" err="1">
                <a:solidFill>
                  <a:srgbClr val="FFFFFF"/>
                </a:solidFill>
              </a:rPr>
              <a:t>you</a:t>
            </a:r>
            <a:r>
              <a:rPr lang="hu-HU" sz="4000" dirty="0">
                <a:solidFill>
                  <a:srgbClr val="FFFFFF"/>
                </a:solidFill>
              </a:rPr>
              <a:t> </a:t>
            </a:r>
            <a:r>
              <a:rPr lang="hu-HU" sz="4000" dirty="0" err="1">
                <a:solidFill>
                  <a:srgbClr val="FFFFFF"/>
                </a:solidFill>
              </a:rPr>
              <a:t>for</a:t>
            </a:r>
            <a:r>
              <a:rPr lang="hu-HU" sz="4000" dirty="0">
                <a:solidFill>
                  <a:srgbClr val="FFFFFF"/>
                </a:solidFill>
              </a:rPr>
              <a:t> </a:t>
            </a:r>
            <a:r>
              <a:rPr lang="hu-HU" sz="4000" dirty="0" err="1">
                <a:solidFill>
                  <a:srgbClr val="FFFFFF"/>
                </a:solidFill>
              </a:rPr>
              <a:t>your</a:t>
            </a:r>
            <a:r>
              <a:rPr lang="hu-HU" sz="4000" dirty="0">
                <a:solidFill>
                  <a:srgbClr val="FFFFFF"/>
                </a:solidFill>
              </a:rPr>
              <a:t> </a:t>
            </a:r>
            <a:r>
              <a:rPr lang="hu-HU" sz="4000" dirty="0" err="1">
                <a:solidFill>
                  <a:srgbClr val="FFFFFF"/>
                </a:solidFill>
              </a:rPr>
              <a:t>attention</a:t>
            </a:r>
            <a:endParaRPr lang="hu-HU" sz="4000" dirty="0">
              <a:solidFill>
                <a:srgbClr val="FFFFFF"/>
              </a:solidFill>
            </a:endParaRPr>
          </a:p>
        </p:txBody>
      </p:sp>
    </p:spTree>
    <p:extLst>
      <p:ext uri="{BB962C8B-B14F-4D97-AF65-F5344CB8AC3E}">
        <p14:creationId xmlns:p14="http://schemas.microsoft.com/office/powerpoint/2010/main" val="2929759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917575"/>
            <a:ext cx="8229600" cy="1143000"/>
          </a:xfrm>
        </p:spPr>
        <p:txBody>
          <a:bodyPr/>
          <a:lstStyle/>
          <a:p>
            <a:pPr eaLnBrk="1" hangingPunct="1"/>
            <a:r>
              <a:rPr lang="hu-HU" altLang="hu-HU"/>
              <a:t>A medicina (ki)fejlődése</a:t>
            </a: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30357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2064" name="Rectangle 205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a:extLst>
              <a:ext uri="{FF2B5EF4-FFF2-40B4-BE49-F238E27FC236}">
                <a16:creationId xmlns:a16="http://schemas.microsoft.com/office/drawing/2014/main" id="{97771631-CAD8-DEE8-DA88-A01F16E2FC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Rectangle 206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2" name="Rectangle 4">
            <a:extLst>
              <a:ext uri="{FF2B5EF4-FFF2-40B4-BE49-F238E27FC236}">
                <a16:creationId xmlns:a16="http://schemas.microsoft.com/office/drawing/2014/main" id="{CDE8876F-BEBE-A061-3B1D-B591B6C11F48}"/>
              </a:ext>
            </a:extLst>
          </p:cNvPr>
          <p:cNvSpPr>
            <a:spLocks noGrp="1" noChangeArrowheads="1"/>
          </p:cNvSpPr>
          <p:nvPr>
            <p:ph type="title"/>
          </p:nvPr>
        </p:nvSpPr>
        <p:spPr>
          <a:xfrm>
            <a:off x="7531610" y="365125"/>
            <a:ext cx="3822189" cy="1899912"/>
          </a:xfrm>
        </p:spPr>
        <p:txBody>
          <a:bodyPr>
            <a:normAutofit/>
          </a:bodyPr>
          <a:lstStyle/>
          <a:p>
            <a:r>
              <a:rPr lang="hu-HU" altLang="hu-HU" sz="4000" dirty="0"/>
              <a:t>The </a:t>
            </a:r>
            <a:r>
              <a:rPr lang="hu-HU" altLang="hu-HU" sz="4000" dirty="0" err="1"/>
              <a:t>problem</a:t>
            </a:r>
            <a:r>
              <a:rPr lang="hu-HU" altLang="hu-HU" sz="4000" dirty="0"/>
              <a:t> in </a:t>
            </a:r>
            <a:r>
              <a:rPr lang="hu-HU" altLang="hu-HU" sz="4000" dirty="0" err="1"/>
              <a:t>focus</a:t>
            </a:r>
            <a:endParaRPr lang="hu-HU" altLang="hu-HU" sz="4000" dirty="0"/>
          </a:p>
        </p:txBody>
      </p:sp>
      <p:sp>
        <p:nvSpPr>
          <p:cNvPr id="2053" name="Rectangle 5">
            <a:extLst>
              <a:ext uri="{FF2B5EF4-FFF2-40B4-BE49-F238E27FC236}">
                <a16:creationId xmlns:a16="http://schemas.microsoft.com/office/drawing/2014/main" id="{BF24B50B-13CC-41A9-0405-CF47F348D4DA}"/>
              </a:ext>
            </a:extLst>
          </p:cNvPr>
          <p:cNvSpPr>
            <a:spLocks noGrp="1" noChangeArrowheads="1"/>
          </p:cNvSpPr>
          <p:nvPr>
            <p:ph type="body" idx="1"/>
          </p:nvPr>
        </p:nvSpPr>
        <p:spPr>
          <a:xfrm>
            <a:off x="7266214" y="2434201"/>
            <a:ext cx="4294415" cy="3742762"/>
          </a:xfrm>
        </p:spPr>
        <p:txBody>
          <a:bodyPr>
            <a:normAutofit/>
          </a:bodyPr>
          <a:lstStyle/>
          <a:p>
            <a:r>
              <a:rPr lang="hu-HU" altLang="hu-HU" sz="2000" dirty="0" err="1"/>
              <a:t>Incidence</a:t>
            </a:r>
            <a:r>
              <a:rPr lang="hu-HU" altLang="hu-HU" sz="2000" dirty="0"/>
              <a:t> of </a:t>
            </a:r>
            <a:r>
              <a:rPr lang="hu-HU" altLang="hu-HU" sz="2000" dirty="0" err="1"/>
              <a:t>sepsis</a:t>
            </a:r>
            <a:r>
              <a:rPr lang="hu-HU" altLang="hu-HU" sz="2000" dirty="0"/>
              <a:t> is </a:t>
            </a:r>
            <a:r>
              <a:rPr lang="hu-HU" altLang="hu-HU" sz="2000" dirty="0" err="1"/>
              <a:t>increasing</a:t>
            </a:r>
            <a:r>
              <a:rPr lang="en-GB" altLang="hu-HU" sz="2000" dirty="0"/>
              <a:t> </a:t>
            </a:r>
            <a:endParaRPr lang="hu-HU" altLang="hu-HU" sz="2000" dirty="0"/>
          </a:p>
          <a:p>
            <a:r>
              <a:rPr lang="en-GB" altLang="hu-HU" sz="2000" dirty="0"/>
              <a:t>Septic patients developing </a:t>
            </a:r>
            <a:r>
              <a:rPr lang="en-GB" altLang="hu-HU" sz="2000" b="1" dirty="0"/>
              <a:t>myocardial dysfunction have significantly higher mortality </a:t>
            </a:r>
            <a:r>
              <a:rPr lang="en-GB" altLang="hu-HU" sz="2000" dirty="0"/>
              <a:t>(70%) than those without cardiovascular impairment (20%).  </a:t>
            </a:r>
            <a:endParaRPr lang="hu-HU" altLang="hu-HU" sz="2000" dirty="0"/>
          </a:p>
          <a:p>
            <a:r>
              <a:rPr lang="hu-HU" altLang="hu-HU" sz="2000" dirty="0" err="1"/>
              <a:t>Prevalence</a:t>
            </a:r>
            <a:r>
              <a:rPr lang="hu-HU" altLang="hu-HU" sz="2000" dirty="0"/>
              <a:t> of </a:t>
            </a:r>
            <a:r>
              <a:rPr lang="hu-HU" altLang="hu-HU" sz="2000" dirty="0" err="1"/>
              <a:t>septic</a:t>
            </a:r>
            <a:r>
              <a:rPr lang="hu-HU" altLang="hu-HU" sz="2000" dirty="0"/>
              <a:t> </a:t>
            </a:r>
            <a:r>
              <a:rPr lang="hu-HU" altLang="hu-HU" sz="2000" dirty="0" err="1"/>
              <a:t>cardiomyopathy</a:t>
            </a:r>
            <a:r>
              <a:rPr lang="hu-HU" altLang="hu-HU" sz="2000" dirty="0"/>
              <a:t> is </a:t>
            </a:r>
            <a:r>
              <a:rPr lang="hu-HU" altLang="hu-HU" sz="2000" b="1" dirty="0"/>
              <a:t>10-70%</a:t>
            </a:r>
          </a:p>
          <a:p>
            <a:pPr lvl="1"/>
            <a:r>
              <a:rPr lang="hu-HU" altLang="hu-HU" sz="1600" dirty="0"/>
              <a:t>A </a:t>
            </a:r>
            <a:r>
              <a:rPr lang="hu-HU" altLang="hu-HU" sz="1600" dirty="0" err="1"/>
              <a:t>definition</a:t>
            </a:r>
            <a:r>
              <a:rPr lang="hu-HU" altLang="hu-HU" sz="1600" dirty="0"/>
              <a:t>/</a:t>
            </a:r>
            <a:r>
              <a:rPr lang="hu-HU" altLang="hu-HU" sz="1600" dirty="0" err="1"/>
              <a:t>diagnosis</a:t>
            </a:r>
            <a:r>
              <a:rPr lang="hu-HU" altLang="hu-HU" sz="1600" dirty="0"/>
              <a:t> </a:t>
            </a:r>
            <a:r>
              <a:rPr lang="hu-HU" altLang="hu-HU" sz="1600" dirty="0" err="1"/>
              <a:t>problem</a:t>
            </a:r>
            <a:r>
              <a:rPr lang="hu-HU" altLang="hu-HU" sz="1600" dirty="0"/>
              <a:t>?</a:t>
            </a:r>
          </a:p>
          <a:p>
            <a:pPr lvl="1"/>
            <a:r>
              <a:rPr lang="hu-HU" altLang="hu-HU" sz="1600" dirty="0"/>
              <a:t>CAUSE OR CONSEQUENCE? A </a:t>
            </a:r>
            <a:r>
              <a:rPr lang="hu-HU" altLang="hu-HU" sz="1600" dirty="0" err="1"/>
              <a:t>target</a:t>
            </a:r>
            <a:r>
              <a:rPr lang="hu-HU" altLang="hu-HU" sz="1600" dirty="0"/>
              <a:t> </a:t>
            </a:r>
            <a:r>
              <a:rPr lang="hu-HU" altLang="hu-HU" sz="1600" dirty="0" err="1"/>
              <a:t>for</a:t>
            </a:r>
            <a:r>
              <a:rPr lang="hu-HU" altLang="hu-HU" sz="1600" dirty="0"/>
              <a:t> </a:t>
            </a:r>
            <a:r>
              <a:rPr lang="hu-HU" altLang="hu-HU" sz="1600" dirty="0" err="1"/>
              <a:t>treatment</a:t>
            </a:r>
            <a:r>
              <a:rPr lang="hu-HU" altLang="hu-HU" sz="1600" dirty="0"/>
              <a:t> </a:t>
            </a:r>
            <a:r>
              <a:rPr lang="hu-HU" altLang="hu-HU" sz="1600" dirty="0" err="1"/>
              <a:t>or</a:t>
            </a:r>
            <a:r>
              <a:rPr lang="hu-HU" altLang="hu-HU" sz="1600" dirty="0"/>
              <a:t> a </a:t>
            </a:r>
            <a:r>
              <a:rPr lang="hu-HU" altLang="hu-HU" sz="1600" dirty="0" err="1"/>
              <a:t>severity</a:t>
            </a:r>
            <a:r>
              <a:rPr lang="hu-HU" altLang="hu-HU" sz="1600" dirty="0"/>
              <a:t> marker? </a:t>
            </a:r>
          </a:p>
        </p:txBody>
      </p:sp>
      <p:sp>
        <p:nvSpPr>
          <p:cNvPr id="2" name="Text Box 6">
            <a:extLst>
              <a:ext uri="{FF2B5EF4-FFF2-40B4-BE49-F238E27FC236}">
                <a16:creationId xmlns:a16="http://schemas.microsoft.com/office/drawing/2014/main" id="{4E646827-520C-0A33-AF36-0CF3A36EC3E8}"/>
              </a:ext>
            </a:extLst>
          </p:cNvPr>
          <p:cNvSpPr txBox="1">
            <a:spLocks noChangeArrowheads="1"/>
          </p:cNvSpPr>
          <p:nvPr/>
        </p:nvSpPr>
        <p:spPr bwMode="auto">
          <a:xfrm>
            <a:off x="2912381" y="6157752"/>
            <a:ext cx="87076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hu-HU" altLang="hu-HU" sz="1400" dirty="0" err="1"/>
              <a:t>Blanco</a:t>
            </a:r>
            <a:r>
              <a:rPr lang="hu-HU" altLang="hu-HU" sz="1400" dirty="0"/>
              <a:t> j </a:t>
            </a:r>
            <a:r>
              <a:rPr lang="hu-HU" altLang="hu-HU" sz="1400" dirty="0" err="1"/>
              <a:t>et</a:t>
            </a:r>
            <a:r>
              <a:rPr lang="hu-HU" altLang="hu-HU" sz="1400" dirty="0"/>
              <a:t> </a:t>
            </a:r>
            <a:r>
              <a:rPr lang="hu-HU" altLang="hu-HU" sz="1400" dirty="0" err="1"/>
              <a:t>al</a:t>
            </a:r>
            <a:r>
              <a:rPr lang="hu-HU" altLang="hu-HU" sz="1400" dirty="0"/>
              <a:t>. </a:t>
            </a:r>
            <a:r>
              <a:rPr lang="hu-HU" altLang="hu-HU" sz="1400" dirty="0" err="1"/>
              <a:t>Crit</a:t>
            </a:r>
            <a:r>
              <a:rPr lang="hu-HU" altLang="hu-HU" sz="1400" dirty="0"/>
              <a:t> </a:t>
            </a:r>
            <a:r>
              <a:rPr lang="hu-HU" altLang="hu-HU" sz="1400" dirty="0" err="1"/>
              <a:t>Care</a:t>
            </a:r>
            <a:r>
              <a:rPr lang="hu-HU" altLang="hu-HU" sz="1400" dirty="0"/>
              <a:t> 2008;12:R158</a:t>
            </a:r>
          </a:p>
          <a:p>
            <a:pPr algn="r"/>
            <a:r>
              <a:rPr lang="en-US" sz="1400" dirty="0" err="1"/>
              <a:t>Beesley</a:t>
            </a:r>
            <a:r>
              <a:rPr lang="en-US" sz="1400" dirty="0"/>
              <a:t>, S. J. et al. Crit. Care</a:t>
            </a:r>
            <a:r>
              <a:rPr lang="hu-HU" sz="1400" dirty="0"/>
              <a:t> </a:t>
            </a:r>
            <a:r>
              <a:rPr lang="hu-HU" sz="1400" dirty="0" err="1"/>
              <a:t>Med</a:t>
            </a:r>
            <a:r>
              <a:rPr lang="hu-HU" sz="1400" dirty="0"/>
              <a:t> 2018; 46, 625–634</a:t>
            </a:r>
            <a:endParaRPr lang="hu-HU" altLang="hu-HU" sz="1400" dirty="0"/>
          </a:p>
        </p:txBody>
      </p:sp>
      <p:sp>
        <p:nvSpPr>
          <p:cNvPr id="3" name="Rectangle 4">
            <a:extLst>
              <a:ext uri="{FF2B5EF4-FFF2-40B4-BE49-F238E27FC236}">
                <a16:creationId xmlns:a16="http://schemas.microsoft.com/office/drawing/2014/main" id="{17AF5A97-811B-8C13-9265-F2B2BF2293F0}"/>
              </a:ext>
            </a:extLst>
          </p:cNvPr>
          <p:cNvSpPr txBox="1">
            <a:spLocks noChangeArrowheads="1"/>
          </p:cNvSpPr>
          <p:nvPr/>
        </p:nvSpPr>
        <p:spPr>
          <a:xfrm>
            <a:off x="8840391" y="2267713"/>
            <a:ext cx="2779656"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altLang="hu-HU" sz="4000"/>
              <a:t>No conflict of interest</a:t>
            </a:r>
            <a:endParaRPr lang="hu-HU" altLang="hu-HU" sz="4000" dirty="0"/>
          </a:p>
        </p:txBody>
      </p:sp>
    </p:spTree>
    <p:extLst>
      <p:ext uri="{BB962C8B-B14F-4D97-AF65-F5344CB8AC3E}">
        <p14:creationId xmlns:p14="http://schemas.microsoft.com/office/powerpoint/2010/main" val="268148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3"/>
                                        </p:tgtEl>
                                      </p:cBhvr>
                                    </p:animEffect>
                                    <p:set>
                                      <p:cBhvr>
                                        <p:cTn id="7" dur="1" fill="hold">
                                          <p:stCondLst>
                                            <p:cond delay="24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250"/>
                                        <p:tgtEl>
                                          <p:spTgt spid="20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250"/>
                                        <p:tgtEl>
                                          <p:spTgt spid="20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B7E1148-46A1-906F-FD2D-614E06BDD830}"/>
              </a:ext>
            </a:extLst>
          </p:cNvPr>
          <p:cNvSpPr>
            <a:spLocks noGrp="1" noChangeArrowheads="1"/>
          </p:cNvSpPr>
          <p:nvPr>
            <p:ph type="title"/>
          </p:nvPr>
        </p:nvSpPr>
        <p:spPr/>
        <p:txBody>
          <a:bodyPr/>
          <a:lstStyle/>
          <a:p>
            <a:r>
              <a:rPr lang="hu-HU" altLang="hu-HU" dirty="0" err="1"/>
              <a:t>What</a:t>
            </a:r>
            <a:r>
              <a:rPr lang="hu-HU" altLang="hu-HU" dirty="0"/>
              <a:t> </a:t>
            </a:r>
            <a:r>
              <a:rPr lang="hu-HU" altLang="hu-HU" dirty="0" err="1"/>
              <a:t>we</a:t>
            </a:r>
            <a:r>
              <a:rPr lang="hu-HU" altLang="hu-HU" dirty="0"/>
              <a:t> </a:t>
            </a:r>
            <a:r>
              <a:rPr lang="hu-HU" altLang="hu-HU" dirty="0" err="1"/>
              <a:t>see</a:t>
            </a:r>
            <a:r>
              <a:rPr lang="hu-HU" altLang="hu-HU" dirty="0"/>
              <a:t> in </a:t>
            </a:r>
            <a:r>
              <a:rPr lang="hu-HU" altLang="hu-HU" dirty="0" err="1"/>
              <a:t>septic</a:t>
            </a:r>
            <a:r>
              <a:rPr lang="hu-HU" altLang="hu-HU" dirty="0"/>
              <a:t> </a:t>
            </a:r>
            <a:r>
              <a:rPr lang="hu-HU" altLang="hu-HU" dirty="0" err="1"/>
              <a:t>cardiomyopathy</a:t>
            </a:r>
            <a:endParaRPr lang="hu-HU" altLang="hu-HU" dirty="0"/>
          </a:p>
        </p:txBody>
      </p:sp>
      <p:sp>
        <p:nvSpPr>
          <p:cNvPr id="26627" name="Rectangle 3">
            <a:extLst>
              <a:ext uri="{FF2B5EF4-FFF2-40B4-BE49-F238E27FC236}">
                <a16:creationId xmlns:a16="http://schemas.microsoft.com/office/drawing/2014/main" id="{DA4FDFAF-9EB7-5D98-AB91-A29B60307A19}"/>
              </a:ext>
            </a:extLst>
          </p:cNvPr>
          <p:cNvSpPr>
            <a:spLocks noGrp="1" noChangeArrowheads="1"/>
          </p:cNvSpPr>
          <p:nvPr>
            <p:ph type="body" idx="1"/>
          </p:nvPr>
        </p:nvSpPr>
        <p:spPr>
          <a:xfrm>
            <a:off x="898071" y="1998663"/>
            <a:ext cx="9590543" cy="4525962"/>
          </a:xfrm>
        </p:spPr>
        <p:txBody>
          <a:bodyPr/>
          <a:lstStyle/>
          <a:p>
            <a:r>
              <a:rPr lang="hu-HU" altLang="hu-HU" dirty="0"/>
              <a:t>A</a:t>
            </a:r>
            <a:r>
              <a:rPr lang="en-GB" altLang="hu-HU" dirty="0"/>
              <a:t> not adequately enhanced cardiac output</a:t>
            </a:r>
            <a:endParaRPr lang="hu-HU" altLang="hu-HU" dirty="0"/>
          </a:p>
          <a:p>
            <a:pPr lvl="1"/>
            <a:r>
              <a:rPr lang="hu-HU" altLang="hu-HU" dirty="0" err="1"/>
              <a:t>Decreased</a:t>
            </a:r>
            <a:r>
              <a:rPr lang="hu-HU" altLang="hu-HU" dirty="0"/>
              <a:t> </a:t>
            </a:r>
            <a:r>
              <a:rPr lang="hu-HU" altLang="hu-HU" dirty="0" err="1"/>
              <a:t>contractility</a:t>
            </a:r>
            <a:endParaRPr lang="hu-HU" altLang="hu-HU" dirty="0"/>
          </a:p>
          <a:p>
            <a:pPr lvl="1"/>
            <a:r>
              <a:rPr lang="hu-HU" altLang="hu-HU" dirty="0" err="1"/>
              <a:t>Impaired</a:t>
            </a:r>
            <a:r>
              <a:rPr lang="hu-HU" altLang="hu-HU" dirty="0"/>
              <a:t> </a:t>
            </a:r>
            <a:r>
              <a:rPr lang="hu-HU" altLang="hu-HU" dirty="0" err="1"/>
              <a:t>response</a:t>
            </a:r>
            <a:r>
              <a:rPr lang="hu-HU" altLang="hu-HU" dirty="0"/>
              <a:t> </a:t>
            </a:r>
            <a:r>
              <a:rPr lang="hu-HU" altLang="hu-HU" dirty="0" err="1"/>
              <a:t>to</a:t>
            </a:r>
            <a:r>
              <a:rPr lang="hu-HU" altLang="hu-HU" dirty="0"/>
              <a:t> fluid </a:t>
            </a:r>
            <a:r>
              <a:rPr lang="hu-HU" altLang="hu-HU" dirty="0" err="1"/>
              <a:t>therapy</a:t>
            </a:r>
            <a:endParaRPr lang="hu-HU" altLang="hu-HU" dirty="0"/>
          </a:p>
          <a:p>
            <a:pPr lvl="1"/>
            <a:r>
              <a:rPr lang="hu-HU" altLang="hu-HU" dirty="0" err="1"/>
              <a:t>Impaired</a:t>
            </a:r>
            <a:r>
              <a:rPr lang="hu-HU" altLang="hu-HU" dirty="0"/>
              <a:t> </a:t>
            </a:r>
            <a:r>
              <a:rPr lang="hu-HU" altLang="hu-HU" dirty="0" err="1"/>
              <a:t>ventricular</a:t>
            </a:r>
            <a:r>
              <a:rPr lang="hu-HU" altLang="hu-HU" dirty="0"/>
              <a:t> </a:t>
            </a:r>
            <a:r>
              <a:rPr lang="hu-HU" altLang="hu-HU" dirty="0" err="1"/>
              <a:t>dilation</a:t>
            </a:r>
            <a:endParaRPr lang="hu-HU" altLang="hu-HU" dirty="0"/>
          </a:p>
          <a:p>
            <a:r>
              <a:rPr lang="hu-HU" altLang="hu-HU" dirty="0"/>
              <a:t>A</a:t>
            </a:r>
            <a:r>
              <a:rPr lang="en-GB" altLang="hu-HU" dirty="0" err="1"/>
              <a:t>utonomic</a:t>
            </a:r>
            <a:r>
              <a:rPr lang="en-GB" altLang="hu-HU" dirty="0"/>
              <a:t> dysfunction</a:t>
            </a:r>
            <a:endParaRPr lang="hu-HU" altLang="hu-HU" dirty="0"/>
          </a:p>
          <a:p>
            <a:r>
              <a:rPr lang="hu-HU" altLang="hu-HU" dirty="0"/>
              <a:t>R</a:t>
            </a:r>
            <a:r>
              <a:rPr lang="en-GB" altLang="hu-HU" dirty="0"/>
              <a:t>educed heart rate variability</a:t>
            </a:r>
            <a:endParaRPr lang="hu-HU" altLang="hu-HU" dirty="0"/>
          </a:p>
          <a:p>
            <a:r>
              <a:rPr lang="hu-HU" altLang="hu-HU" dirty="0"/>
              <a:t>I</a:t>
            </a:r>
            <a:r>
              <a:rPr lang="en-GB" altLang="hu-HU" dirty="0" err="1"/>
              <a:t>mpaired</a:t>
            </a:r>
            <a:r>
              <a:rPr lang="en-GB" altLang="hu-HU" dirty="0"/>
              <a:t> </a:t>
            </a:r>
            <a:r>
              <a:rPr lang="en-GB" altLang="hu-HU" dirty="0" err="1"/>
              <a:t>baro</a:t>
            </a:r>
            <a:r>
              <a:rPr lang="en-GB" altLang="hu-HU" dirty="0"/>
              <a:t>- and chemoreflex sensitivity </a:t>
            </a:r>
            <a:endParaRPr lang="hu-HU" altLang="hu-H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81" name="Picture 5">
            <a:extLst>
              <a:ext uri="{FF2B5EF4-FFF2-40B4-BE49-F238E27FC236}">
                <a16:creationId xmlns:a16="http://schemas.microsoft.com/office/drawing/2014/main" id="{8B692D57-EC23-FBB6-A153-676CE6CD7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038" y="957264"/>
            <a:ext cx="481965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8" name="Rectangle 2">
            <a:extLst>
              <a:ext uri="{FF2B5EF4-FFF2-40B4-BE49-F238E27FC236}">
                <a16:creationId xmlns:a16="http://schemas.microsoft.com/office/drawing/2014/main" id="{AA5BF2E3-90C8-C145-FD39-E7FF4A7CC5BB}"/>
              </a:ext>
            </a:extLst>
          </p:cNvPr>
          <p:cNvSpPr>
            <a:spLocks noGrp="1" noChangeArrowheads="1"/>
          </p:cNvSpPr>
          <p:nvPr>
            <p:ph type="title"/>
          </p:nvPr>
        </p:nvSpPr>
        <p:spPr>
          <a:xfrm>
            <a:off x="495300" y="-170657"/>
            <a:ext cx="11430000" cy="1439068"/>
          </a:xfrm>
        </p:spPr>
        <p:txBody>
          <a:bodyPr>
            <a:normAutofit/>
          </a:bodyPr>
          <a:lstStyle/>
          <a:p>
            <a:r>
              <a:rPr lang="hu-HU" altLang="hu-HU" sz="3100" b="1" dirty="0" err="1"/>
              <a:t>Reversible</a:t>
            </a:r>
            <a:r>
              <a:rPr lang="hu-HU" altLang="hu-HU" sz="3100" b="1" dirty="0"/>
              <a:t> </a:t>
            </a:r>
            <a:r>
              <a:rPr lang="hu-HU" altLang="hu-HU" sz="3100" b="1" dirty="0" err="1"/>
              <a:t>form</a:t>
            </a:r>
            <a:r>
              <a:rPr lang="hu-HU" altLang="hu-HU" sz="3100" b="1" dirty="0"/>
              <a:t> </a:t>
            </a:r>
            <a:r>
              <a:rPr lang="hu-HU" altLang="hu-HU" sz="3100" dirty="0"/>
              <a:t>of </a:t>
            </a:r>
            <a:r>
              <a:rPr lang="hu-HU" altLang="hu-HU" sz="3100" dirty="0" err="1"/>
              <a:t>septic</a:t>
            </a:r>
            <a:r>
              <a:rPr lang="hu-HU" altLang="hu-HU" sz="3100" dirty="0"/>
              <a:t> </a:t>
            </a:r>
            <a:r>
              <a:rPr lang="hu-HU" altLang="hu-HU" sz="3100" dirty="0" err="1"/>
              <a:t>cardiomyopathy</a:t>
            </a:r>
            <a:br>
              <a:rPr lang="hu-HU" altLang="hu-HU" sz="2800" dirty="0"/>
            </a:br>
            <a:r>
              <a:rPr lang="hu-HU" altLang="hu-HU" sz="2400" dirty="0" err="1"/>
              <a:t>Changes</a:t>
            </a:r>
            <a:r>
              <a:rPr lang="hu-HU" altLang="hu-HU" sz="2400" dirty="0"/>
              <a:t> in </a:t>
            </a:r>
            <a:r>
              <a:rPr lang="hu-HU" altLang="hu-HU" sz="2400" dirty="0" err="1"/>
              <a:t>myocardial</a:t>
            </a:r>
            <a:r>
              <a:rPr lang="hu-HU" altLang="hu-HU" sz="2400" dirty="0"/>
              <a:t> </a:t>
            </a:r>
            <a:r>
              <a:rPr lang="hu-HU" altLang="hu-HU" sz="2400" dirty="0" err="1"/>
              <a:t>function</a:t>
            </a:r>
            <a:r>
              <a:rPr lang="hu-HU" altLang="hu-HU" sz="2400" dirty="0"/>
              <a:t> and </a:t>
            </a:r>
            <a:r>
              <a:rPr lang="hu-HU" altLang="hu-HU" sz="2400" dirty="0" err="1"/>
              <a:t>necroenzymes</a:t>
            </a:r>
            <a:r>
              <a:rPr lang="hu-HU" altLang="hu-HU" sz="2400" dirty="0"/>
              <a:t> </a:t>
            </a:r>
            <a:r>
              <a:rPr lang="hu-HU" altLang="hu-HU" sz="2400" dirty="0" err="1"/>
              <a:t>are</a:t>
            </a:r>
            <a:r>
              <a:rPr lang="hu-HU" altLang="hu-HU" sz="2400" dirty="0"/>
              <a:t> </a:t>
            </a:r>
            <a:r>
              <a:rPr lang="hu-HU" altLang="hu-HU" sz="2400" dirty="0" err="1"/>
              <a:t>reversible</a:t>
            </a:r>
            <a:r>
              <a:rPr lang="hu-HU" altLang="hu-HU" sz="2400" dirty="0"/>
              <a:t> in </a:t>
            </a:r>
            <a:r>
              <a:rPr lang="hu-HU" altLang="hu-HU" sz="2400" dirty="0" err="1"/>
              <a:t>survivors</a:t>
            </a:r>
            <a:r>
              <a:rPr lang="hu-HU" altLang="hu-HU" sz="2400" dirty="0"/>
              <a:t> in 7-10 </a:t>
            </a:r>
            <a:r>
              <a:rPr lang="hu-HU" altLang="hu-HU" sz="2400" dirty="0" err="1"/>
              <a:t>days</a:t>
            </a:r>
            <a:endParaRPr lang="hu-HU" altLang="hu-HU" sz="2800" dirty="0"/>
          </a:p>
        </p:txBody>
      </p:sp>
      <p:pic>
        <p:nvPicPr>
          <p:cNvPr id="24582" name="Picture 6">
            <a:extLst>
              <a:ext uri="{FF2B5EF4-FFF2-40B4-BE49-F238E27FC236}">
                <a16:creationId xmlns:a16="http://schemas.microsoft.com/office/drawing/2014/main" id="{DB1DC8B2-60C8-9C32-28D5-6B3759676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1" y="5535614"/>
            <a:ext cx="8543925"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3" name="Text Box 7">
            <a:extLst>
              <a:ext uri="{FF2B5EF4-FFF2-40B4-BE49-F238E27FC236}">
                <a16:creationId xmlns:a16="http://schemas.microsoft.com/office/drawing/2014/main" id="{35DFF2EF-C217-6DF2-9DF9-C06AE4AC872A}"/>
              </a:ext>
            </a:extLst>
          </p:cNvPr>
          <p:cNvSpPr txBox="1">
            <a:spLocks noChangeArrowheads="1"/>
          </p:cNvSpPr>
          <p:nvPr/>
        </p:nvSpPr>
        <p:spPr bwMode="auto">
          <a:xfrm>
            <a:off x="3646488" y="6453188"/>
            <a:ext cx="6913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u-HU" altLang="hu-HU" sz="1600"/>
              <a:t>Bouhemad B et al. Crit Care Med 2009;37:2:441-447</a:t>
            </a:r>
          </a:p>
        </p:txBody>
      </p:sp>
    </p:spTree>
    <p:extLst>
      <p:ext uri="{BB962C8B-B14F-4D97-AF65-F5344CB8AC3E}">
        <p14:creationId xmlns:p14="http://schemas.microsoft.com/office/powerpoint/2010/main" val="333933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Tartalom helye 3">
            <a:extLst>
              <a:ext uri="{FF2B5EF4-FFF2-40B4-BE49-F238E27FC236}">
                <a16:creationId xmlns:a16="http://schemas.microsoft.com/office/drawing/2014/main" id="{72982E18-62AD-B6BE-DDCF-6ECE7FD1542D}"/>
              </a:ext>
            </a:extLst>
          </p:cNvPr>
          <p:cNvPicPr>
            <a:picLocks noGrp="1" noChangeAspect="1"/>
          </p:cNvPicPr>
          <p:nvPr>
            <p:ph idx="1"/>
          </p:nvPr>
        </p:nvPicPr>
        <p:blipFill>
          <a:blip r:embed="rId3"/>
          <a:stretch>
            <a:fillRect/>
          </a:stretch>
        </p:blipFill>
        <p:spPr>
          <a:xfrm>
            <a:off x="5218769" y="-16328"/>
            <a:ext cx="6493769" cy="6637105"/>
          </a:xfrm>
          <a:prstGeom prst="rect">
            <a:avLst/>
          </a:prstGeom>
        </p:spPr>
      </p:pic>
      <p:sp>
        <p:nvSpPr>
          <p:cNvPr id="14" name="Szövegdoboz 13">
            <a:extLst>
              <a:ext uri="{FF2B5EF4-FFF2-40B4-BE49-F238E27FC236}">
                <a16:creationId xmlns:a16="http://schemas.microsoft.com/office/drawing/2014/main" id="{F7F45BBC-8209-AEE4-30A7-F145F71E4CA8}"/>
              </a:ext>
            </a:extLst>
          </p:cNvPr>
          <p:cNvSpPr txBox="1"/>
          <p:nvPr/>
        </p:nvSpPr>
        <p:spPr>
          <a:xfrm>
            <a:off x="342900" y="5860359"/>
            <a:ext cx="4105275" cy="523220"/>
          </a:xfrm>
          <a:prstGeom prst="rect">
            <a:avLst/>
          </a:prstGeom>
          <a:noFill/>
        </p:spPr>
        <p:txBody>
          <a:bodyPr wrap="square">
            <a:spAutoFit/>
          </a:bodyPr>
          <a:lstStyle/>
          <a:p>
            <a:r>
              <a:rPr lang="en-US" sz="1400" b="0" i="0" u="none" strike="noStrike" baseline="0" dirty="0">
                <a:latin typeface="AdvOT2986fa51"/>
              </a:rPr>
              <a:t>J Am Coll </a:t>
            </a:r>
            <a:r>
              <a:rPr lang="en-US" sz="1400" b="0" i="0" u="none" strike="noStrike" baseline="0" dirty="0" err="1">
                <a:latin typeface="AdvOT2986fa51"/>
              </a:rPr>
              <a:t>Cardiol</a:t>
            </a:r>
            <a:r>
              <a:rPr lang="en-US" sz="1400" b="0" i="0" u="none" strike="noStrike" baseline="0" dirty="0">
                <a:latin typeface="AdvOT2986fa51"/>
              </a:rPr>
              <a:t> Basic Trans Science 2022;7:294</a:t>
            </a:r>
            <a:r>
              <a:rPr lang="en-US" sz="1400" b="0" i="0" u="none" strike="noStrike" baseline="0" dirty="0">
                <a:latin typeface="AdvOT2986fa51+20"/>
              </a:rPr>
              <a:t>–</a:t>
            </a:r>
            <a:r>
              <a:rPr lang="en-US" sz="1400" b="0" i="0" u="none" strike="noStrike" baseline="0" dirty="0">
                <a:latin typeface="AdvOT2986fa51"/>
              </a:rPr>
              <a:t>308</a:t>
            </a:r>
            <a:endParaRPr lang="hu-HU" sz="1400" b="0" i="0" u="none" strike="noStrike" baseline="0" dirty="0">
              <a:latin typeface="AdvOT2986fa51"/>
            </a:endParaRPr>
          </a:p>
          <a:p>
            <a:r>
              <a:rPr lang="en-US" sz="1400" dirty="0">
                <a:latin typeface="AdvOT2986fa51"/>
              </a:rPr>
              <a:t>Nat Rev </a:t>
            </a:r>
            <a:r>
              <a:rPr lang="en-US" sz="1400" dirty="0" err="1">
                <a:latin typeface="AdvOT2986fa51"/>
              </a:rPr>
              <a:t>Cardiol</a:t>
            </a:r>
            <a:r>
              <a:rPr lang="en-US" sz="1400" dirty="0">
                <a:latin typeface="AdvOT2986fa51"/>
              </a:rPr>
              <a:t>. 2022 May;19(5):332-341.</a:t>
            </a:r>
            <a:endParaRPr lang="hu-HU" sz="1400" dirty="0">
              <a:latin typeface="AdvOT2986fa51"/>
            </a:endParaRPr>
          </a:p>
        </p:txBody>
      </p:sp>
      <p:sp>
        <p:nvSpPr>
          <p:cNvPr id="2" name="Cím 1">
            <a:extLst>
              <a:ext uri="{FF2B5EF4-FFF2-40B4-BE49-F238E27FC236}">
                <a16:creationId xmlns:a16="http://schemas.microsoft.com/office/drawing/2014/main" id="{02929EBA-9671-F4EA-308B-99FF1B4AFF01}"/>
              </a:ext>
            </a:extLst>
          </p:cNvPr>
          <p:cNvSpPr>
            <a:spLocks noGrp="1"/>
          </p:cNvSpPr>
          <p:nvPr>
            <p:ph type="title"/>
          </p:nvPr>
        </p:nvSpPr>
        <p:spPr>
          <a:xfrm>
            <a:off x="210041" y="410174"/>
            <a:ext cx="6854788" cy="1629537"/>
          </a:xfrm>
        </p:spPr>
        <p:txBody>
          <a:bodyPr>
            <a:normAutofit/>
          </a:bodyPr>
          <a:lstStyle/>
          <a:p>
            <a:r>
              <a:rPr lang="hu-HU" sz="3200" b="1" dirty="0" err="1"/>
              <a:t>Irreversible</a:t>
            </a:r>
            <a:r>
              <a:rPr lang="hu-HU" sz="3200" b="1" dirty="0"/>
              <a:t> </a:t>
            </a:r>
            <a:r>
              <a:rPr lang="hu-HU" sz="3200" b="1" dirty="0" err="1"/>
              <a:t>form</a:t>
            </a:r>
            <a:r>
              <a:rPr lang="hu-HU" sz="3200" b="1" dirty="0"/>
              <a:t> </a:t>
            </a:r>
            <a:r>
              <a:rPr lang="hu-HU" sz="3200" dirty="0"/>
              <a:t>of </a:t>
            </a:r>
            <a:r>
              <a:rPr lang="hu-HU" sz="3200" dirty="0" err="1"/>
              <a:t>septic</a:t>
            </a:r>
            <a:r>
              <a:rPr lang="hu-HU" sz="3200" dirty="0"/>
              <a:t> </a:t>
            </a:r>
            <a:r>
              <a:rPr lang="hu-HU" sz="3200" dirty="0" err="1"/>
              <a:t>cardiomyopathy</a:t>
            </a:r>
            <a:r>
              <a:rPr lang="hu-HU" sz="3200" dirty="0"/>
              <a:t>:  </a:t>
            </a:r>
            <a:br>
              <a:rPr lang="hu-HU" sz="3200" dirty="0"/>
            </a:br>
            <a:r>
              <a:rPr lang="hu-HU" sz="3200" dirty="0" err="1"/>
              <a:t>Chronic</a:t>
            </a:r>
            <a:r>
              <a:rPr lang="hu-HU" sz="3200" dirty="0"/>
              <a:t> </a:t>
            </a:r>
            <a:r>
              <a:rPr lang="hu-HU" sz="3200" dirty="0" err="1"/>
              <a:t>cardiac</a:t>
            </a:r>
            <a:r>
              <a:rPr lang="hu-HU" sz="3200" dirty="0"/>
              <a:t> </a:t>
            </a:r>
            <a:r>
              <a:rPr lang="hu-HU" sz="3200" dirty="0" err="1"/>
              <a:t>effects</a:t>
            </a:r>
            <a:r>
              <a:rPr lang="hu-HU" sz="3200" dirty="0"/>
              <a:t> of SARS-CoV2</a:t>
            </a:r>
          </a:p>
        </p:txBody>
      </p:sp>
    </p:spTree>
    <p:extLst>
      <p:ext uri="{BB962C8B-B14F-4D97-AF65-F5344CB8AC3E}">
        <p14:creationId xmlns:p14="http://schemas.microsoft.com/office/powerpoint/2010/main" val="363031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1B104F-0202-0954-1312-90518D1291D0}"/>
              </a:ext>
            </a:extLst>
          </p:cNvPr>
          <p:cNvSpPr>
            <a:spLocks noGrp="1"/>
          </p:cNvSpPr>
          <p:nvPr>
            <p:ph type="title"/>
          </p:nvPr>
        </p:nvSpPr>
        <p:spPr>
          <a:xfrm>
            <a:off x="751840" y="234495"/>
            <a:ext cx="10601960" cy="1325563"/>
          </a:xfrm>
        </p:spPr>
        <p:txBody>
          <a:bodyPr>
            <a:normAutofit/>
          </a:bodyPr>
          <a:lstStyle/>
          <a:p>
            <a:r>
              <a:rPr lang="hu-HU" sz="3200" dirty="0" err="1"/>
              <a:t>Understanding</a:t>
            </a:r>
            <a:r>
              <a:rPr lang="hu-HU" sz="3200" dirty="0"/>
              <a:t> </a:t>
            </a:r>
            <a:r>
              <a:rPr lang="hu-HU" sz="3200" dirty="0" err="1"/>
              <a:t>the</a:t>
            </a:r>
            <a:r>
              <a:rPr lang="hu-HU" sz="3200" dirty="0"/>
              <a:t> </a:t>
            </a:r>
            <a:r>
              <a:rPr lang="hu-HU" sz="3200" dirty="0" err="1"/>
              <a:t>pathophysiology</a:t>
            </a:r>
            <a:r>
              <a:rPr lang="hu-HU" sz="3200" dirty="0"/>
              <a:t> of </a:t>
            </a:r>
            <a:r>
              <a:rPr lang="hu-HU" sz="3200" dirty="0" err="1"/>
              <a:t>septic</a:t>
            </a:r>
            <a:r>
              <a:rPr lang="hu-HU" sz="3200" dirty="0"/>
              <a:t> </a:t>
            </a:r>
            <a:r>
              <a:rPr lang="hu-HU" sz="3200" dirty="0" err="1"/>
              <a:t>cardiomyopathy</a:t>
            </a:r>
            <a:r>
              <a:rPr lang="hu-HU" sz="3200" dirty="0"/>
              <a:t>: </a:t>
            </a:r>
            <a:br>
              <a:rPr lang="hu-HU" sz="3200" dirty="0"/>
            </a:br>
            <a:r>
              <a:rPr lang="hu-HU" sz="3200" dirty="0" err="1"/>
              <a:t>direct</a:t>
            </a:r>
            <a:r>
              <a:rPr lang="hu-HU" sz="3200" dirty="0"/>
              <a:t>/</a:t>
            </a:r>
            <a:r>
              <a:rPr lang="hu-HU" sz="3200" dirty="0" err="1"/>
              <a:t>indirect</a:t>
            </a:r>
            <a:r>
              <a:rPr lang="hu-HU" sz="3200" dirty="0"/>
              <a:t>, </a:t>
            </a:r>
            <a:r>
              <a:rPr lang="hu-HU" sz="3200" dirty="0" err="1"/>
              <a:t>functional</a:t>
            </a:r>
            <a:r>
              <a:rPr lang="hu-HU" sz="3200" dirty="0"/>
              <a:t>/</a:t>
            </a:r>
            <a:r>
              <a:rPr lang="hu-HU" sz="3200" dirty="0" err="1"/>
              <a:t>anatomical</a:t>
            </a:r>
            <a:r>
              <a:rPr lang="hu-HU" sz="3200" dirty="0"/>
              <a:t> </a:t>
            </a:r>
            <a:r>
              <a:rPr lang="hu-HU" sz="3200" dirty="0" err="1"/>
              <a:t>myocardial</a:t>
            </a:r>
            <a:r>
              <a:rPr lang="hu-HU" sz="3200" dirty="0"/>
              <a:t> </a:t>
            </a:r>
            <a:r>
              <a:rPr lang="hu-HU" sz="3200" dirty="0" err="1"/>
              <a:t>damage</a:t>
            </a:r>
            <a:endParaRPr lang="hu-HU" sz="3200" dirty="0"/>
          </a:p>
        </p:txBody>
      </p:sp>
      <p:pic>
        <p:nvPicPr>
          <p:cNvPr id="5" name="Tartalom helye 4">
            <a:extLst>
              <a:ext uri="{FF2B5EF4-FFF2-40B4-BE49-F238E27FC236}">
                <a16:creationId xmlns:a16="http://schemas.microsoft.com/office/drawing/2014/main" id="{1039D1F7-7172-0410-7888-1DF1B6C55EDC}"/>
              </a:ext>
            </a:extLst>
          </p:cNvPr>
          <p:cNvPicPr>
            <a:picLocks noGrp="1" noChangeAspect="1"/>
          </p:cNvPicPr>
          <p:nvPr>
            <p:ph idx="1"/>
          </p:nvPr>
        </p:nvPicPr>
        <p:blipFill>
          <a:blip r:embed="rId2"/>
          <a:stretch>
            <a:fillRect/>
          </a:stretch>
        </p:blipFill>
        <p:spPr>
          <a:xfrm>
            <a:off x="838200" y="2096444"/>
            <a:ext cx="10515600" cy="3809700"/>
          </a:xfrm>
        </p:spPr>
      </p:pic>
      <p:sp>
        <p:nvSpPr>
          <p:cNvPr id="7" name="Téglalap 6">
            <a:extLst>
              <a:ext uri="{FF2B5EF4-FFF2-40B4-BE49-F238E27FC236}">
                <a16:creationId xmlns:a16="http://schemas.microsoft.com/office/drawing/2014/main" id="{784AB34B-5804-6996-1AB7-7EDD5EC0B472}"/>
              </a:ext>
            </a:extLst>
          </p:cNvPr>
          <p:cNvSpPr/>
          <p:nvPr/>
        </p:nvSpPr>
        <p:spPr>
          <a:xfrm>
            <a:off x="751840" y="2438400"/>
            <a:ext cx="640080" cy="436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a:extLst>
              <a:ext uri="{FF2B5EF4-FFF2-40B4-BE49-F238E27FC236}">
                <a16:creationId xmlns:a16="http://schemas.microsoft.com/office/drawing/2014/main" id="{16F6620E-0674-398E-D333-3DDF67EC9BA0}"/>
              </a:ext>
            </a:extLst>
          </p:cNvPr>
          <p:cNvSpPr txBox="1"/>
          <p:nvPr/>
        </p:nvSpPr>
        <p:spPr>
          <a:xfrm>
            <a:off x="3690938" y="6110292"/>
            <a:ext cx="7849280" cy="307777"/>
          </a:xfrm>
          <a:prstGeom prst="rect">
            <a:avLst/>
          </a:prstGeom>
          <a:noFill/>
        </p:spPr>
        <p:txBody>
          <a:bodyPr wrap="square">
            <a:spAutoFit/>
          </a:bodyPr>
          <a:lstStyle/>
          <a:p>
            <a:pPr algn="r"/>
            <a:r>
              <a:rPr lang="hu-HU" sz="1400" b="0" i="0" dirty="0" err="1">
                <a:effectLst/>
                <a:highlight>
                  <a:srgbClr val="FFFFFF"/>
                </a:highlight>
                <a:latin typeface="BlinkMacSystemFont"/>
              </a:rPr>
              <a:t>Hollenberg</a:t>
            </a:r>
            <a:r>
              <a:rPr lang="hu-HU" sz="1400" b="0" i="0" dirty="0">
                <a:effectLst/>
                <a:highlight>
                  <a:srgbClr val="FFFFFF"/>
                </a:highlight>
                <a:latin typeface="BlinkMacSystemFont"/>
              </a:rPr>
              <a:t> SM, </a:t>
            </a:r>
            <a:r>
              <a:rPr lang="hu-HU" sz="1400" b="0" i="0" dirty="0" err="1">
                <a:effectLst/>
                <a:highlight>
                  <a:srgbClr val="FFFFFF"/>
                </a:highlight>
                <a:latin typeface="BlinkMacSystemFont"/>
              </a:rPr>
              <a:t>et</a:t>
            </a:r>
            <a:r>
              <a:rPr lang="hu-HU" sz="1400" b="0" i="0" dirty="0">
                <a:effectLst/>
                <a:highlight>
                  <a:srgbClr val="FFFFFF"/>
                </a:highlight>
                <a:latin typeface="BlinkMacSystemFont"/>
              </a:rPr>
              <a:t> </a:t>
            </a:r>
            <a:r>
              <a:rPr lang="hu-HU" sz="1400" b="0" i="0" dirty="0" err="1">
                <a:effectLst/>
                <a:highlight>
                  <a:srgbClr val="FFFFFF"/>
                </a:highlight>
                <a:latin typeface="BlinkMacSystemFont"/>
              </a:rPr>
              <a:t>al</a:t>
            </a:r>
            <a:r>
              <a:rPr lang="hu-HU" sz="1400" b="0" i="0" dirty="0">
                <a:effectLst/>
                <a:highlight>
                  <a:srgbClr val="FFFFFF"/>
                </a:highlight>
                <a:latin typeface="BlinkMacSystemFont"/>
              </a:rPr>
              <a:t>. </a:t>
            </a:r>
            <a:r>
              <a:rPr lang="hu-HU" sz="1400" b="0" i="0" dirty="0" err="1">
                <a:effectLst/>
                <a:highlight>
                  <a:srgbClr val="FFFFFF"/>
                </a:highlight>
                <a:latin typeface="BlinkMacSystemFont"/>
              </a:rPr>
              <a:t>Nat</a:t>
            </a:r>
            <a:r>
              <a:rPr lang="hu-HU" sz="1400" b="0" i="0" dirty="0">
                <a:effectLst/>
                <a:highlight>
                  <a:srgbClr val="FFFFFF"/>
                </a:highlight>
                <a:latin typeface="BlinkMacSystemFont"/>
              </a:rPr>
              <a:t> </a:t>
            </a:r>
            <a:r>
              <a:rPr lang="hu-HU" sz="1400" b="0" i="0" dirty="0" err="1">
                <a:effectLst/>
                <a:highlight>
                  <a:srgbClr val="FFFFFF"/>
                </a:highlight>
                <a:latin typeface="BlinkMacSystemFont"/>
              </a:rPr>
              <a:t>Rev</a:t>
            </a:r>
            <a:r>
              <a:rPr lang="hu-HU" sz="1400" b="0" i="0" dirty="0">
                <a:effectLst/>
                <a:highlight>
                  <a:srgbClr val="FFFFFF"/>
                </a:highlight>
                <a:latin typeface="BlinkMacSystemFont"/>
              </a:rPr>
              <a:t> </a:t>
            </a:r>
            <a:r>
              <a:rPr lang="hu-HU" sz="1400" b="0" i="0" dirty="0" err="1">
                <a:effectLst/>
                <a:highlight>
                  <a:srgbClr val="FFFFFF"/>
                </a:highlight>
                <a:latin typeface="BlinkMacSystemFont"/>
              </a:rPr>
              <a:t>Cardiol</a:t>
            </a:r>
            <a:r>
              <a:rPr lang="hu-HU" sz="1400" b="0" i="0" dirty="0">
                <a:effectLst/>
                <a:highlight>
                  <a:srgbClr val="FFFFFF"/>
                </a:highlight>
                <a:latin typeface="BlinkMacSystemFont"/>
              </a:rPr>
              <a:t>. 2021. PMID: 33473203 </a:t>
            </a:r>
            <a:endParaRPr lang="hu-HU" sz="1400" dirty="0"/>
          </a:p>
        </p:txBody>
      </p:sp>
      <p:sp>
        <p:nvSpPr>
          <p:cNvPr id="13" name="Téglalap: lekerekített 12">
            <a:extLst>
              <a:ext uri="{FF2B5EF4-FFF2-40B4-BE49-F238E27FC236}">
                <a16:creationId xmlns:a16="http://schemas.microsoft.com/office/drawing/2014/main" id="{32AC9FEF-6BCB-41CC-BA48-9B80BF3CDF10}"/>
              </a:ext>
            </a:extLst>
          </p:cNvPr>
          <p:cNvSpPr/>
          <p:nvPr/>
        </p:nvSpPr>
        <p:spPr>
          <a:xfrm>
            <a:off x="1655172" y="1695229"/>
            <a:ext cx="8795295" cy="402249"/>
          </a:xfrm>
          <a:prstGeom prst="roundRect">
            <a:avLst/>
          </a:prstGeom>
          <a:solidFill>
            <a:srgbClr val="FF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2400" u="sng" dirty="0" err="1">
                <a:solidFill>
                  <a:schemeClr val="tx1"/>
                </a:solidFill>
              </a:rPr>
              <a:t>Direct</a:t>
            </a:r>
            <a:r>
              <a:rPr lang="hu-HU" sz="2400" u="sng" dirty="0">
                <a:solidFill>
                  <a:schemeClr val="tx1"/>
                </a:solidFill>
              </a:rPr>
              <a:t> </a:t>
            </a:r>
            <a:r>
              <a:rPr lang="hu-HU" sz="2400" u="sng" dirty="0" err="1">
                <a:solidFill>
                  <a:schemeClr val="tx1"/>
                </a:solidFill>
              </a:rPr>
              <a:t>damage</a:t>
            </a:r>
            <a:r>
              <a:rPr lang="hu-HU" sz="2400" u="sng" dirty="0">
                <a:solidFill>
                  <a:schemeClr val="tx1"/>
                </a:solidFill>
              </a:rPr>
              <a:t> </a:t>
            </a:r>
            <a:r>
              <a:rPr lang="hu-HU" sz="2400" dirty="0" err="1">
                <a:solidFill>
                  <a:schemeClr val="tx1"/>
                </a:solidFill>
              </a:rPr>
              <a:t>to</a:t>
            </a:r>
            <a:r>
              <a:rPr lang="hu-HU" sz="2400" dirty="0">
                <a:solidFill>
                  <a:schemeClr val="tx1"/>
                </a:solidFill>
              </a:rPr>
              <a:t> </a:t>
            </a:r>
            <a:r>
              <a:rPr lang="hu-HU" sz="2400" dirty="0" err="1">
                <a:solidFill>
                  <a:schemeClr val="tx1"/>
                </a:solidFill>
              </a:rPr>
              <a:t>cardiomyocytes</a:t>
            </a:r>
            <a:r>
              <a:rPr lang="hu-HU" sz="2400" dirty="0">
                <a:solidFill>
                  <a:schemeClr val="tx1"/>
                </a:solidFill>
              </a:rPr>
              <a:t> and </a:t>
            </a:r>
            <a:r>
              <a:rPr lang="hu-HU" sz="2400" dirty="0" err="1">
                <a:solidFill>
                  <a:schemeClr val="tx1"/>
                </a:solidFill>
              </a:rPr>
              <a:t>endothelial</a:t>
            </a:r>
            <a:r>
              <a:rPr lang="hu-HU" sz="2400" dirty="0">
                <a:solidFill>
                  <a:schemeClr val="tx1"/>
                </a:solidFill>
              </a:rPr>
              <a:t> </a:t>
            </a:r>
            <a:r>
              <a:rPr lang="hu-HU" sz="2400" dirty="0" err="1">
                <a:solidFill>
                  <a:schemeClr val="tx1"/>
                </a:solidFill>
              </a:rPr>
              <a:t>cells</a:t>
            </a:r>
            <a:r>
              <a:rPr lang="hu-HU" sz="2400" dirty="0">
                <a:solidFill>
                  <a:schemeClr val="tx1"/>
                </a:solidFill>
              </a:rPr>
              <a:t> </a:t>
            </a:r>
            <a:r>
              <a:rPr lang="hu-HU" sz="2400" dirty="0" err="1">
                <a:solidFill>
                  <a:schemeClr val="tx1"/>
                </a:solidFill>
              </a:rPr>
              <a:t>by</a:t>
            </a:r>
            <a:r>
              <a:rPr lang="hu-HU" sz="2400" dirty="0">
                <a:solidFill>
                  <a:schemeClr val="tx1"/>
                </a:solidFill>
              </a:rPr>
              <a:t> </a:t>
            </a:r>
            <a:r>
              <a:rPr lang="hu-HU" sz="2400" dirty="0" err="1">
                <a:solidFill>
                  <a:schemeClr val="tx1"/>
                </a:solidFill>
              </a:rPr>
              <a:t>infection</a:t>
            </a:r>
            <a:endParaRPr lang="hu-HU" sz="2400" dirty="0">
              <a:solidFill>
                <a:schemeClr val="tx1"/>
              </a:solidFill>
            </a:endParaRPr>
          </a:p>
        </p:txBody>
      </p:sp>
      <p:cxnSp>
        <p:nvCxnSpPr>
          <p:cNvPr id="22" name="Összekötő: szögletes 21">
            <a:extLst>
              <a:ext uri="{FF2B5EF4-FFF2-40B4-BE49-F238E27FC236}">
                <a16:creationId xmlns:a16="http://schemas.microsoft.com/office/drawing/2014/main" id="{08BBACE7-B411-4A68-578F-833E270FF5BC}"/>
              </a:ext>
            </a:extLst>
          </p:cNvPr>
          <p:cNvCxnSpPr/>
          <p:nvPr/>
        </p:nvCxnSpPr>
        <p:spPr>
          <a:xfrm rot="16200000" flipH="1">
            <a:off x="4137495" y="2643429"/>
            <a:ext cx="1554811" cy="489858"/>
          </a:xfrm>
          <a:prstGeom prst="bentConnector3">
            <a:avLst>
              <a:gd name="adj1" fmla="val 83606"/>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Összekötő: szögletes 24">
            <a:extLst>
              <a:ext uri="{FF2B5EF4-FFF2-40B4-BE49-F238E27FC236}">
                <a16:creationId xmlns:a16="http://schemas.microsoft.com/office/drawing/2014/main" id="{23DB7DB1-42E6-8547-54DA-3CF04ED24E78}"/>
              </a:ext>
            </a:extLst>
          </p:cNvPr>
          <p:cNvCxnSpPr>
            <a:cxnSpLocks/>
          </p:cNvCxnSpPr>
          <p:nvPr/>
        </p:nvCxnSpPr>
        <p:spPr>
          <a:xfrm rot="5400000">
            <a:off x="6413175" y="2697426"/>
            <a:ext cx="1677145" cy="439150"/>
          </a:xfrm>
          <a:prstGeom prst="bentConnector3">
            <a:avLst>
              <a:gd name="adj1" fmla="val 8261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églalap: lekerekített 29">
            <a:extLst>
              <a:ext uri="{FF2B5EF4-FFF2-40B4-BE49-F238E27FC236}">
                <a16:creationId xmlns:a16="http://schemas.microsoft.com/office/drawing/2014/main" id="{0E86092B-F013-545D-A3FC-8D00C1F89729}"/>
              </a:ext>
            </a:extLst>
          </p:cNvPr>
          <p:cNvSpPr/>
          <p:nvPr/>
        </p:nvSpPr>
        <p:spPr>
          <a:xfrm>
            <a:off x="1209676" y="5787931"/>
            <a:ext cx="4962524" cy="952500"/>
          </a:xfrm>
          <a:prstGeom prst="roundRect">
            <a:avLst/>
          </a:prstGeom>
          <a:solidFill>
            <a:srgbClr val="C0DF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2400" b="1" u="sng" dirty="0" err="1">
                <a:solidFill>
                  <a:srgbClr val="576B73"/>
                </a:solidFill>
              </a:rPr>
              <a:t>Indirect</a:t>
            </a:r>
            <a:r>
              <a:rPr lang="hu-HU" sz="2400" b="1" u="sng" dirty="0">
                <a:solidFill>
                  <a:srgbClr val="576B73"/>
                </a:solidFill>
              </a:rPr>
              <a:t> </a:t>
            </a:r>
            <a:r>
              <a:rPr lang="hu-HU" sz="2400" b="1" u="sng" dirty="0" err="1">
                <a:solidFill>
                  <a:srgbClr val="576B73"/>
                </a:solidFill>
              </a:rPr>
              <a:t>damage</a:t>
            </a:r>
            <a:r>
              <a:rPr lang="hu-HU" sz="2400" b="1" u="sng" dirty="0">
                <a:solidFill>
                  <a:srgbClr val="576B73"/>
                </a:solidFill>
              </a:rPr>
              <a:t> </a:t>
            </a:r>
            <a:r>
              <a:rPr lang="hu-HU" sz="2400" b="1" dirty="0" err="1">
                <a:solidFill>
                  <a:srgbClr val="576B73"/>
                </a:solidFill>
              </a:rPr>
              <a:t>by</a:t>
            </a:r>
            <a:r>
              <a:rPr lang="hu-HU" sz="2400" b="1" dirty="0">
                <a:solidFill>
                  <a:srgbClr val="576B73"/>
                </a:solidFill>
              </a:rPr>
              <a:t> </a:t>
            </a:r>
            <a:r>
              <a:rPr lang="hu-HU" sz="2400" b="1" dirty="0" err="1">
                <a:solidFill>
                  <a:srgbClr val="576B73"/>
                </a:solidFill>
              </a:rPr>
              <a:t>dysregulated</a:t>
            </a:r>
            <a:r>
              <a:rPr lang="hu-HU" sz="2400" b="1" dirty="0">
                <a:solidFill>
                  <a:srgbClr val="576B73"/>
                </a:solidFill>
              </a:rPr>
              <a:t> </a:t>
            </a:r>
            <a:r>
              <a:rPr lang="hu-HU" sz="2400" b="1" dirty="0" err="1">
                <a:solidFill>
                  <a:srgbClr val="576B73"/>
                </a:solidFill>
              </a:rPr>
              <a:t>host</a:t>
            </a:r>
            <a:r>
              <a:rPr lang="hu-HU" sz="2400" b="1" dirty="0">
                <a:solidFill>
                  <a:srgbClr val="576B73"/>
                </a:solidFill>
              </a:rPr>
              <a:t> </a:t>
            </a:r>
            <a:r>
              <a:rPr lang="hu-HU" sz="2400" b="1" dirty="0" err="1">
                <a:solidFill>
                  <a:srgbClr val="576B73"/>
                </a:solidFill>
              </a:rPr>
              <a:t>response</a:t>
            </a:r>
            <a:r>
              <a:rPr lang="hu-HU" sz="2400" b="1" dirty="0">
                <a:solidFill>
                  <a:srgbClr val="576B73"/>
                </a:solidFill>
              </a:rPr>
              <a:t> </a:t>
            </a:r>
            <a:r>
              <a:rPr lang="hu-HU" sz="2400" b="1" dirty="0" err="1">
                <a:solidFill>
                  <a:srgbClr val="576B73"/>
                </a:solidFill>
              </a:rPr>
              <a:t>to</a:t>
            </a:r>
            <a:r>
              <a:rPr lang="hu-HU" sz="2400" b="1" dirty="0">
                <a:solidFill>
                  <a:srgbClr val="576B73"/>
                </a:solidFill>
              </a:rPr>
              <a:t> </a:t>
            </a:r>
            <a:r>
              <a:rPr lang="hu-HU" sz="2400" b="1" dirty="0" err="1">
                <a:solidFill>
                  <a:srgbClr val="576B73"/>
                </a:solidFill>
              </a:rPr>
              <a:t>infection</a:t>
            </a:r>
            <a:endParaRPr lang="hu-HU" sz="2400" b="1" dirty="0">
              <a:solidFill>
                <a:srgbClr val="576B73"/>
              </a:solidFill>
            </a:endParaRPr>
          </a:p>
        </p:txBody>
      </p:sp>
    </p:spTree>
    <p:extLst>
      <p:ext uri="{BB962C8B-B14F-4D97-AF65-F5344CB8AC3E}">
        <p14:creationId xmlns:p14="http://schemas.microsoft.com/office/powerpoint/2010/main" val="80022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002CCFB3-E750-44E2-FCD7-512640B3F7C5}"/>
              </a:ext>
            </a:extLst>
          </p:cNvPr>
          <p:cNvSpPr>
            <a:spLocks noGrp="1" noChangeArrowheads="1"/>
          </p:cNvSpPr>
          <p:nvPr>
            <p:ph type="title"/>
          </p:nvPr>
        </p:nvSpPr>
        <p:spPr>
          <a:xfrm>
            <a:off x="629728" y="243645"/>
            <a:ext cx="10867845" cy="1143000"/>
          </a:xfrm>
        </p:spPr>
        <p:txBody>
          <a:bodyPr>
            <a:normAutofit/>
          </a:bodyPr>
          <a:lstStyle/>
          <a:p>
            <a:r>
              <a:rPr lang="en-GB" altLang="hu-HU" sz="2400" b="1" dirty="0"/>
              <a:t>Reversible</a:t>
            </a:r>
            <a:r>
              <a:rPr lang="en-GB" altLang="hu-HU" sz="2400" dirty="0"/>
              <a:t> nature of myocardial dysfunction in sepsis supports the </a:t>
            </a:r>
            <a:r>
              <a:rPr lang="en-GB" altLang="hu-HU" sz="2400" b="1" dirty="0"/>
              <a:t>rather functional </a:t>
            </a:r>
            <a:r>
              <a:rPr lang="en-GB" altLang="hu-HU" sz="2400" dirty="0"/>
              <a:t>than anatomical characteristic of the underlying pathophysiology</a:t>
            </a:r>
            <a:endParaRPr lang="hu-HU" altLang="hu-HU" sz="7200" dirty="0"/>
          </a:p>
        </p:txBody>
      </p:sp>
      <p:sp>
        <p:nvSpPr>
          <p:cNvPr id="41988" name="Text Box 4">
            <a:extLst>
              <a:ext uri="{FF2B5EF4-FFF2-40B4-BE49-F238E27FC236}">
                <a16:creationId xmlns:a16="http://schemas.microsoft.com/office/drawing/2014/main" id="{404217C6-9FA6-D68C-1028-36538F478F89}"/>
              </a:ext>
            </a:extLst>
          </p:cNvPr>
          <p:cNvSpPr txBox="1">
            <a:spLocks noChangeArrowheads="1"/>
          </p:cNvSpPr>
          <p:nvPr/>
        </p:nvSpPr>
        <p:spPr bwMode="auto">
          <a:xfrm>
            <a:off x="1774826" y="6453188"/>
            <a:ext cx="8893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u-HU" altLang="hu-HU" sz="1600"/>
              <a:t>Zanotti-Cavazzoni SL et al. Curr Opin Crit Care 2009;15:392-397</a:t>
            </a:r>
          </a:p>
        </p:txBody>
      </p:sp>
      <p:grpSp>
        <p:nvGrpSpPr>
          <p:cNvPr id="2" name="Csoportba foglalás 1">
            <a:extLst>
              <a:ext uri="{FF2B5EF4-FFF2-40B4-BE49-F238E27FC236}">
                <a16:creationId xmlns:a16="http://schemas.microsoft.com/office/drawing/2014/main" id="{C1797A7D-115F-85EC-EBA1-BBCE8BBD4357}"/>
              </a:ext>
            </a:extLst>
          </p:cNvPr>
          <p:cNvGrpSpPr/>
          <p:nvPr/>
        </p:nvGrpSpPr>
        <p:grpSpPr>
          <a:xfrm>
            <a:off x="1997345" y="1268082"/>
            <a:ext cx="8448135" cy="5185106"/>
            <a:chOff x="1524001" y="700088"/>
            <a:chExt cx="9144000" cy="5753100"/>
          </a:xfrm>
        </p:grpSpPr>
        <p:pic>
          <p:nvPicPr>
            <p:cNvPr id="41986" name="Picture 2">
              <a:extLst>
                <a:ext uri="{FF2B5EF4-FFF2-40B4-BE49-F238E27FC236}">
                  <a16:creationId xmlns:a16="http://schemas.microsoft.com/office/drawing/2014/main" id="{9E7AAC76-23C6-E0E8-3AC6-5DE231750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700088"/>
              <a:ext cx="914400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Rectangle 5">
              <a:extLst>
                <a:ext uri="{FF2B5EF4-FFF2-40B4-BE49-F238E27FC236}">
                  <a16:creationId xmlns:a16="http://schemas.microsoft.com/office/drawing/2014/main" id="{B0C266D4-470D-13C2-9D08-B0965179855A}"/>
                </a:ext>
              </a:extLst>
            </p:cNvPr>
            <p:cNvSpPr>
              <a:spLocks noChangeArrowheads="1"/>
            </p:cNvSpPr>
            <p:nvPr/>
          </p:nvSpPr>
          <p:spPr bwMode="auto">
            <a:xfrm>
              <a:off x="2208214" y="765176"/>
              <a:ext cx="4465637" cy="792163"/>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1990" name="Rectangle 6">
              <a:extLst>
                <a:ext uri="{FF2B5EF4-FFF2-40B4-BE49-F238E27FC236}">
                  <a16:creationId xmlns:a16="http://schemas.microsoft.com/office/drawing/2014/main" id="{69B1E9DA-8DEE-79D9-1EDC-BDFB3685C5A5}"/>
                </a:ext>
              </a:extLst>
            </p:cNvPr>
            <p:cNvSpPr>
              <a:spLocks noChangeArrowheads="1"/>
            </p:cNvSpPr>
            <p:nvPr/>
          </p:nvSpPr>
          <p:spPr bwMode="auto">
            <a:xfrm rot="5400000">
              <a:off x="3863181" y="2277269"/>
              <a:ext cx="2160588" cy="12954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1991" name="Rectangle 7">
              <a:extLst>
                <a:ext uri="{FF2B5EF4-FFF2-40B4-BE49-F238E27FC236}">
                  <a16:creationId xmlns:a16="http://schemas.microsoft.com/office/drawing/2014/main" id="{095F1696-8321-7B37-CFEA-E54B343CA7C1}"/>
                </a:ext>
              </a:extLst>
            </p:cNvPr>
            <p:cNvSpPr>
              <a:spLocks noChangeArrowheads="1"/>
            </p:cNvSpPr>
            <p:nvPr/>
          </p:nvSpPr>
          <p:spPr bwMode="auto">
            <a:xfrm>
              <a:off x="5664201" y="4941888"/>
              <a:ext cx="3744913" cy="1295400"/>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pic>
          <p:nvPicPr>
            <p:cNvPr id="41992" name="Picture 8" descr="Mitochondria">
              <a:extLst>
                <a:ext uri="{FF2B5EF4-FFF2-40B4-BE49-F238E27FC236}">
                  <a16:creationId xmlns:a16="http://schemas.microsoft.com/office/drawing/2014/main" id="{486058B8-7650-85FC-AE03-31203927A6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8800" y="1773239"/>
              <a:ext cx="896938" cy="942975"/>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26883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2BFD939-7DDF-AD52-67EB-CEFF9AFE5008}"/>
              </a:ext>
            </a:extLst>
          </p:cNvPr>
          <p:cNvSpPr>
            <a:spLocks noGrp="1"/>
          </p:cNvSpPr>
          <p:nvPr>
            <p:ph type="title"/>
          </p:nvPr>
        </p:nvSpPr>
        <p:spPr/>
        <p:txBody>
          <a:bodyPr>
            <a:noAutofit/>
          </a:bodyPr>
          <a:lstStyle/>
          <a:p>
            <a:pPr algn="l"/>
            <a:r>
              <a:rPr lang="hu-HU" sz="2400" b="1" u="sng" dirty="0" err="1"/>
              <a:t>Cytopathic</a:t>
            </a:r>
            <a:r>
              <a:rPr lang="hu-HU" sz="2400" b="1" u="sng" dirty="0"/>
              <a:t> </a:t>
            </a:r>
            <a:r>
              <a:rPr lang="hu-HU" sz="2400" b="1" u="sng" dirty="0" err="1"/>
              <a:t>hypoxia</a:t>
            </a:r>
            <a:r>
              <a:rPr lang="hu-HU" sz="2400" b="1" u="sng" dirty="0"/>
              <a:t>: </a:t>
            </a:r>
            <a:r>
              <a:rPr lang="hu-HU" sz="2400" b="1" u="sng" dirty="0" err="1"/>
              <a:t>myocardial</a:t>
            </a:r>
            <a:r>
              <a:rPr lang="hu-HU" sz="2400" b="1" u="sng" dirty="0"/>
              <a:t> </a:t>
            </a:r>
            <a:r>
              <a:rPr lang="hu-HU" sz="2400" b="1" u="sng" dirty="0" err="1"/>
              <a:t>depression</a:t>
            </a:r>
            <a:r>
              <a:rPr lang="hu-HU" sz="2400" b="1" u="sng" dirty="0"/>
              <a:t> in </a:t>
            </a:r>
            <a:r>
              <a:rPr lang="hu-HU" sz="2400" b="1" u="sng" dirty="0" err="1"/>
              <a:t>sepsis</a:t>
            </a:r>
            <a:r>
              <a:rPr lang="hu-HU" sz="2400" b="1" u="sng" dirty="0"/>
              <a:t> </a:t>
            </a:r>
            <a:r>
              <a:rPr lang="hu-HU" sz="2400" b="1" u="sng" dirty="0" err="1"/>
              <a:t>can</a:t>
            </a:r>
            <a:r>
              <a:rPr lang="hu-HU" sz="2400" b="1" u="sng" dirty="0"/>
              <a:t> be an </a:t>
            </a:r>
            <a:r>
              <a:rPr lang="hu-HU" sz="2400" b="1" u="sng" dirty="0" err="1"/>
              <a:t>adaptive</a:t>
            </a:r>
            <a:r>
              <a:rPr lang="hu-HU" sz="2400" b="1" u="sng" dirty="0"/>
              <a:t> </a:t>
            </a:r>
            <a:r>
              <a:rPr lang="hu-HU" sz="2400" b="1" u="sng" dirty="0" err="1"/>
              <a:t>protection</a:t>
            </a:r>
            <a:r>
              <a:rPr lang="hu-HU" sz="2400" b="1" u="sng" dirty="0"/>
              <a:t> </a:t>
            </a:r>
            <a:r>
              <a:rPr lang="en-US" sz="2400" dirty="0"/>
              <a:t>that trades off short-term cellular dysfunction for the</a:t>
            </a:r>
            <a:r>
              <a:rPr lang="hu-HU" sz="2400" dirty="0"/>
              <a:t> </a:t>
            </a:r>
            <a:r>
              <a:rPr lang="en-US" sz="2400" dirty="0"/>
              <a:t>maintenance of long</a:t>
            </a:r>
            <a:r>
              <a:rPr lang="hu-HU" sz="2400" dirty="0"/>
              <a:t> </a:t>
            </a:r>
            <a:r>
              <a:rPr lang="en-US" sz="2400" dirty="0"/>
              <a:t>term cellular viability</a:t>
            </a:r>
            <a:r>
              <a:rPr lang="hu-HU" sz="2400" dirty="0"/>
              <a:t> → </a:t>
            </a:r>
            <a:r>
              <a:rPr lang="hu-HU" sz="2400" b="1" dirty="0">
                <a:solidFill>
                  <a:srgbClr val="C00000"/>
                </a:solidFill>
              </a:rPr>
              <a:t>CO </a:t>
            </a:r>
            <a:r>
              <a:rPr lang="hu-HU" sz="2400" b="1" dirty="0" err="1">
                <a:solidFill>
                  <a:srgbClr val="C00000"/>
                </a:solidFill>
              </a:rPr>
              <a:t>should</a:t>
            </a:r>
            <a:r>
              <a:rPr lang="hu-HU" sz="2400" b="1" dirty="0">
                <a:solidFill>
                  <a:srgbClr val="C00000"/>
                </a:solidFill>
              </a:rPr>
              <a:t> be </a:t>
            </a:r>
            <a:r>
              <a:rPr lang="hu-HU" sz="2400" b="1" dirty="0" err="1">
                <a:solidFill>
                  <a:srgbClr val="C00000"/>
                </a:solidFill>
              </a:rPr>
              <a:t>raised</a:t>
            </a:r>
            <a:r>
              <a:rPr lang="hu-HU" sz="2400" b="1" dirty="0">
                <a:solidFill>
                  <a:srgbClr val="C00000"/>
                </a:solidFill>
              </a:rPr>
              <a:t> </a:t>
            </a:r>
            <a:r>
              <a:rPr lang="hu-HU" sz="2400" b="1" dirty="0" err="1">
                <a:solidFill>
                  <a:srgbClr val="C00000"/>
                </a:solidFill>
              </a:rPr>
              <a:t>not</a:t>
            </a:r>
            <a:r>
              <a:rPr lang="hu-HU" sz="2400" b="1" dirty="0">
                <a:solidFill>
                  <a:srgbClr val="C00000"/>
                </a:solidFill>
              </a:rPr>
              <a:t> </a:t>
            </a:r>
            <a:r>
              <a:rPr lang="hu-HU" sz="2400" b="1" dirty="0" err="1">
                <a:solidFill>
                  <a:srgbClr val="C00000"/>
                </a:solidFill>
              </a:rPr>
              <a:t>to</a:t>
            </a:r>
            <a:r>
              <a:rPr lang="hu-HU" sz="2400" b="1" dirty="0">
                <a:solidFill>
                  <a:srgbClr val="C00000"/>
                </a:solidFill>
              </a:rPr>
              <a:t> </a:t>
            </a:r>
            <a:r>
              <a:rPr lang="hu-HU" sz="2400" b="1" dirty="0" err="1">
                <a:solidFill>
                  <a:srgbClr val="C00000"/>
                </a:solidFill>
              </a:rPr>
              <a:t>optimize</a:t>
            </a:r>
            <a:r>
              <a:rPr lang="hu-HU" sz="2400" b="1" dirty="0">
                <a:solidFill>
                  <a:srgbClr val="C00000"/>
                </a:solidFill>
              </a:rPr>
              <a:t> </a:t>
            </a:r>
            <a:r>
              <a:rPr lang="hu-HU" sz="2400" b="1" dirty="0" err="1">
                <a:solidFill>
                  <a:srgbClr val="C00000"/>
                </a:solidFill>
              </a:rPr>
              <a:t>contractile</a:t>
            </a:r>
            <a:r>
              <a:rPr lang="hu-HU" sz="2400" b="1" dirty="0">
                <a:solidFill>
                  <a:srgbClr val="C00000"/>
                </a:solidFill>
              </a:rPr>
              <a:t> </a:t>
            </a:r>
            <a:r>
              <a:rPr lang="hu-HU" sz="2400" b="1" dirty="0" err="1">
                <a:solidFill>
                  <a:srgbClr val="C00000"/>
                </a:solidFill>
              </a:rPr>
              <a:t>function</a:t>
            </a:r>
            <a:r>
              <a:rPr lang="hu-HU" sz="2400" b="1" dirty="0">
                <a:solidFill>
                  <a:srgbClr val="C00000"/>
                </a:solidFill>
              </a:rPr>
              <a:t> </a:t>
            </a:r>
            <a:r>
              <a:rPr lang="hu-HU" sz="2400" b="1" dirty="0" err="1">
                <a:solidFill>
                  <a:srgbClr val="C00000"/>
                </a:solidFill>
              </a:rPr>
              <a:t>but</a:t>
            </a:r>
            <a:r>
              <a:rPr lang="hu-HU" sz="2400" b="1" dirty="0">
                <a:solidFill>
                  <a:srgbClr val="C00000"/>
                </a:solidFill>
              </a:rPr>
              <a:t> </a:t>
            </a:r>
            <a:r>
              <a:rPr lang="hu-HU" sz="2400" b="1" dirty="0" err="1">
                <a:solidFill>
                  <a:srgbClr val="C00000"/>
                </a:solidFill>
              </a:rPr>
              <a:t>to</a:t>
            </a:r>
            <a:r>
              <a:rPr lang="hu-HU" sz="2400" b="1" dirty="0">
                <a:solidFill>
                  <a:srgbClr val="C00000"/>
                </a:solidFill>
              </a:rPr>
              <a:t> </a:t>
            </a:r>
            <a:r>
              <a:rPr lang="hu-HU" sz="2400" b="1" dirty="0" err="1">
                <a:solidFill>
                  <a:srgbClr val="C00000"/>
                </a:solidFill>
              </a:rPr>
              <a:t>avoid</a:t>
            </a:r>
            <a:r>
              <a:rPr lang="hu-HU" sz="2400" b="1" dirty="0">
                <a:solidFill>
                  <a:srgbClr val="C00000"/>
                </a:solidFill>
              </a:rPr>
              <a:t> </a:t>
            </a:r>
            <a:r>
              <a:rPr lang="hu-HU" sz="2400" b="1" dirty="0" err="1">
                <a:solidFill>
                  <a:srgbClr val="C00000"/>
                </a:solidFill>
              </a:rPr>
              <a:t>organ</a:t>
            </a:r>
            <a:r>
              <a:rPr lang="hu-HU" sz="2400" b="1" dirty="0">
                <a:solidFill>
                  <a:srgbClr val="C00000"/>
                </a:solidFill>
              </a:rPr>
              <a:t> </a:t>
            </a:r>
            <a:r>
              <a:rPr lang="hu-HU" sz="2400" b="1" dirty="0" err="1">
                <a:solidFill>
                  <a:srgbClr val="C00000"/>
                </a:solidFill>
              </a:rPr>
              <a:t>perfusion</a:t>
            </a:r>
            <a:r>
              <a:rPr lang="hu-HU" sz="2400" b="1" dirty="0">
                <a:solidFill>
                  <a:srgbClr val="C00000"/>
                </a:solidFill>
              </a:rPr>
              <a:t> </a:t>
            </a:r>
            <a:r>
              <a:rPr lang="hu-HU" sz="2400" b="1" dirty="0" err="1">
                <a:solidFill>
                  <a:srgbClr val="C00000"/>
                </a:solidFill>
              </a:rPr>
              <a:t>insufficiency</a:t>
            </a:r>
            <a:r>
              <a:rPr lang="hu-HU" sz="2400" b="1" dirty="0">
                <a:solidFill>
                  <a:srgbClr val="C00000"/>
                </a:solidFill>
              </a:rPr>
              <a:t> – </a:t>
            </a:r>
            <a:r>
              <a:rPr lang="hu-HU" sz="2400" b="1" dirty="0" err="1">
                <a:solidFill>
                  <a:srgbClr val="C00000"/>
                </a:solidFill>
              </a:rPr>
              <a:t>inotropic</a:t>
            </a:r>
            <a:r>
              <a:rPr lang="hu-HU" sz="2400" b="1" dirty="0">
                <a:solidFill>
                  <a:srgbClr val="C00000"/>
                </a:solidFill>
              </a:rPr>
              <a:t> </a:t>
            </a:r>
            <a:r>
              <a:rPr lang="hu-HU" sz="2400" b="1" dirty="0" err="1">
                <a:solidFill>
                  <a:srgbClr val="C00000"/>
                </a:solidFill>
              </a:rPr>
              <a:t>therapy</a:t>
            </a:r>
            <a:r>
              <a:rPr lang="hu-HU" sz="2400" b="1" dirty="0">
                <a:solidFill>
                  <a:srgbClr val="C00000"/>
                </a:solidFill>
              </a:rPr>
              <a:t> </a:t>
            </a:r>
            <a:r>
              <a:rPr lang="hu-HU" sz="2400" b="1" dirty="0" err="1">
                <a:solidFill>
                  <a:srgbClr val="C00000"/>
                </a:solidFill>
              </a:rPr>
              <a:t>with</a:t>
            </a:r>
            <a:r>
              <a:rPr lang="hu-HU" sz="2400" b="1" dirty="0">
                <a:solidFill>
                  <a:srgbClr val="C00000"/>
                </a:solidFill>
              </a:rPr>
              <a:t> </a:t>
            </a:r>
            <a:r>
              <a:rPr lang="hu-HU" sz="2400" b="1" dirty="0" err="1">
                <a:solidFill>
                  <a:srgbClr val="C00000"/>
                </a:solidFill>
              </a:rPr>
              <a:t>caution</a:t>
            </a:r>
            <a:r>
              <a:rPr lang="hu-HU" sz="2400" b="1" dirty="0">
                <a:solidFill>
                  <a:srgbClr val="C00000"/>
                </a:solidFill>
              </a:rPr>
              <a:t>!</a:t>
            </a:r>
          </a:p>
        </p:txBody>
      </p:sp>
      <p:pic>
        <p:nvPicPr>
          <p:cNvPr id="5" name="Picture 4">
            <a:extLst>
              <a:ext uri="{FF2B5EF4-FFF2-40B4-BE49-F238E27FC236}">
                <a16:creationId xmlns:a16="http://schemas.microsoft.com/office/drawing/2014/main" id="{687756CF-301B-DC10-817E-C8A2B0EE1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215" y="1879399"/>
            <a:ext cx="5724525" cy="40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a:extLst>
              <a:ext uri="{FF2B5EF4-FFF2-40B4-BE49-F238E27FC236}">
                <a16:creationId xmlns:a16="http://schemas.microsoft.com/office/drawing/2014/main" id="{542129E1-5AE0-EBEE-921E-4266735F434B}"/>
              </a:ext>
            </a:extLst>
          </p:cNvPr>
          <p:cNvSpPr txBox="1">
            <a:spLocks noChangeArrowheads="1"/>
          </p:cNvSpPr>
          <p:nvPr/>
        </p:nvSpPr>
        <p:spPr bwMode="auto">
          <a:xfrm>
            <a:off x="5347608" y="5094897"/>
            <a:ext cx="1279731" cy="52322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u-HU" altLang="hu-HU" sz="1400" dirty="0" err="1"/>
              <a:t>Reversible</a:t>
            </a:r>
            <a:r>
              <a:rPr lang="hu-HU" altLang="hu-HU" sz="1400" dirty="0"/>
              <a:t> NO </a:t>
            </a:r>
            <a:r>
              <a:rPr lang="hu-HU" altLang="hu-HU" sz="1400" dirty="0" err="1"/>
              <a:t>inhibition</a:t>
            </a:r>
            <a:r>
              <a:rPr lang="hu-HU" altLang="hu-HU" sz="1400" dirty="0"/>
              <a:t> </a:t>
            </a:r>
            <a:endParaRPr lang="en-US" altLang="hu-HU" sz="1400" dirty="0"/>
          </a:p>
        </p:txBody>
      </p:sp>
      <p:sp>
        <p:nvSpPr>
          <p:cNvPr id="7" name="Line 7">
            <a:extLst>
              <a:ext uri="{FF2B5EF4-FFF2-40B4-BE49-F238E27FC236}">
                <a16:creationId xmlns:a16="http://schemas.microsoft.com/office/drawing/2014/main" id="{AEF6D8E9-C896-2618-E87D-76D93BD487D6}"/>
              </a:ext>
            </a:extLst>
          </p:cNvPr>
          <p:cNvSpPr>
            <a:spLocks noChangeShapeType="1"/>
          </p:cNvSpPr>
          <p:nvPr/>
        </p:nvSpPr>
        <p:spPr bwMode="auto">
          <a:xfrm flipV="1">
            <a:off x="5754922" y="3736852"/>
            <a:ext cx="504825" cy="12255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 name="Text Box 8">
            <a:extLst>
              <a:ext uri="{FF2B5EF4-FFF2-40B4-BE49-F238E27FC236}">
                <a16:creationId xmlns:a16="http://schemas.microsoft.com/office/drawing/2014/main" id="{218FEB52-9692-56D4-D1F1-67D1C06AB855}"/>
              </a:ext>
            </a:extLst>
          </p:cNvPr>
          <p:cNvSpPr txBox="1">
            <a:spLocks noChangeArrowheads="1"/>
          </p:cNvSpPr>
          <p:nvPr/>
        </p:nvSpPr>
        <p:spPr bwMode="auto">
          <a:xfrm>
            <a:off x="3883441" y="6130523"/>
            <a:ext cx="4002951" cy="30777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hu-HU" altLang="hu-HU" sz="1400" dirty="0" err="1"/>
              <a:t>Irreversible</a:t>
            </a:r>
            <a:r>
              <a:rPr lang="hu-HU" altLang="hu-HU" sz="1400" dirty="0"/>
              <a:t> </a:t>
            </a:r>
            <a:r>
              <a:rPr lang="hu-HU" altLang="hu-HU" sz="1400" dirty="0" err="1"/>
              <a:t>shut</a:t>
            </a:r>
            <a:r>
              <a:rPr lang="hu-HU" altLang="hu-HU" sz="1400" dirty="0"/>
              <a:t> down </a:t>
            </a:r>
            <a:r>
              <a:rPr lang="hu-HU" altLang="hu-HU" sz="1400" dirty="0" err="1"/>
              <a:t>by</a:t>
            </a:r>
            <a:r>
              <a:rPr lang="hu-HU" altLang="hu-HU" sz="1400" dirty="0"/>
              <a:t> </a:t>
            </a:r>
            <a:r>
              <a:rPr lang="hu-HU" altLang="hu-HU" sz="1400" dirty="0" err="1"/>
              <a:t>peroxynitrit</a:t>
            </a:r>
            <a:r>
              <a:rPr lang="hu-HU" altLang="hu-HU" sz="1400" dirty="0"/>
              <a:t> (ONOO• )</a:t>
            </a:r>
            <a:endParaRPr lang="en-US" altLang="hu-HU" sz="1400" dirty="0"/>
          </a:p>
        </p:txBody>
      </p:sp>
      <p:sp>
        <p:nvSpPr>
          <p:cNvPr id="9" name="Line 9">
            <a:extLst>
              <a:ext uri="{FF2B5EF4-FFF2-40B4-BE49-F238E27FC236}">
                <a16:creationId xmlns:a16="http://schemas.microsoft.com/office/drawing/2014/main" id="{232B5E1C-8C41-1413-C267-E74617A75BCB}"/>
              </a:ext>
            </a:extLst>
          </p:cNvPr>
          <p:cNvSpPr>
            <a:spLocks noChangeShapeType="1"/>
          </p:cNvSpPr>
          <p:nvPr/>
        </p:nvSpPr>
        <p:spPr bwMode="auto">
          <a:xfrm flipV="1">
            <a:off x="3981413" y="3964455"/>
            <a:ext cx="84644" cy="192114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167765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E18F09FC-EF92-FA76-FC48-16CE7AB19A61}"/>
              </a:ext>
            </a:extLst>
          </p:cNvPr>
          <p:cNvSpPr>
            <a:spLocks noGrp="1"/>
          </p:cNvSpPr>
          <p:nvPr>
            <p:ph type="title"/>
          </p:nvPr>
        </p:nvSpPr>
        <p:spPr>
          <a:xfrm>
            <a:off x="761803" y="350196"/>
            <a:ext cx="4646904" cy="1624520"/>
          </a:xfrm>
        </p:spPr>
        <p:txBody>
          <a:bodyPr anchor="ctr">
            <a:normAutofit/>
          </a:bodyPr>
          <a:lstStyle/>
          <a:p>
            <a:r>
              <a:rPr lang="hu-HU" sz="3400" dirty="0" err="1"/>
              <a:t>Diagnostic</a:t>
            </a:r>
            <a:r>
              <a:rPr lang="hu-HU" sz="3400" dirty="0"/>
              <a:t> </a:t>
            </a:r>
            <a:r>
              <a:rPr lang="hu-HU" sz="3400" dirty="0" err="1"/>
              <a:t>complexity</a:t>
            </a:r>
            <a:r>
              <a:rPr lang="hu-HU" sz="3400" dirty="0"/>
              <a:t> of</a:t>
            </a:r>
            <a:br>
              <a:rPr lang="hu-HU" sz="3400" dirty="0"/>
            </a:br>
            <a:r>
              <a:rPr lang="hu-HU" sz="3400" dirty="0" err="1"/>
              <a:t>septic</a:t>
            </a:r>
            <a:r>
              <a:rPr lang="hu-HU" sz="3400" dirty="0"/>
              <a:t> </a:t>
            </a:r>
            <a:r>
              <a:rPr lang="hu-HU" sz="3400" dirty="0" err="1"/>
              <a:t>cardiomyopathy</a:t>
            </a:r>
            <a:r>
              <a:rPr lang="hu-HU" sz="3400" dirty="0"/>
              <a:t> </a:t>
            </a:r>
          </a:p>
        </p:txBody>
      </p:sp>
      <p:sp>
        <p:nvSpPr>
          <p:cNvPr id="7" name="Tartalom helye 6">
            <a:extLst>
              <a:ext uri="{FF2B5EF4-FFF2-40B4-BE49-F238E27FC236}">
                <a16:creationId xmlns:a16="http://schemas.microsoft.com/office/drawing/2014/main" id="{F147A225-CB2B-B8F7-99F0-7BCC01F89AEC}"/>
              </a:ext>
            </a:extLst>
          </p:cNvPr>
          <p:cNvSpPr>
            <a:spLocks noGrp="1"/>
          </p:cNvSpPr>
          <p:nvPr>
            <p:ph idx="1"/>
          </p:nvPr>
        </p:nvSpPr>
        <p:spPr>
          <a:xfrm>
            <a:off x="761802" y="2743200"/>
            <a:ext cx="5011677" cy="3613149"/>
          </a:xfrm>
        </p:spPr>
        <p:txBody>
          <a:bodyPr anchor="ctr">
            <a:normAutofit/>
          </a:bodyPr>
          <a:lstStyle/>
          <a:p>
            <a:r>
              <a:rPr lang="hu-HU" sz="2400" dirty="0" err="1"/>
              <a:t>Echocardiography</a:t>
            </a:r>
            <a:endParaRPr lang="hu-HU" sz="2400" dirty="0"/>
          </a:p>
          <a:p>
            <a:r>
              <a:rPr lang="hu-HU" sz="2400" dirty="0"/>
              <a:t>MRI</a:t>
            </a:r>
          </a:p>
          <a:p>
            <a:r>
              <a:rPr lang="hu-HU" sz="2400" dirty="0" err="1"/>
              <a:t>Biomarkers</a:t>
            </a:r>
            <a:r>
              <a:rPr lang="hu-HU" sz="2400" dirty="0"/>
              <a:t> (</a:t>
            </a:r>
            <a:r>
              <a:rPr lang="hu-HU" sz="2400" dirty="0" err="1"/>
              <a:t>hs</a:t>
            </a:r>
            <a:r>
              <a:rPr lang="hu-HU" sz="2400" dirty="0"/>
              <a:t> </a:t>
            </a:r>
            <a:r>
              <a:rPr lang="hu-HU" sz="2400" dirty="0" err="1"/>
              <a:t>troponin</a:t>
            </a:r>
            <a:r>
              <a:rPr lang="hu-HU" sz="2400" dirty="0"/>
              <a:t>, NT-</a:t>
            </a:r>
            <a:r>
              <a:rPr lang="hu-HU" sz="2400" dirty="0" err="1"/>
              <a:t>proBNP</a:t>
            </a:r>
            <a:r>
              <a:rPr lang="hu-HU" sz="2400" dirty="0"/>
              <a:t>)</a:t>
            </a:r>
            <a:endParaRPr lang="hu-HU" sz="2000" dirty="0"/>
          </a:p>
        </p:txBody>
      </p:sp>
      <p:pic>
        <p:nvPicPr>
          <p:cNvPr id="8" name="Tartalom helye 4">
            <a:extLst>
              <a:ext uri="{FF2B5EF4-FFF2-40B4-BE49-F238E27FC236}">
                <a16:creationId xmlns:a16="http://schemas.microsoft.com/office/drawing/2014/main" id="{063EBE25-DF31-1CC7-6D62-F5612C186248}"/>
              </a:ext>
            </a:extLst>
          </p:cNvPr>
          <p:cNvPicPr>
            <a:picLocks noChangeAspect="1"/>
          </p:cNvPicPr>
          <p:nvPr/>
        </p:nvPicPr>
        <p:blipFill rotWithShape="1">
          <a:blip r:embed="rId2"/>
          <a:srcRect t="-1256"/>
          <a:stretch/>
        </p:blipFill>
        <p:spPr>
          <a:xfrm>
            <a:off x="6096000" y="1"/>
            <a:ext cx="6102825" cy="6858000"/>
          </a:xfrm>
          <a:prstGeom prst="rect">
            <a:avLst/>
          </a:prstGeom>
        </p:spPr>
      </p:pic>
    </p:spTree>
    <p:extLst>
      <p:ext uri="{BB962C8B-B14F-4D97-AF65-F5344CB8AC3E}">
        <p14:creationId xmlns:p14="http://schemas.microsoft.com/office/powerpoint/2010/main" val="3570021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2|11.2|9.4|5.6"/>
</p:tagLst>
</file>

<file path=ppt/tags/tag2.xml><?xml version="1.0" encoding="utf-8"?>
<p:tagLst xmlns:a="http://schemas.openxmlformats.org/drawingml/2006/main" xmlns:r="http://schemas.openxmlformats.org/officeDocument/2006/relationships" xmlns:p="http://schemas.openxmlformats.org/presentationml/2006/main">
  <p:tag name="TIMING" val="|18.9|30.1|0.6"/>
</p:tagLst>
</file>

<file path=ppt/tags/tag3.xml><?xml version="1.0" encoding="utf-8"?>
<p:tagLst xmlns:a="http://schemas.openxmlformats.org/drawingml/2006/main" xmlns:r="http://schemas.openxmlformats.org/officeDocument/2006/relationships" xmlns:p="http://schemas.openxmlformats.org/presentationml/2006/main">
  <p:tag name="TIMING" val="|23.1"/>
</p:tagLst>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10592</TotalTime>
  <Words>1180</Words>
  <Application>Microsoft Office PowerPoint</Application>
  <PresentationFormat>Szélesvásznú</PresentationFormat>
  <Paragraphs>100</Paragraphs>
  <Slides>18</Slides>
  <Notes>6</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18</vt:i4>
      </vt:variant>
    </vt:vector>
  </HeadingPairs>
  <TitlesOfParts>
    <vt:vector size="27" baseType="lpstr">
      <vt:lpstr>AdvOT2986fa51</vt:lpstr>
      <vt:lpstr>AdvOT2986fa51+20</vt:lpstr>
      <vt:lpstr>AdvOT2986fa51+fb</vt:lpstr>
      <vt:lpstr>Arial</vt:lpstr>
      <vt:lpstr>BlinkMacSystemFont</vt:lpstr>
      <vt:lpstr>Calibri</vt:lpstr>
      <vt:lpstr>Calibri Light</vt:lpstr>
      <vt:lpstr>MinionPro-Regular</vt:lpstr>
      <vt:lpstr>Office-téma</vt:lpstr>
      <vt:lpstr>PowerPoint-bemutató</vt:lpstr>
      <vt:lpstr>The problem in focus</vt:lpstr>
      <vt:lpstr>What we see in septic cardiomyopathy</vt:lpstr>
      <vt:lpstr>Reversible form of septic cardiomyopathy Changes in myocardial function and necroenzymes are reversible in survivors in 7-10 days</vt:lpstr>
      <vt:lpstr>Irreversible form of septic cardiomyopathy:   Chronic cardiac effects of SARS-CoV2</vt:lpstr>
      <vt:lpstr>Understanding the pathophysiology of septic cardiomyopathy:  direct/indirect, functional/anatomical myocardial damage</vt:lpstr>
      <vt:lpstr>Reversible nature of myocardial dysfunction in sepsis supports the rather functional than anatomical characteristic of the underlying pathophysiology</vt:lpstr>
      <vt:lpstr>Cytopathic hypoxia: myocardial depression in sepsis can be an adaptive protection that trades off short-term cellular dysfunction for the maintenance of long term cellular viability → CO should be raised not to optimize contractile function but to avoid organ perfusion insufficiency – inotropic therapy with caution!</vt:lpstr>
      <vt:lpstr>Diagnostic complexity of septic cardiomyopathy </vt:lpstr>
      <vt:lpstr>Diagnostic complexity of septic cardiomyopathy  An example: afterload-related cardiac performance </vt:lpstr>
      <vt:lpstr>Questions </vt:lpstr>
      <vt:lpstr>PowerPoint-bemutató</vt:lpstr>
      <vt:lpstr>By antagonizing and eliminating pertinent proinflammatory mediators, septic vasculopathy is more treatable than septic cardiomyopathy  </vt:lpstr>
      <vt:lpstr>Interventions targeting the dysregulated immune response in sepsis have adverse or at least no benefitial effect on relative mortality risk </vt:lpstr>
      <vt:lpstr>Conclusion</vt:lpstr>
      <vt:lpstr>PowerPoint-bemutató</vt:lpstr>
      <vt:lpstr>PowerPoint-bemutató</vt:lpstr>
      <vt:lpstr>A medicina (ki)fejlődése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patient in the general ICU Sepsis</dc:title>
  <dc:creator>Krisztina dr. Madách</dc:creator>
  <cp:lastModifiedBy>Dr. Gál János (Professzor)</cp:lastModifiedBy>
  <cp:revision>55</cp:revision>
  <dcterms:created xsi:type="dcterms:W3CDTF">2023-10-04T17:30:47Z</dcterms:created>
  <dcterms:modified xsi:type="dcterms:W3CDTF">2025-09-25T04:51:25Z</dcterms:modified>
</cp:coreProperties>
</file>