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70" r:id="rId4"/>
    <p:sldId id="269" r:id="rId5"/>
    <p:sldId id="265" r:id="rId6"/>
    <p:sldId id="266" r:id="rId7"/>
    <p:sldId id="271" r:id="rId8"/>
    <p:sldId id="296" r:id="rId9"/>
    <p:sldId id="280" r:id="rId10"/>
    <p:sldId id="276" r:id="rId11"/>
    <p:sldId id="278" r:id="rId12"/>
    <p:sldId id="281" r:id="rId13"/>
    <p:sldId id="273" r:id="rId14"/>
    <p:sldId id="297" r:id="rId15"/>
    <p:sldId id="282" r:id="rId16"/>
    <p:sldId id="283" r:id="rId17"/>
    <p:sldId id="285" r:id="rId18"/>
    <p:sldId id="284" r:id="rId19"/>
    <p:sldId id="288" r:id="rId20"/>
    <p:sldId id="286" r:id="rId21"/>
    <p:sldId id="275" r:id="rId22"/>
    <p:sldId id="293" r:id="rId23"/>
    <p:sldId id="272" r:id="rId24"/>
    <p:sldId id="298" r:id="rId25"/>
    <p:sldId id="299" r:id="rId26"/>
    <p:sldId id="300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75400" autoAdjust="0"/>
  </p:normalViewPr>
  <p:slideViewPr>
    <p:cSldViewPr snapToGrid="0">
      <p:cViewPr varScale="1">
        <p:scale>
          <a:sx n="57" d="100"/>
          <a:sy n="57" d="100"/>
        </p:scale>
        <p:origin x="42" y="4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F88B-04FF-46E4-882D-2A5C0E2F525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22A33-2C10-4DD3-BEBC-709F9418D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Tisztelt elnök urak, kedves hallgatóság!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PPV</a:t>
            </a:r>
            <a:r>
              <a:rPr lang="hu-HU" dirty="0" smtClean="0"/>
              <a:t> és </a:t>
            </a:r>
            <a:r>
              <a:rPr lang="hu-HU" dirty="0" err="1" smtClean="0"/>
              <a:t>SVV</a:t>
            </a:r>
            <a:r>
              <a:rPr lang="hu-HU" dirty="0" smtClean="0"/>
              <a:t> a már említett szív tüdő interakció eredménye, A pulzusnyomás</a:t>
            </a:r>
            <a:r>
              <a:rPr lang="hu-HU" baseline="0" dirty="0" smtClean="0"/>
              <a:t> maximum belégzéskor minimuma kilégzéskor mérhető.  Ezekből kiszámolva a kaphatjuk meg a pulzus nyomás variabilitást és a verőtérfogat variabilitást.  A </a:t>
            </a:r>
            <a:r>
              <a:rPr lang="hu-HU" baseline="0" dirty="0" err="1" smtClean="0"/>
              <a:t>PPV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SVV</a:t>
            </a:r>
            <a:r>
              <a:rPr lang="hu-HU" baseline="0" dirty="0" smtClean="0"/>
              <a:t> 11%-os és 12%-os értéke 75%-os </a:t>
            </a:r>
            <a:r>
              <a:rPr lang="hu-HU" baseline="0" dirty="0" err="1" smtClean="0"/>
              <a:t>specificitással</a:t>
            </a:r>
            <a:r>
              <a:rPr lang="hu-HU" baseline="0" dirty="0" smtClean="0"/>
              <a:t> és körülbelül 80%-os </a:t>
            </a:r>
            <a:r>
              <a:rPr lang="hu-HU" baseline="0" dirty="0" err="1" smtClean="0"/>
              <a:t>szenztivitással</a:t>
            </a:r>
            <a:r>
              <a:rPr lang="hu-HU" baseline="0" dirty="0" smtClean="0"/>
              <a:t> bír. 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5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</a:t>
            </a:r>
            <a:r>
              <a:rPr lang="hu-HU" baseline="0" dirty="0" err="1" smtClean="0"/>
              <a:t>üdőprotektív</a:t>
            </a:r>
            <a:r>
              <a:rPr lang="hu-HU" baseline="0" dirty="0" smtClean="0"/>
              <a:t> lélegezetésnél a „</a:t>
            </a:r>
            <a:r>
              <a:rPr lang="hu-HU" baseline="0" dirty="0" err="1" smtClean="0"/>
              <a:t>tidal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volume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challenge</a:t>
            </a:r>
            <a:r>
              <a:rPr lang="hu-HU" baseline="0" dirty="0" smtClean="0"/>
              <a:t>” teszt alkalmas a </a:t>
            </a:r>
            <a:r>
              <a:rPr lang="hu-HU" baseline="0" dirty="0" err="1" smtClean="0"/>
              <a:t>folyadékválaszkészség</a:t>
            </a:r>
            <a:r>
              <a:rPr lang="hu-HU" baseline="0" dirty="0" smtClean="0"/>
              <a:t> vizsgálatára. A légzési térfogatot átmenetileg megemeljük </a:t>
            </a:r>
            <a:r>
              <a:rPr lang="hu-HU" baseline="0" dirty="0" err="1" smtClean="0"/>
              <a:t>8ml</a:t>
            </a:r>
            <a:r>
              <a:rPr lang="hu-HU" baseline="0" dirty="0" smtClean="0"/>
              <a:t>/</a:t>
            </a:r>
            <a:r>
              <a:rPr lang="hu-HU" baseline="0" dirty="0" err="1" smtClean="0"/>
              <a:t>ttkg-ra</a:t>
            </a:r>
            <a:r>
              <a:rPr lang="hu-HU" baseline="0" dirty="0" smtClean="0"/>
              <a:t>. Amennyiben a pulzusnyomás variabilitás változása több mint 3.5% a betegek verőtérfogata emelkedni fog folyadék adására.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7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Spontán légző betegeknél a </a:t>
            </a:r>
            <a:r>
              <a:rPr lang="hu-HU" baseline="0" dirty="0" err="1" smtClean="0"/>
              <a:t>vena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cava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inferior</a:t>
            </a:r>
            <a:r>
              <a:rPr lang="hu-HU" baseline="0" dirty="0" smtClean="0"/>
              <a:t> mintegy 50%-os </a:t>
            </a:r>
            <a:r>
              <a:rPr lang="hu-HU" baseline="0" dirty="0" err="1" smtClean="0"/>
              <a:t>kollapszibilitása</a:t>
            </a:r>
            <a:r>
              <a:rPr lang="hu-HU" baseline="0" dirty="0" smtClean="0"/>
              <a:t> jelezheti az alacsony jobb pitvari nyomást , míg kontrollált lélegezetésnél a káva 12%-ot meghaladó </a:t>
            </a:r>
            <a:r>
              <a:rPr lang="hu-HU" baseline="0" dirty="0" err="1" smtClean="0"/>
              <a:t>disztenzibilitása</a:t>
            </a:r>
            <a:r>
              <a:rPr lang="hu-HU" baseline="0" dirty="0" smtClean="0"/>
              <a:t> jó szenzitivitással és </a:t>
            </a:r>
            <a:r>
              <a:rPr lang="hu-HU" baseline="0" dirty="0" err="1" smtClean="0"/>
              <a:t>specificitással</a:t>
            </a:r>
            <a:r>
              <a:rPr lang="hu-HU" baseline="0" dirty="0" smtClean="0"/>
              <a:t> jelezi a </a:t>
            </a:r>
            <a:r>
              <a:rPr lang="hu-HU" baseline="0" dirty="0" err="1" smtClean="0"/>
              <a:t>folyadékválaszkészséget</a:t>
            </a:r>
            <a:r>
              <a:rPr lang="hu-HU" baseline="0" dirty="0" smtClean="0"/>
              <a:t>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responder</a:t>
            </a:r>
            <a:r>
              <a:rPr lang="hu-HU" dirty="0" smtClean="0"/>
              <a:t> csoportban magasabb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vena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cava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disztenzibilitási</a:t>
            </a:r>
            <a:r>
              <a:rPr lang="hu-HU" baseline="0" dirty="0" smtClean="0"/>
              <a:t> index mint a non </a:t>
            </a:r>
            <a:r>
              <a:rPr lang="hu-HU" baseline="0" dirty="0" err="1" smtClean="0"/>
              <a:t>responderben</a:t>
            </a:r>
            <a:r>
              <a:rPr lang="hu-HU" baseline="0" dirty="0" smtClean="0"/>
              <a:t>. A </a:t>
            </a:r>
            <a:r>
              <a:rPr lang="hu-HU" baseline="0" dirty="0" err="1" smtClean="0"/>
              <a:t>vena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cava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inferior</a:t>
            </a:r>
            <a:r>
              <a:rPr lang="hu-HU" baseline="0" dirty="0" smtClean="0"/>
              <a:t> átmérője a </a:t>
            </a:r>
            <a:r>
              <a:rPr lang="hu-HU" baseline="0" dirty="0" err="1" smtClean="0"/>
              <a:t>resonder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csooportban</a:t>
            </a:r>
            <a:r>
              <a:rPr lang="hu-HU" baseline="0" dirty="0" smtClean="0"/>
              <a:t> mind belégzésben mind kilégzésben kisebb volt.  A </a:t>
            </a:r>
            <a:r>
              <a:rPr lang="hu-HU" baseline="0" dirty="0" err="1" smtClean="0"/>
              <a:t>preinfúziós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vena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cava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disztenzibiliási</a:t>
            </a:r>
            <a:r>
              <a:rPr lang="hu-HU" baseline="0" dirty="0" smtClean="0"/>
              <a:t> index erős, szignifikáns korrelációt mutatott a folyadék </a:t>
            </a:r>
            <a:r>
              <a:rPr lang="hu-HU" baseline="0" dirty="0" err="1" smtClean="0"/>
              <a:t>bólus</a:t>
            </a:r>
            <a:r>
              <a:rPr lang="hu-HU" baseline="0" dirty="0" smtClean="0"/>
              <a:t> okozta perctérfogat növekedéssel.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7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kilégzésvégi </a:t>
            </a:r>
            <a:r>
              <a:rPr lang="hu-HU" dirty="0" err="1" smtClean="0"/>
              <a:t>okklúzív</a:t>
            </a:r>
            <a:r>
              <a:rPr lang="hu-HU" dirty="0" smtClean="0"/>
              <a:t> teszt során felfüggesztjük a pozitív nyomású lélegeztetést  15 másodpercig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PEEP</a:t>
            </a:r>
            <a:r>
              <a:rPr lang="hu-HU" baseline="0" dirty="0" smtClean="0"/>
              <a:t> értéken.  Amennyiben ezalatt a perctérfogat 5%-ot emelkedik, úgy a teszt pozitív eredményű. Kiegészíthető a belégzésvégi szünet alkalmazásával ilyenkor a  vizsgálat küszöbértéke 10%-ra emelkedik.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1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Echkoradiográfiával</a:t>
            </a:r>
            <a:r>
              <a:rPr lang="hu-HU" dirty="0" smtClean="0"/>
              <a:t> vizsgálva a balkamrai kiáramlási traktus sebesség idő integrálját tekintve Mind belégzés</a:t>
            </a:r>
            <a:r>
              <a:rPr lang="hu-HU" baseline="0" dirty="0" smtClean="0"/>
              <a:t> és mind kilégzési szünetben magasabb volt a százalékos változás, szemben a non </a:t>
            </a:r>
            <a:r>
              <a:rPr lang="hu-HU" baseline="0" dirty="0" err="1" smtClean="0"/>
              <a:t>responderekkel</a:t>
            </a:r>
            <a:r>
              <a:rPr lang="hu-HU" baseline="0" dirty="0" smtClean="0"/>
              <a:t>. Ugyanez látható folyadék adását követően.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07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Amennyiben a beteg nem tolerálja a 15 másodperces kilégzésvégi szünetet a </a:t>
            </a:r>
            <a:r>
              <a:rPr lang="hu-HU" dirty="0" err="1" smtClean="0"/>
              <a:t>PEEP</a:t>
            </a:r>
            <a:r>
              <a:rPr lang="hu-HU" dirty="0" smtClean="0"/>
              <a:t> csökkentése</a:t>
            </a:r>
            <a:r>
              <a:rPr lang="hu-HU" baseline="0" dirty="0" smtClean="0"/>
              <a:t> hasonló </a:t>
            </a:r>
            <a:r>
              <a:rPr lang="hu-HU" baseline="0" dirty="0" err="1" smtClean="0"/>
              <a:t>hemodinamikai</a:t>
            </a:r>
            <a:r>
              <a:rPr lang="hu-HU" baseline="0" dirty="0" smtClean="0"/>
              <a:t> változásokat okozhat. Amennyiben a </a:t>
            </a:r>
            <a:r>
              <a:rPr lang="hu-HU" baseline="0" dirty="0" err="1" smtClean="0"/>
              <a:t>PEEP-et</a:t>
            </a:r>
            <a:r>
              <a:rPr lang="hu-HU" baseline="0" dirty="0" smtClean="0"/>
              <a:t> 10 vízcentiméterről 5 re csökkentjük és a beteg perctérfogata legalább </a:t>
            </a:r>
            <a:r>
              <a:rPr lang="hu-HU" baseline="0" dirty="0" err="1" smtClean="0"/>
              <a:t>9%-al</a:t>
            </a:r>
            <a:r>
              <a:rPr lang="hu-HU" baseline="0" dirty="0" smtClean="0"/>
              <a:t> emelkedik akkor a beteg </a:t>
            </a:r>
            <a:r>
              <a:rPr lang="hu-HU" baseline="0" dirty="0" err="1" smtClean="0"/>
              <a:t>responder</a:t>
            </a:r>
            <a:r>
              <a:rPr lang="hu-HU" baseline="0" dirty="0" smtClean="0"/>
              <a:t>, ha alatta van akkor non </a:t>
            </a:r>
            <a:r>
              <a:rPr lang="hu-HU" baseline="0" dirty="0" err="1" smtClean="0"/>
              <a:t>respondernek</a:t>
            </a:r>
            <a:r>
              <a:rPr lang="hu-HU" baseline="0" dirty="0" smtClean="0"/>
              <a:t> tekinthető. 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9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err="1" smtClean="0"/>
              <a:t>Paszív</a:t>
            </a:r>
            <a:r>
              <a:rPr lang="hu-HU" baseline="0" dirty="0" smtClean="0"/>
              <a:t> lábemelés során 45 fokos félig ülő helyzetben a vérvolumen egy része az </a:t>
            </a:r>
            <a:r>
              <a:rPr lang="hu-HU" baseline="0" dirty="0" err="1" smtClean="0"/>
              <a:t>alső</a:t>
            </a:r>
            <a:r>
              <a:rPr lang="hu-HU" baseline="0" dirty="0" smtClean="0"/>
              <a:t> végtagokba és a kismedencében </a:t>
            </a:r>
            <a:r>
              <a:rPr lang="hu-HU" baseline="0" dirty="0" err="1" smtClean="0"/>
              <a:t>gyülik</a:t>
            </a:r>
            <a:r>
              <a:rPr lang="hu-HU" baseline="0" dirty="0" smtClean="0"/>
              <a:t> fel. Ezt követően a beteget az ágyával együtt mozgatva hanyatt fektetve, mintegy </a:t>
            </a:r>
            <a:r>
              <a:rPr lang="hu-HU" baseline="0" dirty="0" err="1" smtClean="0"/>
              <a:t>250-300ml</a:t>
            </a:r>
            <a:r>
              <a:rPr lang="hu-HU" baseline="0" dirty="0" smtClean="0"/>
              <a:t> vér </a:t>
            </a:r>
            <a:r>
              <a:rPr lang="hu-HU" baseline="0" dirty="0" err="1" smtClean="0"/>
              <a:t>autotranszfúziója</a:t>
            </a:r>
            <a:r>
              <a:rPr lang="hu-HU" baseline="0" dirty="0" smtClean="0"/>
              <a:t> következik be. A teszt feltétele, hogy a beteget ismét felültetve a perctérfogata visszatérjen a kiindulási értékre. Előnye, hogy reverzibilis. További jelentős előnye, hogy a korábban említett </a:t>
            </a:r>
            <a:r>
              <a:rPr lang="hu-HU" baseline="0" dirty="0" err="1" smtClean="0"/>
              <a:t>R-LIMITS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akroním</a:t>
            </a:r>
            <a:r>
              <a:rPr lang="hu-HU" baseline="0" dirty="0" smtClean="0"/>
              <a:t> nem befolyásolja. Azonban álnegatív lehet emelkedett </a:t>
            </a:r>
            <a:r>
              <a:rPr lang="hu-HU" baseline="0" dirty="0" err="1" smtClean="0"/>
              <a:t>intraabdominális</a:t>
            </a:r>
            <a:r>
              <a:rPr lang="hu-HU" baseline="0" dirty="0" smtClean="0"/>
              <a:t> nyomásfokozódásban és kompressziós harisnya alkalmazása esetén, </a:t>
            </a:r>
            <a:r>
              <a:rPr lang="hu-HU" baseline="0" dirty="0" err="1" smtClean="0"/>
              <a:t>vlamint</a:t>
            </a:r>
            <a:r>
              <a:rPr lang="hu-HU" baseline="0" dirty="0" smtClean="0"/>
              <a:t> nem alkalmazható súlyos idegrendszeri inzultust </a:t>
            </a:r>
            <a:r>
              <a:rPr lang="hu-HU" baseline="0" dirty="0" err="1" smtClean="0"/>
              <a:t>lesznvedett</a:t>
            </a:r>
            <a:r>
              <a:rPr lang="hu-HU" baseline="0" dirty="0" smtClean="0"/>
              <a:t> betegeknél.  A teszt pozitívként értékelendő amennyiben a perctérfogat, vagy a bal kamrai kiáramlási traktusáramlás-idő integráljának változása 10%-ot meghaladja., vagy a kilégzésvégi szén-dioxid szint változása több mint 5%. 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Amennyiben</a:t>
            </a:r>
            <a:r>
              <a:rPr lang="hu-HU" baseline="0" dirty="0" smtClean="0"/>
              <a:t> a beteg a hasán fekszik, vagy a 45 fokos ágy megdöntés  nem kivitelezhető, a </a:t>
            </a:r>
            <a:r>
              <a:rPr lang="hu-HU" baseline="0" dirty="0" err="1" smtClean="0"/>
              <a:t>Trendelenburg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manöver</a:t>
            </a:r>
            <a:r>
              <a:rPr lang="hu-HU" baseline="0" dirty="0" smtClean="0"/>
              <a:t> használható, ahol +13 és -13 fok között változtatjuk a beteg ágyhelyzetét,  A </a:t>
            </a:r>
            <a:r>
              <a:rPr lang="hu-HU" baseline="0" dirty="0" err="1" smtClean="0"/>
              <a:t>trendelenburg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manöver</a:t>
            </a:r>
            <a:r>
              <a:rPr lang="hu-HU" baseline="0" dirty="0" smtClean="0"/>
              <a:t> során a perctérfogat változásának 8% a </a:t>
            </a:r>
            <a:r>
              <a:rPr lang="hu-HU" baseline="0" dirty="0" err="1" smtClean="0"/>
              <a:t>cut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off</a:t>
            </a:r>
            <a:r>
              <a:rPr lang="hu-HU" baseline="0" dirty="0" smtClean="0"/>
              <a:t> érték a szürkezónát 8-12% körül van 87 és 89 %-os </a:t>
            </a:r>
            <a:r>
              <a:rPr lang="hu-HU" baseline="0" dirty="0" err="1" smtClean="0"/>
              <a:t>zsenzitivitással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specificitással</a:t>
            </a:r>
            <a:r>
              <a:rPr lang="hu-HU" baseline="0" dirty="0" smtClean="0"/>
              <a:t>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9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miniflid</a:t>
            </a:r>
            <a:r>
              <a:rPr lang="hu-HU" dirty="0" smtClean="0"/>
              <a:t> </a:t>
            </a:r>
            <a:r>
              <a:rPr lang="hu-HU" dirty="0" err="1" smtClean="0"/>
              <a:t>challenge</a:t>
            </a:r>
            <a:r>
              <a:rPr lang="hu-HU" dirty="0" smtClean="0"/>
              <a:t> teszt során 1-2 perc alatt </a:t>
            </a:r>
            <a:r>
              <a:rPr lang="hu-HU" dirty="0" err="1" smtClean="0"/>
              <a:t>100-150ml</a:t>
            </a:r>
            <a:r>
              <a:rPr lang="hu-HU" baseline="0" dirty="0" smtClean="0"/>
              <a:t>  folyadékot adunk a betegnek </a:t>
            </a:r>
            <a:r>
              <a:rPr lang="hu-HU" baseline="0" dirty="0" err="1" smtClean="0"/>
              <a:t>bólusban</a:t>
            </a:r>
            <a:r>
              <a:rPr lang="hu-HU" baseline="0" dirty="0" smtClean="0"/>
              <a:t>. Amennyiben a perctérfogat 5%-ot vagy többet emelkedik, a teszt pozitívnak értékelendő. Előnye </a:t>
            </a:r>
            <a:r>
              <a:rPr lang="hu-HU" baseline="0" dirty="0" err="1" smtClean="0"/>
              <a:t>atz</a:t>
            </a:r>
            <a:r>
              <a:rPr lang="hu-HU" baseline="0" dirty="0" smtClean="0"/>
              <a:t> egyszerű kivitelezhetőség, a már korábban említett </a:t>
            </a:r>
            <a:r>
              <a:rPr lang="hu-HU" baseline="0" dirty="0" err="1" smtClean="0"/>
              <a:t>R-LIMITS</a:t>
            </a:r>
            <a:r>
              <a:rPr lang="hu-HU" baseline="0" dirty="0" smtClean="0"/>
              <a:t> nem befolyásolja, azonban precíz perctérfogat/verőtérfogat </a:t>
            </a:r>
            <a:r>
              <a:rPr lang="hu-HU" baseline="0" dirty="0" err="1" smtClean="0"/>
              <a:t>monitorizálást</a:t>
            </a:r>
            <a:r>
              <a:rPr lang="hu-HU" baseline="0" dirty="0" smtClean="0"/>
              <a:t> igényel, folyadék bevitellel jár. A teszt alapján csak a </a:t>
            </a:r>
            <a:r>
              <a:rPr lang="hu-HU" baseline="0" dirty="0" err="1" smtClean="0"/>
              <a:t>100ml</a:t>
            </a:r>
            <a:r>
              <a:rPr lang="hu-HU" baseline="0" dirty="0" smtClean="0"/>
              <a:t> infúziójának a </a:t>
            </a:r>
            <a:r>
              <a:rPr lang="hu-HU" baseline="0" dirty="0" err="1" smtClean="0"/>
              <a:t>hemodianmikai</a:t>
            </a:r>
            <a:r>
              <a:rPr lang="hu-HU" baseline="0" dirty="0" smtClean="0"/>
              <a:t> hatására következtethetünk.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smtClean="0"/>
              <a:t>Kritikus állapotú betegeknél a ROSE koncepció alapján 4</a:t>
            </a:r>
            <a:r>
              <a:rPr lang="hu-HU" sz="2800" baseline="0" dirty="0" smtClean="0"/>
              <a:t> fázisra oszthatjuk a folyadék terápia lépéseit. Az első fázisban, </a:t>
            </a:r>
            <a:r>
              <a:rPr lang="hu-HU" sz="2800" baseline="0" dirty="0" err="1" smtClean="0"/>
              <a:t>reszuszcitáció</a:t>
            </a:r>
            <a:r>
              <a:rPr lang="hu-HU" sz="2800" baseline="0" dirty="0" smtClean="0"/>
              <a:t> során a sokk állapot elkerülésére előre meghatározott </a:t>
            </a:r>
            <a:r>
              <a:rPr lang="hu-HU" sz="2800" baseline="0" dirty="0" err="1" smtClean="0"/>
              <a:t>mennyíségeket</a:t>
            </a:r>
            <a:r>
              <a:rPr lang="hu-HU" sz="2800" baseline="0" dirty="0" smtClean="0"/>
              <a:t> javasolnak, mint például a </a:t>
            </a:r>
            <a:r>
              <a:rPr lang="hu-HU" sz="2800" baseline="0" dirty="0" err="1" smtClean="0"/>
              <a:t>surviving</a:t>
            </a:r>
            <a:r>
              <a:rPr lang="hu-HU" sz="2800" baseline="0" dirty="0" smtClean="0"/>
              <a:t> </a:t>
            </a:r>
            <a:r>
              <a:rPr lang="hu-HU" sz="2800" baseline="0" dirty="0" err="1" smtClean="0"/>
              <a:t>sepsis</a:t>
            </a:r>
            <a:r>
              <a:rPr lang="hu-HU" sz="2800" baseline="0" dirty="0" smtClean="0"/>
              <a:t> </a:t>
            </a:r>
            <a:r>
              <a:rPr lang="hu-HU" sz="2800" baseline="0" dirty="0" err="1" smtClean="0"/>
              <a:t>campaign</a:t>
            </a:r>
            <a:r>
              <a:rPr lang="hu-HU" sz="2800" baseline="0" dirty="0" smtClean="0"/>
              <a:t> </a:t>
            </a:r>
            <a:r>
              <a:rPr lang="hu-HU" sz="2800" baseline="0" dirty="0" err="1" smtClean="0"/>
              <a:t>30ml</a:t>
            </a:r>
            <a:r>
              <a:rPr lang="hu-HU" sz="2800" baseline="0" dirty="0" smtClean="0"/>
              <a:t>/</a:t>
            </a:r>
            <a:r>
              <a:rPr lang="hu-HU" sz="2800" baseline="0" dirty="0" err="1" smtClean="0"/>
              <a:t>ttkg</a:t>
            </a:r>
            <a:r>
              <a:rPr lang="hu-HU" sz="2800" baseline="0" dirty="0" smtClean="0"/>
              <a:t> folyadék </a:t>
            </a:r>
            <a:r>
              <a:rPr lang="hu-HU" sz="2800" baseline="0" dirty="0" err="1" smtClean="0"/>
              <a:t>bólusa</a:t>
            </a:r>
            <a:r>
              <a:rPr lang="hu-HU" sz="2800" baseline="0" dirty="0" smtClean="0"/>
              <a:t>. Addig az </a:t>
            </a:r>
            <a:r>
              <a:rPr lang="hu-HU" sz="2800" baseline="0" dirty="0" err="1" smtClean="0"/>
              <a:t>optimalizáció</a:t>
            </a:r>
            <a:r>
              <a:rPr lang="hu-HU" sz="2800" baseline="0" dirty="0" smtClean="0"/>
              <a:t> és stabilizáció fázisában már </a:t>
            </a:r>
            <a:r>
              <a:rPr lang="hu-HU" sz="2800" baseline="0" dirty="0" err="1" smtClean="0"/>
              <a:t>hemodinamikai</a:t>
            </a:r>
            <a:r>
              <a:rPr lang="hu-HU" sz="2800" baseline="0" dirty="0" smtClean="0"/>
              <a:t> végpontok alapján javasolt a folyadék </a:t>
            </a:r>
            <a:r>
              <a:rPr lang="hu-HU" sz="2800" baseline="0" dirty="0" err="1" smtClean="0"/>
              <a:t>bólus</a:t>
            </a:r>
            <a:r>
              <a:rPr lang="hu-HU" sz="2800" baseline="0" dirty="0" smtClean="0"/>
              <a:t> adása.  Míg az evakuáció fázisában amikor a cél a neutrális-negatív </a:t>
            </a:r>
            <a:r>
              <a:rPr lang="hu-HU" sz="2800" baseline="0" dirty="0" err="1" smtClean="0"/>
              <a:t>folyadékblance</a:t>
            </a:r>
            <a:r>
              <a:rPr lang="hu-HU" sz="2800" baseline="0" dirty="0" smtClean="0"/>
              <a:t> újbóli elérése ismét </a:t>
            </a:r>
            <a:r>
              <a:rPr lang="hu-HU" sz="2800" baseline="0" dirty="0" err="1" smtClean="0"/>
              <a:t>hemodinamikai</a:t>
            </a:r>
            <a:r>
              <a:rPr lang="hu-HU" sz="2800" baseline="0" dirty="0" smtClean="0"/>
              <a:t> végpontokat alkalmaz az optimális folyadékeltávolításhoz.</a:t>
            </a:r>
            <a:endParaRPr lang="en-US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3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Amennyiben a betegünknek nincs spontán légzése, szinusz ritmusban van, nincs </a:t>
            </a:r>
            <a:r>
              <a:rPr lang="hu-HU" baseline="0" dirty="0" err="1" smtClean="0"/>
              <a:t>jobbszívfél</a:t>
            </a:r>
            <a:r>
              <a:rPr lang="hu-HU" baseline="0" dirty="0" smtClean="0"/>
              <a:t> elégtelensége, jó a tüdő </a:t>
            </a:r>
            <a:r>
              <a:rPr lang="hu-HU" baseline="0" dirty="0" err="1" smtClean="0"/>
              <a:t>compliance</a:t>
            </a:r>
            <a:r>
              <a:rPr lang="hu-HU" baseline="0" dirty="0" smtClean="0"/>
              <a:t>, választható a </a:t>
            </a:r>
            <a:r>
              <a:rPr lang="hu-HU" baseline="0" dirty="0" err="1" smtClean="0"/>
              <a:t>PPV</a:t>
            </a:r>
            <a:endParaRPr lang="hu-HU" baseline="0" dirty="0" smtClean="0"/>
          </a:p>
          <a:p>
            <a:r>
              <a:rPr lang="hu-HU" baseline="0" dirty="0" smtClean="0"/>
              <a:t>és </a:t>
            </a:r>
            <a:r>
              <a:rPr lang="hu-HU" baseline="0" dirty="0" err="1" smtClean="0"/>
              <a:t>SVV</a:t>
            </a:r>
            <a:r>
              <a:rPr lang="hu-HU" baseline="0" dirty="0" smtClean="0"/>
              <a:t>. Amennyiben a betegnél nincs pozitív nyomású lélegeztetés akkor a passzív lábemelés és a </a:t>
            </a:r>
            <a:r>
              <a:rPr lang="hu-HU" baseline="0" dirty="0" err="1" smtClean="0"/>
              <a:t>minifluid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challenge</a:t>
            </a:r>
            <a:r>
              <a:rPr lang="hu-HU" baseline="0" dirty="0" smtClean="0"/>
              <a:t> teszt, valamint a </a:t>
            </a:r>
            <a:r>
              <a:rPr lang="hu-HU" baseline="0" dirty="0" err="1" smtClean="0"/>
              <a:t>vena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cava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inferior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collapszibilitás</a:t>
            </a:r>
            <a:r>
              <a:rPr lang="hu-HU" baseline="0" dirty="0" smtClean="0"/>
              <a:t> alkalmazható. Ha nincs pulzus </a:t>
            </a:r>
            <a:r>
              <a:rPr lang="hu-HU" baseline="0" dirty="0" err="1" smtClean="0"/>
              <a:t>kontur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analizisre</a:t>
            </a:r>
            <a:r>
              <a:rPr lang="hu-HU" baseline="0" dirty="0" smtClean="0"/>
              <a:t> alkalmas perctérfogat monitor, akkor a </a:t>
            </a:r>
            <a:r>
              <a:rPr lang="hu-HU" baseline="0" dirty="0" err="1" smtClean="0"/>
              <a:t>tidal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volume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challenge</a:t>
            </a:r>
            <a:r>
              <a:rPr lang="hu-HU" baseline="0" dirty="0" smtClean="0"/>
              <a:t> teszt és a pulzus nyomás variabilitás vizsgálható, valamint </a:t>
            </a:r>
            <a:r>
              <a:rPr lang="hu-HU" baseline="0" dirty="0" err="1" smtClean="0"/>
              <a:t>echokardiográfia</a:t>
            </a:r>
            <a:r>
              <a:rPr lang="hu-HU" baseline="0" dirty="0" smtClean="0"/>
              <a:t> során a balkamrai kiáramlási pálya áramlás idő integrálja alkalmazható. Ha a beteg  folyadékegyenlege jelentősen </a:t>
            </a:r>
            <a:r>
              <a:rPr lang="hu-HU" baseline="0" dirty="0" err="1" smtClean="0"/>
              <a:t>plusszban</a:t>
            </a:r>
            <a:r>
              <a:rPr lang="hu-HU" baseline="0" dirty="0" smtClean="0"/>
              <a:t> van akkor a mini-fluid </a:t>
            </a:r>
            <a:r>
              <a:rPr lang="hu-HU" baseline="0" dirty="0" err="1" smtClean="0"/>
              <a:t>challenge</a:t>
            </a:r>
            <a:r>
              <a:rPr lang="hu-HU" baseline="0" dirty="0" smtClean="0"/>
              <a:t> teszt kerülendő. Hason fekvő betegeknél pedig a belégzés és kilégzésvégi </a:t>
            </a:r>
            <a:r>
              <a:rPr lang="hu-HU" baseline="0" dirty="0" err="1" smtClean="0"/>
              <a:t>okklúzív</a:t>
            </a:r>
            <a:r>
              <a:rPr lang="hu-HU" baseline="0" dirty="0" smtClean="0"/>
              <a:t> tesztek, valamint a </a:t>
            </a:r>
            <a:r>
              <a:rPr lang="hu-HU" baseline="0" dirty="0" err="1" smtClean="0"/>
              <a:t>Trendelenburg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manöver</a:t>
            </a:r>
            <a:r>
              <a:rPr lang="hu-HU" baseline="0" dirty="0" smtClean="0"/>
              <a:t> alkalmazható.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optimalizációt</a:t>
            </a:r>
            <a:r>
              <a:rPr lang="hu-HU" baseline="0" dirty="0" smtClean="0"/>
              <a:t> követően a stabilizáció és evakuáció fázisában a a cél a betegeknél a neutrális-negatív folyadékegyenleg elérése.  </a:t>
            </a:r>
            <a:r>
              <a:rPr lang="hu-HU" baseline="0" dirty="0" err="1" smtClean="0"/>
              <a:t>Hemodinamikailag</a:t>
            </a:r>
            <a:r>
              <a:rPr lang="hu-HU" baseline="0" dirty="0" smtClean="0"/>
              <a:t> stabil betegeknél a negatív dinamikus </a:t>
            </a:r>
            <a:r>
              <a:rPr lang="hu-HU" baseline="0" dirty="0" err="1" smtClean="0"/>
              <a:t>preload</a:t>
            </a:r>
            <a:r>
              <a:rPr lang="hu-HU" baseline="0" dirty="0" smtClean="0"/>
              <a:t> tesztek indikálhatják a folyadékeltávolítás megkezdését, fokozást:  Amennyiben folyadékeltávolítás közben pozitívvá válnak a dinamikus </a:t>
            </a:r>
            <a:r>
              <a:rPr lang="hu-HU" baseline="0" dirty="0" err="1" smtClean="0"/>
              <a:t>preload</a:t>
            </a:r>
            <a:r>
              <a:rPr lang="hu-HU" baseline="0" dirty="0" smtClean="0"/>
              <a:t> tesztek ezek jelezhetik előre a </a:t>
            </a:r>
            <a:r>
              <a:rPr lang="hu-HU" baseline="0" dirty="0" err="1" smtClean="0"/>
              <a:t>folyadékavakuáció</a:t>
            </a:r>
            <a:r>
              <a:rPr lang="hu-HU" baseline="0" dirty="0" smtClean="0"/>
              <a:t> végpontját is.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3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err="1" smtClean="0"/>
              <a:t>Hemodinamikailag</a:t>
            </a:r>
            <a:r>
              <a:rPr lang="hu-HU" sz="2000" dirty="0" smtClean="0"/>
              <a:t> stabil,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intermittáló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hemodialízis</a:t>
            </a:r>
            <a:r>
              <a:rPr lang="hu-HU" sz="2000" baseline="0" dirty="0" smtClean="0"/>
              <a:t> kezelés előtt  álló betegeknél amennyiben a </a:t>
            </a:r>
            <a:r>
              <a:rPr lang="hu-HU" sz="2000" baseline="0" dirty="0" err="1" smtClean="0"/>
              <a:t>PLR</a:t>
            </a:r>
            <a:r>
              <a:rPr lang="hu-HU" sz="2000" baseline="0" dirty="0" smtClean="0"/>
              <a:t> teszt negatív volt, nem lépett fel </a:t>
            </a:r>
            <a:r>
              <a:rPr lang="hu-HU" sz="2000" baseline="0" dirty="0" err="1" smtClean="0"/>
              <a:t>hipotenzió</a:t>
            </a:r>
            <a:r>
              <a:rPr lang="hu-HU" sz="2000" baseline="0" dirty="0" smtClean="0"/>
              <a:t> kezelés közben, szemben azon betegeknél akiknél pozitív volt a teszt gyakrabban lépett fel </a:t>
            </a:r>
            <a:r>
              <a:rPr lang="hu-HU" sz="2000" baseline="0" dirty="0" err="1" smtClean="0"/>
              <a:t>hipotenzió</a:t>
            </a:r>
            <a:r>
              <a:rPr lang="hu-HU" sz="2000" baseline="0" dirty="0" smtClean="0"/>
              <a:t>. </a:t>
            </a:r>
          </a:p>
          <a:p>
            <a:r>
              <a:rPr lang="hu-HU" sz="2000" baseline="0" dirty="0" err="1" smtClean="0"/>
              <a:t>SCUF</a:t>
            </a:r>
            <a:r>
              <a:rPr lang="hu-HU" sz="2000" baseline="0" dirty="0" smtClean="0"/>
              <a:t> kezelés során a folyadék eltávolítással párhuzamosan a a </a:t>
            </a:r>
            <a:r>
              <a:rPr lang="hu-HU" sz="2000" baseline="0" dirty="0" err="1" smtClean="0"/>
              <a:t>vena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cava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inferior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kollapszibilitási</a:t>
            </a:r>
            <a:r>
              <a:rPr lang="hu-HU" sz="2000" baseline="0" dirty="0" smtClean="0"/>
              <a:t> index emelkedő tendenciát mutatott és 30%-os érték fölött lépett fel </a:t>
            </a:r>
            <a:r>
              <a:rPr lang="hu-HU" sz="2000" baseline="0" dirty="0" err="1" smtClean="0"/>
              <a:t>hipotenzió</a:t>
            </a:r>
            <a:r>
              <a:rPr lang="hu-HU" sz="2000" baseline="0" dirty="0" smtClean="0"/>
              <a:t> a betegeknél.</a:t>
            </a:r>
          </a:p>
          <a:p>
            <a:endParaRPr lang="hu-HU" sz="2000" baseline="0" dirty="0" smtClean="0"/>
          </a:p>
          <a:p>
            <a:r>
              <a:rPr lang="hu-HU" sz="2000" baseline="0" dirty="0" smtClean="0"/>
              <a:t>9% </a:t>
            </a:r>
            <a:r>
              <a:rPr lang="hu-HU" sz="2000" baseline="0" dirty="0" err="1" smtClean="0"/>
              <a:t>sens</a:t>
            </a:r>
            <a:r>
              <a:rPr lang="hu-HU" sz="2000" baseline="0" dirty="0" smtClean="0"/>
              <a:t>: 72%, </a:t>
            </a:r>
            <a:r>
              <a:rPr lang="hu-HU" sz="2000" baseline="0" dirty="0" err="1" smtClean="0"/>
              <a:t>specificity</a:t>
            </a:r>
            <a:r>
              <a:rPr lang="hu-HU" sz="2000" baseline="0" dirty="0" smtClean="0"/>
              <a:t>: 96%</a:t>
            </a:r>
            <a:endParaRPr lang="en-US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9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err="1" smtClean="0"/>
              <a:t>Hemodinamikailag</a:t>
            </a:r>
            <a:r>
              <a:rPr lang="hu-HU" sz="2000" dirty="0" smtClean="0"/>
              <a:t> stabil,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intermittáló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hemodialízis</a:t>
            </a:r>
            <a:r>
              <a:rPr lang="hu-HU" sz="2000" baseline="0" dirty="0" smtClean="0"/>
              <a:t> kezelés előtt  álló betegeknél amennyiben a </a:t>
            </a:r>
            <a:r>
              <a:rPr lang="hu-HU" sz="2000" baseline="0" dirty="0" err="1" smtClean="0"/>
              <a:t>PLR</a:t>
            </a:r>
            <a:r>
              <a:rPr lang="hu-HU" sz="2000" baseline="0" dirty="0" smtClean="0"/>
              <a:t> teszt negatív volt, nem lépett fel </a:t>
            </a:r>
            <a:r>
              <a:rPr lang="hu-HU" sz="2000" baseline="0" dirty="0" err="1" smtClean="0"/>
              <a:t>hipotenzió</a:t>
            </a:r>
            <a:r>
              <a:rPr lang="hu-HU" sz="2000" baseline="0" dirty="0" smtClean="0"/>
              <a:t> kezelés közben, szemben azon betegeknél akiknél pozitív volt a teszt gyakrabban lépett fel </a:t>
            </a:r>
            <a:r>
              <a:rPr lang="hu-HU" sz="2000" baseline="0" dirty="0" err="1" smtClean="0"/>
              <a:t>hipotenzió</a:t>
            </a:r>
            <a:r>
              <a:rPr lang="hu-HU" sz="2000" baseline="0" dirty="0" smtClean="0"/>
              <a:t>. </a:t>
            </a:r>
          </a:p>
          <a:p>
            <a:r>
              <a:rPr lang="hu-HU" sz="2000" baseline="0" dirty="0" err="1" smtClean="0"/>
              <a:t>SCUF</a:t>
            </a:r>
            <a:r>
              <a:rPr lang="hu-HU" sz="2000" baseline="0" dirty="0" smtClean="0"/>
              <a:t> kezelés során a folyadék eltávolítással párhuzamosan a a </a:t>
            </a:r>
            <a:r>
              <a:rPr lang="hu-HU" sz="2000" baseline="0" dirty="0" err="1" smtClean="0"/>
              <a:t>vena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cava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inferior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kollapszibilitási</a:t>
            </a:r>
            <a:r>
              <a:rPr lang="hu-HU" sz="2000" baseline="0" dirty="0" smtClean="0"/>
              <a:t> index emelkedő tendenciát mutatott és 30%-os érték fölött lépett fel </a:t>
            </a:r>
            <a:r>
              <a:rPr lang="hu-HU" sz="2000" baseline="0" dirty="0" err="1" smtClean="0"/>
              <a:t>hipotenzió</a:t>
            </a:r>
            <a:r>
              <a:rPr lang="hu-HU" sz="2000" baseline="0" dirty="0" smtClean="0"/>
              <a:t> a betegeknél.</a:t>
            </a:r>
          </a:p>
          <a:p>
            <a:endParaRPr lang="hu-HU" sz="2000" baseline="0" dirty="0" smtClean="0"/>
          </a:p>
          <a:p>
            <a:r>
              <a:rPr lang="hu-HU" sz="2000" baseline="0" dirty="0" smtClean="0"/>
              <a:t>9% </a:t>
            </a:r>
            <a:r>
              <a:rPr lang="hu-HU" sz="2000" baseline="0" dirty="0" err="1" smtClean="0"/>
              <a:t>sens</a:t>
            </a:r>
            <a:r>
              <a:rPr lang="hu-HU" sz="2000" baseline="0" dirty="0" smtClean="0"/>
              <a:t>: 72%, </a:t>
            </a:r>
            <a:r>
              <a:rPr lang="hu-HU" sz="2000" baseline="0" dirty="0" err="1" smtClean="0"/>
              <a:t>specificity</a:t>
            </a:r>
            <a:r>
              <a:rPr lang="hu-HU" sz="2000" baseline="0" dirty="0" smtClean="0"/>
              <a:t>: 96%</a:t>
            </a:r>
            <a:endParaRPr lang="en-US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4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Műtői</a:t>
            </a:r>
            <a:r>
              <a:rPr lang="hu-HU" sz="2000" baseline="0" dirty="0" smtClean="0"/>
              <a:t> </a:t>
            </a:r>
            <a:r>
              <a:rPr lang="hu-HU" sz="2000" baseline="0" dirty="0" err="1" smtClean="0"/>
              <a:t>környezeteben</a:t>
            </a:r>
            <a:r>
              <a:rPr lang="hu-HU" sz="2000" baseline="0" dirty="0" smtClean="0"/>
              <a:t> a műtét típusa és a beteg </a:t>
            </a:r>
            <a:r>
              <a:rPr lang="hu-HU" sz="2000" baseline="0" dirty="0" err="1" smtClean="0"/>
              <a:t>poziciója</a:t>
            </a:r>
            <a:r>
              <a:rPr lang="hu-HU" sz="2000" baseline="0" dirty="0" smtClean="0"/>
              <a:t> befolyásolta </a:t>
            </a:r>
            <a:r>
              <a:rPr lang="hu-HU" sz="2000" baseline="0" dirty="0" err="1" smtClean="0"/>
              <a:t>PPV</a:t>
            </a:r>
            <a:r>
              <a:rPr lang="hu-HU" sz="2000" baseline="0" dirty="0" smtClean="0"/>
              <a:t> és </a:t>
            </a:r>
            <a:r>
              <a:rPr lang="hu-HU" sz="2000" baseline="0" dirty="0" err="1" smtClean="0"/>
              <a:t>SVV</a:t>
            </a:r>
            <a:r>
              <a:rPr lang="hu-HU" sz="2000" baseline="0" dirty="0" smtClean="0"/>
              <a:t> megbízhatóságát, a betegek </a:t>
            </a:r>
            <a:r>
              <a:rPr lang="hu-HU" sz="2000" baseline="0" dirty="0" err="1" smtClean="0"/>
              <a:t>kb</a:t>
            </a:r>
            <a:r>
              <a:rPr lang="hu-HU" sz="2000" baseline="0" dirty="0" smtClean="0"/>
              <a:t> a fele a 11 és 12 % körüli szürkezónába esett. Az alábbi </a:t>
            </a:r>
            <a:endParaRPr lang="en-US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1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14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Frank </a:t>
            </a:r>
            <a:r>
              <a:rPr lang="hu-HU" dirty="0" err="1" smtClean="0"/>
              <a:t>Starling</a:t>
            </a:r>
            <a:r>
              <a:rPr lang="hu-HU" dirty="0" smtClean="0"/>
              <a:t> törvénye alapján akkor növelhető</a:t>
            </a:r>
            <a:r>
              <a:rPr lang="hu-HU" baseline="0" dirty="0" smtClean="0"/>
              <a:t> a verőtérfogat folyadék adásával </a:t>
            </a:r>
            <a:r>
              <a:rPr lang="hu-HU" dirty="0" smtClean="0"/>
              <a:t>ha jobb</a:t>
            </a:r>
            <a:r>
              <a:rPr lang="hu-HU" baseline="0" dirty="0" smtClean="0"/>
              <a:t> és a </a:t>
            </a:r>
            <a:r>
              <a:rPr lang="hu-HU" baseline="0" dirty="0" err="1" smtClean="0"/>
              <a:t>balszívfél</a:t>
            </a:r>
            <a:r>
              <a:rPr lang="hu-HU" baseline="0" dirty="0" smtClean="0"/>
              <a:t> is a meredek, felszálló szakaszán van.  Ezen a szakaszon egységnyi előterhelés jelentős verőtérfogat változással jár, míg a plató szakaszon </a:t>
            </a:r>
            <a:r>
              <a:rPr lang="hu-HU" baseline="0" dirty="0" err="1" smtClean="0"/>
              <a:t>úgyanerre</a:t>
            </a:r>
            <a:r>
              <a:rPr lang="hu-HU" baseline="0" dirty="0" smtClean="0"/>
              <a:t> az előterhelés emelkedésre nincs vagy csak minimális verőtérfogat emelkedés társul.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7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folyadék válaszkészség </a:t>
            </a:r>
            <a:r>
              <a:rPr lang="hu-HU" baseline="0" dirty="0" err="1" smtClean="0"/>
              <a:t>definiciója</a:t>
            </a:r>
            <a:r>
              <a:rPr lang="hu-HU" baseline="0" dirty="0" smtClean="0"/>
              <a:t> a verőtérfogat/ perctérfogat emelkedése </a:t>
            </a:r>
            <a:r>
              <a:rPr lang="hu-HU" baseline="0" dirty="0" err="1" smtClean="0"/>
              <a:t>10-15%-al</a:t>
            </a:r>
            <a:r>
              <a:rPr lang="hu-HU" baseline="0" dirty="0" smtClean="0"/>
              <a:t> a kiindulási értékhez képest </a:t>
            </a:r>
            <a:r>
              <a:rPr lang="hu-HU" baseline="0" dirty="0" err="1" smtClean="0"/>
              <a:t>folyadékbólus</a:t>
            </a:r>
            <a:r>
              <a:rPr lang="hu-HU" baseline="0" dirty="0" smtClean="0"/>
              <a:t> hatására. 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előterhelést</a:t>
            </a:r>
            <a:r>
              <a:rPr lang="hu-HU" baseline="0" dirty="0" smtClean="0"/>
              <a:t> indirekt módon </a:t>
            </a:r>
            <a:r>
              <a:rPr lang="hu-HU" baseline="0" dirty="0" err="1" smtClean="0"/>
              <a:t>meghatározoó</a:t>
            </a:r>
            <a:r>
              <a:rPr lang="hu-HU" baseline="0" dirty="0" smtClean="0"/>
              <a:t> paramétereket statikus és dinamikus paraméterekre oszthatjuk fel. Statikus paraméter a centrális vénás nyomás, a </a:t>
            </a:r>
            <a:r>
              <a:rPr lang="hu-HU" baseline="0" dirty="0" err="1" smtClean="0"/>
              <a:t>pulmonális</a:t>
            </a:r>
            <a:r>
              <a:rPr lang="hu-HU" baseline="0" dirty="0" smtClean="0"/>
              <a:t> kapilláris éknyomás, a </a:t>
            </a:r>
            <a:r>
              <a:rPr lang="hu-HU" baseline="0" dirty="0" err="1" smtClean="0"/>
              <a:t>PiCCO</a:t>
            </a:r>
            <a:r>
              <a:rPr lang="hu-HU" baseline="0" dirty="0" smtClean="0"/>
              <a:t> paraméterek közé tartozó globális végdiasztolés volumen és </a:t>
            </a:r>
            <a:r>
              <a:rPr lang="hu-HU" baseline="0" dirty="0" err="1" smtClean="0"/>
              <a:t>intrathorakális</a:t>
            </a:r>
            <a:r>
              <a:rPr lang="hu-HU" baseline="0" dirty="0" smtClean="0"/>
              <a:t> vérvolumen.  Ezzel szemben a leggyakrabban használt dinamikus </a:t>
            </a:r>
            <a:r>
              <a:rPr lang="hu-HU" baseline="0" dirty="0" err="1" smtClean="0"/>
              <a:t>preload</a:t>
            </a:r>
            <a:r>
              <a:rPr lang="hu-HU" baseline="0" dirty="0" smtClean="0"/>
              <a:t> paraméterek a   pulzus nyomás variabilitás, verőtérfogat variabilitás, a passzív lábemelés teszt,</a:t>
            </a:r>
          </a:p>
          <a:p>
            <a:r>
              <a:rPr lang="hu-HU" dirty="0" err="1" smtClean="0"/>
              <a:t>Avena</a:t>
            </a:r>
            <a:r>
              <a:rPr lang="hu-HU" dirty="0" smtClean="0"/>
              <a:t> </a:t>
            </a:r>
            <a:r>
              <a:rPr lang="hu-HU" dirty="0" err="1" smtClean="0"/>
              <a:t>cava</a:t>
            </a:r>
            <a:r>
              <a:rPr lang="hu-HU" dirty="0" smtClean="0"/>
              <a:t> </a:t>
            </a:r>
            <a:r>
              <a:rPr lang="hu-HU" dirty="0" err="1" smtClean="0"/>
              <a:t>inferior</a:t>
            </a:r>
            <a:r>
              <a:rPr lang="hu-HU" dirty="0" smtClean="0"/>
              <a:t> </a:t>
            </a:r>
            <a:r>
              <a:rPr lang="hu-HU" dirty="0" err="1" smtClean="0"/>
              <a:t>kollapszibilitás</a:t>
            </a:r>
            <a:r>
              <a:rPr lang="hu-HU" dirty="0" smtClean="0"/>
              <a:t>, </a:t>
            </a:r>
            <a:r>
              <a:rPr lang="hu-HU" dirty="0" err="1" smtClean="0"/>
              <a:t>disztenzibilitás</a:t>
            </a:r>
            <a:r>
              <a:rPr lang="hu-HU" dirty="0" smtClean="0"/>
              <a:t>,</a:t>
            </a:r>
            <a:r>
              <a:rPr lang="hu-HU" baseline="0" dirty="0" smtClean="0"/>
              <a:t> a kilégzésvégi </a:t>
            </a:r>
            <a:r>
              <a:rPr lang="hu-HU" baseline="0" dirty="0" err="1" smtClean="0"/>
              <a:t>okklúzív</a:t>
            </a:r>
            <a:r>
              <a:rPr lang="hu-HU" baseline="0" dirty="0" smtClean="0"/>
              <a:t> teszt és a mini fluid </a:t>
            </a:r>
            <a:r>
              <a:rPr lang="hu-HU" baseline="0" dirty="0" err="1" smtClean="0"/>
              <a:t>challenge</a:t>
            </a:r>
            <a:r>
              <a:rPr lang="hu-HU" baseline="0" dirty="0" smtClean="0"/>
              <a:t> teszt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3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centrális</a:t>
            </a:r>
            <a:r>
              <a:rPr lang="hu-HU" baseline="0" dirty="0" smtClean="0"/>
              <a:t> vénás és </a:t>
            </a:r>
            <a:r>
              <a:rPr lang="hu-HU" baseline="0" dirty="0" err="1" smtClean="0"/>
              <a:t>pulmonáris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kapillátrs</a:t>
            </a:r>
            <a:r>
              <a:rPr lang="hu-HU" baseline="0" dirty="0" smtClean="0"/>
              <a:t> éknyomás</a:t>
            </a:r>
            <a:r>
              <a:rPr lang="hu-HU" dirty="0" smtClean="0"/>
              <a:t> legfontosabb limitáló tényezője, hogy nem képesek</a:t>
            </a:r>
            <a:r>
              <a:rPr lang="hu-HU" baseline="0" dirty="0" smtClean="0"/>
              <a:t> jól differenciálni a folyadékra reagáló, </a:t>
            </a:r>
            <a:r>
              <a:rPr lang="hu-HU" baseline="0" dirty="0" err="1" smtClean="0"/>
              <a:t>responder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non-responder</a:t>
            </a:r>
            <a:r>
              <a:rPr lang="hu-HU" baseline="0" dirty="0" smtClean="0"/>
              <a:t> beteget. Vannak betegek akik magas </a:t>
            </a:r>
            <a:r>
              <a:rPr lang="hu-HU" baseline="0" dirty="0" err="1" smtClean="0"/>
              <a:t>CVP</a:t>
            </a:r>
            <a:r>
              <a:rPr lang="hu-HU" baseline="0" dirty="0" smtClean="0"/>
              <a:t> mellett is profitálhatnak a folyadék adásából, míg a </a:t>
            </a:r>
            <a:r>
              <a:rPr lang="hu-HU" baseline="0" dirty="0" err="1" smtClean="0"/>
              <a:t>non-responder</a:t>
            </a:r>
            <a:r>
              <a:rPr lang="hu-HU" baseline="0" dirty="0" smtClean="0"/>
              <a:t> csoportban bizonyos betegeknek folyadék adására a perctérfogata nem emelkedik alacsony </a:t>
            </a:r>
            <a:r>
              <a:rPr lang="hu-HU" baseline="0" dirty="0" err="1" smtClean="0"/>
              <a:t>CVP</a:t>
            </a:r>
            <a:r>
              <a:rPr lang="hu-HU" baseline="0" dirty="0" smtClean="0"/>
              <a:t> mellett sem. A </a:t>
            </a:r>
            <a:r>
              <a:rPr lang="hu-HU" baseline="0" dirty="0" err="1" smtClean="0"/>
              <a:t>pulmonális</a:t>
            </a:r>
            <a:r>
              <a:rPr lang="hu-HU" baseline="0" dirty="0" smtClean="0"/>
              <a:t> kapilláris éknyomás hasonló mintázatot mutat mint a centrális vénás nyomás.  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intrathorakális</a:t>
            </a:r>
            <a:r>
              <a:rPr lang="hu-HU" dirty="0" smtClean="0"/>
              <a:t> vérvolumen</a:t>
            </a:r>
            <a:r>
              <a:rPr lang="hu-HU" baseline="0" dirty="0" smtClean="0"/>
              <a:t> a centrális vénás nyomáshoz hasonlóan kevéssé tudja diszkriminálni a folyadék </a:t>
            </a:r>
            <a:r>
              <a:rPr lang="hu-HU" baseline="0" dirty="0" err="1" smtClean="0"/>
              <a:t>responder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non-responder</a:t>
            </a:r>
            <a:r>
              <a:rPr lang="hu-HU" baseline="0" dirty="0" smtClean="0"/>
              <a:t> betegeket. Szenzitivitás és </a:t>
            </a:r>
            <a:r>
              <a:rPr lang="hu-HU" baseline="0" dirty="0" err="1" smtClean="0"/>
              <a:t>specificitiás</a:t>
            </a:r>
            <a:r>
              <a:rPr lang="hu-HU" baseline="0" dirty="0" smtClean="0"/>
              <a:t> tekintetében az </a:t>
            </a:r>
            <a:r>
              <a:rPr lang="hu-HU" baseline="0" dirty="0" err="1" smtClean="0"/>
              <a:t>ITBVI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CVP</a:t>
            </a:r>
            <a:r>
              <a:rPr lang="hu-HU" baseline="0" dirty="0" smtClean="0"/>
              <a:t> hasonló mintázatot mutat.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dinamikus </a:t>
            </a:r>
            <a:r>
              <a:rPr lang="hu-HU" baseline="0" dirty="0" err="1" smtClean="0"/>
              <a:t>preload</a:t>
            </a:r>
            <a:r>
              <a:rPr lang="hu-HU" baseline="0" dirty="0" smtClean="0"/>
              <a:t> teszteket akkor tudjuk megfelelően értékelni, ha ismerjük a limitáló tényezőket is. A Szív tüdő </a:t>
            </a:r>
            <a:r>
              <a:rPr lang="hu-HU" baseline="0" dirty="0" err="1" smtClean="0"/>
              <a:t>interkación</a:t>
            </a:r>
            <a:r>
              <a:rPr lang="hu-HU" baseline="0" dirty="0" smtClean="0"/>
              <a:t> alapuló teszteknél az </a:t>
            </a:r>
            <a:r>
              <a:rPr lang="hu-HU" baseline="0" dirty="0" err="1" smtClean="0"/>
              <a:t>R-LIMITS</a:t>
            </a:r>
            <a:r>
              <a:rPr lang="hu-HU" baseline="0" dirty="0" smtClean="0"/>
              <a:t> mozaikszó </a:t>
            </a:r>
            <a:r>
              <a:rPr lang="hu-HU" baseline="0" dirty="0" err="1" smtClean="0"/>
              <a:t>ból</a:t>
            </a:r>
            <a:r>
              <a:rPr lang="hu-HU" baseline="0" dirty="0" smtClean="0"/>
              <a:t> R a </a:t>
            </a:r>
            <a:r>
              <a:rPr lang="hu-HU" baseline="0" dirty="0" err="1" smtClean="0"/>
              <a:t>jobbszívfél</a:t>
            </a:r>
            <a:r>
              <a:rPr lang="hu-HU" baseline="0" dirty="0" smtClean="0"/>
              <a:t> elégtelenség, L- alacsony szívfrekvencia, I Irreguláris szívritmus, M-alacsony légzési térfogatú lélegezetés, I emelkedett </a:t>
            </a:r>
            <a:r>
              <a:rPr lang="hu-HU" baseline="0" dirty="0" err="1" smtClean="0"/>
              <a:t>intraabdominális</a:t>
            </a:r>
            <a:r>
              <a:rPr lang="hu-HU" baseline="0" dirty="0" smtClean="0"/>
              <a:t> nyomás, T, nyitott mellkas, S spontán légzési aktivitást jelenti. A volumen változás elvén alapuló teszteknél a Passzív lábemelés álnegatív lehet emelkedett </a:t>
            </a:r>
            <a:r>
              <a:rPr lang="hu-HU" baseline="0" dirty="0" err="1" smtClean="0"/>
              <a:t>intraabdominális</a:t>
            </a:r>
            <a:r>
              <a:rPr lang="hu-HU" baseline="0" dirty="0" smtClean="0"/>
              <a:t> nyomásfokozódás esetén, és kontraindikált súlyos koponya sérülteknél, instabil medence törésnél. A </a:t>
            </a:r>
            <a:r>
              <a:rPr lang="hu-HU" baseline="0" dirty="0" err="1" smtClean="0"/>
              <a:t>minfluid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challenge</a:t>
            </a:r>
            <a:r>
              <a:rPr lang="hu-HU" baseline="0" dirty="0" smtClean="0"/>
              <a:t> teszt ismételt alkalmazása volumen túltöltéshez vezethet, valamint a kismértékű </a:t>
            </a:r>
            <a:r>
              <a:rPr lang="hu-HU" baseline="0" dirty="0" err="1" smtClean="0"/>
              <a:t>hemodinamikai</a:t>
            </a:r>
            <a:r>
              <a:rPr lang="hu-HU" baseline="0" dirty="0" smtClean="0"/>
              <a:t> változások miatt érzékeny </a:t>
            </a:r>
            <a:r>
              <a:rPr lang="hu-HU" baseline="0" dirty="0" err="1" smtClean="0"/>
              <a:t>monitorizálási</a:t>
            </a:r>
            <a:r>
              <a:rPr lang="hu-HU" baseline="0" dirty="0" smtClean="0"/>
              <a:t> technikát igényel.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szív tüdő </a:t>
            </a:r>
            <a:r>
              <a:rPr lang="hu-HU" dirty="0" err="1" smtClean="0"/>
              <a:t>interkación</a:t>
            </a:r>
            <a:r>
              <a:rPr lang="hu-HU" dirty="0" smtClean="0"/>
              <a:t> alapuló</a:t>
            </a:r>
            <a:r>
              <a:rPr lang="hu-HU" baseline="0" dirty="0" smtClean="0"/>
              <a:t> teszteknél a légzési </a:t>
            </a:r>
            <a:r>
              <a:rPr lang="hu-HU" baseline="0" dirty="0" err="1" smtClean="0"/>
              <a:t>cikklusok</a:t>
            </a:r>
            <a:r>
              <a:rPr lang="hu-HU" baseline="0" dirty="0" smtClean="0"/>
              <a:t> során bekövetkező </a:t>
            </a:r>
            <a:r>
              <a:rPr lang="hu-HU" baseline="0" dirty="0" err="1" smtClean="0"/>
              <a:t>pleurális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transpulmonlis</a:t>
            </a:r>
            <a:r>
              <a:rPr lang="hu-HU" baseline="0" dirty="0" smtClean="0"/>
              <a:t> nyomásváltozások befolyásolják a jobb és a </a:t>
            </a:r>
            <a:r>
              <a:rPr lang="hu-HU" baseline="0" dirty="0" err="1" smtClean="0"/>
              <a:t>balszívfél</a:t>
            </a:r>
            <a:r>
              <a:rPr lang="hu-HU" baseline="0" dirty="0" smtClean="0"/>
              <a:t> elő és utóterhelését.  Pozitív nyomású lélegeztetésnél a csökken a </a:t>
            </a:r>
            <a:r>
              <a:rPr lang="hu-HU" baseline="0" dirty="0" err="1" smtClean="0"/>
              <a:t>jobbszívfél</a:t>
            </a:r>
            <a:r>
              <a:rPr lang="hu-HU" baseline="0" dirty="0" smtClean="0"/>
              <a:t> előterhelése és emelkedik az utóterhelése, míg a </a:t>
            </a:r>
            <a:r>
              <a:rPr lang="hu-HU" baseline="0" dirty="0" err="1" smtClean="0"/>
              <a:t>balszívfélnél</a:t>
            </a:r>
            <a:r>
              <a:rPr lang="hu-HU" baseline="0" dirty="0" smtClean="0"/>
              <a:t> ezzel párhuzamosan az ellenkező hatások következnek be. Így a verőtérfogat és pulzus nyomás belégzéskor </a:t>
            </a:r>
            <a:r>
              <a:rPr lang="hu-HU" baseline="0" dirty="0" err="1" smtClean="0"/>
              <a:t>emlkedik</a:t>
            </a:r>
            <a:r>
              <a:rPr lang="hu-HU" baseline="0" dirty="0" smtClean="0"/>
              <a:t>, míg kilégzéskor csökken gépi lélegezetett betegeknél.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2A33-2C10-4DD3-BEBC-709F9418D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1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7DDB-A6D6-4A18-82D4-847EDDFD870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4ECD-B971-4D00-8401-5FD960179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61373"/>
            <a:ext cx="9144000" cy="687589"/>
          </a:xfrm>
        </p:spPr>
        <p:txBody>
          <a:bodyPr>
            <a:normAutofit/>
          </a:bodyPr>
          <a:lstStyle/>
          <a:p>
            <a:r>
              <a:rPr lang="hu-HU" sz="4000" dirty="0"/>
              <a:t>Folyadék válaszkészség vizsgálata</a:t>
            </a:r>
            <a:endParaRPr lang="en-US" sz="40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69453" y="2884764"/>
            <a:ext cx="9144000" cy="1655762"/>
          </a:xfrm>
        </p:spPr>
        <p:txBody>
          <a:bodyPr/>
          <a:lstStyle/>
          <a:p>
            <a:r>
              <a:rPr lang="hu-HU" dirty="0" err="1"/>
              <a:t>Dr</a:t>
            </a:r>
            <a:r>
              <a:rPr lang="hu-HU" dirty="0"/>
              <a:t> Németh Márton Ferenc</a:t>
            </a:r>
          </a:p>
          <a:p>
            <a:r>
              <a:rPr lang="hu-HU" dirty="0"/>
              <a:t>PTE </a:t>
            </a:r>
            <a:r>
              <a:rPr lang="hu-HU" dirty="0" err="1"/>
              <a:t>KK</a:t>
            </a:r>
            <a:r>
              <a:rPr lang="hu-HU" dirty="0"/>
              <a:t> </a:t>
            </a:r>
            <a:r>
              <a:rPr lang="hu-HU" dirty="0" err="1"/>
              <a:t>AITI</a:t>
            </a:r>
            <a:endParaRPr lang="hu-HU" dirty="0"/>
          </a:p>
          <a:p>
            <a:r>
              <a:rPr lang="hu-HU" dirty="0"/>
              <a:t>2026.09.26-27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12" y="5792340"/>
            <a:ext cx="4948750" cy="106566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E752E0-12B1-0D45-8173-782EFA130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2714995-F254-81CB-D8B5-82D85794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6271783-8627-39B3-9D97-C1762365E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49EDF14-D46C-0D09-83C2-1EBD8623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4351338"/>
          </a:xfrm>
        </p:spPr>
        <p:txBody>
          <a:bodyPr/>
          <a:lstStyle/>
          <a:p>
            <a:r>
              <a:rPr lang="hu-HU" dirty="0"/>
              <a:t>Szív-tüdő interakción alapuló tesztek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CFE9B33E-F513-5D46-E57A-4B16295D68F7}"/>
              </a:ext>
            </a:extLst>
          </p:cNvPr>
          <p:cNvSpPr txBox="1"/>
          <p:nvPr/>
        </p:nvSpPr>
        <p:spPr>
          <a:xfrm>
            <a:off x="7847134" y="6488668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Teboul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en-US" dirty="0"/>
              <a:t>Am 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Med. 2019</a:t>
            </a:r>
            <a:r>
              <a:rPr lang="hu-HU" dirty="0"/>
              <a:t>.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9EC06EC-B4DD-94BD-93E7-21B46BB51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823991"/>
            <a:ext cx="9067800" cy="445833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Dinamikus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8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E213BF-7A64-8DB5-DA09-B0D51A9E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B3ABDD4-9F85-404E-68A8-853B1642D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BF35B47-8781-35C1-3679-00E1EE61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6957A8B-6C7D-0C78-D2D4-98DC114F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4351338"/>
          </a:xfrm>
        </p:spPr>
        <p:txBody>
          <a:bodyPr/>
          <a:lstStyle/>
          <a:p>
            <a:r>
              <a:rPr lang="hu-HU" dirty="0"/>
              <a:t>Pulzus nyomás variabilitás PPV</a:t>
            </a:r>
          </a:p>
          <a:p>
            <a:r>
              <a:rPr lang="hu-HU" dirty="0"/>
              <a:t>Verőtérfogat variabilitás SVV</a:t>
            </a:r>
          </a:p>
          <a:p>
            <a:r>
              <a:rPr lang="hu-HU" dirty="0"/>
              <a:t>PPV</a:t>
            </a:r>
            <a:r>
              <a:rPr lang="hu-HU" sz="1600" baseline="-25000" dirty="0"/>
              <a:t>cutoff</a:t>
            </a:r>
            <a:r>
              <a:rPr lang="hu-HU" dirty="0"/>
              <a:t>: 11% </a:t>
            </a:r>
            <a:r>
              <a:rPr lang="hu-HU" sz="1600" dirty="0"/>
              <a:t>(sens:74% spec:82%)</a:t>
            </a:r>
          </a:p>
          <a:p>
            <a:r>
              <a:rPr lang="hu-HU" dirty="0" err="1"/>
              <a:t>SVV</a:t>
            </a:r>
            <a:r>
              <a:rPr lang="hu-HU" sz="2000" baseline="-25000" dirty="0" err="1"/>
              <a:t>cutoff</a:t>
            </a:r>
            <a:r>
              <a:rPr lang="hu-HU" dirty="0"/>
              <a:t>: 12% </a:t>
            </a:r>
            <a:r>
              <a:rPr lang="hu-HU" sz="1600" dirty="0"/>
              <a:t>(sens:76% spec:78%)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E61F35EE-A460-CC4A-F529-12976BCFE5A8}"/>
              </a:ext>
            </a:extLst>
          </p:cNvPr>
          <p:cNvSpPr txBox="1"/>
          <p:nvPr/>
        </p:nvSpPr>
        <p:spPr>
          <a:xfrm>
            <a:off x="8058150" y="6414244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6730019-A232-76D7-2A40-4E4205FAA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7" y="2886171"/>
            <a:ext cx="7237413" cy="371245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6FDB8278-7A1D-9231-61C7-F72F1EAC04C1}"/>
              </a:ext>
            </a:extLst>
          </p:cNvPr>
          <p:cNvSpPr txBox="1"/>
          <p:nvPr/>
        </p:nvSpPr>
        <p:spPr>
          <a:xfrm>
            <a:off x="9692640" y="6598626"/>
            <a:ext cx="376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Chaves</a:t>
            </a:r>
            <a:r>
              <a:rPr lang="hu-HU" sz="1400" i="1" dirty="0"/>
              <a:t> </a:t>
            </a:r>
            <a:r>
              <a:rPr lang="hu-HU" sz="1400" i="1" dirty="0" err="1"/>
              <a:t>et</a:t>
            </a:r>
            <a:r>
              <a:rPr lang="hu-HU" sz="1400" i="1" dirty="0"/>
              <a:t> </a:t>
            </a:r>
            <a:r>
              <a:rPr lang="hu-HU" sz="1400" i="1" dirty="0" err="1"/>
              <a:t>al</a:t>
            </a:r>
            <a:r>
              <a:rPr lang="hu-HU" sz="1400" i="1" dirty="0"/>
              <a:t>. </a:t>
            </a:r>
            <a:r>
              <a:rPr lang="hu-HU" sz="1400" i="1" dirty="0" err="1"/>
              <a:t>Critical</a:t>
            </a:r>
            <a:r>
              <a:rPr lang="hu-HU" sz="1400" i="1" dirty="0"/>
              <a:t> </a:t>
            </a:r>
            <a:r>
              <a:rPr lang="hu-HU" sz="1400" i="1" dirty="0" err="1"/>
              <a:t>Care</a:t>
            </a:r>
            <a:r>
              <a:rPr lang="hu-HU" sz="1400" i="1" dirty="0"/>
              <a:t> (2024)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Szív tüdő interakció -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7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9C5BB2-B496-B08A-6459-5CFFFE57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63F2802-B9F3-CB0A-2E1F-93DA4E9A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391AEC9-0C25-4EF0-6A3E-A16EB073B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D53070-C5C3-6CE2-E0EC-8A339A9A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4351338"/>
          </a:xfrm>
        </p:spPr>
        <p:txBody>
          <a:bodyPr/>
          <a:lstStyle/>
          <a:p>
            <a:r>
              <a:rPr lang="hu-HU" dirty="0" err="1"/>
              <a:t>Tidal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challenge</a:t>
            </a:r>
            <a:r>
              <a:rPr lang="hu-HU" dirty="0"/>
              <a:t> test (ARDS-el kezelt betegeknél)</a:t>
            </a:r>
          </a:p>
          <a:p>
            <a:r>
              <a:rPr lang="hu-HU" dirty="0" err="1"/>
              <a:t>Vt</a:t>
            </a:r>
            <a:r>
              <a:rPr lang="hu-HU" dirty="0"/>
              <a:t>: </a:t>
            </a:r>
            <a:r>
              <a:rPr lang="hu-HU" dirty="0" err="1"/>
              <a:t>6ml</a:t>
            </a:r>
            <a:r>
              <a:rPr lang="hu-HU" dirty="0"/>
              <a:t>/</a:t>
            </a:r>
            <a:r>
              <a:rPr lang="hu-HU" dirty="0" err="1"/>
              <a:t>ttkg</a:t>
            </a:r>
            <a:r>
              <a:rPr lang="hu-HU" dirty="0"/>
              <a:t>       </a:t>
            </a:r>
            <a:r>
              <a:rPr lang="hu-HU" dirty="0" err="1" smtClean="0"/>
              <a:t>8ml</a:t>
            </a:r>
            <a:r>
              <a:rPr lang="hu-HU" dirty="0" smtClean="0"/>
              <a:t>/</a:t>
            </a:r>
            <a:r>
              <a:rPr lang="hu-HU" dirty="0" err="1" smtClean="0"/>
              <a:t>ttkg</a:t>
            </a:r>
            <a:endParaRPr lang="hu-HU" dirty="0" smtClean="0"/>
          </a:p>
          <a:p>
            <a:r>
              <a:rPr lang="el-GR" dirty="0"/>
              <a:t>Δ</a:t>
            </a:r>
            <a:r>
              <a:rPr lang="hu-HU" dirty="0" err="1"/>
              <a:t>PPV</a:t>
            </a:r>
            <a:r>
              <a:rPr lang="hu-HU" dirty="0"/>
              <a:t>: &gt;3,5% </a:t>
            </a:r>
            <a:r>
              <a:rPr lang="hu-HU" sz="1600" dirty="0"/>
              <a:t>(</a:t>
            </a:r>
            <a:r>
              <a:rPr lang="hu-HU" sz="1600" dirty="0" err="1"/>
              <a:t>sens</a:t>
            </a:r>
            <a:r>
              <a:rPr lang="hu-HU" sz="1600" dirty="0"/>
              <a:t>:90% </a:t>
            </a:r>
            <a:r>
              <a:rPr lang="hu-HU" sz="1600" dirty="0" err="1"/>
              <a:t>spec</a:t>
            </a:r>
            <a:r>
              <a:rPr lang="hu-HU" sz="1600" dirty="0"/>
              <a:t>:88%)</a:t>
            </a:r>
          </a:p>
          <a:p>
            <a:r>
              <a:rPr lang="el-GR" dirty="0" smtClean="0"/>
              <a:t>Δ</a:t>
            </a:r>
            <a:r>
              <a:rPr lang="hu-HU" dirty="0" err="1" smtClean="0"/>
              <a:t>SVV</a:t>
            </a:r>
            <a:r>
              <a:rPr lang="hu-HU" dirty="0" smtClean="0"/>
              <a:t>: &gt;2,5% </a:t>
            </a:r>
            <a:r>
              <a:rPr lang="hu-HU" sz="1600" dirty="0" smtClean="0"/>
              <a:t>(</a:t>
            </a:r>
            <a:r>
              <a:rPr lang="hu-HU" sz="1600" dirty="0" err="1" smtClean="0"/>
              <a:t>sens</a:t>
            </a:r>
            <a:r>
              <a:rPr lang="hu-HU" sz="1600" dirty="0"/>
              <a:t>:</a:t>
            </a:r>
            <a:r>
              <a:rPr lang="hu-HU" sz="1600" dirty="0" smtClean="0"/>
              <a:t>75% </a:t>
            </a:r>
            <a:r>
              <a:rPr lang="hu-HU" sz="1600" dirty="0" err="1" smtClean="0"/>
              <a:t>spec</a:t>
            </a:r>
            <a:r>
              <a:rPr lang="hu-HU" sz="1600" dirty="0" smtClean="0"/>
              <a:t>:93%)</a:t>
            </a:r>
            <a:endParaRPr lang="hu-HU" sz="16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71ECFFE-53F5-0F59-621B-A896F001269B}"/>
              </a:ext>
            </a:extLst>
          </p:cNvPr>
          <p:cNvSpPr txBox="1"/>
          <p:nvPr/>
        </p:nvSpPr>
        <p:spPr>
          <a:xfrm>
            <a:off x="8058150" y="6414244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FD1E2945-F4F4-F53E-9214-1EA142954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7" y="2886171"/>
            <a:ext cx="7237413" cy="371245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E8F7B9AC-9F03-432F-9A1A-A0A02D613432}"/>
              </a:ext>
            </a:extLst>
          </p:cNvPr>
          <p:cNvSpPr txBox="1"/>
          <p:nvPr/>
        </p:nvSpPr>
        <p:spPr>
          <a:xfrm>
            <a:off x="9212673" y="6598626"/>
            <a:ext cx="376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Monnet</a:t>
            </a:r>
            <a:r>
              <a:rPr lang="hu-HU" sz="1400" dirty="0"/>
              <a:t> </a:t>
            </a:r>
            <a:r>
              <a:rPr lang="hu-HU" sz="1400" dirty="0" err="1"/>
              <a:t>et</a:t>
            </a:r>
            <a:r>
              <a:rPr lang="hu-HU" sz="1400" dirty="0"/>
              <a:t>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hu-HU" sz="1400" dirty="0" err="1"/>
              <a:t>Intensive</a:t>
            </a:r>
            <a:r>
              <a:rPr lang="hu-HU" sz="1400" dirty="0"/>
              <a:t> </a:t>
            </a:r>
            <a:r>
              <a:rPr lang="hu-HU" sz="1400" dirty="0" err="1"/>
              <a:t>Care</a:t>
            </a:r>
            <a:r>
              <a:rPr lang="hu-HU" sz="1400" dirty="0"/>
              <a:t> </a:t>
            </a:r>
            <a:r>
              <a:rPr lang="hu-HU" sz="1400" dirty="0" err="1"/>
              <a:t>Med</a:t>
            </a:r>
            <a:r>
              <a:rPr lang="hu-HU" sz="1400" dirty="0"/>
              <a:t> 2017</a:t>
            </a:r>
            <a:endParaRPr lang="hu-HU" sz="1400" i="1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xmlns="" id="{EA7D55EF-52B1-504A-DF0C-2F647B0C30DE}"/>
              </a:ext>
            </a:extLst>
          </p:cNvPr>
          <p:cNvCxnSpPr>
            <a:cxnSpLocks/>
          </p:cNvCxnSpPr>
          <p:nvPr/>
        </p:nvCxnSpPr>
        <p:spPr>
          <a:xfrm>
            <a:off x="2999680" y="2096430"/>
            <a:ext cx="3233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Szív tüdő interakció -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6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Spontán légző betegeknél : </a:t>
            </a:r>
            <a:r>
              <a:rPr lang="hu-HU" dirty="0" err="1" smtClean="0"/>
              <a:t>VCI-</a:t>
            </a:r>
            <a:r>
              <a:rPr lang="hu-HU" dirty="0" smtClean="0"/>
              <a:t> </a:t>
            </a:r>
            <a:r>
              <a:rPr lang="hu-HU" dirty="0" err="1" smtClean="0"/>
              <a:t>kollapszibilitás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IVC-CI</a:t>
            </a:r>
            <a:r>
              <a:rPr lang="hu-HU" dirty="0" smtClean="0"/>
              <a:t>: 47,3 % </a:t>
            </a:r>
            <a:r>
              <a:rPr lang="hu-HU" sz="1600" dirty="0" smtClean="0"/>
              <a:t>(</a:t>
            </a:r>
            <a:r>
              <a:rPr lang="hu-HU" sz="1600" dirty="0" err="1" smtClean="0"/>
              <a:t>Sens</a:t>
            </a:r>
            <a:r>
              <a:rPr lang="hu-HU" sz="1600" dirty="0" smtClean="0"/>
              <a:t>: 71% </a:t>
            </a:r>
            <a:r>
              <a:rPr lang="hu-HU" sz="1600" dirty="0" err="1" smtClean="0"/>
              <a:t>spec</a:t>
            </a:r>
            <a:r>
              <a:rPr lang="hu-HU" sz="1600" dirty="0" smtClean="0"/>
              <a:t>: 81%)</a:t>
            </a:r>
          </a:p>
          <a:p>
            <a:endParaRPr lang="hu-HU" dirty="0"/>
          </a:p>
          <a:p>
            <a:r>
              <a:rPr lang="hu-HU" dirty="0" smtClean="0"/>
              <a:t>Gépi lélegezetett betegeknél: </a:t>
            </a:r>
            <a:r>
              <a:rPr lang="hu-HU" dirty="0" err="1" smtClean="0"/>
              <a:t>VCI</a:t>
            </a:r>
            <a:r>
              <a:rPr lang="hu-HU" dirty="0" smtClean="0"/>
              <a:t> </a:t>
            </a:r>
            <a:r>
              <a:rPr lang="hu-HU" dirty="0" err="1" smtClean="0"/>
              <a:t>disztenzibiltás</a:t>
            </a:r>
            <a:endParaRPr lang="hu-HU" dirty="0" smtClean="0"/>
          </a:p>
          <a:p>
            <a:r>
              <a:rPr lang="hu-HU" dirty="0" err="1" smtClean="0"/>
              <a:t>IVC-DI</a:t>
            </a:r>
            <a:r>
              <a:rPr lang="hu-HU" dirty="0" smtClean="0"/>
              <a:t>: 12%  </a:t>
            </a:r>
            <a:r>
              <a:rPr lang="hu-HU" sz="1600" dirty="0" smtClean="0"/>
              <a:t>(</a:t>
            </a:r>
            <a:r>
              <a:rPr lang="hu-HU" sz="1600" dirty="0" err="1" smtClean="0"/>
              <a:t>sens</a:t>
            </a:r>
            <a:r>
              <a:rPr lang="hu-HU" sz="1600" dirty="0" smtClean="0"/>
              <a:t>: 93% </a:t>
            </a:r>
            <a:r>
              <a:rPr lang="hu-HU" sz="1600" dirty="0" err="1" smtClean="0"/>
              <a:t>spec</a:t>
            </a:r>
            <a:r>
              <a:rPr lang="hu-HU" sz="1600" dirty="0" smtClean="0"/>
              <a:t>:92%)</a:t>
            </a:r>
          </a:p>
          <a:p>
            <a:endParaRPr lang="hu-HU" dirty="0" smtClean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36" y="1474240"/>
            <a:ext cx="4751477" cy="207366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928" y="1872361"/>
            <a:ext cx="5501876" cy="98954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141677" y="6556030"/>
            <a:ext cx="405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Feisel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Intensive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2004.</a:t>
            </a:r>
            <a:endParaRPr lang="en-US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350" y="3681423"/>
            <a:ext cx="3676650" cy="2867025"/>
          </a:xfrm>
          <a:prstGeom prst="rect">
            <a:avLst/>
          </a:prstGeom>
        </p:spPr>
      </p:pic>
      <p:sp>
        <p:nvSpPr>
          <p:cNvPr id="19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/>
              <a:t>Szív tüdő interakció - </a:t>
            </a:r>
            <a:r>
              <a:rPr lang="hu-HU" sz="3200" dirty="0" err="1"/>
              <a:t>preolad</a:t>
            </a:r>
            <a:r>
              <a:rPr lang="hu-HU" sz="3200" dirty="0"/>
              <a:t> paraméterek</a:t>
            </a:r>
            <a:endParaRPr lang="en-US" sz="3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6499" y="5572352"/>
            <a:ext cx="4790735" cy="11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07326"/>
            <a:ext cx="10515600" cy="55172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Gépi lélegezetett betegeknél: </a:t>
            </a:r>
            <a:r>
              <a:rPr lang="hu-HU" dirty="0" err="1" smtClean="0"/>
              <a:t>VCI</a:t>
            </a:r>
            <a:r>
              <a:rPr lang="hu-HU" dirty="0" smtClean="0"/>
              <a:t> </a:t>
            </a:r>
            <a:r>
              <a:rPr lang="hu-HU" dirty="0" err="1" smtClean="0"/>
              <a:t>disztenzibiltás</a:t>
            </a:r>
            <a:endParaRPr lang="hu-HU" dirty="0" smtClean="0"/>
          </a:p>
          <a:p>
            <a:r>
              <a:rPr lang="hu-HU" dirty="0" err="1" smtClean="0"/>
              <a:t>IVC-DI</a:t>
            </a:r>
            <a:r>
              <a:rPr lang="hu-HU" dirty="0" smtClean="0"/>
              <a:t>: 12% </a:t>
            </a:r>
            <a:r>
              <a:rPr lang="hu-HU" sz="1600" dirty="0" smtClean="0"/>
              <a:t>(</a:t>
            </a:r>
            <a:r>
              <a:rPr lang="hu-HU" sz="1600" dirty="0" err="1" smtClean="0"/>
              <a:t>sens</a:t>
            </a:r>
            <a:r>
              <a:rPr lang="hu-HU" sz="1600" dirty="0" smtClean="0"/>
              <a:t>: 93% </a:t>
            </a:r>
            <a:r>
              <a:rPr lang="hu-HU" sz="1600" dirty="0" err="1" smtClean="0"/>
              <a:t>spec</a:t>
            </a:r>
            <a:r>
              <a:rPr lang="hu-HU" sz="1600" dirty="0" smtClean="0"/>
              <a:t>:92%)</a:t>
            </a:r>
          </a:p>
          <a:p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8141677" y="6556030"/>
            <a:ext cx="405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Feisel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Intensive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2004.</a:t>
            </a:r>
            <a:endParaRPr lang="en-US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677" y="2914504"/>
            <a:ext cx="3653125" cy="297278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451" y="3192089"/>
            <a:ext cx="1933575" cy="27622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177" y="3953222"/>
            <a:ext cx="1333500" cy="89535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938" y="5887290"/>
            <a:ext cx="2209800" cy="400050"/>
          </a:xfrm>
          <a:prstGeom prst="rect">
            <a:avLst/>
          </a:prstGeom>
        </p:spPr>
      </p:pic>
      <p:sp>
        <p:nvSpPr>
          <p:cNvPr id="19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/>
              <a:t>Szív tüdő interakció - </a:t>
            </a:r>
            <a:r>
              <a:rPr lang="hu-HU" sz="3200" dirty="0" err="1"/>
              <a:t>preolad</a:t>
            </a:r>
            <a:r>
              <a:rPr lang="hu-HU" sz="3200" dirty="0"/>
              <a:t> paraméterek</a:t>
            </a:r>
            <a:endParaRPr lang="en-US" sz="3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087" y="2326808"/>
            <a:ext cx="5750203" cy="4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Kilégzés végi </a:t>
            </a:r>
            <a:r>
              <a:rPr lang="hu-HU" dirty="0" err="1" smtClean="0"/>
              <a:t>okklúzív</a:t>
            </a:r>
            <a:r>
              <a:rPr lang="hu-HU" dirty="0" smtClean="0"/>
              <a:t> teszt</a:t>
            </a:r>
          </a:p>
          <a:p>
            <a:r>
              <a:rPr lang="hu-HU" dirty="0" err="1" smtClean="0"/>
              <a:t>15sec</a:t>
            </a:r>
            <a:r>
              <a:rPr lang="hu-HU" dirty="0" smtClean="0"/>
              <a:t> időtartamra felfüggesztjük a lélegeztetést a </a:t>
            </a:r>
            <a:r>
              <a:rPr lang="hu-HU" dirty="0" err="1" smtClean="0"/>
              <a:t>PEEP-en</a:t>
            </a:r>
            <a:r>
              <a:rPr lang="hu-HU" dirty="0" smtClean="0"/>
              <a:t> tartva</a:t>
            </a:r>
          </a:p>
          <a:p>
            <a:r>
              <a:rPr lang="hu-HU" dirty="0" err="1" smtClean="0"/>
              <a:t>CO</a:t>
            </a:r>
            <a:r>
              <a:rPr lang="hu-HU" dirty="0" smtClean="0"/>
              <a:t>&gt;5% </a:t>
            </a:r>
            <a:r>
              <a:rPr lang="hu-HU" sz="1600" dirty="0" smtClean="0"/>
              <a:t>(</a:t>
            </a:r>
            <a:r>
              <a:rPr lang="hu-HU" sz="1600" dirty="0" err="1" smtClean="0"/>
              <a:t>sens</a:t>
            </a:r>
            <a:r>
              <a:rPr lang="hu-HU" sz="1600" dirty="0" smtClean="0"/>
              <a:t>:93% </a:t>
            </a:r>
            <a:r>
              <a:rPr lang="hu-HU" sz="1600" dirty="0" err="1" smtClean="0"/>
              <a:t>spec</a:t>
            </a:r>
            <a:r>
              <a:rPr lang="hu-HU" sz="1600" dirty="0" smtClean="0"/>
              <a:t>:100%)</a:t>
            </a:r>
          </a:p>
          <a:p>
            <a:r>
              <a:rPr lang="hu-HU" dirty="0" smtClean="0"/>
              <a:t>Kombinálható belégzés végi </a:t>
            </a:r>
            <a:r>
              <a:rPr lang="hu-HU" dirty="0" err="1" smtClean="0"/>
              <a:t>okkluzív</a:t>
            </a:r>
            <a:r>
              <a:rPr lang="hu-HU" dirty="0" smtClean="0"/>
              <a:t> teszttel</a:t>
            </a:r>
          </a:p>
          <a:p>
            <a:r>
              <a:rPr lang="hu-HU" dirty="0" err="1" smtClean="0"/>
              <a:t>CO</a:t>
            </a:r>
            <a:r>
              <a:rPr lang="hu-HU" dirty="0" smtClean="0"/>
              <a:t>&gt;10</a:t>
            </a:r>
            <a:r>
              <a:rPr lang="hu-HU" dirty="0"/>
              <a:t>% </a:t>
            </a:r>
            <a:r>
              <a:rPr lang="hu-HU" sz="1600" dirty="0"/>
              <a:t>(</a:t>
            </a:r>
            <a:r>
              <a:rPr lang="hu-HU" sz="1600" dirty="0" err="1"/>
              <a:t>sens</a:t>
            </a:r>
            <a:r>
              <a:rPr lang="hu-HU" sz="1600" dirty="0"/>
              <a:t>:93% </a:t>
            </a:r>
            <a:r>
              <a:rPr lang="hu-HU" sz="1600" dirty="0" err="1" smtClean="0"/>
              <a:t>spec</a:t>
            </a:r>
            <a:r>
              <a:rPr lang="hu-HU" sz="1600" dirty="0" smtClean="0"/>
              <a:t>:80%)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258" y="3768812"/>
            <a:ext cx="8332589" cy="282541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165123" y="6541423"/>
            <a:ext cx="402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Jozwiak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2017</a:t>
            </a:r>
            <a:endParaRPr lang="en-US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/>
              <a:t>Szív tüdő interakció - </a:t>
            </a:r>
            <a:r>
              <a:rPr lang="hu-HU" sz="3200" dirty="0" err="1"/>
              <a:t>preolad</a:t>
            </a:r>
            <a:r>
              <a:rPr lang="hu-HU" sz="3200" dirty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0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Kilégzés végi </a:t>
            </a:r>
            <a:r>
              <a:rPr lang="hu-HU" dirty="0" err="1" smtClean="0"/>
              <a:t>okklúzív</a:t>
            </a:r>
            <a:r>
              <a:rPr lang="hu-HU" dirty="0" smtClean="0"/>
              <a:t> + belégzés végi </a:t>
            </a:r>
            <a:r>
              <a:rPr lang="hu-HU" dirty="0" err="1" smtClean="0"/>
              <a:t>okklúzív</a:t>
            </a:r>
            <a:r>
              <a:rPr lang="hu-HU" dirty="0" smtClean="0"/>
              <a:t> teszt</a:t>
            </a:r>
          </a:p>
          <a:p>
            <a:endParaRPr lang="hu-HU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8165123" y="6559008"/>
            <a:ext cx="402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Jozwiak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2017</a:t>
            </a:r>
            <a:endParaRPr lang="en-US" dirty="0"/>
          </a:p>
        </p:txBody>
      </p:sp>
      <p:sp>
        <p:nvSpPr>
          <p:cNvPr id="18" name="Téglalap 17"/>
          <p:cNvSpPr/>
          <p:nvPr/>
        </p:nvSpPr>
        <p:spPr>
          <a:xfrm>
            <a:off x="5646550" y="3244334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Jozwiak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524" y="1875835"/>
            <a:ext cx="10908323" cy="27369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4" y="5351257"/>
            <a:ext cx="11699872" cy="12760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69" y="4464629"/>
            <a:ext cx="11779337" cy="906103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/>
              <a:t>Szív tüdő interakció - </a:t>
            </a:r>
            <a:r>
              <a:rPr lang="hu-HU" sz="3200" dirty="0" err="1"/>
              <a:t>preolad</a:t>
            </a:r>
            <a:r>
              <a:rPr lang="hu-HU" sz="3200" dirty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73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err="1" smtClean="0"/>
              <a:t>PEEP-teszt</a:t>
            </a:r>
            <a:endParaRPr lang="hu-HU" dirty="0" smtClean="0"/>
          </a:p>
          <a:p>
            <a:r>
              <a:rPr lang="en-US" dirty="0"/>
              <a:t>PEEP ≥ 10 </a:t>
            </a:r>
            <a:r>
              <a:rPr lang="en-US" dirty="0" smtClean="0"/>
              <a:t>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hu-HU" dirty="0" smtClean="0"/>
              <a:t>  </a:t>
            </a:r>
            <a:r>
              <a:rPr lang="en-US" dirty="0" smtClean="0"/>
              <a:t> </a:t>
            </a:r>
            <a:r>
              <a:rPr lang="hu-HU" dirty="0" smtClean="0"/>
              <a:t>      </a:t>
            </a:r>
            <a:r>
              <a:rPr lang="en-US" dirty="0" smtClean="0"/>
              <a:t>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hu-HU" dirty="0" smtClean="0"/>
          </a:p>
          <a:p>
            <a:r>
              <a:rPr lang="en-US" dirty="0"/>
              <a:t>CO </a:t>
            </a:r>
            <a:r>
              <a:rPr lang="en-US" dirty="0" smtClean="0"/>
              <a:t> </a:t>
            </a:r>
            <a:r>
              <a:rPr lang="en-US" dirty="0"/>
              <a:t>≥ 9</a:t>
            </a:r>
            <a:r>
              <a:rPr lang="en-US" dirty="0" smtClean="0"/>
              <a:t>%</a:t>
            </a:r>
            <a:r>
              <a:rPr lang="hu-HU" dirty="0" smtClean="0"/>
              <a:t> = </a:t>
            </a:r>
            <a:r>
              <a:rPr lang="hu-HU" dirty="0" err="1" smtClean="0"/>
              <a:t>VR</a:t>
            </a:r>
            <a:endParaRPr lang="hu-HU" dirty="0" smtClean="0"/>
          </a:p>
          <a:p>
            <a:r>
              <a:rPr lang="hu-HU" sz="1600" dirty="0" err="1" smtClean="0"/>
              <a:t>Sens</a:t>
            </a:r>
            <a:r>
              <a:rPr lang="hu-HU" sz="1600" dirty="0" smtClean="0"/>
              <a:t>:</a:t>
            </a:r>
            <a:r>
              <a:rPr lang="en-US" sz="1600" dirty="0" smtClean="0"/>
              <a:t>96.8%</a:t>
            </a:r>
            <a:r>
              <a:rPr lang="hu-HU" sz="1600" dirty="0" smtClean="0"/>
              <a:t>, </a:t>
            </a:r>
            <a:r>
              <a:rPr lang="en-US" sz="1600" dirty="0" smtClean="0"/>
              <a:t> </a:t>
            </a:r>
            <a:r>
              <a:rPr lang="hu-HU" sz="1600" dirty="0" err="1" smtClean="0"/>
              <a:t>spec</a:t>
            </a:r>
            <a:r>
              <a:rPr lang="hu-HU" sz="1600" dirty="0" smtClean="0"/>
              <a:t>:</a:t>
            </a:r>
            <a:r>
              <a:rPr lang="en-US" sz="1600" dirty="0" smtClean="0"/>
              <a:t>84.9%</a:t>
            </a:r>
            <a:endParaRPr lang="hu-HU" sz="1600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7614139" y="6541423"/>
            <a:ext cx="457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Monnet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Intensive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2017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914" y="3106329"/>
            <a:ext cx="10305282" cy="3435094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>
            <a:off x="3956538" y="2087761"/>
            <a:ext cx="36927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/>
              <a:t>Szív tüdő interakció - </a:t>
            </a:r>
            <a:r>
              <a:rPr lang="hu-HU" sz="3200" dirty="0" err="1"/>
              <a:t>preolad</a:t>
            </a:r>
            <a:r>
              <a:rPr lang="hu-HU" sz="3200" dirty="0"/>
              <a:t> paraméterek</a:t>
            </a:r>
            <a:endParaRPr lang="en-US" sz="32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2307356"/>
            <a:ext cx="8724900" cy="435188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829550" y="2307356"/>
            <a:ext cx="71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13%</a:t>
            </a:r>
            <a:endParaRPr lang="en-US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051669" y="2651252"/>
            <a:ext cx="71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3%</a:t>
            </a:r>
            <a:endParaRPr lang="en-US" sz="12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998200" y="2348879"/>
            <a:ext cx="71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13%</a:t>
            </a:r>
            <a:endParaRPr lang="en-US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956538" y="6039996"/>
            <a:ext cx="186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accent1">
                    <a:lumMod val="75000"/>
                  </a:schemeClr>
                </a:solidFill>
              </a:rPr>
              <a:t>Responder</a:t>
            </a:r>
            <a:endParaRPr lang="hu-H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1200" dirty="0" err="1" smtClean="0">
                <a:solidFill>
                  <a:srgbClr val="FF0000"/>
                </a:solidFill>
              </a:rPr>
              <a:t>Non-responder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Passzív lábemelés (</a:t>
            </a:r>
            <a:r>
              <a:rPr lang="hu-HU" dirty="0" err="1" smtClean="0"/>
              <a:t>PLR</a:t>
            </a:r>
            <a:r>
              <a:rPr lang="hu-HU" dirty="0" smtClean="0"/>
              <a:t>): </a:t>
            </a:r>
            <a:r>
              <a:rPr lang="hu-HU" dirty="0" err="1" smtClean="0"/>
              <a:t>300ml</a:t>
            </a:r>
            <a:r>
              <a:rPr lang="hu-HU" dirty="0" smtClean="0"/>
              <a:t> volumen adását imitálja</a:t>
            </a:r>
          </a:p>
          <a:p>
            <a:r>
              <a:rPr lang="hu-HU" sz="2400" dirty="0" smtClean="0"/>
              <a:t>Előnyök: </a:t>
            </a:r>
          </a:p>
          <a:p>
            <a:pPr lvl="2"/>
            <a:r>
              <a:rPr lang="hu-HU" dirty="0" smtClean="0"/>
              <a:t>reverzibilis, nem jár volumen bevitellel</a:t>
            </a:r>
          </a:p>
          <a:p>
            <a:pPr lvl="2"/>
            <a:r>
              <a:rPr lang="hu-HU" dirty="0" err="1" smtClean="0"/>
              <a:t>RLIMITS</a:t>
            </a:r>
            <a:r>
              <a:rPr lang="hu-HU" dirty="0" smtClean="0"/>
              <a:t> nem befolyásolja</a:t>
            </a:r>
          </a:p>
          <a:p>
            <a:r>
              <a:rPr lang="hu-HU" sz="2400" dirty="0" smtClean="0"/>
              <a:t>Hátrányok:</a:t>
            </a:r>
          </a:p>
          <a:p>
            <a:pPr lvl="2"/>
            <a:r>
              <a:rPr lang="hu-HU" dirty="0"/>
              <a:t>á</a:t>
            </a:r>
            <a:r>
              <a:rPr lang="hu-HU" dirty="0" smtClean="0"/>
              <a:t>lnegatív </a:t>
            </a:r>
            <a:r>
              <a:rPr lang="hu-HU" dirty="0" err="1" smtClean="0"/>
              <a:t>IAH</a:t>
            </a:r>
            <a:r>
              <a:rPr lang="hu-HU" dirty="0" smtClean="0"/>
              <a:t> esetén</a:t>
            </a:r>
          </a:p>
          <a:p>
            <a:pPr lvl="2"/>
            <a:r>
              <a:rPr lang="hu-HU" dirty="0"/>
              <a:t>á</a:t>
            </a:r>
            <a:r>
              <a:rPr lang="hu-HU" dirty="0" smtClean="0"/>
              <a:t>lnegatív kompressziós harisnya </a:t>
            </a:r>
            <a:br>
              <a:rPr lang="hu-HU" dirty="0" smtClean="0"/>
            </a:br>
            <a:r>
              <a:rPr lang="hu-HU" dirty="0" smtClean="0"/>
              <a:t>mellett</a:t>
            </a:r>
            <a:endParaRPr lang="hu-HU" dirty="0"/>
          </a:p>
          <a:p>
            <a:r>
              <a:rPr lang="hu-HU" sz="2400" dirty="0" smtClean="0"/>
              <a:t>Változás</a:t>
            </a:r>
          </a:p>
          <a:p>
            <a:pPr lvl="1"/>
            <a:r>
              <a:rPr lang="el-GR" baseline="-25000" dirty="0" smtClean="0"/>
              <a:t>Δ</a:t>
            </a:r>
            <a:r>
              <a:rPr lang="hu-HU" dirty="0" smtClean="0"/>
              <a:t>CO       = &gt;10%</a:t>
            </a:r>
          </a:p>
          <a:p>
            <a:pPr lvl="1"/>
            <a:r>
              <a:rPr lang="el-GR" baseline="-25000" dirty="0" smtClean="0"/>
              <a:t>Δ</a:t>
            </a:r>
            <a:r>
              <a:rPr lang="hu-HU" baseline="-25000" dirty="0" smtClean="0"/>
              <a:t> </a:t>
            </a:r>
            <a:r>
              <a:rPr lang="hu-HU" dirty="0" smtClean="0"/>
              <a:t>etCO</a:t>
            </a:r>
            <a:r>
              <a:rPr lang="hu-HU" baseline="-25000" dirty="0" smtClean="0"/>
              <a:t>2</a:t>
            </a:r>
            <a:r>
              <a:rPr lang="hu-HU" dirty="0" smtClean="0"/>
              <a:t>  = &gt;5%</a:t>
            </a:r>
            <a:r>
              <a:rPr lang="hu-HU" baseline="-25000" dirty="0" smtClean="0"/>
              <a:t> </a:t>
            </a:r>
            <a:r>
              <a:rPr lang="hu-HU" dirty="0" smtClean="0"/>
              <a:t> </a:t>
            </a:r>
          </a:p>
          <a:p>
            <a:pPr lvl="2"/>
            <a:endParaRPr lang="hu-HU" dirty="0" smtClean="0"/>
          </a:p>
          <a:p>
            <a:endParaRPr lang="hu-HU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Volumen változás -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02" y="2868674"/>
            <a:ext cx="6873373" cy="3797617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8870950" y="6609141"/>
            <a:ext cx="440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Monnet et al. Annals of Intensive Care </a:t>
            </a:r>
            <a:r>
              <a:rPr lang="en-US" sz="1400" i="1" dirty="0" smtClean="0"/>
              <a:t>2022</a:t>
            </a:r>
            <a:r>
              <a:rPr lang="hu-HU" sz="1400" i="1" dirty="0" smtClean="0"/>
              <a:t>.</a:t>
            </a:r>
            <a:endParaRPr lang="en-US" sz="1400" i="1" dirty="0"/>
          </a:p>
        </p:txBody>
      </p:sp>
      <p:cxnSp>
        <p:nvCxnSpPr>
          <p:cNvPr id="21" name="Egyenes összekötő nyíllal 20"/>
          <p:cNvCxnSpPr/>
          <p:nvPr/>
        </p:nvCxnSpPr>
        <p:spPr>
          <a:xfrm flipV="1">
            <a:off x="2143760" y="4869180"/>
            <a:ext cx="5080" cy="246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V="1">
            <a:off x="2538730" y="5115560"/>
            <a:ext cx="13970" cy="3771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089" y="1751170"/>
            <a:ext cx="3337758" cy="25261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err="1" smtClean="0"/>
              <a:t>PLR</a:t>
            </a:r>
            <a:r>
              <a:rPr lang="hu-HU" dirty="0" smtClean="0"/>
              <a:t> alternatívája :</a:t>
            </a:r>
            <a:r>
              <a:rPr lang="hu-HU" dirty="0" err="1" smtClean="0"/>
              <a:t>Trendelenburg</a:t>
            </a:r>
            <a:r>
              <a:rPr lang="hu-HU" dirty="0" smtClean="0"/>
              <a:t> </a:t>
            </a:r>
            <a:r>
              <a:rPr lang="hu-HU" dirty="0" err="1" smtClean="0"/>
              <a:t>manöver</a:t>
            </a:r>
            <a:endParaRPr lang="hu-HU" dirty="0" smtClean="0"/>
          </a:p>
          <a:p>
            <a:pPr lvl="1"/>
            <a:r>
              <a:rPr lang="hu-HU" dirty="0" smtClean="0"/>
              <a:t>Passzív lábemelés (</a:t>
            </a:r>
            <a:r>
              <a:rPr lang="hu-HU" dirty="0" err="1" smtClean="0"/>
              <a:t>PLR</a:t>
            </a:r>
            <a:r>
              <a:rPr lang="hu-HU" dirty="0" smtClean="0"/>
              <a:t>) hason fekvő betegeknél: </a:t>
            </a:r>
            <a:r>
              <a:rPr lang="hu-HU" dirty="0" err="1" smtClean="0"/>
              <a:t>Trendelenburg</a:t>
            </a:r>
            <a:r>
              <a:rPr lang="hu-HU" dirty="0" smtClean="0"/>
              <a:t> </a:t>
            </a:r>
            <a:r>
              <a:rPr lang="hu-HU" dirty="0" err="1" smtClean="0"/>
              <a:t>pozició</a:t>
            </a:r>
            <a:endParaRPr lang="hu-HU" dirty="0" smtClean="0"/>
          </a:p>
          <a:p>
            <a:r>
              <a:rPr lang="hu-HU" sz="2400" dirty="0" smtClean="0"/>
              <a:t>Ágyhelyzet:  +13˚       -13˚</a:t>
            </a:r>
          </a:p>
          <a:p>
            <a:pPr lvl="1"/>
            <a:endParaRPr lang="hu-HU" dirty="0" smtClean="0"/>
          </a:p>
          <a:p>
            <a:r>
              <a:rPr lang="hu-HU" sz="2400" dirty="0" err="1" smtClean="0"/>
              <a:t>ARDS-el</a:t>
            </a:r>
            <a:r>
              <a:rPr lang="hu-HU" sz="2400" dirty="0" smtClean="0"/>
              <a:t> kezelt </a:t>
            </a:r>
            <a:r>
              <a:rPr lang="hu-HU" sz="2400" dirty="0" err="1" smtClean="0"/>
              <a:t>prone</a:t>
            </a:r>
            <a:r>
              <a:rPr lang="hu-HU" sz="2400" dirty="0" smtClean="0"/>
              <a:t> </a:t>
            </a:r>
            <a:r>
              <a:rPr lang="hu-HU" sz="2400" dirty="0" err="1" smtClean="0"/>
              <a:t>poziciójú</a:t>
            </a:r>
            <a:r>
              <a:rPr lang="hu-HU" sz="2400" dirty="0" smtClean="0"/>
              <a:t> </a:t>
            </a:r>
            <a:r>
              <a:rPr lang="hu-HU" sz="2400" dirty="0" err="1" smtClean="0"/>
              <a:t>betegekenél</a:t>
            </a:r>
            <a:endParaRPr lang="hu-HU" sz="2400" dirty="0" smtClean="0"/>
          </a:p>
          <a:p>
            <a:r>
              <a:rPr lang="hu-HU" sz="2400" dirty="0"/>
              <a:t>M</a:t>
            </a:r>
            <a:r>
              <a:rPr lang="hu-HU" sz="2400" dirty="0" smtClean="0"/>
              <a:t>űtői környezetben</a:t>
            </a:r>
          </a:p>
          <a:p>
            <a:r>
              <a:rPr lang="hu-HU" sz="2400" dirty="0" err="1"/>
              <a:t>vvECMO</a:t>
            </a:r>
            <a:r>
              <a:rPr lang="hu-HU" sz="2400" dirty="0"/>
              <a:t> </a:t>
            </a:r>
            <a:r>
              <a:rPr lang="hu-HU" sz="2400" dirty="0" smtClean="0"/>
              <a:t>kezelésnél</a:t>
            </a:r>
          </a:p>
          <a:p>
            <a:endParaRPr lang="hu-HU" sz="2400" dirty="0"/>
          </a:p>
          <a:p>
            <a:pPr marL="228600" lvl="1">
              <a:spcBef>
                <a:spcPts val="1000"/>
              </a:spcBef>
            </a:pPr>
            <a:r>
              <a:rPr lang="el-GR" baseline="-25000" dirty="0"/>
              <a:t>Δ</a:t>
            </a:r>
            <a:r>
              <a:rPr lang="hu-HU" dirty="0" err="1" smtClean="0"/>
              <a:t>CO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smtClean="0"/>
              <a:t>&gt;8% </a:t>
            </a:r>
            <a:r>
              <a:rPr lang="hu-HU" sz="1200" dirty="0" smtClean="0"/>
              <a:t>(</a:t>
            </a:r>
            <a:r>
              <a:rPr lang="hu-HU" sz="1200" dirty="0" err="1" smtClean="0"/>
              <a:t>sens</a:t>
            </a:r>
            <a:r>
              <a:rPr lang="hu-HU" sz="1200" dirty="0" smtClean="0"/>
              <a:t>:87% </a:t>
            </a:r>
            <a:r>
              <a:rPr lang="hu-HU" sz="1200" dirty="0" err="1" smtClean="0"/>
              <a:t>spec</a:t>
            </a:r>
            <a:r>
              <a:rPr lang="hu-HU" sz="1200" dirty="0" smtClean="0"/>
              <a:t>:89%)</a:t>
            </a:r>
            <a:endParaRPr lang="hu-HU" sz="1200" dirty="0"/>
          </a:p>
          <a:p>
            <a:endParaRPr lang="hu-HU" sz="24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Dinamikus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9823450" y="6576849"/>
            <a:ext cx="270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Yonis et al. Critical Care (2017)</a:t>
            </a:r>
            <a:endParaRPr lang="en-US" sz="1400" i="1" dirty="0"/>
          </a:p>
        </p:txBody>
      </p:sp>
      <p:cxnSp>
        <p:nvCxnSpPr>
          <p:cNvPr id="21" name="Egyenes összekötő nyíllal 20"/>
          <p:cNvCxnSpPr/>
          <p:nvPr/>
        </p:nvCxnSpPr>
        <p:spPr>
          <a:xfrm flipV="1">
            <a:off x="3342323" y="2435543"/>
            <a:ext cx="248602" cy="28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4089" y="4111706"/>
            <a:ext cx="3360898" cy="254338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066134" y="40926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2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596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Folyadék </a:t>
            </a:r>
            <a:r>
              <a:rPr lang="hu-HU" sz="3200" dirty="0"/>
              <a:t>bólus adásának indikációja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0465"/>
            <a:ext cx="10515600" cy="4729720"/>
          </a:xfrm>
        </p:spPr>
        <p:txBody>
          <a:bodyPr/>
          <a:lstStyle/>
          <a:p>
            <a:pPr marL="0" indent="0">
              <a:buNone/>
            </a:pPr>
            <a:r>
              <a:rPr lang="hu-HU" sz="800" dirty="0"/>
              <a:t>	</a:t>
            </a:r>
          </a:p>
          <a:p>
            <a:pPr marL="0" indent="0">
              <a:buNone/>
            </a:pPr>
            <a:endParaRPr lang="hu-HU" sz="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16" y="823462"/>
            <a:ext cx="7838099" cy="487233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554752" y="6527188"/>
            <a:ext cx="319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 smtClean="0"/>
              <a:t>Malbrain</a:t>
            </a:r>
            <a:r>
              <a:rPr lang="hu-HU" sz="1400" i="1" dirty="0" smtClean="0"/>
              <a:t> et </a:t>
            </a:r>
            <a:r>
              <a:rPr lang="hu-HU" sz="1400" i="1" dirty="0" err="1"/>
              <a:t>al</a:t>
            </a:r>
            <a:r>
              <a:rPr lang="hu-HU" sz="1400" i="1" dirty="0"/>
              <a:t>. </a:t>
            </a:r>
            <a:r>
              <a:rPr lang="hu-HU" sz="1400" i="1" dirty="0" err="1" smtClean="0"/>
              <a:t>Ann</a:t>
            </a:r>
            <a:r>
              <a:rPr lang="hu-HU" sz="1400" i="1" dirty="0" smtClean="0"/>
              <a:t> Int </a:t>
            </a:r>
            <a:r>
              <a:rPr lang="hu-HU" sz="1400" i="1" dirty="0" err="1" smtClean="0"/>
              <a:t>Care</a:t>
            </a:r>
            <a:r>
              <a:rPr lang="hu-HU" sz="1400" i="1" dirty="0" smtClean="0"/>
              <a:t> 2020</a:t>
            </a:r>
            <a:endParaRPr lang="en-US" sz="1400" i="1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450" y="4798599"/>
            <a:ext cx="10610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„Mini-fluid </a:t>
            </a:r>
            <a:r>
              <a:rPr lang="hu-HU" dirty="0" err="1" smtClean="0"/>
              <a:t>challenge</a:t>
            </a:r>
            <a:r>
              <a:rPr lang="hu-HU" dirty="0" smtClean="0"/>
              <a:t>” teszt: </a:t>
            </a:r>
            <a:r>
              <a:rPr lang="hu-HU" dirty="0" err="1" smtClean="0"/>
              <a:t>100-150ml</a:t>
            </a:r>
            <a:r>
              <a:rPr lang="hu-HU" dirty="0" smtClean="0"/>
              <a:t> / </a:t>
            </a:r>
            <a:r>
              <a:rPr lang="hu-HU" dirty="0" err="1" smtClean="0"/>
              <a:t>60sec</a:t>
            </a:r>
            <a:endParaRPr lang="hu-HU" dirty="0" smtClean="0"/>
          </a:p>
          <a:p>
            <a:r>
              <a:rPr lang="hu-HU" sz="2400" dirty="0" smtClean="0"/>
              <a:t>Előnyök: </a:t>
            </a:r>
          </a:p>
          <a:p>
            <a:pPr lvl="2"/>
            <a:r>
              <a:rPr lang="hu-HU" dirty="0" smtClean="0"/>
              <a:t>Egyszerű kivitelezhetőség</a:t>
            </a:r>
          </a:p>
          <a:p>
            <a:pPr lvl="2"/>
            <a:r>
              <a:rPr lang="hu-HU" dirty="0" err="1" smtClean="0"/>
              <a:t>RLIMITS</a:t>
            </a:r>
            <a:r>
              <a:rPr lang="hu-HU" dirty="0" smtClean="0"/>
              <a:t> nem befolyásolja</a:t>
            </a:r>
          </a:p>
          <a:p>
            <a:r>
              <a:rPr lang="hu-HU" sz="2400" dirty="0" smtClean="0"/>
              <a:t>Hátrányok:</a:t>
            </a:r>
          </a:p>
          <a:p>
            <a:pPr lvl="2"/>
            <a:r>
              <a:rPr lang="hu-HU" dirty="0" smtClean="0"/>
              <a:t>Precíz CO/</a:t>
            </a:r>
            <a:r>
              <a:rPr lang="hu-HU" dirty="0" err="1" smtClean="0"/>
              <a:t>SV</a:t>
            </a:r>
            <a:endParaRPr lang="hu-HU" dirty="0" smtClean="0"/>
          </a:p>
          <a:p>
            <a:pPr lvl="2"/>
            <a:r>
              <a:rPr lang="hu-HU" dirty="0" smtClean="0"/>
              <a:t>Folyadék bevitellel jár</a:t>
            </a:r>
          </a:p>
          <a:p>
            <a:pPr lvl="2"/>
            <a:r>
              <a:rPr lang="hu-HU" dirty="0" smtClean="0"/>
              <a:t>A teszt a </a:t>
            </a:r>
            <a:r>
              <a:rPr lang="hu-HU" dirty="0" err="1" smtClean="0"/>
              <a:t>100ml</a:t>
            </a:r>
            <a:r>
              <a:rPr lang="hu-HU" dirty="0" smtClean="0"/>
              <a:t> folyadék hatását </a:t>
            </a:r>
            <a:endParaRPr lang="hu-HU" dirty="0"/>
          </a:p>
          <a:p>
            <a:r>
              <a:rPr lang="hu-HU" sz="2400" dirty="0" smtClean="0"/>
              <a:t>Változás</a:t>
            </a:r>
          </a:p>
          <a:p>
            <a:pPr lvl="1"/>
            <a:r>
              <a:rPr lang="el-GR" baseline="-25000" dirty="0" smtClean="0"/>
              <a:t>Δ</a:t>
            </a:r>
            <a:r>
              <a:rPr lang="hu-HU" dirty="0" smtClean="0"/>
              <a:t>CO       = &gt; 5%</a:t>
            </a:r>
          </a:p>
          <a:p>
            <a:pPr lvl="2"/>
            <a:endParaRPr lang="hu-HU" dirty="0" smtClean="0"/>
          </a:p>
          <a:p>
            <a:endParaRPr lang="hu-HU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Dinamikus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870950" y="6609141"/>
            <a:ext cx="440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Monnet et al. Annals of Intensive Care </a:t>
            </a:r>
            <a:r>
              <a:rPr lang="en-US" sz="1400" i="1" dirty="0" smtClean="0"/>
              <a:t>2022</a:t>
            </a:r>
            <a:r>
              <a:rPr lang="hu-HU" sz="1400" i="1" dirty="0" smtClean="0"/>
              <a:t>.</a:t>
            </a:r>
            <a:endParaRPr lang="en-US" sz="1400" i="1" dirty="0"/>
          </a:p>
        </p:txBody>
      </p:sp>
      <p:cxnSp>
        <p:nvCxnSpPr>
          <p:cNvPr id="21" name="Egyenes összekötő nyíllal 20"/>
          <p:cNvCxnSpPr/>
          <p:nvPr/>
        </p:nvCxnSpPr>
        <p:spPr>
          <a:xfrm flipV="1">
            <a:off x="2400300" y="4908229"/>
            <a:ext cx="5080" cy="246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8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127521" y="6546808"/>
            <a:ext cx="336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Monnet </a:t>
            </a:r>
            <a:r>
              <a:rPr lang="en-US" sz="1600" i="1" dirty="0"/>
              <a:t>et al. Critical Care </a:t>
            </a:r>
            <a:r>
              <a:rPr lang="en-US" sz="1600" i="1" dirty="0" smtClean="0"/>
              <a:t>2023</a:t>
            </a:r>
            <a:r>
              <a:rPr lang="hu-HU" sz="1600" i="1" dirty="0"/>
              <a:t>.</a:t>
            </a:r>
            <a:endParaRPr lang="en-US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10326" y="1963368"/>
            <a:ext cx="1549400" cy="45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086" y="1112388"/>
            <a:ext cx="5495863" cy="5684755"/>
          </a:xfrm>
          <a:prstGeom prst="rect">
            <a:avLst/>
          </a:prstGeom>
        </p:spPr>
      </p:pic>
      <p:sp>
        <p:nvSpPr>
          <p:cNvPr id="23" name="Lekerekített téglalap 22"/>
          <p:cNvSpPr/>
          <p:nvPr/>
        </p:nvSpPr>
        <p:spPr>
          <a:xfrm>
            <a:off x="8243563" y="1963368"/>
            <a:ext cx="675694" cy="303582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err="1" smtClean="0">
                <a:solidFill>
                  <a:schemeClr val="accent1">
                    <a:lumMod val="75000"/>
                  </a:schemeClr>
                </a:solidFill>
              </a:rPr>
              <a:t>VCId</a:t>
            </a:r>
            <a:endParaRPr lang="hu-HU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8223054" y="2547532"/>
            <a:ext cx="674755" cy="250564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err="1" smtClean="0">
                <a:solidFill>
                  <a:schemeClr val="accent1">
                    <a:lumMod val="75000"/>
                  </a:schemeClr>
                </a:solidFill>
              </a:rPr>
              <a:t>VCIc</a:t>
            </a:r>
            <a:endParaRPr lang="hu-HU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/>
              <a:t>Milyen tesztet és diagnosztikai eszközt válasszunk</a:t>
            </a:r>
            <a:r>
              <a:rPr lang="hu-HU" sz="3200" dirty="0" smtClean="0"/>
              <a:t>?</a:t>
            </a:r>
            <a:endParaRPr lang="en-US" sz="3200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7492701" y="1963368"/>
            <a:ext cx="675694" cy="303582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err="1" smtClean="0">
                <a:solidFill>
                  <a:schemeClr val="accent1">
                    <a:lumMod val="75000"/>
                  </a:schemeClr>
                </a:solidFill>
              </a:rPr>
              <a:t>Vt-teszt</a:t>
            </a:r>
            <a:endParaRPr lang="hu-HU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8657554" y="3291753"/>
            <a:ext cx="674755" cy="250564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err="1" smtClean="0">
                <a:solidFill>
                  <a:schemeClr val="accent1">
                    <a:lumMod val="75000"/>
                  </a:schemeClr>
                </a:solidFill>
              </a:rPr>
              <a:t>VCIc</a:t>
            </a:r>
            <a:endParaRPr lang="hu-HU" sz="1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596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Folyadék eltávolításának indikációja </a:t>
            </a:r>
            <a:r>
              <a:rPr lang="hu-HU" sz="3200" dirty="0" err="1" smtClean="0"/>
              <a:t>-végpontja</a:t>
            </a:r>
            <a:r>
              <a:rPr lang="hu-HU" sz="3200" dirty="0" smtClean="0"/>
              <a:t>?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0465"/>
            <a:ext cx="10515600" cy="4729720"/>
          </a:xfrm>
        </p:spPr>
        <p:txBody>
          <a:bodyPr/>
          <a:lstStyle/>
          <a:p>
            <a:pPr marL="0" indent="0">
              <a:buNone/>
            </a:pPr>
            <a:r>
              <a:rPr lang="hu-HU" sz="800" dirty="0"/>
              <a:t>	</a:t>
            </a:r>
          </a:p>
          <a:p>
            <a:pPr marL="0" indent="0">
              <a:buNone/>
            </a:pPr>
            <a:endParaRPr lang="hu-HU" sz="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16" y="823462"/>
            <a:ext cx="7838099" cy="487233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554752" y="6527188"/>
            <a:ext cx="319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 smtClean="0"/>
              <a:t>Malbrain</a:t>
            </a:r>
            <a:r>
              <a:rPr lang="hu-HU" sz="1400" i="1" dirty="0" smtClean="0"/>
              <a:t> et </a:t>
            </a:r>
            <a:r>
              <a:rPr lang="hu-HU" sz="1400" i="1" dirty="0" err="1"/>
              <a:t>al</a:t>
            </a:r>
            <a:r>
              <a:rPr lang="hu-HU" sz="1400" i="1" dirty="0"/>
              <a:t>. </a:t>
            </a:r>
            <a:r>
              <a:rPr lang="hu-HU" sz="1400" i="1" dirty="0" err="1" smtClean="0"/>
              <a:t>Ann</a:t>
            </a:r>
            <a:r>
              <a:rPr lang="hu-HU" sz="1400" i="1" dirty="0" smtClean="0"/>
              <a:t> Int </a:t>
            </a:r>
            <a:r>
              <a:rPr lang="hu-HU" sz="1400" i="1" dirty="0" err="1" smtClean="0"/>
              <a:t>Care</a:t>
            </a:r>
            <a:r>
              <a:rPr lang="hu-HU" sz="1400" i="1" dirty="0" smtClean="0"/>
              <a:t> 2020</a:t>
            </a:r>
            <a:endParaRPr lang="en-US" sz="1400" i="1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450" y="4798599"/>
            <a:ext cx="10610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smtClean="0"/>
              <a:t>Folyadék eltávolításának indikációja -végpontja?</a:t>
            </a:r>
            <a:endParaRPr lang="en-US" sz="3200" dirty="0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err="1" smtClean="0"/>
              <a:t>HD</a:t>
            </a:r>
            <a:r>
              <a:rPr lang="hu-HU" dirty="0" smtClean="0"/>
              <a:t> instabilitás </a:t>
            </a:r>
            <a:r>
              <a:rPr lang="hu-HU" dirty="0" err="1" smtClean="0"/>
              <a:t>HD</a:t>
            </a:r>
            <a:r>
              <a:rPr lang="hu-HU" dirty="0" smtClean="0"/>
              <a:t> kezelés során</a:t>
            </a:r>
          </a:p>
          <a:p>
            <a:endParaRPr lang="hu-HU" dirty="0" smtClean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64" y="1870139"/>
            <a:ext cx="4972160" cy="451896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8229517" y="6160166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Monnet </a:t>
            </a:r>
            <a:r>
              <a:rPr lang="nb-NO" i="1" dirty="0"/>
              <a:t>et </a:t>
            </a:r>
            <a:r>
              <a:rPr lang="nb-NO" i="1" dirty="0" smtClean="0"/>
              <a:t>al </a:t>
            </a:r>
            <a:r>
              <a:rPr lang="nb-NO" i="1" dirty="0"/>
              <a:t>Ann. Intensive Care </a:t>
            </a:r>
            <a:r>
              <a:rPr lang="nb-NO" i="1" dirty="0" smtClean="0"/>
              <a:t>2016</a:t>
            </a:r>
            <a:r>
              <a:rPr lang="hu-HU" i="1" dirty="0" smtClean="0"/>
              <a:t>.</a:t>
            </a:r>
            <a:endParaRPr lang="en-US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748" y="2047038"/>
            <a:ext cx="5100976" cy="413907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9790227" y="1546973"/>
            <a:ext cx="222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Intradialitikus</a:t>
            </a:r>
            <a:r>
              <a:rPr lang="hu-HU" b="1" dirty="0" smtClean="0"/>
              <a:t> </a:t>
            </a:r>
            <a:r>
              <a:rPr lang="hu-HU" b="1" dirty="0" err="1" smtClean="0"/>
              <a:t>hipotenzió</a:t>
            </a:r>
            <a:r>
              <a:rPr lang="hu-HU" b="1" dirty="0" smtClean="0"/>
              <a:t> </a:t>
            </a:r>
            <a:r>
              <a:rPr lang="hu-HU" b="1" dirty="0" err="1" smtClean="0"/>
              <a:t>IVCc</a:t>
            </a:r>
            <a:r>
              <a:rPr lang="hu-HU" b="1" dirty="0" smtClean="0"/>
              <a:t>&gt;30%</a:t>
            </a:r>
            <a:endParaRPr lang="en-US" b="1" dirty="0"/>
          </a:p>
        </p:txBody>
      </p:sp>
      <p:sp>
        <p:nvSpPr>
          <p:cNvPr id="18" name="Ellipszis 17"/>
          <p:cNvSpPr/>
          <p:nvPr/>
        </p:nvSpPr>
        <p:spPr>
          <a:xfrm>
            <a:off x="9456852" y="2693369"/>
            <a:ext cx="666750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zövegdoboz 18"/>
          <p:cNvSpPr txBox="1"/>
          <p:nvPr/>
        </p:nvSpPr>
        <p:spPr>
          <a:xfrm>
            <a:off x="7992533" y="6505044"/>
            <a:ext cx="428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Guiotto</a:t>
            </a:r>
            <a:r>
              <a:rPr lang="hu-HU" i="1" dirty="0" smtClean="0"/>
              <a:t> et </a:t>
            </a:r>
            <a:r>
              <a:rPr lang="hu-HU" i="1" dirty="0" err="1" smtClean="0"/>
              <a:t>al</a:t>
            </a:r>
            <a:r>
              <a:rPr lang="hu-HU" i="1" dirty="0" smtClean="0"/>
              <a:t> </a:t>
            </a:r>
            <a:r>
              <a:rPr lang="hu-HU" i="1" dirty="0" err="1" smtClean="0"/>
              <a:t>Intensive</a:t>
            </a:r>
            <a:r>
              <a:rPr lang="hu-HU" i="1" dirty="0" smtClean="0"/>
              <a:t> </a:t>
            </a:r>
            <a:r>
              <a:rPr lang="hu-HU" i="1" dirty="0" err="1" smtClean="0"/>
              <a:t>Care</a:t>
            </a:r>
            <a:r>
              <a:rPr lang="hu-HU" i="1" dirty="0" smtClean="0"/>
              <a:t> </a:t>
            </a:r>
            <a:r>
              <a:rPr lang="hu-HU" i="1" dirty="0" err="1" smtClean="0"/>
              <a:t>Medicine</a:t>
            </a:r>
            <a:r>
              <a:rPr lang="hu-HU" i="1" dirty="0" smtClean="0"/>
              <a:t> 2010.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6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 Dinamikus </a:t>
            </a:r>
            <a:r>
              <a:rPr lang="hu-HU" sz="3200" dirty="0" err="1" smtClean="0"/>
              <a:t>preload</a:t>
            </a:r>
            <a:r>
              <a:rPr lang="hu-HU" sz="3200" dirty="0" smtClean="0"/>
              <a:t> tesztek  - </a:t>
            </a:r>
            <a:r>
              <a:rPr lang="hu-HU" sz="3200" dirty="0" err="1"/>
              <a:t>m</a:t>
            </a:r>
            <a:r>
              <a:rPr lang="hu-HU" sz="3200" dirty="0" err="1" smtClean="0"/>
              <a:t>etanalízis</a:t>
            </a:r>
            <a:endParaRPr lang="en-US" sz="3200" dirty="0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Intenzív osztályon gépi lélegezetett betegeknél </a:t>
            </a:r>
          </a:p>
          <a:p>
            <a:endParaRPr lang="hu-HU" dirty="0" smtClean="0"/>
          </a:p>
        </p:txBody>
      </p:sp>
      <p:sp>
        <p:nvSpPr>
          <p:cNvPr id="19" name="Szövegdoboz 18"/>
          <p:cNvSpPr txBox="1"/>
          <p:nvPr/>
        </p:nvSpPr>
        <p:spPr>
          <a:xfrm>
            <a:off x="9727094" y="6521338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Mallat</a:t>
            </a:r>
            <a:r>
              <a:rPr lang="en-US" sz="1400" i="1" dirty="0"/>
              <a:t> et </a:t>
            </a:r>
            <a:r>
              <a:rPr lang="en-US" sz="1400" i="1" dirty="0" smtClean="0"/>
              <a:t>al </a:t>
            </a:r>
            <a:r>
              <a:rPr lang="en-US" sz="1400" i="1" dirty="0"/>
              <a:t>Critical Care </a:t>
            </a:r>
            <a:r>
              <a:rPr lang="en-US" sz="1400" i="1" dirty="0" smtClean="0"/>
              <a:t>2025</a:t>
            </a:r>
            <a:r>
              <a:rPr lang="hu-HU" sz="1400" i="1" dirty="0" smtClean="0"/>
              <a:t>.</a:t>
            </a:r>
            <a:endParaRPr lang="en-US" sz="1400" i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8" y="1884461"/>
            <a:ext cx="10549258" cy="41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 Dinamikus </a:t>
            </a:r>
            <a:r>
              <a:rPr lang="hu-HU" sz="3200" dirty="0" err="1" smtClean="0"/>
              <a:t>preload</a:t>
            </a:r>
            <a:r>
              <a:rPr lang="hu-HU" sz="3200" dirty="0" smtClean="0"/>
              <a:t> tesztek  - </a:t>
            </a:r>
            <a:r>
              <a:rPr lang="hu-HU" sz="3200" dirty="0" err="1"/>
              <a:t>m</a:t>
            </a:r>
            <a:r>
              <a:rPr lang="hu-HU" sz="3200" dirty="0" err="1" smtClean="0"/>
              <a:t>etanalízis</a:t>
            </a:r>
            <a:endParaRPr lang="en-US" sz="3200" dirty="0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Műtői környezetben</a:t>
            </a:r>
          </a:p>
          <a:p>
            <a:endParaRPr lang="hu-HU" dirty="0" smtClean="0"/>
          </a:p>
        </p:txBody>
      </p:sp>
      <p:sp>
        <p:nvSpPr>
          <p:cNvPr id="19" name="Szövegdoboz 18"/>
          <p:cNvSpPr txBox="1"/>
          <p:nvPr/>
        </p:nvSpPr>
        <p:spPr>
          <a:xfrm>
            <a:off x="9611265" y="6565386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Messina et al. Critical Care </a:t>
            </a:r>
            <a:r>
              <a:rPr lang="it-IT" sz="1400" i="1" dirty="0" smtClean="0"/>
              <a:t>2023</a:t>
            </a:r>
            <a:r>
              <a:rPr lang="hu-HU" sz="1400" i="1" dirty="0" smtClean="0"/>
              <a:t>.</a:t>
            </a:r>
            <a:endParaRPr lang="en-US" sz="14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1726157"/>
            <a:ext cx="11538490" cy="2863360"/>
          </a:xfrm>
          <a:prstGeom prst="rect">
            <a:avLst/>
          </a:prstGeom>
        </p:spPr>
      </p:pic>
      <p:sp>
        <p:nvSpPr>
          <p:cNvPr id="7" name="AutoShape 2" descr="Fig.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Fig.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ekerekített téglalap 12"/>
          <p:cNvSpPr/>
          <p:nvPr/>
        </p:nvSpPr>
        <p:spPr>
          <a:xfrm>
            <a:off x="4889501" y="2488013"/>
            <a:ext cx="1913466" cy="20833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" y="4586560"/>
            <a:ext cx="11538490" cy="16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 Dinamikus </a:t>
            </a:r>
            <a:r>
              <a:rPr lang="hu-HU" sz="3200" dirty="0" err="1" smtClean="0"/>
              <a:t>preload</a:t>
            </a:r>
            <a:r>
              <a:rPr lang="hu-HU" sz="3200" dirty="0" smtClean="0"/>
              <a:t> tesztek  - </a:t>
            </a:r>
            <a:r>
              <a:rPr lang="hu-HU" sz="3200" dirty="0" err="1"/>
              <a:t>m</a:t>
            </a:r>
            <a:r>
              <a:rPr lang="hu-HU" sz="3200" dirty="0" err="1" smtClean="0"/>
              <a:t>etanalízis</a:t>
            </a:r>
            <a:endParaRPr lang="en-US" sz="3200" dirty="0"/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95988" y="843679"/>
            <a:ext cx="5385435" cy="1256054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9627402" y="6565386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Michard</a:t>
            </a:r>
            <a:r>
              <a:rPr lang="en-US" sz="1400" dirty="0"/>
              <a:t> et al. Critical Care </a:t>
            </a:r>
            <a:r>
              <a:rPr lang="en-US" sz="1400" dirty="0" smtClean="0"/>
              <a:t>2023</a:t>
            </a:r>
            <a:endParaRPr lang="en-US" sz="1400" i="1" dirty="0"/>
          </a:p>
        </p:txBody>
      </p:sp>
      <p:sp>
        <p:nvSpPr>
          <p:cNvPr id="7" name="AutoShape 2" descr="Fig.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Fig.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112" y="2276168"/>
            <a:ext cx="5739311" cy="44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Artériás nyomáshullám vizuális becslése</a:t>
            </a:r>
            <a:endParaRPr lang="en-US" sz="3200" dirty="0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5517274"/>
          </a:xfrm>
        </p:spPr>
        <p:txBody>
          <a:bodyPr>
            <a:normAutofit/>
          </a:bodyPr>
          <a:lstStyle/>
          <a:p>
            <a:r>
              <a:rPr lang="hu-HU" dirty="0" smtClean="0"/>
              <a:t>20 rezidens + 19 szakorvos </a:t>
            </a:r>
          </a:p>
          <a:p>
            <a:r>
              <a:rPr lang="hu-HU" dirty="0" smtClean="0"/>
              <a:t>Szimulált </a:t>
            </a:r>
            <a:r>
              <a:rPr lang="hu-HU" dirty="0" err="1" smtClean="0"/>
              <a:t>nyomáshullámgörbe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19" name="Szövegdoboz 18"/>
          <p:cNvSpPr txBox="1"/>
          <p:nvPr/>
        </p:nvSpPr>
        <p:spPr>
          <a:xfrm>
            <a:off x="8950069" y="6550223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 smtClean="0"/>
              <a:t>Rinehart</a:t>
            </a:r>
            <a:r>
              <a:rPr lang="it-IT" sz="1400" i="1" dirty="0"/>
              <a:t> et </a:t>
            </a:r>
            <a:r>
              <a:rPr lang="it-IT" sz="1400" i="1" dirty="0" smtClean="0"/>
              <a:t>al </a:t>
            </a:r>
            <a:r>
              <a:rPr lang="en-US" sz="1400" i="1" dirty="0"/>
              <a:t>J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Monit</a:t>
            </a:r>
            <a:r>
              <a:rPr lang="en-US" sz="1400" i="1" dirty="0"/>
              <a:t> </a:t>
            </a:r>
            <a:r>
              <a:rPr lang="en-US" sz="1400" i="1" dirty="0" err="1"/>
              <a:t>Comput</a:t>
            </a:r>
            <a:r>
              <a:rPr lang="en-US" sz="1400" i="1" dirty="0"/>
              <a:t> </a:t>
            </a:r>
            <a:r>
              <a:rPr lang="en-US" sz="1400" i="1" dirty="0" smtClean="0"/>
              <a:t>2012</a:t>
            </a:r>
            <a:r>
              <a:rPr lang="hu-HU" sz="1400" i="1" dirty="0" smtClean="0"/>
              <a:t>.</a:t>
            </a:r>
            <a:endParaRPr lang="en-US" sz="1400" i="1" dirty="0"/>
          </a:p>
        </p:txBody>
      </p:sp>
      <p:sp>
        <p:nvSpPr>
          <p:cNvPr id="7" name="AutoShape 2" descr="Fig.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Fig.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07" y="2309483"/>
            <a:ext cx="11166178" cy="21755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716" y="4512972"/>
            <a:ext cx="9057284" cy="203414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623" y="1201872"/>
            <a:ext cx="5242695" cy="534524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7975" y="6416632"/>
            <a:ext cx="297914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Köszönöm a </a:t>
            </a:r>
            <a:r>
              <a:rPr lang="hu-HU" dirty="0" err="1" smtClean="0"/>
              <a:t>figyelemet</a:t>
            </a:r>
            <a:r>
              <a:rPr lang="hu-H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48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Élettan</a:t>
            </a:r>
            <a:endParaRPr lang="en-US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56819" y="6559734"/>
            <a:ext cx="319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/>
              <a:t>Marik et </a:t>
            </a:r>
            <a:r>
              <a:rPr lang="hu-HU" sz="1400" i="1" dirty="0" err="1"/>
              <a:t>al</a:t>
            </a:r>
            <a:r>
              <a:rPr lang="hu-HU" sz="1400" i="1" dirty="0"/>
              <a:t>. </a:t>
            </a:r>
            <a:r>
              <a:rPr lang="hu-HU" sz="1400" i="1" dirty="0" err="1"/>
              <a:t>Crit</a:t>
            </a:r>
            <a:r>
              <a:rPr lang="hu-HU" sz="1400" i="1" dirty="0"/>
              <a:t> </a:t>
            </a:r>
            <a:r>
              <a:rPr lang="hu-HU" sz="1400" i="1" dirty="0" err="1"/>
              <a:t>Care</a:t>
            </a:r>
            <a:r>
              <a:rPr lang="hu-HU" sz="1400" i="1" dirty="0"/>
              <a:t> </a:t>
            </a:r>
            <a:r>
              <a:rPr lang="hu-HU" sz="1400" i="1" dirty="0" err="1"/>
              <a:t>Med</a:t>
            </a:r>
            <a:r>
              <a:rPr lang="hu-HU" sz="1400" i="1" dirty="0"/>
              <a:t> 2011 </a:t>
            </a:r>
            <a:endParaRPr lang="en-US" sz="1400" i="1" dirty="0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3420536" y="1707360"/>
            <a:ext cx="16933" cy="44775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3433236" y="6163736"/>
            <a:ext cx="5524500" cy="21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Ív 22"/>
          <p:cNvSpPr/>
          <p:nvPr/>
        </p:nvSpPr>
        <p:spPr>
          <a:xfrm rot="16359029">
            <a:off x="4458971" y="2420271"/>
            <a:ext cx="6971047" cy="791361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zövegdoboz 23"/>
          <p:cNvSpPr txBox="1"/>
          <p:nvPr/>
        </p:nvSpPr>
        <p:spPr>
          <a:xfrm>
            <a:off x="5663403" y="6222671"/>
            <a:ext cx="26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PRELOAD</a:t>
            </a:r>
            <a:endParaRPr lang="en-US" sz="2400" b="1" dirty="0"/>
          </a:p>
        </p:txBody>
      </p:sp>
      <p:sp>
        <p:nvSpPr>
          <p:cNvPr id="26" name="Szövegdoboz 25"/>
          <p:cNvSpPr txBox="1"/>
          <p:nvPr/>
        </p:nvSpPr>
        <p:spPr>
          <a:xfrm rot="16200000">
            <a:off x="2692542" y="3437618"/>
            <a:ext cx="69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SV</a:t>
            </a:r>
            <a:endParaRPr lang="en-US" sz="2400" b="1" dirty="0"/>
          </a:p>
        </p:txBody>
      </p:sp>
      <p:cxnSp>
        <p:nvCxnSpPr>
          <p:cNvPr id="27" name="Egyenes összekötő 26"/>
          <p:cNvCxnSpPr/>
          <p:nvPr/>
        </p:nvCxnSpPr>
        <p:spPr>
          <a:xfrm>
            <a:off x="4182534" y="5177996"/>
            <a:ext cx="1480869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663403" y="3492614"/>
            <a:ext cx="7670" cy="1720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6195486" y="3241333"/>
            <a:ext cx="1480869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 flipV="1">
            <a:off x="7671593" y="2893219"/>
            <a:ext cx="4762" cy="357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4765936" y="5237398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hu-HU" dirty="0" smtClean="0"/>
              <a:t>P</a:t>
            </a:r>
            <a:endParaRPr lang="en-US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733589" y="4205643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hu-HU" dirty="0"/>
              <a:t>V</a:t>
            </a:r>
            <a:endParaRPr lang="en-US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7847799" y="2882610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hu-HU" dirty="0"/>
              <a:t>V</a:t>
            </a:r>
            <a:endParaRPr lang="en-US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6813194" y="3237658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hu-HU" dirty="0" smtClean="0"/>
              <a:t>P</a:t>
            </a:r>
            <a:endParaRPr lang="en-US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7349813" y="5792262"/>
            <a:ext cx="350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Frank- </a:t>
            </a:r>
            <a:r>
              <a:rPr lang="hu-HU" b="1" dirty="0" err="1" smtClean="0"/>
              <a:t>Starling</a:t>
            </a:r>
            <a:endParaRPr lang="en-US" b="1" dirty="0"/>
          </a:p>
        </p:txBody>
      </p:sp>
      <p:sp>
        <p:nvSpPr>
          <p:cNvPr id="43" name="Lekerekített téglalap 42"/>
          <p:cNvSpPr/>
          <p:nvPr/>
        </p:nvSpPr>
        <p:spPr>
          <a:xfrm>
            <a:off x="5983546" y="4838561"/>
            <a:ext cx="1864253" cy="5965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v</a:t>
            </a:r>
            <a:r>
              <a:rPr lang="hu-HU" dirty="0" smtClean="0">
                <a:solidFill>
                  <a:srgbClr val="FF0000"/>
                </a:solidFill>
              </a:rPr>
              <a:t>olumen </a:t>
            </a:r>
            <a:r>
              <a:rPr lang="hu-HU" dirty="0" err="1" smtClean="0">
                <a:solidFill>
                  <a:srgbClr val="FF0000"/>
                </a:solidFill>
              </a:rPr>
              <a:t>responder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8458196" y="2784535"/>
            <a:ext cx="1864253" cy="5965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v</a:t>
            </a:r>
            <a:r>
              <a:rPr lang="hu-HU" dirty="0" smtClean="0">
                <a:solidFill>
                  <a:srgbClr val="FF0000"/>
                </a:solidFill>
              </a:rPr>
              <a:t>olumen </a:t>
            </a:r>
            <a:r>
              <a:rPr lang="hu-HU" dirty="0" err="1" smtClean="0">
                <a:solidFill>
                  <a:srgbClr val="FF0000"/>
                </a:solidFill>
              </a:rPr>
              <a:t>non-responder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0465"/>
            <a:ext cx="10515600" cy="4729720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i="1" dirty="0"/>
              <a:t>„Folyadék válaszkészség= A verőtérfogat(</a:t>
            </a:r>
            <a:r>
              <a:rPr lang="hu-HU" i="1" dirty="0" err="1"/>
              <a:t>SV</a:t>
            </a:r>
            <a:r>
              <a:rPr lang="hu-HU" i="1" dirty="0"/>
              <a:t>)/ </a:t>
            </a:r>
            <a:r>
              <a:rPr lang="hu-HU" i="1" dirty="0" err="1"/>
              <a:t>pectérfogat</a:t>
            </a:r>
            <a:r>
              <a:rPr lang="hu-HU" i="1" dirty="0"/>
              <a:t> (CO) emelkedése </a:t>
            </a:r>
            <a:r>
              <a:rPr lang="hu-HU" i="1" dirty="0" err="1"/>
              <a:t>10-15%-al</a:t>
            </a:r>
            <a:r>
              <a:rPr lang="hu-HU" i="1" dirty="0"/>
              <a:t> a kiindulási értékhez képest </a:t>
            </a:r>
            <a:r>
              <a:rPr lang="hu-HU" i="1" dirty="0" err="1" smtClean="0"/>
              <a:t>folyadékbólus</a:t>
            </a:r>
            <a:r>
              <a:rPr lang="hu-HU" i="1" dirty="0" smtClean="0"/>
              <a:t> </a:t>
            </a:r>
            <a:r>
              <a:rPr lang="hu-HU" i="1" dirty="0"/>
              <a:t>adására.”</a:t>
            </a:r>
            <a:endParaRPr lang="en-US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589923" y="6539938"/>
            <a:ext cx="319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/>
              <a:t>Marik et </a:t>
            </a:r>
            <a:r>
              <a:rPr lang="hu-HU" sz="1400" i="1" dirty="0" err="1"/>
              <a:t>al</a:t>
            </a:r>
            <a:r>
              <a:rPr lang="hu-HU" sz="1400" i="1" dirty="0"/>
              <a:t>. </a:t>
            </a:r>
            <a:r>
              <a:rPr lang="hu-HU" sz="1400" i="1" dirty="0" err="1"/>
              <a:t>Crit</a:t>
            </a:r>
            <a:r>
              <a:rPr lang="hu-HU" sz="1400" i="1" dirty="0"/>
              <a:t> </a:t>
            </a:r>
            <a:r>
              <a:rPr lang="hu-HU" sz="1400" i="1" dirty="0" err="1"/>
              <a:t>Care</a:t>
            </a:r>
            <a:r>
              <a:rPr lang="hu-HU" sz="1400" i="1" dirty="0"/>
              <a:t> </a:t>
            </a:r>
            <a:r>
              <a:rPr lang="hu-HU" sz="1400" i="1" dirty="0" err="1"/>
              <a:t>Med</a:t>
            </a:r>
            <a:r>
              <a:rPr lang="hu-HU" sz="1400" i="1" dirty="0"/>
              <a:t> 2011 </a:t>
            </a:r>
            <a:endParaRPr lang="en-US" sz="1400" i="1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err="1"/>
              <a:t>D</a:t>
            </a:r>
            <a:r>
              <a:rPr lang="hu-HU" sz="3200" dirty="0" err="1" smtClean="0"/>
              <a:t>efinició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48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0621" y="1325563"/>
            <a:ext cx="10515600" cy="4729720"/>
          </a:xfrm>
        </p:spPr>
        <p:txBody>
          <a:bodyPr/>
          <a:lstStyle/>
          <a:p>
            <a:r>
              <a:rPr lang="hu-HU" dirty="0"/>
              <a:t>Előterhelés= </a:t>
            </a:r>
            <a:r>
              <a:rPr lang="hu-HU" i="1" dirty="0"/>
              <a:t>„A </a:t>
            </a:r>
            <a:r>
              <a:rPr lang="hu-HU" i="1" dirty="0" smtClean="0"/>
              <a:t>szív </a:t>
            </a:r>
            <a:r>
              <a:rPr lang="hu-HU" i="1" dirty="0"/>
              <a:t>kamrai munkaizomrostjainak a megnyúlásának </a:t>
            </a:r>
            <a:r>
              <a:rPr lang="hu-HU" i="1" dirty="0" smtClean="0"/>
              <a:t>mértéke diasztolé </a:t>
            </a:r>
            <a:r>
              <a:rPr lang="hu-HU" i="1" dirty="0"/>
              <a:t>végén”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134350" y="1953162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Guyton</a:t>
            </a:r>
            <a:r>
              <a:rPr lang="hu-HU" dirty="0"/>
              <a:t> e Hall : </a:t>
            </a:r>
            <a:r>
              <a:rPr lang="hu-HU" dirty="0" err="1"/>
              <a:t>Tesxtbook</a:t>
            </a:r>
            <a:r>
              <a:rPr lang="hu-HU" dirty="0"/>
              <a:t> of </a:t>
            </a:r>
            <a:r>
              <a:rPr lang="hu-HU" dirty="0" err="1"/>
              <a:t>Physiology</a:t>
            </a:r>
            <a:endParaRPr lang="en-US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07195"/>
              </p:ext>
            </p:extLst>
          </p:nvPr>
        </p:nvGraphicFramePr>
        <p:xfrm>
          <a:off x="1573836" y="294820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Statikus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preload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paraméterek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Dinamikus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preload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paraméterek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Centrális vénás nyomás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Pulzusnyomás </a:t>
                      </a:r>
                      <a:r>
                        <a:rPr lang="hu-HU" dirty="0" smtClean="0"/>
                        <a:t>variabilitás (</a:t>
                      </a:r>
                      <a:r>
                        <a:rPr lang="hu-HU" dirty="0" err="1" smtClean="0"/>
                        <a:t>PPV</a:t>
                      </a:r>
                      <a:r>
                        <a:rPr lang="hu-HU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Pulmonális</a:t>
                      </a:r>
                      <a:r>
                        <a:rPr lang="hu-HU" dirty="0"/>
                        <a:t> </a:t>
                      </a:r>
                      <a:r>
                        <a:rPr lang="hu-HU" dirty="0" smtClean="0"/>
                        <a:t>artériás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éknyomás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Verőtérfogat </a:t>
                      </a:r>
                      <a:r>
                        <a:rPr lang="hu-HU" dirty="0" smtClean="0"/>
                        <a:t>variabilitás (</a:t>
                      </a:r>
                      <a:r>
                        <a:rPr lang="hu-HU" dirty="0" err="1" smtClean="0"/>
                        <a:t>SVV</a:t>
                      </a:r>
                      <a:r>
                        <a:rPr lang="hu-HU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Globális végdiasztolés</a:t>
                      </a:r>
                      <a:r>
                        <a:rPr lang="hu-HU" baseline="0" dirty="0"/>
                        <a:t> volumen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Passzív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smtClean="0"/>
                        <a:t>lábemelés (</a:t>
                      </a:r>
                      <a:r>
                        <a:rPr lang="hu-HU" baseline="0" dirty="0" err="1" smtClean="0"/>
                        <a:t>PLR</a:t>
                      </a:r>
                      <a:r>
                        <a:rPr lang="hu-HU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Intrathorakális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/>
                        <a:t>vérmolumen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VCI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kollapszibilitás</a:t>
                      </a:r>
                      <a:r>
                        <a:rPr lang="hu-HU" baseline="0" dirty="0"/>
                        <a:t>/ </a:t>
                      </a:r>
                      <a:r>
                        <a:rPr lang="hu-HU" baseline="0" dirty="0" err="1"/>
                        <a:t>disztenzibilitás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Kilégzésvégi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err="1"/>
                        <a:t>okklúzív</a:t>
                      </a:r>
                      <a:r>
                        <a:rPr lang="hu-HU" baseline="0" dirty="0"/>
                        <a:t> </a:t>
                      </a:r>
                      <a:r>
                        <a:rPr lang="hu-HU" baseline="0" dirty="0" smtClean="0"/>
                        <a:t>teszt (</a:t>
                      </a:r>
                      <a:r>
                        <a:rPr lang="hu-HU" baseline="0" dirty="0" err="1" smtClean="0"/>
                        <a:t>EEOT</a:t>
                      </a:r>
                      <a:r>
                        <a:rPr lang="hu-HU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„</a:t>
                      </a:r>
                      <a:r>
                        <a:rPr lang="hu-HU" dirty="0" smtClean="0"/>
                        <a:t>Mini-fluid </a:t>
                      </a:r>
                      <a:r>
                        <a:rPr lang="hu-HU" dirty="0" err="1"/>
                        <a:t>challenge</a:t>
                      </a:r>
                      <a:r>
                        <a:rPr lang="hu-HU" baseline="0" dirty="0"/>
                        <a:t>” </a:t>
                      </a:r>
                      <a:r>
                        <a:rPr lang="hu-HU" baseline="0" dirty="0" smtClean="0"/>
                        <a:t>teszt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Élettan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69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0465"/>
            <a:ext cx="10515600" cy="4729720"/>
          </a:xfrm>
        </p:spPr>
        <p:txBody>
          <a:bodyPr/>
          <a:lstStyle/>
          <a:p>
            <a:endParaRPr lang="en-US" baseline="-25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530" y="1650922"/>
            <a:ext cx="6810849" cy="40013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5" y="1989051"/>
            <a:ext cx="5469855" cy="3497349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9557000" y="6570249"/>
            <a:ext cx="319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Osman et </a:t>
            </a:r>
            <a:r>
              <a:rPr lang="hu-HU" sz="1400" dirty="0" err="1"/>
              <a:t>al</a:t>
            </a:r>
            <a:r>
              <a:rPr lang="hu-HU" sz="1400" dirty="0"/>
              <a:t>. </a:t>
            </a:r>
            <a:r>
              <a:rPr lang="en-US" sz="1400" dirty="0" err="1"/>
              <a:t>Crit</a:t>
            </a:r>
            <a:r>
              <a:rPr lang="en-US" sz="1400" dirty="0"/>
              <a:t> Care Med 2007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Statikus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16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0522" y="1391812"/>
            <a:ext cx="5401428" cy="41100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8801852" y="6550223"/>
            <a:ext cx="3549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Muller</a:t>
            </a:r>
            <a:r>
              <a:rPr lang="hu-HU" sz="1400" dirty="0"/>
              <a:t> et </a:t>
            </a:r>
            <a:r>
              <a:rPr lang="hu-HU" sz="1400" dirty="0" err="1"/>
              <a:t>al</a:t>
            </a:r>
            <a:r>
              <a:rPr lang="hu-HU" sz="1400" dirty="0"/>
              <a:t> </a:t>
            </a:r>
            <a:r>
              <a:rPr lang="hu-HU" sz="1400" dirty="0" err="1"/>
              <a:t>ANESTHESIA</a:t>
            </a:r>
            <a:r>
              <a:rPr lang="hu-HU" sz="1400" dirty="0"/>
              <a:t> &amp; </a:t>
            </a:r>
            <a:r>
              <a:rPr lang="hu-HU" sz="1400" dirty="0" err="1"/>
              <a:t>ANALGESIA</a:t>
            </a:r>
            <a:r>
              <a:rPr lang="hu-HU" sz="1400" dirty="0"/>
              <a:t>. 2008</a:t>
            </a:r>
            <a:endParaRPr lang="en-US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93" y="1391811"/>
            <a:ext cx="5292250" cy="41100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981" y="1109124"/>
            <a:ext cx="4561976" cy="467545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212197" y="6003351"/>
            <a:ext cx="435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AUC</a:t>
            </a:r>
            <a:r>
              <a:rPr lang="hu-HU" sz="1600" b="1" dirty="0"/>
              <a:t>:</a:t>
            </a:r>
            <a:r>
              <a:rPr lang="it-IT" sz="1600" b="1" dirty="0"/>
              <a:t>ITBVI 0.64 (95% CI: 0.46–0.80)CVP 0.68 (95% CI:</a:t>
            </a:r>
            <a:r>
              <a:rPr lang="hu-HU" sz="1600" b="1" dirty="0"/>
              <a:t> </a:t>
            </a:r>
            <a:r>
              <a:rPr lang="en-US" sz="1600" b="1" dirty="0"/>
              <a:t>0.50–0.83) </a:t>
            </a:r>
            <a:r>
              <a:rPr lang="en-US" sz="1600" b="1" i="1" dirty="0"/>
              <a:t>P </a:t>
            </a:r>
            <a:r>
              <a:rPr lang="en-US" sz="1600" b="1" dirty="0"/>
              <a:t> 0.73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Statikus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57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E752E0-12B1-0D45-8173-782EFA130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2714995-F254-81CB-D8B5-82D85794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6271783-8627-39B3-9D97-C1762365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49EDF14-D46C-0D09-83C2-1EBD8623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26"/>
            <a:ext cx="10515600" cy="4351338"/>
          </a:xfrm>
        </p:spPr>
        <p:txBody>
          <a:bodyPr/>
          <a:lstStyle/>
          <a:p>
            <a:r>
              <a:rPr lang="hu-HU" dirty="0"/>
              <a:t>Szív-tüdő interakción alapuló </a:t>
            </a:r>
            <a:r>
              <a:rPr lang="hu-HU" dirty="0" smtClean="0"/>
              <a:t>tesztek</a:t>
            </a:r>
          </a:p>
          <a:p>
            <a:r>
              <a:rPr lang="hu-HU" dirty="0" smtClean="0"/>
              <a:t>Volumen változásokon alapuló tesztek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CFE9B33E-F513-5D46-E57A-4B16295D68F7}"/>
              </a:ext>
            </a:extLst>
          </p:cNvPr>
          <p:cNvSpPr txBox="1"/>
          <p:nvPr/>
        </p:nvSpPr>
        <p:spPr>
          <a:xfrm>
            <a:off x="7847134" y="6488668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Teboul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en-US" dirty="0"/>
              <a:t>Am 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Med. 2019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5759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Dinamikus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0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017811-D2CB-56C2-6F3D-69273962E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2E58260-4B2D-C34D-F6A4-4A6F94B9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69" y="0"/>
            <a:ext cx="3050178" cy="6568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14405D9-BBA0-BC25-392D-BD7EB6AC1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57596" cy="65682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CFFF024-5352-4A2E-F806-6A6A9B11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26"/>
            <a:ext cx="4495800" cy="4351338"/>
          </a:xfrm>
        </p:spPr>
        <p:txBody>
          <a:bodyPr/>
          <a:lstStyle/>
          <a:p>
            <a:r>
              <a:rPr lang="hu-HU" dirty="0"/>
              <a:t>Szív-tüdő interakción alapuló tesztek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57E3914F-F258-E7F0-7506-F6175AC3D1D8}"/>
              </a:ext>
            </a:extLst>
          </p:cNvPr>
          <p:cNvSpPr txBox="1"/>
          <p:nvPr/>
        </p:nvSpPr>
        <p:spPr>
          <a:xfrm>
            <a:off x="8058150" y="6414244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Teboul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en-US" dirty="0"/>
              <a:t>Am J </a:t>
            </a:r>
            <a:r>
              <a:rPr lang="en-US" dirty="0" err="1"/>
              <a:t>Respir</a:t>
            </a:r>
            <a:r>
              <a:rPr lang="en-US" dirty="0"/>
              <a:t> </a:t>
            </a:r>
            <a:r>
              <a:rPr lang="en-US" dirty="0" err="1"/>
              <a:t>Crit</a:t>
            </a:r>
            <a:r>
              <a:rPr lang="en-US" dirty="0"/>
              <a:t> Care Med. 2019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BFF281B1-B76F-0884-AAFB-49EE80A8B416}"/>
              </a:ext>
            </a:extLst>
          </p:cNvPr>
          <p:cNvSpPr txBox="1">
            <a:spLocks/>
          </p:cNvSpPr>
          <p:nvPr/>
        </p:nvSpPr>
        <p:spPr>
          <a:xfrm>
            <a:off x="5725160" y="1340726"/>
            <a:ext cx="4495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Volumen változás elvén alapuló tesztek</a:t>
            </a:r>
          </a:p>
          <a:p>
            <a:r>
              <a:rPr lang="hu-HU" sz="2400" dirty="0"/>
              <a:t>Passzív lábemelés</a:t>
            </a:r>
          </a:p>
          <a:p>
            <a:r>
              <a:rPr lang="hu-HU" sz="2400" dirty="0"/>
              <a:t>„Minifluid </a:t>
            </a:r>
            <a:r>
              <a:rPr lang="hu-HU" sz="2400" dirty="0" err="1"/>
              <a:t>challenge</a:t>
            </a:r>
            <a:r>
              <a:rPr lang="hu-HU" sz="2400" dirty="0"/>
              <a:t>” teszt</a:t>
            </a: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xmlns="" id="{A314F6A0-CF36-4820-87BD-C3D881F41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32019"/>
              </p:ext>
            </p:extLst>
          </p:nvPr>
        </p:nvGraphicFramePr>
        <p:xfrm>
          <a:off x="266342" y="2335480"/>
          <a:ext cx="478516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06">
                  <a:extLst>
                    <a:ext uri="{9D8B030D-6E8A-4147-A177-3AD203B41FA5}">
                      <a16:colId xmlns:a16="http://schemas.microsoft.com/office/drawing/2014/main" xmlns="" val="2518704830"/>
                    </a:ext>
                  </a:extLst>
                </a:gridCol>
                <a:gridCol w="3297935">
                  <a:extLst>
                    <a:ext uri="{9D8B030D-6E8A-4147-A177-3AD203B41FA5}">
                      <a16:colId xmlns:a16="http://schemas.microsoft.com/office/drawing/2014/main" xmlns="" val="2903536630"/>
                    </a:ext>
                  </a:extLst>
                </a:gridCol>
                <a:gridCol w="1092819">
                  <a:extLst>
                    <a:ext uri="{9D8B030D-6E8A-4147-A177-3AD203B41FA5}">
                      <a16:colId xmlns:a16="http://schemas.microsoft.com/office/drawing/2014/main" xmlns="" val="4189334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 Jobbszívfél elégtelenség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Álpozitív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83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Alacsony szív v. </a:t>
                      </a:r>
                      <a:r>
                        <a:rPr lang="hu-HU" dirty="0" smtClean="0"/>
                        <a:t> magas légzési </a:t>
                      </a:r>
                      <a:r>
                        <a:rPr lang="hu-HU" dirty="0"/>
                        <a:t>frekvencia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Álnegatív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760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Irreguláris szívritmus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Álpozitív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24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„Mini” légzési térfogat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Álnegatív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333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Álpozitív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89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Thorax</a:t>
                      </a:r>
                      <a:r>
                        <a:rPr lang="hu-HU" dirty="0"/>
                        <a:t> nyitott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Álnegatív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927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Spontán légzés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Álpozitív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086773"/>
                  </a:ext>
                </a:extLst>
              </a:tr>
            </a:tbl>
          </a:graphicData>
        </a:graphic>
      </p:graphicFrame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xmlns="" id="{911DA35D-2ED6-1679-2F1E-F60F2743EB6E}"/>
              </a:ext>
            </a:extLst>
          </p:cNvPr>
          <p:cNvCxnSpPr>
            <a:cxnSpLocks/>
          </p:cNvCxnSpPr>
          <p:nvPr/>
        </p:nvCxnSpPr>
        <p:spPr>
          <a:xfrm flipV="1">
            <a:off x="1177425" y="4124499"/>
            <a:ext cx="0" cy="276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áblázat 16">
            <a:extLst>
              <a:ext uri="{FF2B5EF4-FFF2-40B4-BE49-F238E27FC236}">
                <a16:creationId xmlns:a16="http://schemas.microsoft.com/office/drawing/2014/main" xmlns="" id="{B24CEEE5-3E74-C780-8AEA-F896F2D8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27724"/>
              </p:ext>
            </p:extLst>
          </p:nvPr>
        </p:nvGraphicFramePr>
        <p:xfrm>
          <a:off x="5796079" y="2335480"/>
          <a:ext cx="453854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60">
                  <a:extLst>
                    <a:ext uri="{9D8B030D-6E8A-4147-A177-3AD203B41FA5}">
                      <a16:colId xmlns:a16="http://schemas.microsoft.com/office/drawing/2014/main" xmlns="" val="3264811902"/>
                    </a:ext>
                  </a:extLst>
                </a:gridCol>
                <a:gridCol w="2013786">
                  <a:extLst>
                    <a:ext uri="{9D8B030D-6E8A-4147-A177-3AD203B41FA5}">
                      <a16:colId xmlns:a16="http://schemas.microsoft.com/office/drawing/2014/main" xmlns="" val="1361654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PLR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91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álnegatív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077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kontraindikált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04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Instabil medence törés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kontraindikált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523759"/>
                  </a:ext>
                </a:extLst>
              </a:tr>
            </a:tbl>
          </a:graphicData>
        </a:graphic>
      </p:graphicFrame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xmlns="" id="{1B596667-9CCA-D6BB-02BA-9035877FF475}"/>
              </a:ext>
            </a:extLst>
          </p:cNvPr>
          <p:cNvCxnSpPr>
            <a:cxnSpLocks/>
          </p:cNvCxnSpPr>
          <p:nvPr/>
        </p:nvCxnSpPr>
        <p:spPr>
          <a:xfrm flipV="1">
            <a:off x="6293666" y="2730906"/>
            <a:ext cx="0" cy="276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xmlns="" id="{3D438502-656F-DEC0-30B7-38DCBDF01957}"/>
              </a:ext>
            </a:extLst>
          </p:cNvPr>
          <p:cNvCxnSpPr>
            <a:cxnSpLocks/>
          </p:cNvCxnSpPr>
          <p:nvPr/>
        </p:nvCxnSpPr>
        <p:spPr>
          <a:xfrm flipV="1">
            <a:off x="6293666" y="3119345"/>
            <a:ext cx="0" cy="276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áblázat 19">
            <a:extLst>
              <a:ext uri="{FF2B5EF4-FFF2-40B4-BE49-F238E27FC236}">
                <a16:creationId xmlns:a16="http://schemas.microsoft.com/office/drawing/2014/main" xmlns="" id="{4E5F5115-7863-2914-948C-1936DFD61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07928"/>
              </p:ext>
            </p:extLst>
          </p:nvPr>
        </p:nvGraphicFramePr>
        <p:xfrm>
          <a:off x="5788877" y="4129312"/>
          <a:ext cx="453854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60">
                  <a:extLst>
                    <a:ext uri="{9D8B030D-6E8A-4147-A177-3AD203B41FA5}">
                      <a16:colId xmlns:a16="http://schemas.microsoft.com/office/drawing/2014/main" xmlns="" val="3264811902"/>
                    </a:ext>
                  </a:extLst>
                </a:gridCol>
                <a:gridCol w="2013786">
                  <a:extLst>
                    <a:ext uri="{9D8B030D-6E8A-4147-A177-3AD203B41FA5}">
                      <a16:colId xmlns:a16="http://schemas.microsoft.com/office/drawing/2014/main" xmlns="" val="1361654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Mini </a:t>
                      </a:r>
                      <a:r>
                        <a:rPr lang="hu-HU" dirty="0" err="1"/>
                        <a:t>flud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challenge</a:t>
                      </a:r>
                      <a:r>
                        <a:rPr lang="hu-HU" dirty="0"/>
                        <a:t>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91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Ismételt alkalmazása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Folyadék túltöltés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077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Kis </a:t>
                      </a:r>
                      <a:r>
                        <a:rPr lang="hu-HU" dirty="0" err="1"/>
                        <a:t>prectérfogat</a:t>
                      </a:r>
                      <a:r>
                        <a:rPr lang="hu-HU" dirty="0"/>
                        <a:t> változás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Érzékeny </a:t>
                      </a:r>
                      <a:r>
                        <a:rPr lang="hu-HU" dirty="0" err="1"/>
                        <a:t>monitorizálási</a:t>
                      </a:r>
                      <a:r>
                        <a:rPr lang="hu-HU" dirty="0"/>
                        <a:t> technikát igényel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047132"/>
                  </a:ext>
                </a:extLst>
              </a:tr>
            </a:tbl>
          </a:graphicData>
        </a:graphic>
      </p:graphicFrame>
      <p:sp>
        <p:nvSpPr>
          <p:cNvPr id="15" name="Cím 1"/>
          <p:cNvSpPr txBox="1">
            <a:spLocks/>
          </p:cNvSpPr>
          <p:nvPr/>
        </p:nvSpPr>
        <p:spPr>
          <a:xfrm>
            <a:off x="1057596" y="0"/>
            <a:ext cx="11286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Dinamikus </a:t>
            </a:r>
            <a:r>
              <a:rPr lang="hu-HU" sz="3200" dirty="0" err="1" smtClean="0"/>
              <a:t>preolad</a:t>
            </a:r>
            <a:r>
              <a:rPr lang="hu-HU" sz="3200" dirty="0" smtClean="0"/>
              <a:t> paraméterek- </a:t>
            </a:r>
            <a:r>
              <a:rPr lang="hu-HU" sz="3200" dirty="0" err="1" smtClean="0"/>
              <a:t>limitáció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2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BD2AF97-DBBB-4D37-842B-667D8F872A53}">
  <we:reference id="f9ca3da2-1c13-4389-91ce-67dc3ac614b2" version="1.0.0.0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12353</TotalTime>
  <Words>2244</Words>
  <Application>Microsoft Office PowerPoint</Application>
  <PresentationFormat>Szélesvásznú</PresentationFormat>
  <Paragraphs>259</Paragraphs>
  <Slides>28</Slides>
  <Notes>26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Office-téma</vt:lpstr>
      <vt:lpstr>Folyadék válaszkészség vizsgálata</vt:lpstr>
      <vt:lpstr>Folyadék bólus adásának indikációja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Folyadék eltávolításának indikációja -végpontja?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Folyadék válaszkészség vizsgálata</dc:title>
  <dc:creator>f</dc:creator>
  <cp:lastModifiedBy>f</cp:lastModifiedBy>
  <cp:revision>209</cp:revision>
  <dcterms:created xsi:type="dcterms:W3CDTF">2025-09-15T19:50:19Z</dcterms:created>
  <dcterms:modified xsi:type="dcterms:W3CDTF">2025-09-26T20:26:10Z</dcterms:modified>
</cp:coreProperties>
</file>