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71" r:id="rId4"/>
    <p:sldId id="325" r:id="rId5"/>
    <p:sldId id="319" r:id="rId6"/>
    <p:sldId id="286" r:id="rId7"/>
    <p:sldId id="257" r:id="rId8"/>
    <p:sldId id="291" r:id="rId9"/>
    <p:sldId id="258" r:id="rId10"/>
    <p:sldId id="259" r:id="rId11"/>
    <p:sldId id="317" r:id="rId12"/>
    <p:sldId id="290" r:id="rId13"/>
    <p:sldId id="316" r:id="rId14"/>
    <p:sldId id="282" r:id="rId15"/>
    <p:sldId id="3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64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3AF1D-2549-44B4-BE3D-2CEF00C0D7C2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3D86-57AD-43CF-B494-EF287C7AE0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9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Kedves Kollégák! Előadásomban az elektromos vihar </a:t>
            </a:r>
            <a:r>
              <a:rPr lang="hu-HU"/>
              <a:t>akut kezelési </a:t>
            </a:r>
            <a:r>
              <a:rPr lang="hu-HU" dirty="0"/>
              <a:t>lehetőségeit szeretném összefoglalni, és ennek kapcsán röviden egy </a:t>
            </a:r>
            <a:r>
              <a:rPr lang="hu-HU"/>
              <a:t>esetet bemutatni.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05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magas VA </a:t>
            </a:r>
            <a:r>
              <a:rPr lang="hu-HU" dirty="0" err="1"/>
              <a:t>burden</a:t>
            </a:r>
            <a:r>
              <a:rPr lang="hu-HU" dirty="0"/>
              <a:t> olyan esetet jelent, amelyben nagyon gyakoriak az ICD sokkot igénylő VA epizódok és csak rövid ideig lehet stabil ritmust elérni. Alacsony VA </a:t>
            </a:r>
            <a:r>
              <a:rPr lang="hu-HU" dirty="0" err="1"/>
              <a:t>burden</a:t>
            </a:r>
            <a:r>
              <a:rPr lang="hu-HU" dirty="0"/>
              <a:t> esetén az ismételt ATP/ICD sokkokat stabil ritmus követi.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Típusos elektromos vihar esetében (MSVT által okozott, strukturális szívbetegségben)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amiodaron</a:t>
            </a:r>
            <a:r>
              <a:rPr lang="hu-HU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(CAVE! Ioncsatorna betegségekben ronthat!)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778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Az </a:t>
            </a:r>
            <a:r>
              <a:rPr lang="hu-HU" b="1" dirty="0" err="1"/>
              <a:t>amiodaron</a:t>
            </a:r>
            <a:r>
              <a:rPr lang="hu-HU" b="1" dirty="0"/>
              <a:t> </a:t>
            </a:r>
            <a:r>
              <a:rPr lang="hu-HU" b="1" dirty="0" err="1"/>
              <a:t>i.v</a:t>
            </a:r>
            <a:r>
              <a:rPr lang="hu-HU" b="1" dirty="0"/>
              <a:t>. (5 mg/kg/20 perc) gyakran alkalmazott gyógyszer SHD-ben szenvedő, ES-</a:t>
            </a:r>
            <a:r>
              <a:rPr lang="hu-HU" b="1" dirty="0" err="1"/>
              <a:t>sel</a:t>
            </a:r>
            <a:r>
              <a:rPr lang="hu-HU" b="1" dirty="0"/>
              <a:t> jelentkező betegeknél. A betegek 38%-</a:t>
            </a:r>
            <a:r>
              <a:rPr lang="hu-HU" b="1" dirty="0" err="1"/>
              <a:t>ánál</a:t>
            </a:r>
            <a:r>
              <a:rPr lang="hu-HU" b="1" dirty="0"/>
              <a:t> szüntette meg a </a:t>
            </a:r>
            <a:r>
              <a:rPr lang="hu-HU" b="1" dirty="0" err="1"/>
              <a:t>hemodinamikailag</a:t>
            </a:r>
            <a:r>
              <a:rPr lang="hu-HU" b="1" dirty="0"/>
              <a:t> tolerálható VT-t, többségük (80%) SHD-ben szenvedett. Az </a:t>
            </a:r>
            <a:r>
              <a:rPr lang="hu-HU" b="1" dirty="0" err="1"/>
              <a:t>amiodaron</a:t>
            </a:r>
            <a:r>
              <a:rPr lang="hu-HU" b="1" dirty="0"/>
              <a:t> orális és intravénás adagolásának hatása eltérő lehet; az intravénás és orális adagolás kombinációja lerövidítheti a VA kontroll eléréséhez szükséges időt az orális adagoláshoz képest, és csökkentheti a szükséges kumulatív adagot. Azok a betegek, akik már </a:t>
            </a:r>
            <a:r>
              <a:rPr lang="hu-HU" b="1" dirty="0" err="1"/>
              <a:t>amiodaron</a:t>
            </a:r>
            <a:r>
              <a:rPr lang="hu-HU" b="1" dirty="0"/>
              <a:t>-kezelésben részesülnek, profitálhatnak ennek az AAD-nak az akut </a:t>
            </a:r>
            <a:r>
              <a:rPr lang="hu-HU" b="1" dirty="0" err="1"/>
              <a:t>újraadagolásából</a:t>
            </a:r>
            <a:r>
              <a:rPr lang="hu-HU" b="1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hu-HU" b="1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b="0" dirty="0"/>
              <a:t>A</a:t>
            </a:r>
            <a:r>
              <a:rPr lang="hu-HU" b="1" dirty="0"/>
              <a:t> </a:t>
            </a:r>
            <a:r>
              <a:rPr lang="hu-HU" dirty="0"/>
              <a:t>kamrai </a:t>
            </a:r>
            <a:r>
              <a:rPr lang="hu-HU" dirty="0" err="1"/>
              <a:t>tachycardiák</a:t>
            </a:r>
            <a:r>
              <a:rPr lang="hu-HU" dirty="0"/>
              <a:t> akut megszüntetése szempontjából a </a:t>
            </a:r>
            <a:r>
              <a:rPr lang="hu-HU" b="1" dirty="0" err="1">
                <a:solidFill>
                  <a:schemeClr val="accent1"/>
                </a:solidFill>
              </a:rPr>
              <a:t>procainamid</a:t>
            </a:r>
            <a:r>
              <a:rPr lang="hu-HU" dirty="0"/>
              <a:t> a leghatékonyabb, az </a:t>
            </a:r>
            <a:r>
              <a:rPr lang="hu-HU" dirty="0" err="1"/>
              <a:t>amiodaron</a:t>
            </a:r>
            <a:r>
              <a:rPr lang="hu-HU" dirty="0"/>
              <a:t> és a </a:t>
            </a:r>
            <a:r>
              <a:rPr lang="hu-HU" dirty="0" err="1"/>
              <a:t>sotalol</a:t>
            </a:r>
            <a:r>
              <a:rPr lang="hu-HU" dirty="0"/>
              <a:t> közepes, a </a:t>
            </a:r>
            <a:r>
              <a:rPr lang="hu-HU" dirty="0" err="1"/>
              <a:t>lidocain</a:t>
            </a:r>
            <a:r>
              <a:rPr lang="hu-HU" dirty="0"/>
              <a:t> esetében a legalacsonyabb a hatékonyság - DE! </a:t>
            </a:r>
            <a:r>
              <a:rPr lang="hu-HU" dirty="0" err="1"/>
              <a:t>Procainamid</a:t>
            </a:r>
            <a:r>
              <a:rPr lang="hu-HU" dirty="0"/>
              <a:t> kontraindikált: súlyos strukturális szívbetegség, dekompenzált szívelégtelenség, akut </a:t>
            </a:r>
            <a:r>
              <a:rPr lang="hu-HU" dirty="0" err="1"/>
              <a:t>myocardiális</a:t>
            </a:r>
            <a:r>
              <a:rPr lang="hu-HU" dirty="0"/>
              <a:t> infarktus, súlyos vesebetegség fennállása esetén; mellékhatás: </a:t>
            </a:r>
            <a:r>
              <a:rPr lang="hu-HU" dirty="0" err="1"/>
              <a:t>hypotensio</a:t>
            </a:r>
            <a:r>
              <a:rPr lang="hu-HU" dirty="0"/>
              <a:t>, negatív </a:t>
            </a:r>
            <a:r>
              <a:rPr lang="hu-HU" dirty="0" err="1"/>
              <a:t>inotropia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ranolazin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gátolja a "késői nátriumáramot", ami csökkenti a szívizomsejtek összehúzódását, és így javítja a szívizom pihenését és vérellátását. 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ranolazin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egy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antianginás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antiischaemiás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gyógyszer,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antiarrhythmiás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tulajdonságokkal is rendelkezik, feltehetően a késői nátrium- és a késleltetett egyenirányító káliumáram gátlása miatt.</a:t>
            </a:r>
            <a:endParaRPr lang="hu-HU" b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3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MCS: </a:t>
            </a:r>
            <a:r>
              <a:rPr lang="hu-HU" dirty="0" err="1"/>
              <a:t>Rescue</a:t>
            </a:r>
            <a:r>
              <a:rPr lang="hu-HU" dirty="0"/>
              <a:t> terápia akut </a:t>
            </a:r>
            <a:r>
              <a:rPr lang="hu-HU" dirty="0" err="1"/>
              <a:t>hemodinamikai</a:t>
            </a:r>
            <a:r>
              <a:rPr lang="hu-HU" dirty="0"/>
              <a:t> </a:t>
            </a:r>
            <a:r>
              <a:rPr lang="hu-HU" dirty="0" err="1"/>
              <a:t>dekomp</a:t>
            </a:r>
            <a:r>
              <a:rPr lang="hu-HU" dirty="0"/>
              <a:t>. esetén, ha </a:t>
            </a:r>
            <a:r>
              <a:rPr lang="hu-HU" dirty="0" err="1"/>
              <a:t>refrakter</a:t>
            </a:r>
            <a:r>
              <a:rPr lang="hu-HU" dirty="0"/>
              <a:t>, </a:t>
            </a:r>
            <a:r>
              <a:rPr lang="hu-HU" dirty="0" err="1"/>
              <a:t>hemodinamikailag</a:t>
            </a:r>
            <a:r>
              <a:rPr lang="hu-HU" dirty="0"/>
              <a:t> nem tolerálható kamrai aritmia áll fenn vagy </a:t>
            </a:r>
            <a:r>
              <a:rPr lang="hu-HU" dirty="0" err="1"/>
              <a:t>rescue</a:t>
            </a:r>
            <a:r>
              <a:rPr lang="hu-HU" dirty="0"/>
              <a:t> terápia peri-procedurálisan vagy </a:t>
            </a:r>
            <a:r>
              <a:rPr lang="hu-HU" dirty="0" err="1"/>
              <a:t>profilaktikusan</a:t>
            </a:r>
            <a:r>
              <a:rPr lang="hu-HU" dirty="0"/>
              <a:t> VT </a:t>
            </a:r>
            <a:r>
              <a:rPr lang="hu-HU" dirty="0" err="1"/>
              <a:t>abláció</a:t>
            </a:r>
            <a:r>
              <a:rPr lang="hu-HU" dirty="0"/>
              <a:t> esetén – magas PAINED </a:t>
            </a:r>
            <a:r>
              <a:rPr lang="hu-HU" dirty="0" err="1"/>
              <a:t>score</a:t>
            </a:r>
            <a:endParaRPr lang="hu-HU" dirty="0"/>
          </a:p>
          <a:p>
            <a:r>
              <a:rPr lang="hu-HU" b="1" dirty="0"/>
              <a:t>CA: </a:t>
            </a:r>
            <a:r>
              <a:rPr lang="hu-HU" dirty="0"/>
              <a:t>A korai CA mérlegelése indokolt olyan betegeknél, akiknél az AAD és a mély </a:t>
            </a:r>
            <a:r>
              <a:rPr lang="hu-HU" dirty="0" err="1"/>
              <a:t>szedáció</a:t>
            </a:r>
            <a:r>
              <a:rPr lang="hu-HU" dirty="0"/>
              <a:t> ellenére is </a:t>
            </a:r>
            <a:r>
              <a:rPr lang="hu-HU" dirty="0" err="1"/>
              <a:t>hemodinamikailag</a:t>
            </a:r>
            <a:r>
              <a:rPr lang="hu-HU" dirty="0"/>
              <a:t> jelentős folyamatos VA vagy visszatérő PVC-indukált VA (valamint PVT) epizódok jelentkeznek. A CA ideális időzítése továbbra sem egyértelmű. Egy nemrégiben készült </a:t>
            </a:r>
            <a:r>
              <a:rPr lang="hu-HU" dirty="0" err="1"/>
              <a:t>metaanalízisben</a:t>
            </a:r>
            <a:r>
              <a:rPr lang="hu-HU" dirty="0"/>
              <a:t> azonban úgy tűnt, hogy a VT CA előtt </a:t>
            </a:r>
            <a:r>
              <a:rPr lang="hu-HU" dirty="0" err="1"/>
              <a:t>elektív</a:t>
            </a:r>
            <a:r>
              <a:rPr lang="hu-HU" dirty="0"/>
              <a:t> MCS alkalmazásával az ES-ben szenvedő betegek stabilizálása előnyös volt, összehasonlítva a sürgős MCS-</a:t>
            </a:r>
            <a:r>
              <a:rPr lang="hu-HU" dirty="0" err="1"/>
              <a:t>sel</a:t>
            </a:r>
            <a:r>
              <a:rPr lang="hu-HU" dirty="0"/>
              <a:t> vagy a nem MCS-</a:t>
            </a:r>
            <a:r>
              <a:rPr lang="hu-HU" dirty="0" err="1"/>
              <a:t>sel</a:t>
            </a:r>
            <a:r>
              <a:rPr lang="hu-HU" dirty="0"/>
              <a:t>. Első 24 órában magasabb a kudarc lehetősége tartós kamrai aritmia okozta </a:t>
            </a:r>
            <a:r>
              <a:rPr lang="hu-HU" dirty="0" err="1"/>
              <a:t>kardiogén</a:t>
            </a:r>
            <a:r>
              <a:rPr lang="hu-HU" dirty="0"/>
              <a:t> sokkban. </a:t>
            </a:r>
            <a:r>
              <a:rPr lang="hu-HU" b="1" dirty="0"/>
              <a:t>A felvétel utáni első 48 óra múlva </a:t>
            </a:r>
            <a:r>
              <a:rPr lang="hu-HU" dirty="0"/>
              <a:t>elvégzett CA a konzervatív terápiához vagy a nagyon korai </a:t>
            </a:r>
            <a:r>
              <a:rPr lang="hu-HU" dirty="0" err="1"/>
              <a:t>ablációhoz</a:t>
            </a:r>
            <a:r>
              <a:rPr lang="hu-HU" dirty="0"/>
              <a:t> képest alacsonyabb 30 napos mortalitással jár. Ezért a CA megkezdése előtt meg kell kísérelni a </a:t>
            </a:r>
            <a:r>
              <a:rPr lang="hu-HU" dirty="0" err="1"/>
              <a:t>hemodinamikai</a:t>
            </a:r>
            <a:r>
              <a:rPr lang="hu-HU" dirty="0"/>
              <a:t> stabilizálást és az aritmia </a:t>
            </a:r>
            <a:r>
              <a:rPr lang="hu-HU" dirty="0" err="1"/>
              <a:t>szuppresszióját</a:t>
            </a:r>
            <a:r>
              <a:rPr lang="hu-HU" dirty="0"/>
              <a:t>, amik azonban nem mindig lehetségesek.</a:t>
            </a:r>
          </a:p>
          <a:p>
            <a:r>
              <a:rPr lang="hu-HU" b="1" dirty="0"/>
              <a:t>Autonóm </a:t>
            </a:r>
            <a:r>
              <a:rPr lang="hu-HU" b="1" dirty="0" err="1"/>
              <a:t>móduláció</a:t>
            </a:r>
            <a:r>
              <a:rPr lang="hu-HU" b="1" dirty="0"/>
              <a:t>: </a:t>
            </a:r>
            <a:r>
              <a:rPr lang="hu-HU" dirty="0"/>
              <a:t>a felsorolt technikák a szív </a:t>
            </a:r>
            <a:r>
              <a:rPr lang="hu-HU" dirty="0" err="1"/>
              <a:t>efferens</a:t>
            </a:r>
            <a:r>
              <a:rPr lang="hu-HU" dirty="0"/>
              <a:t> és </a:t>
            </a:r>
            <a:r>
              <a:rPr lang="hu-HU" dirty="0" err="1"/>
              <a:t>afferens</a:t>
            </a:r>
            <a:r>
              <a:rPr lang="hu-HU" dirty="0"/>
              <a:t> szimpatikus jelátvitelét megváltoztatva a béta-</a:t>
            </a:r>
            <a:r>
              <a:rPr lang="hu-HU" dirty="0" err="1"/>
              <a:t>adrenerg</a:t>
            </a:r>
            <a:r>
              <a:rPr lang="hu-HU" dirty="0"/>
              <a:t> receptorok blokádján túlmutató mechanizmusokat céloznak meg.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Ganglion</a:t>
            </a:r>
            <a:r>
              <a:rPr lang="hu-HU" dirty="0"/>
              <a:t> </a:t>
            </a:r>
            <a:r>
              <a:rPr lang="hu-HU" dirty="0" err="1"/>
              <a:t>stellatum</a:t>
            </a:r>
            <a:r>
              <a:rPr lang="hu-HU" dirty="0"/>
              <a:t> blokád: UH </a:t>
            </a:r>
            <a:r>
              <a:rPr lang="hu-HU" dirty="0" err="1"/>
              <a:t>vezérelten</a:t>
            </a:r>
            <a:r>
              <a:rPr lang="hu-HU" dirty="0"/>
              <a:t> (vagy </a:t>
            </a:r>
            <a:r>
              <a:rPr lang="hu-HU" dirty="0" err="1"/>
              <a:t>fluoroscoposan</a:t>
            </a:r>
            <a:r>
              <a:rPr lang="hu-HU" dirty="0"/>
              <a:t>) egyszeri </a:t>
            </a:r>
            <a:r>
              <a:rPr lang="hu-HU" dirty="0" err="1"/>
              <a:t>buvivacain</a:t>
            </a:r>
            <a:r>
              <a:rPr lang="hu-HU" dirty="0"/>
              <a:t> vagy </a:t>
            </a:r>
            <a:r>
              <a:rPr lang="hu-HU" dirty="0" err="1"/>
              <a:t>ropivacain</a:t>
            </a:r>
            <a:r>
              <a:rPr lang="hu-HU" dirty="0"/>
              <a:t> dózis vagy katéterrel folyamatos adagolás</a:t>
            </a:r>
          </a:p>
          <a:p>
            <a:pPr marL="171450" indent="-171450">
              <a:buFontTx/>
              <a:buChar char="-"/>
            </a:pPr>
            <a:r>
              <a:rPr lang="hu-HU" dirty="0"/>
              <a:t>TEA &amp; GSB SGB is ideiglenes, átmeneti megoldások a véglegesebb terápiák, például a CA, a CSD vagy </a:t>
            </a:r>
            <a:r>
              <a:rPr lang="hu-HU" dirty="0" err="1"/>
              <a:t>esetenként</a:t>
            </a:r>
            <a:r>
              <a:rPr lang="hu-HU" dirty="0"/>
              <a:t> a szívátültetés előtt.</a:t>
            </a:r>
          </a:p>
          <a:p>
            <a:r>
              <a:rPr lang="hu-HU" dirty="0"/>
              <a:t>Overdrive </a:t>
            </a:r>
            <a:r>
              <a:rPr lang="hu-HU" dirty="0" err="1"/>
              <a:t>pacing</a:t>
            </a:r>
            <a:r>
              <a:rPr lang="hu-HU" dirty="0"/>
              <a:t>: </a:t>
            </a:r>
            <a:r>
              <a:rPr lang="hu-HU" b="0" dirty="0"/>
              <a:t>gyorsabb ingert </a:t>
            </a:r>
            <a:r>
              <a:rPr lang="hu-HU" dirty="0"/>
              <a:t>adunk a szívnek, mint a saját kóros ritmusa, ezzel </a:t>
            </a:r>
            <a:r>
              <a:rPr lang="hu-HU" b="0" dirty="0"/>
              <a:t>"átvesszük az irányítást" </a:t>
            </a:r>
            <a:r>
              <a:rPr lang="hu-HU" dirty="0"/>
              <a:t>a szív elektromos aktivitása felett. Megszakítjuk a </a:t>
            </a:r>
            <a:r>
              <a:rPr lang="hu-HU" b="0" dirty="0" err="1"/>
              <a:t>reentry</a:t>
            </a:r>
            <a:r>
              <a:rPr lang="hu-HU" b="0" dirty="0"/>
              <a:t>-kört vagy a fókuszpontból kiinduló kóros ingerületet. </a:t>
            </a:r>
            <a:r>
              <a:rPr lang="hu-HU" dirty="0"/>
              <a:t>Ha sikeres, a szív újra normál ritmusra állhat vissza</a:t>
            </a:r>
          </a:p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787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 felvillanás</a:t>
            </a:r>
            <a:r>
              <a:rPr lang="hu-HU" baseline="0" dirty="0"/>
              <a:t> szinten mutassuk be a kezdeti felvételi EKG-t, a </a:t>
            </a:r>
            <a:r>
              <a:rPr lang="hu-HU" baseline="0" dirty="0" err="1"/>
              <a:t>torsade</a:t>
            </a:r>
            <a:r>
              <a:rPr lang="hu-HU" baseline="0" dirty="0"/>
              <a:t> típusú kamrai </a:t>
            </a:r>
            <a:r>
              <a:rPr lang="hu-HU" baseline="0" dirty="0" err="1"/>
              <a:t>tachycardiát</a:t>
            </a:r>
            <a:r>
              <a:rPr lang="hu-HU" baseline="0" dirty="0"/>
              <a:t>, majd a kontroll EKG-t, amin már látszik a megnyúlt QT idő egy alacsonyabb frekvencia mellett. CT: </a:t>
            </a:r>
            <a:r>
              <a:rPr lang="hu-HU" sz="1200" dirty="0" err="1"/>
              <a:t>Intracranialis</a:t>
            </a:r>
            <a:r>
              <a:rPr lang="hu-HU" sz="1200" dirty="0"/>
              <a:t> vérzést, </a:t>
            </a:r>
            <a:r>
              <a:rPr lang="hu-HU" sz="1200" dirty="0" err="1"/>
              <a:t>nagyér</a:t>
            </a:r>
            <a:r>
              <a:rPr lang="hu-HU" sz="1200" dirty="0"/>
              <a:t> </a:t>
            </a:r>
            <a:r>
              <a:rPr lang="hu-HU" sz="1200" dirty="0" err="1"/>
              <a:t>occlusiot</a:t>
            </a:r>
            <a:r>
              <a:rPr lang="hu-HU" sz="1200" dirty="0"/>
              <a:t>, friss </a:t>
            </a:r>
            <a:r>
              <a:rPr lang="hu-HU" sz="1200" dirty="0" err="1"/>
              <a:t>ischaemiás</a:t>
            </a:r>
            <a:r>
              <a:rPr lang="hu-HU" sz="1200" dirty="0"/>
              <a:t> </a:t>
            </a:r>
            <a:r>
              <a:rPr lang="hu-HU" sz="1200" dirty="0" err="1"/>
              <a:t>laesiot</a:t>
            </a:r>
            <a:r>
              <a:rPr lang="hu-HU" sz="1200" dirty="0"/>
              <a:t> nem igazolt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5D184-C006-4831-B356-5B5D03300D7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8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Plusz cikk az </a:t>
            </a:r>
            <a:r>
              <a:rPr lang="hu-HU" dirty="0" err="1"/>
              <a:t>amiodaron</a:t>
            </a:r>
            <a:r>
              <a:rPr lang="hu-HU" dirty="0"/>
              <a:t> </a:t>
            </a:r>
            <a:r>
              <a:rPr lang="hu-HU" dirty="0" err="1"/>
              <a:t>lidocainról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74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CRT – </a:t>
            </a:r>
            <a:r>
              <a:rPr lang="hu-HU" dirty="0" err="1"/>
              <a:t>cardiac</a:t>
            </a:r>
            <a:r>
              <a:rPr lang="hu-HU" dirty="0"/>
              <a:t> </a:t>
            </a:r>
            <a:r>
              <a:rPr lang="hu-HU" dirty="0" err="1"/>
              <a:t>resynchronisation</a:t>
            </a:r>
            <a:r>
              <a:rPr lang="hu-HU" dirty="0"/>
              <a:t> </a:t>
            </a:r>
            <a:r>
              <a:rPr lang="hu-HU" dirty="0" err="1"/>
              <a:t>therapy</a:t>
            </a:r>
            <a:r>
              <a:rPr lang="hu-HU" dirty="0"/>
              <a:t> védő hatású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96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alábbi összefoglaló ábra az </a:t>
            </a:r>
            <a:r>
              <a:rPr lang="hu-HU" dirty="0" err="1"/>
              <a:t>aritmogenezis</a:t>
            </a:r>
            <a:r>
              <a:rPr lang="hu-HU" dirty="0"/>
              <a:t> </a:t>
            </a:r>
            <a:r>
              <a:rPr lang="hu-HU" dirty="0" err="1"/>
              <a:t>mechanizmusáz</a:t>
            </a:r>
            <a:r>
              <a:rPr lang="hu-HU" dirty="0"/>
              <a:t> mutatja be elektromos viharban:</a:t>
            </a:r>
          </a:p>
          <a:p>
            <a:r>
              <a:rPr lang="hu-HU" dirty="0"/>
              <a:t>Az olyan kiváltó okok, mint a szívizom </a:t>
            </a:r>
            <a:r>
              <a:rPr lang="hu-HU" dirty="0" err="1"/>
              <a:t>iszkémiája</a:t>
            </a:r>
            <a:r>
              <a:rPr lang="hu-HU" dirty="0"/>
              <a:t>, gyulladás vagy </a:t>
            </a:r>
            <a:r>
              <a:rPr lang="hu-HU" dirty="0" err="1"/>
              <a:t>hemodinamikai</a:t>
            </a:r>
            <a:r>
              <a:rPr lang="hu-HU" dirty="0"/>
              <a:t> dekompenzáció, valamint a gyógyszer- és elektrolithatások, gyakran társuló autonóm idegrendszeri egyensúlyzavarral, </a:t>
            </a:r>
            <a:r>
              <a:rPr lang="hu-HU" dirty="0" err="1"/>
              <a:t>reentry</a:t>
            </a:r>
            <a:r>
              <a:rPr lang="hu-HU" dirty="0"/>
              <a:t> és/vagy utódepolarizáció okozta tartós kamrai aritmiához vezethetnek azokban az egyénekben, akik hajlamosak erre (károsodott anatómiai, megváltozott elektromos tulajdonságokkal rendelkeznek pl. szívizom heg, aminek talaján re-</a:t>
            </a:r>
            <a:r>
              <a:rPr lang="hu-HU" dirty="0" err="1"/>
              <a:t>entry</a:t>
            </a:r>
            <a:r>
              <a:rPr lang="hu-HU" dirty="0"/>
              <a:t> alakulhat ki, vagy korai utódepolarizáció hosszú QT-szindróma miatt, vagy késői utódepolarizáció szívizom </a:t>
            </a:r>
            <a:r>
              <a:rPr lang="hu-HU" dirty="0" err="1"/>
              <a:t>iszkémia</a:t>
            </a:r>
            <a:r>
              <a:rPr lang="hu-HU" dirty="0"/>
              <a:t> következtében). </a:t>
            </a:r>
          </a:p>
          <a:p>
            <a:r>
              <a:rPr lang="hu-HU" dirty="0"/>
              <a:t>A kiváltó </a:t>
            </a:r>
            <a:r>
              <a:rPr lang="hu-HU" dirty="0" err="1"/>
              <a:t>trigger</a:t>
            </a:r>
            <a:r>
              <a:rPr lang="hu-HU" dirty="0"/>
              <a:t> és az ebből eredő szimpatikus idegrendszeri válasz tartós fennmaradása ismétlődő kamrai aritmiához és elektromos vihar kialakulásához vezet, mely klinikailag megnyilvánulhat tünetmentes epizódokként vagy akár </a:t>
            </a:r>
            <a:r>
              <a:rPr lang="hu-HU" dirty="0" err="1"/>
              <a:t>hemodinamikai</a:t>
            </a:r>
            <a:r>
              <a:rPr lang="hu-HU" dirty="0"/>
              <a:t> instabilitáshoz, a páciens halálához vezethet.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22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D7CB-A5E9-A5F6-567E-5F0B8E6E9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1723ABE-09CE-614A-8244-67E21FB1C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CC45813-5D53-0A7A-FE22-5B483C2CA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Sürgős koszorúér-</a:t>
            </a:r>
            <a:r>
              <a:rPr lang="hu-HU" b="1" dirty="0" err="1"/>
              <a:t>angiográfia</a:t>
            </a:r>
            <a:r>
              <a:rPr lang="hu-HU" b="1" dirty="0"/>
              <a:t> (CAG) elengedhetetlen STEMI vagy elektromos instabilitás esetén, ha fennáll a gyanú, hogy éppen zajló </a:t>
            </a:r>
            <a:r>
              <a:rPr lang="hu-HU" b="1" dirty="0" err="1"/>
              <a:t>miokardiális</a:t>
            </a:r>
            <a:r>
              <a:rPr lang="hu-HU" b="1" dirty="0"/>
              <a:t> </a:t>
            </a:r>
            <a:r>
              <a:rPr lang="hu-HU" b="1" dirty="0" err="1"/>
              <a:t>ischaemia</a:t>
            </a:r>
            <a:r>
              <a:rPr lang="hu-HU" b="1" dirty="0"/>
              <a:t> áll fenn.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0AF945-A9DB-4DE7-4B2D-1E0423CBD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92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ICD kép: https://www.dicardiology.com/article/advances-implantable-cardioverter-defibrillator-technology</a:t>
            </a:r>
          </a:p>
          <a:p>
            <a:r>
              <a:rPr lang="hu-HU" dirty="0"/>
              <a:t>Többi: https://unsplash.com/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66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 nem fogom elmondani a teljes ábrát, hiszen azt feltehetően minden jelenlévő ismeri, inkább a 3 kiegészítő információra, érdekességre helyezem a hangsúlyt. </a:t>
            </a:r>
          </a:p>
          <a:p>
            <a:r>
              <a:rPr lang="hu-HU" sz="1200" dirty="0"/>
              <a:t>DSED – </a:t>
            </a:r>
            <a:r>
              <a:rPr lang="hu-HU" sz="1200" dirty="0" err="1"/>
              <a:t>double</a:t>
            </a:r>
            <a:r>
              <a:rPr lang="hu-HU" sz="1200" dirty="0"/>
              <a:t> </a:t>
            </a:r>
            <a:r>
              <a:rPr lang="hu-HU" sz="1200" dirty="0" err="1"/>
              <a:t>sequential</a:t>
            </a:r>
            <a:r>
              <a:rPr lang="hu-HU" sz="1200" dirty="0"/>
              <a:t> </a:t>
            </a:r>
            <a:r>
              <a:rPr lang="hu-HU" sz="1200" dirty="0" err="1"/>
              <a:t>external</a:t>
            </a:r>
            <a:r>
              <a:rPr lang="hu-HU" sz="1200" dirty="0"/>
              <a:t> </a:t>
            </a:r>
            <a:r>
              <a:rPr lang="hu-HU" sz="1200" dirty="0" err="1"/>
              <a:t>defibrillation</a:t>
            </a:r>
            <a:r>
              <a:rPr lang="hu-HU" sz="1200" dirty="0"/>
              <a:t>, vagy </a:t>
            </a:r>
            <a:r>
              <a:rPr lang="hu-HU" sz="1200" dirty="0" err="1"/>
              <a:t>vector</a:t>
            </a:r>
            <a:r>
              <a:rPr lang="hu-HU" sz="1200" dirty="0"/>
              <a:t> </a:t>
            </a:r>
            <a:r>
              <a:rPr lang="hu-HU" sz="1200" dirty="0" err="1"/>
              <a:t>change</a:t>
            </a:r>
            <a:r>
              <a:rPr lang="hu-HU" sz="1200" dirty="0"/>
              <a:t> – </a:t>
            </a:r>
            <a:r>
              <a:rPr lang="hu-HU" sz="1200" dirty="0" err="1"/>
              <a:t>antero-posterior</a:t>
            </a:r>
            <a:endParaRPr lang="hu-HU" sz="1200" dirty="0"/>
          </a:p>
          <a:p>
            <a:endParaRPr lang="hu-HU" sz="1200" dirty="0"/>
          </a:p>
          <a:p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Epinephrin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outcome was survival with a favorable neurological outcome (Cerebral Performance Categories level 1 or 2 at hospital discharge)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70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Elektromos viharnál, amennyiben ICD viselő a beteg, ennek lekérdezése fontos kezdeti lépés, mely meghatározza a további terápiás beavatkozásokat. Amennyiben az ICD terápia nem adekvát, úgy elvégzendő a készülék </a:t>
            </a:r>
            <a:r>
              <a:rPr lang="hu-HU" dirty="0" err="1"/>
              <a:t>újraprogramozása</a:t>
            </a:r>
            <a:r>
              <a:rPr lang="hu-HU" dirty="0"/>
              <a:t>, szakember hiányában annak kikapcsolása mágnes segítségével és az ES-t esetlegesen kiváltó </a:t>
            </a:r>
            <a:r>
              <a:rPr lang="hu-HU" dirty="0" err="1"/>
              <a:t>supraventricularis</a:t>
            </a:r>
            <a:r>
              <a:rPr lang="hu-HU" dirty="0"/>
              <a:t> ritmuszavar kezelése. Amennyiben nem ICD probléma áll a háttérben, hanem valódi elektromos vihar alakult ki, úgy a páciens </a:t>
            </a:r>
            <a:r>
              <a:rPr lang="hu-HU" dirty="0" err="1"/>
              <a:t>hemodinamikai</a:t>
            </a:r>
            <a:r>
              <a:rPr lang="hu-HU" dirty="0"/>
              <a:t> instabilitása esetén azonnal ALS-t kell kezdeni </a:t>
            </a:r>
            <a:r>
              <a:rPr lang="hu-HU" dirty="0" err="1"/>
              <a:t>defibrillációval</a:t>
            </a:r>
            <a:r>
              <a:rPr lang="hu-HU" dirty="0"/>
              <a:t>, vagy </a:t>
            </a:r>
            <a:r>
              <a:rPr lang="hu-HU" dirty="0" err="1"/>
              <a:t>hemodinamikailag</a:t>
            </a:r>
            <a:r>
              <a:rPr lang="hu-HU" dirty="0"/>
              <a:t> stabil beteg esetén a pácienskomfort javítása és a szimpatikus aktivitás csökkentése érdekében </a:t>
            </a:r>
            <a:r>
              <a:rPr lang="hu-HU" dirty="0" err="1"/>
              <a:t>szedáció</a:t>
            </a:r>
            <a:r>
              <a:rPr lang="hu-HU" dirty="0"/>
              <a:t> bevezetése a következő lépés.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14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/>
              <a:t>Kérdés: Csak </a:t>
            </a:r>
            <a:r>
              <a:rPr lang="hu-HU" b="0" dirty="0" err="1"/>
              <a:t>propofol</a:t>
            </a:r>
            <a:r>
              <a:rPr lang="hu-HU" b="0" dirty="0"/>
              <a:t> vagy előtte kapott a beteg </a:t>
            </a:r>
            <a:r>
              <a:rPr lang="hu-HU" b="0" dirty="0" err="1"/>
              <a:t>aad-t</a:t>
            </a:r>
            <a:r>
              <a:rPr lang="hu-HU" b="0" dirty="0"/>
              <a:t>??? </a:t>
            </a:r>
            <a:r>
              <a:rPr lang="hu-HU" b="0" dirty="0">
                <a:sym typeface="Wingdings" panose="05000000000000000000" pitchFamily="2" charset="2"/>
              </a:rPr>
              <a:t> </a:t>
            </a:r>
            <a:r>
              <a:rPr lang="hu-HU" b="0" dirty="0"/>
              <a:t>Mély </a:t>
            </a:r>
            <a:r>
              <a:rPr lang="hu-HU" b="0" dirty="0" err="1"/>
              <a:t>szedáció</a:t>
            </a:r>
            <a:r>
              <a:rPr lang="hu-HU" b="0" dirty="0"/>
              <a:t>/általános érzéstelenítés és mechanikus lélegeztetés lehet megfelelő </a:t>
            </a:r>
            <a:r>
              <a:rPr lang="hu-HU" b="1" dirty="0">
                <a:solidFill>
                  <a:srgbClr val="FF0000"/>
                </a:solidFill>
              </a:rPr>
              <a:t>gyógyszerrezisztens</a:t>
            </a:r>
            <a:r>
              <a:rPr lang="hu-HU" b="0" dirty="0"/>
              <a:t> ES esetén. (ld.: hivatkozás a bal oldali kép alatt)</a:t>
            </a:r>
          </a:p>
          <a:p>
            <a:endParaRPr lang="hu-HU" b="0" dirty="0"/>
          </a:p>
          <a:p>
            <a:r>
              <a:rPr lang="hu-HU" b="1" dirty="0"/>
              <a:t>Azon betegeknél akik a </a:t>
            </a:r>
            <a:r>
              <a:rPr lang="hu-HU" b="1" dirty="0" err="1"/>
              <a:t>szedációra</a:t>
            </a:r>
            <a:r>
              <a:rPr lang="hu-HU" b="1" dirty="0"/>
              <a:t> és mechanikus légzéstámogatásra jól reagáltak (azaz megszűnt az ES) magasabb volt a kórházon belüli túlélés, a pozitív válasz független </a:t>
            </a:r>
            <a:r>
              <a:rPr lang="hu-HU" b="1" dirty="0" err="1"/>
              <a:t>prediktora</a:t>
            </a:r>
            <a:r>
              <a:rPr lang="hu-HU" b="1" dirty="0"/>
              <a:t> a túlélésnek.</a:t>
            </a:r>
          </a:p>
          <a:p>
            <a:r>
              <a:rPr lang="hu-HU" b="1" dirty="0" err="1"/>
              <a:t>Midazolam</a:t>
            </a:r>
            <a:r>
              <a:rPr lang="hu-HU" dirty="0"/>
              <a:t> előnye, hogy nincs negatív </a:t>
            </a:r>
            <a:r>
              <a:rPr lang="hu-HU" dirty="0" err="1"/>
              <a:t>inotrop</a:t>
            </a:r>
            <a:r>
              <a:rPr lang="hu-HU" dirty="0"/>
              <a:t> hatása, gyakran használják első vonalban. </a:t>
            </a:r>
            <a:r>
              <a:rPr lang="hu-HU" b="1" dirty="0" err="1"/>
              <a:t>Propofolt</a:t>
            </a:r>
            <a:r>
              <a:rPr lang="hu-HU" dirty="0"/>
              <a:t> óvatosan, főleg SHD esetén! – negatív </a:t>
            </a:r>
            <a:r>
              <a:rPr lang="hu-HU" dirty="0" err="1"/>
              <a:t>inotrópia</a:t>
            </a:r>
            <a:r>
              <a:rPr lang="hu-HU" dirty="0"/>
              <a:t>, </a:t>
            </a:r>
            <a:r>
              <a:rPr lang="hu-HU" dirty="0" err="1"/>
              <a:t>hypotensio</a:t>
            </a:r>
            <a:endParaRPr lang="hu-HU" dirty="0"/>
          </a:p>
          <a:p>
            <a:r>
              <a:rPr lang="hu-HU" dirty="0"/>
              <a:t>A rövid hatástartamú </a:t>
            </a:r>
            <a:r>
              <a:rPr lang="hu-HU" dirty="0" err="1"/>
              <a:t>opioidok</a:t>
            </a:r>
            <a:r>
              <a:rPr lang="hu-HU" dirty="0"/>
              <a:t> is első vonalbeli kezelésnek számítanak enyhe negatív </a:t>
            </a:r>
            <a:r>
              <a:rPr lang="hu-HU" dirty="0" err="1"/>
              <a:t>inotrop</a:t>
            </a:r>
            <a:r>
              <a:rPr lang="hu-HU" dirty="0"/>
              <a:t> és erős fájdalomcsillapító hatásuk miatt. A </a:t>
            </a:r>
            <a:r>
              <a:rPr lang="hu-HU" b="1" dirty="0" err="1"/>
              <a:t>remifentanil</a:t>
            </a:r>
            <a:r>
              <a:rPr lang="hu-HU" dirty="0"/>
              <a:t> felezési ideje 2–4 perc, eliminációs felezési ideje 10–20 perc. Hatása (3–5 perc) nem függ a gyógyszer infúziójának időtartamától (ismételt és hosszan tartó adagolás esetén sem halmozódik fel), </a:t>
            </a:r>
            <a:r>
              <a:rPr lang="hu-HU" dirty="0" err="1"/>
              <a:t>farmakokinetikáját</a:t>
            </a:r>
            <a:r>
              <a:rPr lang="hu-HU" dirty="0"/>
              <a:t> pedig nem befolyásolja a vese- vagy májkárosodás.</a:t>
            </a:r>
          </a:p>
          <a:p>
            <a:r>
              <a:rPr lang="hu-HU" dirty="0"/>
              <a:t>A </a:t>
            </a:r>
            <a:r>
              <a:rPr lang="hu-HU" b="1" dirty="0" err="1"/>
              <a:t>dexmedetomidin</a:t>
            </a:r>
            <a:r>
              <a:rPr lang="hu-HU" dirty="0"/>
              <a:t> egy rövid felezési idejű (6 perc), rendkívül szelektív </a:t>
            </a:r>
            <a:r>
              <a:rPr lang="el-GR" dirty="0"/>
              <a:t>α2-</a:t>
            </a:r>
            <a:r>
              <a:rPr lang="hu-HU" dirty="0" err="1"/>
              <a:t>adrenoreceptor</a:t>
            </a:r>
            <a:r>
              <a:rPr lang="hu-HU" dirty="0"/>
              <a:t> agonista, amely a központi </a:t>
            </a:r>
            <a:r>
              <a:rPr lang="hu-HU" dirty="0" err="1"/>
              <a:t>vagus</a:t>
            </a:r>
            <a:r>
              <a:rPr lang="hu-HU" dirty="0"/>
              <a:t> tónus fokozásával és a </a:t>
            </a:r>
            <a:r>
              <a:rPr lang="hu-HU" dirty="0" err="1"/>
              <a:t>preszinaptikus</a:t>
            </a:r>
            <a:r>
              <a:rPr lang="hu-HU" dirty="0"/>
              <a:t> </a:t>
            </a:r>
            <a:r>
              <a:rPr lang="hu-HU" dirty="0" err="1"/>
              <a:t>katekolamin</a:t>
            </a:r>
            <a:r>
              <a:rPr lang="hu-HU" dirty="0"/>
              <a:t> felszabadulás gátlásával csökkenti a szimpatikus aktivitást. Légzésdepresszió nélkül biztosít </a:t>
            </a:r>
            <a:r>
              <a:rPr lang="hu-HU" dirty="0" err="1"/>
              <a:t>szedációt</a:t>
            </a:r>
            <a:r>
              <a:rPr lang="hu-HU" dirty="0"/>
              <a:t> és fájdalomcsillapítást, és kimutatták, hogy </a:t>
            </a:r>
            <a:r>
              <a:rPr lang="hu-HU" b="1" dirty="0"/>
              <a:t>csökkenti a VT előfordulását kritikus állapotú betegeknél</a:t>
            </a:r>
            <a:r>
              <a:rPr lang="hu-HU" dirty="0"/>
              <a:t>. Ugyanakkor óvatosan kell alkalmazni, mivel súlyos </a:t>
            </a:r>
            <a:r>
              <a:rPr lang="hu-HU" dirty="0" err="1"/>
              <a:t>hipotenziót</a:t>
            </a:r>
            <a:r>
              <a:rPr lang="hu-HU" dirty="0"/>
              <a:t> és </a:t>
            </a:r>
            <a:r>
              <a:rPr lang="hu-HU" dirty="0" err="1"/>
              <a:t>bradycardia</a:t>
            </a:r>
            <a:r>
              <a:rPr lang="hu-HU" dirty="0"/>
              <a:t>-t okozhat.</a:t>
            </a:r>
          </a:p>
          <a:p>
            <a:r>
              <a:rPr lang="hu-HU" dirty="0"/>
              <a:t>Egy multicentrikus tanulmány a mély </a:t>
            </a:r>
            <a:r>
              <a:rPr lang="hu-HU" dirty="0" err="1"/>
              <a:t>szedáció</a:t>
            </a:r>
            <a:r>
              <a:rPr lang="hu-HU" dirty="0"/>
              <a:t> hatékonyságát vizsgálta </a:t>
            </a:r>
            <a:r>
              <a:rPr lang="hu-HU" dirty="0" err="1"/>
              <a:t>antiaritmiás</a:t>
            </a:r>
            <a:r>
              <a:rPr lang="hu-HU" dirty="0"/>
              <a:t> gyógyszerekkel nem kezelhető ES-ben szenvedő betegeknél. A mély </a:t>
            </a:r>
            <a:r>
              <a:rPr lang="hu-HU" dirty="0" err="1"/>
              <a:t>szedációra</a:t>
            </a:r>
            <a:r>
              <a:rPr lang="hu-HU" dirty="0"/>
              <a:t> adott akut válasz </a:t>
            </a:r>
            <a:r>
              <a:rPr lang="hu-HU" b="1" dirty="0"/>
              <a:t>15 percen belül </a:t>
            </a:r>
            <a:r>
              <a:rPr lang="hu-HU" dirty="0"/>
              <a:t>az esetek közel </a:t>
            </a:r>
            <a:r>
              <a:rPr lang="hu-HU" b="1" dirty="0"/>
              <a:t>felében</a:t>
            </a:r>
            <a:r>
              <a:rPr lang="hu-HU" dirty="0"/>
              <a:t> jelentkezett (AAD-</a:t>
            </a:r>
            <a:r>
              <a:rPr lang="hu-HU" dirty="0" err="1"/>
              <a:t>kre</a:t>
            </a:r>
            <a:r>
              <a:rPr lang="hu-HU" dirty="0"/>
              <a:t> </a:t>
            </a:r>
            <a:r>
              <a:rPr lang="hu-HU" dirty="0" err="1"/>
              <a:t>refrakter</a:t>
            </a:r>
            <a:r>
              <a:rPr lang="hu-HU" dirty="0"/>
              <a:t> 116 ES-betegből álló vegyes </a:t>
            </a:r>
            <a:r>
              <a:rPr lang="hu-HU" dirty="0" err="1"/>
              <a:t>kohorsz</a:t>
            </a:r>
            <a:r>
              <a:rPr lang="hu-HU" dirty="0"/>
              <a:t> 47%-</a:t>
            </a:r>
            <a:r>
              <a:rPr lang="hu-HU" dirty="0" err="1"/>
              <a:t>ánál</a:t>
            </a:r>
            <a:r>
              <a:rPr lang="hu-HU" dirty="0"/>
              <a:t> 15 percen belül megszűnt az ES), és ez a kórházi túlélés független </a:t>
            </a:r>
            <a:r>
              <a:rPr lang="hu-HU" dirty="0" err="1"/>
              <a:t>előrejelzője</a:t>
            </a:r>
            <a:r>
              <a:rPr lang="hu-HU" dirty="0"/>
              <a:t>, amely 55%-kal alacsonyabb halálozási kockázattal jár. A jelenlegi irányelvek az </a:t>
            </a:r>
            <a:r>
              <a:rPr lang="hu-HU" dirty="0" err="1"/>
              <a:t>antiaritmiás</a:t>
            </a:r>
            <a:r>
              <a:rPr lang="hu-HU" dirty="0"/>
              <a:t> gyógyszerekkel nem kezelhető ES esetén terápiás lehetőségként </a:t>
            </a:r>
            <a:r>
              <a:rPr lang="hu-HU" b="1" dirty="0"/>
              <a:t>mély </a:t>
            </a:r>
            <a:r>
              <a:rPr lang="hu-HU" b="1" dirty="0" err="1"/>
              <a:t>szedációt</a:t>
            </a:r>
            <a:r>
              <a:rPr lang="hu-HU" b="1" dirty="0"/>
              <a:t> </a:t>
            </a:r>
            <a:r>
              <a:rPr lang="hu-HU" dirty="0"/>
              <a:t>javasolnak az ES kialakulásában és fenntartásában szerepet játszó szimpatikus túlaktivitás csökkentése érdekében. A mély </a:t>
            </a:r>
            <a:r>
              <a:rPr lang="hu-HU" dirty="0" err="1"/>
              <a:t>szedációra</a:t>
            </a:r>
            <a:r>
              <a:rPr lang="hu-HU" dirty="0"/>
              <a:t> adott gyors reakció (≤15 perc) kritikus fontosságú a kórházi mortalitás kockázatának alacsonyabb csoportjába tartozó betegek meghatározásához. Ezzel szemben azoknál a betegeknél, akiknél ezután is kamrai aritmiák jelentkeznek, haladéktalanul alternatív kezeléseket kell alkalmazni: mechanikus keringéstámogatást, sürgős </a:t>
            </a:r>
            <a:r>
              <a:rPr lang="hu-HU" dirty="0" err="1"/>
              <a:t>katéterablációt</a:t>
            </a:r>
            <a:r>
              <a:rPr lang="hu-HU" dirty="0"/>
              <a:t>, vagy </a:t>
            </a:r>
            <a:r>
              <a:rPr lang="hu-HU" dirty="0" err="1"/>
              <a:t>neuraxialis</a:t>
            </a:r>
            <a:r>
              <a:rPr lang="hu-HU" dirty="0"/>
              <a:t> modulációt.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32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Polimorf kamrai aritmia esetén </a:t>
            </a:r>
            <a:r>
              <a:rPr lang="hu-HU" dirty="0" err="1"/>
              <a:t>esődleges</a:t>
            </a:r>
            <a:r>
              <a:rPr lang="hu-HU" dirty="0"/>
              <a:t> az akut </a:t>
            </a:r>
            <a:r>
              <a:rPr lang="hu-HU" dirty="0" err="1"/>
              <a:t>iszkémia</a:t>
            </a:r>
            <a:r>
              <a:rPr lang="hu-HU" dirty="0"/>
              <a:t> kizárása, az esetleges külső kiváltó tényezők azonosítása és kezelése. A betegség </a:t>
            </a:r>
            <a:r>
              <a:rPr lang="hu-HU" dirty="0" err="1"/>
              <a:t>etiológiájától</a:t>
            </a:r>
            <a:r>
              <a:rPr lang="hu-HU" dirty="0"/>
              <a:t> függően primer elektromos betegségben segíthet az </a:t>
            </a:r>
            <a:r>
              <a:rPr lang="hu-HU" dirty="0" err="1"/>
              <a:t>izoproterenol</a:t>
            </a:r>
            <a:r>
              <a:rPr lang="hu-HU" dirty="0"/>
              <a:t>, béta-blokkolók és a </a:t>
            </a:r>
            <a:r>
              <a:rPr lang="hu-HU" dirty="0" err="1"/>
              <a:t>kinidin</a:t>
            </a:r>
            <a:r>
              <a:rPr lang="hu-HU" dirty="0"/>
              <a:t> alkalmazása. Ezek sikertelensége esetén javasolt a mély </a:t>
            </a:r>
            <a:r>
              <a:rPr lang="hu-HU" dirty="0" err="1"/>
              <a:t>szedáció</a:t>
            </a:r>
            <a:r>
              <a:rPr lang="hu-HU" dirty="0"/>
              <a:t> bevezetése.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Vaughan</a:t>
            </a:r>
            <a:r>
              <a:rPr lang="hu-HU" dirty="0"/>
              <a:t> Williams III. csoportjába tartozó </a:t>
            </a:r>
            <a:r>
              <a:rPr lang="hu-HU" dirty="0" err="1"/>
              <a:t>antiaritmiás</a:t>
            </a:r>
            <a:r>
              <a:rPr lang="hu-HU" dirty="0"/>
              <a:t> szerek (például: </a:t>
            </a:r>
            <a:r>
              <a:rPr lang="hu-HU" b="1" dirty="0" err="1"/>
              <a:t>amiodaron</a:t>
            </a:r>
            <a:r>
              <a:rPr lang="hu-HU" b="1" dirty="0"/>
              <a:t>, </a:t>
            </a:r>
            <a:r>
              <a:rPr lang="hu-HU" b="1" dirty="0" err="1"/>
              <a:t>sotalol</a:t>
            </a:r>
            <a:r>
              <a:rPr lang="hu-HU" b="1" dirty="0"/>
              <a:t>, </a:t>
            </a:r>
            <a:r>
              <a:rPr lang="hu-HU" b="1" dirty="0" err="1"/>
              <a:t>dofetilid</a:t>
            </a:r>
            <a:r>
              <a:rPr lang="hu-HU" b="1" dirty="0"/>
              <a:t>, </a:t>
            </a:r>
            <a:r>
              <a:rPr lang="hu-HU" b="1" dirty="0" err="1"/>
              <a:t>ibutilid</a:t>
            </a:r>
            <a:r>
              <a:rPr lang="hu-HU" dirty="0"/>
              <a:t>) elsősorban a </a:t>
            </a:r>
            <a:r>
              <a:rPr lang="hu-HU" b="1" dirty="0"/>
              <a:t>káliumcsatornákat</a:t>
            </a:r>
            <a:r>
              <a:rPr lang="hu-HU" dirty="0"/>
              <a:t> gátolják, ezáltal </a:t>
            </a:r>
            <a:r>
              <a:rPr lang="hu-HU" b="1" dirty="0"/>
              <a:t>megnyújtják a </a:t>
            </a:r>
            <a:r>
              <a:rPr lang="hu-HU" b="1" dirty="0" err="1"/>
              <a:t>repolarizációt</a:t>
            </a:r>
            <a:r>
              <a:rPr lang="hu-HU" dirty="0"/>
              <a:t> és a </a:t>
            </a:r>
            <a:r>
              <a:rPr lang="hu-HU" b="1" dirty="0"/>
              <a:t>QT-intervallumot</a:t>
            </a:r>
            <a:r>
              <a:rPr lang="hu-HU" dirty="0"/>
              <a:t> az EKG-n. Ez megnöveli a </a:t>
            </a:r>
            <a:r>
              <a:rPr lang="hu-HU" b="1" dirty="0" err="1"/>
              <a:t>torsades</a:t>
            </a:r>
            <a:r>
              <a:rPr lang="hu-HU" b="1" dirty="0"/>
              <a:t> de </a:t>
            </a:r>
            <a:r>
              <a:rPr lang="hu-HU" b="1" dirty="0" err="1"/>
              <a:t>pointes</a:t>
            </a:r>
            <a:r>
              <a:rPr lang="hu-HU" dirty="0"/>
              <a:t> típusú </a:t>
            </a:r>
            <a:r>
              <a:rPr lang="hu-HU" b="1" dirty="0"/>
              <a:t>polimorf kamrai </a:t>
            </a:r>
            <a:r>
              <a:rPr lang="hu-HU" b="1" dirty="0" err="1"/>
              <a:t>tachycardia</a:t>
            </a:r>
            <a:r>
              <a:rPr lang="hu-HU" dirty="0"/>
              <a:t> kialakulásának kockázatát, különösen </a:t>
            </a:r>
            <a:r>
              <a:rPr lang="hu-HU" b="1" dirty="0"/>
              <a:t>primer elektromos betegségek</a:t>
            </a:r>
            <a:r>
              <a:rPr lang="hu-HU" dirty="0"/>
              <a:t> (</a:t>
            </a:r>
            <a:r>
              <a:rPr lang="hu-HU" dirty="0" err="1"/>
              <a:t>channelopathiák</a:t>
            </a:r>
            <a:r>
              <a:rPr lang="hu-HU" dirty="0"/>
              <a:t>) esetén.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3D86-57AD-43CF-B494-EF287C7AE01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91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5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74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2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52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79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01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94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12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3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5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17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604AFAE-2B02-4777-88C2-8ADFF6E9E3E5}" type="datetimeFigureOut">
              <a:rPr lang="hu-HU" smtClean="0"/>
              <a:t>2025. 09. 27.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C9B7F35-7ECF-40F6-B918-9C2A2C8E3D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24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1EA9264-C6C2-8C25-F621-65E4E6B2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268FBD-01C5-5904-A476-A65ECDD79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335" y="2434860"/>
            <a:ext cx="8086725" cy="954765"/>
          </a:xfrm>
        </p:spPr>
        <p:txBody>
          <a:bodyPr/>
          <a:lstStyle/>
          <a:p>
            <a:r>
              <a:rPr lang="hu-HU" sz="4800" b="1" dirty="0"/>
              <a:t>Reanimáció és „elektromos vihar”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9D3E1BD-EA8E-2032-2467-48F7A028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425" y="4178563"/>
            <a:ext cx="6921151" cy="1645920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b="1" dirty="0"/>
              <a:t>Dr. Csiszár Beáta</a:t>
            </a:r>
          </a:p>
          <a:p>
            <a:pPr algn="ctr">
              <a:spcBef>
                <a:spcPts val="0"/>
              </a:spcBef>
            </a:pPr>
            <a:r>
              <a:rPr lang="hu-HU" sz="1600" dirty="0"/>
              <a:t>rezidens orvos</a:t>
            </a:r>
          </a:p>
          <a:p>
            <a:pPr algn="ctr"/>
            <a:r>
              <a:rPr lang="hu-HU" b="1" dirty="0"/>
              <a:t>Prof. Dr. </a:t>
            </a:r>
            <a:r>
              <a:rPr lang="hu-HU" b="1" dirty="0" err="1"/>
              <a:t>Mühl</a:t>
            </a:r>
            <a:r>
              <a:rPr lang="hu-HU" b="1" dirty="0"/>
              <a:t> Diána</a:t>
            </a:r>
          </a:p>
          <a:p>
            <a:pPr algn="ctr"/>
            <a:r>
              <a:rPr lang="hu-HU" sz="1600" dirty="0"/>
              <a:t>PTE KK </a:t>
            </a:r>
            <a:r>
              <a:rPr lang="hu-HU" sz="1600" dirty="0" err="1"/>
              <a:t>Aneszteziológiai</a:t>
            </a:r>
            <a:r>
              <a:rPr lang="hu-HU" sz="1600" dirty="0"/>
              <a:t> és Intenzív Terápiás Intézet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2EDA606-FCA9-6A30-0462-B321B09C26DE}"/>
              </a:ext>
            </a:extLst>
          </p:cNvPr>
          <p:cNvSpPr txBox="1"/>
          <p:nvPr/>
        </p:nvSpPr>
        <p:spPr>
          <a:xfrm>
            <a:off x="5663059" y="434977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VII. Mediterrán </a:t>
            </a:r>
            <a:r>
              <a:rPr lang="hu-HU" sz="2400" b="1" dirty="0" err="1">
                <a:solidFill>
                  <a:schemeClr val="bg1"/>
                </a:solidFill>
              </a:rPr>
              <a:t>Intenzíves</a:t>
            </a:r>
            <a:r>
              <a:rPr lang="hu-HU" sz="2400" b="1" dirty="0">
                <a:solidFill>
                  <a:schemeClr val="bg1"/>
                </a:solidFill>
              </a:rPr>
              <a:t> Randevú MIRA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Pécs, Hotel CORSO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2025. </a:t>
            </a:r>
            <a:r>
              <a:rPr lang="en-US" sz="2400" b="1" dirty="0" err="1">
                <a:solidFill>
                  <a:schemeClr val="bg1"/>
                </a:solidFill>
              </a:rPr>
              <a:t>szeptember</a:t>
            </a:r>
            <a:r>
              <a:rPr lang="en-US" sz="2400" b="1" dirty="0">
                <a:solidFill>
                  <a:schemeClr val="bg1"/>
                </a:solidFill>
              </a:rPr>
              <a:t> 26-27.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92746C54-2D8F-0F2C-63A8-9CA0D8ACE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2" y="356707"/>
            <a:ext cx="3359511" cy="9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ABB66CD-5D93-9AEB-D8DC-9B24316F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32" y="271399"/>
            <a:ext cx="6264136" cy="631520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4A947EE-B16D-B714-DF5D-CB1916E638C5}"/>
              </a:ext>
            </a:extLst>
          </p:cNvPr>
          <p:cNvSpPr txBox="1"/>
          <p:nvPr/>
        </p:nvSpPr>
        <p:spPr>
          <a:xfrm>
            <a:off x="1524000" y="6618999"/>
            <a:ext cx="8686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/>
              <a:t>2022 ESC </a:t>
            </a:r>
            <a:r>
              <a:rPr lang="hu-HU" sz="1000" dirty="0" err="1"/>
              <a:t>Pocket</a:t>
            </a:r>
            <a:r>
              <a:rPr lang="hu-HU" sz="1000" dirty="0"/>
              <a:t> </a:t>
            </a:r>
            <a:r>
              <a:rPr lang="hu-HU" sz="1000" dirty="0" err="1"/>
              <a:t>Guidelines</a:t>
            </a:r>
            <a:r>
              <a:rPr lang="hu-HU" sz="1000" dirty="0"/>
              <a:t>: VA and SCD Irányelvek a kamrai ritmuszavarban szenvedő betegek kezeléséről és a hirtelen szívhalál megelőzéséről</a:t>
            </a:r>
          </a:p>
        </p:txBody>
      </p:sp>
    </p:spTree>
    <p:extLst>
      <p:ext uri="{BB962C8B-B14F-4D97-AF65-F5344CB8AC3E}">
        <p14:creationId xmlns:p14="http://schemas.microsoft.com/office/powerpoint/2010/main" val="378815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D62A31-4106-0E9D-8076-CF70C5AF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06" y="1392865"/>
            <a:ext cx="8065294" cy="4997302"/>
          </a:xfrm>
        </p:spPr>
        <p:txBody>
          <a:bodyPr>
            <a:normAutofit fontScale="92500" lnSpcReduction="10000"/>
          </a:bodyPr>
          <a:lstStyle/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dirty="0"/>
              <a:t>a szimpatikus tónus csökkentése </a:t>
            </a:r>
            <a:r>
              <a:rPr lang="hu-HU" b="1" dirty="0">
                <a:solidFill>
                  <a:schemeClr val="accent1"/>
                </a:solidFill>
              </a:rPr>
              <a:t>nem szelektív béta-blokkolókkal </a:t>
            </a:r>
            <a:r>
              <a:rPr lang="hu-HU" dirty="0"/>
              <a:t>(pl. </a:t>
            </a:r>
            <a:r>
              <a:rPr lang="hu-HU" b="1" dirty="0" err="1">
                <a:solidFill>
                  <a:schemeClr val="accent1"/>
                </a:solidFill>
              </a:rPr>
              <a:t>propranolol</a:t>
            </a:r>
            <a:r>
              <a:rPr lang="hu-HU" dirty="0"/>
              <a:t> vagy </a:t>
            </a:r>
            <a:r>
              <a:rPr lang="hu-HU" dirty="0" err="1"/>
              <a:t>esmolol</a:t>
            </a:r>
            <a:r>
              <a:rPr lang="hu-HU" dirty="0"/>
              <a:t>) + iv. </a:t>
            </a:r>
            <a:r>
              <a:rPr lang="hu-HU" b="1" dirty="0" err="1">
                <a:solidFill>
                  <a:schemeClr val="accent1"/>
                </a:solidFill>
              </a:rPr>
              <a:t>amiodaron</a:t>
            </a:r>
            <a:r>
              <a:rPr lang="hu-HU" b="1" dirty="0"/>
              <a:t>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dirty="0"/>
              <a:t>AMI után korai fázisban (ill. CABG vagy PCI után) visszatérő </a:t>
            </a:r>
            <a:r>
              <a:rPr lang="hu-HU" dirty="0" err="1"/>
              <a:t>polymorph</a:t>
            </a:r>
            <a:r>
              <a:rPr lang="hu-HU" dirty="0"/>
              <a:t> VT-ban a </a:t>
            </a:r>
            <a:r>
              <a:rPr lang="hu-HU" b="1" dirty="0" err="1">
                <a:solidFill>
                  <a:schemeClr val="accent1"/>
                </a:solidFill>
              </a:rPr>
              <a:t>kinidin</a:t>
            </a:r>
            <a:r>
              <a:rPr lang="hu-HU" dirty="0"/>
              <a:t> hatékony sikertelen béta-blokkoló és </a:t>
            </a:r>
            <a:r>
              <a:rPr lang="hu-HU" dirty="0" err="1"/>
              <a:t>amiodaron</a:t>
            </a:r>
            <a:r>
              <a:rPr lang="hu-HU" dirty="0"/>
              <a:t> kezelés után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amiodaron</a:t>
            </a:r>
            <a:r>
              <a:rPr lang="hu-HU" dirty="0"/>
              <a:t> kezelés ellenére is visszatérő, </a:t>
            </a:r>
            <a:r>
              <a:rPr lang="hu-HU" dirty="0" err="1"/>
              <a:t>hemodinamikailag</a:t>
            </a:r>
            <a:r>
              <a:rPr lang="hu-HU" dirty="0"/>
              <a:t> instabil VT esetén a </a:t>
            </a:r>
            <a:r>
              <a:rPr lang="hu-HU" b="1" dirty="0" err="1">
                <a:solidFill>
                  <a:schemeClr val="accent1"/>
                </a:solidFill>
              </a:rPr>
              <a:t>landiolol</a:t>
            </a:r>
            <a:r>
              <a:rPr lang="hu-HU" dirty="0"/>
              <a:t> hatékony lehet az aritmia </a:t>
            </a:r>
            <a:r>
              <a:rPr lang="hu-HU" dirty="0" err="1"/>
              <a:t>szuppressziójában</a:t>
            </a:r>
            <a:endParaRPr lang="hu-HU" dirty="0"/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accent1"/>
                </a:solidFill>
              </a:rPr>
              <a:t>Procainamid</a:t>
            </a:r>
            <a:r>
              <a:rPr lang="hu-HU" dirty="0"/>
              <a:t>, ha nincs akut </a:t>
            </a:r>
            <a:r>
              <a:rPr lang="hu-HU" dirty="0" err="1"/>
              <a:t>ischaemia</a:t>
            </a:r>
            <a:r>
              <a:rPr lang="hu-HU" dirty="0"/>
              <a:t> és </a:t>
            </a:r>
            <a:r>
              <a:rPr lang="hu-HU" dirty="0" err="1"/>
              <a:t>hemodinamikailag</a:t>
            </a:r>
            <a:r>
              <a:rPr lang="hu-HU" dirty="0"/>
              <a:t> tolerált a VT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accent1"/>
                </a:solidFill>
              </a:rPr>
              <a:t>Lidocain</a:t>
            </a:r>
            <a:r>
              <a:rPr lang="hu-HU" dirty="0"/>
              <a:t> akut </a:t>
            </a:r>
            <a:r>
              <a:rPr lang="hu-HU" dirty="0" err="1"/>
              <a:t>ischaemia</a:t>
            </a:r>
            <a:r>
              <a:rPr lang="hu-HU" dirty="0"/>
              <a:t> esetén 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accent1"/>
                </a:solidFill>
              </a:rPr>
              <a:t>Ranolazin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antianginás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antiischaemiás</a:t>
            </a:r>
            <a:r>
              <a:rPr lang="hu-HU" dirty="0">
                <a:solidFill>
                  <a:schemeClr val="tx1"/>
                </a:solidFill>
              </a:rPr>
              <a:t> hatású szer, </a:t>
            </a:r>
            <a:r>
              <a:rPr lang="hu-HU" dirty="0" err="1">
                <a:solidFill>
                  <a:schemeClr val="tx1"/>
                </a:solidFill>
              </a:rPr>
              <a:t>antiarritmiás</a:t>
            </a:r>
            <a:r>
              <a:rPr lang="hu-HU" dirty="0">
                <a:solidFill>
                  <a:schemeClr val="tx1"/>
                </a:solidFill>
              </a:rPr>
              <a:t> hatással – késői nátriumáram gátlása)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EA111B03-B9D6-038E-139A-172E946038A7}"/>
              </a:ext>
            </a:extLst>
          </p:cNvPr>
          <p:cNvSpPr txBox="1">
            <a:spLocks/>
          </p:cNvSpPr>
          <p:nvPr/>
        </p:nvSpPr>
        <p:spPr>
          <a:xfrm>
            <a:off x="2152650" y="386393"/>
            <a:ext cx="8309610" cy="751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Gyógyszerek az elektromos vihar akut kezelésére strukturális szívbetegségben</a:t>
            </a:r>
          </a:p>
        </p:txBody>
      </p:sp>
    </p:spTree>
    <p:extLst>
      <p:ext uri="{BB962C8B-B14F-4D97-AF65-F5344CB8AC3E}">
        <p14:creationId xmlns:p14="http://schemas.microsoft.com/office/powerpoint/2010/main" val="12227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F904706A-11AF-951B-F105-B0E19AA9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527" y="1"/>
            <a:ext cx="7886700" cy="1325563"/>
          </a:xfrm>
        </p:spPr>
        <p:txBody>
          <a:bodyPr/>
          <a:lstStyle/>
          <a:p>
            <a:r>
              <a:rPr lang="hu-HU" b="1" dirty="0"/>
              <a:t>További terápiás lehetőségek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7526C3DD-36AF-7346-C8AD-78032B5E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760" y="1039660"/>
            <a:ext cx="8074590" cy="56354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b="1" dirty="0">
                <a:solidFill>
                  <a:schemeClr val="accent1"/>
                </a:solidFill>
              </a:rPr>
              <a:t>Mechanikus keringéstámogatás</a:t>
            </a:r>
            <a:r>
              <a:rPr lang="hu-HU" dirty="0"/>
              <a:t>: Hiányos evidenciák ES-ban.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Intraaortikus</a:t>
            </a:r>
            <a:r>
              <a:rPr lang="hu-HU" dirty="0"/>
              <a:t> ballonpumpa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Impella</a:t>
            </a:r>
            <a:r>
              <a:rPr lang="hu-HU" dirty="0"/>
              <a:t> (</a:t>
            </a:r>
            <a:r>
              <a:rPr lang="hu-HU" dirty="0" err="1"/>
              <a:t>transvalvular</a:t>
            </a:r>
            <a:r>
              <a:rPr lang="hu-HU" dirty="0"/>
              <a:t> </a:t>
            </a:r>
            <a:r>
              <a:rPr lang="hu-HU" dirty="0" err="1"/>
              <a:t>microaxial</a:t>
            </a:r>
            <a:r>
              <a:rPr lang="hu-HU" dirty="0"/>
              <a:t> flow </a:t>
            </a:r>
            <a:r>
              <a:rPr lang="hu-HU" dirty="0" err="1"/>
              <a:t>pump</a:t>
            </a:r>
            <a:r>
              <a:rPr lang="hu-HU" dirty="0"/>
              <a:t>)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/>
              <a:t>VA-ECMO (</a:t>
            </a:r>
            <a:r>
              <a:rPr lang="hu-HU" dirty="0" err="1"/>
              <a:t>veno-arterial</a:t>
            </a:r>
            <a:r>
              <a:rPr lang="hu-HU" dirty="0"/>
              <a:t> </a:t>
            </a:r>
            <a:r>
              <a:rPr lang="hu-HU" dirty="0" err="1"/>
              <a:t>extracorporeal</a:t>
            </a:r>
            <a:r>
              <a:rPr lang="hu-HU" dirty="0"/>
              <a:t> </a:t>
            </a:r>
            <a:r>
              <a:rPr lang="hu-HU" dirty="0" err="1"/>
              <a:t>membrane</a:t>
            </a:r>
            <a:r>
              <a:rPr lang="hu-HU" dirty="0"/>
              <a:t> </a:t>
            </a:r>
            <a:r>
              <a:rPr lang="hu-HU" dirty="0" err="1"/>
              <a:t>oxygenator</a:t>
            </a:r>
            <a:r>
              <a:rPr lang="hu-HU" dirty="0"/>
              <a:t>)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/>
              <a:t>Tandem </a:t>
            </a:r>
            <a:r>
              <a:rPr lang="hu-HU" dirty="0" err="1"/>
              <a:t>Heart</a:t>
            </a:r>
            <a:endParaRPr lang="hu-HU" dirty="0"/>
          </a:p>
          <a:p>
            <a:pPr algn="just">
              <a:lnSpc>
                <a:spcPct val="120000"/>
              </a:lnSpc>
            </a:pPr>
            <a:r>
              <a:rPr lang="hu-HU" b="1" dirty="0">
                <a:solidFill>
                  <a:schemeClr val="accent1"/>
                </a:solidFill>
              </a:rPr>
              <a:t>Akut katéteres </a:t>
            </a:r>
            <a:r>
              <a:rPr lang="hu-HU" b="1" dirty="0" err="1">
                <a:solidFill>
                  <a:schemeClr val="accent1"/>
                </a:solidFill>
              </a:rPr>
              <a:t>abláció</a:t>
            </a:r>
            <a:r>
              <a:rPr lang="hu-HU" b="1" dirty="0"/>
              <a:t>: </a:t>
            </a:r>
            <a:r>
              <a:rPr lang="hu-HU" dirty="0"/>
              <a:t>Akut fázisban gyógyszeres kezelésre </a:t>
            </a:r>
            <a:r>
              <a:rPr lang="hu-HU" dirty="0" err="1"/>
              <a:t>refrakter</a:t>
            </a:r>
            <a:r>
              <a:rPr lang="hu-HU" dirty="0"/>
              <a:t> MSVT kezelésének elsődleges módszere, és elvégzése minden arra alkalmas beteg esetében ajánlott. Ideális időzítése kérdéses.</a:t>
            </a:r>
          </a:p>
          <a:p>
            <a:pPr algn="just">
              <a:lnSpc>
                <a:spcPct val="120000"/>
              </a:lnSpc>
            </a:pPr>
            <a:r>
              <a:rPr lang="hu-HU" b="1" dirty="0">
                <a:solidFill>
                  <a:schemeClr val="accent1"/>
                </a:solidFill>
              </a:rPr>
              <a:t>Autonóm moduláció</a:t>
            </a:r>
            <a:r>
              <a:rPr lang="hu-HU" b="1" dirty="0"/>
              <a:t>: </a:t>
            </a:r>
            <a:r>
              <a:rPr lang="hu-HU" dirty="0"/>
              <a:t>szimpatikus aktiváció mérséklése, béta-blokkolók (pl.: </a:t>
            </a:r>
            <a:r>
              <a:rPr lang="hu-HU" dirty="0" err="1"/>
              <a:t>propranolol</a:t>
            </a:r>
            <a:r>
              <a:rPr lang="hu-HU" dirty="0"/>
              <a:t>)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ganglion</a:t>
            </a:r>
            <a:r>
              <a:rPr lang="hu-HU" dirty="0"/>
              <a:t> </a:t>
            </a:r>
            <a:r>
              <a:rPr lang="hu-HU" dirty="0" err="1"/>
              <a:t>stellatum</a:t>
            </a:r>
            <a:r>
              <a:rPr lang="hu-HU" dirty="0"/>
              <a:t> blokád 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/>
              <a:t>mellkasi </a:t>
            </a:r>
            <a:r>
              <a:rPr lang="hu-HU" dirty="0" err="1"/>
              <a:t>epidurális</a:t>
            </a:r>
            <a:r>
              <a:rPr lang="hu-HU" dirty="0"/>
              <a:t> érzéstelenítés (TEA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C7-T4)</a:t>
            </a:r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/>
              <a:t>a szív szimpatikus </a:t>
            </a:r>
            <a:r>
              <a:rPr lang="hu-HU" dirty="0" err="1"/>
              <a:t>denervációja</a:t>
            </a:r>
            <a:endParaRPr lang="hu-HU" dirty="0"/>
          </a:p>
          <a:p>
            <a:pPr marL="1073150" lvl="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/>
              <a:t>vese </a:t>
            </a:r>
            <a:r>
              <a:rPr lang="hu-HU" dirty="0" err="1"/>
              <a:t>denerváció</a:t>
            </a:r>
            <a:endParaRPr lang="hu-HU" dirty="0"/>
          </a:p>
          <a:p>
            <a:pPr algn="just">
              <a:lnSpc>
                <a:spcPct val="120000"/>
              </a:lnSpc>
            </a:pPr>
            <a:r>
              <a:rPr lang="hu-HU" b="1" dirty="0">
                <a:solidFill>
                  <a:schemeClr val="accent1"/>
                </a:solidFill>
              </a:rPr>
              <a:t>Overdrive </a:t>
            </a:r>
            <a:r>
              <a:rPr lang="hu-HU" b="1" dirty="0" err="1">
                <a:solidFill>
                  <a:schemeClr val="accent1"/>
                </a:solidFill>
              </a:rPr>
              <a:t>pacing</a:t>
            </a:r>
            <a:r>
              <a:rPr lang="hu-HU" b="1" dirty="0"/>
              <a:t>: </a:t>
            </a:r>
            <a:r>
              <a:rPr lang="hu-HU" dirty="0"/>
              <a:t>pacemakerrel, ICD-vel vagy ideiglenes transzvénás jobb kamrai elektródával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hu-HU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hu-HU" dirty="0"/>
          </a:p>
          <a:p>
            <a:pPr algn="just">
              <a:lnSpc>
                <a:spcPct val="12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68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82D49B3D-6586-4897-3656-C5C6050630F8}"/>
              </a:ext>
            </a:extLst>
          </p:cNvPr>
          <p:cNvSpPr/>
          <p:nvPr/>
        </p:nvSpPr>
        <p:spPr>
          <a:xfrm>
            <a:off x="6076565" y="3891151"/>
            <a:ext cx="4334880" cy="1815159"/>
          </a:xfrm>
          <a:prstGeom prst="roundRect">
            <a:avLst>
              <a:gd name="adj" fmla="val 72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000" lvl="1" indent="-342000" algn="just" defTabSz="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050" dirty="0" err="1">
                <a:solidFill>
                  <a:prstClr val="black"/>
                </a:solidFill>
              </a:rPr>
              <a:t>amiodaron</a:t>
            </a:r>
            <a:r>
              <a:rPr lang="hu-HU" sz="1050" dirty="0">
                <a:solidFill>
                  <a:prstClr val="black"/>
                </a:solidFill>
              </a:rPr>
              <a:t> helyett </a:t>
            </a:r>
            <a:r>
              <a:rPr lang="hu-HU" sz="1050" b="1" dirty="0" err="1">
                <a:solidFill>
                  <a:srgbClr val="50B4C8"/>
                </a:solidFill>
              </a:rPr>
              <a:t>lidocain</a:t>
            </a:r>
            <a:r>
              <a:rPr lang="hu-HU" sz="1050" dirty="0">
                <a:solidFill>
                  <a:prstClr val="black"/>
                </a:solidFill>
              </a:rPr>
              <a:t> </a:t>
            </a:r>
            <a:r>
              <a:rPr lang="hu-HU" sz="1050" dirty="0" err="1">
                <a:solidFill>
                  <a:prstClr val="black"/>
                </a:solidFill>
              </a:rPr>
              <a:t>bólus</a:t>
            </a:r>
            <a:r>
              <a:rPr lang="hu-HU" sz="1050" dirty="0">
                <a:solidFill>
                  <a:prstClr val="black"/>
                </a:solidFill>
              </a:rPr>
              <a:t> (1mg/</a:t>
            </a:r>
            <a:r>
              <a:rPr lang="hu-HU" sz="1050" dirty="0" err="1">
                <a:solidFill>
                  <a:prstClr val="black"/>
                </a:solidFill>
              </a:rPr>
              <a:t>ttkg</a:t>
            </a:r>
            <a:r>
              <a:rPr lang="hu-HU" sz="1050" dirty="0">
                <a:solidFill>
                  <a:prstClr val="black"/>
                </a:solidFill>
              </a:rPr>
              <a:t>), majd </a:t>
            </a:r>
            <a:r>
              <a:rPr lang="hu-HU" sz="1050" dirty="0" err="1">
                <a:solidFill>
                  <a:prstClr val="black"/>
                </a:solidFill>
              </a:rPr>
              <a:t>perfúzorban</a:t>
            </a:r>
            <a:endParaRPr lang="hu-HU" sz="1050" dirty="0">
              <a:solidFill>
                <a:prstClr val="black"/>
              </a:solidFill>
            </a:endParaRPr>
          </a:p>
          <a:p>
            <a:pPr marL="342000" lvl="1" indent="-342000" algn="just" defTabSz="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050" b="1" dirty="0">
                <a:solidFill>
                  <a:srgbClr val="50B4C8"/>
                </a:solidFill>
              </a:rPr>
              <a:t>akut </a:t>
            </a:r>
            <a:r>
              <a:rPr lang="hu-HU" sz="1050" b="1" dirty="0" err="1">
                <a:solidFill>
                  <a:srgbClr val="50B4C8"/>
                </a:solidFill>
              </a:rPr>
              <a:t>coronarographia</a:t>
            </a:r>
            <a:r>
              <a:rPr lang="hu-HU" sz="1050" dirty="0">
                <a:solidFill>
                  <a:prstClr val="black"/>
                </a:solidFill>
              </a:rPr>
              <a:t>: </a:t>
            </a:r>
            <a:r>
              <a:rPr lang="hu-HU" sz="1050" dirty="0" err="1">
                <a:solidFill>
                  <a:prstClr val="black"/>
                </a:solidFill>
              </a:rPr>
              <a:t>neg</a:t>
            </a:r>
            <a:r>
              <a:rPr lang="hu-HU" sz="1050" dirty="0">
                <a:solidFill>
                  <a:prstClr val="black"/>
                </a:solidFill>
              </a:rPr>
              <a:t>.</a:t>
            </a:r>
          </a:p>
          <a:p>
            <a:pPr marL="342000" lvl="1" indent="-342000" algn="just" defTabSz="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050" dirty="0">
                <a:solidFill>
                  <a:prstClr val="black"/>
                </a:solidFill>
              </a:rPr>
              <a:t>kardiológiai konzílium: </a:t>
            </a:r>
            <a:r>
              <a:rPr lang="hu-HU" sz="1050" b="1" dirty="0" err="1">
                <a:solidFill>
                  <a:srgbClr val="50B4C8"/>
                </a:solidFill>
              </a:rPr>
              <a:t>lidocain</a:t>
            </a:r>
            <a:r>
              <a:rPr lang="hu-HU" sz="1050" dirty="0">
                <a:solidFill>
                  <a:prstClr val="black"/>
                </a:solidFill>
              </a:rPr>
              <a:t> folytatása, alacsony dózisú </a:t>
            </a:r>
            <a:r>
              <a:rPr lang="hu-HU" sz="1050" b="1" dirty="0" err="1">
                <a:solidFill>
                  <a:srgbClr val="50B4C8"/>
                </a:solidFill>
              </a:rPr>
              <a:t>metoprolol</a:t>
            </a:r>
            <a:r>
              <a:rPr lang="hu-HU" sz="1050" dirty="0">
                <a:solidFill>
                  <a:prstClr val="black"/>
                </a:solidFill>
              </a:rPr>
              <a:t> adagolása </a:t>
            </a:r>
            <a:r>
              <a:rPr lang="hu-HU" sz="1050" dirty="0" err="1">
                <a:solidFill>
                  <a:prstClr val="black"/>
                </a:solidFill>
              </a:rPr>
              <a:t>perfúzorban</a:t>
            </a:r>
            <a:endParaRPr lang="hu-HU" sz="1050" dirty="0">
              <a:solidFill>
                <a:prstClr val="black"/>
              </a:solidFill>
            </a:endParaRPr>
          </a:p>
          <a:p>
            <a:pPr marL="342000" lvl="1" indent="-342000" algn="just" defTabSz="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050" dirty="0">
                <a:solidFill>
                  <a:prstClr val="black"/>
                </a:solidFill>
              </a:rPr>
              <a:t>javuló </a:t>
            </a:r>
            <a:r>
              <a:rPr lang="hu-HU" sz="1050" dirty="0" err="1">
                <a:solidFill>
                  <a:prstClr val="black"/>
                </a:solidFill>
              </a:rPr>
              <a:t>hemodinamikai</a:t>
            </a:r>
            <a:r>
              <a:rPr lang="hu-HU" sz="1050" dirty="0">
                <a:solidFill>
                  <a:prstClr val="black"/>
                </a:solidFill>
              </a:rPr>
              <a:t> státusz, </a:t>
            </a:r>
            <a:r>
              <a:rPr lang="hu-HU" sz="1050" dirty="0" err="1">
                <a:solidFill>
                  <a:prstClr val="black"/>
                </a:solidFill>
              </a:rPr>
              <a:t>vazopresszor</a:t>
            </a:r>
            <a:r>
              <a:rPr lang="hu-HU" sz="1050" dirty="0">
                <a:solidFill>
                  <a:prstClr val="black"/>
                </a:solidFill>
              </a:rPr>
              <a:t> igény szűnt, további </a:t>
            </a:r>
            <a:r>
              <a:rPr lang="hu-HU" sz="1050" dirty="0" err="1">
                <a:solidFill>
                  <a:prstClr val="black"/>
                </a:solidFill>
              </a:rPr>
              <a:t>malignus</a:t>
            </a:r>
            <a:r>
              <a:rPr lang="hu-HU" sz="1050" dirty="0">
                <a:solidFill>
                  <a:prstClr val="black"/>
                </a:solidFill>
              </a:rPr>
              <a:t> ritmuszavar 2x, majd többször nem lépett fel</a:t>
            </a:r>
          </a:p>
          <a:p>
            <a:pPr marL="342000" lvl="1" indent="-342000" algn="just" defTabSz="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050" b="1" dirty="0" err="1">
                <a:solidFill>
                  <a:srgbClr val="50B4C8"/>
                </a:solidFill>
              </a:rPr>
              <a:t>aritmológiai</a:t>
            </a:r>
            <a:r>
              <a:rPr lang="hu-HU" sz="1050" b="1" dirty="0">
                <a:solidFill>
                  <a:srgbClr val="50B4C8"/>
                </a:solidFill>
              </a:rPr>
              <a:t> konzílium:  </a:t>
            </a:r>
            <a:r>
              <a:rPr lang="hu-HU" sz="1050" dirty="0" err="1">
                <a:solidFill>
                  <a:prstClr val="black"/>
                </a:solidFill>
              </a:rPr>
              <a:t>secunder</a:t>
            </a:r>
            <a:r>
              <a:rPr lang="hu-HU" sz="1050" dirty="0">
                <a:solidFill>
                  <a:prstClr val="black"/>
                </a:solidFill>
              </a:rPr>
              <a:t> </a:t>
            </a:r>
            <a:r>
              <a:rPr lang="hu-HU" sz="1050" dirty="0" err="1">
                <a:solidFill>
                  <a:prstClr val="black"/>
                </a:solidFill>
              </a:rPr>
              <a:t>profilaktikus</a:t>
            </a:r>
            <a:r>
              <a:rPr lang="hu-HU" sz="1050" dirty="0">
                <a:solidFill>
                  <a:prstClr val="black"/>
                </a:solidFill>
              </a:rPr>
              <a:t> </a:t>
            </a:r>
            <a:r>
              <a:rPr lang="hu-HU" sz="1050" b="1" dirty="0">
                <a:solidFill>
                  <a:srgbClr val="50B4C8"/>
                </a:solidFill>
              </a:rPr>
              <a:t>ICD implantáció</a:t>
            </a:r>
            <a:endParaRPr lang="hu-HU" sz="1050" dirty="0"/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B2186C2D-0BC8-4705-0955-D7D2AB7BD836}"/>
              </a:ext>
            </a:extLst>
          </p:cNvPr>
          <p:cNvSpPr/>
          <p:nvPr/>
        </p:nvSpPr>
        <p:spPr>
          <a:xfrm>
            <a:off x="6092140" y="2780672"/>
            <a:ext cx="4296007" cy="1012852"/>
          </a:xfrm>
          <a:prstGeom prst="roundRect">
            <a:avLst>
              <a:gd name="adj" fmla="val 16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hu-HU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12B95F92-8178-CA88-C7AC-C537134DC964}"/>
              </a:ext>
            </a:extLst>
          </p:cNvPr>
          <p:cNvSpPr/>
          <p:nvPr/>
        </p:nvSpPr>
        <p:spPr>
          <a:xfrm>
            <a:off x="6096001" y="1389330"/>
            <a:ext cx="4296007" cy="1293717"/>
          </a:xfrm>
          <a:prstGeom prst="roundRect">
            <a:avLst>
              <a:gd name="adj" fmla="val 123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hu-HU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A01D5DCE-B661-7A49-907C-EB907CC0281A}"/>
              </a:ext>
            </a:extLst>
          </p:cNvPr>
          <p:cNvSpPr/>
          <p:nvPr/>
        </p:nvSpPr>
        <p:spPr>
          <a:xfrm>
            <a:off x="1654969" y="4137659"/>
            <a:ext cx="4267885" cy="1568651"/>
          </a:xfrm>
          <a:prstGeom prst="roundRect">
            <a:avLst>
              <a:gd name="adj" fmla="val 68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hu-HU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D4CD5D7B-0B43-6A82-C9DC-C36ECD3DA7F8}"/>
              </a:ext>
            </a:extLst>
          </p:cNvPr>
          <p:cNvSpPr/>
          <p:nvPr/>
        </p:nvSpPr>
        <p:spPr>
          <a:xfrm>
            <a:off x="1654969" y="1390791"/>
            <a:ext cx="4257133" cy="2546101"/>
          </a:xfrm>
          <a:prstGeom prst="roundRect">
            <a:avLst>
              <a:gd name="adj" fmla="val 68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hu-HU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2956" y="130078"/>
            <a:ext cx="8079581" cy="75661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Esetismertetés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E401D264-0A8E-4544-7A4B-F7092069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68" y="1521357"/>
            <a:ext cx="4117760" cy="2432663"/>
          </a:xfrm>
        </p:spPr>
        <p:txBody>
          <a:bodyPr>
            <a:noAutofit/>
          </a:bodyPr>
          <a:lstStyle/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dirty="0"/>
              <a:t>52 éves férfi, szédülés, elesések - OMSZ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dirty="0"/>
              <a:t>SBO ambulancia: </a:t>
            </a:r>
            <a:r>
              <a:rPr lang="hu-HU" sz="1100" b="1" dirty="0" err="1">
                <a:solidFill>
                  <a:schemeClr val="accent1"/>
                </a:solidFill>
              </a:rPr>
              <a:t>tonusos-clonusos</a:t>
            </a:r>
            <a:r>
              <a:rPr lang="hu-HU" sz="1100" b="1" dirty="0">
                <a:solidFill>
                  <a:schemeClr val="accent1"/>
                </a:solidFill>
              </a:rPr>
              <a:t> roham</a:t>
            </a:r>
            <a:r>
              <a:rPr lang="hu-HU" sz="1100" dirty="0"/>
              <a:t> 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accent1"/>
                </a:solidFill>
              </a:rPr>
              <a:t>Anamnézis</a:t>
            </a:r>
            <a:r>
              <a:rPr lang="hu-HU" sz="1100" dirty="0"/>
              <a:t>: HT, </a:t>
            </a:r>
            <a:r>
              <a:rPr lang="hu-HU" sz="1100" dirty="0" err="1"/>
              <a:t>HFrEF</a:t>
            </a:r>
            <a:r>
              <a:rPr lang="hu-HU" sz="1100" dirty="0"/>
              <a:t>, DCM, VT és permanens PF, dohányzás, krónikus etilfogyasztás, </a:t>
            </a:r>
            <a:r>
              <a:rPr lang="hu-HU" sz="1100" dirty="0" err="1"/>
              <a:t>norm</a:t>
            </a:r>
            <a:r>
              <a:rPr lang="hu-HU" sz="1100" dirty="0"/>
              <a:t>. BMI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accent1"/>
                </a:solidFill>
              </a:rPr>
              <a:t>Natív koponya CT és CTA </a:t>
            </a:r>
            <a:r>
              <a:rPr lang="hu-HU" sz="1100" dirty="0" err="1">
                <a:solidFill>
                  <a:schemeClr val="tx1"/>
                </a:solidFill>
              </a:rPr>
              <a:t>neg</a:t>
            </a:r>
            <a:r>
              <a:rPr lang="hu-HU" sz="1100" dirty="0">
                <a:solidFill>
                  <a:schemeClr val="tx1"/>
                </a:solidFill>
              </a:rPr>
              <a:t>.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accent1"/>
                </a:solidFill>
              </a:rPr>
              <a:t>Labor</a:t>
            </a:r>
            <a:r>
              <a:rPr lang="hu-HU" sz="1100" dirty="0"/>
              <a:t>: Na</a:t>
            </a:r>
            <a:r>
              <a:rPr lang="hu-HU" sz="1100" baseline="30000" dirty="0"/>
              <a:t>+</a:t>
            </a:r>
            <a:r>
              <a:rPr lang="hu-HU" sz="1100" dirty="0"/>
              <a:t>↓, K</a:t>
            </a:r>
            <a:r>
              <a:rPr lang="hu-HU" sz="1100" baseline="30000" dirty="0"/>
              <a:t>+</a:t>
            </a:r>
            <a:r>
              <a:rPr lang="hu-HU" sz="1100" dirty="0"/>
              <a:t>↓, CN &amp; </a:t>
            </a:r>
            <a:r>
              <a:rPr lang="hu-HU" sz="1100" dirty="0" err="1"/>
              <a:t>kreat</a:t>
            </a:r>
            <a:r>
              <a:rPr lang="hu-HU" sz="1100" dirty="0"/>
              <a:t>↑, </a:t>
            </a:r>
            <a:r>
              <a:rPr lang="hu-HU" sz="1100" dirty="0" err="1"/>
              <a:t>leucocytosis</a:t>
            </a:r>
            <a:r>
              <a:rPr lang="hu-HU" sz="1100" dirty="0"/>
              <a:t>, CRP értékhatáron, emelkedett májenzimek 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accent1"/>
                </a:solidFill>
              </a:rPr>
              <a:t>Toxikológia</a:t>
            </a:r>
            <a:r>
              <a:rPr lang="hu-HU" sz="1100" dirty="0"/>
              <a:t>, véralkohol szint </a:t>
            </a:r>
            <a:r>
              <a:rPr lang="hu-HU" sz="1100" dirty="0" err="1"/>
              <a:t>neg</a:t>
            </a:r>
            <a:r>
              <a:rPr lang="hu-HU" sz="1100" dirty="0"/>
              <a:t>.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accent1"/>
                </a:solidFill>
              </a:rPr>
              <a:t>Neurológiai konzílium: </a:t>
            </a:r>
            <a:r>
              <a:rPr lang="hu-HU" sz="1100" b="1" dirty="0" err="1">
                <a:solidFill>
                  <a:schemeClr val="accent1"/>
                </a:solidFill>
              </a:rPr>
              <a:t>delirosus</a:t>
            </a:r>
            <a:r>
              <a:rPr lang="hu-HU" sz="1100" b="1" dirty="0">
                <a:solidFill>
                  <a:schemeClr val="accent1"/>
                </a:solidFill>
              </a:rPr>
              <a:t> tünettan </a:t>
            </a:r>
            <a:r>
              <a:rPr lang="hu-HU" sz="1100" dirty="0"/>
              <a:t>– etil </a:t>
            </a:r>
            <a:r>
              <a:rPr lang="hu-HU" sz="1100" dirty="0" err="1"/>
              <a:t>megvonásos</a:t>
            </a:r>
            <a:r>
              <a:rPr lang="hu-HU" sz="1100" dirty="0"/>
              <a:t> rosszullét, Todd </a:t>
            </a:r>
            <a:r>
              <a:rPr lang="hu-HU" sz="1100" dirty="0" err="1"/>
              <a:t>paresis</a:t>
            </a:r>
            <a:r>
              <a:rPr lang="hu-HU" sz="1100" dirty="0"/>
              <a:t>.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100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A45C7A5-7C63-567A-D42A-1DA55011B33C}"/>
              </a:ext>
            </a:extLst>
          </p:cNvPr>
          <p:cNvSpPr txBox="1">
            <a:spLocks/>
          </p:cNvSpPr>
          <p:nvPr/>
        </p:nvSpPr>
        <p:spPr>
          <a:xfrm>
            <a:off x="1701564" y="812056"/>
            <a:ext cx="4163941" cy="69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b="1" dirty="0">
                <a:solidFill>
                  <a:srgbClr val="50B4C8"/>
                </a:solidFill>
                <a:latin typeface="Calibri Light" panose="020F0302020204030204"/>
              </a:rPr>
              <a:t>Sürgősségi betegellátó osztály (SBO)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FE28420F-5F36-2C9E-1839-A98DEE8FCC11}"/>
              </a:ext>
            </a:extLst>
          </p:cNvPr>
          <p:cNvSpPr txBox="1">
            <a:spLocks/>
          </p:cNvSpPr>
          <p:nvPr/>
        </p:nvSpPr>
        <p:spPr>
          <a:xfrm>
            <a:off x="1654969" y="4206415"/>
            <a:ext cx="4102459" cy="171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lvl="1" indent="-3420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légzés- és keringésleállás - 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reanimáció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</a:t>
            </a:r>
          </a:p>
          <a:p>
            <a:pPr marL="342000" lvl="1" indent="-3420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iniciális ritmus: 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VF</a:t>
            </a:r>
            <a:r>
              <a:rPr lang="hu-HU" sz="1100" b="1" dirty="0">
                <a:solidFill>
                  <a:prstClr val="black"/>
                </a:solidFill>
                <a:latin typeface="Calibri Light" panose="020F0302020204030204"/>
              </a:rPr>
              <a:t> –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200 J DC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shock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sym typeface="Wingdings" panose="05000000000000000000" pitchFamily="2" charset="2"/>
              </a:rPr>
              <a:t> 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  <a:sym typeface="Wingdings" panose="05000000000000000000" pitchFamily="2" charset="2"/>
              </a:rPr>
              <a:t>pulzus nélküli elektromos aktivitás (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PEA)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sym typeface="Wingdings" panose="05000000000000000000" pitchFamily="2" charset="2"/>
              </a:rPr>
              <a:t>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2x1 mg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tonogen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spontán keringés visszatérése (ROSC)</a:t>
            </a:r>
          </a:p>
          <a:p>
            <a:pPr marL="342000" lvl="1" indent="-3420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ismét 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reanimatio</a:t>
            </a:r>
            <a:endParaRPr lang="hu-HU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342000" lvl="1" indent="-3420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amiodaron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iv., ismételt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convulsiok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-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valproát</a:t>
            </a:r>
            <a:endParaRPr lang="hu-HU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342000" lvl="1" indent="-342000" algn="just">
              <a:lnSpc>
                <a:spcPct val="100000"/>
              </a:lnSpc>
              <a:buNone/>
              <a:defRPr/>
            </a:pP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	</a:t>
            </a:r>
          </a:p>
        </p:txBody>
      </p:sp>
      <p:pic>
        <p:nvPicPr>
          <p:cNvPr id="7" name="Ábra 5" descr="Szívmasszázs körvonalas">
            <a:extLst>
              <a:ext uri="{FF2B5EF4-FFF2-40B4-BE49-F238E27FC236}">
                <a16:creationId xmlns:a16="http://schemas.microsoft.com/office/drawing/2014/main" id="{F5FD818E-BC9B-7787-107F-D9A3CAE0EF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2308" y="5051085"/>
            <a:ext cx="485345" cy="4853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45708" y="5954436"/>
            <a:ext cx="3975175" cy="51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spcAft>
                <a:spcPts val="600"/>
              </a:spcAft>
              <a:defRPr/>
            </a:pP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ITO (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intubált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, 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szedált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, lélegeztetett állapotban) </a:t>
            </a:r>
          </a:p>
          <a:p>
            <a:pPr marL="0" lvl="1" algn="ctr" defTabSz="457200">
              <a:spcAft>
                <a:spcPts val="600"/>
              </a:spcAft>
              <a:defRPr/>
            </a:pP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iv. 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amiodaron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 300 mg/20 min, majd 900 mg/24h</a:t>
            </a:r>
          </a:p>
        </p:txBody>
      </p:sp>
      <p:pic>
        <p:nvPicPr>
          <p:cNvPr id="9" name="Ábra 1" descr="Mentő körvonalas">
            <a:extLst>
              <a:ext uri="{FF2B5EF4-FFF2-40B4-BE49-F238E27FC236}">
                <a16:creationId xmlns:a16="http://schemas.microsoft.com/office/drawing/2014/main" id="{54D49517-E369-DC46-6B1E-54125F67C9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6112" y="1348142"/>
            <a:ext cx="606727" cy="60672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A45C7A5-7C63-567A-D42A-1DA55011B33C}"/>
              </a:ext>
            </a:extLst>
          </p:cNvPr>
          <p:cNvSpPr txBox="1">
            <a:spLocks/>
          </p:cNvSpPr>
          <p:nvPr/>
        </p:nvSpPr>
        <p:spPr>
          <a:xfrm>
            <a:off x="6181472" y="668763"/>
            <a:ext cx="4163941" cy="698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err="1">
                <a:solidFill>
                  <a:srgbClr val="50B4C8"/>
                </a:solidFill>
                <a:latin typeface="Calibri Light" panose="020F0302020204030204"/>
              </a:rPr>
              <a:t>Aneszteziológiai</a:t>
            </a:r>
            <a:r>
              <a:rPr lang="hu-HU" sz="2400" b="1" dirty="0">
                <a:solidFill>
                  <a:srgbClr val="50B4C8"/>
                </a:solidFill>
                <a:latin typeface="Calibri Light" panose="020F0302020204030204"/>
              </a:rPr>
              <a:t> és Intenzív Terápiás Intézet - ITO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87D319BD-0E50-C69D-F6ED-0C2FAF5F9DC3}"/>
              </a:ext>
            </a:extLst>
          </p:cNvPr>
          <p:cNvSpPr txBox="1">
            <a:spLocks/>
          </p:cNvSpPr>
          <p:nvPr/>
        </p:nvSpPr>
        <p:spPr>
          <a:xfrm>
            <a:off x="6088279" y="1504229"/>
            <a:ext cx="4303728" cy="116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folyamatos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monitorozás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– VT/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pVT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/VF (kb. 15-20x) 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ismételten 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300 mg 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amiodaron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bólus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+ 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2g Mg</a:t>
            </a:r>
            <a:r>
              <a:rPr lang="hu-HU" sz="1100" b="1" baseline="30000" dirty="0">
                <a:solidFill>
                  <a:srgbClr val="50B4C8"/>
                </a:solidFill>
                <a:latin typeface="Calibri Light" panose="020F0302020204030204"/>
              </a:rPr>
              <a:t>2+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spontán, 200 J DC </a:t>
            </a:r>
            <a:r>
              <a:rPr lang="hu-HU" sz="1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shockra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, iv. Mg</a:t>
            </a:r>
            <a:r>
              <a:rPr lang="hu-HU" sz="11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2+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(+ K</a:t>
            </a:r>
            <a:r>
              <a:rPr lang="hu-HU" sz="11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+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, Ca</a:t>
            </a:r>
            <a:r>
              <a:rPr lang="hu-HU" sz="11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2+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) pótlásra rendeződött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rövid mellkaskompressziós periódusok 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hu-H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 ROSC</a:t>
            </a: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hu-HU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hu-HU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342000" lvl="1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hu-HU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342000" lvl="1" indent="0" algn="just">
              <a:lnSpc>
                <a:spcPct val="100000"/>
              </a:lnSpc>
              <a:buNone/>
              <a:defRPr/>
            </a:pPr>
            <a:endParaRPr lang="hu-HU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11" name="Lefelé nyíl 22">
            <a:extLst>
              <a:ext uri="{FF2B5EF4-FFF2-40B4-BE49-F238E27FC236}">
                <a16:creationId xmlns:a16="http://schemas.microsoft.com/office/drawing/2014/main" id="{E03B4706-9C14-A979-A780-1120E9843914}"/>
              </a:ext>
            </a:extLst>
          </p:cNvPr>
          <p:cNvSpPr/>
          <p:nvPr/>
        </p:nvSpPr>
        <p:spPr>
          <a:xfrm rot="16200000">
            <a:off x="2061516" y="5829539"/>
            <a:ext cx="323272" cy="703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hu-HU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3B87C0C-5291-F148-A463-C1E816DDE9E7}"/>
              </a:ext>
            </a:extLst>
          </p:cNvPr>
          <p:cNvSpPr txBox="1"/>
          <p:nvPr/>
        </p:nvSpPr>
        <p:spPr>
          <a:xfrm>
            <a:off x="6076564" y="2832913"/>
            <a:ext cx="4303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1" indent="-3420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akut 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bedside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 </a:t>
            </a: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echokardiográfia</a:t>
            </a:r>
            <a:r>
              <a:rPr lang="hu-HU" sz="1100" dirty="0">
                <a:solidFill>
                  <a:prstClr val="black"/>
                </a:solidFill>
                <a:latin typeface="Calibri Light" panose="020F0302020204030204"/>
              </a:rPr>
              <a:t>: EF: 45%, korábban leírtakhoz hasonló kép</a:t>
            </a:r>
          </a:p>
          <a:p>
            <a:pPr marL="342000" lvl="1" indent="-3420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100" b="1" dirty="0" err="1">
                <a:solidFill>
                  <a:srgbClr val="50B4C8"/>
                </a:solidFill>
                <a:latin typeface="Calibri Light" panose="020F0302020204030204"/>
              </a:rPr>
              <a:t>troponin</a:t>
            </a: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-T</a:t>
            </a:r>
            <a:r>
              <a:rPr lang="hu-HU" sz="1100" dirty="0">
                <a:solidFill>
                  <a:prstClr val="black"/>
                </a:solidFill>
                <a:latin typeface="Calibri Light" panose="020F0302020204030204"/>
              </a:rPr>
              <a:t>: nem típusos kinetika, csökkenő értékek</a:t>
            </a:r>
          </a:p>
          <a:p>
            <a:pPr marL="342000" lvl="1" indent="-3420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srgbClr val="50B4C8"/>
                </a:solidFill>
                <a:latin typeface="Calibri Light" panose="020F0302020204030204"/>
              </a:rPr>
              <a:t>kontroll EKG - megnyúlt QT idő</a:t>
            </a:r>
            <a:endParaRPr lang="hu-HU" sz="1100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000" lvl="1" indent="-3420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11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0DDB477-CEF7-B6A1-E6CA-871F792A60C1}"/>
              </a:ext>
            </a:extLst>
          </p:cNvPr>
          <p:cNvSpPr/>
          <p:nvPr/>
        </p:nvSpPr>
        <p:spPr>
          <a:xfrm>
            <a:off x="6181472" y="6019672"/>
            <a:ext cx="3975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>
              <a:spcAft>
                <a:spcPts val="600"/>
              </a:spcAft>
              <a:defRPr/>
            </a:pPr>
            <a:r>
              <a:rPr lang="hu-HU" sz="1200" b="1" dirty="0">
                <a:solidFill>
                  <a:srgbClr val="50B4C8"/>
                </a:solidFill>
                <a:latin typeface="Calibri Light" panose="020F0302020204030204"/>
              </a:rPr>
              <a:t>9 hónapos ICD kontroll, általános állapot és kognitív felmérés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C52874D8-250E-7657-46DA-054AD5651C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95"/>
          <a:stretch/>
        </p:blipFill>
        <p:spPr>
          <a:xfrm>
            <a:off x="5311284" y="2526423"/>
            <a:ext cx="5294982" cy="406352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B3DC421F-E5B6-37FE-1C2F-71D4FED36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8270" y="2903963"/>
            <a:ext cx="5022022" cy="3673627"/>
          </a:xfrm>
          <a:prstGeom prst="rect">
            <a:avLst/>
          </a:prstGeom>
        </p:spPr>
      </p:pic>
      <p:pic>
        <p:nvPicPr>
          <p:cNvPr id="21" name="Kép 20" descr="A képen szöveg látható&#10;&#10;Automatikusan generált leírás">
            <a:extLst>
              <a:ext uri="{FF2B5EF4-FFF2-40B4-BE49-F238E27FC236}">
                <a16:creationId xmlns:a16="http://schemas.microsoft.com/office/drawing/2014/main" id="{89AD3291-3E00-1228-DBB3-5010B07F7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38" y="2632949"/>
            <a:ext cx="5383428" cy="40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4" grpId="0" animBg="1"/>
      <p:bldP spid="10" grpId="0" animBg="1"/>
      <p:bldP spid="3" grpId="0" animBg="1"/>
      <p:bldP spid="5" grpId="0" build="p"/>
      <p:bldP spid="4" grpId="0"/>
      <p:bldP spid="6" grpId="0"/>
      <p:bldP spid="8" grpId="0"/>
      <p:bldP spid="12" grpId="0"/>
      <p:bldP spid="13" grpId="0"/>
      <p:bldP spid="11" grpId="0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4A4459-2E12-ED7C-3D6F-F25E012F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20" y="499534"/>
            <a:ext cx="8079581" cy="59888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4B07A7-9C09-8831-ABEB-BBD5CBF0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06" y="1098422"/>
            <a:ext cx="8065294" cy="556819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Lenarczyk</a:t>
            </a:r>
            <a:r>
              <a:rPr lang="hu-HU" sz="1400" dirty="0"/>
              <a:t> R,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/>
              <a:t>Management of </a:t>
            </a:r>
            <a:r>
              <a:rPr lang="hu-HU" sz="1400" b="1" dirty="0" err="1"/>
              <a:t>patients</a:t>
            </a:r>
            <a:r>
              <a:rPr lang="hu-HU" sz="1400" b="1" dirty="0"/>
              <a:t> </a:t>
            </a:r>
            <a:r>
              <a:rPr lang="hu-HU" sz="1400" b="1" dirty="0" err="1"/>
              <a:t>with</a:t>
            </a:r>
            <a:r>
              <a:rPr lang="hu-HU" sz="1400" b="1" dirty="0"/>
              <a:t> an </a:t>
            </a:r>
            <a:r>
              <a:rPr lang="hu-HU" sz="1400" b="1" dirty="0" err="1"/>
              <a:t>electrical</a:t>
            </a:r>
            <a:r>
              <a:rPr lang="hu-HU" sz="1400" b="1" dirty="0"/>
              <a:t> </a:t>
            </a:r>
            <a:r>
              <a:rPr lang="hu-HU" sz="1400" b="1" dirty="0" err="1"/>
              <a:t>storm</a:t>
            </a:r>
            <a:r>
              <a:rPr lang="hu-HU" sz="1400" b="1" dirty="0"/>
              <a:t> </a:t>
            </a:r>
            <a:r>
              <a:rPr lang="hu-HU" sz="1400" b="1" dirty="0" err="1"/>
              <a:t>or</a:t>
            </a:r>
            <a:r>
              <a:rPr lang="hu-HU" sz="1400" b="1" dirty="0"/>
              <a:t> </a:t>
            </a:r>
            <a:r>
              <a:rPr lang="hu-HU" sz="1400" b="1" dirty="0" err="1"/>
              <a:t>clustered</a:t>
            </a:r>
            <a:r>
              <a:rPr lang="hu-HU" sz="1400" b="1" dirty="0"/>
              <a:t> </a:t>
            </a:r>
            <a:r>
              <a:rPr lang="hu-HU" sz="1400" b="1" dirty="0" err="1"/>
              <a:t>ventricular</a:t>
            </a:r>
            <a:r>
              <a:rPr lang="hu-HU" sz="1400" b="1" dirty="0"/>
              <a:t> </a:t>
            </a:r>
            <a:r>
              <a:rPr lang="hu-HU" sz="1400" b="1" dirty="0" err="1"/>
              <a:t>arrhythmias</a:t>
            </a:r>
            <a:r>
              <a:rPr lang="hu-HU" sz="1400" b="1" dirty="0"/>
              <a:t>: a </a:t>
            </a:r>
            <a:r>
              <a:rPr lang="hu-HU" sz="1400" b="1" dirty="0" err="1"/>
              <a:t>clinical</a:t>
            </a:r>
            <a:r>
              <a:rPr lang="hu-HU" sz="1400" b="1" dirty="0"/>
              <a:t> </a:t>
            </a:r>
            <a:r>
              <a:rPr lang="hu-HU" sz="1400" b="1" dirty="0" err="1"/>
              <a:t>consensus</a:t>
            </a:r>
            <a:r>
              <a:rPr lang="hu-HU" sz="1400" b="1" dirty="0"/>
              <a:t> </a:t>
            </a:r>
            <a:r>
              <a:rPr lang="hu-HU" sz="1400" b="1" dirty="0" err="1"/>
              <a:t>statement</a:t>
            </a:r>
            <a:r>
              <a:rPr lang="hu-HU" sz="1400" b="1" dirty="0"/>
              <a:t> of </a:t>
            </a:r>
            <a:r>
              <a:rPr lang="hu-HU" sz="1400" b="1" dirty="0" err="1"/>
              <a:t>the</a:t>
            </a:r>
            <a:r>
              <a:rPr lang="hu-HU" sz="1400" b="1" dirty="0"/>
              <a:t> European </a:t>
            </a:r>
            <a:r>
              <a:rPr lang="hu-HU" sz="1400" b="1" dirty="0" err="1"/>
              <a:t>Heart</a:t>
            </a:r>
            <a:r>
              <a:rPr lang="hu-HU" sz="1400" b="1" dirty="0"/>
              <a:t> </a:t>
            </a:r>
            <a:r>
              <a:rPr lang="hu-HU" sz="1400" b="1" dirty="0" err="1"/>
              <a:t>Rhythm</a:t>
            </a:r>
            <a:r>
              <a:rPr lang="hu-HU" sz="1400" b="1" dirty="0"/>
              <a:t> </a:t>
            </a:r>
            <a:r>
              <a:rPr lang="hu-HU" sz="1400" b="1" dirty="0" err="1"/>
              <a:t>Association</a:t>
            </a:r>
            <a:r>
              <a:rPr lang="hu-HU" sz="1400" b="1" dirty="0"/>
              <a:t> of </a:t>
            </a:r>
            <a:r>
              <a:rPr lang="hu-HU" sz="1400" b="1" dirty="0" err="1"/>
              <a:t>the</a:t>
            </a:r>
            <a:r>
              <a:rPr lang="hu-HU" sz="1400" b="1" dirty="0"/>
              <a:t> ESC-</a:t>
            </a:r>
            <a:r>
              <a:rPr lang="hu-HU" sz="1400" b="1" dirty="0" err="1"/>
              <a:t>endorsed</a:t>
            </a:r>
            <a:r>
              <a:rPr lang="hu-HU" sz="1400" b="1" dirty="0"/>
              <a:t> </a:t>
            </a:r>
            <a:r>
              <a:rPr lang="hu-HU" sz="1400" b="1" dirty="0" err="1"/>
              <a:t>by</a:t>
            </a:r>
            <a:r>
              <a:rPr lang="hu-HU" sz="1400" b="1" dirty="0"/>
              <a:t> </a:t>
            </a:r>
            <a:r>
              <a:rPr lang="hu-HU" sz="1400" b="1" dirty="0" err="1"/>
              <a:t>the</a:t>
            </a:r>
            <a:r>
              <a:rPr lang="hu-HU" sz="1400" b="1" dirty="0"/>
              <a:t> </a:t>
            </a:r>
            <a:r>
              <a:rPr lang="hu-HU" sz="1400" b="1" dirty="0" err="1"/>
              <a:t>Asia-Pacific</a:t>
            </a:r>
            <a:r>
              <a:rPr lang="hu-HU" sz="1400" b="1" dirty="0"/>
              <a:t> </a:t>
            </a:r>
            <a:r>
              <a:rPr lang="hu-HU" sz="1400" b="1" dirty="0" err="1"/>
              <a:t>Heart</a:t>
            </a:r>
            <a:r>
              <a:rPr lang="hu-HU" sz="1400" b="1" dirty="0"/>
              <a:t> </a:t>
            </a:r>
            <a:r>
              <a:rPr lang="hu-HU" sz="1400" b="1" dirty="0" err="1"/>
              <a:t>Rhythm</a:t>
            </a:r>
            <a:r>
              <a:rPr lang="hu-HU" sz="1400" b="1" dirty="0"/>
              <a:t> Society, </a:t>
            </a:r>
            <a:r>
              <a:rPr lang="hu-HU" sz="1400" b="1" dirty="0" err="1"/>
              <a:t>Heart</a:t>
            </a:r>
            <a:r>
              <a:rPr lang="hu-HU" sz="1400" b="1" dirty="0"/>
              <a:t> </a:t>
            </a:r>
            <a:r>
              <a:rPr lang="hu-HU" sz="1400" b="1" dirty="0" err="1"/>
              <a:t>Rhythm</a:t>
            </a:r>
            <a:r>
              <a:rPr lang="hu-HU" sz="1400" b="1" dirty="0"/>
              <a:t> Society, and Latin-American </a:t>
            </a:r>
            <a:r>
              <a:rPr lang="hu-HU" sz="1400" b="1" dirty="0" err="1"/>
              <a:t>Heart</a:t>
            </a:r>
            <a:r>
              <a:rPr lang="hu-HU" sz="1400" b="1" dirty="0"/>
              <a:t> </a:t>
            </a:r>
            <a:r>
              <a:rPr lang="hu-HU" sz="1400" b="1" dirty="0" err="1"/>
              <a:t>Rhythm</a:t>
            </a:r>
            <a:r>
              <a:rPr lang="hu-HU" sz="1400" b="1" dirty="0"/>
              <a:t> Society. </a:t>
            </a:r>
            <a:r>
              <a:rPr lang="hu-HU" sz="1400" dirty="0" err="1"/>
              <a:t>Europace</a:t>
            </a:r>
            <a:r>
              <a:rPr lang="hu-HU" sz="1400" dirty="0"/>
              <a:t>. 2024 Mar 30;26(4):euae049. </a:t>
            </a:r>
            <a:r>
              <a:rPr lang="hu-HU" sz="1400" dirty="0" err="1"/>
              <a:t>doi</a:t>
            </a:r>
            <a:r>
              <a:rPr lang="hu-HU" sz="1400" dirty="0"/>
              <a:t>: 10.1093/</a:t>
            </a:r>
            <a:r>
              <a:rPr lang="hu-HU" sz="1400" dirty="0" err="1"/>
              <a:t>europace</a:t>
            </a:r>
            <a:r>
              <a:rPr lang="hu-HU" sz="1400" dirty="0"/>
              <a:t>/euae049.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Jentzer</a:t>
            </a:r>
            <a:r>
              <a:rPr lang="hu-HU" sz="1400" dirty="0"/>
              <a:t> JC,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 err="1"/>
              <a:t>Multidisciplinary</a:t>
            </a:r>
            <a:r>
              <a:rPr lang="hu-HU" sz="1400" b="1" dirty="0"/>
              <a:t> </a:t>
            </a:r>
            <a:r>
              <a:rPr lang="hu-HU" sz="1400" b="1" dirty="0" err="1"/>
              <a:t>Critical</a:t>
            </a:r>
            <a:r>
              <a:rPr lang="hu-HU" sz="1400" b="1" dirty="0"/>
              <a:t> </a:t>
            </a:r>
            <a:r>
              <a:rPr lang="hu-HU" sz="1400" b="1" dirty="0" err="1"/>
              <a:t>Care</a:t>
            </a:r>
            <a:r>
              <a:rPr lang="hu-HU" sz="1400" b="1" dirty="0"/>
              <a:t> Management of </a:t>
            </a:r>
            <a:r>
              <a:rPr lang="hu-HU" sz="1400" b="1" dirty="0" err="1"/>
              <a:t>Electrical</a:t>
            </a:r>
            <a:r>
              <a:rPr lang="hu-HU" sz="1400" b="1" dirty="0"/>
              <a:t> </a:t>
            </a:r>
            <a:r>
              <a:rPr lang="hu-HU" sz="1400" b="1" dirty="0" err="1"/>
              <a:t>Storm</a:t>
            </a:r>
            <a:r>
              <a:rPr lang="hu-HU" sz="1400" b="1" dirty="0"/>
              <a:t>: JACC </a:t>
            </a:r>
            <a:r>
              <a:rPr lang="hu-HU" sz="1400" b="1" dirty="0" err="1"/>
              <a:t>State</a:t>
            </a:r>
            <a:r>
              <a:rPr lang="hu-HU" sz="1400" b="1" dirty="0"/>
              <a:t>-of-</a:t>
            </a:r>
            <a:r>
              <a:rPr lang="hu-HU" sz="1400" b="1" dirty="0" err="1"/>
              <a:t>the</a:t>
            </a:r>
            <a:r>
              <a:rPr lang="hu-HU" sz="1400" b="1" dirty="0"/>
              <a:t>-Art </a:t>
            </a:r>
            <a:r>
              <a:rPr lang="hu-HU" sz="1400" b="1" dirty="0" err="1"/>
              <a:t>Review</a:t>
            </a:r>
            <a:r>
              <a:rPr lang="hu-HU" sz="1400" b="1" dirty="0"/>
              <a:t>. </a:t>
            </a:r>
            <a:r>
              <a:rPr lang="hu-HU" sz="1400" dirty="0"/>
              <a:t>J Am Coll </a:t>
            </a:r>
            <a:r>
              <a:rPr lang="hu-HU" sz="1400" dirty="0" err="1"/>
              <a:t>Cardiol</a:t>
            </a:r>
            <a:r>
              <a:rPr lang="hu-HU" sz="1400" dirty="0"/>
              <a:t>. 2023 </a:t>
            </a:r>
            <a:r>
              <a:rPr lang="hu-HU" sz="1400" dirty="0" err="1"/>
              <a:t>Jun</a:t>
            </a:r>
            <a:r>
              <a:rPr lang="hu-HU" sz="1400" dirty="0"/>
              <a:t> 6;81(22):2189-2206. </a:t>
            </a:r>
            <a:r>
              <a:rPr lang="hu-HU" sz="1400" dirty="0" err="1"/>
              <a:t>doi</a:t>
            </a:r>
            <a:r>
              <a:rPr lang="hu-HU" sz="1400" dirty="0"/>
              <a:t>: 10.1016/j.jacc.2023.03.424.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Zeppenfeld</a:t>
            </a:r>
            <a:r>
              <a:rPr lang="hu-HU" sz="1400" dirty="0"/>
              <a:t> K,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/>
              <a:t>2022 ESC </a:t>
            </a:r>
            <a:r>
              <a:rPr lang="hu-HU" sz="1400" b="1" dirty="0" err="1"/>
              <a:t>Guidelines</a:t>
            </a:r>
            <a:r>
              <a:rPr lang="hu-HU" sz="1400" b="1" dirty="0"/>
              <a:t> </a:t>
            </a:r>
            <a:r>
              <a:rPr lang="hu-HU" sz="1400" b="1" dirty="0" err="1"/>
              <a:t>for</a:t>
            </a:r>
            <a:r>
              <a:rPr lang="hu-HU" sz="1400" b="1" dirty="0"/>
              <a:t> </a:t>
            </a:r>
            <a:r>
              <a:rPr lang="hu-HU" sz="1400" b="1" dirty="0" err="1"/>
              <a:t>the</a:t>
            </a:r>
            <a:r>
              <a:rPr lang="hu-HU" sz="1400" b="1" dirty="0"/>
              <a:t> management of </a:t>
            </a:r>
            <a:r>
              <a:rPr lang="hu-HU" sz="1400" b="1" dirty="0" err="1"/>
              <a:t>patients</a:t>
            </a:r>
            <a:r>
              <a:rPr lang="hu-HU" sz="1400" b="1" dirty="0"/>
              <a:t> </a:t>
            </a:r>
            <a:r>
              <a:rPr lang="hu-HU" sz="1400" b="1" dirty="0" err="1"/>
              <a:t>with</a:t>
            </a:r>
            <a:r>
              <a:rPr lang="hu-HU" sz="1400" b="1" dirty="0"/>
              <a:t> </a:t>
            </a:r>
            <a:r>
              <a:rPr lang="hu-HU" sz="1400" b="1" dirty="0" err="1"/>
              <a:t>ventricular</a:t>
            </a:r>
            <a:r>
              <a:rPr lang="hu-HU" sz="1400" b="1" dirty="0"/>
              <a:t> </a:t>
            </a:r>
            <a:r>
              <a:rPr lang="hu-HU" sz="1400" b="1" dirty="0" err="1"/>
              <a:t>arrhythmias</a:t>
            </a:r>
            <a:r>
              <a:rPr lang="hu-HU" sz="1400" b="1" dirty="0"/>
              <a:t> and </a:t>
            </a:r>
            <a:r>
              <a:rPr lang="hu-HU" sz="1400" b="1" dirty="0" err="1"/>
              <a:t>the</a:t>
            </a:r>
            <a:r>
              <a:rPr lang="hu-HU" sz="1400" b="1" dirty="0"/>
              <a:t> </a:t>
            </a:r>
            <a:r>
              <a:rPr lang="hu-HU" sz="1400" b="1" dirty="0" err="1"/>
              <a:t>prevention</a:t>
            </a:r>
            <a:r>
              <a:rPr lang="hu-HU" sz="1400" b="1" dirty="0"/>
              <a:t> of </a:t>
            </a:r>
            <a:r>
              <a:rPr lang="hu-HU" sz="1400" b="1" dirty="0" err="1"/>
              <a:t>sudden</a:t>
            </a:r>
            <a:r>
              <a:rPr lang="hu-HU" sz="1400" b="1" dirty="0"/>
              <a:t> </a:t>
            </a:r>
            <a:r>
              <a:rPr lang="hu-HU" sz="1400" b="1" dirty="0" err="1"/>
              <a:t>cardiac</a:t>
            </a:r>
            <a:r>
              <a:rPr lang="hu-HU" sz="1400" b="1" dirty="0"/>
              <a:t> </a:t>
            </a:r>
            <a:r>
              <a:rPr lang="hu-HU" sz="1400" b="1" dirty="0" err="1"/>
              <a:t>death</a:t>
            </a:r>
            <a:r>
              <a:rPr lang="hu-HU" sz="1400" b="1" dirty="0"/>
              <a:t>. </a:t>
            </a:r>
            <a:r>
              <a:rPr lang="hu-HU" sz="1400" dirty="0" err="1"/>
              <a:t>Eur</a:t>
            </a:r>
            <a:r>
              <a:rPr lang="hu-HU" sz="1400" dirty="0"/>
              <a:t> </a:t>
            </a:r>
            <a:r>
              <a:rPr lang="hu-HU" sz="1400" dirty="0" err="1"/>
              <a:t>Heart</a:t>
            </a:r>
            <a:r>
              <a:rPr lang="hu-HU" sz="1400" dirty="0"/>
              <a:t> J. 2022 </a:t>
            </a:r>
            <a:r>
              <a:rPr lang="hu-HU" sz="1400" dirty="0" err="1"/>
              <a:t>Oct</a:t>
            </a:r>
            <a:r>
              <a:rPr lang="hu-HU" sz="1400" dirty="0"/>
              <a:t> 21;43(40):3997-4126. </a:t>
            </a:r>
            <a:r>
              <a:rPr lang="hu-HU" sz="1400" dirty="0" err="1"/>
              <a:t>doi</a:t>
            </a:r>
            <a:r>
              <a:rPr lang="hu-HU" sz="1400" dirty="0"/>
              <a:t>: 10.1093/</a:t>
            </a:r>
            <a:r>
              <a:rPr lang="hu-HU" sz="1400" dirty="0" err="1"/>
              <a:t>eurheartj</a:t>
            </a:r>
            <a:r>
              <a:rPr lang="hu-HU" sz="1400" dirty="0"/>
              <a:t>/ehac262.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Fanet</a:t>
            </a:r>
            <a:r>
              <a:rPr lang="hu-HU" sz="1400" dirty="0"/>
              <a:t> L,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 err="1"/>
              <a:t>Association</a:t>
            </a:r>
            <a:r>
              <a:rPr lang="hu-HU" sz="1400" b="1" dirty="0"/>
              <a:t> of </a:t>
            </a:r>
            <a:r>
              <a:rPr lang="hu-HU" sz="1400" b="1" dirty="0" err="1"/>
              <a:t>epinephrine</a:t>
            </a:r>
            <a:r>
              <a:rPr lang="hu-HU" sz="1400" b="1" dirty="0"/>
              <a:t> and </a:t>
            </a:r>
            <a:r>
              <a:rPr lang="hu-HU" sz="1400" b="1" dirty="0" err="1"/>
              <a:t>outcome</a:t>
            </a:r>
            <a:r>
              <a:rPr lang="hu-HU" sz="1400" b="1" dirty="0"/>
              <a:t> in </a:t>
            </a:r>
            <a:r>
              <a:rPr lang="hu-HU" sz="1400" b="1" dirty="0" err="1"/>
              <a:t>cardiac</a:t>
            </a:r>
            <a:r>
              <a:rPr lang="hu-HU" sz="1400" b="1" dirty="0"/>
              <a:t> </a:t>
            </a:r>
            <a:r>
              <a:rPr lang="hu-HU" sz="1400" b="1" dirty="0" err="1"/>
              <a:t>arrest</a:t>
            </a:r>
            <a:r>
              <a:rPr lang="hu-HU" sz="1400" b="1" dirty="0"/>
              <a:t> </a:t>
            </a:r>
            <a:r>
              <a:rPr lang="hu-HU" sz="1400" b="1" dirty="0" err="1"/>
              <a:t>with</a:t>
            </a:r>
            <a:r>
              <a:rPr lang="hu-HU" sz="1400" b="1" dirty="0"/>
              <a:t> </a:t>
            </a:r>
            <a:r>
              <a:rPr lang="hu-HU" sz="1400" b="1" dirty="0" err="1"/>
              <a:t>refractory</a:t>
            </a:r>
            <a:r>
              <a:rPr lang="hu-HU" sz="1400" b="1" dirty="0"/>
              <a:t> </a:t>
            </a:r>
            <a:r>
              <a:rPr lang="hu-HU" sz="1400" b="1" dirty="0" err="1"/>
              <a:t>shockable</a:t>
            </a:r>
            <a:r>
              <a:rPr lang="hu-HU" sz="1400" b="1" dirty="0"/>
              <a:t> </a:t>
            </a:r>
            <a:r>
              <a:rPr lang="hu-HU" sz="1400" b="1" dirty="0" err="1"/>
              <a:t>rhythm</a:t>
            </a:r>
            <a:r>
              <a:rPr lang="hu-HU" sz="1400" b="1" dirty="0"/>
              <a:t>: a </a:t>
            </a:r>
            <a:r>
              <a:rPr lang="hu-HU" sz="1400" b="1" dirty="0" err="1"/>
              <a:t>population-based</a:t>
            </a:r>
            <a:r>
              <a:rPr lang="hu-HU" sz="1400" b="1" dirty="0"/>
              <a:t>, </a:t>
            </a:r>
            <a:r>
              <a:rPr lang="hu-HU" sz="1400" b="1" dirty="0" err="1"/>
              <a:t>propensity-score</a:t>
            </a:r>
            <a:r>
              <a:rPr lang="hu-HU" sz="1400" b="1" dirty="0"/>
              <a:t> </a:t>
            </a:r>
            <a:r>
              <a:rPr lang="hu-HU" sz="1400" b="1" dirty="0" err="1"/>
              <a:t>matched</a:t>
            </a:r>
            <a:r>
              <a:rPr lang="hu-HU" sz="1400" b="1" dirty="0"/>
              <a:t> </a:t>
            </a:r>
            <a:r>
              <a:rPr lang="hu-HU" sz="1400" b="1" dirty="0" err="1"/>
              <a:t>analysis</a:t>
            </a:r>
            <a:r>
              <a:rPr lang="hu-HU" sz="1400" b="1" dirty="0"/>
              <a:t>. </a:t>
            </a:r>
            <a:r>
              <a:rPr lang="hu-HU" sz="1400" dirty="0" err="1"/>
              <a:t>Crit</a:t>
            </a:r>
            <a:r>
              <a:rPr lang="hu-HU" sz="1400" dirty="0"/>
              <a:t> </a:t>
            </a:r>
            <a:r>
              <a:rPr lang="hu-HU" sz="1400" dirty="0" err="1"/>
              <a:t>Care</a:t>
            </a:r>
            <a:r>
              <a:rPr lang="hu-HU" sz="1400" dirty="0"/>
              <a:t>. 2025 </a:t>
            </a:r>
            <a:r>
              <a:rPr lang="hu-HU" sz="1400" dirty="0" err="1"/>
              <a:t>Jun</a:t>
            </a:r>
            <a:r>
              <a:rPr lang="hu-HU" sz="1400" dirty="0"/>
              <a:t> 19;29(1):252. </a:t>
            </a:r>
            <a:r>
              <a:rPr lang="hu-HU" sz="1400" dirty="0" err="1"/>
              <a:t>doi</a:t>
            </a:r>
            <a:r>
              <a:rPr lang="hu-HU" sz="1400" dirty="0"/>
              <a:t>: 10.1186/s13054-025-05417-4.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Martins</a:t>
            </a:r>
            <a:r>
              <a:rPr lang="hu-HU" sz="1400" dirty="0"/>
              <a:t> RP,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 err="1"/>
              <a:t>Effectiveness</a:t>
            </a:r>
            <a:r>
              <a:rPr lang="hu-HU" sz="1400" b="1" dirty="0"/>
              <a:t> of Deep </a:t>
            </a:r>
            <a:r>
              <a:rPr lang="hu-HU" sz="1400" b="1" dirty="0" err="1"/>
              <a:t>Sedation</a:t>
            </a:r>
            <a:r>
              <a:rPr lang="hu-HU" sz="1400" b="1" dirty="0"/>
              <a:t> </a:t>
            </a:r>
            <a:r>
              <a:rPr lang="hu-HU" sz="1400" b="1" dirty="0" err="1"/>
              <a:t>for</a:t>
            </a:r>
            <a:r>
              <a:rPr lang="hu-HU" sz="1400" b="1" dirty="0"/>
              <a:t> </a:t>
            </a:r>
            <a:r>
              <a:rPr lang="hu-HU" sz="1400" b="1" dirty="0" err="1"/>
              <a:t>Patients</a:t>
            </a:r>
            <a:r>
              <a:rPr lang="hu-HU" sz="1400" b="1" dirty="0"/>
              <a:t> </a:t>
            </a:r>
            <a:r>
              <a:rPr lang="hu-HU" sz="1400" b="1" dirty="0" err="1"/>
              <a:t>With</a:t>
            </a:r>
            <a:r>
              <a:rPr lang="hu-HU" sz="1400" b="1" dirty="0"/>
              <a:t> </a:t>
            </a:r>
            <a:r>
              <a:rPr lang="hu-HU" sz="1400" b="1" dirty="0" err="1"/>
              <a:t>Intractable</a:t>
            </a:r>
            <a:r>
              <a:rPr lang="hu-HU" sz="1400" b="1" dirty="0"/>
              <a:t> </a:t>
            </a:r>
            <a:r>
              <a:rPr lang="hu-HU" sz="1400" b="1" dirty="0" err="1"/>
              <a:t>Electrical</a:t>
            </a:r>
            <a:r>
              <a:rPr lang="hu-HU" sz="1400" b="1" dirty="0"/>
              <a:t> </a:t>
            </a:r>
            <a:r>
              <a:rPr lang="hu-HU" sz="1400" b="1" dirty="0" err="1"/>
              <a:t>Storm</a:t>
            </a:r>
            <a:r>
              <a:rPr lang="hu-HU" sz="1400" b="1" dirty="0"/>
              <a:t> </a:t>
            </a:r>
            <a:r>
              <a:rPr lang="hu-HU" sz="1400" b="1" dirty="0" err="1"/>
              <a:t>Refractory</a:t>
            </a:r>
            <a:r>
              <a:rPr lang="hu-HU" sz="1400" b="1" dirty="0"/>
              <a:t> </a:t>
            </a:r>
            <a:r>
              <a:rPr lang="hu-HU" sz="1400" b="1" dirty="0" err="1"/>
              <a:t>to</a:t>
            </a:r>
            <a:r>
              <a:rPr lang="hu-HU" sz="1400" b="1" dirty="0"/>
              <a:t> </a:t>
            </a:r>
            <a:r>
              <a:rPr lang="hu-HU" sz="1400" b="1" dirty="0" err="1"/>
              <a:t>Antiarrhythmic</a:t>
            </a:r>
            <a:r>
              <a:rPr lang="hu-HU" sz="1400" b="1" dirty="0"/>
              <a:t> </a:t>
            </a:r>
            <a:r>
              <a:rPr lang="hu-HU" sz="1400" b="1" dirty="0" err="1"/>
              <a:t>Drugs</a:t>
            </a:r>
            <a:r>
              <a:rPr lang="hu-HU" sz="1400" dirty="0"/>
              <a:t>. </a:t>
            </a:r>
            <a:r>
              <a:rPr lang="hu-HU" sz="1400" dirty="0" err="1"/>
              <a:t>Circulation</a:t>
            </a:r>
            <a:r>
              <a:rPr lang="hu-HU" sz="1400" dirty="0"/>
              <a:t>. 2020 </a:t>
            </a:r>
            <a:r>
              <a:rPr lang="hu-HU" sz="1400" dirty="0" err="1"/>
              <a:t>Oct</a:t>
            </a:r>
            <a:r>
              <a:rPr lang="hu-HU" sz="1400" dirty="0"/>
              <a:t> 20;142(16):1599-1601. </a:t>
            </a:r>
            <a:r>
              <a:rPr lang="hu-HU" sz="1400" dirty="0" err="1"/>
              <a:t>doi</a:t>
            </a:r>
            <a:r>
              <a:rPr lang="hu-HU" sz="1400" dirty="0"/>
              <a:t>: 10.1161/CIRCULATIONAHA.120.047468. </a:t>
            </a:r>
            <a:r>
              <a:rPr lang="hu-HU" sz="1400" dirty="0" err="1"/>
              <a:t>Epub</a:t>
            </a:r>
            <a:r>
              <a:rPr lang="hu-HU" sz="1400" dirty="0"/>
              <a:t> 2020 </a:t>
            </a:r>
            <a:r>
              <a:rPr lang="hu-HU" sz="1400" dirty="0" err="1"/>
              <a:t>Oct</a:t>
            </a:r>
            <a:r>
              <a:rPr lang="hu-HU" sz="1400" dirty="0"/>
              <a:t> 19.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Smida</a:t>
            </a:r>
            <a:r>
              <a:rPr lang="hu-HU" sz="1400" dirty="0"/>
              <a:t> T,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/>
              <a:t>A </a:t>
            </a:r>
            <a:r>
              <a:rPr lang="hu-HU" sz="1400" b="1" dirty="0" err="1"/>
              <a:t>retrospective</a:t>
            </a:r>
            <a:r>
              <a:rPr lang="hu-HU" sz="1400" b="1" dirty="0"/>
              <a:t> '</a:t>
            </a:r>
            <a:r>
              <a:rPr lang="hu-HU" sz="1400" b="1" dirty="0" err="1"/>
              <a:t>target</a:t>
            </a:r>
            <a:r>
              <a:rPr lang="hu-HU" sz="1400" b="1" dirty="0"/>
              <a:t> </a:t>
            </a:r>
            <a:r>
              <a:rPr lang="hu-HU" sz="1400" b="1" dirty="0" err="1"/>
              <a:t>trial</a:t>
            </a:r>
            <a:r>
              <a:rPr lang="hu-HU" sz="1400" b="1" dirty="0"/>
              <a:t> emulation' </a:t>
            </a:r>
            <a:r>
              <a:rPr lang="hu-HU" sz="1400" b="1" dirty="0" err="1"/>
              <a:t>comparing</a:t>
            </a:r>
            <a:r>
              <a:rPr lang="hu-HU" sz="1400" b="1" dirty="0"/>
              <a:t> </a:t>
            </a:r>
            <a:r>
              <a:rPr lang="hu-HU" sz="1400" b="1" dirty="0" err="1"/>
              <a:t>amiodarone</a:t>
            </a:r>
            <a:r>
              <a:rPr lang="hu-HU" sz="1400" b="1" dirty="0"/>
              <a:t> and </a:t>
            </a:r>
            <a:r>
              <a:rPr lang="hu-HU" sz="1400" b="1" dirty="0" err="1"/>
              <a:t>lidocaine</a:t>
            </a:r>
            <a:r>
              <a:rPr lang="hu-HU" sz="1400" b="1" dirty="0"/>
              <a:t> </a:t>
            </a:r>
            <a:r>
              <a:rPr lang="hu-HU" sz="1400" b="1" dirty="0" err="1"/>
              <a:t>for</a:t>
            </a:r>
            <a:r>
              <a:rPr lang="hu-HU" sz="1400" b="1" dirty="0"/>
              <a:t> </a:t>
            </a:r>
            <a:r>
              <a:rPr lang="hu-HU" sz="1400" b="1" dirty="0" err="1"/>
              <a:t>adult</a:t>
            </a:r>
            <a:r>
              <a:rPr lang="hu-HU" sz="1400" b="1" dirty="0"/>
              <a:t> out-of-</a:t>
            </a:r>
            <a:r>
              <a:rPr lang="hu-HU" sz="1400" b="1" dirty="0" err="1"/>
              <a:t>hospital</a:t>
            </a:r>
            <a:r>
              <a:rPr lang="hu-HU" sz="1400" b="1" dirty="0"/>
              <a:t> </a:t>
            </a:r>
            <a:r>
              <a:rPr lang="hu-HU" sz="1400" b="1" dirty="0" err="1"/>
              <a:t>cardiac</a:t>
            </a:r>
            <a:r>
              <a:rPr lang="hu-HU" sz="1400" b="1" dirty="0"/>
              <a:t> </a:t>
            </a:r>
            <a:r>
              <a:rPr lang="hu-HU" sz="1400" b="1" dirty="0" err="1"/>
              <a:t>arrest</a:t>
            </a:r>
            <a:r>
              <a:rPr lang="hu-HU" sz="1400" b="1" dirty="0"/>
              <a:t> </a:t>
            </a:r>
            <a:r>
              <a:rPr lang="hu-HU" sz="1400" b="1" dirty="0" err="1"/>
              <a:t>resuscitation</a:t>
            </a:r>
            <a:r>
              <a:rPr lang="hu-HU" sz="1400" b="1" dirty="0"/>
              <a:t>. </a:t>
            </a:r>
            <a:r>
              <a:rPr lang="hu-HU" sz="1400" dirty="0" err="1"/>
              <a:t>Resuscitation</a:t>
            </a:r>
            <a:r>
              <a:rPr lang="hu-HU" sz="1400" dirty="0"/>
              <a:t>. 2025 Mar;208:110515. </a:t>
            </a:r>
            <a:r>
              <a:rPr lang="hu-HU" sz="1400" dirty="0" err="1"/>
              <a:t>doi</a:t>
            </a:r>
            <a:r>
              <a:rPr lang="hu-HU" sz="1400" dirty="0"/>
              <a:t>: 10.1016/j.resuscitation.2025.110515. </a:t>
            </a:r>
            <a:r>
              <a:rPr lang="hu-HU" sz="1400" dirty="0" err="1"/>
              <a:t>Epub</a:t>
            </a:r>
            <a:r>
              <a:rPr lang="hu-HU" sz="1400" dirty="0"/>
              <a:t> 2025 Jan 23.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400" dirty="0" err="1"/>
              <a:t>Cheskes</a:t>
            </a:r>
            <a:r>
              <a:rPr lang="hu-HU" sz="1400" dirty="0"/>
              <a:t> S,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b="1" dirty="0" err="1"/>
              <a:t>Defibrillation</a:t>
            </a:r>
            <a:r>
              <a:rPr lang="hu-HU" sz="1400" b="1" dirty="0"/>
              <a:t> </a:t>
            </a:r>
            <a:r>
              <a:rPr lang="hu-HU" sz="1400" b="1" dirty="0" err="1"/>
              <a:t>Strategies</a:t>
            </a:r>
            <a:r>
              <a:rPr lang="hu-HU" sz="1400" b="1" dirty="0"/>
              <a:t> </a:t>
            </a:r>
            <a:r>
              <a:rPr lang="hu-HU" sz="1400" b="1" dirty="0" err="1"/>
              <a:t>for</a:t>
            </a:r>
            <a:r>
              <a:rPr lang="hu-HU" sz="1400" b="1" dirty="0"/>
              <a:t> </a:t>
            </a:r>
            <a:r>
              <a:rPr lang="hu-HU" sz="1400" b="1" dirty="0" err="1"/>
              <a:t>Refractory</a:t>
            </a:r>
            <a:r>
              <a:rPr lang="hu-HU" sz="1400" b="1" dirty="0"/>
              <a:t> </a:t>
            </a:r>
            <a:r>
              <a:rPr lang="hu-HU" sz="1400" b="1" dirty="0" err="1"/>
              <a:t>Ventricular</a:t>
            </a:r>
            <a:r>
              <a:rPr lang="hu-HU" sz="1400" b="1" dirty="0"/>
              <a:t> </a:t>
            </a:r>
            <a:r>
              <a:rPr lang="hu-HU" sz="1400" b="1" dirty="0" err="1"/>
              <a:t>Fibrillation</a:t>
            </a:r>
            <a:r>
              <a:rPr lang="hu-HU" sz="1400" b="1" dirty="0"/>
              <a:t>.</a:t>
            </a:r>
            <a:r>
              <a:rPr lang="hu-HU" sz="1400" dirty="0"/>
              <a:t> N </a:t>
            </a:r>
            <a:r>
              <a:rPr lang="hu-HU" sz="1400" dirty="0" err="1"/>
              <a:t>Engl</a:t>
            </a:r>
            <a:r>
              <a:rPr lang="hu-HU" sz="1400" dirty="0"/>
              <a:t> J </a:t>
            </a:r>
            <a:r>
              <a:rPr lang="hu-HU" sz="1400" dirty="0" err="1"/>
              <a:t>Med</a:t>
            </a:r>
            <a:r>
              <a:rPr lang="hu-HU" sz="1400" dirty="0"/>
              <a:t>. 2022 Nov 24;387(21):1947-1956. </a:t>
            </a:r>
            <a:r>
              <a:rPr lang="hu-HU" sz="1400" dirty="0" err="1"/>
              <a:t>doi</a:t>
            </a:r>
            <a:r>
              <a:rPr lang="hu-HU" sz="1400" dirty="0"/>
              <a:t>: 10.1056/NEJMoa2207304. </a:t>
            </a:r>
            <a:r>
              <a:rPr lang="hu-HU" sz="1400" dirty="0" err="1"/>
              <a:t>Epub</a:t>
            </a:r>
            <a:r>
              <a:rPr lang="hu-HU" sz="1400" dirty="0"/>
              <a:t> 2022 Nov 6.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6169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omokóra és naptár">
            <a:extLst>
              <a:ext uri="{FF2B5EF4-FFF2-40B4-BE49-F238E27FC236}">
                <a16:creationId xmlns:a16="http://schemas.microsoft.com/office/drawing/2014/main" id="{F3FCE767-3641-29EE-E1D6-A82E2E65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868362"/>
            <a:ext cx="8940800" cy="598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4DC4086-14EE-1056-C592-CEE8F945E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54" y="2430735"/>
            <a:ext cx="4588346" cy="1518966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74420C3D-4A47-B5A8-7B53-C95011E4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638" y="105554"/>
            <a:ext cx="8086725" cy="1326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b="1" dirty="0" err="1"/>
              <a:t>Köszönöm</a:t>
            </a:r>
            <a:r>
              <a:rPr lang="en-US" sz="7200" b="1" dirty="0"/>
              <a:t> a </a:t>
            </a:r>
            <a:r>
              <a:rPr lang="en-US" sz="7200" b="1" dirty="0" err="1"/>
              <a:t>figyelmet</a:t>
            </a:r>
            <a:r>
              <a:rPr lang="en-US" sz="7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705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85D33-97E0-DD91-579C-7F19C752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20" y="318776"/>
            <a:ext cx="8079581" cy="989025"/>
          </a:xfrm>
        </p:spPr>
        <p:txBody>
          <a:bodyPr>
            <a:noAutofit/>
          </a:bodyPr>
          <a:lstStyle/>
          <a:p>
            <a:r>
              <a:rPr lang="hu-HU" sz="3600" b="1" dirty="0"/>
              <a:t>Elektromos vihar (ES) - Definíció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7512AC-EB5E-5FE4-B194-D294F778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06" y="1307801"/>
            <a:ext cx="8065294" cy="48877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/>
              <a:t>A szív elektromos instabilitásából kialakuló életveszélyes állapot, 3 vagy több tartós kamrai aritmia (VA) epizód min. 5 perces szünettel elválasztva 24 óra alatt, melynek megszüntetése beavatkozást igényel.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dirty="0" err="1">
                <a:solidFill>
                  <a:schemeClr val="accent1"/>
                </a:solidFill>
              </a:rPr>
              <a:t>Monomorf</a:t>
            </a:r>
            <a:r>
              <a:rPr lang="hu-HU" sz="2000" b="1" dirty="0">
                <a:solidFill>
                  <a:schemeClr val="accent1"/>
                </a:solidFill>
              </a:rPr>
              <a:t> tartós kamrai </a:t>
            </a:r>
            <a:r>
              <a:rPr lang="hu-HU" sz="2000" b="1" dirty="0" err="1">
                <a:solidFill>
                  <a:schemeClr val="accent1"/>
                </a:solidFill>
              </a:rPr>
              <a:t>tachycardia</a:t>
            </a:r>
            <a:r>
              <a:rPr lang="hu-HU" sz="2000" b="1" dirty="0">
                <a:solidFill>
                  <a:schemeClr val="accent1"/>
                </a:solidFill>
              </a:rPr>
              <a:t> (MSVT) – 86-97%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B0EADD7-D67B-E907-727B-A47016859CE6}"/>
              </a:ext>
            </a:extLst>
          </p:cNvPr>
          <p:cNvSpPr txBox="1">
            <a:spLocks/>
          </p:cNvSpPr>
          <p:nvPr/>
        </p:nvSpPr>
        <p:spPr>
          <a:xfrm>
            <a:off x="2081214" y="3202269"/>
            <a:ext cx="8079581" cy="638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/>
              <a:t>Patofiziológia</a:t>
            </a:r>
            <a:r>
              <a:rPr lang="hu-HU" sz="3600" b="1" dirty="0"/>
              <a:t> 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28067198-D5ED-4207-8D4C-3FF675035E76}"/>
              </a:ext>
            </a:extLst>
          </p:cNvPr>
          <p:cNvSpPr txBox="1">
            <a:spLocks/>
          </p:cNvSpPr>
          <p:nvPr/>
        </p:nvSpPr>
        <p:spPr>
          <a:xfrm>
            <a:off x="2081213" y="3973562"/>
            <a:ext cx="7886700" cy="226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/>
              <a:t>Három kulcsfontosságú tényező szükséges ES kialakulásához: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hu-HU" sz="2000" dirty="0"/>
              <a:t>Sérülékeny szív – fennálló szívbetegség, amely megteremti a szükséges anatómiai vagy elektromos alapot, „</a:t>
            </a:r>
            <a:r>
              <a:rPr lang="hu-HU" sz="2000" b="1" dirty="0" err="1">
                <a:solidFill>
                  <a:schemeClr val="accent1"/>
                </a:solidFill>
              </a:rPr>
              <a:t>szubsztrát</a:t>
            </a:r>
            <a:r>
              <a:rPr lang="hu-HU" sz="2000" dirty="0"/>
              <a:t>”-ot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hu-HU" sz="2000" dirty="0"/>
              <a:t>Külső hajlamosító tényezők, vagy „</a:t>
            </a:r>
            <a:r>
              <a:rPr lang="hu-HU" sz="2000" b="1" dirty="0" err="1">
                <a:solidFill>
                  <a:schemeClr val="accent1"/>
                </a:solidFill>
              </a:rPr>
              <a:t>triggerek</a:t>
            </a:r>
            <a:r>
              <a:rPr lang="hu-HU" sz="2000" dirty="0"/>
              <a:t>”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hu-HU" sz="2000" b="1" dirty="0">
                <a:solidFill>
                  <a:schemeClr val="accent1"/>
                </a:solidFill>
              </a:rPr>
              <a:t>Autonóm diszreguláció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709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:">
            <a:extLst>
              <a:ext uri="{FF2B5EF4-FFF2-40B4-BE49-F238E27FC236}">
                <a16:creationId xmlns:a16="http://schemas.microsoft.com/office/drawing/2014/main" id="{B2A247A2-810C-5BDE-A50C-C13099F6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546"/>
            <a:ext cx="7518400" cy="57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188873E-D8E3-1C79-9458-7CDA240E198C}"/>
              </a:ext>
            </a:extLst>
          </p:cNvPr>
          <p:cNvSpPr txBox="1"/>
          <p:nvPr/>
        </p:nvSpPr>
        <p:spPr>
          <a:xfrm>
            <a:off x="1952625" y="6600616"/>
            <a:ext cx="8286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800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hu-HU" sz="800" dirty="0">
                <a:solidFill>
                  <a:srgbClr val="1B1B1B"/>
                </a:solidFill>
                <a:latin typeface="Roboto Mono Web"/>
              </a:rPr>
              <a:t>: 10.1016/j.jacc.2023.03.424. PMID: 37257955; PMCID: PMC10683004.</a:t>
            </a:r>
            <a:endParaRPr lang="hu-HU" sz="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3D23D34-D46E-DECB-41B1-24489F524218}"/>
              </a:ext>
            </a:extLst>
          </p:cNvPr>
          <p:cNvSpPr txBox="1"/>
          <p:nvPr/>
        </p:nvSpPr>
        <p:spPr>
          <a:xfrm>
            <a:off x="7953375" y="4785579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accent1"/>
                </a:solidFill>
              </a:rPr>
              <a:t>Tünetmentes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accent1"/>
                </a:solidFill>
              </a:rPr>
              <a:t>Palpitatio</a:t>
            </a:r>
            <a:endParaRPr lang="hu-HU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accent1"/>
                </a:solidFill>
              </a:rPr>
              <a:t>Pre-syncope</a:t>
            </a:r>
            <a:endParaRPr lang="hu-HU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accent1"/>
                </a:solidFill>
              </a:rPr>
              <a:t>Syncope</a:t>
            </a:r>
            <a:endParaRPr lang="hu-HU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accent1"/>
                </a:solidFill>
              </a:rPr>
              <a:t>Hemodinamikai</a:t>
            </a:r>
            <a:r>
              <a:rPr lang="hu-HU" sz="1600" b="1" dirty="0">
                <a:solidFill>
                  <a:schemeClr val="accent1"/>
                </a:solidFill>
              </a:rPr>
              <a:t> instabilitás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accent1"/>
                </a:solidFill>
              </a:rPr>
              <a:t>Halál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04C3AA34-980E-61EA-8987-694C9BC44AFB}"/>
              </a:ext>
            </a:extLst>
          </p:cNvPr>
          <p:cNvSpPr/>
          <p:nvPr/>
        </p:nvSpPr>
        <p:spPr>
          <a:xfrm>
            <a:off x="7035800" y="5475159"/>
            <a:ext cx="533400" cy="190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3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6468F-4BD3-26FC-5688-64D1F3B2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FFCF1106-330C-9D35-4862-75171079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210" y="340046"/>
            <a:ext cx="8079581" cy="638151"/>
          </a:xfrm>
        </p:spPr>
        <p:txBody>
          <a:bodyPr>
            <a:normAutofit/>
          </a:bodyPr>
          <a:lstStyle/>
          <a:p>
            <a:r>
              <a:rPr lang="hu-HU" sz="3600" b="1" dirty="0"/>
              <a:t>Diagnosztika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27D12A-B7B1-42FD-65CD-39E98AFB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978196"/>
            <a:ext cx="7886700" cy="5514678"/>
          </a:xfrm>
        </p:spPr>
        <p:txBody>
          <a:bodyPr>
            <a:noAutofit/>
          </a:bodyPr>
          <a:lstStyle/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accent1"/>
                </a:solidFill>
              </a:rPr>
              <a:t>ABCDE</a:t>
            </a:r>
            <a:r>
              <a:rPr lang="hu-HU" sz="2200" b="1" dirty="0"/>
              <a:t> </a:t>
            </a:r>
            <a:r>
              <a:rPr lang="hu-HU" sz="2200" b="1" dirty="0">
                <a:solidFill>
                  <a:schemeClr val="accent1"/>
                </a:solidFill>
              </a:rPr>
              <a:t>betegvizsgálat: </a:t>
            </a:r>
            <a:r>
              <a:rPr lang="hu-HU" sz="2200" dirty="0"/>
              <a:t>vitális paraméterek és a </a:t>
            </a:r>
            <a:r>
              <a:rPr lang="hu-HU" sz="2200" dirty="0" err="1"/>
              <a:t>hemodinamikai</a:t>
            </a:r>
            <a:r>
              <a:rPr lang="hu-HU" sz="2200" dirty="0"/>
              <a:t> állapot felmérése, majd folyamatos ritmusértékelés és </a:t>
            </a:r>
            <a:r>
              <a:rPr lang="hu-HU" sz="2200" dirty="0" err="1"/>
              <a:t>hemodinamikai</a:t>
            </a:r>
            <a:r>
              <a:rPr lang="hu-HU" sz="2200" dirty="0"/>
              <a:t> monitorozás</a:t>
            </a:r>
          </a:p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 err="1">
                <a:solidFill>
                  <a:schemeClr val="accent1"/>
                </a:solidFill>
              </a:rPr>
              <a:t>Klinikum</a:t>
            </a:r>
            <a:r>
              <a:rPr lang="hu-HU" sz="2200" b="1" dirty="0">
                <a:solidFill>
                  <a:schemeClr val="accent1"/>
                </a:solidFill>
              </a:rPr>
              <a:t>, anamnézis, társbetegségek </a:t>
            </a:r>
          </a:p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 err="1">
                <a:solidFill>
                  <a:schemeClr val="accent1"/>
                </a:solidFill>
              </a:rPr>
              <a:t>Arrhythmia</a:t>
            </a:r>
            <a:r>
              <a:rPr lang="hu-HU" sz="2200" b="1" dirty="0">
                <a:solidFill>
                  <a:schemeClr val="accent1"/>
                </a:solidFill>
              </a:rPr>
              <a:t> jellemzői</a:t>
            </a:r>
            <a:endParaRPr lang="hu-HU" sz="2200" dirty="0"/>
          </a:p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 err="1">
                <a:solidFill>
                  <a:schemeClr val="accent1"/>
                </a:solidFill>
              </a:rPr>
              <a:t>Trigger</a:t>
            </a:r>
            <a:r>
              <a:rPr lang="hu-HU" sz="2200" b="1" dirty="0">
                <a:solidFill>
                  <a:schemeClr val="accent1"/>
                </a:solidFill>
              </a:rPr>
              <a:t> azonosítása</a:t>
            </a:r>
            <a:endParaRPr lang="hu-HU" sz="2200" dirty="0"/>
          </a:p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accent1"/>
                </a:solidFill>
              </a:rPr>
              <a:t>Laborértékek</a:t>
            </a:r>
            <a:r>
              <a:rPr lang="hu-HU" sz="2200" dirty="0"/>
              <a:t> </a:t>
            </a:r>
          </a:p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accent1"/>
                </a:solidFill>
              </a:rPr>
              <a:t>Hajlamosító tényezők, háttérben álló kórállapotok azonosítása </a:t>
            </a:r>
            <a:r>
              <a:rPr lang="hu-HU" sz="2200" dirty="0" err="1"/>
              <a:t>Coronarographia</a:t>
            </a:r>
            <a:r>
              <a:rPr lang="hu-HU" sz="2200" dirty="0"/>
              <a:t>, CT </a:t>
            </a:r>
            <a:r>
              <a:rPr lang="hu-HU" sz="2200" dirty="0" err="1"/>
              <a:t>angiográfia</a:t>
            </a:r>
            <a:r>
              <a:rPr lang="hu-HU" sz="2200" dirty="0"/>
              <a:t>, </a:t>
            </a:r>
            <a:r>
              <a:rPr lang="hu-HU" sz="2200" dirty="0" err="1"/>
              <a:t>echocardiográfia</a:t>
            </a:r>
            <a:r>
              <a:rPr lang="hu-HU" sz="2200" dirty="0"/>
              <a:t>, szív MR, PET, </a:t>
            </a:r>
            <a:r>
              <a:rPr lang="hu-HU" sz="2200" dirty="0" err="1"/>
              <a:t>biopszia</a:t>
            </a:r>
            <a:endParaRPr lang="hu-HU" sz="2200" dirty="0"/>
          </a:p>
          <a:p>
            <a:pPr marL="180000" indent="-4464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 err="1">
                <a:solidFill>
                  <a:schemeClr val="accent1"/>
                </a:solidFill>
              </a:rPr>
              <a:t>Hemodinamikai</a:t>
            </a:r>
            <a:r>
              <a:rPr lang="hu-HU" sz="2200" b="1" dirty="0">
                <a:solidFill>
                  <a:schemeClr val="accent1"/>
                </a:solidFill>
              </a:rPr>
              <a:t> megítélés</a:t>
            </a:r>
            <a:r>
              <a:rPr lang="hu-HU" sz="2200" dirty="0"/>
              <a:t>: </a:t>
            </a:r>
            <a:r>
              <a:rPr lang="hu-HU" sz="2200" dirty="0" err="1"/>
              <a:t>echocardiográfia</a:t>
            </a:r>
            <a:r>
              <a:rPr lang="hu-HU" sz="2200" dirty="0"/>
              <a:t>, </a:t>
            </a:r>
            <a:r>
              <a:rPr lang="hu-HU" sz="2200" dirty="0" err="1"/>
              <a:t>invazív</a:t>
            </a:r>
            <a:r>
              <a:rPr lang="hu-HU" sz="2200" dirty="0"/>
              <a:t> </a:t>
            </a:r>
            <a:r>
              <a:rPr lang="hu-HU" sz="2200" dirty="0" err="1"/>
              <a:t>hemodinamikai</a:t>
            </a:r>
            <a:r>
              <a:rPr lang="hu-HU" sz="2200" dirty="0"/>
              <a:t> monitorozás</a:t>
            </a:r>
          </a:p>
        </p:txBody>
      </p:sp>
    </p:spTree>
    <p:extLst>
      <p:ext uri="{BB962C8B-B14F-4D97-AF65-F5344CB8AC3E}">
        <p14:creationId xmlns:p14="http://schemas.microsoft.com/office/powerpoint/2010/main" val="16748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94FF5EC1-194F-B92D-7C5A-F81EFEF7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210" y="340046"/>
            <a:ext cx="8079581" cy="638151"/>
          </a:xfrm>
        </p:spPr>
        <p:txBody>
          <a:bodyPr>
            <a:normAutofit/>
          </a:bodyPr>
          <a:lstStyle/>
          <a:p>
            <a:r>
              <a:rPr lang="hu-HU" sz="3600" b="1"/>
              <a:t>Terápia </a:t>
            </a:r>
            <a:endParaRPr lang="hu-HU" sz="36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FBA036-FC4A-4345-CB41-26016181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209" y="1690578"/>
            <a:ext cx="8065294" cy="5015299"/>
          </a:xfrm>
        </p:spPr>
        <p:txBody>
          <a:bodyPr>
            <a:normAutofit/>
          </a:bodyPr>
          <a:lstStyle/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accent1"/>
                </a:solidFill>
              </a:rPr>
              <a:t>Hemodinamikai</a:t>
            </a:r>
            <a:r>
              <a:rPr lang="hu-HU" b="1" dirty="0">
                <a:solidFill>
                  <a:schemeClr val="accent1"/>
                </a:solidFill>
              </a:rPr>
              <a:t> instabilitás – ALS</a:t>
            </a: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ICD lekérdezése, </a:t>
            </a:r>
            <a:r>
              <a:rPr lang="hu-HU" b="1" dirty="0" err="1">
                <a:solidFill>
                  <a:schemeClr val="accent1"/>
                </a:solidFill>
              </a:rPr>
              <a:t>újraprogramozása</a:t>
            </a:r>
            <a:endParaRPr lang="hu-HU" b="1" dirty="0">
              <a:solidFill>
                <a:schemeClr val="accent1"/>
              </a:solidFill>
            </a:endParaRP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Mély </a:t>
            </a:r>
            <a:r>
              <a:rPr lang="hu-HU" b="1" dirty="0" err="1">
                <a:solidFill>
                  <a:schemeClr val="accent1"/>
                </a:solidFill>
              </a:rPr>
              <a:t>szedáció</a:t>
            </a:r>
            <a:r>
              <a:rPr lang="hu-HU" b="1" dirty="0">
                <a:solidFill>
                  <a:schemeClr val="accent1"/>
                </a:solidFill>
              </a:rPr>
              <a:t>, gépi légzéstámogatás</a:t>
            </a: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chemeClr val="accent1"/>
                </a:solidFill>
              </a:rPr>
              <a:t>Antiarritmiás</a:t>
            </a:r>
            <a:r>
              <a:rPr lang="hu-HU" b="1" dirty="0">
                <a:solidFill>
                  <a:schemeClr val="accent1"/>
                </a:solidFill>
              </a:rPr>
              <a:t> gyógyszerek</a:t>
            </a: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Mechanikus keringéstámogatás</a:t>
            </a: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Akut katéteres </a:t>
            </a:r>
            <a:r>
              <a:rPr lang="hu-HU" b="1" dirty="0" err="1">
                <a:solidFill>
                  <a:schemeClr val="accent1"/>
                </a:solidFill>
              </a:rPr>
              <a:t>abláció</a:t>
            </a:r>
            <a:endParaRPr lang="hu-HU" b="1" dirty="0">
              <a:solidFill>
                <a:schemeClr val="accent1"/>
              </a:solidFill>
            </a:endParaRP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Autonóm moduláció</a:t>
            </a:r>
          </a:p>
          <a:p>
            <a:pPr indent="-4464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Overdrive </a:t>
            </a:r>
            <a:r>
              <a:rPr lang="hu-HU" b="1" dirty="0" err="1">
                <a:solidFill>
                  <a:schemeClr val="accent1"/>
                </a:solidFill>
              </a:rPr>
              <a:t>pacing</a:t>
            </a:r>
            <a:endParaRPr lang="hu-HU" b="1" dirty="0">
              <a:solidFill>
                <a:schemeClr val="accent1"/>
              </a:solidFill>
            </a:endParaRPr>
          </a:p>
          <a:p>
            <a:endParaRPr lang="hu-HU" dirty="0"/>
          </a:p>
        </p:txBody>
      </p:sp>
      <p:pic>
        <p:nvPicPr>
          <p:cNvPr id="3076" name="Picture 4" descr="USA, California, Hawthorne">
            <a:extLst>
              <a:ext uri="{FF2B5EF4-FFF2-40B4-BE49-F238E27FC236}">
                <a16:creationId xmlns:a16="http://schemas.microsoft.com/office/drawing/2014/main" id="{AB07DEDA-9E93-9E1C-9C5C-1969E38F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54" y="152125"/>
            <a:ext cx="2450448" cy="1839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dtronic's Attain Performa Quadripolar Lead and VivaQuad XT CRT-D system. Quadripolar leads enable more programming options to enable better patient care with this implantable cardioverter defibillator (ICD)..">
            <a:extLst>
              <a:ext uri="{FF2B5EF4-FFF2-40B4-BE49-F238E27FC236}">
                <a16:creationId xmlns:a16="http://schemas.microsoft.com/office/drawing/2014/main" id="{C82E9E09-FE0E-EC0C-61AE-C7889402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6" y="1991557"/>
            <a:ext cx="3386137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 couple of doctors standing around a hospital bed">
            <a:extLst>
              <a:ext uri="{FF2B5EF4-FFF2-40B4-BE49-F238E27FC236}">
                <a16:creationId xmlns:a16="http://schemas.microsoft.com/office/drawing/2014/main" id="{3F65A9A2-52BA-8C64-E693-33EE0EEE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6" y="3896558"/>
            <a:ext cx="2809319" cy="2809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EA00A87-75A2-2BF5-EC53-D6C091CCAEC9}"/>
              </a:ext>
            </a:extLst>
          </p:cNvPr>
          <p:cNvSpPr txBox="1"/>
          <p:nvPr/>
        </p:nvSpPr>
        <p:spPr>
          <a:xfrm>
            <a:off x="1670111" y="6217874"/>
            <a:ext cx="47823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900" dirty="0"/>
              <a:t>Képek forrása: </a:t>
            </a:r>
          </a:p>
          <a:p>
            <a:r>
              <a:rPr lang="hu-HU" sz="900" dirty="0"/>
              <a:t>https://www.dicardiology.com/article/advances-implantable-cardioverter-defibrillator-technology</a:t>
            </a:r>
          </a:p>
          <a:p>
            <a:r>
              <a:rPr lang="hu-HU" sz="900" dirty="0"/>
              <a:t>https://unsplash.com/</a:t>
            </a:r>
          </a:p>
        </p:txBody>
      </p:sp>
    </p:spTree>
    <p:extLst>
      <p:ext uri="{BB962C8B-B14F-4D97-AF65-F5344CB8AC3E}">
        <p14:creationId xmlns:p14="http://schemas.microsoft.com/office/powerpoint/2010/main" val="126285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5EF7FF2C-A152-9F30-75FF-BDBE959B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5671"/>
            <a:ext cx="7886700" cy="59499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err="1"/>
              <a:t>Hemodinamikai</a:t>
            </a:r>
            <a:r>
              <a:rPr lang="hu-HU" sz="4000" b="1" dirty="0"/>
              <a:t> instabilitással járó ES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8A8D364-0AC1-43C4-C3B5-A2B86197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12" y="729288"/>
            <a:ext cx="8529608" cy="575220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B741E6E-D67E-5D56-3BAC-590E50463E15}"/>
              </a:ext>
            </a:extLst>
          </p:cNvPr>
          <p:cNvSpPr txBox="1"/>
          <p:nvPr/>
        </p:nvSpPr>
        <p:spPr>
          <a:xfrm>
            <a:off x="1730612" y="6584749"/>
            <a:ext cx="87307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800" dirty="0" err="1">
                <a:solidFill>
                  <a:srgbClr val="1B1B1B"/>
                </a:solidFill>
                <a:latin typeface="Roboto Mono Web"/>
              </a:rPr>
              <a:t>doi</a:t>
            </a:r>
            <a:r>
              <a:rPr lang="hu-HU" sz="800" dirty="0">
                <a:solidFill>
                  <a:srgbClr val="1B1B1B"/>
                </a:solidFill>
                <a:latin typeface="Roboto Mono Web"/>
              </a:rPr>
              <a:t>: 10.1093/</a:t>
            </a:r>
            <a:r>
              <a:rPr lang="hu-HU" sz="800" dirty="0" err="1">
                <a:solidFill>
                  <a:srgbClr val="1B1B1B"/>
                </a:solidFill>
                <a:latin typeface="Roboto Mono Web"/>
              </a:rPr>
              <a:t>europace</a:t>
            </a:r>
            <a:r>
              <a:rPr lang="hu-HU" sz="800" dirty="0">
                <a:solidFill>
                  <a:srgbClr val="1B1B1B"/>
                </a:solidFill>
                <a:latin typeface="Roboto Mono Web"/>
              </a:rPr>
              <a:t>/euae049. PMID: 38584423; PMCID: PMC10999775.</a:t>
            </a:r>
            <a:endParaRPr lang="hu-HU" sz="800" dirty="0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E04CC29D-8F9E-3E8E-C730-C273D9761A61}"/>
              </a:ext>
            </a:extLst>
          </p:cNvPr>
          <p:cNvSpPr/>
          <p:nvPr/>
        </p:nvSpPr>
        <p:spPr>
          <a:xfrm>
            <a:off x="5160335" y="4391247"/>
            <a:ext cx="532480" cy="2339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0881C071-E4D4-BBE5-85FC-BDF1791325CD}"/>
              </a:ext>
            </a:extLst>
          </p:cNvPr>
          <p:cNvSpPr/>
          <p:nvPr/>
        </p:nvSpPr>
        <p:spPr>
          <a:xfrm>
            <a:off x="5782218" y="2803627"/>
            <a:ext cx="4257133" cy="2084109"/>
          </a:xfrm>
          <a:prstGeom prst="roundRect">
            <a:avLst>
              <a:gd name="adj" fmla="val 109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400" b="1" dirty="0" err="1">
                <a:solidFill>
                  <a:schemeClr val="accent1"/>
                </a:solidFill>
              </a:rPr>
              <a:t>Refrakter</a:t>
            </a:r>
            <a:r>
              <a:rPr lang="hu-HU" sz="1400" b="1" dirty="0">
                <a:solidFill>
                  <a:schemeClr val="accent1"/>
                </a:solidFill>
              </a:rPr>
              <a:t> </a:t>
            </a:r>
            <a:r>
              <a:rPr lang="hu-HU" sz="1400" b="1" dirty="0" err="1">
                <a:solidFill>
                  <a:schemeClr val="accent1"/>
                </a:solidFill>
              </a:rPr>
              <a:t>kamrafibrillációban</a:t>
            </a:r>
            <a:r>
              <a:rPr lang="hu-HU" sz="1400" b="1" dirty="0">
                <a:solidFill>
                  <a:schemeClr val="accent1"/>
                </a:solidFill>
              </a:rPr>
              <a:t> </a:t>
            </a:r>
            <a:r>
              <a:rPr lang="hu-HU" sz="1400" dirty="0">
                <a:solidFill>
                  <a:schemeClr val="tx1"/>
                </a:solidFill>
              </a:rPr>
              <a:t>szenvedő betegek esetében az </a:t>
            </a:r>
            <a:r>
              <a:rPr lang="hu-HU" sz="1400" b="1" dirty="0" err="1">
                <a:solidFill>
                  <a:schemeClr val="accent1"/>
                </a:solidFill>
              </a:rPr>
              <a:t>epinefrin</a:t>
            </a:r>
            <a:r>
              <a:rPr lang="hu-HU" sz="1400" dirty="0">
                <a:solidFill>
                  <a:schemeClr val="tx1"/>
                </a:solidFill>
              </a:rPr>
              <a:t> alkalmazása különböző módszertani megközelítések alkalmazásával következetesen </a:t>
            </a:r>
            <a:r>
              <a:rPr lang="hu-HU" sz="1400" b="1" dirty="0">
                <a:solidFill>
                  <a:schemeClr val="accent1"/>
                </a:solidFill>
              </a:rPr>
              <a:t>kedvezőtlenebb neurológiai kimenetellel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dirty="0">
                <a:solidFill>
                  <a:schemeClr val="tx1"/>
                </a:solidFill>
              </a:rPr>
              <a:t>járt. A vizsgálat eredménye megkérdőjelezi az </a:t>
            </a:r>
            <a:r>
              <a:rPr lang="hu-HU" sz="1400" dirty="0" err="1">
                <a:solidFill>
                  <a:schemeClr val="tx1"/>
                </a:solidFill>
              </a:rPr>
              <a:t>epinefrin</a:t>
            </a:r>
            <a:r>
              <a:rPr lang="hu-HU" sz="1400" dirty="0">
                <a:solidFill>
                  <a:schemeClr val="tx1"/>
                </a:solidFill>
              </a:rPr>
              <a:t> szisztematikus alkalmazását </a:t>
            </a:r>
            <a:r>
              <a:rPr lang="hu-HU" sz="1400" dirty="0" err="1">
                <a:solidFill>
                  <a:schemeClr val="tx1"/>
                </a:solidFill>
              </a:rPr>
              <a:t>refrakter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kamrafibrilláció</a:t>
            </a:r>
            <a:r>
              <a:rPr lang="hu-HU" sz="1400" dirty="0">
                <a:solidFill>
                  <a:schemeClr val="tx1"/>
                </a:solidFill>
              </a:rPr>
              <a:t> esetén. </a:t>
            </a:r>
            <a:endParaRPr lang="hu-HU" sz="1200" dirty="0">
              <a:solidFill>
                <a:schemeClr val="tx1"/>
              </a:solidFill>
            </a:endParaRPr>
          </a:p>
          <a:p>
            <a:pPr algn="just"/>
            <a:r>
              <a:rPr lang="hu-HU" sz="800" dirty="0">
                <a:solidFill>
                  <a:schemeClr val="tx1"/>
                </a:solidFill>
              </a:rPr>
              <a:t>(</a:t>
            </a:r>
            <a:r>
              <a:rPr lang="hu-HU" sz="800" dirty="0" err="1">
                <a:solidFill>
                  <a:schemeClr val="tx1"/>
                </a:solidFill>
              </a:rPr>
              <a:t>doi</a:t>
            </a:r>
            <a:r>
              <a:rPr lang="hu-HU" sz="800" dirty="0">
                <a:solidFill>
                  <a:schemeClr val="tx1"/>
                </a:solidFill>
              </a:rPr>
              <a:t>: 10.1186/s13054-025-05417-4)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2B2BCD19-3B30-7730-A830-3BBEE519D732}"/>
              </a:ext>
            </a:extLst>
          </p:cNvPr>
          <p:cNvSpPr/>
          <p:nvPr/>
        </p:nvSpPr>
        <p:spPr>
          <a:xfrm>
            <a:off x="5782218" y="4990989"/>
            <a:ext cx="4257133" cy="1809205"/>
          </a:xfrm>
          <a:prstGeom prst="roundRect">
            <a:avLst>
              <a:gd name="adj" fmla="val 139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400" dirty="0">
                <a:solidFill>
                  <a:schemeClr val="tx1"/>
                </a:solidFill>
              </a:rPr>
              <a:t>A </a:t>
            </a:r>
            <a:r>
              <a:rPr lang="hu-HU" sz="1400" b="1" dirty="0" err="1">
                <a:solidFill>
                  <a:schemeClr val="accent1"/>
                </a:solidFill>
              </a:rPr>
              <a:t>lidokain</a:t>
            </a:r>
            <a:r>
              <a:rPr lang="hu-HU" sz="1400" dirty="0" err="1">
                <a:solidFill>
                  <a:schemeClr val="tx1"/>
                </a:solidFill>
              </a:rPr>
              <a:t>nal</a:t>
            </a:r>
            <a:r>
              <a:rPr lang="hu-HU" sz="1400" dirty="0">
                <a:solidFill>
                  <a:schemeClr val="tx1"/>
                </a:solidFill>
              </a:rPr>
              <a:t> az </a:t>
            </a:r>
            <a:r>
              <a:rPr lang="hu-HU" sz="1400" dirty="0" err="1">
                <a:solidFill>
                  <a:schemeClr val="tx1"/>
                </a:solidFill>
              </a:rPr>
              <a:t>amiodaronhoz</a:t>
            </a:r>
            <a:r>
              <a:rPr lang="hu-HU" sz="1400" dirty="0">
                <a:solidFill>
                  <a:schemeClr val="tx1"/>
                </a:solidFill>
              </a:rPr>
              <a:t> képest nagyobb eséllyel érhető el </a:t>
            </a:r>
            <a:r>
              <a:rPr lang="hu-HU" sz="1400" b="1" dirty="0">
                <a:solidFill>
                  <a:schemeClr val="accent1"/>
                </a:solidFill>
              </a:rPr>
              <a:t>ROSC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400" dirty="0" err="1">
                <a:solidFill>
                  <a:schemeClr val="tx1"/>
                </a:solidFill>
              </a:rPr>
              <a:t>prehospitális</a:t>
            </a:r>
            <a:r>
              <a:rPr lang="hu-HU" sz="1400" dirty="0">
                <a:solidFill>
                  <a:schemeClr val="tx1"/>
                </a:solidFill>
              </a:rPr>
              <a:t> ellátás során ha </a:t>
            </a:r>
            <a:r>
              <a:rPr lang="hu-HU" sz="1400" dirty="0" err="1">
                <a:solidFill>
                  <a:schemeClr val="tx1"/>
                </a:solidFill>
              </a:rPr>
              <a:t>sokkrefrakter</a:t>
            </a:r>
            <a:r>
              <a:rPr lang="hu-HU" sz="1400" dirty="0">
                <a:solidFill>
                  <a:schemeClr val="tx1"/>
                </a:solidFill>
              </a:rPr>
              <a:t> vagy visszatérő VF/VT esetén alkalmazzák, valamint kevesebb számú </a:t>
            </a:r>
            <a:r>
              <a:rPr lang="hu-HU" sz="1400" dirty="0" err="1">
                <a:solidFill>
                  <a:schemeClr val="tx1"/>
                </a:solidFill>
              </a:rPr>
              <a:t>defibrilláció</a:t>
            </a:r>
            <a:r>
              <a:rPr lang="hu-HU" sz="1400" dirty="0">
                <a:solidFill>
                  <a:schemeClr val="tx1"/>
                </a:solidFill>
              </a:rPr>
              <a:t> volt szükséges és kedvezőbb volt a </a:t>
            </a:r>
            <a:r>
              <a:rPr lang="hu-HU" sz="1400" b="1" dirty="0">
                <a:solidFill>
                  <a:schemeClr val="accent1"/>
                </a:solidFill>
              </a:rPr>
              <a:t>túlélés</a:t>
            </a:r>
            <a:r>
              <a:rPr lang="hu-HU" sz="1400" dirty="0">
                <a:solidFill>
                  <a:schemeClr val="tx1"/>
                </a:solidFill>
              </a:rPr>
              <a:t> kórházi elbocsátáskor.</a:t>
            </a:r>
            <a:endParaRPr lang="hu-HU" sz="1200" dirty="0">
              <a:solidFill>
                <a:schemeClr val="tx1"/>
              </a:solidFill>
            </a:endParaRPr>
          </a:p>
          <a:p>
            <a:pPr algn="just"/>
            <a:r>
              <a:rPr lang="hu-HU" sz="800" dirty="0">
                <a:solidFill>
                  <a:schemeClr val="tx1"/>
                </a:solidFill>
              </a:rPr>
              <a:t>(</a:t>
            </a:r>
            <a:r>
              <a:rPr lang="hu-HU" sz="800" dirty="0" err="1">
                <a:solidFill>
                  <a:schemeClr val="tx1"/>
                </a:solidFill>
              </a:rPr>
              <a:t>doi</a:t>
            </a:r>
            <a:r>
              <a:rPr lang="hu-HU" sz="800" dirty="0">
                <a:solidFill>
                  <a:schemeClr val="tx1"/>
                </a:solidFill>
              </a:rPr>
              <a:t>: 10.1016/j.resuscitation.2025.110515)</a:t>
            </a: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BCCF15A7-37A5-4C3F-BC61-8A762D3D6E92}"/>
              </a:ext>
            </a:extLst>
          </p:cNvPr>
          <p:cNvSpPr/>
          <p:nvPr/>
        </p:nvSpPr>
        <p:spPr>
          <a:xfrm>
            <a:off x="5160335" y="5471433"/>
            <a:ext cx="532480" cy="2339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8E8C61-295E-346E-0784-AA96042FF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81" y="2606755"/>
            <a:ext cx="4732027" cy="1809206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FC23993-EB83-C431-3E63-915A77E8F31E}"/>
              </a:ext>
            </a:extLst>
          </p:cNvPr>
          <p:cNvSpPr txBox="1"/>
          <p:nvPr/>
        </p:nvSpPr>
        <p:spPr>
          <a:xfrm>
            <a:off x="2138806" y="4219169"/>
            <a:ext cx="221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 err="1"/>
              <a:t>doi</a:t>
            </a:r>
            <a:r>
              <a:rPr lang="hu-HU" sz="1000" dirty="0"/>
              <a:t>: 10.1056/NEJMoa2207304</a:t>
            </a:r>
          </a:p>
        </p:txBody>
      </p:sp>
    </p:spTree>
    <p:extLst>
      <p:ext uri="{BB962C8B-B14F-4D97-AF65-F5344CB8AC3E}">
        <p14:creationId xmlns:p14="http://schemas.microsoft.com/office/powerpoint/2010/main" val="40634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AA3354E-349D-BECA-680F-647A89197159}"/>
              </a:ext>
            </a:extLst>
          </p:cNvPr>
          <p:cNvSpPr txBox="1"/>
          <p:nvPr/>
        </p:nvSpPr>
        <p:spPr>
          <a:xfrm>
            <a:off x="1524000" y="6618999"/>
            <a:ext cx="8686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/>
              <a:t>2022 ESC </a:t>
            </a:r>
            <a:r>
              <a:rPr lang="hu-HU" sz="1000" dirty="0" err="1"/>
              <a:t>Pocket</a:t>
            </a:r>
            <a:r>
              <a:rPr lang="hu-HU" sz="1000" dirty="0"/>
              <a:t> </a:t>
            </a:r>
            <a:r>
              <a:rPr lang="hu-HU" sz="1000" dirty="0" err="1"/>
              <a:t>Guidelines</a:t>
            </a:r>
            <a:r>
              <a:rPr lang="hu-HU" sz="1000" dirty="0"/>
              <a:t>: VA and SCD Irányelvek a kamrai ritmuszavarban szenvedő betegek kezeléséről és a hirtelen szívhalál megelőzéséről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13F2EAB-A1F8-8107-41EF-A7F1B464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46" y="298922"/>
            <a:ext cx="5934108" cy="6260157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A92B3ADD-BDDB-6709-C97F-C7F44AB0FD9B}"/>
              </a:ext>
            </a:extLst>
          </p:cNvPr>
          <p:cNvSpPr/>
          <p:nvPr/>
        </p:nvSpPr>
        <p:spPr>
          <a:xfrm>
            <a:off x="4819802" y="2033294"/>
            <a:ext cx="1155405" cy="43947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+ Mellkas röntgen – elektródavezeték pozíció ellenőrzése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35A54A33-EEC3-D76A-EB08-60149F6B61B1}"/>
              </a:ext>
            </a:extLst>
          </p:cNvPr>
          <p:cNvSpPr/>
          <p:nvPr/>
        </p:nvSpPr>
        <p:spPr>
          <a:xfrm>
            <a:off x="6994745" y="4155510"/>
            <a:ext cx="953385" cy="4394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+ szimpatikus </a:t>
            </a:r>
            <a:r>
              <a:rPr lang="hu-HU" sz="800" dirty="0" err="1">
                <a:solidFill>
                  <a:schemeClr val="tx1"/>
                </a:solidFill>
              </a:rPr>
              <a:t>ir</a:t>
            </a:r>
            <a:r>
              <a:rPr lang="hu-HU" sz="800" dirty="0">
                <a:solidFill>
                  <a:schemeClr val="tx1"/>
                </a:solidFill>
              </a:rPr>
              <a:t>. aktivációjának csökkentése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2C726320-E288-A907-A6B1-EA8A830DF810}"/>
              </a:ext>
            </a:extLst>
          </p:cNvPr>
          <p:cNvCxnSpPr>
            <a:cxnSpLocks/>
          </p:cNvCxnSpPr>
          <p:nvPr/>
        </p:nvCxnSpPr>
        <p:spPr>
          <a:xfrm>
            <a:off x="6707736" y="4384109"/>
            <a:ext cx="4153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5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D583584-6678-6942-D61E-12BDD587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76" y="2112272"/>
            <a:ext cx="4549405" cy="4356633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9EC542A6-593C-8568-1F03-B3D6CC2A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33229"/>
            <a:ext cx="7886700" cy="613070"/>
          </a:xfrm>
        </p:spPr>
        <p:txBody>
          <a:bodyPr>
            <a:normAutofit fontScale="90000"/>
          </a:bodyPr>
          <a:lstStyle/>
          <a:p>
            <a:r>
              <a:rPr lang="hu-HU" b="1" dirty="0" err="1"/>
              <a:t>Szedáció</a:t>
            </a:r>
            <a:endParaRPr lang="hu-HU" b="1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0F2E83D7-15E1-5772-6BF0-1B760280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325" y="946299"/>
            <a:ext cx="7886700" cy="159488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hu-HU" sz="1700" b="1" dirty="0"/>
              <a:t>enyhe-közepes </a:t>
            </a:r>
            <a:r>
              <a:rPr lang="hu-HU" sz="1700" b="1" dirty="0" err="1"/>
              <a:t>szedáció</a:t>
            </a:r>
            <a:r>
              <a:rPr lang="hu-HU" sz="1700" b="1" dirty="0"/>
              <a:t> </a:t>
            </a:r>
            <a:r>
              <a:rPr lang="hu-HU" sz="1700" dirty="0"/>
              <a:t>(</a:t>
            </a:r>
            <a:r>
              <a:rPr lang="hu-HU" sz="1700" dirty="0" err="1"/>
              <a:t>benzodiazepin</a:t>
            </a:r>
            <a:r>
              <a:rPr lang="hu-HU" sz="1700" dirty="0"/>
              <a:t>) minden ES-ban szenvedő betegnél javasolt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hu-HU" sz="1700" dirty="0"/>
              <a:t> </a:t>
            </a:r>
            <a:r>
              <a:rPr lang="hu-HU" sz="1700" b="1" dirty="0"/>
              <a:t>mély </a:t>
            </a:r>
            <a:r>
              <a:rPr lang="hu-HU" sz="1700" b="1" dirty="0" err="1"/>
              <a:t>szedáció</a:t>
            </a:r>
            <a:r>
              <a:rPr lang="hu-HU" sz="1700" b="1" dirty="0"/>
              <a:t> </a:t>
            </a:r>
            <a:r>
              <a:rPr lang="hu-HU" sz="1700" dirty="0"/>
              <a:t>és </a:t>
            </a:r>
            <a:r>
              <a:rPr lang="hu-HU" sz="1700" b="1" dirty="0"/>
              <a:t>mechanikus légzéstámogatás </a:t>
            </a:r>
            <a:r>
              <a:rPr lang="hu-HU" sz="1700" dirty="0"/>
              <a:t>hozzásegít a gyógyszerrezisztens elektromos vihar </a:t>
            </a:r>
            <a:r>
              <a:rPr lang="hu-HU" sz="1700" dirty="0" err="1"/>
              <a:t>terminálásához</a:t>
            </a:r>
            <a:endParaRPr lang="hu-HU" sz="1700" dirty="0"/>
          </a:p>
          <a:p>
            <a:pPr marL="0" indent="0" algn="just">
              <a:lnSpc>
                <a:spcPct val="120000"/>
              </a:lnSpc>
              <a:buNone/>
            </a:pPr>
            <a:endParaRPr lang="hu-HU" sz="1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389766-1E9D-BB04-4CE7-AFC9EEF72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848" y="2112272"/>
            <a:ext cx="3945861" cy="443909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9485A338-D145-1155-D64F-A938E98523AE}"/>
              </a:ext>
            </a:extLst>
          </p:cNvPr>
          <p:cNvSpPr txBox="1"/>
          <p:nvPr/>
        </p:nvSpPr>
        <p:spPr>
          <a:xfrm>
            <a:off x="2310816" y="6581002"/>
            <a:ext cx="30409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 err="1"/>
              <a:t>doi</a:t>
            </a:r>
            <a:r>
              <a:rPr lang="hu-HU" sz="1200" dirty="0"/>
              <a:t>: 10.1161/CIRCULATIONAHA.120.047468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7C7FAF3-7006-0588-426D-1C562BCB133F}"/>
              </a:ext>
            </a:extLst>
          </p:cNvPr>
          <p:cNvSpPr txBox="1"/>
          <p:nvPr/>
        </p:nvSpPr>
        <p:spPr>
          <a:xfrm>
            <a:off x="7127361" y="6543336"/>
            <a:ext cx="2264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 err="1"/>
              <a:t>doi</a:t>
            </a:r>
            <a:r>
              <a:rPr lang="hu-HU" sz="1200" dirty="0"/>
              <a:t>: 10.1093/</a:t>
            </a:r>
            <a:r>
              <a:rPr lang="hu-HU" sz="1200" dirty="0" err="1"/>
              <a:t>europace</a:t>
            </a:r>
            <a:r>
              <a:rPr lang="hu-HU" sz="1200" dirty="0"/>
              <a:t>/euae049. </a:t>
            </a:r>
          </a:p>
        </p:txBody>
      </p:sp>
    </p:spTree>
    <p:extLst>
      <p:ext uri="{BB962C8B-B14F-4D97-AF65-F5344CB8AC3E}">
        <p14:creationId xmlns:p14="http://schemas.microsoft.com/office/powerpoint/2010/main" val="16953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1902C284-C751-ACFC-1D25-1CAAC467D715}"/>
              </a:ext>
            </a:extLst>
          </p:cNvPr>
          <p:cNvSpPr txBox="1"/>
          <p:nvPr/>
        </p:nvSpPr>
        <p:spPr>
          <a:xfrm>
            <a:off x="1524000" y="6618999"/>
            <a:ext cx="8686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/>
              <a:t>2022 ESC </a:t>
            </a:r>
            <a:r>
              <a:rPr lang="hu-HU" sz="1000" dirty="0" err="1"/>
              <a:t>Pocket</a:t>
            </a:r>
            <a:r>
              <a:rPr lang="hu-HU" sz="1000" dirty="0"/>
              <a:t> </a:t>
            </a:r>
            <a:r>
              <a:rPr lang="hu-HU" sz="1000" dirty="0" err="1"/>
              <a:t>Guidelines</a:t>
            </a:r>
            <a:r>
              <a:rPr lang="hu-HU" sz="1000" dirty="0"/>
              <a:t>: VA and SCD Irányelvek a kamrai ritmuszavarban szenvedő betegek kezeléséről és a hirtelen szívhalál megelőzéséről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EAB2ABC-5627-2C75-25ED-CDC058392B5B}"/>
              </a:ext>
            </a:extLst>
          </p:cNvPr>
          <p:cNvSpPr txBox="1"/>
          <p:nvPr/>
        </p:nvSpPr>
        <p:spPr>
          <a:xfrm>
            <a:off x="7448812" y="4567085"/>
            <a:ext cx="25803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600" dirty="0"/>
              <a:t>Minden örökletes aritmiás szindróma vagy </a:t>
            </a:r>
            <a:r>
              <a:rPr lang="hu-HU" sz="1600" dirty="0" err="1"/>
              <a:t>aritmogén</a:t>
            </a:r>
            <a:r>
              <a:rPr lang="hu-HU" sz="1600" dirty="0"/>
              <a:t> </a:t>
            </a:r>
            <a:r>
              <a:rPr lang="hu-HU" sz="1600" dirty="0" err="1"/>
              <a:t>kardiomiopátia</a:t>
            </a:r>
            <a:r>
              <a:rPr lang="hu-HU" sz="1600" dirty="0"/>
              <a:t> esetében, ahol az </a:t>
            </a:r>
            <a:r>
              <a:rPr lang="hu-HU" sz="1600" dirty="0" err="1"/>
              <a:t>adrenerg</a:t>
            </a:r>
            <a:r>
              <a:rPr lang="hu-HU" sz="1600" dirty="0"/>
              <a:t> stressz okozati szerepet játszik, a végső terápiás lehetőség a </a:t>
            </a:r>
            <a:r>
              <a:rPr lang="hu-HU" sz="1600" b="1" dirty="0">
                <a:solidFill>
                  <a:schemeClr val="accent1"/>
                </a:solidFill>
              </a:rPr>
              <a:t>mély </a:t>
            </a:r>
            <a:r>
              <a:rPr lang="hu-HU" sz="1600" b="1" dirty="0" err="1">
                <a:solidFill>
                  <a:schemeClr val="accent1"/>
                </a:solidFill>
              </a:rPr>
              <a:t>szedáció</a:t>
            </a:r>
            <a:r>
              <a:rPr lang="hu-HU" sz="1600" b="1" dirty="0">
                <a:solidFill>
                  <a:schemeClr val="accent1"/>
                </a:solidFill>
              </a:rPr>
              <a:t> </a:t>
            </a:r>
            <a:r>
              <a:rPr lang="hu-HU" sz="1600" dirty="0"/>
              <a:t>bevezetése.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0E32B5A-E607-980A-7765-220EF59C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05" y="332759"/>
            <a:ext cx="5463789" cy="6087787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C5D906DF-91FC-E075-4387-F88B91A04FCC}"/>
              </a:ext>
            </a:extLst>
          </p:cNvPr>
          <p:cNvSpPr/>
          <p:nvPr/>
        </p:nvSpPr>
        <p:spPr>
          <a:xfrm>
            <a:off x="7448812" y="2824087"/>
            <a:ext cx="1890118" cy="32315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000" dirty="0">
                <a:solidFill>
                  <a:schemeClr val="tx1"/>
                </a:solidFill>
              </a:rPr>
              <a:t>Nem-szelektív BB: </a:t>
            </a:r>
            <a:r>
              <a:rPr lang="hu-HU" sz="1000" b="1" dirty="0" err="1">
                <a:solidFill>
                  <a:schemeClr val="tx1"/>
                </a:solidFill>
              </a:rPr>
              <a:t>propranolol</a:t>
            </a:r>
            <a:endParaRPr lang="hu-HU" sz="1000" b="1" dirty="0">
              <a:solidFill>
                <a:schemeClr val="tx1"/>
              </a:solidFill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888245AE-4BB2-D5CC-60BC-3CF4AAD6D3D8}"/>
              </a:ext>
            </a:extLst>
          </p:cNvPr>
          <p:cNvCxnSpPr/>
          <p:nvPr/>
        </p:nvCxnSpPr>
        <p:spPr>
          <a:xfrm>
            <a:off x="7184969" y="3000893"/>
            <a:ext cx="2887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D1823A3E-3E53-D89E-445D-85615610B35F}"/>
              </a:ext>
            </a:extLst>
          </p:cNvPr>
          <p:cNvSpPr/>
          <p:nvPr/>
        </p:nvSpPr>
        <p:spPr>
          <a:xfrm>
            <a:off x="7448812" y="2290916"/>
            <a:ext cx="2240993" cy="3545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000" b="1" dirty="0" err="1">
                <a:solidFill>
                  <a:schemeClr val="tx1"/>
                </a:solidFill>
              </a:rPr>
              <a:t>Vaughan</a:t>
            </a:r>
            <a:r>
              <a:rPr lang="hu-HU" sz="1000" b="1" dirty="0">
                <a:solidFill>
                  <a:schemeClr val="tx1"/>
                </a:solidFill>
              </a:rPr>
              <a:t>-Williams III. AAD-ket kerülni! </a:t>
            </a:r>
          </a:p>
        </p:txBody>
      </p:sp>
    </p:spTree>
    <p:extLst>
      <p:ext uri="{BB962C8B-B14F-4D97-AF65-F5344CB8AC3E}">
        <p14:creationId xmlns:p14="http://schemas.microsoft.com/office/powerpoint/2010/main" val="21721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Nagyvárosi</Template>
  <TotalTime>2025</TotalTime>
  <Words>2745</Words>
  <Application>Microsoft Office PowerPoint</Application>
  <PresentationFormat>Szélesvásznú</PresentationFormat>
  <Paragraphs>180</Paragraphs>
  <Slides>15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Roboto Mono Web</vt:lpstr>
      <vt:lpstr>Wingdings</vt:lpstr>
      <vt:lpstr>Nagyvárosi</vt:lpstr>
      <vt:lpstr>Reanimáció és „elektromos vihar”</vt:lpstr>
      <vt:lpstr>Elektromos vihar (ES) - Definíció</vt:lpstr>
      <vt:lpstr>PowerPoint-bemutató</vt:lpstr>
      <vt:lpstr>Diagnosztika</vt:lpstr>
      <vt:lpstr>Terápia </vt:lpstr>
      <vt:lpstr>Hemodinamikai instabilitással járó ES</vt:lpstr>
      <vt:lpstr>PowerPoint-bemutató</vt:lpstr>
      <vt:lpstr>Szedáció</vt:lpstr>
      <vt:lpstr>PowerPoint-bemutató</vt:lpstr>
      <vt:lpstr>PowerPoint-bemutató</vt:lpstr>
      <vt:lpstr>PowerPoint-bemutató</vt:lpstr>
      <vt:lpstr>További terápiás lehetőségek</vt:lpstr>
      <vt:lpstr>Esetismertetés</vt:lpstr>
      <vt:lpstr>Felhasznált irodalom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Csiszár Beáta</dc:creator>
  <cp:lastModifiedBy>GUEST</cp:lastModifiedBy>
  <cp:revision>229</cp:revision>
  <dcterms:created xsi:type="dcterms:W3CDTF">2025-04-08T09:14:33Z</dcterms:created>
  <dcterms:modified xsi:type="dcterms:W3CDTF">2025-09-27T06:42:59Z</dcterms:modified>
</cp:coreProperties>
</file>