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notesSlides/notesSlide16.xml" ContentType="application/vnd.openxmlformats-officedocument.presentationml.notesSlide+xml"/>
  <Override PartName="/ppt/ink/ink8.xml" ContentType="application/inkml+xml"/>
  <Override PartName="/ppt/ink/ink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5" r:id="rId2"/>
    <p:sldMasterId id="2147483704" r:id="rId3"/>
  </p:sldMasterIdLst>
  <p:notesMasterIdLst>
    <p:notesMasterId r:id="rId41"/>
  </p:notesMasterIdLst>
  <p:sldIdLst>
    <p:sldId id="256" r:id="rId4"/>
    <p:sldId id="494" r:id="rId5"/>
    <p:sldId id="495" r:id="rId6"/>
    <p:sldId id="585" r:id="rId7"/>
    <p:sldId id="586" r:id="rId8"/>
    <p:sldId id="623" r:id="rId9"/>
    <p:sldId id="624" r:id="rId10"/>
    <p:sldId id="475" r:id="rId11"/>
    <p:sldId id="551" r:id="rId12"/>
    <p:sldId id="550" r:id="rId13"/>
    <p:sldId id="512" r:id="rId14"/>
    <p:sldId id="561" r:id="rId15"/>
    <p:sldId id="600" r:id="rId16"/>
    <p:sldId id="601" r:id="rId17"/>
    <p:sldId id="549" r:id="rId18"/>
    <p:sldId id="612" r:id="rId19"/>
    <p:sldId id="514" r:id="rId20"/>
    <p:sldId id="560" r:id="rId21"/>
    <p:sldId id="590" r:id="rId22"/>
    <p:sldId id="591" r:id="rId23"/>
    <p:sldId id="573" r:id="rId24"/>
    <p:sldId id="615" r:id="rId25"/>
    <p:sldId id="576" r:id="rId26"/>
    <p:sldId id="605" r:id="rId27"/>
    <p:sldId id="606" r:id="rId28"/>
    <p:sldId id="607" r:id="rId29"/>
    <p:sldId id="608" r:id="rId30"/>
    <p:sldId id="616" r:id="rId31"/>
    <p:sldId id="617" r:id="rId32"/>
    <p:sldId id="618" r:id="rId33"/>
    <p:sldId id="619" r:id="rId34"/>
    <p:sldId id="620" r:id="rId35"/>
    <p:sldId id="621" r:id="rId36"/>
    <p:sldId id="622" r:id="rId37"/>
    <p:sldId id="609" r:id="rId38"/>
    <p:sldId id="504" r:id="rId39"/>
    <p:sldId id="502" r:id="rId40"/>
  </p:sldIdLst>
  <p:sldSz cx="12192000" cy="6858000"/>
  <p:notesSz cx="6858000" cy="9144000"/>
  <p:defaultTextStyle>
    <a:defPPr>
      <a:defRPr lang="hu-H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2801" autoAdjust="0"/>
  </p:normalViewPr>
  <p:slideViewPr>
    <p:cSldViewPr snapToGrid="0">
      <p:cViewPr>
        <p:scale>
          <a:sx n="60" d="100"/>
          <a:sy n="60" d="100"/>
        </p:scale>
        <p:origin x="800" y="52"/>
      </p:cViewPr>
      <p:guideLst/>
    </p:cSldViewPr>
  </p:slideViewPr>
  <p:outlineViewPr>
    <p:cViewPr>
      <p:scale>
        <a:sx n="33" d="100"/>
        <a:sy n="33" d="100"/>
      </p:scale>
      <p:origin x="0" y="-659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-178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0" Type="http://schemas.openxmlformats.org/officeDocument/2006/relationships/slide" Target="slides/slide17.xml"/><Relationship Id="rId41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1T10:37:31.05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0,'47'3,"75"12,-73-7,57 2,124 12,-128-9,101 27,-142-26,12 5,-43-11,0 0,1-2,57 3,148-11,-207 2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1T10:49:18.85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0 174,'21'0,"51"1,-1-3,110-18,95-15,-91 0,-155 29,58-3,19-3,-34 1,1 4,0 2,80 7,-47-1,-91 0,0 1,-1 0,1 1,-1 1,1 0,-1 1,20 10,6 1,-23-10,1-1,-1-1,1-1,0 0,21 0,100-6,-49-1,633 4,-667-3,87-15,-37 2,-10 3,-32 4,81-2,-119 9,1 0,39-10,-38 5,58-3,663 8,-363 5,-151-3,-207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1T10:51:05.062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1 174,'19'-8,"0"1,1 0,26-4,22-7,24-11,153-26,-185 45,3-1,1 2,68 1,107 10,-195-2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1T10:51:09.13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1 175,'0'-2,"1"1,-1-1,1 0,0 1,0-1,-1 1,1 0,0-1,0 1,0 0,1 0,-1-1,0 1,0 0,1 0,-1 0,0 0,1 1,-1-1,3-1,35-15,-35 16,29-12,1 2,0 1,1 1,0 2,57-3,-34 4,108-23,-112 17,1 3,75-5,347 14,-202 2,-251 0,0 1,0 1,0 1,0 1,29 13,47 10,-27-10,106 43,-83-27,-72-27,1-2,-1-1,1-1,49 1,101-11,44-28,-152 21,0 3,88-3,-112 11,69-13,-68 8,65-2,691 10,-758-4,-1-1,0-2,52-15,-46 10,92-11,64 18,-168 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1T10:51:14.983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1 209,'21'-1,"1"-1,41-11,-13 2,32-5,-37 7,0 1,77-2,-78 9,-1 3,1 1,77 16,-77-11,1-3,-1-1,1-2,54-5,-12 1,-60 0,0-1,50-12,-1-1,75-11,-69 11,137-10,-169 25,-22 2,-1-1,0-2,1-1,-1-1,0-1,51-17,-77 22,0 0,0 0,-1-1,1 1,0 0,0 0,0-1,-1 1,1-1,0 1,-1-1,1 1,0-1,-1 1,1-1,0 0,-1 1,1-1,-1 0,1 0,-1 1,0-1,1 0,-1 0,1-1,-2 1,1 1,-1-1,0 0,1 0,-1 1,0-1,1 1,-1-1,0 0,0 1,0 0,1-1,-1 1,0-1,0 1,0 0,0 0,-1-1,-49-6,10 5,0 1,0 3,-76 12,93-9,1 2,0 0,0 1,0 1,1 1,1 1,-39 27,52-33,1 0,0 0,0 0,1 1,0 0,-8 8,14-13,-1 0,0 0,1 0,-1 0,1 0,-1 0,1 0,0 0,-1 0,1 0,0 0,0 0,-1 0,1 0,0 0,0 0,0 0,1 1,-1 1,1-2,0 0,0 1,0-1,0 0,0 1,0-1,0 0,0 0,1 0,-1 0,0 0,1 0,-1 0,1 0,-1-1,1 1,2 0,16 4,0 0,0-2,1 0,0-1,-1-2,1 0,26-4,6 2,-16-1,-1-2,0-2,51-16,-41 11,24-10,-50 14,1 2,-1 0,1 1,34-3,380 6,-208 5,359-3,-544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1T10:42:20.177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2,'14'1,"1"1,-1 1,0 0,0 1,-1 0,1 1,-1 1,0 0,15 10,-11-7,-1 0,2-2,-1 0,1-1,18 4,-25-8,67 13,1-4,98 2,-101-14,10-1,1 3,0 4,124 23,-176-19,-3-1,58 7,-81-15,1 1,0-1,-1-1,1 0,0 0,-1-1,0 0,1 0,-1-1,14-7,11-4,0 0,1 3,0 0,0 3,41-6,190-28,-181 27,-56 9,0 1,36-2,-36 5,0-2,32-7,-32 5,1 1,32-2,358 9,-240 15,82 1,181-19,-417 0,-1-2,48-11,-45 8,-1 1,33-2,-32 7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9-21T10:42:25.606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0,'483'0,"-458"2,0 0,48 12,-46-8,0-1,35 2,-19-3,-1 2,81 23,-41-3,-59-17,2-2,-1 0,1-1,35 3,299-7,-170-5,-164 1,1 0,47-12,-45 8,-1 1,35-2,-4 5,90-16,-88 11,1 2,112 5,48-2,-139-14,-60 11,0 0,25-1,377 3,-217 5,-161 1,74 12,-72-7,68 2,-15-11,-71 1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3T09:09:39.680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0 109,'51'-3,"75"-12,-74 7,69-2,-118 10,59 0,0-2,89-16,-109 12,71-2,-73 7,79-12,-76 4,1 2,0 2,0 2,0 2,0 2,0 2,0 2,0 1,0 3,59 19,40 12,-120-35,15 2,1-2,0-2,1-2,44-4,-44 1,1 2,-1 1,74 12,-64-4,1-3,0-2,71-4,55 4,-93 12,-62-10,0-2,25 3,398-4,-229-6,2429 3,-2610-2,0-1,39-9,-36 5,58-4,638 9,-355 5,-348-5,0-1,0-2,-1-1,40-14,-38 11,0 1,0 1,62-5,532 14,-591 0,0 2,39 8,-36-5,58 3,-17-10,-52-2,-1 2,1 1,0 1,-1 1,27 7,-20-2,0-2,1 0,50 0,107-8,-65-1,-107 3,19 1,-1-1,1-2,-1-1,0-2,70-20,-38 4,-40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2-23T09:09:52.701"/>
    </inkml:context>
    <inkml:brush xml:id="br0">
      <inkml:brushProperty name="width" value="0.3" units="cm"/>
      <inkml:brushProperty name="height" value="0.6" units="cm"/>
      <inkml:brushProperty name="color" value="#FFFC00"/>
      <inkml:brushProperty name="tip" value="rectangle"/>
      <inkml:brushProperty name="rasterOp" value="maskPen"/>
      <inkml:brushProperty name="ignorePressure" value="1"/>
    </inkml:brush>
  </inkml:definitions>
  <inkml:trace contextRef="#ctx0" brushRef="#br0">0 3,'135'-2,"150"5,-226 5,69 18,-81-15,2-1,85 5,753-14,-412-3,597 2,-1042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576FCA-B01C-4B21-9D47-AC350197F55E}" type="datetimeFigureOut">
              <a:rPr lang="hu-HU" smtClean="0"/>
              <a:t>2025. 09. 27.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64E0AB-5278-4BA9-A56C-AB47F288B590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6904716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hu-H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964E0AB-5278-4BA9-A56C-AB47F288B590}" type="slidenum">
              <a:rPr lang="hu-HU" smtClean="0"/>
              <a:t>5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491968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de-DE" dirty="0" err="1"/>
              <a:t>Retrospekt</a:t>
            </a:r>
            <a:r>
              <a:rPr lang="hu-HU" dirty="0"/>
              <a:t>ív </a:t>
            </a:r>
            <a:r>
              <a:rPr lang="hu-HU" dirty="0" err="1"/>
              <a:t>Co</a:t>
            </a:r>
            <a:r>
              <a:rPr lang="de-DE" dirty="0" err="1" smtClean="0"/>
              <a:t>hort</a:t>
            </a:r>
            <a:r>
              <a:rPr lang="hu-HU" dirty="0" smtClean="0"/>
              <a:t> </a:t>
            </a:r>
            <a:r>
              <a:rPr lang="de-DE" dirty="0" smtClean="0"/>
              <a:t>2010 – 2017</a:t>
            </a:r>
            <a:r>
              <a:rPr lang="hu-HU" dirty="0" smtClean="0"/>
              <a:t>, </a:t>
            </a:r>
            <a:r>
              <a:rPr lang="de-DE" dirty="0" smtClean="0"/>
              <a:t>30</a:t>
            </a:r>
            <a:r>
              <a:rPr lang="hu-HU" dirty="0" smtClean="0"/>
              <a:t>.</a:t>
            </a:r>
            <a:r>
              <a:rPr lang="de-DE" dirty="0" smtClean="0"/>
              <a:t>000</a:t>
            </a:r>
            <a:r>
              <a:rPr lang="hu-HU" dirty="0" smtClean="0"/>
              <a:t>+ </a:t>
            </a:r>
            <a:r>
              <a:rPr lang="hu-HU" dirty="0"/>
              <a:t>beteg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22245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Critical Care Medicine 2018</a:t>
            </a:r>
          </a:p>
          <a:p>
            <a:r>
              <a:rPr lang="de-DE" dirty="0" err="1"/>
              <a:t>Retrospek</a:t>
            </a:r>
            <a:r>
              <a:rPr lang="hu-HU" dirty="0" err="1"/>
              <a:t>tív</a:t>
            </a:r>
            <a:r>
              <a:rPr lang="hu-HU" dirty="0"/>
              <a:t> </a:t>
            </a:r>
            <a:r>
              <a:rPr lang="de-DE" dirty="0" err="1"/>
              <a:t>Cohort</a:t>
            </a:r>
            <a:r>
              <a:rPr lang="de-DE" dirty="0"/>
              <a:t> 2005-2016</a:t>
            </a:r>
            <a:endParaRPr lang="hu-HU" dirty="0"/>
          </a:p>
          <a:p>
            <a:r>
              <a:rPr lang="de-DE" dirty="0"/>
              <a:t>16252 </a:t>
            </a:r>
            <a:r>
              <a:rPr lang="de-DE" dirty="0" err="1"/>
              <a:t>beteg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463595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Retropektív</a:t>
            </a:r>
            <a:r>
              <a:rPr lang="hu-HU" dirty="0"/>
              <a:t> </a:t>
            </a:r>
            <a:r>
              <a:rPr lang="hu-HU" dirty="0" err="1"/>
              <a:t>kohort</a:t>
            </a:r>
            <a:r>
              <a:rPr lang="de-DE" dirty="0"/>
              <a:t>, Critical Care 2020</a:t>
            </a:r>
          </a:p>
          <a:p>
            <a:r>
              <a:rPr lang="de-DE" dirty="0"/>
              <a:t>2010 – 2017 </a:t>
            </a:r>
          </a:p>
          <a:p>
            <a:r>
              <a:rPr lang="de-DE" dirty="0"/>
              <a:t>453 </a:t>
            </a:r>
            <a:r>
              <a:rPr lang="hu-HU" dirty="0"/>
              <a:t>beteg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0936716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smtClean="0"/>
              <a:t>Az EURECA II volt ugyanekkor , amikor a TTM-</a:t>
            </a:r>
            <a:r>
              <a:rPr lang="hu-HU" dirty="0" err="1" smtClean="0"/>
              <a:t>ek</a:t>
            </a:r>
            <a:r>
              <a:rPr lang="hu-HU" dirty="0" smtClean="0"/>
              <a:t>.</a:t>
            </a:r>
            <a:r>
              <a:rPr lang="hu-HU" baseline="0" dirty="0" smtClean="0"/>
              <a:t> Real life Europában.</a:t>
            </a: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4E0AB-5278-4BA9-A56C-AB47F288B590}" type="slidenum">
              <a:rPr lang="hu-HU" smtClean="0"/>
              <a:t>30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2524318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Németország: </a:t>
            </a:r>
            <a:r>
              <a:rPr lang="de-DE" dirty="0"/>
              <a:t>A </a:t>
            </a:r>
            <a:r>
              <a:rPr lang="de-DE" dirty="0" err="1"/>
              <a:t>mentőautó</a:t>
            </a:r>
            <a:r>
              <a:rPr lang="de-DE" dirty="0"/>
              <a:t> </a:t>
            </a:r>
            <a:r>
              <a:rPr lang="de-DE" dirty="0" err="1"/>
              <a:t>átlagosan</a:t>
            </a:r>
            <a:r>
              <a:rPr lang="de-DE" dirty="0"/>
              <a:t> 7:11 </a:t>
            </a:r>
            <a:r>
              <a:rPr lang="de-DE" dirty="0" err="1"/>
              <a:t>perc</a:t>
            </a:r>
            <a:r>
              <a:rPr lang="de-DE" dirty="0"/>
              <a:t> </a:t>
            </a:r>
            <a:r>
              <a:rPr lang="de-DE" dirty="0" err="1"/>
              <a:t>után</a:t>
            </a:r>
            <a:r>
              <a:rPr lang="de-DE" dirty="0"/>
              <a:t> </a:t>
            </a:r>
            <a:r>
              <a:rPr lang="de-DE" dirty="0" err="1"/>
              <a:t>érkezett</a:t>
            </a:r>
            <a:r>
              <a:rPr lang="de-DE" dirty="0"/>
              <a:t> </a:t>
            </a:r>
            <a:r>
              <a:rPr lang="de-DE" dirty="0" err="1"/>
              <a:t>meg</a:t>
            </a:r>
            <a:r>
              <a:rPr lang="de-DE" dirty="0"/>
              <a:t>, </a:t>
            </a:r>
            <a:r>
              <a:rPr lang="de-DE" dirty="0" err="1"/>
              <a:t>ami</a:t>
            </a:r>
            <a:r>
              <a:rPr lang="de-DE" dirty="0"/>
              <a:t> a </a:t>
            </a:r>
            <a:r>
              <a:rPr lang="de-DE" dirty="0" err="1"/>
              <a:t>betegek</a:t>
            </a:r>
            <a:r>
              <a:rPr lang="de-DE" dirty="0"/>
              <a:t> 60%-</a:t>
            </a:r>
            <a:r>
              <a:rPr lang="de-DE" dirty="0" err="1"/>
              <a:t>ánál</a:t>
            </a:r>
            <a:r>
              <a:rPr lang="de-DE" dirty="0"/>
              <a:t> </a:t>
            </a:r>
            <a:r>
              <a:rPr lang="de-DE" dirty="0" err="1"/>
              <a:t>az</a:t>
            </a:r>
            <a:r>
              <a:rPr lang="de-DE" dirty="0"/>
              <a:t> </a:t>
            </a:r>
            <a:r>
              <a:rPr lang="de-DE" dirty="0" err="1"/>
              <a:t>újraélesztési</a:t>
            </a:r>
            <a:r>
              <a:rPr lang="de-DE" dirty="0"/>
              <a:t> </a:t>
            </a:r>
            <a:r>
              <a:rPr lang="de-DE" dirty="0" err="1"/>
              <a:t>intézkedések</a:t>
            </a:r>
            <a:r>
              <a:rPr lang="de-DE" dirty="0"/>
              <a:t> </a:t>
            </a:r>
            <a:r>
              <a:rPr lang="de-DE" dirty="0" err="1"/>
              <a:t>megkezdésének</a:t>
            </a:r>
            <a:r>
              <a:rPr lang="de-DE" dirty="0"/>
              <a:t> </a:t>
            </a:r>
            <a:r>
              <a:rPr lang="de-DE" dirty="0" err="1"/>
              <a:t>felel</a:t>
            </a:r>
            <a:r>
              <a:rPr lang="de-DE" dirty="0"/>
              <a:t> </a:t>
            </a:r>
            <a:r>
              <a:rPr lang="de-DE" dirty="0" err="1"/>
              <a:t>meg.Újraélesztés</a:t>
            </a:r>
            <a:r>
              <a:rPr lang="de-DE" dirty="0"/>
              <a:t>, </a:t>
            </a:r>
            <a:r>
              <a:rPr lang="de-DE" dirty="0" err="1"/>
              <a:t>retrospektív</a:t>
            </a:r>
            <a:r>
              <a:rPr lang="de-DE" dirty="0"/>
              <a:t> </a:t>
            </a:r>
            <a:r>
              <a:rPr lang="de-DE" dirty="0" err="1"/>
              <a:t>kohorsz</a:t>
            </a:r>
            <a:r>
              <a:rPr lang="de-DE" dirty="0"/>
              <a:t>, 1992 </a:t>
            </a:r>
            <a:r>
              <a:rPr lang="de-DE" dirty="0" err="1"/>
              <a:t>és</a:t>
            </a:r>
            <a:r>
              <a:rPr lang="de-DE" dirty="0"/>
              <a:t> 2010 </a:t>
            </a:r>
            <a:r>
              <a:rPr lang="de-DE" dirty="0" err="1"/>
              <a:t>közötti</a:t>
            </a:r>
            <a:r>
              <a:rPr lang="de-DE" dirty="0"/>
              <a:t> </a:t>
            </a:r>
            <a:r>
              <a:rPr lang="de-DE" dirty="0" err="1"/>
              <a:t>adatok</a:t>
            </a:r>
            <a:r>
              <a:rPr lang="de-DE" dirty="0"/>
              <a:t>, 1200 </a:t>
            </a:r>
            <a:r>
              <a:rPr lang="de-DE" dirty="0" err="1"/>
              <a:t>elemzett</a:t>
            </a:r>
            <a:r>
              <a:rPr lang="de-DE" dirty="0"/>
              <a:t> </a:t>
            </a:r>
            <a:r>
              <a:rPr lang="de-DE" dirty="0" err="1"/>
              <a:t>beteg</a:t>
            </a:r>
            <a:r>
              <a:rPr lang="de-DE" dirty="0"/>
              <a:t>, OHCA</a:t>
            </a:r>
            <a:r>
              <a:rPr lang="hu-HU" dirty="0"/>
              <a:t>.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422256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/>
              <a:t>Cochrane</a:t>
            </a:r>
            <a:r>
              <a:rPr lang="hu-HU" dirty="0"/>
              <a:t> </a:t>
            </a:r>
            <a:r>
              <a:rPr lang="hu-HU" dirty="0" err="1"/>
              <a:t>Review</a:t>
            </a:r>
            <a:r>
              <a:rPr lang="hu-HU" dirty="0"/>
              <a:t> - 2023 májusában jelent meg12 tanulmány - 3956 beteg bevonásával Kutatási kérdés: Az újraélesztést követő 32-34 °C-ra hűtés jobb eredményt hoz. Összehasonlítás: 32-34°C-os hűtés </a:t>
            </a:r>
            <a:r>
              <a:rPr lang="hu-HU" dirty="0" err="1"/>
              <a:t>vs</a:t>
            </a:r>
            <a:r>
              <a:rPr lang="hu-HU" dirty="0"/>
              <a:t>. nem hűtés </a:t>
            </a:r>
            <a:r>
              <a:rPr lang="hu-HU" dirty="0" err="1"/>
              <a:t>vs</a:t>
            </a:r>
            <a:r>
              <a:rPr lang="hu-HU" dirty="0"/>
              <a:t>. 36°C alatti hűtés.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584304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NEJM </a:t>
            </a:r>
            <a:r>
              <a:rPr lang="de-DE" dirty="0" smtClean="0"/>
              <a:t>2022</a:t>
            </a:r>
            <a:r>
              <a:rPr lang="hu-HU" dirty="0" smtClean="0"/>
              <a:t> </a:t>
            </a:r>
            <a:r>
              <a:rPr lang="hu-HU" dirty="0" err="1" smtClean="0"/>
              <a:t>Metaanlízis</a:t>
            </a:r>
            <a:r>
              <a:rPr lang="de-DE" dirty="0" smtClean="0"/>
              <a:t> </a:t>
            </a:r>
            <a:r>
              <a:rPr lang="de-DE" dirty="0"/>
              <a:t>TTM1 </a:t>
            </a:r>
            <a:r>
              <a:rPr lang="hu-HU" dirty="0"/>
              <a:t>és</a:t>
            </a:r>
            <a:r>
              <a:rPr lang="de-DE" dirty="0"/>
              <a:t> </a:t>
            </a:r>
            <a:r>
              <a:rPr lang="de-DE" dirty="0" smtClean="0"/>
              <a:t>TTM2</a:t>
            </a:r>
            <a:r>
              <a:rPr lang="hu-HU" dirty="0" smtClean="0"/>
              <a:t> 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34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98733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Hyperion</a:t>
            </a:r>
            <a:r>
              <a:rPr lang="hu-HU" baseline="0" dirty="0" smtClean="0"/>
              <a:t> 33 </a:t>
            </a:r>
            <a:r>
              <a:rPr lang="hu-HU" baseline="0" dirty="0" err="1" smtClean="0"/>
              <a:t>vs</a:t>
            </a:r>
            <a:r>
              <a:rPr lang="hu-HU" baseline="0" dirty="0" smtClean="0"/>
              <a:t> TTM &lt;37C</a:t>
            </a:r>
          </a:p>
          <a:p>
            <a:r>
              <a:rPr lang="hu-HU" baseline="0" dirty="0" smtClean="0"/>
              <a:t>584 beteg 25 ITO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4E0AB-5278-4BA9-A56C-AB47F288B590}" type="slidenum">
              <a:rPr lang="hu-HU" smtClean="0"/>
              <a:t>8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6212815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Zieltemperatur im Median erst 7h nach Randomisierung bzw. 9h nach Kreislaufstillstand erreicht.</a:t>
            </a:r>
          </a:p>
          <a:p>
            <a:r>
              <a:rPr lang="de-DE" dirty="0"/>
              <a:t>Aufrechterhaltung 33°C über lediglich 19h.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3426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13109C-3240-4CE7-A2EE-16902A764899}" type="slidenum">
              <a:rPr kumimoji="0" lang="hu-H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itchFamily="34" charset="0"/>
              <a:ea typeface="+mn-ea"/>
              <a:cs typeface="+mn-cs"/>
            </a:endParaRPr>
          </a:p>
        </p:txBody>
      </p:sp>
      <p:sp>
        <p:nvSpPr>
          <p:cNvPr id="11776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776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hu-HU" smtClean="0"/>
          </a:p>
        </p:txBody>
      </p:sp>
    </p:spTree>
    <p:extLst>
      <p:ext uri="{BB962C8B-B14F-4D97-AF65-F5344CB8AC3E}">
        <p14:creationId xmlns:p14="http://schemas.microsoft.com/office/powerpoint/2010/main" val="368852619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2D4B96F2-B6C1-4BA7-8051-C9A73EC84770}" type="slidenum">
              <a:rPr kumimoji="0" lang="hu-HU" altLang="hu-HU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hu-HU" altLang="hu-H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430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hu-HU" altLang="hu-HU" smtClean="0"/>
          </a:p>
        </p:txBody>
      </p:sp>
    </p:spTree>
    <p:extLst>
      <p:ext uri="{BB962C8B-B14F-4D97-AF65-F5344CB8AC3E}">
        <p14:creationId xmlns:p14="http://schemas.microsoft.com/office/powerpoint/2010/main" val="36479594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48 </a:t>
            </a:r>
            <a:r>
              <a:rPr lang="en-US" dirty="0" err="1" smtClean="0"/>
              <a:t>vs</a:t>
            </a:r>
            <a:r>
              <a:rPr lang="en-US" dirty="0" smtClean="0"/>
              <a:t> 24 hours:</a:t>
            </a:r>
          </a:p>
          <a:p>
            <a:r>
              <a:rPr lang="en-US" dirty="0" smtClean="0"/>
              <a:t>CPC 1,2:</a:t>
            </a:r>
            <a:r>
              <a:rPr lang="en-US" baseline="0" dirty="0" smtClean="0"/>
              <a:t> 69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64%</a:t>
            </a:r>
            <a:endParaRPr lang="en-US" dirty="0" smtClean="0"/>
          </a:p>
          <a:p>
            <a:r>
              <a:rPr lang="en-US" dirty="0" err="1" smtClean="0"/>
              <a:t>Adveres</a:t>
            </a:r>
            <a:r>
              <a:rPr lang="en-US" dirty="0" smtClean="0"/>
              <a:t> event: 97 </a:t>
            </a:r>
            <a:r>
              <a:rPr lang="en-US" dirty="0" err="1" smtClean="0"/>
              <a:t>vs</a:t>
            </a:r>
            <a:r>
              <a:rPr lang="en-US" dirty="0" smtClean="0"/>
              <a:t> 91 % </a:t>
            </a:r>
          </a:p>
          <a:p>
            <a:r>
              <a:rPr lang="en-US" dirty="0" err="1" smtClean="0"/>
              <a:t>Lelegeztetes</a:t>
            </a:r>
            <a:r>
              <a:rPr lang="en-US" baseline="0" dirty="0" smtClean="0"/>
              <a:t> </a:t>
            </a:r>
            <a:r>
              <a:rPr lang="en-US" baseline="0" dirty="0" err="1" smtClean="0"/>
              <a:t>hossza</a:t>
            </a:r>
            <a:r>
              <a:rPr lang="en-US" baseline="0" dirty="0" smtClean="0"/>
              <a:t>: </a:t>
            </a:r>
            <a:r>
              <a:rPr lang="en-US" dirty="0" smtClean="0"/>
              <a:t>120 </a:t>
            </a:r>
            <a:r>
              <a:rPr lang="en-US" dirty="0" err="1" smtClean="0"/>
              <a:t>vs</a:t>
            </a:r>
            <a:r>
              <a:rPr lang="en-US" dirty="0" smtClean="0"/>
              <a:t> 87 H</a:t>
            </a:r>
          </a:p>
          <a:p>
            <a:r>
              <a:rPr lang="en-US" dirty="0" smtClean="0"/>
              <a:t>ITO </a:t>
            </a:r>
            <a:r>
              <a:rPr lang="en-US" dirty="0" err="1" smtClean="0"/>
              <a:t>hossza</a:t>
            </a:r>
            <a:r>
              <a:rPr lang="en-US" dirty="0" smtClean="0"/>
              <a:t>:</a:t>
            </a:r>
            <a:r>
              <a:rPr lang="en-US" baseline="0" dirty="0" smtClean="0"/>
              <a:t> 151 </a:t>
            </a:r>
            <a:r>
              <a:rPr lang="en-US" baseline="0" dirty="0" err="1" smtClean="0"/>
              <a:t>vs</a:t>
            </a:r>
            <a:r>
              <a:rPr lang="en-US" baseline="0" dirty="0" smtClean="0"/>
              <a:t> 117 h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512D19-4E6C-BF47-9BB2-D7EDEE686F3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179767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 err="1" smtClean="0"/>
              <a:t>Hyperion</a:t>
            </a:r>
            <a:r>
              <a:rPr lang="hu-HU" baseline="0" dirty="0" smtClean="0"/>
              <a:t> 33 </a:t>
            </a:r>
            <a:r>
              <a:rPr lang="hu-HU" baseline="0" dirty="0" err="1" smtClean="0"/>
              <a:t>vs</a:t>
            </a:r>
            <a:r>
              <a:rPr lang="hu-HU" baseline="0" dirty="0" smtClean="0"/>
              <a:t> TTM &lt;37C</a:t>
            </a:r>
          </a:p>
          <a:p>
            <a:r>
              <a:rPr lang="hu-HU" baseline="0" dirty="0" smtClean="0"/>
              <a:t>584 beteg 25 ITO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64E0AB-5278-4BA9-A56C-AB47F288B590}" type="slidenum">
              <a:rPr lang="hu-HU" smtClean="0"/>
              <a:t>16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9862272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68580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err="1"/>
              <a:t>Metaanalízis</a:t>
            </a:r>
            <a:r>
              <a:rPr lang="de-DE" dirty="0"/>
              <a:t> The American Journal </a:t>
            </a:r>
            <a:r>
              <a:rPr lang="de-DE" dirty="0" err="1"/>
              <a:t>of</a:t>
            </a:r>
            <a:r>
              <a:rPr lang="de-DE" dirty="0"/>
              <a:t> </a:t>
            </a:r>
            <a:r>
              <a:rPr lang="de-DE" dirty="0" err="1"/>
              <a:t>Cardiology</a:t>
            </a:r>
            <a:r>
              <a:rPr lang="de-DE" dirty="0"/>
              <a:t> </a:t>
            </a:r>
            <a:endParaRPr lang="hu-HU" dirty="0"/>
          </a:p>
          <a:p>
            <a:r>
              <a:rPr lang="de-DE" dirty="0" err="1"/>
              <a:t>Megjelent</a:t>
            </a:r>
            <a:r>
              <a:rPr lang="de-DE" dirty="0"/>
              <a:t> 2023 június12 </a:t>
            </a:r>
            <a:endParaRPr lang="hu-HU" dirty="0"/>
          </a:p>
          <a:p>
            <a:r>
              <a:rPr lang="de-DE" dirty="0" err="1"/>
              <a:t>vizsgálat</a:t>
            </a:r>
            <a:r>
              <a:rPr lang="de-DE" dirty="0"/>
              <a:t> 4262 </a:t>
            </a:r>
            <a:r>
              <a:rPr lang="de-DE" dirty="0" err="1"/>
              <a:t>beteg</a:t>
            </a:r>
            <a:r>
              <a:rPr lang="hu-HU" dirty="0"/>
              <a:t> </a:t>
            </a:r>
          </a:p>
          <a:p>
            <a:r>
              <a:rPr lang="de-DE" dirty="0"/>
              <a:t>A </a:t>
            </a:r>
            <a:r>
              <a:rPr lang="de-DE" dirty="0" err="1"/>
              <a:t>bevont</a:t>
            </a:r>
            <a:r>
              <a:rPr lang="de-DE" dirty="0"/>
              <a:t> </a:t>
            </a:r>
            <a:r>
              <a:rPr lang="de-DE" dirty="0" err="1"/>
              <a:t>vizsgálatok</a:t>
            </a:r>
            <a:r>
              <a:rPr lang="de-DE" dirty="0"/>
              <a:t> </a:t>
            </a:r>
            <a:r>
              <a:rPr lang="de-DE" dirty="0" err="1"/>
              <a:t>időszaka</a:t>
            </a:r>
            <a:r>
              <a:rPr lang="de-DE" dirty="0"/>
              <a:t>: 1997-2022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0F265F1-330A-44D9-9E64-4CFEEA50F17A}" type="slidenum">
              <a:rPr kumimoji="0" lang="de-DE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de-DE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00402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DA7B434-8DA8-4C92-AD2E-DDA8D424550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D3FC826-9CCE-4EAF-BED3-D3121DB35D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7D59C0B-BC16-4E1F-9113-C3985C3824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EB1C45A-9831-485A-AC01-C9267B242C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B49E9EE-D808-44DD-945C-B7706E0889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4488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FFA922F-852E-44DE-9563-CBCBBB6DB4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8836A5ED-5D0E-469B-B283-84D36E433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B71B2A9-7645-4A4D-AE40-8A12A5F76B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4A8AE34-A5BA-4110-8A1B-83E24A09D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9F90A571-F002-487F-BB2A-5A20BFFE60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1618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950FEDA6-79F8-44DC-AEB9-8001FBC700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2ED770D-DD7F-48EA-902E-2057B63EEE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95426A3B-1528-4D1A-B17A-A8691B3C71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1C086DC-0704-4687-85CB-39FF3812F5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D2441A4F-7375-4B3D-99CA-764FC60F3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7908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906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4478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447801"/>
            <a:ext cx="53848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5892084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Only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24043" y="238543"/>
            <a:ext cx="11543103" cy="616455"/>
          </a:xfrm>
        </p:spPr>
        <p:txBody>
          <a:bodyPr anchor="ctr" anchorCtr="0">
            <a:noAutofit/>
          </a:bodyPr>
          <a:lstStyle>
            <a:lvl1pPr>
              <a:lnSpc>
                <a:spcPct val="100000"/>
              </a:lnSpc>
              <a:defRPr sz="3200" b="0"/>
            </a:lvl1pPr>
          </a:lstStyle>
          <a:p>
            <a:endParaRPr lang="en-US" noProof="0" dirty="0"/>
          </a:p>
        </p:txBody>
      </p:sp>
      <p:sp>
        <p:nvSpPr>
          <p:cNvPr id="9" name="Textplatzhalter 7"/>
          <p:cNvSpPr>
            <a:spLocks noGrp="1"/>
          </p:cNvSpPr>
          <p:nvPr>
            <p:ph type="body" sz="quarter" idx="13"/>
          </p:nvPr>
        </p:nvSpPr>
        <p:spPr>
          <a:xfrm>
            <a:off x="324042" y="854994"/>
            <a:ext cx="11543103" cy="336244"/>
          </a:xfrm>
        </p:spPr>
        <p:txBody>
          <a:bodyPr lIns="0" tIns="0" rIns="0" bIns="0" anchor="t" anchorCtr="0">
            <a:noAutofit/>
          </a:bodyPr>
          <a:lstStyle>
            <a:lvl1pPr marL="0" indent="0">
              <a:buNone/>
              <a:defRPr sz="2000" b="0">
                <a:solidFill>
                  <a:srgbClr val="AFAFAF"/>
                </a:solidFill>
              </a:defRPr>
            </a:lvl1pPr>
          </a:lstStyle>
          <a:p>
            <a:pPr lvl="0"/>
            <a:r>
              <a:rPr lang="en-US" noProof="0" dirty="0"/>
              <a:t>Click to edit Master text styles</a:t>
            </a:r>
          </a:p>
        </p:txBody>
      </p:sp>
      <p:sp>
        <p:nvSpPr>
          <p:cNvPr id="34" name="Datumsplatzhalter 33"/>
          <p:cNvSpPr>
            <a:spLocks noGrp="1"/>
          </p:cNvSpPr>
          <p:nvPr>
            <p:ph type="dt" sz="half" idx="14"/>
          </p:nvPr>
        </p:nvSpPr>
        <p:spPr>
          <a:xfrm>
            <a:off x="8468827" y="6163203"/>
            <a:ext cx="1260164" cy="365125"/>
          </a:xfrm>
          <a:prstGeom prst="rect">
            <a:avLst/>
          </a:prstGeom>
        </p:spPr>
        <p:txBody>
          <a:bodyPr/>
          <a:lstStyle/>
          <a:p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858043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Titelmasterformat durch Klicken bearbeiten</a:t>
            </a:r>
          </a:p>
        </p:txBody>
      </p:sp>
    </p:spTree>
    <p:extLst>
      <p:ext uri="{BB962C8B-B14F-4D97-AF65-F5344CB8AC3E}">
        <p14:creationId xmlns:p14="http://schemas.microsoft.com/office/powerpoint/2010/main" val="2127817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hu-HU" smtClean="0"/>
              <a:t>Alcím mintájának szerkesztése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F601954F-5A93-4C87-A48B-BA18B3F47BE0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50544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2BAE886-716A-4901-B767-B8521FCAED6D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9843609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DC6C6EA-8B40-4E31-B570-919317F40F6D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157671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60719816-2B98-4AA4-A52D-79BDE422C6EC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198192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0A1CFE7B-D2CA-44A2-AE71-FB2CF3AE2E9C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867174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38F14A3-F19A-4EBC-B176-52E96271D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A54D9EB-2B22-4B37-B4B3-19D0C5F199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689648A6-64DB-4ACE-881D-9A7A5E69A2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43AF8B4-5DB3-4BE4-A50B-7CDDCBFB9B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F896BE6A-9F32-4868-97B9-B136564DD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684944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49A74DA-EFCD-4B14-8255-FC29EDC5F170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5735578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47876430-86BA-496E-AD90-81A034920DA9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6076216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5DD6097-32E9-4AA7-89B2-D7B4B2D6E4B5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7579030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hu-HU" noProof="0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 smtClean="0"/>
              <a:t>Mintaszöveg szerkesztése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E3FC0281-D904-471B-88B1-A31EA44BA5F7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9832859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3F61F735-3496-4A90-8242-60094AB596F7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2919280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2D693587-FF39-4525-A71B-BF75E337E5A7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3529168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AndObj" preserve="1">
  <p:cSld name="Cím, szöveg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Szöveg helye 2"/>
          <p:cNvSpPr>
            <a:spLocks noGrp="1"/>
          </p:cNvSpPr>
          <p:nvPr>
            <p:ph type="body"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  <a:endParaRPr lang="hu-H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1C6470DE-869E-482F-BCA1-3EF336C4DA03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6161820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bl" preserve="1">
  <p:cSld name="Cím és tábláz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hu-HU" smtClean="0"/>
              <a:t>Mintacím szerkesztése</a:t>
            </a:r>
            <a:endParaRPr lang="hu-HU"/>
          </a:p>
        </p:txBody>
      </p:sp>
      <p:sp>
        <p:nvSpPr>
          <p:cNvPr id="3" name="Táblázat helye 2"/>
          <p:cNvSpPr>
            <a:spLocks noGrp="1"/>
          </p:cNvSpPr>
          <p:nvPr>
            <p:ph type="tbl" idx="1"/>
          </p:nvPr>
        </p:nvSpPr>
        <p:spPr>
          <a:xfrm>
            <a:off x="609600" y="1600201"/>
            <a:ext cx="10972800" cy="4525963"/>
          </a:xfrm>
        </p:spPr>
        <p:txBody>
          <a:bodyPr/>
          <a:lstStyle/>
          <a:p>
            <a:pPr lvl="0"/>
            <a:endParaRPr lang="hu-H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hu-H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fld id="{AC43A60D-1CDF-40CB-8305-50C27B3CCB9B}" type="slidenum">
              <a:rPr lang="hu-HU" smtClean="0"/>
              <a:pPr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485355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7759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9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5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189" indent="0">
              <a:buNone/>
              <a:defRPr sz="1800"/>
            </a:lvl2pPr>
            <a:lvl3pPr marL="914377" indent="0">
              <a:buNone/>
              <a:defRPr sz="1600"/>
            </a:lvl3pPr>
            <a:lvl4pPr marL="1371566" indent="0">
              <a:buNone/>
              <a:defRPr sz="1400"/>
            </a:lvl4pPr>
            <a:lvl5pPr marL="1828754" indent="0">
              <a:buNone/>
              <a:defRPr sz="1400"/>
            </a:lvl5pPr>
            <a:lvl6pPr marL="2285943" indent="0">
              <a:buNone/>
              <a:defRPr sz="1400"/>
            </a:lvl6pPr>
            <a:lvl7pPr marL="2743131" indent="0">
              <a:buNone/>
              <a:defRPr sz="1400"/>
            </a:lvl7pPr>
            <a:lvl8pPr marL="3200320" indent="0">
              <a:buNone/>
              <a:defRPr sz="1400"/>
            </a:lvl8pPr>
            <a:lvl9pPr marL="3657509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98483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9AE2824-BF97-4F8C-A7D6-3F6DC47ADA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F15589A5-A3C5-4F82-92CD-AF409D1E8B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AFA774A5-C942-4371-8799-772FA65A8E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E2E97DC4-8417-4C68-87DD-C71A9A65F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B1F8E30-5FDF-4D1C-A428-5A251C3E0D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933178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76405"/>
            <a:ext cx="53848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76405"/>
            <a:ext cx="5384800" cy="44497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1057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3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3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75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75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98267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543250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447427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6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8"/>
            <a:ext cx="6815668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6" y="1435105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5364736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189" indent="0">
              <a:buNone/>
              <a:defRPr sz="1200"/>
            </a:lvl2pPr>
            <a:lvl3pPr marL="914377" indent="0">
              <a:buNone/>
              <a:defRPr sz="1000"/>
            </a:lvl3pPr>
            <a:lvl4pPr marL="1371566" indent="0">
              <a:buNone/>
              <a:defRPr sz="900"/>
            </a:lvl4pPr>
            <a:lvl5pPr marL="1828754" indent="0">
              <a:buNone/>
              <a:defRPr sz="900"/>
            </a:lvl5pPr>
            <a:lvl6pPr marL="2285943" indent="0">
              <a:buNone/>
              <a:defRPr sz="900"/>
            </a:lvl6pPr>
            <a:lvl7pPr marL="2743131" indent="0">
              <a:buNone/>
              <a:defRPr sz="900"/>
            </a:lvl7pPr>
            <a:lvl8pPr marL="3200320" indent="0">
              <a:buNone/>
              <a:defRPr sz="900"/>
            </a:lvl8pPr>
            <a:lvl9pPr marL="3657509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33318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54847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28608"/>
            <a:ext cx="2743200" cy="58975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28608"/>
            <a:ext cx="8026400" cy="58975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80692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609600" y="1676405"/>
            <a:ext cx="5384800" cy="44497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6197600" y="1676405"/>
            <a:ext cx="5384800" cy="4449763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155856111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5"/>
          <p:cNvSpPr>
            <a:spLocks noChangeArrowheads="1"/>
          </p:cNvSpPr>
          <p:nvPr/>
        </p:nvSpPr>
        <p:spPr bwMode="auto">
          <a:xfrm>
            <a:off x="5080000" y="1371600"/>
            <a:ext cx="2540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 smtClean="0">
              <a:solidFill>
                <a:prstClr val="black"/>
              </a:solidFill>
            </a:endParaRPr>
          </a:p>
        </p:txBody>
      </p:sp>
      <p:pic>
        <p:nvPicPr>
          <p:cNvPr id="3" name="Picture 8" descr="title3_24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19516" cy="688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4" name="Group 8"/>
          <p:cNvGrpSpPr>
            <a:grpSpLocks/>
          </p:cNvGrpSpPr>
          <p:nvPr/>
        </p:nvGrpSpPr>
        <p:grpSpPr bwMode="auto">
          <a:xfrm>
            <a:off x="10160004" y="5303838"/>
            <a:ext cx="2055284" cy="1549400"/>
            <a:chOff x="6858000" y="5334000"/>
            <a:chExt cx="1516380" cy="1524000"/>
          </a:xfrm>
        </p:grpSpPr>
        <p:sp>
          <p:nvSpPr>
            <p:cNvPr id="5" name="Rectangle 4"/>
            <p:cNvSpPr/>
            <p:nvPr userDrawn="1"/>
          </p:nvSpPr>
          <p:spPr>
            <a:xfrm>
              <a:off x="7620094" y="5334000"/>
              <a:ext cx="754286" cy="754192"/>
            </a:xfrm>
            <a:prstGeom prst="rect">
              <a:avLst/>
            </a:prstGeom>
            <a:solidFill>
              <a:srgbClr val="77B0DD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rgbClr val="FFFFFF"/>
                </a:solidFill>
                <a:ea typeface="ＭＳ Ｐゴシック" pitchFamily="-65" charset="-128"/>
              </a:endParaRPr>
            </a:p>
          </p:txBody>
        </p:sp>
        <p:sp>
          <p:nvSpPr>
            <p:cNvPr id="6" name="Rectangle 5"/>
            <p:cNvSpPr/>
            <p:nvPr userDrawn="1"/>
          </p:nvSpPr>
          <p:spPr>
            <a:xfrm>
              <a:off x="6858000" y="6096000"/>
              <a:ext cx="762094" cy="762000"/>
            </a:xfrm>
            <a:prstGeom prst="rect">
              <a:avLst/>
            </a:prstGeom>
            <a:solidFill>
              <a:srgbClr val="006BC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US" sz="1800" dirty="0">
                <a:solidFill>
                  <a:srgbClr val="FFFFFF"/>
                </a:solidFill>
                <a:ea typeface="ＭＳ Ｐゴシック" pitchFamily="-65" charset="-128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5407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F13BE5-84D4-4AC3-B8F4-66BEA031D2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FB1FF8-1A4C-474E-A7F3-998EE097F8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DD8B8E35-5F8C-4464-9E79-DF19AED0C76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F0927D4E-F191-408A-95F4-A2945F2A61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4D9F8D51-ABBE-4AD7-B467-BF0B079061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C03961D-E8D4-4A80-A4AF-D6E6CF951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2644454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32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189" indent="0" algn="ctr">
              <a:buNone/>
              <a:defRPr/>
            </a:lvl2pPr>
            <a:lvl3pPr marL="914377" indent="0" algn="ctr">
              <a:buNone/>
              <a:defRPr/>
            </a:lvl3pPr>
            <a:lvl4pPr marL="1371566" indent="0" algn="ctr">
              <a:buNone/>
              <a:defRPr/>
            </a:lvl4pPr>
            <a:lvl5pPr marL="1828754" indent="0" algn="ctr">
              <a:buNone/>
              <a:defRPr/>
            </a:lvl5pPr>
            <a:lvl6pPr marL="2285943" indent="0" algn="ctr">
              <a:buNone/>
              <a:defRPr/>
            </a:lvl6pPr>
            <a:lvl7pPr marL="2743131" indent="0" algn="ctr">
              <a:buNone/>
              <a:defRPr/>
            </a:lvl7pPr>
            <a:lvl8pPr marL="3200320" indent="0" algn="ctr">
              <a:buNone/>
              <a:defRPr/>
            </a:lvl8pPr>
            <a:lvl9pPr marL="3657509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5131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clipArtAndTx" preserve="1">
  <p:cSld name="Title, Clip Ar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28600"/>
            <a:ext cx="10972800" cy="9906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lipArt Placeholder 2"/>
          <p:cNvSpPr>
            <a:spLocks noGrp="1"/>
          </p:cNvSpPr>
          <p:nvPr>
            <p:ph type="clipArt" sz="half" idx="1"/>
          </p:nvPr>
        </p:nvSpPr>
        <p:spPr>
          <a:xfrm>
            <a:off x="609600" y="1616075"/>
            <a:ext cx="5384800" cy="4510088"/>
          </a:xfrm>
        </p:spPr>
        <p:txBody>
          <a:bodyPr/>
          <a:lstStyle/>
          <a:p>
            <a:pPr lvl="0"/>
            <a:r>
              <a:rPr lang="en-US" noProof="0" smtClean="0"/>
              <a:t>Click icon to add clip art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16075"/>
            <a:ext cx="5384800" cy="45100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2350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8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7600" y="1600208"/>
            <a:ext cx="53848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fld id="{0A8204C9-1886-BB49-BB95-BE0D5BB0289D}" type="datetime1">
              <a:rPr lang="nl-BE" smtClean="0">
                <a:solidFill>
                  <a:prstClr val="black"/>
                </a:solidFill>
              </a:rPr>
              <a:pPr>
                <a:defRPr/>
              </a:pPr>
              <a:t>27/09/2025</a:t>
            </a:fld>
            <a:endParaRPr lang="en-US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</p:spPr>
        <p:txBody>
          <a:bodyPr/>
          <a:lstStyle>
            <a:lvl1pPr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Arial" pitchFamily="34" charset="0"/>
                <a:cs typeface="+mn-cs"/>
              </a:defRPr>
            </a:lvl1pPr>
          </a:lstStyle>
          <a:p>
            <a:pPr>
              <a:defRPr/>
            </a:pPr>
            <a:r>
              <a:rPr lang="en-US" smtClean="0">
                <a:solidFill>
                  <a:prstClr val="black"/>
                </a:solidFill>
              </a:rPr>
              <a:t>Property of ZOLL</a:t>
            </a:r>
            <a:endParaRPr lang="en-US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6FC0E7E-DED0-4169-988F-9154533D7E37}" type="slidenum">
              <a:rPr lang="en-US" altLang="en-US">
                <a:solidFill>
                  <a:prstClr val="black"/>
                </a:solidFill>
                <a:cs typeface="Arial" panose="020B0604020202020204" pitchFamily="34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altLang="en-US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154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D07AEE7-6CCD-4CA0-A8CA-66D5223894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412D2BBB-683A-4352-A8FB-3A8F947436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872BBC9-71E0-4D71-B87C-E5766282C4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CBC4C7A4-DDD2-41E6-944F-07CF01ECB4E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22CF3D7D-A5B2-49EA-BE03-2F378FB4F55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C91814A6-46F1-4256-94A5-78A0BB787F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BFF8C040-58BB-47BB-ADB6-85416019A8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8272E183-1F6E-4092-B1E8-0C5554D478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62856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11E807-F362-4270-A0A2-ABC8D80728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81A629EF-FF49-4D66-823E-9607C48330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7889EBD-7C55-4EA0-A274-6211542B47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DCDE2774-9837-4F37-AAA6-56B4B390B3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7891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03CCDD6E-B6E4-49E1-84D5-55B72E76C8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8FE92B92-B3AE-45FA-B51D-F411334E1C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DC2B373F-0FE4-40F8-AF50-3E445A0047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13843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AAE654C-C7AC-4AE2-AABE-25ECC4DA7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AB16B78-CD99-469D-A006-05B00781A1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55DB9AF-F458-43C1-B94F-4D14D80D26B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1BBC3A04-6E94-44D3-9963-17B929E4C6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04CE1448-7356-4050-97C3-93E734FCA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BF050E4-B40D-4FED-B463-E4CC815D1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174449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CE11ED4-25F6-4ACE-A0D4-9B58E1433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D0C4BDA1-58B6-4653-BA35-10514CD1A3A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276D02FD-B7CA-4140-95A0-559130284C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0C0A8914-23BC-4C54-AD58-EBB25DAFFF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C3BE9946-3BA7-40C4-8632-02778CB92B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6F6F2CAB-6F37-41C4-85E0-6CD0466181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19284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13" Type="http://schemas.openxmlformats.org/officeDocument/2006/relationships/slideLayout" Target="../slideLayouts/slideLayout27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slideLayout" Target="../slideLayouts/slideLayout26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40.xml"/><Relationship Id="rId18" Type="http://schemas.openxmlformats.org/officeDocument/2006/relationships/image" Target="../media/image2.jpeg"/><Relationship Id="rId3" Type="http://schemas.openxmlformats.org/officeDocument/2006/relationships/slideLayout" Target="../slideLayouts/slideLayout30.xml"/><Relationship Id="rId7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9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29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8.xml"/><Relationship Id="rId6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8.xml"/><Relationship Id="rId5" Type="http://schemas.openxmlformats.org/officeDocument/2006/relationships/slideLayout" Target="../slideLayouts/slideLayout32.xml"/><Relationship Id="rId1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37.xml"/><Relationship Id="rId4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6.xml"/><Relationship Id="rId14" Type="http://schemas.openxmlformats.org/officeDocument/2006/relationships/slideLayout" Target="../slideLayouts/slideLayout4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875FD39C-9EFC-479D-8971-72B5175066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C93FCBCA-DF8C-4596-B015-D2745B1CD0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C9A045-1354-4111-9622-71096CCA78F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C81229-D317-47E6-88AA-435AAFFC03CF}" type="datetimeFigureOut">
              <a:rPr lang="de-DE" smtClean="0"/>
              <a:t>27.09.2025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9252F51E-D61F-440A-96C8-9376CC4252B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CE711F3-ECDF-43D0-9F9B-65BF848F254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9816A2-072D-447E-95AD-177168815FCF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358337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Mintacím szerkesztése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hu-HU" smtClean="0"/>
              <a:t>Mintaszöveg szerkesztése</a:t>
            </a:r>
          </a:p>
          <a:p>
            <a:pPr lvl="1"/>
            <a:r>
              <a:rPr lang="hu-HU" smtClean="0"/>
              <a:t>Második szint</a:t>
            </a:r>
          </a:p>
          <a:p>
            <a:pPr lvl="2"/>
            <a:r>
              <a:rPr lang="hu-HU" smtClean="0"/>
              <a:t>Harmadik szint</a:t>
            </a:r>
          </a:p>
          <a:p>
            <a:pPr lvl="3"/>
            <a:r>
              <a:rPr lang="hu-HU" smtClean="0"/>
              <a:t>Negyedik szint</a:t>
            </a:r>
          </a:p>
          <a:p>
            <a:pPr lvl="4"/>
            <a:r>
              <a:rPr lang="hu-HU" smtClean="0"/>
              <a:t>Ötödik szint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hu-H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000000"/>
                </a:solidFill>
                <a:latin typeface="Arial" charset="0"/>
                <a:cs typeface="+mn-cs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4630E40-B155-41BE-97BD-728EA14250F0}" type="slidenum">
              <a:rPr lang="hu-H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8601122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hu-H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1" descr="option5.jpg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" y="0"/>
            <a:ext cx="12223751" cy="687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28600"/>
            <a:ext cx="10972800" cy="99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16075"/>
            <a:ext cx="10972800" cy="451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0"/>
            <a:r>
              <a:rPr lang="en-US" altLang="en-US" smtClean="0"/>
              <a:t> Sample 2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1029" name="Rectangle 6"/>
          <p:cNvSpPr>
            <a:spLocks noChangeArrowheads="1"/>
          </p:cNvSpPr>
          <p:nvPr/>
        </p:nvSpPr>
        <p:spPr bwMode="auto">
          <a:xfrm>
            <a:off x="508000" y="1066800"/>
            <a:ext cx="11176000" cy="7620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rgbClr val="0487C8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  <a:defRPr/>
            </a:pPr>
            <a:endParaRPr lang="en-US" sz="1800" smtClean="0">
              <a:solidFill>
                <a:prstClr val="black"/>
              </a:solidFill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0668005" y="4991107"/>
            <a:ext cx="1022350" cy="766763"/>
          </a:xfrm>
          <a:prstGeom prst="rect">
            <a:avLst/>
          </a:prstGeom>
          <a:solidFill>
            <a:srgbClr val="77B0D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  <a:ea typeface="ＭＳ Ｐゴシック" pitchFamily="-65" charset="-128"/>
            </a:endParaRPr>
          </a:p>
        </p:txBody>
      </p:sp>
      <p:sp>
        <p:nvSpPr>
          <p:cNvPr id="11" name="Rectangle 10"/>
          <p:cNvSpPr/>
          <p:nvPr/>
        </p:nvSpPr>
        <p:spPr bwMode="auto">
          <a:xfrm>
            <a:off x="9635071" y="5765800"/>
            <a:ext cx="1032933" cy="774700"/>
          </a:xfrm>
          <a:prstGeom prst="rect">
            <a:avLst/>
          </a:prstGeom>
          <a:solidFill>
            <a:srgbClr val="006BC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800" dirty="0">
              <a:solidFill>
                <a:srgbClr val="FFFFFF"/>
              </a:solidFill>
              <a:ea typeface="ＭＳ Ｐゴシック" pitchFamily="-65" charset="-128"/>
            </a:endParaRPr>
          </a:p>
        </p:txBody>
      </p:sp>
      <p:pic>
        <p:nvPicPr>
          <p:cNvPr id="1032" name="Picture 12" descr="hospsquaregr.jpg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33620" y="5807075"/>
            <a:ext cx="952500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9785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  <p:sldLayoutId id="2147483706" r:id="rId2"/>
    <p:sldLayoutId id="2147483707" r:id="rId3"/>
    <p:sldLayoutId id="2147483708" r:id="rId4"/>
    <p:sldLayoutId id="2147483709" r:id="rId5"/>
    <p:sldLayoutId id="2147483710" r:id="rId6"/>
    <p:sldLayoutId id="2147483711" r:id="rId7"/>
    <p:sldLayoutId id="2147483712" r:id="rId8"/>
    <p:sldLayoutId id="2147483713" r:id="rId9"/>
    <p:sldLayoutId id="2147483714" r:id="rId10"/>
    <p:sldLayoutId id="2147483715" r:id="rId11"/>
    <p:sldLayoutId id="2147483716" r:id="rId12"/>
    <p:sldLayoutId id="2147483717" r:id="rId13"/>
    <p:sldLayoutId id="2147483718" r:id="rId14"/>
    <p:sldLayoutId id="2147483719" r:id="rId15"/>
  </p:sldLayoutIdLst>
  <p:timing>
    <p:tnLst>
      <p:par>
        <p:cTn id="1" dur="indefinite" restart="never" nodeType="tmRoot"/>
      </p:par>
    </p:tnLst>
  </p:timing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487C8"/>
          </a:solidFill>
          <a:latin typeface="+mj-lt"/>
          <a:ea typeface="MS PGothic" panose="020B0600070205080204" pitchFamily="34" charset="-128"/>
          <a:cs typeface="ＭＳ Ｐゴシック" pitchFamily="-108" charset="-128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487C8"/>
          </a:solidFill>
          <a:latin typeface="Arial" pitchFamily="-108" charset="0"/>
          <a:ea typeface="MS PGothic" panose="020B0600070205080204" pitchFamily="34" charset="-128"/>
          <a:cs typeface="ＭＳ Ｐゴシック" pitchFamily="-108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487C8"/>
          </a:solidFill>
          <a:latin typeface="Arial" pitchFamily="-108" charset="0"/>
          <a:ea typeface="MS PGothic" panose="020B0600070205080204" pitchFamily="34" charset="-128"/>
          <a:cs typeface="ＭＳ Ｐゴシック" pitchFamily="-108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487C8"/>
          </a:solidFill>
          <a:latin typeface="Arial" pitchFamily="-108" charset="0"/>
          <a:ea typeface="MS PGothic" panose="020B0600070205080204" pitchFamily="34" charset="-128"/>
          <a:cs typeface="ＭＳ Ｐゴシック" pitchFamily="-108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 b="1">
          <a:solidFill>
            <a:srgbClr val="0487C8"/>
          </a:solidFill>
          <a:latin typeface="Arial" pitchFamily="-108" charset="0"/>
          <a:ea typeface="MS PGothic" panose="020B0600070205080204" pitchFamily="34" charset="-128"/>
          <a:cs typeface="ＭＳ Ｐゴシック" pitchFamily="-108" charset="-128"/>
        </a:defRPr>
      </a:lvl5pPr>
      <a:lvl6pPr marL="457189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08" charset="0"/>
        </a:defRPr>
      </a:lvl6pPr>
      <a:lvl7pPr marL="914377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08" charset="0"/>
        </a:defRPr>
      </a:lvl7pPr>
      <a:lvl8pPr marL="1371566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08" charset="0"/>
        </a:defRPr>
      </a:lvl8pPr>
      <a:lvl9pPr marL="1828754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" pitchFamily="-108" charset="0"/>
        </a:defRPr>
      </a:lvl9pPr>
    </p:titleStyle>
    <p:bodyStyle>
      <a:lvl1pPr marL="620698" indent="-342891" algn="l" rtl="0" eaLnBrk="0" fontAlgn="base" hangingPunct="0">
        <a:spcBef>
          <a:spcPts val="900"/>
        </a:spcBef>
        <a:spcAft>
          <a:spcPct val="0"/>
        </a:spcAft>
        <a:buClr>
          <a:srgbClr val="0487C9"/>
        </a:buClr>
        <a:buFont typeface="Wingdings" panose="05000000000000000000" pitchFamily="2" charset="2"/>
        <a:buChar char="§"/>
        <a:defRPr sz="28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pitchFamily="-108" charset="-128"/>
        </a:defRPr>
      </a:lvl1pPr>
      <a:lvl2pPr marL="742932" indent="-285744" algn="l" rtl="0" eaLnBrk="0" fontAlgn="base" hangingPunct="0">
        <a:spcBef>
          <a:spcPct val="20000"/>
        </a:spcBef>
        <a:spcAft>
          <a:spcPct val="0"/>
        </a:spcAft>
        <a:buClr>
          <a:srgbClr val="0487C8"/>
        </a:buClr>
        <a:buChar char="•"/>
        <a:defRPr sz="24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/>
        </a:defRPr>
      </a:lvl2pPr>
      <a:lvl3pPr marL="1142971" indent="-228594" algn="l" rtl="0" eaLnBrk="0" fontAlgn="base" hangingPunct="0">
        <a:spcBef>
          <a:spcPct val="20000"/>
        </a:spcBef>
        <a:spcAft>
          <a:spcPct val="0"/>
        </a:spcAft>
        <a:buClr>
          <a:srgbClr val="0487C8"/>
        </a:buClr>
        <a:buChar char="•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/>
        </a:defRPr>
      </a:lvl3pPr>
      <a:lvl4pPr marL="1600160" indent="-228594" algn="l" rtl="0" eaLnBrk="0" fontAlgn="base" hangingPunct="0">
        <a:spcBef>
          <a:spcPct val="20000"/>
        </a:spcBef>
        <a:spcAft>
          <a:spcPct val="0"/>
        </a:spcAft>
        <a:buClr>
          <a:srgbClr val="0487C8"/>
        </a:buClr>
        <a:buChar char="–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/>
        </a:defRPr>
      </a:lvl4pPr>
      <a:lvl5pPr marL="2057349" indent="-228594" algn="l" rtl="0" eaLnBrk="0" fontAlgn="base" hangingPunct="0">
        <a:spcBef>
          <a:spcPct val="20000"/>
        </a:spcBef>
        <a:spcAft>
          <a:spcPct val="0"/>
        </a:spcAft>
        <a:buClr>
          <a:srgbClr val="0487C8"/>
        </a:buClr>
        <a:buChar char="»"/>
        <a:defRPr sz="20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/>
        </a:defRPr>
      </a:lvl5pPr>
      <a:lvl6pPr marL="2514537" indent="-2285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>
          <a:solidFill>
            <a:schemeClr val="bg1"/>
          </a:solidFill>
          <a:latin typeface="+mn-lt"/>
          <a:ea typeface="ＭＳ Ｐゴシック" pitchFamily="-108" charset="-128"/>
        </a:defRPr>
      </a:lvl6pPr>
      <a:lvl7pPr marL="2971726" indent="-2285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>
          <a:solidFill>
            <a:schemeClr val="bg1"/>
          </a:solidFill>
          <a:latin typeface="+mn-lt"/>
          <a:ea typeface="ＭＳ Ｐゴシック" pitchFamily="-108" charset="-128"/>
        </a:defRPr>
      </a:lvl7pPr>
      <a:lvl8pPr marL="3428914" indent="-2285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>
          <a:solidFill>
            <a:schemeClr val="bg1"/>
          </a:solidFill>
          <a:latin typeface="+mn-lt"/>
          <a:ea typeface="ＭＳ Ｐゴシック" pitchFamily="-108" charset="-128"/>
        </a:defRPr>
      </a:lvl8pPr>
      <a:lvl9pPr marL="3886103" indent="-228594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Char char="»"/>
        <a:defRPr>
          <a:solidFill>
            <a:schemeClr val="bg1"/>
          </a:solidFill>
          <a:latin typeface="+mn-lt"/>
          <a:ea typeface="ＭＳ Ｐゴシック" pitchFamily="-108" charset="-128"/>
        </a:defRPr>
      </a:lvl9pPr>
    </p:bodyStyle>
    <p:otherStyle>
      <a:defPPr>
        <a:defRPr lang="en-US"/>
      </a:defPPr>
      <a:lvl1pPr marL="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45718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2.png"/><Relationship Id="rId5" Type="http://schemas.openxmlformats.org/officeDocument/2006/relationships/oleObject" Target="../embeddings/oleObject2.bin"/><Relationship Id="rId4" Type="http://schemas.openxmlformats.org/officeDocument/2006/relationships/image" Target="../media/image1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6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hyperlink" Target="https://doi.org/10.1016/j.resuscitation.2021.03.027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hyperlink" Target="https://journals.lww.com/ccmjournal/toc/2018/11000" TargetMode="Externa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journals.lww.com/ccmjournal/toc/2020/03000" TargetMode="Externa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customXml" Target="../ink/ink2.xml"/><Relationship Id="rId13" Type="http://schemas.openxmlformats.org/officeDocument/2006/relationships/image" Target="../media/image610.png"/><Relationship Id="rId3" Type="http://schemas.openxmlformats.org/officeDocument/2006/relationships/image" Target="../media/image44.png"/><Relationship Id="rId7" Type="http://schemas.openxmlformats.org/officeDocument/2006/relationships/image" Target="../media/image580.png"/><Relationship Id="rId12" Type="http://schemas.openxmlformats.org/officeDocument/2006/relationships/customXml" Target="../ink/ink4.xm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.xml"/><Relationship Id="rId11" Type="http://schemas.openxmlformats.org/officeDocument/2006/relationships/image" Target="../media/image600.png"/><Relationship Id="rId5" Type="http://schemas.openxmlformats.org/officeDocument/2006/relationships/image" Target="../media/image46.png"/><Relationship Id="rId15" Type="http://schemas.openxmlformats.org/officeDocument/2006/relationships/image" Target="../media/image620.png"/><Relationship Id="rId10" Type="http://schemas.openxmlformats.org/officeDocument/2006/relationships/customXml" Target="../ink/ink3.xml"/><Relationship Id="rId4" Type="http://schemas.openxmlformats.org/officeDocument/2006/relationships/image" Target="../media/image45.png"/><Relationship Id="rId9" Type="http://schemas.openxmlformats.org/officeDocument/2006/relationships/image" Target="../media/image590.png"/><Relationship Id="rId14" Type="http://schemas.openxmlformats.org/officeDocument/2006/relationships/customXml" Target="../ink/ink5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7" Type="http://schemas.openxmlformats.org/officeDocument/2006/relationships/image" Target="../media/image660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7.xml"/><Relationship Id="rId5" Type="http://schemas.openxmlformats.org/officeDocument/2006/relationships/image" Target="../media/image650.png"/><Relationship Id="rId4" Type="http://schemas.openxmlformats.org/officeDocument/2006/relationships/customXml" Target="../ink/ink6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customXml" Target="../ink/ink9.xml"/><Relationship Id="rId3" Type="http://schemas.openxmlformats.org/officeDocument/2006/relationships/image" Target="../media/image49.png"/><Relationship Id="rId7" Type="http://schemas.openxmlformats.org/officeDocument/2006/relationships/image" Target="../media/image50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8.xml"/><Relationship Id="rId5" Type="http://schemas.openxmlformats.org/officeDocument/2006/relationships/image" Target="../media/image51.png"/><Relationship Id="rId4" Type="http://schemas.openxmlformats.org/officeDocument/2006/relationships/image" Target="../media/image50.png"/><Relationship Id="rId9" Type="http://schemas.openxmlformats.org/officeDocument/2006/relationships/image" Target="../media/image51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54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id="{43C48B49-6135-48B6-AC0F-97E5D8D1F03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19EF441-2550-F8D7-85B0-578EED798A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1139" y="1044397"/>
            <a:ext cx="10088282" cy="1580447"/>
          </a:xfrm>
        </p:spPr>
        <p:txBody>
          <a:bodyPr anchor="b">
            <a:noAutofit/>
          </a:bodyPr>
          <a:lstStyle/>
          <a:p>
            <a:r>
              <a:rPr lang="hu-HU" sz="4000" b="1" dirty="0" err="1" smtClean="0">
                <a:latin typeface="+mn-lt"/>
              </a:rPr>
              <a:t>Hipothermia</a:t>
            </a:r>
            <a:r>
              <a:rPr lang="hu-HU" sz="4000" b="1" dirty="0" smtClean="0">
                <a:latin typeface="+mn-lt"/>
              </a:rPr>
              <a:t> reanimáció után </a:t>
            </a:r>
            <a:endParaRPr lang="hu-HU" sz="3200" b="1" dirty="0">
              <a:latin typeface="+mn-lt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8" y="4374554"/>
            <a:ext cx="12192007" cy="2483444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8140655" y="4374554"/>
            <a:ext cx="4051344" cy="2483446"/>
          </a:xfrm>
          <a:prstGeom prst="rect">
            <a:avLst/>
          </a:prstGeom>
          <a:gradFill>
            <a:gsLst>
              <a:gs pos="4000">
                <a:schemeClr val="accent1">
                  <a:alpha val="21000"/>
                </a:schemeClr>
              </a:gs>
              <a:gs pos="83000">
                <a:schemeClr val="accent1">
                  <a:lumMod val="50000"/>
                  <a:alpha val="61000"/>
                </a:schemeClr>
              </a:gs>
            </a:gsLst>
            <a:lin ang="18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F256AC18-FB41-4977-8B0C-F5082335AB7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4379429"/>
            <a:ext cx="12191984" cy="1953928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chemeClr val="accent1">
                  <a:alpha val="55000"/>
                </a:schemeClr>
              </a:gs>
            </a:gsLst>
            <a:lin ang="6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8" y="4380927"/>
            <a:ext cx="12192000" cy="2019443"/>
          </a:xfrm>
          <a:prstGeom prst="rect">
            <a:avLst/>
          </a:prstGeom>
          <a:gradFill>
            <a:gsLst>
              <a:gs pos="3200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45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A78173-44E4-4586-A0C0-9490A70839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49521" y="4918998"/>
            <a:ext cx="9795625" cy="1360933"/>
          </a:xfrm>
        </p:spPr>
        <p:txBody>
          <a:bodyPr anchor="ctr">
            <a:noAutofit/>
          </a:bodyPr>
          <a:lstStyle/>
          <a:p>
            <a:pPr algn="r">
              <a:lnSpc>
                <a:spcPct val="170000"/>
              </a:lnSpc>
            </a:pPr>
            <a:r>
              <a:rPr lang="hu-HU" sz="2800" dirty="0">
                <a:solidFill>
                  <a:srgbClr val="FFFFFF"/>
                </a:solidFill>
              </a:rPr>
              <a:t>Zima </a:t>
            </a:r>
            <a:r>
              <a:rPr lang="hu-HU" sz="2800" dirty="0" smtClean="0">
                <a:solidFill>
                  <a:srgbClr val="FFFFFF"/>
                </a:solidFill>
              </a:rPr>
              <a:t>Endre</a:t>
            </a:r>
          </a:p>
          <a:p>
            <a:pPr algn="r">
              <a:lnSpc>
                <a:spcPct val="170000"/>
              </a:lnSpc>
            </a:pPr>
            <a:r>
              <a:rPr lang="hu-HU" dirty="0" smtClean="0">
                <a:solidFill>
                  <a:schemeClr val="bg1"/>
                </a:solidFill>
              </a:rPr>
              <a:t>SE APBI, </a:t>
            </a:r>
            <a:r>
              <a:rPr lang="hu-HU" dirty="0" smtClean="0">
                <a:solidFill>
                  <a:srgbClr val="FFFFFF"/>
                </a:solidFill>
              </a:rPr>
              <a:t>SE VSZÉK CVC-ITO</a:t>
            </a:r>
            <a:r>
              <a:rPr lang="hu-HU" dirty="0" smtClean="0">
                <a:solidFill>
                  <a:schemeClr val="bg1"/>
                </a:solidFill>
              </a:rPr>
              <a:t> </a:t>
            </a:r>
          </a:p>
          <a:p>
            <a:r>
              <a:rPr lang="hu-HU" sz="2000" dirty="0">
                <a:solidFill>
                  <a:schemeClr val="bg1"/>
                </a:solidFill>
              </a:rPr>
              <a:t>	</a:t>
            </a:r>
          </a:p>
          <a:p>
            <a:pPr algn="r">
              <a:lnSpc>
                <a:spcPct val="170000"/>
              </a:lnSpc>
            </a:pPr>
            <a:r>
              <a:rPr lang="hu-HU" sz="2000" dirty="0">
                <a:solidFill>
                  <a:schemeClr val="bg1"/>
                </a:solidFill>
              </a:rPr>
              <a:t>MIRA 2025, Hotel Corso , Pécs, </a:t>
            </a:r>
            <a:r>
              <a:rPr lang="hu-HU" sz="2000" dirty="0" smtClean="0">
                <a:solidFill>
                  <a:schemeClr val="bg1"/>
                </a:solidFill>
              </a:rPr>
              <a:t>2025.09.27</a:t>
            </a:r>
            <a:r>
              <a:rPr lang="hu-HU" sz="2000" dirty="0" smtClean="0">
                <a:solidFill>
                  <a:srgbClr val="FFFFFF"/>
                </a:solidFill>
              </a:rPr>
              <a:t>.</a:t>
            </a:r>
            <a:endParaRPr lang="hu-HU" sz="2000" dirty="0">
              <a:solidFill>
                <a:srgbClr val="FFFFFF"/>
              </a:solidFill>
            </a:endParaRPr>
          </a:p>
        </p:txBody>
      </p:sp>
      <p:pic>
        <p:nvPicPr>
          <p:cNvPr id="10" name="Picture 2" descr="C:\Users\Endre\Downloads\IMG_3032.JPG">
            <a:extLst>
              <a:ext uri="{FF2B5EF4-FFF2-40B4-BE49-F238E27FC236}">
                <a16:creationId xmlns:a16="http://schemas.microsoft.com/office/drawing/2014/main" id="{8A32DF33-F48B-1984-A082-214A37407DA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70" b="13030"/>
          <a:stretch/>
        </p:blipFill>
        <p:spPr bwMode="auto">
          <a:xfrm>
            <a:off x="64676" y="3083061"/>
            <a:ext cx="4591950" cy="2582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4427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hu-H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CA+TTM </a:t>
            </a:r>
            <a:r>
              <a:rPr lang="hu-HU" sz="3600" b="1" dirty="0">
                <a:latin typeface="Calibri" panose="020F0502020204030204" pitchFamily="34" charset="0"/>
                <a:cs typeface="Calibri" panose="020F0502020204030204" pitchFamily="34" charset="0"/>
              </a:rPr>
              <a:t>hatásos, de</a:t>
            </a:r>
            <a:r>
              <a:rPr lang="hu-H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… nyitott </a:t>
            </a:r>
            <a:r>
              <a:rPr lang="hu-HU" sz="3600" b="1" dirty="0">
                <a:latin typeface="Calibri" panose="020F0502020204030204" pitchFamily="34" charset="0"/>
                <a:cs typeface="Calibri" panose="020F0502020204030204" pitchFamily="34" charset="0"/>
              </a:rPr>
              <a:t>kérdések: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THT </a:t>
            </a:r>
            <a:r>
              <a:rPr lang="hu-H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vs</a:t>
            </a:r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TTM 32-34 vs. 36-(37.8)</a:t>
            </a:r>
          </a:p>
          <a:p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Dózis-válasz hatás? </a:t>
            </a:r>
          </a:p>
          <a:p>
            <a:r>
              <a:rPr lang="hu-H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Célhő</a:t>
            </a:r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elérési idő (0.5)-1-3-6h? </a:t>
            </a:r>
          </a:p>
          <a:p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Fenntartási idő 12-18-24-(72)h?</a:t>
            </a:r>
          </a:p>
          <a:p>
            <a:r>
              <a:rPr lang="hu-H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postTTM</a:t>
            </a:r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láz megengedése? </a:t>
            </a:r>
          </a:p>
          <a:p>
            <a:r>
              <a:rPr lang="hu-H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Sedatívum</a:t>
            </a:r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  <a:p>
            <a:r>
              <a:rPr lang="hu-H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Adjuváns</a:t>
            </a:r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cerebroprotectios</a:t>
            </a:r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b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hu-HU" sz="2800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gyszk</a:t>
            </a:r>
            <a:r>
              <a:rPr lang="hu-HU" sz="2800" dirty="0" smtClean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</a:p>
        </p:txBody>
      </p:sp>
      <p:pic>
        <p:nvPicPr>
          <p:cNvPr id="4" name="Picture 4" descr="KÃ©ptalÃ¡lat a kÃ¶vetkezÅre: âicecold jack nicholsonâ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399" y="3241262"/>
            <a:ext cx="3239589" cy="2155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7339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Tartalom helye 8"/>
          <p:cNvGraphicFramePr>
            <a:graphicFrameLocks/>
          </p:cNvGraphicFramePr>
          <p:nvPr/>
        </p:nvGraphicFramePr>
        <p:xfrm>
          <a:off x="1473201" y="1001713"/>
          <a:ext cx="6754813" cy="355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6" r:id="rId3" imgW="6753810" imgH="3559770" progId="Excel.Chart.8">
                  <p:embed/>
                </p:oleObj>
              </mc:Choice>
              <mc:Fallback>
                <p:oleObj r:id="rId3" imgW="6753810" imgH="3559770" progId="Excel.Chart.8">
                  <p:embed/>
                  <p:pic>
                    <p:nvPicPr>
                      <p:cNvPr id="6" name="Tartalom helye 8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73201" y="1001713"/>
                        <a:ext cx="6754813" cy="355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Tartalom helye 8"/>
          <p:cNvGraphicFramePr>
            <a:graphicFrameLocks noGrp="1"/>
          </p:cNvGraphicFramePr>
          <p:nvPr>
            <p:ph idx="1"/>
            <p:extLst/>
          </p:nvPr>
        </p:nvGraphicFramePr>
        <p:xfrm>
          <a:off x="3949057" y="4199244"/>
          <a:ext cx="6473825" cy="264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97" r:id="rId5" imgW="6473417" imgH="2645445" progId="Excel.Chart.8">
                  <p:embed/>
                </p:oleObj>
              </mc:Choice>
              <mc:Fallback>
                <p:oleObj r:id="rId5" imgW="6473417" imgH="2645445" progId="Excel.Chart.8">
                  <p:embed/>
                  <p:pic>
                    <p:nvPicPr>
                      <p:cNvPr id="7" name="Tartalom helye 8"/>
                      <p:cNvPicPr>
                        <a:picLocks noGrp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49057" y="4199244"/>
                        <a:ext cx="6473825" cy="264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 xmlns="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xmlns="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Szövegdoboz 4"/>
          <p:cNvSpPr txBox="1"/>
          <p:nvPr/>
        </p:nvSpPr>
        <p:spPr>
          <a:xfrm>
            <a:off x="9336088" y="6524626"/>
            <a:ext cx="1314450" cy="30797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>
              <a:defRPr/>
            </a:pPr>
            <a:r>
              <a:rPr lang="hu-HU" sz="1400" dirty="0">
                <a:solidFill>
                  <a:srgbClr val="000000"/>
                </a:solidFill>
                <a:latin typeface="Arial Narrow" pitchFamily="34" charset="0"/>
              </a:rPr>
              <a:t>TTM-NEJM-2013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1974963" y="45224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err="1" smtClean="0">
                <a:latin typeface="+mn-lt"/>
              </a:rPr>
              <a:t>Ideális</a:t>
            </a:r>
            <a:r>
              <a:rPr lang="en-US" sz="3600" b="1" dirty="0" smtClean="0">
                <a:latin typeface="+mn-lt"/>
              </a:rPr>
              <a:t> </a:t>
            </a:r>
            <a:r>
              <a:rPr lang="en-US" sz="3600" b="1" dirty="0" err="1" smtClean="0">
                <a:latin typeface="+mn-lt"/>
              </a:rPr>
              <a:t>célhőmérséklet</a:t>
            </a:r>
            <a:r>
              <a:rPr lang="hu-HU" sz="3600" b="1" dirty="0" smtClean="0">
                <a:latin typeface="+mn-lt"/>
              </a:rPr>
              <a:t>?</a:t>
            </a:r>
            <a:endParaRPr lang="en-US" sz="36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68418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636C987-838E-459C-9F58-11F69DABA7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5115" y="6434897"/>
            <a:ext cx="10826885" cy="262545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r>
              <a:rPr lang="de-DE" dirty="0"/>
              <a:t>Abb. 1 </a:t>
            </a:r>
            <a:r>
              <a:rPr lang="de-DE" dirty="0" err="1"/>
              <a:t>Dankiewicz</a:t>
            </a:r>
            <a:r>
              <a:rPr lang="de-DE" dirty="0"/>
              <a:t> J, </a:t>
            </a:r>
            <a:r>
              <a:rPr lang="de-DE" dirty="0" err="1"/>
              <a:t>Cronberg</a:t>
            </a:r>
            <a:r>
              <a:rPr lang="de-DE" dirty="0"/>
              <a:t> T, et al. </a:t>
            </a:r>
            <a:r>
              <a:rPr lang="de-DE" dirty="0" err="1"/>
              <a:t>Hypothermia</a:t>
            </a:r>
            <a:r>
              <a:rPr lang="de-DE" dirty="0"/>
              <a:t> versus </a:t>
            </a:r>
            <a:r>
              <a:rPr lang="de-DE" dirty="0" err="1"/>
              <a:t>Normothermia</a:t>
            </a:r>
            <a:r>
              <a:rPr lang="de-DE" dirty="0"/>
              <a:t> after Out-</a:t>
            </a:r>
            <a:r>
              <a:rPr lang="de-DE" dirty="0" err="1"/>
              <a:t>of</a:t>
            </a:r>
            <a:r>
              <a:rPr lang="de-DE" dirty="0"/>
              <a:t>-Hospital </a:t>
            </a:r>
            <a:r>
              <a:rPr lang="de-DE" dirty="0" err="1"/>
              <a:t>Cardiac</a:t>
            </a:r>
            <a:r>
              <a:rPr lang="de-DE" dirty="0"/>
              <a:t> Arrest. New England Journal </a:t>
            </a:r>
            <a:r>
              <a:rPr lang="de-DE" dirty="0" err="1"/>
              <a:t>of</a:t>
            </a:r>
            <a:r>
              <a:rPr lang="de-DE" dirty="0"/>
              <a:t> Medicine 384;24:2283-2294 </a:t>
            </a:r>
            <a:r>
              <a:rPr lang="de-DE" dirty="0" err="1"/>
              <a:t>Suplementary</a:t>
            </a:r>
            <a:r>
              <a:rPr lang="de-DE" dirty="0"/>
              <a:t> Appendix, Figure S4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C61E00A-979E-42C1-86C2-C147451D8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322657"/>
            <a:ext cx="8534400" cy="4543425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04C80689-BC58-4736-9478-8C3AB0C5CBFA}"/>
              </a:ext>
            </a:extLst>
          </p:cNvPr>
          <p:cNvSpPr txBox="1"/>
          <p:nvPr/>
        </p:nvSpPr>
        <p:spPr>
          <a:xfrm>
            <a:off x="1040738" y="222248"/>
            <a:ext cx="10048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cs typeface="Calibri" panose="020F0502020204030204" pitchFamily="34" charset="0"/>
              </a:rPr>
              <a:t>Célhőmérséklet elérési idők</a:t>
            </a:r>
            <a:endParaRPr kumimoji="0" lang="de-DE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5B5F19A-C468-4F56-8418-1816033F4F6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233" y="1038940"/>
            <a:ext cx="8587967" cy="4833846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2" name="Szövegdoboz 1"/>
          <p:cNvSpPr txBox="1"/>
          <p:nvPr/>
        </p:nvSpPr>
        <p:spPr>
          <a:xfrm>
            <a:off x="6875360" y="5810491"/>
            <a:ext cx="9606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b="1" dirty="0" err="1" smtClean="0">
                <a:solidFill>
                  <a:srgbClr val="FF0000"/>
                </a:solidFill>
              </a:rPr>
              <a:t>median</a:t>
            </a:r>
            <a:endParaRPr lang="hu-HU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9162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>
          <a:xfrm>
            <a:off x="1471447" y="53975"/>
            <a:ext cx="9285890" cy="1143000"/>
          </a:xfrm>
        </p:spPr>
        <p:txBody>
          <a:bodyPr/>
          <a:lstStyle/>
          <a:p>
            <a:pPr eaLnBrk="1" hangingPunct="1"/>
            <a:r>
              <a:rPr lang="hu-HU" sz="3600" b="1" dirty="0">
                <a:latin typeface="Calibri" panose="020F0502020204030204" pitchFamily="34" charset="0"/>
                <a:cs typeface="Calibri" panose="020F0502020204030204" pitchFamily="34" charset="0"/>
              </a:rPr>
              <a:t>THT </a:t>
            </a:r>
            <a:r>
              <a:rPr lang="hu-HU" sz="3600" b="1" i="1" dirty="0">
                <a:latin typeface="Calibri" panose="020F0502020204030204" pitchFamily="34" charset="0"/>
                <a:cs typeface="Calibri" panose="020F0502020204030204" pitchFamily="34" charset="0"/>
              </a:rPr>
              <a:t>legfontosabb </a:t>
            </a:r>
            <a:r>
              <a:rPr lang="hu-HU" sz="3600" b="1" dirty="0">
                <a:latin typeface="Calibri" panose="020F0502020204030204" pitchFamily="34" charset="0"/>
                <a:cs typeface="Calibri" panose="020F0502020204030204" pitchFamily="34" charset="0"/>
              </a:rPr>
              <a:t>potenciális mellékhatásai</a:t>
            </a:r>
            <a:r>
              <a:rPr lang="hu-HU" sz="3600" i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2055" y="1484313"/>
            <a:ext cx="10363200" cy="4916487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hu-HU" sz="2800" dirty="0">
                <a:cs typeface="Calibri" panose="020F0502020204030204" pitchFamily="34" charset="0"/>
              </a:rPr>
              <a:t>Remegés</a:t>
            </a:r>
            <a:r>
              <a:rPr lang="hu-HU" sz="2800" dirty="0"/>
              <a:t> </a:t>
            </a:r>
          </a:p>
          <a:p>
            <a:pPr eaLnBrk="1" hangingPunct="1"/>
            <a:r>
              <a:rPr lang="hu-HU" sz="2800" dirty="0" err="1"/>
              <a:t>Cardiovascularis</a:t>
            </a:r>
            <a:r>
              <a:rPr lang="hu-HU" sz="2800" dirty="0"/>
              <a:t> instabilitás</a:t>
            </a:r>
          </a:p>
          <a:p>
            <a:pPr lvl="1" eaLnBrk="1" hangingPunct="1"/>
            <a:r>
              <a:rPr lang="hu-HU" sz="2600" dirty="0"/>
              <a:t>SVR </a:t>
            </a:r>
            <a:r>
              <a:rPr lang="hu-HU" sz="2600" dirty="0">
                <a:cs typeface="Arial" charset="0"/>
              </a:rPr>
              <a:t>↑, CO↓</a:t>
            </a:r>
          </a:p>
          <a:p>
            <a:pPr lvl="1" eaLnBrk="1" hangingPunct="1"/>
            <a:r>
              <a:rPr lang="hu-HU" sz="2600" dirty="0" err="1"/>
              <a:t>Bradycardia</a:t>
            </a:r>
            <a:r>
              <a:rPr lang="hu-HU" sz="2600" dirty="0"/>
              <a:t> („</a:t>
            </a:r>
            <a:r>
              <a:rPr lang="hu-HU" sz="2600" dirty="0" err="1"/>
              <a:t>norm</a:t>
            </a:r>
            <a:r>
              <a:rPr lang="hu-HU" sz="2600" dirty="0"/>
              <a:t>”: &gt;40/min!)</a:t>
            </a:r>
          </a:p>
          <a:p>
            <a:pPr lvl="1" eaLnBrk="1" hangingPunct="1"/>
            <a:r>
              <a:rPr lang="hu-HU" sz="2600" dirty="0" err="1"/>
              <a:t>Diuresis</a:t>
            </a:r>
            <a:r>
              <a:rPr lang="hu-HU" sz="2600" dirty="0">
                <a:cs typeface="Arial" charset="0"/>
              </a:rPr>
              <a:t>↑, </a:t>
            </a:r>
            <a:r>
              <a:rPr lang="hu-HU" sz="2600" dirty="0" err="1">
                <a:cs typeface="Arial" charset="0"/>
              </a:rPr>
              <a:t>hypovolaemia</a:t>
            </a:r>
            <a:r>
              <a:rPr lang="hu-HU" sz="2600" dirty="0">
                <a:cs typeface="Arial" charset="0"/>
              </a:rPr>
              <a:t> (CV instabilitás!)</a:t>
            </a:r>
            <a:endParaRPr lang="hu-HU" sz="2600" dirty="0"/>
          </a:p>
          <a:p>
            <a:pPr eaLnBrk="1" hangingPunct="1"/>
            <a:r>
              <a:rPr lang="hu-HU" sz="2800" dirty="0"/>
              <a:t>Elektrolit-eltérések: </a:t>
            </a:r>
            <a:r>
              <a:rPr lang="hu-HU" sz="2800" dirty="0" err="1"/>
              <a:t>hypophosphataemia</a:t>
            </a:r>
            <a:r>
              <a:rPr lang="hu-HU" sz="2800" dirty="0"/>
              <a:t>, </a:t>
            </a:r>
            <a:r>
              <a:rPr lang="hu-HU" sz="2800" dirty="0" err="1"/>
              <a:t>hypokalaemia</a:t>
            </a:r>
            <a:r>
              <a:rPr lang="hu-HU" sz="2800" dirty="0"/>
              <a:t>, </a:t>
            </a:r>
            <a:r>
              <a:rPr lang="hu-HU" sz="2800" dirty="0" err="1"/>
              <a:t>hypomagnesaemia</a:t>
            </a:r>
            <a:r>
              <a:rPr lang="hu-HU" sz="2800" dirty="0"/>
              <a:t>, </a:t>
            </a:r>
            <a:r>
              <a:rPr lang="hu-HU" sz="2800" dirty="0" err="1"/>
              <a:t>hypocalcaemia</a:t>
            </a:r>
            <a:endParaRPr lang="hu-HU" sz="2800" dirty="0"/>
          </a:p>
          <a:p>
            <a:pPr eaLnBrk="1" hangingPunct="1"/>
            <a:r>
              <a:rPr lang="hu-HU" sz="2800" dirty="0" err="1"/>
              <a:t>Inzulin-szenzitivitásés</a:t>
            </a:r>
            <a:r>
              <a:rPr lang="hu-HU" sz="2800" dirty="0"/>
              <a:t> szekréció</a:t>
            </a:r>
            <a:r>
              <a:rPr lang="hu-HU" sz="2800" dirty="0">
                <a:cs typeface="Arial" charset="0"/>
              </a:rPr>
              <a:t>↓ (</a:t>
            </a:r>
            <a:r>
              <a:rPr lang="hu-HU" sz="2800" dirty="0" err="1">
                <a:cs typeface="Arial" charset="0"/>
              </a:rPr>
              <a:t>h</a:t>
            </a:r>
            <a:r>
              <a:rPr lang="hu-HU" sz="2800" dirty="0" err="1"/>
              <a:t>yperglycaemia</a:t>
            </a:r>
            <a:r>
              <a:rPr lang="hu-HU" sz="2800" dirty="0"/>
              <a:t>)</a:t>
            </a:r>
          </a:p>
          <a:p>
            <a:pPr eaLnBrk="1" hangingPunct="1"/>
            <a:r>
              <a:rPr lang="hu-HU" sz="2800" dirty="0" err="1"/>
              <a:t>Serum</a:t>
            </a:r>
            <a:r>
              <a:rPr lang="hu-HU" sz="2800" dirty="0"/>
              <a:t> </a:t>
            </a:r>
            <a:r>
              <a:rPr lang="hu-HU" sz="2800" dirty="0" err="1"/>
              <a:t>amylase</a:t>
            </a:r>
            <a:r>
              <a:rPr lang="hu-HU" sz="2800" dirty="0"/>
              <a:t> gyakran növekszik (jelentősége tisztázatlan)</a:t>
            </a:r>
          </a:p>
          <a:p>
            <a:pPr eaLnBrk="1" hangingPunct="1"/>
            <a:r>
              <a:rPr lang="hu-HU" sz="2800" dirty="0" err="1"/>
              <a:t>clearance</a:t>
            </a:r>
            <a:r>
              <a:rPr lang="hu-HU" sz="2800" dirty="0"/>
              <a:t> 30 %-</a:t>
            </a:r>
            <a:r>
              <a:rPr lang="hu-HU" sz="2800" dirty="0" err="1"/>
              <a:t>kal</a:t>
            </a:r>
            <a:r>
              <a:rPr lang="hu-HU" sz="2800" dirty="0"/>
              <a:t> csökken </a:t>
            </a:r>
          </a:p>
          <a:p>
            <a:pPr lvl="1" eaLnBrk="1" hangingPunct="1"/>
            <a:r>
              <a:rPr lang="hu-HU" sz="2400" dirty="0" err="1"/>
              <a:t>Sedativumok</a:t>
            </a:r>
            <a:r>
              <a:rPr lang="hu-HU" sz="2400" dirty="0"/>
              <a:t> és </a:t>
            </a:r>
            <a:r>
              <a:rPr lang="hu-HU" sz="2400" dirty="0" err="1"/>
              <a:t>neuromuscularis</a:t>
            </a:r>
            <a:r>
              <a:rPr lang="hu-HU" sz="2400" dirty="0"/>
              <a:t> blokkolók!!!</a:t>
            </a:r>
          </a:p>
        </p:txBody>
      </p:sp>
    </p:spTree>
    <p:extLst>
      <p:ext uri="{BB962C8B-B14F-4D97-AF65-F5344CB8AC3E}">
        <p14:creationId xmlns:p14="http://schemas.microsoft.com/office/powerpoint/2010/main" val="514492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GWS_vágv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5914" y="28576"/>
            <a:ext cx="7812087" cy="6829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5603" name="Text Box 10"/>
          <p:cNvSpPr txBox="1">
            <a:spLocks noChangeArrowheads="1"/>
          </p:cNvSpPr>
          <p:nvPr/>
        </p:nvSpPr>
        <p:spPr bwMode="auto">
          <a:xfrm>
            <a:off x="1524001" y="1"/>
            <a:ext cx="1908175" cy="1770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36,5°C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HR: 117bpm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QT: 320 ms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QTc: 447 ms</a:t>
            </a:r>
          </a:p>
        </p:txBody>
      </p:sp>
      <p:sp>
        <p:nvSpPr>
          <p:cNvPr id="25604" name="Text Box 11"/>
          <p:cNvSpPr txBox="1">
            <a:spLocks noChangeArrowheads="1"/>
          </p:cNvSpPr>
          <p:nvPr/>
        </p:nvSpPr>
        <p:spPr bwMode="auto">
          <a:xfrm>
            <a:off x="1524001" y="3429000"/>
            <a:ext cx="1908175" cy="2185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2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32,0°C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HR: 46bpm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QT: 610 ms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altLang="hu-HU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Arial" charset="0"/>
              </a:rPr>
              <a:t>QTc: 534 ms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  <p:sp>
        <p:nvSpPr>
          <p:cNvPr id="25605" name="Rectangle 5"/>
          <p:cNvSpPr>
            <a:spLocks noChangeArrowheads="1"/>
          </p:cNvSpPr>
          <p:nvPr/>
        </p:nvSpPr>
        <p:spPr bwMode="auto">
          <a:xfrm>
            <a:off x="1524000" y="3429000"/>
            <a:ext cx="9144000" cy="71438"/>
          </a:xfrm>
          <a:prstGeom prst="rect">
            <a:avLst/>
          </a:prstGeom>
          <a:solidFill>
            <a:schemeClr val="bg1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174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395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en-US" sz="3600" b="1" dirty="0" smtClean="0">
                <a:latin typeface="+mn-lt"/>
              </a:rPr>
              <a:t>TTM </a:t>
            </a:r>
            <a:r>
              <a:rPr lang="hu-HU" sz="3600" b="1" dirty="0" smtClean="0">
                <a:latin typeface="+mn-lt"/>
              </a:rPr>
              <a:t>fenntartási idő</a:t>
            </a:r>
            <a:r>
              <a:rPr lang="en-US" sz="3600" b="1" dirty="0" err="1" smtClean="0">
                <a:latin typeface="+mn-lt"/>
              </a:rPr>
              <a:t>tartama</a:t>
            </a:r>
            <a:endParaRPr lang="en-US" sz="36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334789"/>
            <a:ext cx="8229600" cy="4525963"/>
          </a:xfrm>
        </p:spPr>
        <p:txBody>
          <a:bodyPr/>
          <a:lstStyle/>
          <a:p>
            <a:r>
              <a:rPr lang="en-US" dirty="0"/>
              <a:t>10 centrum, 355 </a:t>
            </a:r>
            <a:r>
              <a:rPr lang="en-US" dirty="0" err="1"/>
              <a:t>beteg</a:t>
            </a:r>
            <a:r>
              <a:rPr lang="en-US" dirty="0"/>
              <a:t>: 24 h </a:t>
            </a:r>
            <a:r>
              <a:rPr lang="en-US" dirty="0" err="1"/>
              <a:t>vs</a:t>
            </a:r>
            <a:r>
              <a:rPr lang="en-US" dirty="0"/>
              <a:t> 48 h TTM</a:t>
            </a:r>
          </a:p>
          <a:p>
            <a:r>
              <a:rPr lang="en-US" dirty="0" err="1"/>
              <a:t>Neurológiai</a:t>
            </a:r>
            <a:r>
              <a:rPr lang="en-US" dirty="0"/>
              <a:t> </a:t>
            </a:r>
            <a:r>
              <a:rPr lang="en-US" dirty="0" err="1"/>
              <a:t>kimenetel</a:t>
            </a:r>
            <a:r>
              <a:rPr lang="en-US" dirty="0"/>
              <a:t> </a:t>
            </a:r>
            <a:r>
              <a:rPr lang="en-US" dirty="0" err="1"/>
              <a:t>hasonló</a:t>
            </a:r>
            <a:endParaRPr lang="en-US" dirty="0"/>
          </a:p>
          <a:p>
            <a:r>
              <a:rPr lang="en-US" dirty="0"/>
              <a:t>48 h: </a:t>
            </a:r>
            <a:r>
              <a:rPr lang="en-US" dirty="0" err="1"/>
              <a:t>több</a:t>
            </a:r>
            <a:r>
              <a:rPr lang="en-US" dirty="0"/>
              <a:t> </a:t>
            </a:r>
            <a:r>
              <a:rPr lang="en-US" dirty="0" err="1"/>
              <a:t>mellékhatás</a:t>
            </a:r>
            <a:r>
              <a:rPr lang="en-US" dirty="0"/>
              <a:t> </a:t>
            </a:r>
            <a:r>
              <a:rPr lang="en-US" dirty="0" err="1"/>
              <a:t>és</a:t>
            </a:r>
            <a:r>
              <a:rPr lang="en-US" dirty="0"/>
              <a:t> </a:t>
            </a:r>
            <a:r>
              <a:rPr lang="en-US" dirty="0" err="1"/>
              <a:t>hosszabb</a:t>
            </a:r>
            <a:r>
              <a:rPr lang="en-US" dirty="0"/>
              <a:t> ITO </a:t>
            </a:r>
            <a:r>
              <a:rPr lang="en-US" dirty="0" err="1"/>
              <a:t>tartózkodás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6866" y="3128043"/>
            <a:ext cx="6141342" cy="3225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6474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>
            <a:cxnSpLocks/>
          </p:cNvCxnSpPr>
          <p:nvPr/>
        </p:nvCxnSpPr>
        <p:spPr>
          <a:xfrm flipV="1">
            <a:off x="489439" y="1795414"/>
            <a:ext cx="0" cy="1933754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platzhalter 34"/>
          <p:cNvSpPr>
            <a:spLocks noGrp="1"/>
          </p:cNvSpPr>
          <p:nvPr>
            <p:ph type="body" sz="quarter" idx="13"/>
          </p:nvPr>
        </p:nvSpPr>
        <p:spPr>
          <a:xfrm>
            <a:off x="225239" y="320089"/>
            <a:ext cx="11836069" cy="682224"/>
          </a:xfrm>
        </p:spPr>
        <p:txBody>
          <a:bodyPr/>
          <a:lstStyle/>
          <a:p>
            <a:pPr algn="ctr"/>
            <a:r>
              <a:rPr lang="en-US" sz="4400" b="1" dirty="0" err="1">
                <a:solidFill>
                  <a:schemeClr val="tx1"/>
                </a:solidFill>
              </a:rPr>
              <a:t>Mérföldkövek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  <a:r>
              <a:rPr lang="en-US" sz="4400" b="1" dirty="0" err="1">
                <a:solidFill>
                  <a:schemeClr val="tx1"/>
                </a:solidFill>
              </a:rPr>
              <a:t>az</a:t>
            </a:r>
            <a:r>
              <a:rPr lang="en-US" sz="4400" b="1" dirty="0">
                <a:solidFill>
                  <a:schemeClr val="tx1"/>
                </a:solidFill>
              </a:rPr>
              <a:t> "</a:t>
            </a:r>
            <a:r>
              <a:rPr lang="en-US" sz="4400" b="1" dirty="0" err="1">
                <a:solidFill>
                  <a:schemeClr val="tx1"/>
                </a:solidFill>
              </a:rPr>
              <a:t>újraélesztés</a:t>
            </a:r>
            <a:r>
              <a:rPr lang="hu-HU" sz="4400" b="1" dirty="0">
                <a:solidFill>
                  <a:schemeClr val="tx1"/>
                </a:solidFill>
              </a:rPr>
              <a:t>t követő</a:t>
            </a:r>
            <a:r>
              <a:rPr lang="en-US" sz="4400" b="1" dirty="0">
                <a:solidFill>
                  <a:schemeClr val="tx1"/>
                </a:solidFill>
              </a:rPr>
              <a:t> </a:t>
            </a:r>
            <a:r>
              <a:rPr lang="hu-HU" sz="4400" b="1" dirty="0">
                <a:solidFill>
                  <a:schemeClr val="tx1"/>
                </a:solidFill>
              </a:rPr>
              <a:t>ellátásban</a:t>
            </a:r>
            <a:r>
              <a:rPr lang="en-US" sz="4400" b="1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27" name="Rechteck 26"/>
          <p:cNvSpPr/>
          <p:nvPr/>
        </p:nvSpPr>
        <p:spPr bwMode="auto">
          <a:xfrm>
            <a:off x="76046" y="3783859"/>
            <a:ext cx="11985262" cy="225781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443051" y="386265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489440" y="1400963"/>
            <a:ext cx="2021697" cy="167317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Első</a:t>
            </a: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ALS &amp; BLS </a:t>
            </a:r>
            <a:r>
              <a:rPr kumimoji="0" lang="hu-HU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iránylevek</a:t>
            </a:r>
            <a:endParaRPr kumimoji="0" lang="en-US" sz="16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Peter Safar közzétette az első újraélesztési irányelveket</a:t>
            </a:r>
          </a:p>
        </p:txBody>
      </p:sp>
      <p:cxnSp>
        <p:nvCxnSpPr>
          <p:cNvPr id="97" name="Gerade Verbindung 96"/>
          <p:cNvCxnSpPr>
            <a:cxnSpLocks/>
          </p:cNvCxnSpPr>
          <p:nvPr/>
        </p:nvCxnSpPr>
        <p:spPr>
          <a:xfrm flipV="1">
            <a:off x="1170960" y="4201844"/>
            <a:ext cx="17282" cy="1828150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1170960" y="384923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1" name="Gerade Verbindung 100"/>
          <p:cNvCxnSpPr>
            <a:cxnSpLocks/>
          </p:cNvCxnSpPr>
          <p:nvPr/>
        </p:nvCxnSpPr>
        <p:spPr>
          <a:xfrm flipV="1">
            <a:off x="2251080" y="1781994"/>
            <a:ext cx="0" cy="1807754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2181821" y="3843619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2251080" y="1363704"/>
            <a:ext cx="1960876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ILCOR statement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sikeres újraélesztés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 követően 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első alkalommal enyhe terápiás hipotermia ajánlott</a:t>
            </a:r>
          </a:p>
        </p:txBody>
      </p:sp>
      <p:cxnSp>
        <p:nvCxnSpPr>
          <p:cNvPr id="105" name="Gerade Verbindung 104"/>
          <p:cNvCxnSpPr>
            <a:cxnSpLocks/>
          </p:cNvCxnSpPr>
          <p:nvPr/>
        </p:nvCxnSpPr>
        <p:spPr>
          <a:xfrm flipV="1">
            <a:off x="5377955" y="4201844"/>
            <a:ext cx="3174" cy="1828150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3223188" y="384923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381871" y="4590066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TTM trial (Niklas </a:t>
            </a:r>
            <a:r>
              <a:rPr kumimoji="0" lang="en-US" sz="16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Niels</a:t>
            </a:r>
            <a:r>
              <a:rPr kumimoji="0" lang="hu-HU" sz="16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1" i="0" u="none" strike="noStrike" kern="1200" cap="none" spc="0" normalizeH="0" baseline="0" noProof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Új tanulmány, amely szerint 36 fok elegendő bizonyos célcsoport számára</a:t>
            </a:r>
          </a:p>
        </p:txBody>
      </p:sp>
      <p:cxnSp>
        <p:nvCxnSpPr>
          <p:cNvPr id="109" name="Gerade Verbindung 108"/>
          <p:cNvCxnSpPr>
            <a:cxnSpLocks/>
          </p:cNvCxnSpPr>
          <p:nvPr/>
        </p:nvCxnSpPr>
        <p:spPr>
          <a:xfrm flipV="1">
            <a:off x="4285308" y="1781994"/>
            <a:ext cx="18001" cy="1933754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4230428" y="3840827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4303309" y="1363704"/>
            <a:ext cx="2021697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ERC guidline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sz="1400" noProof="1">
                <a:latin typeface="Calibri" panose="020F0502020204030204"/>
              </a:rPr>
              <a:t>Konszolidáció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iránymutatás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ban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5347424" y="383581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5890950" y="3834073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7" name="Gerade Verbindung 56"/>
          <p:cNvCxnSpPr>
            <a:cxnSpLocks/>
          </p:cNvCxnSpPr>
          <p:nvPr/>
        </p:nvCxnSpPr>
        <p:spPr>
          <a:xfrm flipH="1" flipV="1">
            <a:off x="5957486" y="1745841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6030839" y="1360676"/>
            <a:ext cx="2156605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ERC guideline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sz="1400" noProof="1">
                <a:latin typeface="Calibri" panose="020F0502020204030204"/>
              </a:rPr>
              <a:t>A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TTM "s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pongy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 formulája. Bármi lehetséges, de a lázasodást kerülni kell</a:t>
            </a:r>
          </a:p>
        </p:txBody>
      </p:sp>
      <p:cxnSp>
        <p:nvCxnSpPr>
          <p:cNvPr id="60" name="Gerade Verbindung 59"/>
          <p:cNvCxnSpPr>
            <a:cxnSpLocks/>
          </p:cNvCxnSpPr>
          <p:nvPr/>
        </p:nvCxnSpPr>
        <p:spPr>
          <a:xfrm flipV="1">
            <a:off x="3289723" y="4201844"/>
            <a:ext cx="3174" cy="184190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3320187" y="5035221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ERC guideline 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jobb neurológiai kimenetel elérése érdekében javasolt a hypothermia alkalmazása újraélesztést követően (NNT 6)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1296521" y="4336891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Landmark studies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HACA &amp; Bernhard egy időben jelent meg. (jó túlélés a sikeres újraélesztés után)</a:t>
            </a:r>
          </a:p>
        </p:txBody>
      </p:sp>
      <p:sp>
        <p:nvSpPr>
          <p:cNvPr id="14" name="Textfeld 13"/>
          <p:cNvSpPr txBox="1"/>
          <p:nvPr/>
        </p:nvSpPr>
        <p:spPr>
          <a:xfrm flipH="1">
            <a:off x="2242639" y="3455173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feld 41"/>
          <p:cNvSpPr txBox="1"/>
          <p:nvPr/>
        </p:nvSpPr>
        <p:spPr>
          <a:xfrm flipH="1">
            <a:off x="407977" y="3478910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1961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feld 42"/>
          <p:cNvSpPr txBox="1"/>
          <p:nvPr/>
        </p:nvSpPr>
        <p:spPr>
          <a:xfrm flipH="1">
            <a:off x="1134251" y="3967805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feld 43"/>
          <p:cNvSpPr txBox="1"/>
          <p:nvPr/>
        </p:nvSpPr>
        <p:spPr>
          <a:xfrm flipH="1">
            <a:off x="3294491" y="3967805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2005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feld 44"/>
          <p:cNvSpPr txBox="1"/>
          <p:nvPr/>
        </p:nvSpPr>
        <p:spPr>
          <a:xfrm flipH="1">
            <a:off x="5382723" y="3967805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feld 45"/>
          <p:cNvSpPr txBox="1"/>
          <p:nvPr/>
        </p:nvSpPr>
        <p:spPr>
          <a:xfrm flipH="1">
            <a:off x="5944957" y="3468674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feld 46"/>
          <p:cNvSpPr txBox="1"/>
          <p:nvPr/>
        </p:nvSpPr>
        <p:spPr>
          <a:xfrm flipH="1">
            <a:off x="4313266" y="3463749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A9BAD3DA-CA16-4DA8-BB8E-796801A2B9EA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88889" y="3843619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AB29F56-C6F7-4280-957A-43080ABB1433}"/>
              </a:ext>
            </a:extLst>
          </p:cNvPr>
          <p:cNvSpPr txBox="1"/>
          <p:nvPr/>
        </p:nvSpPr>
        <p:spPr>
          <a:xfrm>
            <a:off x="7433164" y="4450446"/>
            <a:ext cx="1599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 TTM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trial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studies</a:t>
            </a: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6" name="Gerade Verbindung 56">
            <a:extLst>
              <a:ext uri="{FF2B5EF4-FFF2-40B4-BE49-F238E27FC236}">
                <a16:creationId xmlns:a16="http://schemas.microsoft.com/office/drawing/2014/main" id="{484B323B-7E7B-48D6-91C3-7AE591701333}"/>
              </a:ext>
            </a:extLst>
          </p:cNvPr>
          <p:cNvCxnSpPr>
            <a:cxnSpLocks/>
          </p:cNvCxnSpPr>
          <p:nvPr/>
        </p:nvCxnSpPr>
        <p:spPr>
          <a:xfrm flipH="1" flipV="1">
            <a:off x="7462943" y="4236929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A7744BFC-B5CD-47F2-AB07-10CA734E34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74223" y="385295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 Box 56" descr="© INSCALE GmbH, 26.05.2010&#10;http://www.presentationload.com/">
            <a:extLst>
              <a:ext uri="{FF2B5EF4-FFF2-40B4-BE49-F238E27FC236}">
                <a16:creationId xmlns:a16="http://schemas.microsoft.com/office/drawing/2014/main" id="{A17A95BD-ECCF-4BEB-A0CD-4E452DCAC60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067665" y="1368418"/>
            <a:ext cx="2156605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Hyperion trial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Jelentős </a:t>
            </a:r>
            <a:r>
              <a:rPr kumimoji="0" lang="en-US" sz="1400" b="0" i="0" u="none" strike="noStrike" kern="1200" cap="none" spc="0" normalizeH="0" baseline="0" noProof="1" smtClean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TTM-előny 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 sokkolható ritmusok esetén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1A8E0C4-DD65-46F9-B0F3-D68DC5F9A1CC}"/>
              </a:ext>
            </a:extLst>
          </p:cNvPr>
          <p:cNvSpPr txBox="1"/>
          <p:nvPr/>
        </p:nvSpPr>
        <p:spPr>
          <a:xfrm flipH="1">
            <a:off x="8040760" y="3456608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Gerade Verbindung 56">
            <a:extLst>
              <a:ext uri="{FF2B5EF4-FFF2-40B4-BE49-F238E27FC236}">
                <a16:creationId xmlns:a16="http://schemas.microsoft.com/office/drawing/2014/main" id="{7E7B6766-95D0-42A3-BEF9-BEB6DB9A7D15}"/>
              </a:ext>
            </a:extLst>
          </p:cNvPr>
          <p:cNvCxnSpPr>
            <a:cxnSpLocks/>
          </p:cNvCxnSpPr>
          <p:nvPr/>
        </p:nvCxnSpPr>
        <p:spPr>
          <a:xfrm flipH="1" flipV="1">
            <a:off x="8053288" y="1684090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16F709AF-188D-4AF6-B9FF-2E7E4DFF73C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85848" y="384923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1F894113-395C-49D3-BA52-801555122447}"/>
              </a:ext>
            </a:extLst>
          </p:cNvPr>
          <p:cNvSpPr txBox="1"/>
          <p:nvPr/>
        </p:nvSpPr>
        <p:spPr>
          <a:xfrm>
            <a:off x="8993862" y="4466277"/>
            <a:ext cx="159975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AHA/ILCOR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OHCA-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IHCA-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vonatkozó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ajánlás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kiterjesztése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kezdeti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ritmustól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függetlenül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cxnSp>
        <p:nvCxnSpPr>
          <p:cNvPr id="51" name="Gerade Verbindung 56">
            <a:extLst>
              <a:ext uri="{FF2B5EF4-FFF2-40B4-BE49-F238E27FC236}">
                <a16:creationId xmlns:a16="http://schemas.microsoft.com/office/drawing/2014/main" id="{2D9677C1-8B00-489E-96F9-18AB836E5714}"/>
              </a:ext>
            </a:extLst>
          </p:cNvPr>
          <p:cNvCxnSpPr>
            <a:cxnSpLocks/>
          </p:cNvCxnSpPr>
          <p:nvPr/>
        </p:nvCxnSpPr>
        <p:spPr>
          <a:xfrm flipH="1" flipV="1">
            <a:off x="8910411" y="4260256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feld 58">
            <a:extLst>
              <a:ext uri="{FF2B5EF4-FFF2-40B4-BE49-F238E27FC236}">
                <a16:creationId xmlns:a16="http://schemas.microsoft.com/office/drawing/2014/main" id="{29A96C46-7EFD-4B7E-8F7E-953E0926EBEA}"/>
              </a:ext>
            </a:extLst>
          </p:cNvPr>
          <p:cNvSpPr txBox="1"/>
          <p:nvPr/>
        </p:nvSpPr>
        <p:spPr>
          <a:xfrm flipH="1">
            <a:off x="8820948" y="3462341"/>
            <a:ext cx="97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2020/21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 Box 56" descr="© INSCALE GmbH, 26.05.2010&#10;http://www.presentationload.com/">
            <a:extLst>
              <a:ext uri="{FF2B5EF4-FFF2-40B4-BE49-F238E27FC236}">
                <a16:creationId xmlns:a16="http://schemas.microsoft.com/office/drawing/2014/main" id="{67442B21-6EC0-40EF-8040-5D20C3CEE29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975112" y="4336891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24F21DCE-CF58-43CF-BEB4-0E3F00EDC06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16451" y="385295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 Box 56" descr="© INSCALE GmbH, 26.05.2010&#10;http://www.presentationload.com/">
            <a:extLst>
              <a:ext uri="{FF2B5EF4-FFF2-40B4-BE49-F238E27FC236}">
                <a16:creationId xmlns:a16="http://schemas.microsoft.com/office/drawing/2014/main" id="{42F3E74A-38C5-43E1-9847-CD6331A9D1E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0209894" y="1368418"/>
            <a:ext cx="1757036" cy="1810945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TTM 2 trial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Nincs különbség a kimenetelben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33°C vs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37,8°C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FC63C9A2-DE8D-47FE-937B-B1445C79B52E}"/>
              </a:ext>
            </a:extLst>
          </p:cNvPr>
          <p:cNvSpPr txBox="1"/>
          <p:nvPr/>
        </p:nvSpPr>
        <p:spPr>
          <a:xfrm flipH="1">
            <a:off x="10182988" y="3456608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7" name="Gerade Verbindung 56">
            <a:extLst>
              <a:ext uri="{FF2B5EF4-FFF2-40B4-BE49-F238E27FC236}">
                <a16:creationId xmlns:a16="http://schemas.microsoft.com/office/drawing/2014/main" id="{DC777476-6792-46F6-BDB9-A7BC6A8330D2}"/>
              </a:ext>
            </a:extLst>
          </p:cNvPr>
          <p:cNvCxnSpPr>
            <a:cxnSpLocks/>
          </p:cNvCxnSpPr>
          <p:nvPr/>
        </p:nvCxnSpPr>
        <p:spPr>
          <a:xfrm flipH="1" flipV="1">
            <a:off x="10195516" y="1684090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Lekerekített téglalap 2"/>
          <p:cNvSpPr/>
          <p:nvPr/>
        </p:nvSpPr>
        <p:spPr>
          <a:xfrm>
            <a:off x="4995748" y="3749717"/>
            <a:ext cx="4037170" cy="2588022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67399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Cím 1"/>
          <p:cNvSpPr>
            <a:spLocks noGrp="1"/>
          </p:cNvSpPr>
          <p:nvPr>
            <p:ph type="title"/>
          </p:nvPr>
        </p:nvSpPr>
        <p:spPr>
          <a:xfrm>
            <a:off x="1981200" y="-18256"/>
            <a:ext cx="8229600" cy="1143000"/>
          </a:xfrm>
        </p:spPr>
        <p:txBody>
          <a:bodyPr/>
          <a:lstStyle/>
          <a:p>
            <a:r>
              <a:rPr lang="hu-HU" sz="3600" b="1" dirty="0" err="1"/>
              <a:t>To</a:t>
            </a:r>
            <a:r>
              <a:rPr lang="hu-HU" sz="3600" b="1" dirty="0"/>
              <a:t> </a:t>
            </a:r>
            <a:r>
              <a:rPr lang="hu-HU" sz="3600" b="1" dirty="0" err="1"/>
              <a:t>cool</a:t>
            </a:r>
            <a:r>
              <a:rPr lang="hu-HU" sz="3600" b="1" dirty="0"/>
              <a:t> </a:t>
            </a:r>
            <a:r>
              <a:rPr lang="hu-HU" sz="3600" b="1" dirty="0" err="1"/>
              <a:t>or</a:t>
            </a:r>
            <a:r>
              <a:rPr lang="hu-HU" sz="3600" b="1" dirty="0"/>
              <a:t> </a:t>
            </a:r>
            <a:r>
              <a:rPr lang="hu-HU" sz="3600" b="1" u="sng" dirty="0" err="1"/>
              <a:t>not</a:t>
            </a:r>
            <a:r>
              <a:rPr lang="hu-HU" sz="3600" b="1" u="sng" dirty="0"/>
              <a:t> </a:t>
            </a:r>
            <a:r>
              <a:rPr lang="hu-HU" sz="3600" b="1" u="sng" dirty="0" err="1"/>
              <a:t>to</a:t>
            </a:r>
            <a:r>
              <a:rPr lang="hu-HU" sz="3600" b="1" u="sng" dirty="0"/>
              <a:t> </a:t>
            </a:r>
            <a:r>
              <a:rPr lang="hu-HU" sz="3600" b="1" u="sng" dirty="0" err="1" smtClean="0"/>
              <a:t>cool</a:t>
            </a:r>
            <a:r>
              <a:rPr lang="hu-HU" sz="3600" b="1" u="sng" dirty="0"/>
              <a:t>?</a:t>
            </a:r>
            <a:r>
              <a:rPr lang="hu-HU" sz="3600" u="sng" dirty="0"/>
              <a:t> </a:t>
            </a:r>
            <a:r>
              <a:rPr lang="hu-HU" sz="3600" b="1" dirty="0"/>
              <a:t>TTM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1847528" y="1341438"/>
            <a:ext cx="8229600" cy="4995862"/>
          </a:xfrm>
        </p:spPr>
        <p:txBody>
          <a:bodyPr>
            <a:normAutofit fontScale="92500"/>
          </a:bodyPr>
          <a:lstStyle/>
          <a:p>
            <a:pPr>
              <a:defRPr/>
            </a:pPr>
            <a:r>
              <a:rPr lang="hu-HU" dirty="0" smtClean="0">
                <a:latin typeface="+mj-lt"/>
              </a:rPr>
              <a:t>Nemzetközi RCT </a:t>
            </a:r>
          </a:p>
          <a:p>
            <a:pPr lvl="1">
              <a:defRPr/>
            </a:pPr>
            <a:r>
              <a:rPr lang="en-US" dirty="0" smtClean="0">
                <a:latin typeface="+mj-lt"/>
              </a:rPr>
              <a:t>950 </a:t>
            </a:r>
            <a:r>
              <a:rPr lang="hu-HU" dirty="0" smtClean="0">
                <a:latin typeface="+mj-lt"/>
              </a:rPr>
              <a:t>eszméletlen OHCA felnőtt </a:t>
            </a:r>
          </a:p>
          <a:p>
            <a:pPr lvl="1">
              <a:defRPr/>
            </a:pPr>
            <a:r>
              <a:rPr lang="hu-HU" dirty="0" smtClean="0">
                <a:latin typeface="+mj-lt"/>
              </a:rPr>
              <a:t>Random: </a:t>
            </a:r>
            <a:r>
              <a:rPr lang="en-US" dirty="0" smtClean="0">
                <a:latin typeface="+mj-lt"/>
              </a:rPr>
              <a:t>33°C </a:t>
            </a:r>
            <a:r>
              <a:rPr lang="hu-HU" dirty="0" smtClean="0">
                <a:latin typeface="+mj-lt"/>
              </a:rPr>
              <a:t>vagy </a:t>
            </a:r>
            <a:r>
              <a:rPr lang="en-US" dirty="0" smtClean="0">
                <a:latin typeface="+mj-lt"/>
              </a:rPr>
              <a:t>36°C</a:t>
            </a:r>
            <a:endParaRPr lang="hu-HU" dirty="0" smtClean="0">
              <a:latin typeface="+mj-lt"/>
            </a:endParaRPr>
          </a:p>
          <a:p>
            <a:pPr lvl="1">
              <a:defRPr/>
            </a:pPr>
            <a:r>
              <a:rPr lang="en-US" dirty="0" smtClean="0">
                <a:latin typeface="+mj-lt"/>
              </a:rPr>
              <a:t>Funded by the Swedish Heart–Lung</a:t>
            </a:r>
            <a:r>
              <a:rPr lang="hu-H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Foundation</a:t>
            </a:r>
            <a:endParaRPr lang="hu-HU" dirty="0" smtClean="0">
              <a:latin typeface="+mj-lt"/>
            </a:endParaRPr>
          </a:p>
          <a:p>
            <a:pPr lvl="1">
              <a:defRPr/>
            </a:pPr>
            <a:r>
              <a:rPr lang="en-US" dirty="0" smtClean="0">
                <a:latin typeface="+mj-lt"/>
              </a:rPr>
              <a:t>TTM ClinicalTrials.gov number</a:t>
            </a:r>
            <a:r>
              <a:rPr lang="hu-HU" dirty="0" smtClean="0">
                <a:latin typeface="+mj-lt"/>
              </a:rPr>
              <a:t> </a:t>
            </a:r>
            <a:r>
              <a:rPr lang="en-US" dirty="0" smtClean="0">
                <a:latin typeface="+mj-lt"/>
              </a:rPr>
              <a:t>CT01020916</a:t>
            </a:r>
            <a:endParaRPr lang="hu-HU" dirty="0" smtClean="0">
              <a:latin typeface="+mj-lt"/>
            </a:endParaRPr>
          </a:p>
          <a:p>
            <a:pPr>
              <a:defRPr/>
            </a:pPr>
            <a:r>
              <a:rPr lang="hu-HU" dirty="0" smtClean="0">
                <a:latin typeface="+mj-lt"/>
              </a:rPr>
              <a:t>Elsődleges végpont: </a:t>
            </a:r>
            <a:r>
              <a:rPr lang="en-US" dirty="0" smtClean="0">
                <a:latin typeface="+mj-lt"/>
              </a:rPr>
              <a:t>all-cause mortality </a:t>
            </a:r>
            <a:r>
              <a:rPr lang="hu-HU" dirty="0" smtClean="0">
                <a:latin typeface="+mj-lt"/>
              </a:rPr>
              <a:t>a vizsgálat végéig</a:t>
            </a:r>
          </a:p>
          <a:p>
            <a:pPr>
              <a:defRPr/>
            </a:pPr>
            <a:r>
              <a:rPr lang="en-US" dirty="0" smtClean="0">
                <a:latin typeface="+mj-lt"/>
              </a:rPr>
              <a:t>S</a:t>
            </a:r>
            <a:r>
              <a:rPr lang="hu-HU" dirty="0" smtClean="0">
                <a:latin typeface="+mj-lt"/>
              </a:rPr>
              <a:t>z</a:t>
            </a:r>
            <a:r>
              <a:rPr lang="en-US" dirty="0" smtClean="0">
                <a:latin typeface="+mj-lt"/>
              </a:rPr>
              <a:t>e</a:t>
            </a:r>
            <a:r>
              <a:rPr lang="hu-HU" dirty="0" err="1" smtClean="0">
                <a:latin typeface="+mj-lt"/>
              </a:rPr>
              <a:t>kunder</a:t>
            </a:r>
            <a:r>
              <a:rPr lang="hu-HU" dirty="0" smtClean="0">
                <a:latin typeface="+mj-lt"/>
              </a:rPr>
              <a:t> végpont: k</a:t>
            </a:r>
            <a:r>
              <a:rPr lang="en-US" dirty="0" err="1" smtClean="0">
                <a:latin typeface="+mj-lt"/>
              </a:rPr>
              <a:t>ompo</a:t>
            </a:r>
            <a:r>
              <a:rPr lang="hu-HU" dirty="0" err="1" smtClean="0">
                <a:latin typeface="+mj-lt"/>
              </a:rPr>
              <a:t>zi</a:t>
            </a:r>
            <a:r>
              <a:rPr lang="en-US" dirty="0" smtClean="0">
                <a:latin typeface="+mj-lt"/>
              </a:rPr>
              <a:t>t</a:t>
            </a:r>
            <a:endParaRPr lang="hu-HU" dirty="0" smtClean="0">
              <a:latin typeface="+mj-lt"/>
            </a:endParaRPr>
          </a:p>
          <a:p>
            <a:pPr lvl="1">
              <a:defRPr/>
            </a:pPr>
            <a:r>
              <a:rPr lang="hu-HU" dirty="0" smtClean="0">
                <a:latin typeface="+mj-lt"/>
              </a:rPr>
              <a:t>Rossz </a:t>
            </a:r>
            <a:r>
              <a:rPr lang="en-US" dirty="0" smtClean="0">
                <a:latin typeface="+mj-lt"/>
              </a:rPr>
              <a:t> </a:t>
            </a:r>
            <a:r>
              <a:rPr lang="en-US" dirty="0" err="1" smtClean="0">
                <a:latin typeface="+mj-lt"/>
              </a:rPr>
              <a:t>neuro</a:t>
            </a:r>
            <a:endParaRPr lang="hu-HU" dirty="0" smtClean="0">
              <a:latin typeface="+mj-lt"/>
            </a:endParaRPr>
          </a:p>
          <a:p>
            <a:pPr lvl="1">
              <a:defRPr/>
            </a:pPr>
            <a:r>
              <a:rPr lang="hu-HU" dirty="0" smtClean="0">
                <a:latin typeface="+mj-lt"/>
              </a:rPr>
              <a:t>Halál 180 napnál</a:t>
            </a:r>
            <a:endParaRPr lang="hu-HU" dirty="0">
              <a:latin typeface="+mj-lt"/>
            </a:endParaRPr>
          </a:p>
        </p:txBody>
      </p:sp>
      <p:sp>
        <p:nvSpPr>
          <p:cNvPr id="56324" name="Téglalap 3"/>
          <p:cNvSpPr>
            <a:spLocks noChangeArrowheads="1"/>
          </p:cNvSpPr>
          <p:nvPr/>
        </p:nvSpPr>
        <p:spPr bwMode="auto">
          <a:xfrm>
            <a:off x="1524000" y="6402055"/>
            <a:ext cx="91440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 dirty="0">
                <a:solidFill>
                  <a:srgbClr val="000000"/>
                </a:solidFill>
                <a:latin typeface="Arial"/>
                <a:cs typeface="Arial" charset="0"/>
              </a:rPr>
              <a:t>N</a:t>
            </a:r>
            <a:r>
              <a:rPr lang="hu-HU" sz="1400" dirty="0" err="1">
                <a:solidFill>
                  <a:srgbClr val="000000"/>
                </a:solidFill>
                <a:latin typeface="Arial"/>
                <a:cs typeface="Arial" charset="0"/>
              </a:rPr>
              <a:t>ielsen</a:t>
            </a:r>
            <a:r>
              <a:rPr lang="hu-HU" sz="1400" dirty="0">
                <a:solidFill>
                  <a:srgbClr val="000000"/>
                </a:solidFill>
                <a:latin typeface="Arial"/>
                <a:cs typeface="Arial" charset="0"/>
              </a:rPr>
              <a:t>,</a:t>
            </a:r>
            <a:r>
              <a:rPr lang="en-US" sz="1400" dirty="0">
                <a:solidFill>
                  <a:srgbClr val="000000"/>
                </a:solidFill>
                <a:latin typeface="Arial"/>
                <a:cs typeface="Arial" charset="0"/>
              </a:rPr>
              <a:t> N.  et al. Targeted temperature management at 33°C versus 36°C after cardiac arrest. N </a:t>
            </a:r>
            <a:r>
              <a:rPr lang="en-US" sz="1400" dirty="0" err="1">
                <a:solidFill>
                  <a:srgbClr val="000000"/>
                </a:solidFill>
                <a:latin typeface="Arial"/>
                <a:cs typeface="Arial" charset="0"/>
              </a:rPr>
              <a:t>Engl</a:t>
            </a:r>
            <a:r>
              <a:rPr lang="en-US" sz="1400" dirty="0">
                <a:solidFill>
                  <a:srgbClr val="000000"/>
                </a:solidFill>
                <a:latin typeface="Arial"/>
                <a:cs typeface="Arial" charset="0"/>
              </a:rPr>
              <a:t> J Med</a:t>
            </a:r>
            <a:r>
              <a:rPr lang="hu-HU" sz="1400" dirty="0">
                <a:solidFill>
                  <a:srgbClr val="000000"/>
                </a:solidFill>
                <a:latin typeface="Arial"/>
                <a:cs typeface="Arial" charset="0"/>
              </a:rPr>
              <a:t>;</a:t>
            </a:r>
            <a:r>
              <a:rPr lang="en-US" sz="1400" dirty="0">
                <a:solidFill>
                  <a:srgbClr val="000000"/>
                </a:solidFill>
                <a:latin typeface="Arial"/>
                <a:cs typeface="Arial" charset="0"/>
              </a:rPr>
              <a:t> </a:t>
            </a:r>
            <a:r>
              <a:rPr lang="hu-HU" sz="1400" dirty="0">
                <a:solidFill>
                  <a:srgbClr val="000000"/>
                </a:solidFill>
                <a:latin typeface="Arial"/>
                <a:cs typeface="Arial" charset="0"/>
              </a:rPr>
              <a:t>2013: </a:t>
            </a:r>
            <a:r>
              <a:rPr lang="en-US" sz="1400" dirty="0">
                <a:solidFill>
                  <a:srgbClr val="000000"/>
                </a:solidFill>
                <a:latin typeface="Arial"/>
                <a:cs typeface="Arial" charset="0"/>
              </a:rPr>
              <a:t>369</a:t>
            </a:r>
            <a:r>
              <a:rPr lang="hu-HU" sz="1400" dirty="0">
                <a:solidFill>
                  <a:srgbClr val="000000"/>
                </a:solidFill>
                <a:latin typeface="Arial"/>
                <a:cs typeface="Arial" charset="0"/>
              </a:rPr>
              <a:t>:</a:t>
            </a:r>
            <a:r>
              <a:rPr lang="en-US" sz="1400" dirty="0">
                <a:solidFill>
                  <a:srgbClr val="000000"/>
                </a:solidFill>
                <a:latin typeface="Arial"/>
                <a:cs typeface="Arial" charset="0"/>
              </a:rPr>
              <a:t>2197-206</a:t>
            </a:r>
            <a:r>
              <a:rPr lang="hu-HU" sz="1400" dirty="0">
                <a:solidFill>
                  <a:srgbClr val="000000"/>
                </a:solidFill>
                <a:latin typeface="Arial"/>
                <a:cs typeface="Arial" charset="0"/>
              </a:rPr>
              <a:t>.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7276" y="4248468"/>
            <a:ext cx="2791326" cy="2153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902485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7010" y="78029"/>
            <a:ext cx="8229600" cy="1143000"/>
          </a:xfrm>
        </p:spPr>
        <p:txBody>
          <a:bodyPr/>
          <a:lstStyle/>
          <a:p>
            <a:r>
              <a:rPr lang="hu-H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TTM: i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deális</a:t>
            </a:r>
            <a:r>
              <a:rPr lang="en-US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600" b="1" dirty="0" err="1" smtClean="0">
                <a:latin typeface="Calibri" panose="020F0502020204030204" pitchFamily="34" charset="0"/>
                <a:cs typeface="Calibri" panose="020F0502020204030204" pitchFamily="34" charset="0"/>
              </a:rPr>
              <a:t>célhőmérséklet</a:t>
            </a:r>
            <a:r>
              <a:rPr lang="hu-HU" sz="3600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? </a:t>
            </a:r>
            <a:endParaRPr lang="en-US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TextBox 4"/>
          <p:cNvSpPr txBox="1">
            <a:spLocks noChangeArrowheads="1"/>
          </p:cNvSpPr>
          <p:nvPr/>
        </p:nvSpPr>
        <p:spPr bwMode="auto">
          <a:xfrm>
            <a:off x="6959601" y="1484314"/>
            <a:ext cx="3529013" cy="4062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>
                <a:latin typeface="+mn-lt"/>
              </a:rPr>
              <a:t>950 </a:t>
            </a:r>
            <a:r>
              <a:rPr lang="en-US" dirty="0" err="1">
                <a:latin typeface="+mn-lt"/>
              </a:rPr>
              <a:t>beteg</a:t>
            </a:r>
            <a:endParaRPr lang="en-US" dirty="0">
              <a:latin typeface="+mn-lt"/>
            </a:endParaRPr>
          </a:p>
          <a:p>
            <a:pPr eaLnBrk="1" hangingPunct="1"/>
            <a:r>
              <a:rPr lang="en-US" dirty="0">
                <a:latin typeface="+mn-lt"/>
              </a:rPr>
              <a:t>36 h </a:t>
            </a:r>
            <a:r>
              <a:rPr lang="en-US" dirty="0" err="1">
                <a:latin typeface="+mn-lt"/>
              </a:rPr>
              <a:t>hőmérsékletkontroll</a:t>
            </a:r>
            <a:endParaRPr lang="en-US" dirty="0">
              <a:latin typeface="+mn-lt"/>
            </a:endParaRPr>
          </a:p>
          <a:p>
            <a:pPr eaLnBrk="1" hangingPunct="1"/>
            <a:r>
              <a:rPr lang="en-US" dirty="0">
                <a:latin typeface="+mn-lt"/>
              </a:rPr>
              <a:t>33 </a:t>
            </a:r>
            <a:r>
              <a:rPr lang="en-US" dirty="0" err="1">
                <a:latin typeface="+mn-lt"/>
              </a:rPr>
              <a:t>vagy</a:t>
            </a:r>
            <a:r>
              <a:rPr lang="en-US" dirty="0">
                <a:latin typeface="+mn-lt"/>
              </a:rPr>
              <a:t> 36 ∘C</a:t>
            </a:r>
          </a:p>
          <a:p>
            <a:pPr eaLnBrk="1" hangingPunct="1"/>
            <a:r>
              <a:rPr lang="en-US" dirty="0" err="1">
                <a:latin typeface="+mn-lt"/>
              </a:rPr>
              <a:t>Szigorú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protokoll</a:t>
            </a:r>
            <a:r>
              <a:rPr lang="en-US" dirty="0">
                <a:latin typeface="+mn-lt"/>
              </a:rPr>
              <a:t> – </a:t>
            </a:r>
            <a:r>
              <a:rPr lang="en-US" dirty="0" err="1">
                <a:latin typeface="+mn-lt"/>
              </a:rPr>
              <a:t>életvégi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döntés</a:t>
            </a:r>
            <a:endParaRPr lang="en-US" dirty="0">
              <a:latin typeface="+mn-lt"/>
            </a:endParaRPr>
          </a:p>
          <a:p>
            <a:pPr eaLnBrk="1" hangingPunct="1"/>
            <a:endParaRPr lang="en-US" dirty="0">
              <a:latin typeface="+mn-lt"/>
            </a:endParaRPr>
          </a:p>
          <a:p>
            <a:pPr eaLnBrk="1" hangingPunct="1"/>
            <a:r>
              <a:rPr lang="en-US" dirty="0" err="1">
                <a:latin typeface="+mn-lt"/>
              </a:rPr>
              <a:t>Homogén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betegcsoport</a:t>
            </a:r>
            <a:r>
              <a:rPr lang="en-US" dirty="0">
                <a:latin typeface="+mn-lt"/>
              </a:rPr>
              <a:t>?</a:t>
            </a:r>
          </a:p>
          <a:p>
            <a:pPr eaLnBrk="1" hangingPunct="1"/>
            <a:r>
              <a:rPr lang="en-US" dirty="0" err="1">
                <a:latin typeface="+mn-lt"/>
              </a:rPr>
              <a:t>Javuló</a:t>
            </a:r>
            <a:r>
              <a:rPr lang="en-US" dirty="0">
                <a:latin typeface="+mn-lt"/>
              </a:rPr>
              <a:t> ITO </a:t>
            </a:r>
            <a:r>
              <a:rPr lang="en-US" dirty="0" err="1">
                <a:latin typeface="+mn-lt"/>
              </a:rPr>
              <a:t>terápia</a:t>
            </a:r>
            <a:r>
              <a:rPr lang="en-US" dirty="0">
                <a:latin typeface="+mn-lt"/>
              </a:rPr>
              <a:t>?</a:t>
            </a:r>
          </a:p>
          <a:p>
            <a:pPr eaLnBrk="1" hangingPunct="1"/>
            <a:endParaRPr lang="en-US" dirty="0">
              <a:latin typeface="+mn-lt"/>
            </a:endParaRPr>
          </a:p>
          <a:p>
            <a:pPr eaLnBrk="1" hangingPunct="1"/>
            <a:r>
              <a:rPr lang="en-US" dirty="0" err="1">
                <a:latin typeface="+mn-lt"/>
              </a:rPr>
              <a:t>Aggresszív</a:t>
            </a:r>
            <a:r>
              <a:rPr lang="en-US" dirty="0">
                <a:latin typeface="+mn-lt"/>
              </a:rPr>
              <a:t>, </a:t>
            </a:r>
            <a:r>
              <a:rPr lang="en-US" dirty="0" err="1">
                <a:latin typeface="+mn-lt"/>
              </a:rPr>
              <a:t>célzott</a:t>
            </a:r>
            <a:r>
              <a:rPr lang="en-US" dirty="0">
                <a:latin typeface="+mn-lt"/>
              </a:rPr>
              <a:t> </a:t>
            </a:r>
            <a:r>
              <a:rPr lang="en-US" dirty="0" err="1">
                <a:latin typeface="+mn-lt"/>
              </a:rPr>
              <a:t>terápia</a:t>
            </a:r>
            <a:endParaRPr lang="en-US" dirty="0">
              <a:latin typeface="+mn-lt"/>
            </a:endParaRPr>
          </a:p>
          <a:p>
            <a:pPr eaLnBrk="1" hangingPunct="1"/>
            <a:endParaRPr lang="en-US" sz="18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17459" y="1200209"/>
            <a:ext cx="5075051" cy="5179846"/>
          </a:xfrm>
          <a:prstGeom prst="rect">
            <a:avLst/>
          </a:prstGeom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6015038" y="6381750"/>
            <a:ext cx="46799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dirty="0" err="1"/>
              <a:t>Niklas</a:t>
            </a:r>
            <a:r>
              <a:rPr lang="en-US" sz="1600" dirty="0"/>
              <a:t> Nielsen et al, NEJM 2013; 369: 2197-206</a:t>
            </a:r>
          </a:p>
        </p:txBody>
      </p:sp>
    </p:spTree>
    <p:extLst>
      <p:ext uri="{BB962C8B-B14F-4D97-AF65-F5344CB8AC3E}">
        <p14:creationId xmlns:p14="http://schemas.microsoft.com/office/powerpoint/2010/main" val="2247859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BF24B34-92E6-4942-9D10-31BA81F43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04" y="0"/>
            <a:ext cx="9526772" cy="67640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3534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0E025-35C9-D255-54BC-F8F6835FE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0823"/>
          </a:xfrm>
        </p:spPr>
        <p:txBody>
          <a:bodyPr>
            <a:normAutofit/>
          </a:bodyPr>
          <a:lstStyle/>
          <a:p>
            <a:r>
              <a:rPr lang="hu-HU" sz="3600" b="1" dirty="0">
                <a:latin typeface="Calibri (Headings)"/>
              </a:rPr>
              <a:t>Emelt szintű újraélesztés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7335821-B972-48AE-43D5-97F27EF410EB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031"/>
          <a:stretch/>
        </p:blipFill>
        <p:spPr>
          <a:xfrm>
            <a:off x="1355035" y="1205948"/>
            <a:ext cx="9481929" cy="523393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3B7176D-A887-D1D2-89C1-7FD73A9CBCBE}"/>
              </a:ext>
            </a:extLst>
          </p:cNvPr>
          <p:cNvSpPr txBox="1"/>
          <p:nvPr/>
        </p:nvSpPr>
        <p:spPr>
          <a:xfrm>
            <a:off x="450573" y="6427113"/>
            <a:ext cx="1118483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hu-HU" sz="1100" dirty="0"/>
              <a:t>Az emelt szintű újraélesztés algoritmusa a jelenleg érvényes európai és magyar ajánlások szerint (az Európai Újraélesztési Tanács engedélyével; Copyright European </a:t>
            </a:r>
            <a:r>
              <a:rPr lang="hu-HU" sz="1100" dirty="0" err="1"/>
              <a:t>Resuscitation</a:t>
            </a:r>
            <a:r>
              <a:rPr lang="hu-HU" sz="1100" dirty="0"/>
              <a:t> </a:t>
            </a:r>
            <a:r>
              <a:rPr lang="hu-HU" sz="1100" dirty="0" err="1"/>
              <a:t>Council</a:t>
            </a:r>
            <a:r>
              <a:rPr lang="hu-HU" sz="1100" dirty="0"/>
              <a:t> – www.erc.edu – 2023_NGL_001</a:t>
            </a:r>
          </a:p>
        </p:txBody>
      </p:sp>
      <p:sp>
        <p:nvSpPr>
          <p:cNvPr id="4" name="Lekerekített téglalap 3"/>
          <p:cNvSpPr/>
          <p:nvPr/>
        </p:nvSpPr>
        <p:spPr>
          <a:xfrm>
            <a:off x="7840717" y="5307724"/>
            <a:ext cx="2795752" cy="1040524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6941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fik 3">
            <a:extLst>
              <a:ext uri="{FF2B5EF4-FFF2-40B4-BE49-F238E27FC236}">
                <a16:creationId xmlns:a16="http://schemas.microsoft.com/office/drawing/2014/main" id="{ABF24B34-92E6-4942-9D10-31BA81F43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904" y="0"/>
            <a:ext cx="9526772" cy="676401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E8DDE1C-7514-4490-A456-337F2EFDF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77114" y="1554570"/>
            <a:ext cx="8791194" cy="4493141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547F3BBB-A757-49A6-AD04-413863129E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10222" y="3486613"/>
            <a:ext cx="2658086" cy="1261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188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7">
            <a:extLst>
              <a:ext uri="{FF2B5EF4-FFF2-40B4-BE49-F238E27FC236}">
                <a16:creationId xmlns:a16="http://schemas.microsoft.com/office/drawing/2014/main" id="{09588DA8-065E-4F6F-8EFD-43104AB2E0C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45" name="Rectangle 9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11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Rectangle 13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8" name="Rectangle 15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9" name="Freeform: Shape 17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Rectangle 19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0496A45F-0929-40AD-8E2A-806E496B79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160" y="34290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de-DE" b="1" dirty="0">
                <a:solidFill>
                  <a:srgbClr val="FFFFFF"/>
                </a:solidFill>
                <a:latin typeface="Calibri (Headings)"/>
              </a:rPr>
              <a:t>TTM2 </a:t>
            </a:r>
            <a:r>
              <a:rPr lang="de-DE" b="1" dirty="0" err="1">
                <a:solidFill>
                  <a:srgbClr val="FFFFFF"/>
                </a:solidFill>
                <a:latin typeface="Calibri (Headings)"/>
              </a:rPr>
              <a:t>trial</a:t>
            </a:r>
            <a:r>
              <a:rPr lang="de-DE" b="1" dirty="0">
                <a:solidFill>
                  <a:srgbClr val="FFFFFF"/>
                </a:solidFill>
                <a:latin typeface="Calibri (Headings)"/>
              </a:rPr>
              <a:t> </a:t>
            </a:r>
          </a:p>
        </p:txBody>
      </p:sp>
      <p:sp>
        <p:nvSpPr>
          <p:cNvPr id="51" name="Inhaltsplatzhalter 2">
            <a:extLst>
              <a:ext uri="{FF2B5EF4-FFF2-40B4-BE49-F238E27FC236}">
                <a16:creationId xmlns:a16="http://schemas.microsoft.com/office/drawing/2014/main" id="{78C8830E-A207-4DD9-B6F6-2EC320835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10259" y="649480"/>
            <a:ext cx="6555347" cy="6218658"/>
          </a:xfrm>
        </p:spPr>
        <p:txBody>
          <a:bodyPr anchor="ctr">
            <a:normAutofit/>
          </a:bodyPr>
          <a:lstStyle/>
          <a:p>
            <a:r>
              <a:rPr lang="hu-HU" sz="2400" dirty="0" smtClean="0"/>
              <a:t>Eredmények</a:t>
            </a:r>
            <a:r>
              <a:rPr lang="de-DE" sz="2400" dirty="0" smtClean="0"/>
              <a:t> 2021</a:t>
            </a:r>
            <a:r>
              <a:rPr lang="hu-HU" sz="2400" dirty="0" smtClean="0"/>
              <a:t>/06</a:t>
            </a:r>
            <a:endParaRPr lang="hu-HU" sz="2400" dirty="0"/>
          </a:p>
          <a:p>
            <a:r>
              <a:rPr lang="de-DE" sz="2400" dirty="0"/>
              <a:t>~ 1900 </a:t>
            </a:r>
            <a:r>
              <a:rPr lang="de-DE" sz="2400" dirty="0" err="1"/>
              <a:t>felnőtt</a:t>
            </a:r>
            <a:r>
              <a:rPr lang="de-DE" sz="2400" dirty="0"/>
              <a:t> </a:t>
            </a:r>
            <a:r>
              <a:rPr lang="de-DE" sz="2400" dirty="0" err="1"/>
              <a:t>beteg</a:t>
            </a:r>
            <a:endParaRPr lang="hu-HU" sz="2400" dirty="0"/>
          </a:p>
          <a:p>
            <a:r>
              <a:rPr lang="de-DE" sz="2400" b="1" dirty="0"/>
              <a:t>OHCA </a:t>
            </a:r>
            <a:r>
              <a:rPr lang="de-DE" sz="2400" b="1" dirty="0" err="1"/>
              <a:t>kardiális</a:t>
            </a:r>
            <a:r>
              <a:rPr lang="de-DE" sz="2400" b="1" dirty="0"/>
              <a:t> </a:t>
            </a:r>
            <a:r>
              <a:rPr lang="de-DE" sz="2400" b="1" dirty="0" err="1"/>
              <a:t>vagy</a:t>
            </a:r>
            <a:r>
              <a:rPr lang="de-DE" sz="2400" b="1" dirty="0"/>
              <a:t> </a:t>
            </a:r>
            <a:r>
              <a:rPr lang="de-DE" sz="2400" b="1" dirty="0" err="1"/>
              <a:t>tisztázatlan</a:t>
            </a:r>
            <a:r>
              <a:rPr lang="de-DE" sz="2400" b="1" dirty="0"/>
              <a:t> </a:t>
            </a:r>
            <a:r>
              <a:rPr lang="de-DE" sz="2400" b="1" dirty="0" err="1"/>
              <a:t>okból</a:t>
            </a:r>
            <a:endParaRPr lang="hu-HU" sz="2400" b="1" dirty="0"/>
          </a:p>
          <a:p>
            <a:r>
              <a:rPr lang="de-DE" sz="2400" dirty="0"/>
              <a:t>A </a:t>
            </a:r>
            <a:r>
              <a:rPr lang="de-DE" sz="2400" dirty="0" err="1"/>
              <a:t>protokoll</a:t>
            </a:r>
            <a:r>
              <a:rPr lang="de-DE" sz="2400" dirty="0"/>
              <a:t> </a:t>
            </a:r>
            <a:r>
              <a:rPr lang="de-DE" sz="2400" dirty="0" err="1"/>
              <a:t>szerint</a:t>
            </a:r>
            <a:r>
              <a:rPr lang="de-DE" sz="2400" dirty="0"/>
              <a:t> a </a:t>
            </a:r>
            <a:r>
              <a:rPr lang="de-DE" sz="2400" dirty="0" err="1"/>
              <a:t>hipotermiás</a:t>
            </a:r>
            <a:r>
              <a:rPr lang="de-DE" sz="2400" dirty="0"/>
              <a:t> </a:t>
            </a:r>
            <a:r>
              <a:rPr lang="de-DE" sz="2400" dirty="0" err="1"/>
              <a:t>csoportnak</a:t>
            </a:r>
            <a:r>
              <a:rPr lang="de-DE" sz="2400" dirty="0"/>
              <a:t> </a:t>
            </a:r>
            <a:r>
              <a:rPr lang="de-DE" sz="2400" dirty="0" err="1"/>
              <a:t>legkésőbb</a:t>
            </a:r>
            <a:r>
              <a:rPr lang="de-DE" sz="2400" dirty="0"/>
              <a:t> 90 </a:t>
            </a:r>
            <a:r>
              <a:rPr lang="de-DE" sz="2400" dirty="0" err="1"/>
              <a:t>perccel</a:t>
            </a:r>
            <a:r>
              <a:rPr lang="de-DE" sz="2400" dirty="0"/>
              <a:t> a </a:t>
            </a:r>
            <a:r>
              <a:rPr lang="de-DE" sz="2400" dirty="0" err="1"/>
              <a:t>randomizálás</a:t>
            </a:r>
            <a:r>
              <a:rPr lang="de-DE" sz="2400" dirty="0"/>
              <a:t> </a:t>
            </a:r>
            <a:r>
              <a:rPr lang="de-DE" sz="2400" dirty="0" err="1"/>
              <a:t>után</a:t>
            </a:r>
            <a:r>
              <a:rPr lang="de-DE" sz="2400" dirty="0"/>
              <a:t> </a:t>
            </a:r>
            <a:r>
              <a:rPr lang="de-DE" sz="2400" dirty="0" err="1"/>
              <a:t>el</a:t>
            </a:r>
            <a:r>
              <a:rPr lang="de-DE" sz="2400" dirty="0"/>
              <a:t> </a:t>
            </a:r>
            <a:r>
              <a:rPr lang="de-DE" sz="2400" dirty="0" err="1"/>
              <a:t>kell</a:t>
            </a:r>
            <a:r>
              <a:rPr lang="de-DE" sz="2400" dirty="0"/>
              <a:t> </a:t>
            </a:r>
            <a:r>
              <a:rPr lang="de-DE" sz="2400" dirty="0" err="1"/>
              <a:t>érnie</a:t>
            </a:r>
            <a:r>
              <a:rPr lang="de-DE" sz="2400" dirty="0"/>
              <a:t> a 33°C-os </a:t>
            </a:r>
            <a:r>
              <a:rPr lang="de-DE" sz="2400" dirty="0" err="1"/>
              <a:t>célhőmérsékletet</a:t>
            </a:r>
            <a:r>
              <a:rPr lang="de-DE" sz="2400" dirty="0"/>
              <a:t>.</a:t>
            </a:r>
            <a:endParaRPr lang="hu-HU" sz="2400" dirty="0"/>
          </a:p>
          <a:p>
            <a:r>
              <a:rPr lang="de-DE" sz="2400" dirty="0"/>
              <a:t>28 </a:t>
            </a:r>
            <a:r>
              <a:rPr lang="de-DE" sz="2400" dirty="0" err="1"/>
              <a:t>órás</a:t>
            </a:r>
            <a:r>
              <a:rPr lang="de-DE" sz="2400" dirty="0"/>
              <a:t> </a:t>
            </a:r>
            <a:r>
              <a:rPr lang="de-DE" sz="2400" dirty="0" err="1"/>
              <a:t>fenntartás</a:t>
            </a:r>
            <a:r>
              <a:rPr lang="de-DE" sz="2400" dirty="0"/>
              <a:t>, 0,33°C/h </a:t>
            </a:r>
            <a:r>
              <a:rPr lang="de-DE" sz="2400" dirty="0" err="1"/>
              <a:t>ellenőrzött</a:t>
            </a:r>
            <a:r>
              <a:rPr lang="de-DE" sz="2400" dirty="0"/>
              <a:t> </a:t>
            </a:r>
            <a:r>
              <a:rPr lang="de-DE" sz="2400" dirty="0" err="1"/>
              <a:t>újramelegítés</a:t>
            </a:r>
            <a:r>
              <a:rPr lang="de-DE" sz="2400" dirty="0"/>
              <a:t>.</a:t>
            </a:r>
            <a:endParaRPr lang="hu-HU" sz="2400" dirty="0"/>
          </a:p>
          <a:p>
            <a:r>
              <a:rPr lang="de-DE" sz="2400" dirty="0"/>
              <a:t>A </a:t>
            </a:r>
            <a:r>
              <a:rPr lang="de-DE" sz="2400" dirty="0" err="1"/>
              <a:t>normotermia</a:t>
            </a:r>
            <a:r>
              <a:rPr lang="de-DE" sz="2400" dirty="0"/>
              <a:t> </a:t>
            </a:r>
            <a:r>
              <a:rPr lang="de-DE" sz="2400" dirty="0" err="1"/>
              <a:t>csoportban</a:t>
            </a:r>
            <a:r>
              <a:rPr lang="de-DE" sz="2400" dirty="0"/>
              <a:t> a </a:t>
            </a:r>
            <a:r>
              <a:rPr lang="hu-HU" sz="2400" dirty="0" err="1" smtClean="0"/>
              <a:t>max</a:t>
            </a:r>
            <a:r>
              <a:rPr lang="hu-HU" sz="2400" dirty="0" smtClean="0"/>
              <a:t>. </a:t>
            </a:r>
            <a:r>
              <a:rPr lang="de-DE" sz="2400" dirty="0" smtClean="0"/>
              <a:t>37,8°C </a:t>
            </a:r>
            <a:r>
              <a:rPr lang="de-DE" sz="2400" dirty="0" err="1" smtClean="0"/>
              <a:t>kell</a:t>
            </a:r>
            <a:r>
              <a:rPr lang="de-DE" sz="2400" dirty="0" smtClean="0"/>
              <a:t> </a:t>
            </a:r>
            <a:r>
              <a:rPr lang="de-DE" sz="2400" dirty="0" err="1"/>
              <a:t>fenntartani</a:t>
            </a:r>
            <a:r>
              <a:rPr lang="de-DE" sz="2400" dirty="0"/>
              <a:t> 40 </a:t>
            </a:r>
            <a:r>
              <a:rPr lang="de-DE" sz="2400" dirty="0" err="1"/>
              <a:t>órán</a:t>
            </a:r>
            <a:r>
              <a:rPr lang="de-DE" sz="2400" dirty="0"/>
              <a:t> </a:t>
            </a:r>
            <a:r>
              <a:rPr lang="de-DE" sz="2400" dirty="0" err="1"/>
              <a:t>keresztül</a:t>
            </a:r>
            <a:r>
              <a:rPr lang="de-DE" sz="2400" dirty="0"/>
              <a:t>.</a:t>
            </a:r>
            <a:endParaRPr lang="hu-HU" sz="2400" dirty="0"/>
          </a:p>
          <a:p>
            <a:r>
              <a:rPr lang="de-DE" sz="2400" dirty="0" err="1"/>
              <a:t>Mindkét</a:t>
            </a:r>
            <a:r>
              <a:rPr lang="de-DE" sz="2400" dirty="0"/>
              <a:t> </a:t>
            </a:r>
            <a:r>
              <a:rPr lang="de-DE" sz="2400" dirty="0" err="1"/>
              <a:t>csoportot</a:t>
            </a:r>
            <a:r>
              <a:rPr lang="de-DE" sz="2400" dirty="0"/>
              <a:t> </a:t>
            </a:r>
            <a:r>
              <a:rPr lang="de-DE" sz="2400" dirty="0" err="1" smtClean="0"/>
              <a:t>normoterm</a:t>
            </a:r>
            <a:r>
              <a:rPr lang="hu-HU" sz="2400" dirty="0" smtClean="0"/>
              <a:t>iára </a:t>
            </a:r>
            <a:r>
              <a:rPr lang="de-DE" sz="2400" dirty="0" smtClean="0"/>
              <a:t>(</a:t>
            </a:r>
            <a:r>
              <a:rPr lang="de-DE" sz="2400" dirty="0"/>
              <a:t>36,5°C </a:t>
            </a:r>
            <a:r>
              <a:rPr lang="de-DE" sz="2400" dirty="0" err="1"/>
              <a:t>és</a:t>
            </a:r>
            <a:r>
              <a:rPr lang="de-DE" sz="2400" dirty="0"/>
              <a:t> 37,8°C </a:t>
            </a:r>
            <a:r>
              <a:rPr lang="de-DE" sz="2400" dirty="0" err="1"/>
              <a:t>között</a:t>
            </a:r>
            <a:r>
              <a:rPr lang="de-DE" sz="2400" dirty="0"/>
              <a:t>) </a:t>
            </a:r>
            <a:r>
              <a:rPr lang="de-DE" sz="2400" dirty="0" err="1"/>
              <a:t>kell</a:t>
            </a:r>
            <a:r>
              <a:rPr lang="de-DE" sz="2400" dirty="0"/>
              <a:t> </a:t>
            </a:r>
            <a:r>
              <a:rPr lang="de-DE" sz="2400" dirty="0" err="1"/>
              <a:t>kezelni</a:t>
            </a:r>
            <a:r>
              <a:rPr lang="de-DE" sz="2400" dirty="0"/>
              <a:t> a </a:t>
            </a:r>
            <a:r>
              <a:rPr lang="de-DE" sz="2400" dirty="0" err="1"/>
              <a:t>randomizálást</a:t>
            </a:r>
            <a:r>
              <a:rPr lang="de-DE" sz="2400" dirty="0"/>
              <a:t> </a:t>
            </a:r>
            <a:r>
              <a:rPr lang="de-DE" sz="2400" dirty="0" err="1"/>
              <a:t>követő</a:t>
            </a:r>
            <a:r>
              <a:rPr lang="de-DE" sz="2400" dirty="0"/>
              <a:t> 72 </a:t>
            </a:r>
            <a:r>
              <a:rPr lang="de-DE" sz="2400" dirty="0" err="1"/>
              <a:t>óráig</a:t>
            </a:r>
            <a:r>
              <a:rPr lang="de-DE" sz="2400" dirty="0" smtClean="0"/>
              <a:t>.</a:t>
            </a:r>
            <a:endParaRPr lang="hu-HU" sz="2400" dirty="0" smtClean="0"/>
          </a:p>
          <a:p>
            <a:r>
              <a:rPr lang="hu-HU" sz="2400" b="1" dirty="0" smtClean="0">
                <a:solidFill>
                  <a:srgbClr val="FF0000"/>
                </a:solidFill>
              </a:rPr>
              <a:t>NEUTRÁLIS EREDMÉNY…</a:t>
            </a:r>
            <a:endParaRPr lang="de-DE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4855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ABAEDCEF-8F83-11F4-52CD-92602F3807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104" y="0"/>
            <a:ext cx="6319791" cy="1004191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9491EE20-E4BC-D4BB-9853-4AEB5162F0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61070" y="1004191"/>
            <a:ext cx="9069859" cy="4477453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0B45A8C5-8632-CA43-3253-84D32ACD5E7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5644" y="5481644"/>
            <a:ext cx="2684120" cy="1326673"/>
          </a:xfrm>
          <a:prstGeom prst="rect">
            <a:avLst/>
          </a:prstGeom>
        </p:spPr>
      </p:pic>
      <p:sp>
        <p:nvSpPr>
          <p:cNvPr id="2" name="Téglalap 1"/>
          <p:cNvSpPr/>
          <p:nvPr/>
        </p:nvSpPr>
        <p:spPr>
          <a:xfrm>
            <a:off x="5780575" y="6051062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hu-HU" dirty="0" smtClean="0"/>
              <a:t>n=</a:t>
            </a:r>
            <a:r>
              <a:rPr lang="de-DE" dirty="0" smtClean="0"/>
              <a:t> </a:t>
            </a:r>
            <a:r>
              <a:rPr lang="de-DE" dirty="0"/>
              <a:t>4262 </a:t>
            </a:r>
            <a:r>
              <a:rPr lang="hu-HU" dirty="0" smtClean="0"/>
              <a:t> </a:t>
            </a:r>
            <a:endParaRPr lang="hu-HU" dirty="0"/>
          </a:p>
          <a:p>
            <a:pPr algn="r"/>
            <a:r>
              <a:rPr lang="de-DE" dirty="0"/>
              <a:t>A </a:t>
            </a:r>
            <a:r>
              <a:rPr lang="de-DE" dirty="0" err="1"/>
              <a:t>bevont</a:t>
            </a:r>
            <a:r>
              <a:rPr lang="de-DE" dirty="0"/>
              <a:t> </a:t>
            </a:r>
            <a:r>
              <a:rPr lang="de-DE" dirty="0" err="1"/>
              <a:t>vizsgálatok</a:t>
            </a:r>
            <a:r>
              <a:rPr lang="de-DE" dirty="0"/>
              <a:t> </a:t>
            </a:r>
            <a:r>
              <a:rPr lang="de-DE" dirty="0" err="1"/>
              <a:t>időszaka</a:t>
            </a:r>
            <a:r>
              <a:rPr lang="de-DE" dirty="0"/>
              <a:t>: 1997-2022</a:t>
            </a:r>
          </a:p>
        </p:txBody>
      </p:sp>
      <p:sp>
        <p:nvSpPr>
          <p:cNvPr id="3" name="Lekerekített téglalap 2"/>
          <p:cNvSpPr/>
          <p:nvPr/>
        </p:nvSpPr>
        <p:spPr>
          <a:xfrm>
            <a:off x="1671145" y="4792717"/>
            <a:ext cx="3142593" cy="346842"/>
          </a:xfrm>
          <a:prstGeom prst="round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583040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AC34FF9-7481-4D70-B3DE-51F31FE204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2226" y="205098"/>
            <a:ext cx="4393844" cy="1325563"/>
          </a:xfrm>
        </p:spPr>
        <p:txBody>
          <a:bodyPr>
            <a:normAutofit/>
          </a:bodyPr>
          <a:lstStyle/>
          <a:p>
            <a:r>
              <a:rPr lang="hu-HU" b="1" dirty="0" smtClean="0">
                <a:latin typeface="Calibri (Headings)"/>
              </a:rPr>
              <a:t>UK</a:t>
            </a:r>
            <a:endParaRPr lang="de-DE" b="1" dirty="0">
              <a:latin typeface="Calibri (Headings)"/>
            </a:endParaRP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200D8374-4D4E-4971-AC32-48C82EA3F0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5212" y="565575"/>
            <a:ext cx="5005621" cy="2577018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1271FD08-88CD-45CC-9B9E-66E6010A4EA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54959" y="3570682"/>
            <a:ext cx="5146502" cy="2758111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1537977D-B833-4C9C-A4ED-F8D4D51BA8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5780" y="1530661"/>
            <a:ext cx="5749178" cy="2718770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48B58CBE-6F08-4FAF-A4FC-D7EB1AD6496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297237" y="4204743"/>
            <a:ext cx="3459485" cy="2130905"/>
          </a:xfrm>
          <a:prstGeom prst="rect">
            <a:avLst/>
          </a:prstGeom>
          <a:effectLst>
            <a:softEdge rad="25400"/>
          </a:effectLst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895D8128-0F90-4A3B-823B-07436C20F2C4}"/>
              </a:ext>
            </a:extLst>
          </p:cNvPr>
          <p:cNvSpPr txBox="1"/>
          <p:nvPr/>
        </p:nvSpPr>
        <p:spPr>
          <a:xfrm>
            <a:off x="7538896" y="6574288"/>
            <a:ext cx="448351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Resuscitation,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Published:April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02, 2021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DOI: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://doi.org/10.1016/j.resuscitation.2021.03.027</a:t>
            </a:r>
            <a:endParaRPr kumimoji="0" lang="de-DE" sz="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9" name="Egyenes összekötő 8"/>
          <p:cNvCxnSpPr/>
          <p:nvPr/>
        </p:nvCxnSpPr>
        <p:spPr>
          <a:xfrm>
            <a:off x="6653690" y="4804049"/>
            <a:ext cx="3819135" cy="39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Egyenes összekötő 9"/>
          <p:cNvCxnSpPr/>
          <p:nvPr/>
        </p:nvCxnSpPr>
        <p:spPr>
          <a:xfrm>
            <a:off x="6592464" y="5308478"/>
            <a:ext cx="3819135" cy="39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églalap 11"/>
          <p:cNvSpPr/>
          <p:nvPr/>
        </p:nvSpPr>
        <p:spPr>
          <a:xfrm>
            <a:off x="0" y="6531224"/>
            <a:ext cx="47249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>
              <a:defRPr/>
            </a:pPr>
            <a:r>
              <a:rPr lang="de-DE" dirty="0" err="1"/>
              <a:t>Retrospekt</a:t>
            </a:r>
            <a:r>
              <a:rPr lang="hu-HU" dirty="0"/>
              <a:t>ív </a:t>
            </a:r>
            <a:r>
              <a:rPr lang="hu-HU" dirty="0" err="1"/>
              <a:t>Co</a:t>
            </a:r>
            <a:r>
              <a:rPr lang="de-DE" dirty="0" err="1"/>
              <a:t>hort</a:t>
            </a:r>
            <a:r>
              <a:rPr lang="hu-HU" dirty="0"/>
              <a:t> </a:t>
            </a:r>
            <a:r>
              <a:rPr lang="de-DE" dirty="0"/>
              <a:t>2010 – 2017</a:t>
            </a:r>
            <a:r>
              <a:rPr lang="hu-HU" dirty="0"/>
              <a:t>, </a:t>
            </a:r>
            <a:r>
              <a:rPr lang="de-DE" dirty="0"/>
              <a:t>30</a:t>
            </a:r>
            <a:r>
              <a:rPr lang="hu-HU" dirty="0"/>
              <a:t>.</a:t>
            </a:r>
            <a:r>
              <a:rPr lang="de-DE" dirty="0"/>
              <a:t>000</a:t>
            </a:r>
            <a:r>
              <a:rPr lang="hu-HU" dirty="0"/>
              <a:t>+ beteg</a:t>
            </a:r>
            <a:endParaRPr lang="de-DE" dirty="0"/>
          </a:p>
        </p:txBody>
      </p:sp>
      <p:cxnSp>
        <p:nvCxnSpPr>
          <p:cNvPr id="11" name="Egyenes összekötő 10"/>
          <p:cNvCxnSpPr/>
          <p:nvPr/>
        </p:nvCxnSpPr>
        <p:spPr>
          <a:xfrm>
            <a:off x="7228337" y="5071999"/>
            <a:ext cx="3819135" cy="394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829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62119"/>
            <a:ext cx="9144000" cy="2387600"/>
          </a:xfrm>
        </p:spPr>
        <p:txBody>
          <a:bodyPr>
            <a:normAutofit/>
          </a:bodyPr>
          <a:lstStyle/>
          <a:p>
            <a:r>
              <a:rPr lang="hu-HU" b="1" dirty="0" smtClean="0">
                <a:solidFill>
                  <a:srgbClr val="FF0000"/>
                </a:solidFill>
              </a:rPr>
              <a:t>ERC 2025 PCAS </a:t>
            </a:r>
            <a:r>
              <a:rPr lang="hu-HU" b="1" dirty="0" smtClean="0">
                <a:solidFill>
                  <a:srgbClr val="FF0000"/>
                </a:solidFill>
              </a:rPr>
              <a:t>TTM  </a:t>
            </a:r>
            <a:endParaRPr lang="hu-HU" b="1" dirty="0">
              <a:solidFill>
                <a:srgbClr val="FF0000"/>
              </a:solidFill>
            </a:endParaRP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5884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 dirty="0"/>
          </a:p>
        </p:txBody>
      </p:sp>
      <p:pic>
        <p:nvPicPr>
          <p:cNvPr id="5" name="Kép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93802" y="0"/>
            <a:ext cx="7733977" cy="4367322"/>
          </a:xfrm>
          <a:prstGeom prst="rect">
            <a:avLst/>
          </a:prstGeom>
        </p:spPr>
      </p:pic>
      <p:pic>
        <p:nvPicPr>
          <p:cNvPr id="6" name="Kép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08172" y="-38480"/>
            <a:ext cx="5278056" cy="1574157"/>
          </a:xfrm>
          <a:prstGeom prst="rect">
            <a:avLst/>
          </a:prstGeom>
        </p:spPr>
      </p:pic>
      <p:pic>
        <p:nvPicPr>
          <p:cNvPr id="7" name="Kép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81773" y="1373454"/>
            <a:ext cx="8743950" cy="5686425"/>
          </a:xfrm>
          <a:prstGeom prst="rect">
            <a:avLst/>
          </a:prstGeom>
        </p:spPr>
      </p:pic>
      <p:sp>
        <p:nvSpPr>
          <p:cNvPr id="4" name="Téglalap 3"/>
          <p:cNvSpPr/>
          <p:nvPr/>
        </p:nvSpPr>
        <p:spPr>
          <a:xfrm>
            <a:off x="3012707" y="2926080"/>
            <a:ext cx="6641432" cy="231006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1097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3236494" y="801036"/>
            <a:ext cx="8117305" cy="889652"/>
          </a:xfrm>
        </p:spPr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3236494" y="3256561"/>
            <a:ext cx="8117305" cy="2920401"/>
          </a:xfrm>
        </p:spPr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36885" y="-84717"/>
            <a:ext cx="14117053" cy="7940842"/>
          </a:xfrm>
          <a:prstGeom prst="rect">
            <a:avLst/>
          </a:prstGeom>
        </p:spPr>
      </p:pic>
      <p:pic>
        <p:nvPicPr>
          <p:cNvPr id="5" name="Kép 4"/>
          <p:cNvPicPr>
            <a:picLocks noChangeAspect="1"/>
          </p:cNvPicPr>
          <p:nvPr/>
        </p:nvPicPr>
        <p:blipFill rotWithShape="1">
          <a:blip r:embed="rId3"/>
          <a:srcRect l="4692" t="21423" r="4605" b="72807"/>
          <a:stretch/>
        </p:blipFill>
        <p:spPr>
          <a:xfrm>
            <a:off x="157605" y="576448"/>
            <a:ext cx="12804415" cy="458185"/>
          </a:xfrm>
          <a:prstGeom prst="rect">
            <a:avLst/>
          </a:prstGeom>
          <a:ln w="5715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421803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/>
          <p:cNvPicPr>
            <a:picLocks noChangeAspect="1"/>
          </p:cNvPicPr>
          <p:nvPr/>
        </p:nvPicPr>
        <p:blipFill rotWithShape="1">
          <a:blip r:embed="rId2"/>
          <a:srcRect l="9356" t="17511" r="5556" b="6596"/>
          <a:stretch/>
        </p:blipFill>
        <p:spPr>
          <a:xfrm>
            <a:off x="16042" y="741051"/>
            <a:ext cx="12192000" cy="6116949"/>
          </a:xfrm>
          <a:prstGeom prst="rect">
            <a:avLst/>
          </a:prstGeom>
        </p:spPr>
      </p:pic>
      <p:sp>
        <p:nvSpPr>
          <p:cNvPr id="5" name="Téglalap 4"/>
          <p:cNvSpPr/>
          <p:nvPr/>
        </p:nvSpPr>
        <p:spPr>
          <a:xfrm>
            <a:off x="1122946" y="1379621"/>
            <a:ext cx="9545053" cy="174859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églalap 5"/>
          <p:cNvSpPr/>
          <p:nvPr/>
        </p:nvSpPr>
        <p:spPr>
          <a:xfrm>
            <a:off x="1114925" y="6176962"/>
            <a:ext cx="9545053" cy="664995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872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>
            <a:extLst>
              <a:ext uri="{FF2B5EF4-FFF2-40B4-BE49-F238E27FC236}">
                <a16:creationId xmlns:a16="http://schemas.microsoft.com/office/drawing/2014/main" id="{259A108C-7AD3-449F-8908-2A6B00596DE9}"/>
              </a:ext>
            </a:extLst>
          </p:cNvPr>
          <p:cNvSpPr txBox="1"/>
          <p:nvPr/>
        </p:nvSpPr>
        <p:spPr>
          <a:xfrm>
            <a:off x="1350575" y="319314"/>
            <a:ext cx="9477377" cy="103051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 (Headings)"/>
              </a:rPr>
              <a:t>TTM-NT hatása a mortalitásra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 (Headings)"/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0688386-9665-E6BF-C0D3-14A409A4D7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094055">
            <a:off x="6345134" y="1304265"/>
            <a:ext cx="5730737" cy="2395936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32BC2D80-D560-3414-4EE2-CC1C70D80039}"/>
              </a:ext>
            </a:extLst>
          </p:cNvPr>
          <p:cNvSpPr txBox="1"/>
          <p:nvPr/>
        </p:nvSpPr>
        <p:spPr>
          <a:xfrm>
            <a:off x="550602" y="1894775"/>
            <a:ext cx="4916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Ausztrália</a:t>
            </a:r>
            <a:r>
              <a:rPr kumimoji="0" lang="de-DE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de-DE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Új-Zéland</a:t>
            </a:r>
            <a:endParaRPr kumimoji="0" lang="de-DE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CD33E5D3-18F0-DE2C-4124-1FCEBFD14FDF}"/>
              </a:ext>
            </a:extLst>
          </p:cNvPr>
          <p:cNvSpPr txBox="1"/>
          <p:nvPr/>
        </p:nvSpPr>
        <p:spPr>
          <a:xfrm>
            <a:off x="6513532" y="6497898"/>
            <a:ext cx="621414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Critical Care Medicine: 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November 2018 - Volume 46 -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Issue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11 - p 1722-1730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de-DE" sz="9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</a:t>
            </a:r>
            <a:r>
              <a:rPr kumimoji="0" lang="de-DE" sz="9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10.1097/CCM.0000000000003339</a:t>
            </a:r>
          </a:p>
        </p:txBody>
      </p:sp>
      <p:pic>
        <p:nvPicPr>
          <p:cNvPr id="15" name="Kép 14">
            <a:extLst>
              <a:ext uri="{FF2B5EF4-FFF2-40B4-BE49-F238E27FC236}">
                <a16:creationId xmlns:a16="http://schemas.microsoft.com/office/drawing/2014/main" id="{63420279-91D6-413F-B3BE-D77B23D22D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770" y="2864802"/>
            <a:ext cx="5965795" cy="3028322"/>
          </a:xfrm>
          <a:prstGeom prst="rect">
            <a:avLst/>
          </a:prstGeom>
        </p:spPr>
      </p:pic>
      <p:sp>
        <p:nvSpPr>
          <p:cNvPr id="13" name="Szövegdoboz 4">
            <a:extLst>
              <a:ext uri="{FF2B5EF4-FFF2-40B4-BE49-F238E27FC236}">
                <a16:creationId xmlns:a16="http://schemas.microsoft.com/office/drawing/2014/main" id="{AFEC07AD-7A4B-435E-8688-F50C9461F522}"/>
              </a:ext>
            </a:extLst>
          </p:cNvPr>
          <p:cNvSpPr txBox="1"/>
          <p:nvPr/>
        </p:nvSpPr>
        <p:spPr>
          <a:xfrm>
            <a:off x="1024898" y="4842112"/>
            <a:ext cx="36388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hűtött betegek minimum hőmérséklete</a:t>
            </a:r>
            <a:endParaRPr lang="en-GB" sz="14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Nyíl: lefelé mutató 5">
            <a:extLst>
              <a:ext uri="{FF2B5EF4-FFF2-40B4-BE49-F238E27FC236}">
                <a16:creationId xmlns:a16="http://schemas.microsoft.com/office/drawing/2014/main" id="{2A801CDA-EAF5-456F-8BD8-95BA5EBAC7C1}"/>
              </a:ext>
            </a:extLst>
          </p:cNvPr>
          <p:cNvSpPr/>
          <p:nvPr/>
        </p:nvSpPr>
        <p:spPr>
          <a:xfrm>
            <a:off x="4233788" y="3362670"/>
            <a:ext cx="346229" cy="53266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CC0000"/>
              </a:solidFill>
            </a:endParaRPr>
          </a:p>
        </p:txBody>
      </p:sp>
      <p:sp>
        <p:nvSpPr>
          <p:cNvPr id="21" name="Szövegdoboz 6">
            <a:extLst>
              <a:ext uri="{FF2B5EF4-FFF2-40B4-BE49-F238E27FC236}">
                <a16:creationId xmlns:a16="http://schemas.microsoft.com/office/drawing/2014/main" id="{8007AB76-45C6-4012-8379-98B5EB3D0E01}"/>
              </a:ext>
            </a:extLst>
          </p:cNvPr>
          <p:cNvSpPr txBox="1"/>
          <p:nvPr/>
        </p:nvSpPr>
        <p:spPr>
          <a:xfrm>
            <a:off x="4024821" y="2962560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endParaRPr lang="en-GB" sz="2000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2" name="Kép 12">
            <a:extLst>
              <a:ext uri="{FF2B5EF4-FFF2-40B4-BE49-F238E27FC236}">
                <a16:creationId xmlns:a16="http://schemas.microsoft.com/office/drawing/2014/main" id="{C96D88EC-9993-4F5B-9540-61A75554E67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83045" y="3601072"/>
            <a:ext cx="5533674" cy="3095612"/>
          </a:xfrm>
          <a:prstGeom prst="rect">
            <a:avLst/>
          </a:prstGeom>
        </p:spPr>
      </p:pic>
      <p:sp>
        <p:nvSpPr>
          <p:cNvPr id="23" name="Nyíl: lefelé mutató 9">
            <a:extLst>
              <a:ext uri="{FF2B5EF4-FFF2-40B4-BE49-F238E27FC236}">
                <a16:creationId xmlns:a16="http://schemas.microsoft.com/office/drawing/2014/main" id="{5EAAC412-1560-4448-B6FF-13E2BF169641}"/>
              </a:ext>
            </a:extLst>
          </p:cNvPr>
          <p:cNvSpPr/>
          <p:nvPr/>
        </p:nvSpPr>
        <p:spPr>
          <a:xfrm>
            <a:off x="10326223" y="4076336"/>
            <a:ext cx="346229" cy="53266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rgbClr val="CC0000"/>
              </a:solidFill>
            </a:endParaRPr>
          </a:p>
        </p:txBody>
      </p:sp>
      <p:sp>
        <p:nvSpPr>
          <p:cNvPr id="24" name="Szövegdoboz 10">
            <a:extLst>
              <a:ext uri="{FF2B5EF4-FFF2-40B4-BE49-F238E27FC236}">
                <a16:creationId xmlns:a16="http://schemas.microsoft.com/office/drawing/2014/main" id="{2434E031-4E52-44F0-B59C-FAA353956D85}"/>
              </a:ext>
            </a:extLst>
          </p:cNvPr>
          <p:cNvSpPr txBox="1"/>
          <p:nvPr/>
        </p:nvSpPr>
        <p:spPr>
          <a:xfrm>
            <a:off x="10117256" y="3676226"/>
            <a:ext cx="7553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2000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  <a:endParaRPr lang="en-GB" sz="2000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Szövegdoboz 15">
            <a:extLst>
              <a:ext uri="{FF2B5EF4-FFF2-40B4-BE49-F238E27FC236}">
                <a16:creationId xmlns:a16="http://schemas.microsoft.com/office/drawing/2014/main" id="{7046F362-251C-40CB-9CB9-B3ACEFDFF018}"/>
              </a:ext>
            </a:extLst>
          </p:cNvPr>
          <p:cNvSpPr txBox="1"/>
          <p:nvPr/>
        </p:nvSpPr>
        <p:spPr>
          <a:xfrm>
            <a:off x="7294861" y="5893124"/>
            <a:ext cx="10294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hu-HU" sz="1400" b="1" dirty="0">
                <a:solidFill>
                  <a:srgbClr val="CC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Mortalitás</a:t>
            </a:r>
            <a:endParaRPr lang="en-GB" sz="1400" b="1" dirty="0">
              <a:solidFill>
                <a:srgbClr val="CC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Szövegdoboz 16">
            <a:extLst>
              <a:ext uri="{FF2B5EF4-FFF2-40B4-BE49-F238E27FC236}">
                <a16:creationId xmlns:a16="http://schemas.microsoft.com/office/drawing/2014/main" id="{1FD8009C-0497-4F98-B87F-5A9D4A3838B0}"/>
              </a:ext>
            </a:extLst>
          </p:cNvPr>
          <p:cNvSpPr txBox="1"/>
          <p:nvPr/>
        </p:nvSpPr>
        <p:spPr>
          <a:xfrm>
            <a:off x="3115562" y="5979462"/>
            <a:ext cx="311764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err="1"/>
              <a:t>Retrospek</a:t>
            </a:r>
            <a:r>
              <a:rPr lang="hu-HU" dirty="0" err="1"/>
              <a:t>tív</a:t>
            </a:r>
            <a:r>
              <a:rPr lang="hu-HU" dirty="0"/>
              <a:t> </a:t>
            </a:r>
            <a:r>
              <a:rPr lang="de-DE" dirty="0" err="1"/>
              <a:t>Cohort</a:t>
            </a:r>
            <a:r>
              <a:rPr lang="de-DE" dirty="0"/>
              <a:t> 2005-2016</a:t>
            </a:r>
            <a:endParaRPr lang="hu-HU" dirty="0"/>
          </a:p>
          <a:p>
            <a:r>
              <a:rPr lang="hu-HU" b="1" dirty="0" smtClean="0">
                <a:latin typeface="Arial" panose="020B0604020202020204" pitchFamily="34" charset="0"/>
                <a:cs typeface="Arial" panose="020B0604020202020204" pitchFamily="34" charset="0"/>
              </a:rPr>
              <a:t>Koincidencia </a:t>
            </a:r>
            <a:r>
              <a:rPr lang="hu-HU" b="1" dirty="0">
                <a:latin typeface="Arial" panose="020B0604020202020204" pitchFamily="34" charset="0"/>
                <a:cs typeface="Arial" panose="020B0604020202020204" pitchFamily="34" charset="0"/>
              </a:rPr>
              <a:t>??</a:t>
            </a:r>
            <a:endParaRPr lang="en-GB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églalap 2"/>
          <p:cNvSpPr/>
          <p:nvPr/>
        </p:nvSpPr>
        <p:spPr>
          <a:xfrm>
            <a:off x="-7882" y="6512018"/>
            <a:ext cx="27589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dirty="0"/>
              <a:t>Critical Care </a:t>
            </a:r>
            <a:r>
              <a:rPr lang="de-DE" dirty="0" err="1"/>
              <a:t>Medicine</a:t>
            </a:r>
            <a:r>
              <a:rPr lang="de-DE" dirty="0"/>
              <a:t> 2018</a:t>
            </a:r>
          </a:p>
        </p:txBody>
      </p:sp>
    </p:spTree>
    <p:extLst>
      <p:ext uri="{BB962C8B-B14F-4D97-AF65-F5344CB8AC3E}">
        <p14:creationId xmlns:p14="http://schemas.microsoft.com/office/powerpoint/2010/main" val="137011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07B7E-330A-4C4F-AA8B-698A89EE6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>
                <a:latin typeface="Calibri (Headings)"/>
              </a:rPr>
              <a:t>US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9A0674-F2CA-4879-82BA-3B14976D2B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5750" y="1016066"/>
            <a:ext cx="4368768" cy="998946"/>
          </a:xfrm>
          <a:prstGeom prst="rect">
            <a:avLst/>
          </a:prstGeom>
          <a:effectLst>
            <a:softEdge rad="25400"/>
          </a:effectLst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C43F6D6-C3A9-4F3A-9353-BE75F366C2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172" y="1988840"/>
            <a:ext cx="5117380" cy="3677483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CF5AB2F3-A693-4B88-8C01-C8E9FDD34F0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25352" y="2906194"/>
            <a:ext cx="6554713" cy="2659805"/>
          </a:xfrm>
          <a:prstGeom prst="rect">
            <a:avLst/>
          </a:prstGeom>
          <a:effectLst>
            <a:softEdge rad="38100"/>
          </a:effectLst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253A7EC6-46A0-4D50-8984-67A016223F3E}"/>
              </a:ext>
            </a:extLst>
          </p:cNvPr>
          <p:cNvSpPr txBox="1"/>
          <p:nvPr/>
        </p:nvSpPr>
        <p:spPr>
          <a:xfrm>
            <a:off x="7467152" y="6545621"/>
            <a:ext cx="4724848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Critical Care Medicine: 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6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March 2020 - Volume 48 - Issue 3 - p 362-369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 </a:t>
            </a:r>
            <a:r>
              <a:rPr kumimoji="0" lang="en-U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doi</a:t>
            </a: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10.1097/CCM.0000000000004159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AF198415-2A2A-4CDD-BD1D-8E3674B228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490977" y="3680915"/>
            <a:ext cx="617836" cy="293331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37CD367D-CF7F-4FF2-A563-12FB08A7340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20658" y="3680914"/>
            <a:ext cx="617836" cy="293331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EF2CD643-FCCD-443B-AC9C-704FA5E686D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41443" y="3476582"/>
            <a:ext cx="617836" cy="293331"/>
          </a:xfrm>
          <a:prstGeom prst="rect">
            <a:avLst/>
          </a:prstGeom>
        </p:spPr>
      </p:pic>
      <p:sp>
        <p:nvSpPr>
          <p:cNvPr id="3" name="Téglalap 2"/>
          <p:cNvSpPr/>
          <p:nvPr/>
        </p:nvSpPr>
        <p:spPr>
          <a:xfrm>
            <a:off x="4279392" y="5885779"/>
            <a:ext cx="758517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hu-HU" dirty="0" err="1"/>
              <a:t>Retropektív</a:t>
            </a:r>
            <a:r>
              <a:rPr lang="hu-HU" dirty="0"/>
              <a:t> </a:t>
            </a:r>
            <a:r>
              <a:rPr lang="hu-HU" dirty="0" err="1"/>
              <a:t>kohort</a:t>
            </a:r>
            <a:r>
              <a:rPr lang="de-DE" dirty="0"/>
              <a:t>, </a:t>
            </a:r>
            <a:r>
              <a:rPr lang="de-DE" dirty="0" smtClean="0"/>
              <a:t>2010 </a:t>
            </a:r>
            <a:r>
              <a:rPr lang="de-DE" dirty="0"/>
              <a:t>– </a:t>
            </a:r>
            <a:r>
              <a:rPr lang="de-DE" dirty="0" smtClean="0"/>
              <a:t>2017</a:t>
            </a:r>
            <a:r>
              <a:rPr lang="hu-HU" dirty="0" smtClean="0"/>
              <a:t>, </a:t>
            </a:r>
            <a:r>
              <a:rPr lang="de-DE" dirty="0" smtClean="0"/>
              <a:t>453 </a:t>
            </a:r>
            <a:r>
              <a:rPr lang="hu-HU" dirty="0"/>
              <a:t>beteg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526739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5033FB-CFAB-3F89-5629-1F9CAD6280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>
                <a:latin typeface="Calibri (Headings)"/>
              </a:rPr>
              <a:t>A keringésmegállás utáni </a:t>
            </a:r>
            <a:r>
              <a:rPr lang="hu-HU" sz="3600" b="1" dirty="0" err="1">
                <a:latin typeface="Calibri (Headings)"/>
              </a:rPr>
              <a:t>szinróma</a:t>
            </a:r>
            <a:r>
              <a:rPr lang="hu-HU" sz="3600" b="1" dirty="0">
                <a:latin typeface="Calibri (Headings)"/>
              </a:rPr>
              <a:t> </a:t>
            </a:r>
            <a:r>
              <a:rPr lang="hu-HU" sz="3600" b="1" dirty="0" smtClean="0">
                <a:latin typeface="Calibri (Headings)"/>
              </a:rPr>
              <a:t>(post </a:t>
            </a:r>
            <a:r>
              <a:rPr lang="hu-HU" sz="3600" b="1" dirty="0" err="1" smtClean="0">
                <a:latin typeface="Calibri (Headings)"/>
              </a:rPr>
              <a:t>cardiac</a:t>
            </a:r>
            <a:r>
              <a:rPr lang="hu-HU" sz="3600" b="1" dirty="0" smtClean="0">
                <a:latin typeface="Calibri (Headings)"/>
              </a:rPr>
              <a:t> </a:t>
            </a:r>
            <a:r>
              <a:rPr lang="hu-HU" sz="3600" b="1" dirty="0" err="1" smtClean="0">
                <a:latin typeface="Calibri (Headings)"/>
              </a:rPr>
              <a:t>arrest</a:t>
            </a:r>
            <a:r>
              <a:rPr lang="hu-HU" sz="3600" b="1" dirty="0" smtClean="0">
                <a:latin typeface="Calibri (Headings)"/>
              </a:rPr>
              <a:t> </a:t>
            </a:r>
            <a:r>
              <a:rPr lang="hu-HU" sz="3600" b="1" dirty="0" err="1" smtClean="0">
                <a:latin typeface="Calibri (Headings)"/>
              </a:rPr>
              <a:t>syndrome</a:t>
            </a:r>
            <a:r>
              <a:rPr lang="hu-HU" sz="3600" b="1" dirty="0" smtClean="0">
                <a:latin typeface="Calibri (Headings)"/>
              </a:rPr>
              <a:t>, PCAS</a:t>
            </a:r>
            <a:r>
              <a:rPr lang="hu-HU" sz="3600" b="1" dirty="0">
                <a:latin typeface="Calibri (Headings)"/>
              </a:rPr>
              <a:t>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1A93C9-E988-C838-9D1C-E19F2B78D3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913106"/>
          </a:xfrm>
        </p:spPr>
        <p:txBody>
          <a:bodyPr>
            <a:normAutofit/>
          </a:bodyPr>
          <a:lstStyle/>
          <a:p>
            <a:r>
              <a:rPr lang="hu-HU" sz="3200" dirty="0"/>
              <a:t>PCAS: a ROSC elérésekor kezdődik</a:t>
            </a:r>
          </a:p>
          <a:p>
            <a:r>
              <a:rPr lang="hu-HU" sz="3200" dirty="0"/>
              <a:t>PCAS beteg - intenzív terápiás cél </a:t>
            </a:r>
            <a:endParaRPr lang="hu-HU" sz="3200" dirty="0" smtClean="0"/>
          </a:p>
          <a:p>
            <a:pPr lvl="1"/>
            <a:r>
              <a:rPr lang="hu-HU" sz="2800" dirty="0" smtClean="0"/>
              <a:t>a felépülés</a:t>
            </a:r>
            <a:endParaRPr lang="hu-HU" sz="2800" dirty="0"/>
          </a:p>
          <a:p>
            <a:pPr lvl="1"/>
            <a:r>
              <a:rPr lang="hu-HU" sz="2800" dirty="0"/>
              <a:t>a megfelelő központi idegrendszeri funkció</a:t>
            </a:r>
          </a:p>
          <a:p>
            <a:pPr lvl="1"/>
            <a:r>
              <a:rPr lang="hu-HU" sz="2800" dirty="0"/>
              <a:t>stabil szívritmus</a:t>
            </a:r>
          </a:p>
          <a:p>
            <a:pPr lvl="1"/>
            <a:r>
              <a:rPr lang="hu-HU" sz="2800" dirty="0"/>
              <a:t>megfelelő szöveti perfúzió</a:t>
            </a:r>
          </a:p>
          <a:p>
            <a:pPr lvl="1"/>
            <a:r>
              <a:rPr lang="hu-HU" sz="2800" dirty="0"/>
              <a:t>életminőség</a:t>
            </a:r>
          </a:p>
        </p:txBody>
      </p:sp>
      <p:pic>
        <p:nvPicPr>
          <p:cNvPr id="4" name="Picture 2" descr="gr2">
            <a:extLst>
              <a:ext uri="{FF2B5EF4-FFF2-40B4-BE49-F238E27FC236}">
                <a16:creationId xmlns:a16="http://schemas.microsoft.com/office/drawing/2014/main" id="{AF2A6487-946F-E3FB-2950-A68AA4BF0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 l="34765" t="41434" r="39656" b="25467"/>
          <a:stretch>
            <a:fillRect/>
          </a:stretch>
        </p:blipFill>
        <p:spPr bwMode="auto">
          <a:xfrm>
            <a:off x="8082456" y="1672859"/>
            <a:ext cx="3310483" cy="527608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844142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C3E214-9B40-311E-0370-E5C4FABBE9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3937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pt-BR" sz="3600" b="1" dirty="0">
                <a:latin typeface="Calibri (Headings)"/>
              </a:rPr>
              <a:t>EURECA II vizsgálat és a TTM 2 trial</a:t>
            </a:r>
            <a:endParaRPr lang="hu-HU" sz="3600" b="1" dirty="0">
              <a:latin typeface="Calibri (Headings)"/>
            </a:endParaRP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8DC25ECE-5B76-8341-F70F-3C08A9F1AB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83898" y="1922600"/>
            <a:ext cx="10463733" cy="3583677"/>
          </a:xfrm>
        </p:spPr>
      </p:pic>
      <p:sp>
        <p:nvSpPr>
          <p:cNvPr id="6" name="Téglalap 12">
            <a:extLst>
              <a:ext uri="{FF2B5EF4-FFF2-40B4-BE49-F238E27FC236}">
                <a16:creationId xmlns:a16="http://schemas.microsoft.com/office/drawing/2014/main" id="{EFF84AE7-2BE1-9096-B3B4-C5EEE9D022CA}"/>
              </a:ext>
            </a:extLst>
          </p:cNvPr>
          <p:cNvSpPr/>
          <p:nvPr/>
        </p:nvSpPr>
        <p:spPr>
          <a:xfrm rot="5400000">
            <a:off x="5178547" y="-625908"/>
            <a:ext cx="1659318" cy="10340012"/>
          </a:xfrm>
          <a:prstGeom prst="rect">
            <a:avLst/>
          </a:prstGeom>
          <a:noFill/>
          <a:ln w="38100">
            <a:solidFill>
              <a:srgbClr val="AC283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DE883DF-74F5-22D4-9842-51AE0807E15F}"/>
              </a:ext>
            </a:extLst>
          </p:cNvPr>
          <p:cNvSpPr txBox="1"/>
          <p:nvPr/>
        </p:nvSpPr>
        <p:spPr>
          <a:xfrm>
            <a:off x="783898" y="5692040"/>
            <a:ext cx="103943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000" b="0" i="0" u="none" strike="noStrike" dirty="0" err="1">
                <a:effectLst/>
                <a:latin typeface="BlinkMacSystemFont"/>
              </a:rPr>
              <a:t>Gräsner</a:t>
            </a:r>
            <a:r>
              <a:rPr lang="en-GB" sz="1000" b="0" i="0" u="none" strike="noStrike" dirty="0">
                <a:effectLst/>
                <a:latin typeface="BlinkMacSystemFont"/>
              </a:rPr>
              <a:t> JT, et al. Survival after out-of-hospital cardiac arrest in Europe - Results of the </a:t>
            </a:r>
            <a:r>
              <a:rPr lang="en-GB" sz="1000" b="0" i="0" u="none" strike="noStrike" dirty="0" err="1">
                <a:effectLst/>
                <a:latin typeface="BlinkMacSystemFont"/>
              </a:rPr>
              <a:t>EuReCa</a:t>
            </a:r>
            <a:r>
              <a:rPr lang="en-GB" sz="1000" b="0" i="0" u="none" strike="noStrike" dirty="0">
                <a:effectLst/>
                <a:latin typeface="BlinkMacSystemFont"/>
              </a:rPr>
              <a:t> TWO study. </a:t>
            </a:r>
            <a:r>
              <a:rPr lang="en-GB" sz="1000" b="0" i="1" u="none" strike="noStrike" dirty="0">
                <a:effectLst/>
                <a:latin typeface="BlinkMacSystemFont"/>
              </a:rPr>
              <a:t>Resuscitation</a:t>
            </a:r>
            <a:r>
              <a:rPr lang="en-GB" sz="1000" b="0" i="0" u="none" strike="noStrike" dirty="0">
                <a:effectLst/>
                <a:latin typeface="BlinkMacSystemFont"/>
              </a:rPr>
              <a:t>. 2020;148:218-226. and </a:t>
            </a:r>
            <a:r>
              <a:rPr lang="en-GB" sz="1000" b="0" i="0" u="none" strike="noStrike" dirty="0" err="1">
                <a:effectLst/>
                <a:latin typeface="BlinkMacSystemFont"/>
              </a:rPr>
              <a:t>Dankiewicz</a:t>
            </a:r>
            <a:r>
              <a:rPr lang="en-GB" sz="1000" b="0" i="0" u="none" strike="noStrike" dirty="0">
                <a:effectLst/>
                <a:latin typeface="BlinkMacSystemFont"/>
              </a:rPr>
              <a:t> J</a:t>
            </a:r>
            <a:r>
              <a:rPr lang="en-GB" sz="1000" dirty="0">
                <a:latin typeface="BlinkMacSystemFont"/>
              </a:rPr>
              <a:t> </a:t>
            </a:r>
            <a:r>
              <a:rPr lang="en-GB" sz="1000" b="0" i="0" u="none" strike="noStrike" dirty="0">
                <a:effectLst/>
                <a:latin typeface="BlinkMacSystemFont"/>
              </a:rPr>
              <a:t>et al. Hypothermia versus Normothermia after Out-of-Hospital Cardiac Arrest. </a:t>
            </a:r>
            <a:r>
              <a:rPr lang="en-GB" sz="1000" b="0" i="1" u="none" strike="noStrike" dirty="0">
                <a:effectLst/>
                <a:latin typeface="BlinkMacSystemFont"/>
              </a:rPr>
              <a:t>N </a:t>
            </a:r>
            <a:r>
              <a:rPr lang="en-GB" sz="1000" b="0" i="1" u="none" strike="noStrike" dirty="0" err="1">
                <a:effectLst/>
                <a:latin typeface="BlinkMacSystemFont"/>
              </a:rPr>
              <a:t>Engl</a:t>
            </a:r>
            <a:r>
              <a:rPr lang="en-GB" sz="1000" b="0" i="1" u="none" strike="noStrike" dirty="0">
                <a:effectLst/>
                <a:latin typeface="BlinkMacSystemFont"/>
              </a:rPr>
              <a:t> J Med</a:t>
            </a:r>
            <a:r>
              <a:rPr lang="en-GB" sz="1000" b="0" i="0" u="none" strike="noStrike" dirty="0">
                <a:effectLst/>
                <a:latin typeface="BlinkMacSystemFont"/>
              </a:rPr>
              <a:t>. 2021;384(24):2283-2294. </a:t>
            </a:r>
            <a:endParaRPr lang="en-HU" sz="1000" dirty="0"/>
          </a:p>
        </p:txBody>
      </p:sp>
    </p:spTree>
    <p:extLst>
      <p:ext uri="{BB962C8B-B14F-4D97-AF65-F5344CB8AC3E}">
        <p14:creationId xmlns:p14="http://schemas.microsoft.com/office/powerpoint/2010/main" val="2581379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fik 8" descr="Ein Bild, das Tisch enthält.&#10;&#10;Automatisch generierte Beschreibung">
            <a:extLst>
              <a:ext uri="{FF2B5EF4-FFF2-40B4-BE49-F238E27FC236}">
                <a16:creationId xmlns:a16="http://schemas.microsoft.com/office/drawing/2014/main" id="{EA760BFC-AA37-4E1D-A7B3-474DC911CE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5142" y="1875806"/>
            <a:ext cx="8361922" cy="3119185"/>
          </a:xfrm>
          <a:prstGeom prst="rect">
            <a:avLst/>
          </a:prstGeom>
        </p:spPr>
      </p:pic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23EE782-630A-4CC9-AC1D-F3250FC58B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7642" y="6440129"/>
            <a:ext cx="10596716" cy="208782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de-DE" dirty="0"/>
              <a:t>Abb. 3 </a:t>
            </a:r>
            <a:r>
              <a:rPr lang="de-DE" dirty="0" err="1"/>
              <a:t>Dankiewicz</a:t>
            </a:r>
            <a:r>
              <a:rPr lang="de-DE" dirty="0"/>
              <a:t> J, </a:t>
            </a:r>
            <a:r>
              <a:rPr lang="de-DE" dirty="0" err="1"/>
              <a:t>Cronberg</a:t>
            </a:r>
            <a:r>
              <a:rPr lang="de-DE" dirty="0"/>
              <a:t> T, et al. </a:t>
            </a:r>
            <a:r>
              <a:rPr lang="de-DE" dirty="0" err="1"/>
              <a:t>Hypothermia</a:t>
            </a:r>
            <a:r>
              <a:rPr lang="de-DE" dirty="0"/>
              <a:t> versus </a:t>
            </a:r>
            <a:r>
              <a:rPr lang="de-DE" dirty="0" err="1"/>
              <a:t>Normothermia</a:t>
            </a:r>
            <a:r>
              <a:rPr lang="de-DE" dirty="0"/>
              <a:t> after Out-</a:t>
            </a:r>
            <a:r>
              <a:rPr lang="de-DE" dirty="0" err="1"/>
              <a:t>of</a:t>
            </a:r>
            <a:r>
              <a:rPr lang="de-DE" dirty="0"/>
              <a:t>-Hospital </a:t>
            </a:r>
            <a:r>
              <a:rPr lang="de-DE" dirty="0" err="1"/>
              <a:t>Cardiac</a:t>
            </a:r>
            <a:r>
              <a:rPr lang="de-DE" dirty="0"/>
              <a:t> Arrest. New England Journal </a:t>
            </a:r>
            <a:r>
              <a:rPr lang="de-DE" dirty="0" err="1"/>
              <a:t>of</a:t>
            </a:r>
            <a:r>
              <a:rPr lang="de-DE" dirty="0"/>
              <a:t> Medicine 384;24:2283-2294 und Fischer, M , </a:t>
            </a:r>
            <a:r>
              <a:rPr lang="de-DE" dirty="0" err="1"/>
              <a:t>Wnent</a:t>
            </a:r>
            <a:r>
              <a:rPr lang="de-DE" dirty="0"/>
              <a:t>, J. Öffentlicher Jahresbericht 2020 des </a:t>
            </a:r>
            <a:r>
              <a:rPr lang="de-DE" dirty="0" err="1"/>
              <a:t>DeutschenReanimationsregisters</a:t>
            </a:r>
            <a:r>
              <a:rPr lang="de-DE" dirty="0"/>
              <a:t>: Außerklinische Reanimation 2020. www.reanimationsregister .de/berichte.html</a:t>
            </a:r>
          </a:p>
          <a:p>
            <a:pPr marL="0" indent="0">
              <a:buNone/>
            </a:pPr>
            <a:r>
              <a:rPr lang="de-DE" dirty="0"/>
              <a:t> 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6BF692F-C7BB-4505-823C-5DEDDB02E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9043" y="427207"/>
            <a:ext cx="3558356" cy="6003585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F7F8B8CF-DB39-4C19-95C4-81CF3EFF8172}"/>
              </a:ext>
            </a:extLst>
          </p:cNvPr>
          <p:cNvSpPr txBox="1"/>
          <p:nvPr/>
        </p:nvSpPr>
        <p:spPr>
          <a:xfrm>
            <a:off x="4571384" y="5850194"/>
            <a:ext cx="27591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AC9EA5B1-177F-4917-B49D-53E96991DFC9}"/>
              </a:ext>
            </a:extLst>
          </p:cNvPr>
          <p:cNvSpPr txBox="1"/>
          <p:nvPr/>
        </p:nvSpPr>
        <p:spPr>
          <a:xfrm>
            <a:off x="4282135" y="259511"/>
            <a:ext cx="71122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Hypoxia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idő</a:t>
            </a:r>
            <a:r>
              <a:rPr kumimoji="0" lang="de-DE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TTM2 vs. DRR 2020 ?</a:t>
            </a:r>
          </a:p>
        </p:txBody>
      </p:sp>
    </p:spTree>
    <p:extLst>
      <p:ext uri="{BB962C8B-B14F-4D97-AF65-F5344CB8AC3E}">
        <p14:creationId xmlns:p14="http://schemas.microsoft.com/office/powerpoint/2010/main" val="3852381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C1D41DBA-4879-9F31-60DD-5B2597F12E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778" y="325060"/>
            <a:ext cx="3663364" cy="158861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CFED0C22-9C20-5670-AD14-C0735523C2A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0659" y="6233160"/>
            <a:ext cx="2938022" cy="496378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98383BF5-95AD-B595-5971-1E9A995EA10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14720" y="120098"/>
            <a:ext cx="8116640" cy="673790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4" name="Freihand 13">
                <a:extLst>
                  <a:ext uri="{FF2B5EF4-FFF2-40B4-BE49-F238E27FC236}">
                    <a16:creationId xmlns:a16="http://schemas.microsoft.com/office/drawing/2014/main" id="{9E93AF91-6053-5E15-4B0A-1527443C884B}"/>
                  </a:ext>
                </a:extLst>
              </p14:cNvPr>
              <p14:cNvContentPartPr/>
              <p14:nvPr/>
            </p14:nvContentPartPr>
            <p14:xfrm>
              <a:off x="5597397" y="5313045"/>
              <a:ext cx="517680" cy="63360"/>
            </p14:xfrm>
          </p:contentPart>
        </mc:Choice>
        <mc:Fallback xmlns="">
          <p:pic>
            <p:nvPicPr>
              <p:cNvPr id="14" name="Freihand 13">
                <a:extLst>
                  <a:ext uri="{FF2B5EF4-FFF2-40B4-BE49-F238E27FC236}">
                    <a16:creationId xmlns:a16="http://schemas.microsoft.com/office/drawing/2014/main" id="{9E93AF91-6053-5E15-4B0A-1527443C884B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5543397" y="5205045"/>
                <a:ext cx="62532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20" name="Freihand 19">
                <a:extLst>
                  <a:ext uri="{FF2B5EF4-FFF2-40B4-BE49-F238E27FC236}">
                    <a16:creationId xmlns:a16="http://schemas.microsoft.com/office/drawing/2014/main" id="{9A30D211-9C34-08F7-3C28-93323CCB6DD1}"/>
                  </a:ext>
                </a:extLst>
              </p14:cNvPr>
              <p14:cNvContentPartPr/>
              <p14:nvPr/>
            </p14:nvContentPartPr>
            <p14:xfrm>
              <a:off x="6153237" y="493365"/>
              <a:ext cx="1815480" cy="63360"/>
            </p14:xfrm>
          </p:contentPart>
        </mc:Choice>
        <mc:Fallback xmlns="">
          <p:pic>
            <p:nvPicPr>
              <p:cNvPr id="20" name="Freihand 19">
                <a:extLst>
                  <a:ext uri="{FF2B5EF4-FFF2-40B4-BE49-F238E27FC236}">
                    <a16:creationId xmlns:a16="http://schemas.microsoft.com/office/drawing/2014/main" id="{9A30D211-9C34-08F7-3C28-93323CCB6DD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6099237" y="385365"/>
                <a:ext cx="1923120" cy="279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22" name="Freihand 21">
                <a:extLst>
                  <a:ext uri="{FF2B5EF4-FFF2-40B4-BE49-F238E27FC236}">
                    <a16:creationId xmlns:a16="http://schemas.microsoft.com/office/drawing/2014/main" id="{4748F172-DBBE-11B6-B3C6-769A673EE392}"/>
                  </a:ext>
                </a:extLst>
              </p14:cNvPr>
              <p14:cNvContentPartPr/>
              <p14:nvPr/>
            </p14:nvContentPartPr>
            <p14:xfrm>
              <a:off x="6215157" y="480765"/>
              <a:ext cx="400320" cy="62640"/>
            </p14:xfrm>
          </p:contentPart>
        </mc:Choice>
        <mc:Fallback xmlns="">
          <p:pic>
            <p:nvPicPr>
              <p:cNvPr id="22" name="Freihand 21">
                <a:extLst>
                  <a:ext uri="{FF2B5EF4-FFF2-40B4-BE49-F238E27FC236}">
                    <a16:creationId xmlns:a16="http://schemas.microsoft.com/office/drawing/2014/main" id="{4748F172-DBBE-11B6-B3C6-769A673EE392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6161517" y="373125"/>
                <a:ext cx="507960" cy="278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3" name="Freihand 22">
                <a:extLst>
                  <a:ext uri="{FF2B5EF4-FFF2-40B4-BE49-F238E27FC236}">
                    <a16:creationId xmlns:a16="http://schemas.microsoft.com/office/drawing/2014/main" id="{204ACB5D-BD36-7B98-0586-2A8A6A21725B}"/>
                  </a:ext>
                </a:extLst>
              </p14:cNvPr>
              <p14:cNvContentPartPr/>
              <p14:nvPr/>
            </p14:nvContentPartPr>
            <p14:xfrm>
              <a:off x="6215157" y="517845"/>
              <a:ext cx="1717560" cy="77400"/>
            </p14:xfrm>
          </p:contentPart>
        </mc:Choice>
        <mc:Fallback xmlns="">
          <p:pic>
            <p:nvPicPr>
              <p:cNvPr id="23" name="Freihand 22">
                <a:extLst>
                  <a:ext uri="{FF2B5EF4-FFF2-40B4-BE49-F238E27FC236}">
                    <a16:creationId xmlns:a16="http://schemas.microsoft.com/office/drawing/2014/main" id="{204ACB5D-BD36-7B98-0586-2A8A6A21725B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161517" y="409845"/>
                <a:ext cx="1825200" cy="293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24" name="Freihand 23">
                <a:extLst>
                  <a:ext uri="{FF2B5EF4-FFF2-40B4-BE49-F238E27FC236}">
                    <a16:creationId xmlns:a16="http://schemas.microsoft.com/office/drawing/2014/main" id="{C24D2A00-B771-744E-3BA0-5CC37A604CC8}"/>
                  </a:ext>
                </a:extLst>
              </p14:cNvPr>
              <p14:cNvContentPartPr/>
              <p14:nvPr/>
            </p14:nvContentPartPr>
            <p14:xfrm>
              <a:off x="6202557" y="517485"/>
              <a:ext cx="1244160" cy="78480"/>
            </p14:xfrm>
          </p:contentPart>
        </mc:Choice>
        <mc:Fallback xmlns="">
          <p:pic>
            <p:nvPicPr>
              <p:cNvPr id="24" name="Freihand 23">
                <a:extLst>
                  <a:ext uri="{FF2B5EF4-FFF2-40B4-BE49-F238E27FC236}">
                    <a16:creationId xmlns:a16="http://schemas.microsoft.com/office/drawing/2014/main" id="{C24D2A00-B771-744E-3BA0-5CC37A604CC8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148917" y="409485"/>
                <a:ext cx="1351800" cy="29412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églalap 1"/>
          <p:cNvSpPr/>
          <p:nvPr/>
        </p:nvSpPr>
        <p:spPr>
          <a:xfrm>
            <a:off x="234778" y="2565719"/>
            <a:ext cx="39225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hu-HU" dirty="0"/>
              <a:t>3956 beteg bevonásával </a:t>
            </a:r>
            <a:endParaRPr lang="hu-HU" dirty="0" smtClean="0"/>
          </a:p>
          <a:p>
            <a:r>
              <a:rPr lang="hu-HU" dirty="0" smtClean="0"/>
              <a:t>Kutatás: PCAS 32-34 </a:t>
            </a:r>
            <a:r>
              <a:rPr lang="hu-HU" dirty="0"/>
              <a:t>°C-ra hűtés </a:t>
            </a:r>
            <a:r>
              <a:rPr lang="hu-HU" dirty="0" smtClean="0"/>
              <a:t>jobb? </a:t>
            </a:r>
          </a:p>
          <a:p>
            <a:r>
              <a:rPr lang="hu-HU" dirty="0" smtClean="0"/>
              <a:t>32-34°C-os </a:t>
            </a:r>
            <a:r>
              <a:rPr lang="hu-HU" dirty="0"/>
              <a:t>hűtés vs. </a:t>
            </a:r>
            <a:r>
              <a:rPr lang="hu-HU" dirty="0" smtClean="0"/>
              <a:t>No TTM </a:t>
            </a:r>
            <a:r>
              <a:rPr lang="hu-HU" dirty="0"/>
              <a:t>hűtés vs. 36°C alatti hűtés.</a:t>
            </a:r>
          </a:p>
        </p:txBody>
      </p:sp>
      <p:sp>
        <p:nvSpPr>
          <p:cNvPr id="11" name="Lekerekített téglalap 10"/>
          <p:cNvSpPr/>
          <p:nvPr/>
        </p:nvSpPr>
        <p:spPr>
          <a:xfrm>
            <a:off x="3898141" y="756745"/>
            <a:ext cx="7095679" cy="2659117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724401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1978B989-5993-94DB-DCAA-F063294C38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783754"/>
            <a:ext cx="6096000" cy="5110419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A78557AF-3A41-4A47-A1C7-3947EE576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941752"/>
            <a:ext cx="6080730" cy="4794422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0" name="Freihand 9">
                <a:extLst>
                  <a:ext uri="{FF2B5EF4-FFF2-40B4-BE49-F238E27FC236}">
                    <a16:creationId xmlns:a16="http://schemas.microsoft.com/office/drawing/2014/main" id="{8C921D5B-2E3F-FD48-11F8-F96375D335A0}"/>
                  </a:ext>
                </a:extLst>
              </p14:cNvPr>
              <p14:cNvContentPartPr/>
              <p14:nvPr/>
            </p14:nvContentPartPr>
            <p14:xfrm>
              <a:off x="3311397" y="1642485"/>
              <a:ext cx="1431720" cy="73800"/>
            </p14:xfrm>
          </p:contentPart>
        </mc:Choice>
        <mc:Fallback xmlns="">
          <p:pic>
            <p:nvPicPr>
              <p:cNvPr id="10" name="Freihand 9">
                <a:extLst>
                  <a:ext uri="{FF2B5EF4-FFF2-40B4-BE49-F238E27FC236}">
                    <a16:creationId xmlns:a16="http://schemas.microsoft.com/office/drawing/2014/main" id="{8C921D5B-2E3F-FD48-11F8-F96375D335A0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3257397" y="1534845"/>
                <a:ext cx="1539360" cy="2894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11" name="Freihand 10">
                <a:extLst>
                  <a:ext uri="{FF2B5EF4-FFF2-40B4-BE49-F238E27FC236}">
                    <a16:creationId xmlns:a16="http://schemas.microsoft.com/office/drawing/2014/main" id="{E102E24A-6BA9-C65F-07A8-825F13DBAA0F}"/>
                  </a:ext>
                </a:extLst>
              </p14:cNvPr>
              <p14:cNvContentPartPr/>
              <p14:nvPr/>
            </p14:nvContentPartPr>
            <p14:xfrm>
              <a:off x="9415197" y="1803765"/>
              <a:ext cx="1420200" cy="50760"/>
            </p14:xfrm>
          </p:contentPart>
        </mc:Choice>
        <mc:Fallback xmlns="">
          <p:pic>
            <p:nvPicPr>
              <p:cNvPr id="11" name="Freihand 10">
                <a:extLst>
                  <a:ext uri="{FF2B5EF4-FFF2-40B4-BE49-F238E27FC236}">
                    <a16:creationId xmlns:a16="http://schemas.microsoft.com/office/drawing/2014/main" id="{E102E24A-6BA9-C65F-07A8-825F13DBAA0F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9361557" y="1695765"/>
                <a:ext cx="1527840" cy="2664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649399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E3C032D1-FE7A-35C9-AA1B-60CD61AF83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1346" y="1086026"/>
            <a:ext cx="5705563" cy="3253825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864CA700-AF48-12A2-D925-B578B69D96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0937" y="265144"/>
            <a:ext cx="4556834" cy="6264649"/>
          </a:xfrm>
          <a:prstGeom prst="rect">
            <a:avLst/>
          </a:prstGeom>
        </p:spPr>
      </p:pic>
      <p:pic>
        <p:nvPicPr>
          <p:cNvPr id="10" name="Grafik 9">
            <a:extLst>
              <a:ext uri="{FF2B5EF4-FFF2-40B4-BE49-F238E27FC236}">
                <a16:creationId xmlns:a16="http://schemas.microsoft.com/office/drawing/2014/main" id="{9D0DE691-E7BD-7D73-F14F-91425C0AE0D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75203" y="4513124"/>
            <a:ext cx="4995354" cy="1782262"/>
          </a:xfrm>
          <a:prstGeom prst="rect">
            <a:avLst/>
          </a:prstGeom>
          <a:effectLst>
            <a:softEdge rad="127000"/>
          </a:effec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4" name="Freihand 3">
                <a:extLst>
                  <a:ext uri="{FF2B5EF4-FFF2-40B4-BE49-F238E27FC236}">
                    <a16:creationId xmlns:a16="http://schemas.microsoft.com/office/drawing/2014/main" id="{43D6A358-4A57-8E14-CBE2-899FC91BA1DA}"/>
                  </a:ext>
                </a:extLst>
              </p14:cNvPr>
              <p14:cNvContentPartPr/>
              <p14:nvPr/>
            </p14:nvContentPartPr>
            <p14:xfrm>
              <a:off x="6776393" y="4601624"/>
              <a:ext cx="3568680" cy="65520"/>
            </p14:xfrm>
          </p:contentPart>
        </mc:Choice>
        <mc:Fallback xmlns="">
          <p:pic>
            <p:nvPicPr>
              <p:cNvPr id="4" name="Freihand 3">
                <a:extLst>
                  <a:ext uri="{FF2B5EF4-FFF2-40B4-BE49-F238E27FC236}">
                    <a16:creationId xmlns:a16="http://schemas.microsoft.com/office/drawing/2014/main" id="{43D6A358-4A57-8E14-CBE2-899FC91BA1DA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6722393" y="4493624"/>
                <a:ext cx="3676680" cy="28152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6" name="Freihand 5">
                <a:extLst>
                  <a:ext uri="{FF2B5EF4-FFF2-40B4-BE49-F238E27FC236}">
                    <a16:creationId xmlns:a16="http://schemas.microsoft.com/office/drawing/2014/main" id="{A4C97444-B4C5-42DB-2356-DBB0F7D746D8}"/>
                  </a:ext>
                </a:extLst>
              </p14:cNvPr>
              <p14:cNvContentPartPr/>
              <p14:nvPr/>
            </p14:nvContentPartPr>
            <p14:xfrm>
              <a:off x="8930993" y="4915184"/>
              <a:ext cx="1188720" cy="27000"/>
            </p14:xfrm>
          </p:contentPart>
        </mc:Choice>
        <mc:Fallback xmlns="">
          <p:pic>
            <p:nvPicPr>
              <p:cNvPr id="6" name="Freihand 5">
                <a:extLst>
                  <a:ext uri="{FF2B5EF4-FFF2-40B4-BE49-F238E27FC236}">
                    <a16:creationId xmlns:a16="http://schemas.microsoft.com/office/drawing/2014/main" id="{A4C97444-B4C5-42DB-2356-DBB0F7D746D8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8876993" y="4807184"/>
                <a:ext cx="1296720" cy="243000"/>
              </a:xfrm>
              <a:prstGeom prst="rect">
                <a:avLst/>
              </a:prstGeom>
            </p:spPr>
          </p:pic>
        </mc:Fallback>
      </mc:AlternateContent>
      <p:sp>
        <p:nvSpPr>
          <p:cNvPr id="2" name="Téglalap 1"/>
          <p:cNvSpPr/>
          <p:nvPr/>
        </p:nvSpPr>
        <p:spPr>
          <a:xfrm>
            <a:off x="5131505" y="299858"/>
            <a:ext cx="702942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3200" b="1" dirty="0"/>
              <a:t>NEJM 2022</a:t>
            </a:r>
            <a:r>
              <a:rPr lang="hu-HU" sz="3200" b="1" dirty="0"/>
              <a:t> </a:t>
            </a:r>
            <a:r>
              <a:rPr lang="hu-HU" sz="3200" b="1" dirty="0" err="1" smtClean="0"/>
              <a:t>Metaanalízis</a:t>
            </a:r>
            <a:r>
              <a:rPr lang="de-DE" sz="3200" b="1" dirty="0" smtClean="0"/>
              <a:t> </a:t>
            </a:r>
            <a:r>
              <a:rPr lang="de-DE" sz="3200" b="1" dirty="0"/>
              <a:t>TTM1 </a:t>
            </a:r>
            <a:r>
              <a:rPr lang="hu-HU" sz="3200" b="1" dirty="0"/>
              <a:t>és</a:t>
            </a:r>
            <a:r>
              <a:rPr lang="de-DE" sz="3200" b="1" dirty="0"/>
              <a:t> TTM2</a:t>
            </a:r>
            <a:r>
              <a:rPr lang="hu-HU" sz="3200" b="1" dirty="0"/>
              <a:t> </a:t>
            </a:r>
            <a:endParaRPr lang="de-DE" sz="3200" b="1" dirty="0"/>
          </a:p>
        </p:txBody>
      </p:sp>
    </p:spTree>
    <p:extLst>
      <p:ext uri="{BB962C8B-B14F-4D97-AF65-F5344CB8AC3E}">
        <p14:creationId xmlns:p14="http://schemas.microsoft.com/office/powerpoint/2010/main" val="633223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09B28E-7669-FA84-8243-D3A620DDA8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437689"/>
          </a:xfrm>
        </p:spPr>
        <p:txBody>
          <a:bodyPr>
            <a:normAutofit/>
          </a:bodyPr>
          <a:lstStyle/>
          <a:p>
            <a:pPr algn="ctr"/>
            <a:r>
              <a:rPr lang="hu-HU" sz="3600" b="1" dirty="0">
                <a:latin typeface="Calibri (Headings)"/>
              </a:rPr>
              <a:t>Kik profitálhatnak a hűtésből?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74D8D8B-C92E-D175-B150-370698BFCE7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9417"/>
          <a:stretch/>
        </p:blipFill>
        <p:spPr>
          <a:xfrm>
            <a:off x="125896" y="1478135"/>
            <a:ext cx="8110544" cy="44563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9EA8B57-AA33-11B8-3B99-EB97134BAD13}"/>
              </a:ext>
            </a:extLst>
          </p:cNvPr>
          <p:cNvSpPr txBox="1"/>
          <p:nvPr/>
        </p:nvSpPr>
        <p:spPr>
          <a:xfrm>
            <a:off x="934277" y="6450626"/>
            <a:ext cx="10681252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0" i="0" dirty="0">
                <a:solidFill>
                  <a:srgbClr val="212121"/>
                </a:solidFill>
                <a:effectLst/>
                <a:latin typeface="BlinkMacSystemFont"/>
              </a:rPr>
              <a:t>Barker M et al. Targeted Temperature Management After Out-of-Hospital Cardiac Arrest: Integrating Evidence Into Real World Practice. </a:t>
            </a:r>
            <a:r>
              <a:rPr lang="en-US" sz="1200" b="0" i="1" dirty="0">
                <a:solidFill>
                  <a:srgbClr val="212121"/>
                </a:solidFill>
                <a:effectLst/>
                <a:latin typeface="BlinkMacSystemFont"/>
              </a:rPr>
              <a:t>Can J </a:t>
            </a:r>
            <a:r>
              <a:rPr lang="en-US" sz="1200" b="0" i="1" dirty="0" err="1">
                <a:solidFill>
                  <a:srgbClr val="212121"/>
                </a:solidFill>
                <a:effectLst/>
                <a:latin typeface="BlinkMacSystemFont"/>
              </a:rPr>
              <a:t>Cardiol</a:t>
            </a:r>
            <a:r>
              <a:rPr lang="en-US" sz="1200" b="0" i="0" dirty="0">
                <a:solidFill>
                  <a:srgbClr val="212121"/>
                </a:solidFill>
                <a:effectLst/>
                <a:latin typeface="BlinkMacSystemFont"/>
              </a:rPr>
              <a:t>. 2023;39(4):385-393.</a:t>
            </a:r>
            <a:endParaRPr lang="hu-HU" sz="1200" dirty="0"/>
          </a:p>
        </p:txBody>
      </p:sp>
    </p:spTree>
    <p:extLst>
      <p:ext uri="{BB962C8B-B14F-4D97-AF65-F5344CB8AC3E}">
        <p14:creationId xmlns:p14="http://schemas.microsoft.com/office/powerpoint/2010/main" val="15908597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1135AD-5A13-1B2B-8D11-4C17B515D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hu-HU" b="1" dirty="0">
                <a:latin typeface="Calibri (Headings)"/>
              </a:rPr>
              <a:t>Köszönöm a megtisztelő figyelmet!</a:t>
            </a:r>
          </a:p>
        </p:txBody>
      </p:sp>
      <p:pic>
        <p:nvPicPr>
          <p:cNvPr id="6" name="Picture 2" descr="C:\Users\Endre\Downloads\MedicalCartoonFunnyPixMentoGER10_Hypothermie_RD_engl_klein.jpg">
            <a:extLst>
              <a:ext uri="{FF2B5EF4-FFF2-40B4-BE49-F238E27FC236}">
                <a16:creationId xmlns:a16="http://schemas.microsoft.com/office/drawing/2014/main" id="{158D0C58-CC76-AF25-07ED-99EB90E23A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7433" y="1690688"/>
            <a:ext cx="4320480" cy="5117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1481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Kép 4">
            <a:extLst>
              <a:ext uri="{FF2B5EF4-FFF2-40B4-BE49-F238E27FC236}">
                <a16:creationId xmlns:a16="http://schemas.microsoft.com/office/drawing/2014/main" id="{BFB852B4-69A2-B0C4-4A92-FCA5463A5E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7364" y="781414"/>
            <a:ext cx="7664258" cy="2200500"/>
          </a:xfrm>
          <a:prstGeom prst="rect">
            <a:avLst/>
          </a:prstGeom>
        </p:spPr>
      </p:pic>
      <p:pic>
        <p:nvPicPr>
          <p:cNvPr id="6" name="Kép 5">
            <a:extLst>
              <a:ext uri="{FF2B5EF4-FFF2-40B4-BE49-F238E27FC236}">
                <a16:creationId xmlns:a16="http://schemas.microsoft.com/office/drawing/2014/main" id="{F62E264A-00D9-C4EF-C446-1BE3C7E9B8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90857" y="2861999"/>
            <a:ext cx="7637271" cy="3996001"/>
          </a:xfrm>
          <a:prstGeom prst="rect">
            <a:avLst/>
          </a:prstGeom>
        </p:spPr>
      </p:pic>
      <p:pic>
        <p:nvPicPr>
          <p:cNvPr id="7" name="Kép 6">
            <a:extLst>
              <a:ext uri="{FF2B5EF4-FFF2-40B4-BE49-F238E27FC236}">
                <a16:creationId xmlns:a16="http://schemas.microsoft.com/office/drawing/2014/main" id="{DEF1EF02-023F-7742-CD90-BE7E544D73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77364" y="338355"/>
            <a:ext cx="7637271" cy="276750"/>
          </a:xfrm>
          <a:prstGeom prst="rect">
            <a:avLst/>
          </a:prstGeom>
        </p:spPr>
      </p:pic>
      <p:sp>
        <p:nvSpPr>
          <p:cNvPr id="8" name="Téglalap 7">
            <a:extLst>
              <a:ext uri="{FF2B5EF4-FFF2-40B4-BE49-F238E27FC236}">
                <a16:creationId xmlns:a16="http://schemas.microsoft.com/office/drawing/2014/main" id="{223ED6EB-D65F-E0FF-54FC-22969D34794B}"/>
              </a:ext>
            </a:extLst>
          </p:cNvPr>
          <p:cNvSpPr/>
          <p:nvPr/>
        </p:nvSpPr>
        <p:spPr>
          <a:xfrm>
            <a:off x="7205452" y="338355"/>
            <a:ext cx="2051327" cy="276750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Szövegdoboz 3">
            <a:extLst>
              <a:ext uri="{FF2B5EF4-FFF2-40B4-BE49-F238E27FC236}">
                <a16:creationId xmlns:a16="http://schemas.microsoft.com/office/drawing/2014/main" id="{6C9DE90E-CC86-88BB-2442-3935E88D12A2}"/>
              </a:ext>
            </a:extLst>
          </p:cNvPr>
          <p:cNvSpPr txBox="1"/>
          <p:nvPr/>
        </p:nvSpPr>
        <p:spPr>
          <a:xfrm rot="5400000">
            <a:off x="6980602" y="2816031"/>
            <a:ext cx="7674787" cy="646331"/>
          </a:xfrm>
          <a:prstGeom prst="rect">
            <a:avLst/>
          </a:prstGeom>
          <a:solidFill>
            <a:schemeClr val="accent1"/>
          </a:solidFill>
          <a:ln w="38100">
            <a:solidFill>
              <a:srgbClr val="0070C0"/>
            </a:solidFill>
          </a:ln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Van rá finanszírozás!</a:t>
            </a:r>
          </a:p>
        </p:txBody>
      </p:sp>
    </p:spTree>
    <p:extLst>
      <p:ext uri="{BB962C8B-B14F-4D97-AF65-F5344CB8AC3E}">
        <p14:creationId xmlns:p14="http://schemas.microsoft.com/office/powerpoint/2010/main" val="2847197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08D13C-9658-8994-C66F-5D904195AE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775731" cy="1325563"/>
          </a:xfrm>
        </p:spPr>
        <p:txBody>
          <a:bodyPr>
            <a:normAutofit/>
          </a:bodyPr>
          <a:lstStyle/>
          <a:p>
            <a:r>
              <a:rPr lang="hu-HU" sz="3600" b="1" dirty="0">
                <a:latin typeface="Calibri (Headings)"/>
              </a:rPr>
              <a:t>Testhőmérséklet és </a:t>
            </a:r>
            <a:r>
              <a:rPr lang="hu-HU" sz="3600" b="1" dirty="0" smtClean="0">
                <a:latin typeface="Calibri (Headings)"/>
              </a:rPr>
              <a:t>PCAS </a:t>
            </a:r>
            <a:r>
              <a:rPr lang="hu-HU" sz="3600" b="1" dirty="0" err="1" smtClean="0">
                <a:latin typeface="Calibri (Headings)"/>
              </a:rPr>
              <a:t>neurologiai</a:t>
            </a:r>
            <a:r>
              <a:rPr lang="hu-HU" sz="3600" b="1" dirty="0" smtClean="0">
                <a:latin typeface="Calibri (Headings)"/>
              </a:rPr>
              <a:t> </a:t>
            </a:r>
            <a:r>
              <a:rPr lang="hu-HU" sz="3600" b="1" dirty="0">
                <a:latin typeface="Calibri (Headings)"/>
              </a:rPr>
              <a:t>kimenetel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E762ED-9A65-9616-F7AA-BFDB1B3A46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5032375"/>
          </a:xfrm>
        </p:spPr>
        <p:txBody>
          <a:bodyPr>
            <a:normAutofit/>
          </a:bodyPr>
          <a:lstStyle/>
          <a:p>
            <a:pPr eaLnBrk="1" hangingPunct="1">
              <a:lnSpc>
                <a:spcPct val="80000"/>
              </a:lnSpc>
              <a:buFontTx/>
              <a:buNone/>
            </a:pPr>
            <a:r>
              <a:rPr lang="hu-HU" b="1" i="1" dirty="0" err="1"/>
              <a:t>Hyperpyrexia</a:t>
            </a:r>
            <a:r>
              <a:rPr lang="hu-HU" b="1" i="1" dirty="0"/>
              <a:t> kezelése </a:t>
            </a:r>
            <a:endParaRPr lang="hu-HU" b="1" dirty="0"/>
          </a:p>
          <a:p>
            <a:pPr eaLnBrk="1" hangingPunct="1">
              <a:lnSpc>
                <a:spcPct val="80000"/>
              </a:lnSpc>
            </a:pPr>
            <a:r>
              <a:rPr lang="hu-HU" dirty="0" err="1"/>
              <a:t>Hyperpyrexia</a:t>
            </a:r>
            <a:r>
              <a:rPr lang="hu-HU" dirty="0"/>
              <a:t> (</a:t>
            </a:r>
            <a:r>
              <a:rPr lang="hu-HU" dirty="0" err="1"/>
              <a:t>hyperthermia</a:t>
            </a:r>
            <a:r>
              <a:rPr lang="hu-HU" dirty="0"/>
              <a:t>) </a:t>
            </a:r>
          </a:p>
          <a:p>
            <a:pPr lvl="1" eaLnBrk="1" hangingPunct="1">
              <a:lnSpc>
                <a:spcPct val="80000"/>
              </a:lnSpc>
            </a:pPr>
            <a:r>
              <a:rPr lang="hu-HU" dirty="0"/>
              <a:t>gyakori az első 48 h-ban szívmegállást követően </a:t>
            </a:r>
          </a:p>
          <a:p>
            <a:pPr eaLnBrk="1" hangingPunct="1">
              <a:lnSpc>
                <a:spcPct val="80000"/>
              </a:lnSpc>
            </a:pPr>
            <a:r>
              <a:rPr lang="hu-HU" dirty="0"/>
              <a:t>Rossz neurológiai kimenetel kockázata </a:t>
            </a:r>
          </a:p>
          <a:p>
            <a:pPr lvl="1" eaLnBrk="1" hangingPunct="1">
              <a:lnSpc>
                <a:spcPct val="80000"/>
              </a:lnSpc>
            </a:pPr>
            <a:r>
              <a:rPr lang="hu-HU" dirty="0"/>
              <a:t>&gt;37 ◦C felett minden egyes fokkal nő!</a:t>
            </a:r>
          </a:p>
          <a:p>
            <a:pPr eaLnBrk="1" hangingPunct="1">
              <a:lnSpc>
                <a:spcPct val="80000"/>
              </a:lnSpc>
            </a:pPr>
            <a:r>
              <a:rPr lang="hu-HU" dirty="0" err="1"/>
              <a:t>Antipyreticumok</a:t>
            </a:r>
            <a:r>
              <a:rPr lang="hu-HU" dirty="0"/>
              <a:t> és / vagy fizikai hűtés </a:t>
            </a:r>
          </a:p>
          <a:p>
            <a:pPr lvl="1" eaLnBrk="1" hangingPunct="1">
              <a:lnSpc>
                <a:spcPct val="80000"/>
              </a:lnSpc>
            </a:pPr>
            <a:r>
              <a:rPr lang="hu-HU" dirty="0"/>
              <a:t>csökkentik az </a:t>
            </a:r>
            <a:r>
              <a:rPr lang="hu-HU" dirty="0" err="1"/>
              <a:t>infarctus</a:t>
            </a:r>
            <a:r>
              <a:rPr lang="hu-HU" dirty="0"/>
              <a:t> területét globális </a:t>
            </a:r>
            <a:r>
              <a:rPr lang="hu-HU" dirty="0" err="1"/>
              <a:t>ischaemiás</a:t>
            </a:r>
            <a:r>
              <a:rPr lang="hu-HU" dirty="0"/>
              <a:t> állatmodellben</a:t>
            </a:r>
          </a:p>
          <a:p>
            <a:pPr eaLnBrk="1" hangingPunct="1">
              <a:lnSpc>
                <a:spcPct val="80000"/>
              </a:lnSpc>
            </a:pPr>
            <a:r>
              <a:rPr lang="hu-HU" dirty="0"/>
              <a:t>Minden </a:t>
            </a:r>
            <a:r>
              <a:rPr lang="hu-HU" dirty="0" err="1"/>
              <a:t>hyperthermiát</a:t>
            </a:r>
            <a:r>
              <a:rPr lang="hu-HU" dirty="0"/>
              <a:t> kezelni kell az első 72 órában ROSC után </a:t>
            </a:r>
          </a:p>
          <a:p>
            <a:pPr lvl="1" eaLnBrk="1" hangingPunct="1">
              <a:lnSpc>
                <a:spcPct val="80000"/>
              </a:lnSpc>
            </a:pPr>
            <a:r>
              <a:rPr lang="hu-HU" dirty="0" err="1"/>
              <a:t>antipyreticum</a:t>
            </a:r>
            <a:r>
              <a:rPr lang="hu-HU" dirty="0"/>
              <a:t> és/vagy </a:t>
            </a:r>
          </a:p>
          <a:p>
            <a:pPr lvl="1" eaLnBrk="1" hangingPunct="1">
              <a:lnSpc>
                <a:spcPct val="80000"/>
              </a:lnSpc>
            </a:pPr>
            <a:r>
              <a:rPr lang="hu-HU" dirty="0"/>
              <a:t>aktív hűtés: </a:t>
            </a:r>
            <a:r>
              <a:rPr lang="hu-HU" i="1" dirty="0" err="1"/>
              <a:t>therapiás</a:t>
            </a:r>
            <a:r>
              <a:rPr lang="hu-HU" i="1" dirty="0"/>
              <a:t> </a:t>
            </a:r>
            <a:r>
              <a:rPr lang="hu-HU" i="1" dirty="0" err="1"/>
              <a:t>hypothermia</a:t>
            </a:r>
            <a:r>
              <a:rPr lang="hu-HU" i="1" dirty="0"/>
              <a:t> (THT), </a:t>
            </a:r>
          </a:p>
          <a:p>
            <a:pPr lvl="1" eaLnBrk="1" hangingPunct="1">
              <a:lnSpc>
                <a:spcPct val="80000"/>
              </a:lnSpc>
            </a:pPr>
            <a:r>
              <a:rPr lang="hu-HU" i="1" dirty="0"/>
              <a:t>Célhőmérséklet-orientált kezelés (TTM)</a:t>
            </a:r>
            <a:endParaRPr lang="hu-HU" dirty="0"/>
          </a:p>
          <a:p>
            <a:endParaRPr lang="hu-HU" sz="32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BF27CD9-D3F9-7B8B-753A-DC74B06D7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79565" y="4527826"/>
            <a:ext cx="3147392" cy="2098261"/>
          </a:xfrm>
          <a:prstGeom prst="flowChartConnector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50470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95F513-5388-144D-5C5C-E469A8B3E4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3600" b="1" dirty="0">
                <a:latin typeface="Calibri (Headings)"/>
              </a:rPr>
              <a:t>Terápiás </a:t>
            </a:r>
            <a:r>
              <a:rPr lang="hu-HU" sz="3600" b="1" dirty="0" err="1">
                <a:latin typeface="Calibri (Headings)"/>
              </a:rPr>
              <a:t>hypothermia</a:t>
            </a:r>
            <a:r>
              <a:rPr lang="hu-HU" sz="3600" b="1" dirty="0">
                <a:latin typeface="Calibri (Headings)"/>
              </a:rPr>
              <a:t> </a:t>
            </a:r>
            <a:r>
              <a:rPr lang="hu-HU" sz="3600" b="1" dirty="0" err="1">
                <a:latin typeface="Calibri (Headings)"/>
              </a:rPr>
              <a:t>neuroprotektív</a:t>
            </a:r>
            <a:r>
              <a:rPr lang="hu-HU" sz="3600" b="1" dirty="0">
                <a:latin typeface="Calibri (Headings)"/>
              </a:rPr>
              <a:t> hatásai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8DB97D-7573-D26C-76EF-CBD37FD9B92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9057" y="2148210"/>
            <a:ext cx="10515600" cy="4351338"/>
          </a:xfrm>
        </p:spPr>
        <p:txBody>
          <a:bodyPr>
            <a:normAutofit/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Metabolism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us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csökken: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5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-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8%</a:t>
            </a:r>
            <a:r>
              <a:rPr kumimoji="0" lang="hu-H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/1°C 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maghő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Csökken a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neurologi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ai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ele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ktromos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a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k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tivit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ás,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O</a:t>
            </a:r>
            <a:r>
              <a:rPr kumimoji="0" lang="en-US" sz="240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igény és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CO</a:t>
            </a:r>
            <a:r>
              <a:rPr kumimoji="0" lang="hu-HU" sz="2400" i="0" u="none" strike="noStrike" kern="1200" cap="none" spc="0" normalizeH="0" baseline="-2500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2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produ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kció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</a:rPr>
              <a:t> </a:t>
            </a:r>
            <a:endParaRPr kumimoji="0" lang="hu-HU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Elnyomja az 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epileptic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us</a:t>
            </a:r>
            <a:r>
              <a:rPr kumimoji="0" lang="en-US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 </a:t>
            </a:r>
            <a:r>
              <a:rPr kumimoji="0" lang="en-US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activit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ást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, görcsrohamokat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Csökkenti 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―"/>
              <a:tabLst/>
              <a:defRPr/>
            </a:pP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a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reperfusio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s károsodást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―"/>
              <a:tabLst/>
              <a:defRPr/>
            </a:pP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a </a:t>
            </a:r>
            <a:r>
              <a:rPr kumimoji="0" lang="hu-HU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vascularis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 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permeabilit</a:t>
            </a:r>
            <a:r>
              <a:rPr kumimoji="0" lang="hu-HU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ást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 és az ödémaképzést</a:t>
            </a:r>
          </a:p>
          <a:p>
            <a:pPr marL="800100" marR="0" lvl="1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pitchFamily="34" charset="0"/>
              <a:buChar char="―"/>
              <a:tabLst/>
              <a:defRPr/>
            </a:pP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apoptosis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t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, calpain-</a:t>
            </a:r>
            <a:r>
              <a:rPr kumimoji="0" lang="en-US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medi</a:t>
            </a:r>
            <a:r>
              <a:rPr kumimoji="0" lang="hu-HU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álta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 proteolysis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t és a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 DN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S</a:t>
            </a:r>
            <a:r>
              <a:rPr kumimoji="0" lang="en-US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 </a:t>
            </a:r>
            <a:r>
              <a:rPr kumimoji="0" lang="hu-HU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károsodást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  <a:defRPr/>
            </a:pP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Növeli az </a:t>
            </a:r>
            <a:r>
              <a:rPr kumimoji="0" lang="hu-HU" sz="2400" i="0" u="none" strike="noStrike" kern="120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ischaemia</a:t>
            </a:r>
            <a:r>
              <a:rPr kumimoji="0" lang="hu-HU" sz="240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cs typeface="Arial" pitchFamily="34" charset="0"/>
              </a:rPr>
              <a:t>-toleranciát</a:t>
            </a:r>
            <a:endParaRPr kumimoji="0" lang="hu-HU" sz="240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</a:endParaRPr>
          </a:p>
          <a:p>
            <a:endParaRPr lang="hu-HU" sz="2200" dirty="0"/>
          </a:p>
        </p:txBody>
      </p:sp>
    </p:spTree>
    <p:extLst>
      <p:ext uri="{BB962C8B-B14F-4D97-AF65-F5344CB8AC3E}">
        <p14:creationId xmlns:p14="http://schemas.microsoft.com/office/powerpoint/2010/main" val="2615981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8200" y="333595"/>
            <a:ext cx="10515600" cy="1325563"/>
          </a:xfrm>
        </p:spPr>
        <p:txBody>
          <a:bodyPr/>
          <a:lstStyle/>
          <a:p>
            <a:r>
              <a:rPr lang="hu-HU" b="1" dirty="0" err="1" smtClean="0">
                <a:latin typeface="+mn-lt"/>
              </a:rPr>
              <a:t>Hipotermia</a:t>
            </a:r>
            <a:r>
              <a:rPr lang="hu-HU" b="1" dirty="0" smtClean="0">
                <a:latin typeface="+mn-lt"/>
              </a:rPr>
              <a:t> </a:t>
            </a:r>
            <a:r>
              <a:rPr lang="hu-HU" b="1" dirty="0" smtClean="0">
                <a:latin typeface="+mn-lt"/>
              </a:rPr>
              <a:t>&amp; CA 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57048" y="1868147"/>
            <a:ext cx="10796752" cy="4855781"/>
          </a:xfrm>
        </p:spPr>
        <p:txBody>
          <a:bodyPr>
            <a:normAutofit fontScale="85000" lnSpcReduction="20000"/>
          </a:bodyPr>
          <a:lstStyle/>
          <a:p>
            <a:r>
              <a:rPr lang="hu-HU" dirty="0" smtClean="0"/>
              <a:t>„Aki </a:t>
            </a:r>
            <a:r>
              <a:rPr lang="hu-HU" dirty="0"/>
              <a:t>hideg, az nem halott, amíg nem </a:t>
            </a:r>
            <a:r>
              <a:rPr lang="hu-HU" dirty="0" smtClean="0"/>
              <a:t>meleg (°C/°F/°K – megj. ZE) ÉS halott”</a:t>
            </a:r>
          </a:p>
          <a:p>
            <a:r>
              <a:rPr lang="hu-HU" dirty="0" smtClean="0"/>
              <a:t>Súlyos </a:t>
            </a:r>
            <a:r>
              <a:rPr lang="hu-HU" dirty="0" err="1" smtClean="0"/>
              <a:t>hipotermia</a:t>
            </a:r>
            <a:r>
              <a:rPr lang="hu-HU" dirty="0" smtClean="0"/>
              <a:t> </a:t>
            </a:r>
            <a:r>
              <a:rPr lang="hu-HU" dirty="0"/>
              <a:t>(testhő &lt;30 °C) </a:t>
            </a:r>
          </a:p>
          <a:p>
            <a:pPr lvl="1"/>
            <a:r>
              <a:rPr lang="hu-HU" dirty="0"/>
              <a:t>a szervezet életfunkciói </a:t>
            </a:r>
            <a:r>
              <a:rPr lang="hu-HU" dirty="0" smtClean="0"/>
              <a:t>lassulnak, </a:t>
            </a:r>
            <a:r>
              <a:rPr lang="hu-HU" i="1" dirty="0"/>
              <a:t>ezért</a:t>
            </a:r>
            <a:r>
              <a:rPr lang="hu-HU" dirty="0"/>
              <a:t> </a:t>
            </a:r>
          </a:p>
          <a:p>
            <a:pPr lvl="1"/>
            <a:r>
              <a:rPr lang="hu-HU" dirty="0"/>
              <a:t>az </a:t>
            </a:r>
            <a:r>
              <a:rPr lang="hu-HU" dirty="0" err="1"/>
              <a:t>újraélesztést</a:t>
            </a:r>
            <a:r>
              <a:rPr lang="hu-HU" dirty="0"/>
              <a:t> sokkal hosszabb ideig kell folytatni, </a:t>
            </a:r>
          </a:p>
          <a:p>
            <a:pPr lvl="1"/>
            <a:r>
              <a:rPr lang="hu-HU" dirty="0"/>
              <a:t>a túlélési esélyek jobbak, mint </a:t>
            </a:r>
            <a:r>
              <a:rPr lang="hu-HU" dirty="0" err="1"/>
              <a:t>normotermiában</a:t>
            </a:r>
            <a:r>
              <a:rPr lang="hu-HU" dirty="0"/>
              <a:t> elhúzódó keringésmegállás esetén.</a:t>
            </a:r>
          </a:p>
          <a:p>
            <a:r>
              <a:rPr lang="hu-HU" dirty="0" smtClean="0"/>
              <a:t>Prognózis</a:t>
            </a:r>
          </a:p>
          <a:p>
            <a:pPr lvl="1"/>
            <a:r>
              <a:rPr lang="hu-HU" altLang="hu-HU" dirty="0" err="1" smtClean="0"/>
              <a:t>Hipotermiában</a:t>
            </a:r>
            <a:r>
              <a:rPr lang="hu-HU" altLang="hu-HU" dirty="0" smtClean="0"/>
              <a:t> </a:t>
            </a:r>
            <a:r>
              <a:rPr lang="hu-HU" altLang="hu-HU" dirty="0"/>
              <a:t>szívmegállást túlélni sokkal nagyobb eséllyel lehet, még hosszú </a:t>
            </a:r>
            <a:r>
              <a:rPr lang="hu-HU" altLang="hu-HU" dirty="0" err="1"/>
              <a:t>újraélesztés</a:t>
            </a:r>
            <a:r>
              <a:rPr lang="hu-HU" altLang="hu-HU" dirty="0"/>
              <a:t> után is, ha a beteg kórházban megfelelően </a:t>
            </a:r>
            <a:r>
              <a:rPr lang="hu-HU" altLang="hu-HU" dirty="0" smtClean="0"/>
              <a:t>visszamelegíthető</a:t>
            </a:r>
          </a:p>
          <a:p>
            <a:r>
              <a:rPr lang="hu-HU" altLang="hu-HU" dirty="0" smtClean="0"/>
              <a:t>A </a:t>
            </a:r>
            <a:r>
              <a:rPr lang="hu-HU" altLang="hu-HU" dirty="0"/>
              <a:t>túlélés és neurológiai kimenetel jobb, különösen, ha az esemény </a:t>
            </a:r>
            <a:endParaRPr lang="hu-HU" altLang="hu-HU" dirty="0" smtClean="0"/>
          </a:p>
          <a:p>
            <a:pPr lvl="1"/>
            <a:r>
              <a:rPr lang="hu-HU" altLang="hu-HU" dirty="0" smtClean="0"/>
              <a:t>vízbe </a:t>
            </a:r>
            <a:r>
              <a:rPr lang="hu-HU" altLang="hu-HU" dirty="0"/>
              <a:t>merülés, </a:t>
            </a:r>
          </a:p>
          <a:p>
            <a:pPr lvl="1"/>
            <a:r>
              <a:rPr lang="hu-HU" altLang="hu-HU" dirty="0" smtClean="0"/>
              <a:t>lavina </a:t>
            </a:r>
            <a:r>
              <a:rPr lang="hu-HU" altLang="hu-HU" dirty="0"/>
              <a:t>vagy </a:t>
            </a:r>
            <a:endParaRPr lang="hu-HU" altLang="hu-HU" dirty="0" smtClean="0"/>
          </a:p>
          <a:p>
            <a:pPr lvl="1"/>
            <a:r>
              <a:rPr lang="hu-HU" altLang="hu-HU" dirty="0" smtClean="0"/>
              <a:t>hideg </a:t>
            </a:r>
            <a:r>
              <a:rPr lang="hu-HU" altLang="hu-HU" dirty="0"/>
              <a:t>környezet miatt </a:t>
            </a:r>
            <a:r>
              <a:rPr lang="hu-HU" altLang="hu-HU" dirty="0" smtClean="0"/>
              <a:t>történt</a:t>
            </a:r>
          </a:p>
          <a:p>
            <a:r>
              <a:rPr lang="hu-HU" dirty="0" smtClean="0"/>
              <a:t>Alapbetegségek/-körülmények </a:t>
            </a:r>
            <a:endParaRPr lang="en-US" dirty="0"/>
          </a:p>
          <a:p>
            <a:pPr lvl="1"/>
            <a:r>
              <a:rPr lang="hu-HU" dirty="0" smtClean="0"/>
              <a:t>Annak ellenére, hogy hideg expozíció volt, </a:t>
            </a:r>
          </a:p>
          <a:p>
            <a:pPr lvl="1"/>
            <a:r>
              <a:rPr lang="hu-HU" dirty="0" smtClean="0"/>
              <a:t>Elveszíthetjük a beteget olyan körülmények között, ahol </a:t>
            </a:r>
            <a:r>
              <a:rPr lang="hu-HU" dirty="0" err="1" smtClean="0"/>
              <a:t>hipotermia</a:t>
            </a:r>
            <a:r>
              <a:rPr lang="hu-HU" dirty="0" smtClean="0"/>
              <a:t> következmény , inkább mint ok. </a:t>
            </a:r>
            <a:r>
              <a:rPr lang="en-US" dirty="0"/>
              <a:t> </a:t>
            </a:r>
            <a:endParaRPr lang="hu-HU" dirty="0"/>
          </a:p>
          <a:p>
            <a:endParaRPr lang="hu-HU" dirty="0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-184666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hu-HU" altLang="hu-HU" sz="1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6" name="Kép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68833" y="0"/>
            <a:ext cx="4749593" cy="1534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403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hu-HU" b="1" dirty="0" err="1">
                <a:latin typeface="+mn-lt"/>
              </a:rPr>
              <a:t>Újraélesztés</a:t>
            </a:r>
            <a:r>
              <a:rPr lang="hu-HU" b="1" dirty="0">
                <a:latin typeface="+mn-lt"/>
              </a:rPr>
              <a:t> </a:t>
            </a:r>
            <a:r>
              <a:rPr lang="hu-HU" b="1" dirty="0" err="1">
                <a:latin typeface="+mn-lt"/>
              </a:rPr>
              <a:t>hipotermiában</a:t>
            </a:r>
            <a:endParaRPr lang="hu-HU" b="1" dirty="0">
              <a:latin typeface="+mn-lt"/>
            </a:endParaRP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93558" y="1796714"/>
            <a:ext cx="10988842" cy="5366083"/>
          </a:xfrm>
        </p:spPr>
        <p:txBody>
          <a:bodyPr>
            <a:normAutofit/>
          </a:bodyPr>
          <a:lstStyle/>
          <a:p>
            <a:r>
              <a:rPr lang="hu-HU" dirty="0" smtClean="0"/>
              <a:t>BLS/ALS ugyanaz, mint normál esetben, DE:</a:t>
            </a:r>
          </a:p>
          <a:p>
            <a:pPr lvl="1"/>
            <a:r>
              <a:rPr lang="hu-HU" dirty="0" smtClean="0"/>
              <a:t>Testhő &lt;30 °C, legfeljebb 3 </a:t>
            </a:r>
            <a:r>
              <a:rPr lang="hu-HU" dirty="0" smtClean="0"/>
              <a:t>DF </a:t>
            </a:r>
            <a:r>
              <a:rPr lang="hu-HU" dirty="0" smtClean="0"/>
              <a:t>kísérletet lehet tenni, amíg nem történik aktív melegítés</a:t>
            </a:r>
          </a:p>
          <a:p>
            <a:pPr lvl="1"/>
            <a:r>
              <a:rPr lang="hu-HU" dirty="0" smtClean="0"/>
              <a:t>Gyógyszeres beavatkozások (pl. adrenalin) hatékonysága redukált, ezért </a:t>
            </a:r>
          </a:p>
          <a:p>
            <a:pPr lvl="2"/>
            <a:r>
              <a:rPr lang="hu-HU" dirty="0" smtClean="0"/>
              <a:t>30 °C alatt nem javasolt ismételni, </a:t>
            </a:r>
          </a:p>
          <a:p>
            <a:pPr lvl="2"/>
            <a:r>
              <a:rPr lang="hu-HU" dirty="0" smtClean="0"/>
              <a:t>csak egyszer adható, majd a </a:t>
            </a:r>
            <a:r>
              <a:rPr lang="hu-HU" dirty="0" smtClean="0"/>
              <a:t>gyógyszerelést </a:t>
            </a:r>
            <a:r>
              <a:rPr lang="hu-HU" dirty="0" smtClean="0"/>
              <a:t>a felmelegedés után kell folytatni.</a:t>
            </a:r>
          </a:p>
          <a:p>
            <a:r>
              <a:rPr lang="hu-HU" dirty="0" smtClean="0"/>
              <a:t>Eszközös melegítés (pl. ECMO, </a:t>
            </a:r>
            <a:r>
              <a:rPr lang="hu-HU" dirty="0" err="1" smtClean="0"/>
              <a:t>kardiopulmonális</a:t>
            </a:r>
            <a:r>
              <a:rPr lang="hu-HU" dirty="0" smtClean="0"/>
              <a:t> </a:t>
            </a:r>
            <a:r>
              <a:rPr lang="hu-HU" dirty="0" err="1" smtClean="0"/>
              <a:t>bypass</a:t>
            </a:r>
            <a:r>
              <a:rPr lang="hu-HU" dirty="0" smtClean="0"/>
              <a:t>)</a:t>
            </a:r>
          </a:p>
          <a:p>
            <a:pPr lvl="1"/>
            <a:r>
              <a:rPr lang="hu-HU" dirty="0" smtClean="0"/>
              <a:t>súlyos esetben = arany standard</a:t>
            </a:r>
          </a:p>
          <a:p>
            <a:pPr lvl="1"/>
            <a:r>
              <a:rPr lang="hu-HU" dirty="0" smtClean="0"/>
              <a:t>kevésbé súlyosnál: </a:t>
            </a:r>
          </a:p>
          <a:p>
            <a:pPr lvl="2"/>
            <a:r>
              <a:rPr lang="hu-HU" dirty="0" smtClean="0"/>
              <a:t>meleg infúzió, </a:t>
            </a:r>
          </a:p>
          <a:p>
            <a:pPr lvl="2"/>
            <a:r>
              <a:rPr lang="hu-HU" dirty="0" smtClean="0"/>
              <a:t>meleg levegő, </a:t>
            </a:r>
          </a:p>
          <a:p>
            <a:pPr lvl="2"/>
            <a:r>
              <a:rPr lang="hu-HU" dirty="0" smtClean="0"/>
              <a:t>testfelület melegítése</a:t>
            </a:r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40253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Gerade Verbindung 5"/>
          <p:cNvCxnSpPr>
            <a:cxnSpLocks/>
          </p:cNvCxnSpPr>
          <p:nvPr/>
        </p:nvCxnSpPr>
        <p:spPr>
          <a:xfrm flipV="1">
            <a:off x="489439" y="1795414"/>
            <a:ext cx="0" cy="1933754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platzhalter 34"/>
          <p:cNvSpPr>
            <a:spLocks noGrp="1"/>
          </p:cNvSpPr>
          <p:nvPr>
            <p:ph type="body" sz="quarter" idx="13"/>
          </p:nvPr>
        </p:nvSpPr>
        <p:spPr>
          <a:xfrm>
            <a:off x="225239" y="320089"/>
            <a:ext cx="11836069" cy="682224"/>
          </a:xfrm>
        </p:spPr>
        <p:txBody>
          <a:bodyPr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</a:rPr>
              <a:t>Mérföldkövek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en-US" sz="3600" b="1" dirty="0" err="1">
                <a:solidFill>
                  <a:schemeClr val="tx1"/>
                </a:solidFill>
              </a:rPr>
              <a:t>az</a:t>
            </a:r>
            <a:r>
              <a:rPr lang="en-US" sz="3600" b="1" dirty="0">
                <a:solidFill>
                  <a:schemeClr val="tx1"/>
                </a:solidFill>
              </a:rPr>
              <a:t> "</a:t>
            </a:r>
            <a:r>
              <a:rPr lang="en-US" sz="3600" b="1" dirty="0" err="1">
                <a:solidFill>
                  <a:schemeClr val="tx1"/>
                </a:solidFill>
              </a:rPr>
              <a:t>újraélesztés</a:t>
            </a:r>
            <a:r>
              <a:rPr lang="hu-HU" sz="3600" b="1" dirty="0">
                <a:solidFill>
                  <a:schemeClr val="tx1"/>
                </a:solidFill>
              </a:rPr>
              <a:t>t követő</a:t>
            </a:r>
            <a:r>
              <a:rPr lang="en-US" sz="3600" b="1" dirty="0">
                <a:solidFill>
                  <a:schemeClr val="tx1"/>
                </a:solidFill>
              </a:rPr>
              <a:t> </a:t>
            </a:r>
            <a:r>
              <a:rPr lang="hu-HU" sz="3600" b="1" dirty="0">
                <a:solidFill>
                  <a:schemeClr val="tx1"/>
                </a:solidFill>
              </a:rPr>
              <a:t>ellátásban</a:t>
            </a:r>
            <a:r>
              <a:rPr lang="en-US" sz="3600" b="1" dirty="0">
                <a:solidFill>
                  <a:schemeClr val="tx1"/>
                </a:solidFill>
              </a:rPr>
              <a:t>"</a:t>
            </a:r>
          </a:p>
        </p:txBody>
      </p:sp>
      <p:sp>
        <p:nvSpPr>
          <p:cNvPr id="27" name="Rechteck 26"/>
          <p:cNvSpPr/>
          <p:nvPr/>
        </p:nvSpPr>
        <p:spPr bwMode="auto">
          <a:xfrm>
            <a:off x="76046" y="3783859"/>
            <a:ext cx="11985262" cy="225781"/>
          </a:xfrm>
          <a:prstGeom prst="rect">
            <a:avLst/>
          </a:prstGeom>
          <a:solidFill>
            <a:schemeClr val="accent1"/>
          </a:solidFill>
          <a:ln w="12700">
            <a:noFill/>
            <a:round/>
            <a:headEnd/>
            <a:tailEnd/>
          </a:ln>
          <a:effectLst/>
        </p:spPr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443051" y="386265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489440" y="1400963"/>
            <a:ext cx="2021697" cy="167317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Első</a:t>
            </a: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ALS &amp; BLS </a:t>
            </a:r>
            <a:r>
              <a:rPr kumimoji="0" lang="hu-HU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iránylevek</a:t>
            </a:r>
            <a:endParaRPr kumimoji="0" lang="en-US" sz="1600" b="1" i="0" u="none" strike="noStrike" kern="1200" cap="none" spc="0" normalizeH="0" baseline="0" noProof="1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Dr. Peter Safar közzétette az első újraélesztési irányelveket</a:t>
            </a:r>
          </a:p>
        </p:txBody>
      </p:sp>
      <p:cxnSp>
        <p:nvCxnSpPr>
          <p:cNvPr id="97" name="Gerade Verbindung 96"/>
          <p:cNvCxnSpPr>
            <a:cxnSpLocks/>
          </p:cNvCxnSpPr>
          <p:nvPr/>
        </p:nvCxnSpPr>
        <p:spPr>
          <a:xfrm flipV="1">
            <a:off x="1170960" y="4201844"/>
            <a:ext cx="17282" cy="1828150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1170960" y="384923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1" name="Gerade Verbindung 100"/>
          <p:cNvCxnSpPr>
            <a:cxnSpLocks/>
          </p:cNvCxnSpPr>
          <p:nvPr/>
        </p:nvCxnSpPr>
        <p:spPr>
          <a:xfrm flipV="1">
            <a:off x="2251080" y="1781994"/>
            <a:ext cx="0" cy="1807754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2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2181821" y="3843619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3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2251080" y="1363704"/>
            <a:ext cx="1960876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ILCOR statement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sikeres újraélesztés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 követően 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első alkalommal enyhe terápiás hipotermia ajánlott</a:t>
            </a:r>
          </a:p>
        </p:txBody>
      </p:sp>
      <p:cxnSp>
        <p:nvCxnSpPr>
          <p:cNvPr id="105" name="Gerade Verbindung 104"/>
          <p:cNvCxnSpPr>
            <a:cxnSpLocks/>
          </p:cNvCxnSpPr>
          <p:nvPr/>
        </p:nvCxnSpPr>
        <p:spPr>
          <a:xfrm flipV="1">
            <a:off x="5377955" y="4201844"/>
            <a:ext cx="3174" cy="1828150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3223188" y="384923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7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5381871" y="4590066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TTM trial (Niklas </a:t>
            </a:r>
            <a:r>
              <a:rPr kumimoji="0" lang="en-US" sz="1600" b="1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Niels</a:t>
            </a:r>
            <a:r>
              <a:rPr kumimoji="0" lang="hu-HU" sz="1600" b="1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</a:t>
            </a:r>
            <a:r>
              <a:rPr kumimoji="0" lang="en-US" sz="1600" b="1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</a:t>
            </a: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Új tanulmány, amely szerint 36 fok elegendő bizonyos célcsoport számára</a:t>
            </a:r>
          </a:p>
        </p:txBody>
      </p:sp>
      <p:cxnSp>
        <p:nvCxnSpPr>
          <p:cNvPr id="109" name="Gerade Verbindung 108"/>
          <p:cNvCxnSpPr>
            <a:cxnSpLocks/>
          </p:cNvCxnSpPr>
          <p:nvPr/>
        </p:nvCxnSpPr>
        <p:spPr>
          <a:xfrm flipV="1">
            <a:off x="4285308" y="1781994"/>
            <a:ext cx="18001" cy="1933754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0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4230428" y="3840827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1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4303309" y="1363704"/>
            <a:ext cx="2021697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ERC guidline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sz="1400" noProof="1">
                <a:latin typeface="Calibri" panose="020F0502020204030204"/>
              </a:rPr>
              <a:t>Konszolidáció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z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iránymutatás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ban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5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5347424" y="383581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6" name="Oval 11" descr="© INSCALE GmbH, 26.05.2010&#10;http://www.presentationload.com/"/>
          <p:cNvSpPr>
            <a:spLocks noChangeArrowheads="1"/>
          </p:cNvSpPr>
          <p:nvPr/>
        </p:nvSpPr>
        <p:spPr bwMode="gray">
          <a:xfrm>
            <a:off x="5890950" y="3834073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57" name="Gerade Verbindung 56"/>
          <p:cNvCxnSpPr>
            <a:cxnSpLocks/>
          </p:cNvCxnSpPr>
          <p:nvPr/>
        </p:nvCxnSpPr>
        <p:spPr>
          <a:xfrm flipH="1" flipV="1">
            <a:off x="5957486" y="1745841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6030839" y="1360676"/>
            <a:ext cx="2156605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ERC guideline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hu-HU" sz="1400" noProof="1">
                <a:solidFill>
                  <a:schemeClr val="bg1">
                    <a:lumMod val="85000"/>
                  </a:schemeClr>
                </a:solidFill>
                <a:latin typeface="Calibri" panose="020F0502020204030204"/>
              </a:rPr>
              <a:t>A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TTM "s</a:t>
            </a: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pongy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" formulája. Bármi lehetséges, de a </a:t>
            </a:r>
            <a:r>
              <a:rPr kumimoji="0" lang="en-US" sz="14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láza</a:t>
            </a:r>
            <a:r>
              <a:rPr kumimoji="0" lang="hu-HU" sz="14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</a:t>
            </a:r>
            <a:r>
              <a:rPr kumimoji="0" lang="en-US" sz="14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kerülni kell</a:t>
            </a:r>
          </a:p>
        </p:txBody>
      </p:sp>
      <p:cxnSp>
        <p:nvCxnSpPr>
          <p:cNvPr id="60" name="Gerade Verbindung 59"/>
          <p:cNvCxnSpPr>
            <a:cxnSpLocks/>
          </p:cNvCxnSpPr>
          <p:nvPr/>
        </p:nvCxnSpPr>
        <p:spPr>
          <a:xfrm flipV="1">
            <a:off x="3289723" y="4201844"/>
            <a:ext cx="3174" cy="184190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1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3320187" y="5035221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ERC guideline 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 jobb neurológiai kimenetel elérése érdekében javasolt a hypothermia alkalmazása újraélesztést követően (NNT 6)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rgbClr val="646464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Text Box 56" descr="© INSCALE GmbH, 26.05.2010&#10;http://www.presentationload.com/"/>
          <p:cNvSpPr txBox="1">
            <a:spLocks noChangeArrowheads="1"/>
          </p:cNvSpPr>
          <p:nvPr/>
        </p:nvSpPr>
        <p:spPr bwMode="gray">
          <a:xfrm>
            <a:off x="1296521" y="4336891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Landmark studies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HACA &amp; Bernhard egy időben jelent meg. (jó túlélés a sikeres újraélesztés után)</a:t>
            </a:r>
          </a:p>
        </p:txBody>
      </p:sp>
      <p:sp>
        <p:nvSpPr>
          <p:cNvPr id="14" name="Textfeld 13"/>
          <p:cNvSpPr txBox="1"/>
          <p:nvPr/>
        </p:nvSpPr>
        <p:spPr>
          <a:xfrm flipH="1">
            <a:off x="2242639" y="3455173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2003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Textfeld 41"/>
          <p:cNvSpPr txBox="1"/>
          <p:nvPr/>
        </p:nvSpPr>
        <p:spPr>
          <a:xfrm flipH="1">
            <a:off x="407977" y="3478910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1961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feld 42"/>
          <p:cNvSpPr txBox="1"/>
          <p:nvPr/>
        </p:nvSpPr>
        <p:spPr>
          <a:xfrm flipH="1">
            <a:off x="1134251" y="3967805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2002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4" name="Textfeld 43"/>
          <p:cNvSpPr txBox="1"/>
          <p:nvPr/>
        </p:nvSpPr>
        <p:spPr>
          <a:xfrm flipH="1">
            <a:off x="3294491" y="3967805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2005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Textfeld 44"/>
          <p:cNvSpPr txBox="1"/>
          <p:nvPr/>
        </p:nvSpPr>
        <p:spPr>
          <a:xfrm flipH="1">
            <a:off x="5382723" y="3967805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2013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Textfeld 45"/>
          <p:cNvSpPr txBox="1"/>
          <p:nvPr/>
        </p:nvSpPr>
        <p:spPr>
          <a:xfrm flipH="1">
            <a:off x="5944957" y="3468674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2015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7" name="Textfeld 46"/>
          <p:cNvSpPr txBox="1"/>
          <p:nvPr/>
        </p:nvSpPr>
        <p:spPr>
          <a:xfrm flipH="1">
            <a:off x="4313266" y="3463749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rgbClr val="646464"/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2010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A9BAD3DA-CA16-4DA8-BB8E-796801A2B9EA}"/>
              </a:ext>
            </a:extLst>
          </p:cNvPr>
          <p:cNvSpPr>
            <a:spLocks noChangeArrowheads="1"/>
          </p:cNvSpPr>
          <p:nvPr/>
        </p:nvSpPr>
        <p:spPr bwMode="gray">
          <a:xfrm>
            <a:off x="7388889" y="3843619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extfeld 1">
            <a:extLst>
              <a:ext uri="{FF2B5EF4-FFF2-40B4-BE49-F238E27FC236}">
                <a16:creationId xmlns:a16="http://schemas.microsoft.com/office/drawing/2014/main" id="{0AB29F56-C6F7-4280-957A-43080ABB1433}"/>
              </a:ext>
            </a:extLst>
          </p:cNvPr>
          <p:cNvSpPr txBox="1"/>
          <p:nvPr/>
        </p:nvSpPr>
        <p:spPr>
          <a:xfrm>
            <a:off x="7433164" y="4450446"/>
            <a:ext cx="1599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Post TTM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trial</a:t>
            </a: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600" b="1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studies</a:t>
            </a: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6" name="Gerade Verbindung 56">
            <a:extLst>
              <a:ext uri="{FF2B5EF4-FFF2-40B4-BE49-F238E27FC236}">
                <a16:creationId xmlns:a16="http://schemas.microsoft.com/office/drawing/2014/main" id="{484B323B-7E7B-48D6-91C3-7AE591701333}"/>
              </a:ext>
            </a:extLst>
          </p:cNvPr>
          <p:cNvCxnSpPr>
            <a:cxnSpLocks/>
          </p:cNvCxnSpPr>
          <p:nvPr/>
        </p:nvCxnSpPr>
        <p:spPr>
          <a:xfrm flipH="1" flipV="1">
            <a:off x="7462943" y="4236929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A7744BFC-B5CD-47F2-AB07-10CA734E3492}"/>
              </a:ext>
            </a:extLst>
          </p:cNvPr>
          <p:cNvSpPr>
            <a:spLocks noChangeArrowheads="1"/>
          </p:cNvSpPr>
          <p:nvPr/>
        </p:nvSpPr>
        <p:spPr bwMode="gray">
          <a:xfrm>
            <a:off x="7974223" y="385295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8" name="Text Box 56" descr="© INSCALE GmbH, 26.05.2010&#10;http://www.presentationload.com/">
            <a:extLst>
              <a:ext uri="{FF2B5EF4-FFF2-40B4-BE49-F238E27FC236}">
                <a16:creationId xmlns:a16="http://schemas.microsoft.com/office/drawing/2014/main" id="{A17A95BD-ECCF-4BEB-A0CD-4E452DCAC607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067665" y="1368418"/>
            <a:ext cx="2156605" cy="1463999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Hyperion trial 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Jelentős </a:t>
            </a:r>
            <a:r>
              <a:rPr kumimoji="0" lang="en-US" sz="1400" b="0" i="0" u="none" strike="noStrike" kern="1200" cap="none" spc="0" normalizeH="0" baseline="0" noProof="1" smtClean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TTM-előny </a:t>
            </a: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nem sokkolható ritmusok esetén</a:t>
            </a:r>
          </a:p>
        </p:txBody>
      </p:sp>
      <p:sp>
        <p:nvSpPr>
          <p:cNvPr id="39" name="Textfeld 38">
            <a:extLst>
              <a:ext uri="{FF2B5EF4-FFF2-40B4-BE49-F238E27FC236}">
                <a16:creationId xmlns:a16="http://schemas.microsoft.com/office/drawing/2014/main" id="{31A8E0C4-DD65-46F9-B0F3-D68DC5F9A1CC}"/>
              </a:ext>
            </a:extLst>
          </p:cNvPr>
          <p:cNvSpPr txBox="1"/>
          <p:nvPr/>
        </p:nvSpPr>
        <p:spPr>
          <a:xfrm flipH="1">
            <a:off x="8040760" y="3456608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2019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40" name="Gerade Verbindung 56">
            <a:extLst>
              <a:ext uri="{FF2B5EF4-FFF2-40B4-BE49-F238E27FC236}">
                <a16:creationId xmlns:a16="http://schemas.microsoft.com/office/drawing/2014/main" id="{7E7B6766-95D0-42A3-BEF9-BEB6DB9A7D15}"/>
              </a:ext>
            </a:extLst>
          </p:cNvPr>
          <p:cNvCxnSpPr>
            <a:cxnSpLocks/>
          </p:cNvCxnSpPr>
          <p:nvPr/>
        </p:nvCxnSpPr>
        <p:spPr>
          <a:xfrm flipH="1" flipV="1">
            <a:off x="8053288" y="1684090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16F709AF-188D-4AF6-B9FF-2E7E4DFF73C1}"/>
              </a:ext>
            </a:extLst>
          </p:cNvPr>
          <p:cNvSpPr>
            <a:spLocks noChangeArrowheads="1"/>
          </p:cNvSpPr>
          <p:nvPr/>
        </p:nvSpPr>
        <p:spPr bwMode="gray">
          <a:xfrm>
            <a:off x="8885848" y="384923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0" name="Textfeld 49">
            <a:extLst>
              <a:ext uri="{FF2B5EF4-FFF2-40B4-BE49-F238E27FC236}">
                <a16:creationId xmlns:a16="http://schemas.microsoft.com/office/drawing/2014/main" id="{1F894113-395C-49D3-BA52-801555122447}"/>
              </a:ext>
            </a:extLst>
          </p:cNvPr>
          <p:cNvSpPr txBox="1"/>
          <p:nvPr/>
        </p:nvSpPr>
        <p:spPr>
          <a:xfrm>
            <a:off x="8993862" y="4466277"/>
            <a:ext cx="159975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AHA/ILCOR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Az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OHCA-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és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IHCA-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ra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vonatkozó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ajánlás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kiterjesztése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kezdeti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ritmustól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de-DE" sz="1400" b="0" i="0" u="none" strike="noStrike" kern="1200" cap="none" spc="0" normalizeH="0" baseline="0" noProof="0" dirty="0" err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függetlenül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</a:p>
        </p:txBody>
      </p:sp>
      <p:cxnSp>
        <p:nvCxnSpPr>
          <p:cNvPr id="51" name="Gerade Verbindung 56">
            <a:extLst>
              <a:ext uri="{FF2B5EF4-FFF2-40B4-BE49-F238E27FC236}">
                <a16:creationId xmlns:a16="http://schemas.microsoft.com/office/drawing/2014/main" id="{2D9677C1-8B00-489E-96F9-18AB836E5714}"/>
              </a:ext>
            </a:extLst>
          </p:cNvPr>
          <p:cNvCxnSpPr>
            <a:cxnSpLocks/>
          </p:cNvCxnSpPr>
          <p:nvPr/>
        </p:nvCxnSpPr>
        <p:spPr>
          <a:xfrm flipH="1" flipV="1">
            <a:off x="8910411" y="4260256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feld 58">
            <a:extLst>
              <a:ext uri="{FF2B5EF4-FFF2-40B4-BE49-F238E27FC236}">
                <a16:creationId xmlns:a16="http://schemas.microsoft.com/office/drawing/2014/main" id="{29A96C46-7EFD-4B7E-8F7E-953E0926EBEA}"/>
              </a:ext>
            </a:extLst>
          </p:cNvPr>
          <p:cNvSpPr txBox="1"/>
          <p:nvPr/>
        </p:nvSpPr>
        <p:spPr>
          <a:xfrm flipH="1">
            <a:off x="8820948" y="3462341"/>
            <a:ext cx="97279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2020/21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2" name="Text Box 56" descr="© INSCALE GmbH, 26.05.2010&#10;http://www.presentationload.com/">
            <a:extLst>
              <a:ext uri="{FF2B5EF4-FFF2-40B4-BE49-F238E27FC236}">
                <a16:creationId xmlns:a16="http://schemas.microsoft.com/office/drawing/2014/main" id="{67442B21-6EC0-40EF-8040-5D20C3CEE291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8975112" y="4336891"/>
            <a:ext cx="2021697" cy="1463999"/>
          </a:xfrm>
          <a:prstGeom prst="rect">
            <a:avLst/>
          </a:prstGeom>
        </p:spPr>
        <p:txBody>
          <a:bodyPr vert="horz" lIns="108000" tIns="0" rIns="180000" bIns="0" rtlCol="0" anchor="b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1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endParaRPr kumimoji="0" lang="en-US" sz="1600" b="1" i="0" u="none" strike="noStrike" kern="1200" cap="none" spc="0" normalizeH="0" baseline="0" noProof="1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Oval 11" descr="© INSCALE GmbH, 26.05.2010&#10;http://www.presentationload.com/">
            <a:extLst>
              <a:ext uri="{FF2B5EF4-FFF2-40B4-BE49-F238E27FC236}">
                <a16:creationId xmlns:a16="http://schemas.microsoft.com/office/drawing/2014/main" id="{24F21DCE-CF58-43CF-BEB4-0E3F00EDC060}"/>
              </a:ext>
            </a:extLst>
          </p:cNvPr>
          <p:cNvSpPr>
            <a:spLocks noChangeArrowheads="1"/>
          </p:cNvSpPr>
          <p:nvPr/>
        </p:nvSpPr>
        <p:spPr bwMode="gray">
          <a:xfrm>
            <a:off x="10116451" y="3852954"/>
            <a:ext cx="108014" cy="108000"/>
          </a:xfrm>
          <a:prstGeom prst="ellipse">
            <a:avLst/>
          </a:prstGeom>
          <a:solidFill>
            <a:srgbClr val="FFFFFF"/>
          </a:solidFill>
          <a:ln w="57150" algn="ctr">
            <a:noFill/>
            <a:round/>
            <a:headEnd/>
            <a:tailEnd/>
          </a:ln>
          <a:effectLst>
            <a:outerShdw blurRad="76200" dist="25400" dir="2700000" algn="tl" rotWithShape="0">
              <a:prstClr val="black">
                <a:alpha val="30000"/>
              </a:prstClr>
            </a:outerShdw>
          </a:effectLst>
        </p:spPr>
        <p:txBody>
          <a:bodyPr wrap="none" tIns="0" anchor="ctr"/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5" name="Text Box 56" descr="© INSCALE GmbH, 26.05.2010&#10;http://www.presentationload.com/">
            <a:extLst>
              <a:ext uri="{FF2B5EF4-FFF2-40B4-BE49-F238E27FC236}">
                <a16:creationId xmlns:a16="http://schemas.microsoft.com/office/drawing/2014/main" id="{42F3E74A-38C5-43E1-9847-CD6331A9D1EF}"/>
              </a:ext>
            </a:extLst>
          </p:cNvPr>
          <p:cNvSpPr txBox="1">
            <a:spLocks noChangeArrowheads="1"/>
          </p:cNvSpPr>
          <p:nvPr/>
        </p:nvSpPr>
        <p:spPr bwMode="gray">
          <a:xfrm>
            <a:off x="10209894" y="1368418"/>
            <a:ext cx="1757036" cy="1810945"/>
          </a:xfrm>
          <a:prstGeom prst="rect">
            <a:avLst/>
          </a:prstGeom>
        </p:spPr>
        <p:txBody>
          <a:bodyPr vert="horz" lIns="108000" tIns="0" rIns="180000" bIns="0" rtlCol="0">
            <a:noAutofit/>
          </a:bodyPr>
          <a:lstStyle>
            <a:defPPr>
              <a:defRPr lang="de-DE"/>
            </a:defPPr>
            <a:lvl1pPr defTabSz="1219078">
              <a:lnSpc>
                <a:spcPct val="110000"/>
              </a:lnSpc>
              <a:spcAft>
                <a:spcPts val="1000"/>
              </a:spcAft>
              <a:defRPr>
                <a:solidFill>
                  <a:srgbClr val="646464"/>
                </a:solidFill>
              </a:defRPr>
            </a:lvl1pPr>
          </a:lstStyle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TTM 2 trial</a:t>
            </a: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Nincs különbség a kimenetelben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l" defTabSz="1219078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33°C vs </a:t>
            </a:r>
            <a:r>
              <a:rPr kumimoji="0" lang="de-DE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≤ 37,8°C</a:t>
            </a:r>
            <a:endParaRPr kumimoji="0" lang="en-US" sz="1400" b="0" i="0" u="none" strike="noStrike" kern="1200" cap="none" spc="0" normalizeH="0" baseline="0" noProof="1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Textfeld 65">
            <a:extLst>
              <a:ext uri="{FF2B5EF4-FFF2-40B4-BE49-F238E27FC236}">
                <a16:creationId xmlns:a16="http://schemas.microsoft.com/office/drawing/2014/main" id="{FC63C9A2-DE8D-47FE-937B-B1445C79B52E}"/>
              </a:ext>
            </a:extLst>
          </p:cNvPr>
          <p:cNvSpPr txBox="1"/>
          <p:nvPr/>
        </p:nvSpPr>
        <p:spPr>
          <a:xfrm flipH="1">
            <a:off x="10182988" y="3456608"/>
            <a:ext cx="6824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1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Arial" charset="0"/>
              </a:rPr>
              <a:t>2021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de-DE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7" name="Gerade Verbindung 56">
            <a:extLst>
              <a:ext uri="{FF2B5EF4-FFF2-40B4-BE49-F238E27FC236}">
                <a16:creationId xmlns:a16="http://schemas.microsoft.com/office/drawing/2014/main" id="{DC777476-6792-46F6-BDB9-A7BC6A8330D2}"/>
              </a:ext>
            </a:extLst>
          </p:cNvPr>
          <p:cNvCxnSpPr>
            <a:cxnSpLocks/>
          </p:cNvCxnSpPr>
          <p:nvPr/>
        </p:nvCxnSpPr>
        <p:spPr>
          <a:xfrm flipH="1" flipV="1">
            <a:off x="10195516" y="1684090"/>
            <a:ext cx="1" cy="1842166"/>
          </a:xfrm>
          <a:prstGeom prst="line">
            <a:avLst/>
          </a:prstGeom>
          <a:ln w="3175">
            <a:solidFill>
              <a:srgbClr val="C8C8C8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Lekerekített téglalap 2"/>
          <p:cNvSpPr/>
          <p:nvPr/>
        </p:nvSpPr>
        <p:spPr>
          <a:xfrm>
            <a:off x="225239" y="1229710"/>
            <a:ext cx="5116645" cy="5628290"/>
          </a:xfrm>
          <a:prstGeom prst="round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99503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388883" y="-100013"/>
            <a:ext cx="11435255" cy="1143001"/>
          </a:xfrm>
        </p:spPr>
        <p:txBody>
          <a:bodyPr/>
          <a:lstStyle/>
          <a:p>
            <a:pPr eaLnBrk="1" hangingPunct="1"/>
            <a:r>
              <a:rPr lang="hu-HU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Vizsgálatok </a:t>
            </a:r>
            <a:r>
              <a:rPr lang="hu-HU" sz="3600" b="1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hypothermiás</a:t>
            </a:r>
            <a:r>
              <a:rPr lang="hu-HU" sz="3600" b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hu-HU" sz="3600" b="1" dirty="0" smtClean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kezeléssel 2009-ig</a:t>
            </a:r>
            <a:endParaRPr lang="hu-HU" sz="3600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987" name="Rectangle 3"/>
          <p:cNvSpPr>
            <a:spLocks noChangeArrowheads="1"/>
          </p:cNvSpPr>
          <p:nvPr/>
        </p:nvSpPr>
        <p:spPr bwMode="auto">
          <a:xfrm>
            <a:off x="1240221" y="2175641"/>
            <a:ext cx="4639879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“</a:t>
            </a: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Hypothermia </a:t>
            </a:r>
            <a:r>
              <a:rPr lang="hu-HU" sz="2000" dirty="0">
                <a:solidFill>
                  <a:srgbClr val="000000"/>
                </a:solidFill>
                <a:latin typeface="Arial" charset="0"/>
                <a:cs typeface="Arial" charset="0"/>
              </a:rPr>
              <a:t>szívmegállást követően</a:t>
            </a:r>
            <a:r>
              <a:rPr lang="en-US" alt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”</a:t>
            </a: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37 N</a:t>
            </a:r>
            <a:r>
              <a:rPr lang="hu-HU" sz="2000" dirty="0" err="1">
                <a:solidFill>
                  <a:srgbClr val="000000"/>
                </a:solidFill>
                <a:latin typeface="Arial" charset="0"/>
                <a:cs typeface="Arial" charset="0"/>
              </a:rPr>
              <a:t>em</a:t>
            </a: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-</a:t>
            </a:r>
            <a:r>
              <a:rPr lang="en-US" sz="2000" dirty="0" err="1">
                <a:solidFill>
                  <a:srgbClr val="000000"/>
                </a:solidFill>
                <a:latin typeface="Arial" charset="0"/>
                <a:cs typeface="Arial" charset="0"/>
              </a:rPr>
              <a:t>randomiz</a:t>
            </a:r>
            <a:r>
              <a:rPr lang="hu-HU" sz="2000" dirty="0">
                <a:solidFill>
                  <a:srgbClr val="000000"/>
                </a:solidFill>
                <a:latin typeface="Arial" charset="0"/>
                <a:cs typeface="Arial" charset="0"/>
              </a:rPr>
              <a:t>ált  vizsgálat</a:t>
            </a: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15 </a:t>
            </a:r>
            <a:r>
              <a:rPr lang="hu-HU" sz="2000" dirty="0">
                <a:solidFill>
                  <a:srgbClr val="000000"/>
                </a:solidFill>
                <a:latin typeface="Arial" charset="0"/>
                <a:cs typeface="Arial" charset="0"/>
              </a:rPr>
              <a:t>vizsgálat  kontroll csoporttal</a:t>
            </a: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Pool</a:t>
            </a:r>
            <a:r>
              <a:rPr lang="hu-HU" sz="2000" dirty="0">
                <a:solidFill>
                  <a:srgbClr val="000000"/>
                </a:solidFill>
                <a:latin typeface="Arial" charset="0"/>
                <a:cs typeface="Arial" charset="0"/>
              </a:rPr>
              <a:t>-</a:t>
            </a:r>
            <a:r>
              <a:rPr lang="hu-HU" sz="2000" dirty="0" err="1">
                <a:solidFill>
                  <a:srgbClr val="000000"/>
                </a:solidFill>
                <a:latin typeface="Arial" charset="0"/>
                <a:cs typeface="Arial" charset="0"/>
              </a:rPr>
              <a:t>ozott</a:t>
            </a:r>
            <a:r>
              <a:rPr lang="hu-HU" sz="2000" dirty="0">
                <a:solidFill>
                  <a:srgbClr val="000000"/>
                </a:solidFill>
                <a:latin typeface="Arial" charset="0"/>
                <a:cs typeface="Arial" charset="0"/>
              </a:rPr>
              <a:t> </a:t>
            </a: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ARR ~25%</a:t>
            </a:r>
          </a:p>
          <a:p>
            <a:pPr lvl="1" fontAlgn="base">
              <a:spcBef>
                <a:spcPct val="0"/>
              </a:spcBef>
              <a:spcAft>
                <a:spcPct val="0"/>
              </a:spcAft>
              <a:buFontTx/>
              <a:buChar char="•"/>
              <a:defRPr/>
            </a:pPr>
            <a:r>
              <a:rPr lang="en-US" sz="2000" dirty="0">
                <a:solidFill>
                  <a:srgbClr val="000000"/>
                </a:solidFill>
                <a:latin typeface="Arial" charset="0"/>
                <a:cs typeface="Arial" charset="0"/>
              </a:rPr>
              <a:t>NNT ~</a:t>
            </a:r>
            <a:r>
              <a:rPr lang="hu-HU" sz="2000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5-6</a:t>
            </a:r>
            <a:endParaRPr lang="en-US" sz="2000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41988" name="Text Box 4"/>
          <p:cNvSpPr txBox="1">
            <a:spLocks noChangeArrowheads="1"/>
          </p:cNvSpPr>
          <p:nvPr/>
        </p:nvSpPr>
        <p:spPr bwMode="auto">
          <a:xfrm>
            <a:off x="7856539" y="6508750"/>
            <a:ext cx="2776537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Janata </a:t>
            </a:r>
            <a:r>
              <a:rPr lang="en-US" sz="1400" i="1">
                <a:solidFill>
                  <a:srgbClr val="000000"/>
                </a:solidFill>
                <a:latin typeface="Arial" charset="0"/>
                <a:cs typeface="Arial" charset="0"/>
              </a:rPr>
              <a:t>Progress in CV Dz </a:t>
            </a:r>
            <a:r>
              <a:rPr lang="en-US" sz="1400">
                <a:solidFill>
                  <a:srgbClr val="000000"/>
                </a:solidFill>
                <a:latin typeface="Arial" charset="0"/>
                <a:cs typeface="Arial" charset="0"/>
              </a:rPr>
              <a:t>2009</a:t>
            </a:r>
            <a:endParaRPr lang="hu-HU" sz="140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pic>
        <p:nvPicPr>
          <p:cNvPr id="41989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5664201" y="728664"/>
            <a:ext cx="4981575" cy="5653087"/>
          </a:xfrm>
        </p:spPr>
      </p:pic>
    </p:spTree>
    <p:extLst>
      <p:ext uri="{BB962C8B-B14F-4D97-AF65-F5344CB8AC3E}">
        <p14:creationId xmlns:p14="http://schemas.microsoft.com/office/powerpoint/2010/main" val="32209784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Alapértelmezett terv">
  <a:themeElements>
    <a:clrScheme name="Alapértelmezett terv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Alapértelmezett terv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Default Design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TM03457475[[fn=Frame]]</Template>
  <TotalTime>5062</TotalTime>
  <Words>1740</Words>
  <Application>Microsoft Office PowerPoint</Application>
  <PresentationFormat>Szélesvásznú</PresentationFormat>
  <Paragraphs>282</Paragraphs>
  <Slides>37</Slides>
  <Notes>16</Notes>
  <HiddenSlides>0</HiddenSlides>
  <MMClips>0</MMClips>
  <ScaleCrop>false</ScaleCrop>
  <HeadingPairs>
    <vt:vector size="8" baseType="variant">
      <vt:variant>
        <vt:lpstr>Használt betűtípusok</vt:lpstr>
      </vt:variant>
      <vt:variant>
        <vt:i4>9</vt:i4>
      </vt:variant>
      <vt:variant>
        <vt:lpstr>Téma</vt:lpstr>
      </vt:variant>
      <vt:variant>
        <vt:i4>3</vt:i4>
      </vt:variant>
      <vt:variant>
        <vt:lpstr>Beágyazott OLE kiszolgálók</vt:lpstr>
      </vt:variant>
      <vt:variant>
        <vt:i4>1</vt:i4>
      </vt:variant>
      <vt:variant>
        <vt:lpstr>Diacímek</vt:lpstr>
      </vt:variant>
      <vt:variant>
        <vt:i4>37</vt:i4>
      </vt:variant>
    </vt:vector>
  </HeadingPairs>
  <TitlesOfParts>
    <vt:vector size="50" baseType="lpstr">
      <vt:lpstr>MS PGothic</vt:lpstr>
      <vt:lpstr>MS PGothic</vt:lpstr>
      <vt:lpstr>Arial</vt:lpstr>
      <vt:lpstr>Arial Narrow</vt:lpstr>
      <vt:lpstr>BlinkMacSystemFont</vt:lpstr>
      <vt:lpstr>Calibri</vt:lpstr>
      <vt:lpstr>Calibri (Headings)</vt:lpstr>
      <vt:lpstr>Calibri Light</vt:lpstr>
      <vt:lpstr>Wingdings</vt:lpstr>
      <vt:lpstr>Office</vt:lpstr>
      <vt:lpstr>1_Alapértelmezett terv</vt:lpstr>
      <vt:lpstr>1_Default Design</vt:lpstr>
      <vt:lpstr>Microsoft Excel-diagram</vt:lpstr>
      <vt:lpstr>Hipothermia reanimáció után </vt:lpstr>
      <vt:lpstr>Emelt szintű újraélesztés</vt:lpstr>
      <vt:lpstr>A keringésmegállás utáni szinróma (post cardiac arrest syndrome, PCAS)</vt:lpstr>
      <vt:lpstr>Testhőmérséklet és PCAS neurologiai kimenetel</vt:lpstr>
      <vt:lpstr>Terápiás hypothermia neuroprotektív hatásai</vt:lpstr>
      <vt:lpstr>Hipotermia &amp; CA </vt:lpstr>
      <vt:lpstr>Újraélesztés hipotermiában</vt:lpstr>
      <vt:lpstr>PowerPoint-bemutató</vt:lpstr>
      <vt:lpstr>Vizsgálatok hypothermiás kezeléssel 2009-ig</vt:lpstr>
      <vt:lpstr>CA+TTM hatásos, de… nyitott kérdések:</vt:lpstr>
      <vt:lpstr>PowerPoint-bemutató</vt:lpstr>
      <vt:lpstr>PowerPoint-bemutató</vt:lpstr>
      <vt:lpstr>THT legfontosabb potenciális mellékhatásai </vt:lpstr>
      <vt:lpstr>PowerPoint-bemutató</vt:lpstr>
      <vt:lpstr>TTM fenntartási időtartama</vt:lpstr>
      <vt:lpstr>PowerPoint-bemutató</vt:lpstr>
      <vt:lpstr>To cool or not to cool? TTM</vt:lpstr>
      <vt:lpstr>TTM: ideális célhőmérséklet? </vt:lpstr>
      <vt:lpstr>PowerPoint-bemutató</vt:lpstr>
      <vt:lpstr>PowerPoint-bemutató</vt:lpstr>
      <vt:lpstr>TTM2 trial </vt:lpstr>
      <vt:lpstr>PowerPoint-bemutató</vt:lpstr>
      <vt:lpstr>UK</vt:lpstr>
      <vt:lpstr>ERC 2025 PCAS TTM  </vt:lpstr>
      <vt:lpstr>PowerPoint-bemutató</vt:lpstr>
      <vt:lpstr>PowerPoint-bemutató</vt:lpstr>
      <vt:lpstr>PowerPoint-bemutató</vt:lpstr>
      <vt:lpstr>PowerPoint-bemutató</vt:lpstr>
      <vt:lpstr>US</vt:lpstr>
      <vt:lpstr>EURECA II vizsgálat és a TTM 2 trial</vt:lpstr>
      <vt:lpstr>PowerPoint-bemutató</vt:lpstr>
      <vt:lpstr>PowerPoint-bemutató</vt:lpstr>
      <vt:lpstr>PowerPoint-bemutató</vt:lpstr>
      <vt:lpstr>PowerPoint-bemutató</vt:lpstr>
      <vt:lpstr>Kik profitálhatnak a hűtésből?</vt:lpstr>
      <vt:lpstr>Köszönöm a megtisztelő figyelmet!</vt:lpstr>
      <vt:lpstr>PowerPoint-bemutató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Endre</dc:creator>
  <cp:lastModifiedBy>Dr. Zima Endre István (igazgató)</cp:lastModifiedBy>
  <cp:revision>114</cp:revision>
  <dcterms:created xsi:type="dcterms:W3CDTF">2024-01-02T11:37:21Z</dcterms:created>
  <dcterms:modified xsi:type="dcterms:W3CDTF">2025-09-27T07:41:58Z</dcterms:modified>
</cp:coreProperties>
</file>