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6.xml" ContentType="application/vnd.openxmlformats-officedocument.presentationml.notesSlide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4" r:id="rId3"/>
  </p:sldMasterIdLst>
  <p:notesMasterIdLst>
    <p:notesMasterId r:id="rId41"/>
  </p:notesMasterIdLst>
  <p:sldIdLst>
    <p:sldId id="256" r:id="rId4"/>
    <p:sldId id="494" r:id="rId5"/>
    <p:sldId id="495" r:id="rId6"/>
    <p:sldId id="585" r:id="rId7"/>
    <p:sldId id="586" r:id="rId8"/>
    <p:sldId id="623" r:id="rId9"/>
    <p:sldId id="624" r:id="rId10"/>
    <p:sldId id="475" r:id="rId11"/>
    <p:sldId id="551" r:id="rId12"/>
    <p:sldId id="550" r:id="rId13"/>
    <p:sldId id="512" r:id="rId14"/>
    <p:sldId id="561" r:id="rId15"/>
    <p:sldId id="600" r:id="rId16"/>
    <p:sldId id="601" r:id="rId17"/>
    <p:sldId id="549" r:id="rId18"/>
    <p:sldId id="612" r:id="rId19"/>
    <p:sldId id="514" r:id="rId20"/>
    <p:sldId id="560" r:id="rId21"/>
    <p:sldId id="590" r:id="rId22"/>
    <p:sldId id="591" r:id="rId23"/>
    <p:sldId id="573" r:id="rId24"/>
    <p:sldId id="615" r:id="rId25"/>
    <p:sldId id="576" r:id="rId26"/>
    <p:sldId id="605" r:id="rId27"/>
    <p:sldId id="606" r:id="rId28"/>
    <p:sldId id="607" r:id="rId29"/>
    <p:sldId id="608" r:id="rId30"/>
    <p:sldId id="616" r:id="rId31"/>
    <p:sldId id="617" r:id="rId32"/>
    <p:sldId id="618" r:id="rId33"/>
    <p:sldId id="619" r:id="rId34"/>
    <p:sldId id="620" r:id="rId35"/>
    <p:sldId id="621" r:id="rId36"/>
    <p:sldId id="622" r:id="rId37"/>
    <p:sldId id="609" r:id="rId38"/>
    <p:sldId id="504" r:id="rId39"/>
    <p:sldId id="502" r:id="rId4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801" autoAdjust="0"/>
  </p:normalViewPr>
  <p:slideViewPr>
    <p:cSldViewPr snapToGrid="0">
      <p:cViewPr>
        <p:scale>
          <a:sx n="60" d="100"/>
          <a:sy n="60" d="100"/>
        </p:scale>
        <p:origin x="800" y="52"/>
      </p:cViewPr>
      <p:guideLst/>
    </p:cSldViewPr>
  </p:slideViewPr>
  <p:outlineViewPr>
    <p:cViewPr>
      <p:scale>
        <a:sx n="33" d="100"/>
        <a:sy n="33" d="100"/>
      </p:scale>
      <p:origin x="0" y="-65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7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0:37:31.0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0,'47'3,"75"12,-73-7,57 2,124 12,-128-9,101 27,-142-26,12 5,-43-11,0 0,1-2,57 3,148-11,-207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0:49:18.8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0 174,'21'0,"51"1,-1-3,110-18,95-15,-91 0,-155 29,58-3,19-3,-34 1,1 4,0 2,80 7,-47-1,-91 0,0 1,-1 0,1 1,-1 1,1 0,-1 1,20 10,6 1,-23-10,1-1,-1-1,1-1,0 0,21 0,100-6,-49-1,633 4,-667-3,87-15,-37 2,-10 3,-32 4,81-2,-119 9,1 0,39-10,-38 5,58-3,663 8,-363 5,-151-3,-207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0:51:05.0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1 174,'19'-8,"0"1,1 0,26-4,22-7,24-11,153-26,-185 45,3-1,1 2,68 1,107 10,-195-2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0:51:09.1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1 175,'0'-2,"1"1,-1-1,1 0,0 1,0-1,-1 1,1 0,0-1,0 1,0 0,1 0,-1-1,0 1,0 0,1 0,-1 0,0 0,1 1,-1-1,3-1,35-15,-35 16,29-12,1 2,0 1,1 1,0 2,57-3,-34 4,108-23,-112 17,1 3,75-5,347 14,-202 2,-251 0,0 1,0 1,0 1,0 1,29 13,47 10,-27-10,106 43,-83-27,-72-27,1-2,-1-1,1-1,49 1,101-11,44-28,-152 21,0 3,88-3,-112 11,69-13,-68 8,65-2,691 10,-758-4,-1-1,0-2,52-15,-46 10,92-11,64 18,-168 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0:51:14.9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1 209,'21'-1,"1"-1,41-11,-13 2,32-5,-37 7,0 1,77-2,-78 9,-1 3,1 1,77 16,-77-11,1-3,-1-1,1-2,54-5,-12 1,-60 0,0-1,50-12,-1-1,75-11,-69 11,137-10,-169 25,-22 2,-1-1,0-2,1-1,-1-1,0-1,51-17,-77 22,0 0,0 0,-1-1,1 1,0 0,0 0,0-1,-1 1,1-1,0 1,-1-1,1 1,0-1,-1 1,1-1,0 0,-1 1,1-1,-1 0,1 0,-1 1,0-1,1 0,-1 0,1-1,-2 1,1 1,-1-1,0 0,1 0,-1 1,0-1,1 1,-1-1,0 0,0 1,0 0,1-1,-1 1,0-1,0 1,0 0,0 0,-1-1,-49-6,10 5,0 1,0 3,-76 12,93-9,1 2,0 0,0 1,0 1,1 1,1 1,-39 27,52-33,1 0,0 0,0 0,1 1,0 0,-8 8,14-13,-1 0,0 0,1 0,-1 0,1 0,-1 0,1 0,0 0,-1 0,1 0,0 0,0 0,-1 0,1 0,0 0,0 0,0 0,1 1,-1 1,1-2,0 0,0 1,0-1,0 0,0 1,0-1,0 0,0 0,1 0,-1 0,0 0,1 0,-1 0,1 0,-1-1,1 1,2 0,16 4,0 0,0-2,1 0,0-1,-1-2,1 0,26-4,6 2,-16-1,-1-2,0-2,51-16,-41 11,24-10,-50 14,1 2,-1 0,1 1,34-3,380 6,-208 5,359-3,-544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0:42:20.1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2,'14'1,"1"1,-1 1,0 0,0 1,-1 0,1 1,-1 1,0 0,15 10,-11-7,-1 0,2-2,-1 0,1-1,18 4,-25-8,67 13,1-4,98 2,-101-14,10-1,1 3,0 4,124 23,-176-19,-3-1,58 7,-81-15,1 1,0-1,-1-1,1 0,0 0,-1-1,0 0,1 0,-1-1,14-7,11-4,0 0,1 3,0 0,0 3,41-6,190-28,-181 27,-56 9,0 1,36-2,-36 5,0-2,32-7,-32 5,1 1,32-2,358 9,-240 15,82 1,181-19,-417 0,-1-2,48-11,-45 8,-1 1,33-2,-32 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0:42:25.6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0,'483'0,"-458"2,0 0,48 12,-46-8,0-1,35 2,-19-3,-1 2,81 23,-41-3,-59-17,2-2,-1 0,1-1,35 3,299-7,-170-5,-164 1,1 0,47-12,-45 8,-1 1,35-2,-4 5,90-16,-88 11,1 2,112 5,48-2,-139-14,-60 11,0 0,25-1,377 3,-217 5,-161 1,74 12,-72-7,68 2,-15-11,-71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23T09:09:39.6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0 109,'51'-3,"75"-12,-74 7,69-2,-118 10,59 0,0-2,89-16,-109 12,71-2,-73 7,79-12,-76 4,1 2,0 2,0 2,0 2,0 2,0 2,0 2,0 1,0 3,59 19,40 12,-120-35,15 2,1-2,0-2,1-2,44-4,-44 1,1 2,-1 1,74 12,-64-4,1-3,0-2,71-4,55 4,-93 12,-62-10,0-2,25 3,398-4,-229-6,2429 3,-2610-2,0-1,39-9,-36 5,58-4,638 9,-355 5,-348-5,0-1,0-2,-1-1,40-14,-38 11,0 1,0 1,62-5,532 14,-591 0,0 2,39 8,-36-5,58 3,-17-10,-52-2,-1 2,1 1,0 1,-1 1,27 7,-20-2,0-2,1 0,50 0,107-8,-65-1,-107 3,19 1,-1-1,1-2,-1-1,0-2,70-20,-38 4,-40 13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23T09:09:52.7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3,'135'-2,"150"5,-226 5,69 18,-81-15,2-1,85 5,753-14,-412-3,597 2,-1042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76FCA-B01C-4B21-9D47-AC350197F55E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4E0AB-5278-4BA9-A56C-AB47F288B5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904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4E0AB-5278-4BA9-A56C-AB47F288B590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9196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Retrospekt</a:t>
            </a:r>
            <a:r>
              <a:rPr lang="hu-HU" dirty="0"/>
              <a:t>ív </a:t>
            </a:r>
            <a:r>
              <a:rPr lang="hu-HU" dirty="0" err="1"/>
              <a:t>Co</a:t>
            </a:r>
            <a:r>
              <a:rPr lang="de-DE" dirty="0" err="1" smtClean="0"/>
              <a:t>hort</a:t>
            </a:r>
            <a:r>
              <a:rPr lang="hu-HU" dirty="0" smtClean="0"/>
              <a:t> </a:t>
            </a:r>
            <a:r>
              <a:rPr lang="de-DE" dirty="0" smtClean="0"/>
              <a:t>2010 – 2017</a:t>
            </a:r>
            <a:r>
              <a:rPr lang="hu-HU" dirty="0" smtClean="0"/>
              <a:t>, </a:t>
            </a:r>
            <a:r>
              <a:rPr lang="de-DE" dirty="0" smtClean="0"/>
              <a:t>30</a:t>
            </a:r>
            <a:r>
              <a:rPr lang="hu-HU" dirty="0" smtClean="0"/>
              <a:t>.</a:t>
            </a:r>
            <a:r>
              <a:rPr lang="de-DE" dirty="0" smtClean="0"/>
              <a:t>000</a:t>
            </a:r>
            <a:r>
              <a:rPr lang="hu-HU" dirty="0" smtClean="0"/>
              <a:t>+ </a:t>
            </a:r>
            <a:r>
              <a:rPr lang="hu-HU" dirty="0"/>
              <a:t>beteg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265F1-330A-44D9-9E64-4CFEEA50F17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224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Critical Care Medicine 2018</a:t>
            </a:r>
          </a:p>
          <a:p>
            <a:r>
              <a:rPr lang="de-DE" dirty="0" err="1"/>
              <a:t>Retrospek</a:t>
            </a:r>
            <a:r>
              <a:rPr lang="hu-HU" dirty="0" err="1"/>
              <a:t>tív</a:t>
            </a:r>
            <a:r>
              <a:rPr lang="hu-HU" dirty="0"/>
              <a:t> </a:t>
            </a:r>
            <a:r>
              <a:rPr lang="de-DE" dirty="0" err="1"/>
              <a:t>Cohort</a:t>
            </a:r>
            <a:r>
              <a:rPr lang="de-DE" dirty="0"/>
              <a:t> 2005-2016</a:t>
            </a:r>
            <a:endParaRPr lang="hu-HU" dirty="0"/>
          </a:p>
          <a:p>
            <a:r>
              <a:rPr lang="de-DE" dirty="0"/>
              <a:t>16252 </a:t>
            </a:r>
            <a:r>
              <a:rPr lang="de-DE" dirty="0" err="1"/>
              <a:t>beteg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265F1-330A-44D9-9E64-4CFEEA50F17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635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Retropektív</a:t>
            </a:r>
            <a:r>
              <a:rPr lang="hu-HU" dirty="0"/>
              <a:t> </a:t>
            </a:r>
            <a:r>
              <a:rPr lang="hu-HU" dirty="0" err="1"/>
              <a:t>kohort</a:t>
            </a:r>
            <a:r>
              <a:rPr lang="de-DE" dirty="0"/>
              <a:t>, Critical Care 2020</a:t>
            </a:r>
          </a:p>
          <a:p>
            <a:r>
              <a:rPr lang="de-DE" dirty="0"/>
              <a:t>2010 – 2017 </a:t>
            </a:r>
          </a:p>
          <a:p>
            <a:r>
              <a:rPr lang="de-DE" dirty="0"/>
              <a:t>453 </a:t>
            </a:r>
            <a:r>
              <a:rPr lang="hu-HU" dirty="0"/>
              <a:t>beteg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265F1-330A-44D9-9E64-4CFEEA50F17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367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Az EURECA II volt ugyanekkor , amikor a TTM-</a:t>
            </a:r>
            <a:r>
              <a:rPr lang="hu-HU" dirty="0" err="1" smtClean="0"/>
              <a:t>ek</a:t>
            </a:r>
            <a:r>
              <a:rPr lang="hu-HU" dirty="0" smtClean="0"/>
              <a:t>.</a:t>
            </a:r>
            <a:r>
              <a:rPr lang="hu-HU" baseline="0" dirty="0" smtClean="0"/>
              <a:t> Real life Europában.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4E0AB-5278-4BA9-A56C-AB47F288B590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5243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Németország: </a:t>
            </a:r>
            <a:r>
              <a:rPr lang="de-DE" dirty="0"/>
              <a:t>A </a:t>
            </a:r>
            <a:r>
              <a:rPr lang="de-DE" dirty="0" err="1"/>
              <a:t>mentőautó</a:t>
            </a:r>
            <a:r>
              <a:rPr lang="de-DE" dirty="0"/>
              <a:t> </a:t>
            </a:r>
            <a:r>
              <a:rPr lang="de-DE" dirty="0" err="1"/>
              <a:t>átlagosan</a:t>
            </a:r>
            <a:r>
              <a:rPr lang="de-DE" dirty="0"/>
              <a:t> 7:11 </a:t>
            </a:r>
            <a:r>
              <a:rPr lang="de-DE" dirty="0" err="1"/>
              <a:t>perc</a:t>
            </a:r>
            <a:r>
              <a:rPr lang="de-DE" dirty="0"/>
              <a:t> </a:t>
            </a:r>
            <a:r>
              <a:rPr lang="de-DE" dirty="0" err="1"/>
              <a:t>után</a:t>
            </a:r>
            <a:r>
              <a:rPr lang="de-DE" dirty="0"/>
              <a:t> </a:t>
            </a:r>
            <a:r>
              <a:rPr lang="de-DE" dirty="0" err="1"/>
              <a:t>érkezett</a:t>
            </a:r>
            <a:r>
              <a:rPr lang="de-DE" dirty="0"/>
              <a:t> </a:t>
            </a:r>
            <a:r>
              <a:rPr lang="de-DE" dirty="0" err="1"/>
              <a:t>meg</a:t>
            </a:r>
            <a:r>
              <a:rPr lang="de-DE" dirty="0"/>
              <a:t>, </a:t>
            </a:r>
            <a:r>
              <a:rPr lang="de-DE" dirty="0" err="1"/>
              <a:t>ami</a:t>
            </a:r>
            <a:r>
              <a:rPr lang="de-DE" dirty="0"/>
              <a:t> a </a:t>
            </a:r>
            <a:r>
              <a:rPr lang="de-DE" dirty="0" err="1"/>
              <a:t>betegek</a:t>
            </a:r>
            <a:r>
              <a:rPr lang="de-DE" dirty="0"/>
              <a:t> 60%-</a:t>
            </a:r>
            <a:r>
              <a:rPr lang="de-DE" dirty="0" err="1"/>
              <a:t>ánál</a:t>
            </a:r>
            <a:r>
              <a:rPr lang="de-DE" dirty="0"/>
              <a:t> </a:t>
            </a:r>
            <a:r>
              <a:rPr lang="de-DE" dirty="0" err="1"/>
              <a:t>az</a:t>
            </a:r>
            <a:r>
              <a:rPr lang="de-DE" dirty="0"/>
              <a:t> </a:t>
            </a:r>
            <a:r>
              <a:rPr lang="de-DE" dirty="0" err="1"/>
              <a:t>újraélesztési</a:t>
            </a:r>
            <a:r>
              <a:rPr lang="de-DE" dirty="0"/>
              <a:t> </a:t>
            </a:r>
            <a:r>
              <a:rPr lang="de-DE" dirty="0" err="1"/>
              <a:t>intézkedések</a:t>
            </a:r>
            <a:r>
              <a:rPr lang="de-DE" dirty="0"/>
              <a:t> </a:t>
            </a:r>
            <a:r>
              <a:rPr lang="de-DE" dirty="0" err="1"/>
              <a:t>megkezdésének</a:t>
            </a:r>
            <a:r>
              <a:rPr lang="de-DE" dirty="0"/>
              <a:t> </a:t>
            </a:r>
            <a:r>
              <a:rPr lang="de-DE" dirty="0" err="1"/>
              <a:t>felel</a:t>
            </a:r>
            <a:r>
              <a:rPr lang="de-DE" dirty="0"/>
              <a:t> </a:t>
            </a:r>
            <a:r>
              <a:rPr lang="de-DE" dirty="0" err="1"/>
              <a:t>meg.Újraélesztés</a:t>
            </a:r>
            <a:r>
              <a:rPr lang="de-DE" dirty="0"/>
              <a:t>, </a:t>
            </a:r>
            <a:r>
              <a:rPr lang="de-DE" dirty="0" err="1"/>
              <a:t>retrospektív</a:t>
            </a:r>
            <a:r>
              <a:rPr lang="de-DE" dirty="0"/>
              <a:t> </a:t>
            </a:r>
            <a:r>
              <a:rPr lang="de-DE" dirty="0" err="1"/>
              <a:t>kohorsz</a:t>
            </a:r>
            <a:r>
              <a:rPr lang="de-DE" dirty="0"/>
              <a:t>, 1992 </a:t>
            </a:r>
            <a:r>
              <a:rPr lang="de-DE" dirty="0" err="1"/>
              <a:t>és</a:t>
            </a:r>
            <a:r>
              <a:rPr lang="de-DE" dirty="0"/>
              <a:t> 2010 </a:t>
            </a:r>
            <a:r>
              <a:rPr lang="de-DE" dirty="0" err="1"/>
              <a:t>közötti</a:t>
            </a:r>
            <a:r>
              <a:rPr lang="de-DE" dirty="0"/>
              <a:t> </a:t>
            </a:r>
            <a:r>
              <a:rPr lang="de-DE" dirty="0" err="1"/>
              <a:t>adatok</a:t>
            </a:r>
            <a:r>
              <a:rPr lang="de-DE" dirty="0"/>
              <a:t>, 1200 </a:t>
            </a:r>
            <a:r>
              <a:rPr lang="de-DE" dirty="0" err="1"/>
              <a:t>elemzett</a:t>
            </a:r>
            <a:r>
              <a:rPr lang="de-DE" dirty="0"/>
              <a:t> </a:t>
            </a:r>
            <a:r>
              <a:rPr lang="de-DE" dirty="0" err="1"/>
              <a:t>beteg</a:t>
            </a:r>
            <a:r>
              <a:rPr lang="de-DE" dirty="0"/>
              <a:t>, OHCA</a:t>
            </a:r>
            <a:r>
              <a:rPr lang="hu-HU" dirty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265F1-330A-44D9-9E64-4CFEEA50F17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225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Cochrane</a:t>
            </a:r>
            <a:r>
              <a:rPr lang="hu-HU" dirty="0"/>
              <a:t> </a:t>
            </a:r>
            <a:r>
              <a:rPr lang="hu-HU" dirty="0" err="1"/>
              <a:t>Review</a:t>
            </a:r>
            <a:r>
              <a:rPr lang="hu-HU" dirty="0"/>
              <a:t> - 2023 májusában jelent meg12 tanulmány - 3956 beteg bevonásával Kutatási kérdés: Az újraélesztést követő 32-34 °C-ra hűtés jobb eredményt hoz. Összehasonlítás: 32-34°C-os hűtés </a:t>
            </a:r>
            <a:r>
              <a:rPr lang="hu-HU" dirty="0" err="1"/>
              <a:t>vs</a:t>
            </a:r>
            <a:r>
              <a:rPr lang="hu-HU" dirty="0"/>
              <a:t>. nem hűtés </a:t>
            </a:r>
            <a:r>
              <a:rPr lang="hu-HU" dirty="0" err="1"/>
              <a:t>vs</a:t>
            </a:r>
            <a:r>
              <a:rPr lang="hu-HU" dirty="0"/>
              <a:t>. 36°C alatti hűtés.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265F1-330A-44D9-9E64-4CFEEA50F17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843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NEJM </a:t>
            </a:r>
            <a:r>
              <a:rPr lang="de-DE" dirty="0" smtClean="0"/>
              <a:t>2022</a:t>
            </a:r>
            <a:r>
              <a:rPr lang="hu-HU" dirty="0" smtClean="0"/>
              <a:t> </a:t>
            </a:r>
            <a:r>
              <a:rPr lang="hu-HU" dirty="0" err="1" smtClean="0"/>
              <a:t>Metaanlízis</a:t>
            </a:r>
            <a:r>
              <a:rPr lang="de-DE" dirty="0" smtClean="0"/>
              <a:t> </a:t>
            </a:r>
            <a:r>
              <a:rPr lang="de-DE" dirty="0"/>
              <a:t>TTM1 </a:t>
            </a:r>
            <a:r>
              <a:rPr lang="hu-HU" dirty="0"/>
              <a:t>és</a:t>
            </a:r>
            <a:r>
              <a:rPr lang="de-DE" dirty="0"/>
              <a:t> </a:t>
            </a:r>
            <a:r>
              <a:rPr lang="de-DE" dirty="0" smtClean="0"/>
              <a:t>TTM2</a:t>
            </a:r>
            <a:r>
              <a:rPr lang="hu-HU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265F1-330A-44D9-9E64-4CFEEA50F17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873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Hyperion</a:t>
            </a:r>
            <a:r>
              <a:rPr lang="hu-HU" baseline="0" dirty="0" smtClean="0"/>
              <a:t> 33 </a:t>
            </a:r>
            <a:r>
              <a:rPr lang="hu-HU" baseline="0" dirty="0" err="1" smtClean="0"/>
              <a:t>vs</a:t>
            </a:r>
            <a:r>
              <a:rPr lang="hu-HU" baseline="0" dirty="0" smtClean="0"/>
              <a:t> TTM &lt;37C</a:t>
            </a:r>
          </a:p>
          <a:p>
            <a:r>
              <a:rPr lang="hu-HU" baseline="0" dirty="0" smtClean="0"/>
              <a:t>584 beteg 25 ITO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4E0AB-5278-4BA9-A56C-AB47F288B590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1281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Zieltemperatur im Median erst 7h nach Randomisierung bzw. 9h nach Kreislaufstillstand erreicht.</a:t>
            </a:r>
          </a:p>
          <a:p>
            <a:r>
              <a:rPr lang="de-DE" dirty="0"/>
              <a:t>Aufrechterhaltung 33°C über lediglich 19h.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265F1-330A-44D9-9E64-4CFEEA50F17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426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13109C-3240-4CE7-A2EE-16902A764899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688526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4B96F2-B6C1-4BA7-8051-C9A73EC84770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647959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48 </a:t>
            </a:r>
            <a:r>
              <a:rPr lang="en-US" dirty="0" err="1" smtClean="0"/>
              <a:t>vs</a:t>
            </a:r>
            <a:r>
              <a:rPr lang="en-US" dirty="0" smtClean="0"/>
              <a:t> 24 hours:</a:t>
            </a:r>
          </a:p>
          <a:p>
            <a:r>
              <a:rPr lang="en-US" dirty="0" smtClean="0"/>
              <a:t>CPC 1,2:</a:t>
            </a:r>
            <a:r>
              <a:rPr lang="en-US" baseline="0" dirty="0" smtClean="0"/>
              <a:t> 69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64%</a:t>
            </a:r>
            <a:endParaRPr lang="en-US" dirty="0" smtClean="0"/>
          </a:p>
          <a:p>
            <a:r>
              <a:rPr lang="en-US" dirty="0" err="1" smtClean="0"/>
              <a:t>Adveres</a:t>
            </a:r>
            <a:r>
              <a:rPr lang="en-US" dirty="0" smtClean="0"/>
              <a:t> event: 97 </a:t>
            </a:r>
            <a:r>
              <a:rPr lang="en-US" dirty="0" err="1" smtClean="0"/>
              <a:t>vs</a:t>
            </a:r>
            <a:r>
              <a:rPr lang="en-US" dirty="0" smtClean="0"/>
              <a:t> 91 % </a:t>
            </a:r>
          </a:p>
          <a:p>
            <a:r>
              <a:rPr lang="en-US" dirty="0" err="1" smtClean="0"/>
              <a:t>Lelegeztetes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hossza</a:t>
            </a:r>
            <a:r>
              <a:rPr lang="en-US" baseline="0" dirty="0" smtClean="0"/>
              <a:t>: </a:t>
            </a:r>
            <a:r>
              <a:rPr lang="en-US" dirty="0" smtClean="0"/>
              <a:t>120 </a:t>
            </a:r>
            <a:r>
              <a:rPr lang="en-US" dirty="0" err="1" smtClean="0"/>
              <a:t>vs</a:t>
            </a:r>
            <a:r>
              <a:rPr lang="en-US" dirty="0" smtClean="0"/>
              <a:t> 87 H</a:t>
            </a:r>
          </a:p>
          <a:p>
            <a:r>
              <a:rPr lang="en-US" dirty="0" smtClean="0"/>
              <a:t>ITO </a:t>
            </a:r>
            <a:r>
              <a:rPr lang="en-US" dirty="0" err="1" smtClean="0"/>
              <a:t>hossza</a:t>
            </a:r>
            <a:r>
              <a:rPr lang="en-US" dirty="0" smtClean="0"/>
              <a:t>:</a:t>
            </a:r>
            <a:r>
              <a:rPr lang="en-US" baseline="0" dirty="0" smtClean="0"/>
              <a:t> 151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117 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12D19-4E6C-BF47-9BB2-D7EDEE686F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97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Hyperion</a:t>
            </a:r>
            <a:r>
              <a:rPr lang="hu-HU" baseline="0" dirty="0" smtClean="0"/>
              <a:t> 33 </a:t>
            </a:r>
            <a:r>
              <a:rPr lang="hu-HU" baseline="0" dirty="0" err="1" smtClean="0"/>
              <a:t>vs</a:t>
            </a:r>
            <a:r>
              <a:rPr lang="hu-HU" baseline="0" dirty="0" smtClean="0"/>
              <a:t> TTM &lt;37C</a:t>
            </a:r>
          </a:p>
          <a:p>
            <a:r>
              <a:rPr lang="hu-HU" baseline="0" dirty="0" smtClean="0"/>
              <a:t>584 beteg 25 ITO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4E0AB-5278-4BA9-A56C-AB47F288B590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8622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265F1-330A-44D9-9E64-4CFEEA50F17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858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Metaanalízis</a:t>
            </a:r>
            <a:r>
              <a:rPr lang="de-DE" dirty="0"/>
              <a:t> The American Journal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Cardiology</a:t>
            </a:r>
            <a:r>
              <a:rPr lang="de-DE" dirty="0"/>
              <a:t> </a:t>
            </a:r>
            <a:endParaRPr lang="hu-HU" dirty="0"/>
          </a:p>
          <a:p>
            <a:r>
              <a:rPr lang="de-DE" dirty="0" err="1"/>
              <a:t>Megjelent</a:t>
            </a:r>
            <a:r>
              <a:rPr lang="de-DE" dirty="0"/>
              <a:t> 2023 június12 </a:t>
            </a:r>
            <a:endParaRPr lang="hu-HU" dirty="0"/>
          </a:p>
          <a:p>
            <a:r>
              <a:rPr lang="de-DE" dirty="0" err="1"/>
              <a:t>vizsgálat</a:t>
            </a:r>
            <a:r>
              <a:rPr lang="de-DE" dirty="0"/>
              <a:t> 4262 </a:t>
            </a:r>
            <a:r>
              <a:rPr lang="de-DE" dirty="0" err="1"/>
              <a:t>beteg</a:t>
            </a:r>
            <a:r>
              <a:rPr lang="hu-HU" dirty="0"/>
              <a:t> </a:t>
            </a:r>
          </a:p>
          <a:p>
            <a:r>
              <a:rPr lang="de-DE" dirty="0"/>
              <a:t>A </a:t>
            </a:r>
            <a:r>
              <a:rPr lang="de-DE" dirty="0" err="1"/>
              <a:t>bevont</a:t>
            </a:r>
            <a:r>
              <a:rPr lang="de-DE" dirty="0"/>
              <a:t> </a:t>
            </a:r>
            <a:r>
              <a:rPr lang="de-DE" dirty="0" err="1"/>
              <a:t>vizsgálatok</a:t>
            </a:r>
            <a:r>
              <a:rPr lang="de-DE" dirty="0"/>
              <a:t> </a:t>
            </a:r>
            <a:r>
              <a:rPr lang="de-DE" dirty="0" err="1"/>
              <a:t>időszaka</a:t>
            </a:r>
            <a:r>
              <a:rPr lang="de-DE" dirty="0"/>
              <a:t>: 1997-2022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265F1-330A-44D9-9E64-4CFEEA50F17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40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A7B434-8DA8-4C92-AD2E-DDA8D4245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D3FC826-9CCE-4EAF-BED3-D3121DB35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59C0B-BC16-4E1F-9113-C3985C382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1229-D317-47E6-88AA-435AAFFC03CF}" type="datetimeFigureOut">
              <a:rPr lang="de-DE" smtClean="0"/>
              <a:t>27.09.2025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B1C45A-9831-485A-AC01-C9267B242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49E9EE-D808-44DD-945C-B7706E08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16A2-072D-447E-95AD-177168815F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88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A922F-852E-44DE-9563-CBCBBB6D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836A5ED-5D0E-469B-B283-84D36E433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71B2A9-7645-4A4D-AE40-8A12A5F76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1229-D317-47E6-88AA-435AAFFC03CF}" type="datetimeFigureOut">
              <a:rPr lang="de-DE" smtClean="0"/>
              <a:t>27.09.2025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A8AE34-A5BA-4110-8A1B-83E24A09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90A571-F002-487F-BB2A-5A20BFFE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16A2-072D-447E-95AD-177168815F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618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50FEDA6-79F8-44DC-AEB9-8001FBC700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2ED770D-DD7F-48EA-902E-2057B63EE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426A3B-1528-4D1A-B17A-A8691B3C7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1229-D317-47E6-88AA-435AAFFC03CF}" type="datetimeFigureOut">
              <a:rPr lang="de-DE" smtClean="0"/>
              <a:t>27.09.2025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C086DC-0704-4687-85CB-39FF3812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441A4F-7375-4B3D-99CA-764FC60F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16A2-072D-447E-95AD-177168815F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908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8920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043" y="238543"/>
            <a:ext cx="11543103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3200" b="0"/>
            </a:lvl1pPr>
          </a:lstStyle>
          <a:p>
            <a:endParaRPr lang="en-US" noProof="0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4042" y="854994"/>
            <a:ext cx="11543103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>
                <a:solidFill>
                  <a:srgbClr val="AFAFAF"/>
                </a:solidFill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4" name="Datumsplatzhalter 33"/>
          <p:cNvSpPr>
            <a:spLocks noGrp="1"/>
          </p:cNvSpPr>
          <p:nvPr>
            <p:ph type="dt" sz="half" idx="14"/>
          </p:nvPr>
        </p:nvSpPr>
        <p:spPr>
          <a:xfrm>
            <a:off x="8468827" y="6163203"/>
            <a:ext cx="1260164" cy="365125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04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27817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01954F-5A93-4C87-A48B-BA18B3F47BE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5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BAE886-716A-4901-B767-B8521FCAED6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8436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C6C6EA-8B40-4E31-B570-919317F40F6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5767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0719816-2B98-4AA4-A52D-79BDE422C6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1981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A1CFE7B-D2CA-44A2-AE71-FB2CF3AE2E9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671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8F14A3-F19A-4EBC-B176-52E96271D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54D9EB-2B22-4B37-B4B3-19D0C5F19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9648A6-64DB-4ACE-881D-9A7A5E69A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1229-D317-47E6-88AA-435AAFFC03CF}" type="datetimeFigureOut">
              <a:rPr lang="de-DE" smtClean="0"/>
              <a:t>27.09.2025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3AF8B4-5DB3-4BE4-A50B-7CDDCBFB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96BE6A-9F32-4868-97B9-B136564D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16A2-072D-447E-95AD-177168815F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494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49A74DA-EFCD-4B14-8255-FC29EDC5F17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3557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876430-86BA-496E-AD90-81A034920DA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0762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DD6097-32E9-4AA7-89B2-D7B4B2D6E4B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790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FC0281-D904-471B-88B1-A31EA44BA5F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3285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61F735-3496-4A90-8242-60094AB596F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9192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693587-FF39-4525-A71B-BF75E337E5A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5291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6470DE-869E-482F-BCA1-3EF336C4DA0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1618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43A60D-1CDF-40CB-8305-50C27B3CCB9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4853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75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48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E2824-BF97-4F8C-A7D6-3F6DC47AD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5589A5-A3C5-4F82-92CD-AF409D1E8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A774A5-C942-4371-8799-772FA65A8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1229-D317-47E6-88AA-435AAFFC03CF}" type="datetimeFigureOut">
              <a:rPr lang="de-DE" smtClean="0"/>
              <a:t>27.09.2025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E97DC4-8417-4C68-87DD-C71A9A65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1F8E30-5FDF-4D1C-A428-5A251C3E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16A2-072D-447E-95AD-177168815F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31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5"/>
            <a:ext cx="53848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5"/>
            <a:ext cx="53848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0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82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32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742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5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647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318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48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8"/>
            <a:ext cx="274320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8"/>
            <a:ext cx="802640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06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76405"/>
            <a:ext cx="5384800" cy="4449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76405"/>
            <a:ext cx="5384800" cy="44497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5856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5080000" y="1371600"/>
            <a:ext cx="2540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smtClean="0">
              <a:solidFill>
                <a:prstClr val="black"/>
              </a:solidFill>
            </a:endParaRPr>
          </a:p>
        </p:txBody>
      </p:sp>
      <p:pic>
        <p:nvPicPr>
          <p:cNvPr id="3" name="Picture 8" descr="title3_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9516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0160004" y="5303838"/>
            <a:ext cx="2055284" cy="1549400"/>
            <a:chOff x="6858000" y="5334000"/>
            <a:chExt cx="1516380" cy="1524000"/>
          </a:xfrm>
        </p:grpSpPr>
        <p:sp>
          <p:nvSpPr>
            <p:cNvPr id="5" name="Rectangle 4"/>
            <p:cNvSpPr/>
            <p:nvPr userDrawn="1"/>
          </p:nvSpPr>
          <p:spPr>
            <a:xfrm>
              <a:off x="7620094" y="5334000"/>
              <a:ext cx="754286" cy="754192"/>
            </a:xfrm>
            <a:prstGeom prst="rect">
              <a:avLst/>
            </a:prstGeom>
            <a:solidFill>
              <a:srgbClr val="77B0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rgbClr val="FFFFFF"/>
                </a:solidFill>
                <a:ea typeface="ＭＳ Ｐゴシック" pitchFamily="-65" charset="-128"/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6858000" y="6096000"/>
              <a:ext cx="762094" cy="762000"/>
            </a:xfrm>
            <a:prstGeom prst="rect">
              <a:avLst/>
            </a:prstGeom>
            <a:solidFill>
              <a:srgbClr val="006B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rgbClr val="FFFFFF"/>
                </a:solidFill>
                <a:ea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07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F13BE5-84D4-4AC3-B8F4-66BEA031D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FB1FF8-1A4C-474E-A7F3-998EE097F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D8B8E35-5F8C-4464-9E79-DF19AED0C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0927D4E-F191-408A-95F4-A2945F2A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1229-D317-47E6-88AA-435AAFFC03CF}" type="datetimeFigureOut">
              <a:rPr lang="de-DE" smtClean="0"/>
              <a:t>27.09.2025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9F8D51-ABBE-4AD7-B467-BF0B07906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03961D-E8D4-4A80-A4AF-D6E6CF95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16A2-072D-447E-95AD-177168815F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4445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13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16075"/>
            <a:ext cx="5384800" cy="4510088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16075"/>
            <a:ext cx="5384800" cy="4510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23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8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8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A8204C9-1886-BB49-BB95-BE0D5BB0289D}" type="datetime1">
              <a:rPr lang="nl-BE" smtClean="0">
                <a:solidFill>
                  <a:prstClr val="black"/>
                </a:solidFill>
              </a:rPr>
              <a:pPr>
                <a:defRPr/>
              </a:pPr>
              <a:t>27/09/2025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Property of ZOLL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C0E7E-DED0-4169-988F-9154533D7E37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4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07AEE7-6CCD-4CA0-A8CA-66D52238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2D2BBB-683A-4352-A8FB-3A8F94743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872BBC9-71E0-4D71-B87C-E5766282C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C4C7A4-DDD2-41E6-944F-07CF01EC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2CF3D7D-A5B2-49EA-BE03-2F378FB4F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91814A6-46F1-4256-94A5-78A0BB78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1229-D317-47E6-88AA-435AAFFC03CF}" type="datetimeFigureOut">
              <a:rPr lang="de-DE" smtClean="0"/>
              <a:t>27.09.2025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F8C040-58BB-47BB-ADB6-85416019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272E183-1F6E-4092-B1E8-0C5554D47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16A2-072D-447E-95AD-177168815F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28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11E807-F362-4270-A0A2-ABC8D8072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A629EF-FF49-4D66-823E-9607C4833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1229-D317-47E6-88AA-435AAFFC03CF}" type="datetimeFigureOut">
              <a:rPr lang="de-DE" smtClean="0"/>
              <a:t>27.09.2025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889EBD-7C55-4EA0-A274-6211542B4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DE2774-9837-4F37-AAA6-56B4B390B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16A2-072D-447E-95AD-177168815F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891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3CCDD6E-B6E4-49E1-84D5-55B72E76C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1229-D317-47E6-88AA-435AAFFC03CF}" type="datetimeFigureOut">
              <a:rPr lang="de-DE" smtClean="0"/>
              <a:t>27.09.2025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FE92B92-B3AE-45FA-B51D-F411334E1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2B373F-0FE4-40F8-AF50-3E445A00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16A2-072D-447E-95AD-177168815F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384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AE654C-C7AC-4AE2-AABE-25ECC4DA7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B16B78-CD99-469D-A006-05B00781A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5DB9AF-F458-43C1-B94F-4D14D80D2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BC3A04-6E94-44D3-9963-17B929E4C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1229-D317-47E6-88AA-435AAFFC03CF}" type="datetimeFigureOut">
              <a:rPr lang="de-DE" smtClean="0"/>
              <a:t>27.09.2025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CE1448-7356-4050-97C3-93E734FCA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BF050E4-B40D-4FED-B463-E4CC815D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16A2-072D-447E-95AD-177168815F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4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E11ED4-25F6-4ACE-A0D4-9B58E143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0C4BDA1-58B6-4653-BA35-10514CD1A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76D02FD-B7CA-4140-95A0-559130284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0A8914-23BC-4C54-AD58-EBB25DAF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1229-D317-47E6-88AA-435AAFFC03CF}" type="datetimeFigureOut">
              <a:rPr lang="de-DE" smtClean="0"/>
              <a:t>27.09.2025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BE9946-3BA7-40C4-8632-02778CB9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6F2CAB-6F37-41C4-85E0-6CD04661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16A2-072D-447E-95AD-177168815F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28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75FD39C-9EFC-479D-8971-72B51750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3FCBCA-DF8C-4596-B015-D2745B1CD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C9A045-1354-4111-9622-71096CCA78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81229-D317-47E6-88AA-435AAFFC03CF}" type="datetimeFigureOut">
              <a:rPr lang="de-DE" smtClean="0"/>
              <a:t>27.09.2025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52F51E-D61F-440A-96C8-9376CC425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E711F3-ECDF-43D0-9F9B-65BF848F2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816A2-072D-447E-95AD-177168815FC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583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630E40-B155-41BE-97BD-728EA14250F0}" type="slidenum">
              <a:rPr lang="hu-H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011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option5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223751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16075"/>
            <a:ext cx="109728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0"/>
            <a:r>
              <a:rPr lang="en-US" altLang="en-US" smtClean="0"/>
              <a:t> Sample 2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508000" y="1066800"/>
            <a:ext cx="11176000" cy="76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487C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 smtClean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668005" y="4991107"/>
            <a:ext cx="1022350" cy="766763"/>
          </a:xfrm>
          <a:prstGeom prst="rect">
            <a:avLst/>
          </a:prstGeom>
          <a:solidFill>
            <a:srgbClr val="77B0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635071" y="5765800"/>
            <a:ext cx="1032933" cy="774700"/>
          </a:xfrm>
          <a:prstGeom prst="rect">
            <a:avLst/>
          </a:prstGeom>
          <a:solidFill>
            <a:srgbClr val="006B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ea typeface="ＭＳ Ｐゴシック" pitchFamily="-65" charset="-128"/>
            </a:endParaRPr>
          </a:p>
        </p:txBody>
      </p:sp>
      <p:pic>
        <p:nvPicPr>
          <p:cNvPr id="1032" name="Picture 12" descr="hospsquaregr.jp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620" y="5807075"/>
            <a:ext cx="9525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8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87C8"/>
          </a:solidFill>
          <a:latin typeface="+mj-lt"/>
          <a:ea typeface="MS PGothic" panose="020B0600070205080204" pitchFamily="34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87C8"/>
          </a:solidFill>
          <a:latin typeface="Arial" pitchFamily="-108" charset="0"/>
          <a:ea typeface="MS PGothic" panose="020B0600070205080204" pitchFamily="34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87C8"/>
          </a:solidFill>
          <a:latin typeface="Arial" pitchFamily="-108" charset="0"/>
          <a:ea typeface="MS PGothic" panose="020B0600070205080204" pitchFamily="34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87C8"/>
          </a:solidFill>
          <a:latin typeface="Arial" pitchFamily="-108" charset="0"/>
          <a:ea typeface="MS PGothic" panose="020B0600070205080204" pitchFamily="34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487C8"/>
          </a:solidFill>
          <a:latin typeface="Arial" pitchFamily="-108" charset="0"/>
          <a:ea typeface="MS PGothic" panose="020B0600070205080204" pitchFamily="34" charset="-128"/>
          <a:cs typeface="ＭＳ Ｐゴシック" pitchFamily="-108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08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08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08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08" charset="0"/>
        </a:defRPr>
      </a:lvl9pPr>
    </p:titleStyle>
    <p:bodyStyle>
      <a:lvl1pPr marL="620698" indent="-342891" algn="l" rtl="0" eaLnBrk="0" fontAlgn="base" hangingPunct="0">
        <a:spcBef>
          <a:spcPts val="900"/>
        </a:spcBef>
        <a:spcAft>
          <a:spcPct val="0"/>
        </a:spcAft>
        <a:buClr>
          <a:srgbClr val="0487C9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08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rgbClr val="0487C8"/>
        </a:buClr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rgbClr val="0487C8"/>
        </a:buClr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rgbClr val="0487C8"/>
        </a:buClr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rgbClr val="0487C8"/>
        </a:buClr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bg1"/>
          </a:solidFill>
          <a:latin typeface="+mn-lt"/>
          <a:ea typeface="ＭＳ Ｐゴシック" pitchFamily="-108" charset="-128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bg1"/>
          </a:solidFill>
          <a:latin typeface="+mn-lt"/>
          <a:ea typeface="ＭＳ Ｐゴシック" pitchFamily="-108" charset="-128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bg1"/>
          </a:solidFill>
          <a:latin typeface="+mn-lt"/>
          <a:ea typeface="ＭＳ Ｐゴシック" pitchFamily="-108" charset="-128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bg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doi.org/10.1016/j.resuscitation.2021.03.027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journals.lww.com/ccmjournal/toc/2018/1100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lww.com/ccmjournal/toc/2020/03000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610.png"/><Relationship Id="rId3" Type="http://schemas.openxmlformats.org/officeDocument/2006/relationships/image" Target="../media/image44.png"/><Relationship Id="rId7" Type="http://schemas.openxmlformats.org/officeDocument/2006/relationships/image" Target="../media/image580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600.png"/><Relationship Id="rId5" Type="http://schemas.openxmlformats.org/officeDocument/2006/relationships/image" Target="../media/image46.png"/><Relationship Id="rId15" Type="http://schemas.openxmlformats.org/officeDocument/2006/relationships/image" Target="../media/image620.png"/><Relationship Id="rId10" Type="http://schemas.openxmlformats.org/officeDocument/2006/relationships/customXml" Target="../ink/ink3.xml"/><Relationship Id="rId4" Type="http://schemas.openxmlformats.org/officeDocument/2006/relationships/image" Target="../media/image45.png"/><Relationship Id="rId9" Type="http://schemas.openxmlformats.org/officeDocument/2006/relationships/image" Target="../media/image590.png"/><Relationship Id="rId14" Type="http://schemas.openxmlformats.org/officeDocument/2006/relationships/customXml" Target="../ink/ink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6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650.png"/><Relationship Id="rId4" Type="http://schemas.openxmlformats.org/officeDocument/2006/relationships/customXml" Target="../ink/ink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49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EF441-2550-F8D7-85B0-578EED798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1139" y="1044397"/>
            <a:ext cx="10088282" cy="1580447"/>
          </a:xfrm>
        </p:spPr>
        <p:txBody>
          <a:bodyPr anchor="b">
            <a:noAutofit/>
          </a:bodyPr>
          <a:lstStyle/>
          <a:p>
            <a:r>
              <a:rPr lang="hu-HU" sz="4000" b="1" dirty="0" err="1" smtClean="0">
                <a:latin typeface="+mn-lt"/>
              </a:rPr>
              <a:t>Hipothermia</a:t>
            </a:r>
            <a:r>
              <a:rPr lang="hu-HU" sz="4000" b="1" dirty="0" smtClean="0">
                <a:latin typeface="+mn-lt"/>
              </a:rPr>
              <a:t> reanimáció után </a:t>
            </a:r>
            <a:endParaRPr lang="hu-HU" sz="3200" b="1" dirty="0">
              <a:latin typeface="+mn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8" y="4374554"/>
            <a:ext cx="12192007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40655" y="4374554"/>
            <a:ext cx="4051344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12191984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4380927"/>
            <a:ext cx="12192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78173-44E4-4586-A0C0-9490A7083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9521" y="4918998"/>
            <a:ext cx="9795625" cy="1360933"/>
          </a:xfrm>
        </p:spPr>
        <p:txBody>
          <a:bodyPr anchor="ctr">
            <a:noAutofit/>
          </a:bodyPr>
          <a:lstStyle/>
          <a:p>
            <a:pPr algn="r">
              <a:lnSpc>
                <a:spcPct val="170000"/>
              </a:lnSpc>
            </a:pPr>
            <a:r>
              <a:rPr lang="hu-HU" sz="2800" dirty="0">
                <a:solidFill>
                  <a:srgbClr val="FFFFFF"/>
                </a:solidFill>
              </a:rPr>
              <a:t>Zima </a:t>
            </a:r>
            <a:r>
              <a:rPr lang="hu-HU" sz="2800" dirty="0" smtClean="0">
                <a:solidFill>
                  <a:srgbClr val="FFFFFF"/>
                </a:solidFill>
              </a:rPr>
              <a:t>Endre</a:t>
            </a:r>
          </a:p>
          <a:p>
            <a:pPr algn="r">
              <a:lnSpc>
                <a:spcPct val="170000"/>
              </a:lnSpc>
            </a:pPr>
            <a:r>
              <a:rPr lang="hu-HU" dirty="0" smtClean="0">
                <a:solidFill>
                  <a:schemeClr val="bg1"/>
                </a:solidFill>
              </a:rPr>
              <a:t>SE APBI, </a:t>
            </a:r>
            <a:r>
              <a:rPr lang="hu-HU" dirty="0" smtClean="0">
                <a:solidFill>
                  <a:srgbClr val="FFFFFF"/>
                </a:solidFill>
              </a:rPr>
              <a:t>SE VSZÉK CVC-ITO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</a:p>
          <a:p>
            <a:r>
              <a:rPr lang="hu-HU" sz="2000" dirty="0">
                <a:solidFill>
                  <a:schemeClr val="bg1"/>
                </a:solidFill>
              </a:rPr>
              <a:t>	</a:t>
            </a:r>
          </a:p>
          <a:p>
            <a:pPr algn="r">
              <a:lnSpc>
                <a:spcPct val="170000"/>
              </a:lnSpc>
            </a:pPr>
            <a:r>
              <a:rPr lang="hu-HU" sz="2000" dirty="0">
                <a:solidFill>
                  <a:schemeClr val="bg1"/>
                </a:solidFill>
              </a:rPr>
              <a:t>MIRA 2025, Hotel Corso , Pécs, </a:t>
            </a:r>
            <a:r>
              <a:rPr lang="hu-HU" sz="2000" dirty="0" smtClean="0">
                <a:solidFill>
                  <a:schemeClr val="bg1"/>
                </a:solidFill>
              </a:rPr>
              <a:t>2025.09.27</a:t>
            </a:r>
            <a:r>
              <a:rPr lang="hu-HU" sz="2000" dirty="0" smtClean="0">
                <a:solidFill>
                  <a:srgbClr val="FFFFFF"/>
                </a:solidFill>
              </a:rPr>
              <a:t>.</a:t>
            </a:r>
            <a:endParaRPr lang="hu-HU" sz="2000" dirty="0">
              <a:solidFill>
                <a:srgbClr val="FFFFFF"/>
              </a:solidFill>
            </a:endParaRPr>
          </a:p>
        </p:txBody>
      </p:sp>
      <p:pic>
        <p:nvPicPr>
          <p:cNvPr id="10" name="Picture 2" descr="C:\Users\Endre\Downloads\IMG_3032.JPG">
            <a:extLst>
              <a:ext uri="{FF2B5EF4-FFF2-40B4-BE49-F238E27FC236}">
                <a16:creationId xmlns:a16="http://schemas.microsoft.com/office/drawing/2014/main" id="{8A32DF33-F48B-1984-A082-214A37407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0" b="13030"/>
          <a:stretch/>
        </p:blipFill>
        <p:spPr bwMode="auto">
          <a:xfrm>
            <a:off x="64676" y="3083061"/>
            <a:ext cx="4591950" cy="258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4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CA+TTM </a:t>
            </a: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hatásos, de</a:t>
            </a:r>
            <a:r>
              <a:rPr lang="hu-HU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… nyitott </a:t>
            </a: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kérdések: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THT </a:t>
            </a:r>
            <a:r>
              <a:rPr 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TTM 32-34 vs. 36-(37.8)</a:t>
            </a:r>
          </a:p>
          <a:p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Dózis-válasz hatás? </a:t>
            </a:r>
          </a:p>
          <a:p>
            <a:r>
              <a:rPr 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Célhő</a:t>
            </a:r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elérési idő (0.5)-1-3-6h? </a:t>
            </a:r>
          </a:p>
          <a:p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Fenntartási idő 12-18-24-(72)h?</a:t>
            </a:r>
          </a:p>
          <a:p>
            <a:r>
              <a:rPr 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postTTM</a:t>
            </a:r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láz megengedése? </a:t>
            </a:r>
          </a:p>
          <a:p>
            <a:r>
              <a:rPr 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Sedatívum</a:t>
            </a:r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r>
              <a:rPr 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Adjuváns</a:t>
            </a:r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cerebroprotectios</a:t>
            </a:r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gyszk</a:t>
            </a:r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4" name="Picture 4" descr="KÃ©ptalÃ¡lat a kÃ¶vetkezÅre: âicecold jack nicholso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399" y="3241262"/>
            <a:ext cx="3239589" cy="21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3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rtalom helye 8"/>
          <p:cNvGraphicFramePr>
            <a:graphicFrameLocks/>
          </p:cNvGraphicFramePr>
          <p:nvPr/>
        </p:nvGraphicFramePr>
        <p:xfrm>
          <a:off x="1473201" y="1001713"/>
          <a:ext cx="6754813" cy="35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6" r:id="rId3" imgW="6753810" imgH="3559770" progId="Excel.Chart.8">
                  <p:embed/>
                </p:oleObj>
              </mc:Choice>
              <mc:Fallback>
                <p:oleObj r:id="rId3" imgW="6753810" imgH="3559770" progId="Excel.Chart.8">
                  <p:embed/>
                  <p:pic>
                    <p:nvPicPr>
                      <p:cNvPr id="6" name="Tartalom helye 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201" y="1001713"/>
                        <a:ext cx="6754813" cy="355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rtalom helye 8"/>
          <p:cNvGraphicFramePr>
            <a:graphicFrameLocks noGrp="1"/>
          </p:cNvGraphicFramePr>
          <p:nvPr>
            <p:ph idx="1"/>
            <p:extLst/>
          </p:nvPr>
        </p:nvGraphicFramePr>
        <p:xfrm>
          <a:off x="3949057" y="4199244"/>
          <a:ext cx="6473825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" r:id="rId5" imgW="6473417" imgH="2645445" progId="Excel.Chart.8">
                  <p:embed/>
                </p:oleObj>
              </mc:Choice>
              <mc:Fallback>
                <p:oleObj r:id="rId5" imgW="6473417" imgH="2645445" progId="Excel.Chart.8">
                  <p:embed/>
                  <p:pic>
                    <p:nvPicPr>
                      <p:cNvPr id="7" name="Tartalom helye 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9057" y="4199244"/>
                        <a:ext cx="6473825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zövegdoboz 4"/>
          <p:cNvSpPr txBox="1"/>
          <p:nvPr/>
        </p:nvSpPr>
        <p:spPr>
          <a:xfrm>
            <a:off x="9336088" y="6524626"/>
            <a:ext cx="13144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hu-HU" sz="1400" dirty="0">
                <a:solidFill>
                  <a:srgbClr val="000000"/>
                </a:solidFill>
                <a:latin typeface="Arial Narrow" pitchFamily="34" charset="0"/>
              </a:rPr>
              <a:t>TTM-NEJM-2013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74963" y="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latin typeface="+mn-lt"/>
              </a:rPr>
              <a:t>Ideális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célhőmérséklet</a:t>
            </a:r>
            <a:r>
              <a:rPr lang="hu-HU" sz="3600" b="1" dirty="0" smtClean="0">
                <a:latin typeface="+mn-lt"/>
              </a:rPr>
              <a:t>?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841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36C987-838E-459C-9F58-11F69DABA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115" y="6434897"/>
            <a:ext cx="10826885" cy="26254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de-DE" dirty="0"/>
              <a:t>Abb. 1 </a:t>
            </a:r>
            <a:r>
              <a:rPr lang="de-DE" dirty="0" err="1"/>
              <a:t>Dankiewicz</a:t>
            </a:r>
            <a:r>
              <a:rPr lang="de-DE" dirty="0"/>
              <a:t> J, </a:t>
            </a:r>
            <a:r>
              <a:rPr lang="de-DE" dirty="0" err="1"/>
              <a:t>Cronberg</a:t>
            </a:r>
            <a:r>
              <a:rPr lang="de-DE" dirty="0"/>
              <a:t> T, et al. </a:t>
            </a:r>
            <a:r>
              <a:rPr lang="de-DE" dirty="0" err="1"/>
              <a:t>Hypothermia</a:t>
            </a:r>
            <a:r>
              <a:rPr lang="de-DE" dirty="0"/>
              <a:t> versus </a:t>
            </a:r>
            <a:r>
              <a:rPr lang="de-DE" dirty="0" err="1"/>
              <a:t>Normothermia</a:t>
            </a:r>
            <a:r>
              <a:rPr lang="de-DE" dirty="0"/>
              <a:t> after Out-</a:t>
            </a:r>
            <a:r>
              <a:rPr lang="de-DE" dirty="0" err="1"/>
              <a:t>of</a:t>
            </a:r>
            <a:r>
              <a:rPr lang="de-DE" dirty="0"/>
              <a:t>-Hospital </a:t>
            </a:r>
            <a:r>
              <a:rPr lang="de-DE" dirty="0" err="1"/>
              <a:t>Cardiac</a:t>
            </a:r>
            <a:r>
              <a:rPr lang="de-DE" dirty="0"/>
              <a:t> Arrest. New England Journal </a:t>
            </a:r>
            <a:r>
              <a:rPr lang="de-DE" dirty="0" err="1"/>
              <a:t>of</a:t>
            </a:r>
            <a:r>
              <a:rPr lang="de-DE" dirty="0"/>
              <a:t> Medicine 384;24:2283-2294 </a:t>
            </a:r>
            <a:r>
              <a:rPr lang="de-DE" dirty="0" err="1"/>
              <a:t>Suplementary</a:t>
            </a:r>
            <a:r>
              <a:rPr lang="de-DE" dirty="0"/>
              <a:t> Appendix, Figure S4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61E00A-979E-42C1-86C2-C147451D8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322657"/>
            <a:ext cx="8534400" cy="45434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4C80689-BC58-4736-9478-8C3AB0C5CBFA}"/>
              </a:ext>
            </a:extLst>
          </p:cNvPr>
          <p:cNvSpPr txBox="1"/>
          <p:nvPr/>
        </p:nvSpPr>
        <p:spPr>
          <a:xfrm>
            <a:off x="1040738" y="222248"/>
            <a:ext cx="10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Célhőmérséklet elérési idők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B5F19A-C468-4F56-8418-1816033F4F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33" y="1038940"/>
            <a:ext cx="8587967" cy="4833846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Szövegdoboz 1"/>
          <p:cNvSpPr txBox="1"/>
          <p:nvPr/>
        </p:nvSpPr>
        <p:spPr>
          <a:xfrm>
            <a:off x="6875360" y="5810491"/>
            <a:ext cx="96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median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6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1447" y="53975"/>
            <a:ext cx="9285890" cy="1143000"/>
          </a:xfrm>
        </p:spPr>
        <p:txBody>
          <a:bodyPr/>
          <a:lstStyle/>
          <a:p>
            <a:pPr eaLnBrk="1" hangingPunct="1"/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THT </a:t>
            </a:r>
            <a:r>
              <a:rPr lang="hu-HU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legfontosabb </a:t>
            </a: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potenciális mellékhatásai</a:t>
            </a:r>
            <a:r>
              <a:rPr lang="hu-HU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2055" y="1484313"/>
            <a:ext cx="10363200" cy="491648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hu-HU" sz="2800" dirty="0">
                <a:cs typeface="Calibri" panose="020F0502020204030204" pitchFamily="34" charset="0"/>
              </a:rPr>
              <a:t>Remegés</a:t>
            </a:r>
            <a:r>
              <a:rPr lang="hu-HU" sz="2800" dirty="0"/>
              <a:t> </a:t>
            </a:r>
          </a:p>
          <a:p>
            <a:pPr eaLnBrk="1" hangingPunct="1"/>
            <a:r>
              <a:rPr lang="hu-HU" sz="2800" dirty="0" err="1"/>
              <a:t>Cardiovascularis</a:t>
            </a:r>
            <a:r>
              <a:rPr lang="hu-HU" sz="2800" dirty="0"/>
              <a:t> instabilitás</a:t>
            </a:r>
          </a:p>
          <a:p>
            <a:pPr lvl="1" eaLnBrk="1" hangingPunct="1"/>
            <a:r>
              <a:rPr lang="hu-HU" sz="2600" dirty="0"/>
              <a:t>SVR </a:t>
            </a:r>
            <a:r>
              <a:rPr lang="hu-HU" sz="2600" dirty="0">
                <a:cs typeface="Arial" charset="0"/>
              </a:rPr>
              <a:t>↑, CO↓</a:t>
            </a:r>
          </a:p>
          <a:p>
            <a:pPr lvl="1" eaLnBrk="1" hangingPunct="1"/>
            <a:r>
              <a:rPr lang="hu-HU" sz="2600" dirty="0" err="1"/>
              <a:t>Bradycardia</a:t>
            </a:r>
            <a:r>
              <a:rPr lang="hu-HU" sz="2600" dirty="0"/>
              <a:t> („</a:t>
            </a:r>
            <a:r>
              <a:rPr lang="hu-HU" sz="2600" dirty="0" err="1"/>
              <a:t>norm</a:t>
            </a:r>
            <a:r>
              <a:rPr lang="hu-HU" sz="2600" dirty="0"/>
              <a:t>”: &gt;40/min!)</a:t>
            </a:r>
          </a:p>
          <a:p>
            <a:pPr lvl="1" eaLnBrk="1" hangingPunct="1"/>
            <a:r>
              <a:rPr lang="hu-HU" sz="2600" dirty="0" err="1"/>
              <a:t>Diuresis</a:t>
            </a:r>
            <a:r>
              <a:rPr lang="hu-HU" sz="2600" dirty="0">
                <a:cs typeface="Arial" charset="0"/>
              </a:rPr>
              <a:t>↑, </a:t>
            </a:r>
            <a:r>
              <a:rPr lang="hu-HU" sz="2600" dirty="0" err="1">
                <a:cs typeface="Arial" charset="0"/>
              </a:rPr>
              <a:t>hypovolaemia</a:t>
            </a:r>
            <a:r>
              <a:rPr lang="hu-HU" sz="2600" dirty="0">
                <a:cs typeface="Arial" charset="0"/>
              </a:rPr>
              <a:t> (CV instabilitás!)</a:t>
            </a:r>
            <a:endParaRPr lang="hu-HU" sz="2600" dirty="0"/>
          </a:p>
          <a:p>
            <a:pPr eaLnBrk="1" hangingPunct="1"/>
            <a:r>
              <a:rPr lang="hu-HU" sz="2800" dirty="0"/>
              <a:t>Elektrolit-eltérések: </a:t>
            </a:r>
            <a:r>
              <a:rPr lang="hu-HU" sz="2800" dirty="0" err="1"/>
              <a:t>hypophosphataemia</a:t>
            </a:r>
            <a:r>
              <a:rPr lang="hu-HU" sz="2800" dirty="0"/>
              <a:t>, </a:t>
            </a:r>
            <a:r>
              <a:rPr lang="hu-HU" sz="2800" dirty="0" err="1"/>
              <a:t>hypokalaemia</a:t>
            </a:r>
            <a:r>
              <a:rPr lang="hu-HU" sz="2800" dirty="0"/>
              <a:t>, </a:t>
            </a:r>
            <a:r>
              <a:rPr lang="hu-HU" sz="2800" dirty="0" err="1"/>
              <a:t>hypomagnesaemia</a:t>
            </a:r>
            <a:r>
              <a:rPr lang="hu-HU" sz="2800" dirty="0"/>
              <a:t>, </a:t>
            </a:r>
            <a:r>
              <a:rPr lang="hu-HU" sz="2800" dirty="0" err="1"/>
              <a:t>hypocalcaemia</a:t>
            </a:r>
            <a:endParaRPr lang="hu-HU" sz="2800" dirty="0"/>
          </a:p>
          <a:p>
            <a:pPr eaLnBrk="1" hangingPunct="1"/>
            <a:r>
              <a:rPr lang="hu-HU" sz="2800" dirty="0" err="1"/>
              <a:t>Inzulin-szenzitivitásés</a:t>
            </a:r>
            <a:r>
              <a:rPr lang="hu-HU" sz="2800" dirty="0"/>
              <a:t> szekréció</a:t>
            </a:r>
            <a:r>
              <a:rPr lang="hu-HU" sz="2800" dirty="0">
                <a:cs typeface="Arial" charset="0"/>
              </a:rPr>
              <a:t>↓ (</a:t>
            </a:r>
            <a:r>
              <a:rPr lang="hu-HU" sz="2800" dirty="0" err="1">
                <a:cs typeface="Arial" charset="0"/>
              </a:rPr>
              <a:t>h</a:t>
            </a:r>
            <a:r>
              <a:rPr lang="hu-HU" sz="2800" dirty="0" err="1"/>
              <a:t>yperglycaemia</a:t>
            </a:r>
            <a:r>
              <a:rPr lang="hu-HU" sz="2800" dirty="0"/>
              <a:t>)</a:t>
            </a:r>
          </a:p>
          <a:p>
            <a:pPr eaLnBrk="1" hangingPunct="1"/>
            <a:r>
              <a:rPr lang="hu-HU" sz="2800" dirty="0" err="1"/>
              <a:t>Serum</a:t>
            </a:r>
            <a:r>
              <a:rPr lang="hu-HU" sz="2800" dirty="0"/>
              <a:t> </a:t>
            </a:r>
            <a:r>
              <a:rPr lang="hu-HU" sz="2800" dirty="0" err="1"/>
              <a:t>amylase</a:t>
            </a:r>
            <a:r>
              <a:rPr lang="hu-HU" sz="2800" dirty="0"/>
              <a:t> gyakran növekszik (jelentősége tisztázatlan)</a:t>
            </a:r>
          </a:p>
          <a:p>
            <a:pPr eaLnBrk="1" hangingPunct="1"/>
            <a:r>
              <a:rPr lang="hu-HU" sz="2800" dirty="0" err="1"/>
              <a:t>clearance</a:t>
            </a:r>
            <a:r>
              <a:rPr lang="hu-HU" sz="2800" dirty="0"/>
              <a:t> 30 %-</a:t>
            </a:r>
            <a:r>
              <a:rPr lang="hu-HU" sz="2800" dirty="0" err="1"/>
              <a:t>kal</a:t>
            </a:r>
            <a:r>
              <a:rPr lang="hu-HU" sz="2800" dirty="0"/>
              <a:t> csökken </a:t>
            </a:r>
          </a:p>
          <a:p>
            <a:pPr lvl="1" eaLnBrk="1" hangingPunct="1"/>
            <a:r>
              <a:rPr lang="hu-HU" sz="2400" dirty="0" err="1"/>
              <a:t>Sedativumok</a:t>
            </a:r>
            <a:r>
              <a:rPr lang="hu-HU" sz="2400" dirty="0"/>
              <a:t> és </a:t>
            </a:r>
            <a:r>
              <a:rPr lang="hu-HU" sz="2400" dirty="0" err="1"/>
              <a:t>neuromuscularis</a:t>
            </a:r>
            <a:r>
              <a:rPr lang="hu-HU" sz="2400" dirty="0"/>
              <a:t> blokkolók!!!</a:t>
            </a:r>
          </a:p>
        </p:txBody>
      </p:sp>
    </p:spTree>
    <p:extLst>
      <p:ext uri="{BB962C8B-B14F-4D97-AF65-F5344CB8AC3E}">
        <p14:creationId xmlns:p14="http://schemas.microsoft.com/office/powerpoint/2010/main" val="5144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WS_vág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8576"/>
            <a:ext cx="7812087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10"/>
          <p:cNvSpPr txBox="1">
            <a:spLocks noChangeArrowheads="1"/>
          </p:cNvSpPr>
          <p:nvPr/>
        </p:nvSpPr>
        <p:spPr bwMode="auto">
          <a:xfrm>
            <a:off x="1524001" y="1"/>
            <a:ext cx="190817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36,5°C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HR: 117bpm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QT: 320 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QTc: 447 ms</a:t>
            </a:r>
          </a:p>
        </p:txBody>
      </p:sp>
      <p:sp>
        <p:nvSpPr>
          <p:cNvPr id="25604" name="Text Box 11"/>
          <p:cNvSpPr txBox="1">
            <a:spLocks noChangeArrowheads="1"/>
          </p:cNvSpPr>
          <p:nvPr/>
        </p:nvSpPr>
        <p:spPr bwMode="auto">
          <a:xfrm>
            <a:off x="1524001" y="3429000"/>
            <a:ext cx="19081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32,0°C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HR: 46bpm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QT: 610 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QTc: 534 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524000" y="3429000"/>
            <a:ext cx="9144000" cy="714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74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95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TTM </a:t>
            </a:r>
            <a:r>
              <a:rPr lang="hu-HU" sz="3600" b="1" dirty="0" smtClean="0">
                <a:latin typeface="+mn-lt"/>
              </a:rPr>
              <a:t>fenntartási idő</a:t>
            </a:r>
            <a:r>
              <a:rPr lang="en-US" sz="3600" b="1" dirty="0" err="1" smtClean="0">
                <a:latin typeface="+mn-lt"/>
              </a:rPr>
              <a:t>tartama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34789"/>
            <a:ext cx="8229600" cy="4525963"/>
          </a:xfrm>
        </p:spPr>
        <p:txBody>
          <a:bodyPr/>
          <a:lstStyle/>
          <a:p>
            <a:r>
              <a:rPr lang="en-US" dirty="0"/>
              <a:t>10 centrum, 355 </a:t>
            </a:r>
            <a:r>
              <a:rPr lang="en-US" dirty="0" err="1"/>
              <a:t>beteg</a:t>
            </a:r>
            <a:r>
              <a:rPr lang="en-US" dirty="0"/>
              <a:t>: 24 h </a:t>
            </a:r>
            <a:r>
              <a:rPr lang="en-US" dirty="0" err="1"/>
              <a:t>vs</a:t>
            </a:r>
            <a:r>
              <a:rPr lang="en-US" dirty="0"/>
              <a:t> 48 h TTM</a:t>
            </a:r>
          </a:p>
          <a:p>
            <a:r>
              <a:rPr lang="en-US" dirty="0" err="1"/>
              <a:t>Neurológiai</a:t>
            </a:r>
            <a:r>
              <a:rPr lang="en-US" dirty="0"/>
              <a:t> </a:t>
            </a:r>
            <a:r>
              <a:rPr lang="en-US" dirty="0" err="1"/>
              <a:t>kimenetel</a:t>
            </a:r>
            <a:r>
              <a:rPr lang="en-US" dirty="0"/>
              <a:t> </a:t>
            </a:r>
            <a:r>
              <a:rPr lang="en-US" dirty="0" err="1"/>
              <a:t>hasonló</a:t>
            </a:r>
            <a:endParaRPr lang="en-US" dirty="0"/>
          </a:p>
          <a:p>
            <a:r>
              <a:rPr lang="en-US" dirty="0"/>
              <a:t>48 h: </a:t>
            </a:r>
            <a:r>
              <a:rPr lang="en-US" dirty="0" err="1"/>
              <a:t>több</a:t>
            </a:r>
            <a:r>
              <a:rPr lang="en-US" dirty="0"/>
              <a:t> </a:t>
            </a:r>
            <a:r>
              <a:rPr lang="en-US" dirty="0" err="1"/>
              <a:t>mellékhatás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hosszabb</a:t>
            </a:r>
            <a:r>
              <a:rPr lang="en-US" dirty="0"/>
              <a:t> ITO </a:t>
            </a:r>
            <a:r>
              <a:rPr lang="en-US" dirty="0" err="1"/>
              <a:t>tartózkodás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866" y="3128043"/>
            <a:ext cx="6141342" cy="32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>
            <a:cxnSpLocks/>
          </p:cNvCxnSpPr>
          <p:nvPr/>
        </p:nvCxnSpPr>
        <p:spPr>
          <a:xfrm flipV="1">
            <a:off x="489439" y="1795414"/>
            <a:ext cx="0" cy="1933754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34"/>
          <p:cNvSpPr>
            <a:spLocks noGrp="1"/>
          </p:cNvSpPr>
          <p:nvPr>
            <p:ph type="body" sz="quarter" idx="13"/>
          </p:nvPr>
        </p:nvSpPr>
        <p:spPr>
          <a:xfrm>
            <a:off x="225239" y="320089"/>
            <a:ext cx="11836069" cy="682224"/>
          </a:xfrm>
        </p:spPr>
        <p:txBody>
          <a:bodyPr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</a:rPr>
              <a:t>Mérföldkövek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az</a:t>
            </a:r>
            <a:r>
              <a:rPr lang="en-US" sz="4400" b="1" dirty="0">
                <a:solidFill>
                  <a:schemeClr val="tx1"/>
                </a:solidFill>
              </a:rPr>
              <a:t> "</a:t>
            </a:r>
            <a:r>
              <a:rPr lang="en-US" sz="4400" b="1" dirty="0" err="1">
                <a:solidFill>
                  <a:schemeClr val="tx1"/>
                </a:solidFill>
              </a:rPr>
              <a:t>újraélesztés</a:t>
            </a:r>
            <a:r>
              <a:rPr lang="hu-HU" sz="4400" b="1" dirty="0">
                <a:solidFill>
                  <a:schemeClr val="tx1"/>
                </a:solidFill>
              </a:rPr>
              <a:t>t követő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hu-HU" sz="4400" b="1" dirty="0">
                <a:solidFill>
                  <a:schemeClr val="tx1"/>
                </a:solidFill>
              </a:rPr>
              <a:t>ellátásban</a:t>
            </a:r>
            <a:r>
              <a:rPr lang="en-US" sz="4400" b="1" dirty="0">
                <a:solidFill>
                  <a:schemeClr val="tx1"/>
                </a:solidFill>
              </a:rPr>
              <a:t>"</a:t>
            </a:r>
          </a:p>
        </p:txBody>
      </p:sp>
      <p:sp>
        <p:nvSpPr>
          <p:cNvPr id="27" name="Rechteck 26"/>
          <p:cNvSpPr/>
          <p:nvPr/>
        </p:nvSpPr>
        <p:spPr bwMode="auto">
          <a:xfrm>
            <a:off x="76046" y="3783859"/>
            <a:ext cx="11985262" cy="225781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43051" y="386265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489440" y="1400963"/>
            <a:ext cx="2021697" cy="1673179"/>
          </a:xfrm>
          <a:prstGeom prst="rect">
            <a:avLst/>
          </a:prstGeom>
        </p:spPr>
        <p:txBody>
          <a:bodyPr vert="horz" lIns="108000" tIns="0" rIns="180000" bIns="0" rtlCol="0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Első</a:t>
            </a: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ALS &amp; BLS </a:t>
            </a:r>
            <a:r>
              <a:rPr kumimoji="0" lang="hu-HU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iránylevek</a:t>
            </a: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Peter Safar közzétette az első újraélesztési irányelveket</a:t>
            </a:r>
          </a:p>
        </p:txBody>
      </p:sp>
      <p:cxnSp>
        <p:nvCxnSpPr>
          <p:cNvPr id="97" name="Gerade Verbindung 96"/>
          <p:cNvCxnSpPr>
            <a:cxnSpLocks/>
          </p:cNvCxnSpPr>
          <p:nvPr/>
        </p:nvCxnSpPr>
        <p:spPr>
          <a:xfrm flipV="1">
            <a:off x="1170960" y="4201844"/>
            <a:ext cx="17282" cy="1828150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1170960" y="384923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1" name="Gerade Verbindung 100"/>
          <p:cNvCxnSpPr>
            <a:cxnSpLocks/>
          </p:cNvCxnSpPr>
          <p:nvPr/>
        </p:nvCxnSpPr>
        <p:spPr>
          <a:xfrm flipV="1">
            <a:off x="2251080" y="1781994"/>
            <a:ext cx="0" cy="1807754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2181821" y="3843619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2251080" y="1363704"/>
            <a:ext cx="1960876" cy="1463999"/>
          </a:xfrm>
          <a:prstGeom prst="rect">
            <a:avLst/>
          </a:prstGeom>
        </p:spPr>
        <p:txBody>
          <a:bodyPr vert="horz" lIns="108000" tIns="0" rIns="180000" bIns="0" rtlCol="0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ILCOR statement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sikeres újraélesztés</a:t>
            </a:r>
            <a:r>
              <a:rPr kumimoji="0" lang="hu-HU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követően 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első alkalommal enyhe terápiás hipotermia ajánlott</a:t>
            </a:r>
          </a:p>
        </p:txBody>
      </p:sp>
      <p:cxnSp>
        <p:nvCxnSpPr>
          <p:cNvPr id="105" name="Gerade Verbindung 104"/>
          <p:cNvCxnSpPr>
            <a:cxnSpLocks/>
          </p:cNvCxnSpPr>
          <p:nvPr/>
        </p:nvCxnSpPr>
        <p:spPr>
          <a:xfrm flipV="1">
            <a:off x="5377955" y="4201844"/>
            <a:ext cx="3174" cy="1828150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223188" y="384923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5381871" y="4590066"/>
            <a:ext cx="2021697" cy="1463999"/>
          </a:xfrm>
          <a:prstGeom prst="rect">
            <a:avLst/>
          </a:prstGeom>
        </p:spPr>
        <p:txBody>
          <a:bodyPr vert="horz" lIns="108000" tIns="0" rIns="180000" bIns="0" rtlCol="0" anchor="b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TTM trial (Niklas </a:t>
            </a:r>
            <a:r>
              <a:rPr kumimoji="0" lang="en-US" sz="16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Niels</a:t>
            </a:r>
            <a:r>
              <a:rPr kumimoji="0" lang="hu-HU" sz="16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6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Új tanulmány, amely szerint 36 fok elegendő bizonyos célcsoport számára</a:t>
            </a:r>
          </a:p>
        </p:txBody>
      </p:sp>
      <p:cxnSp>
        <p:nvCxnSpPr>
          <p:cNvPr id="109" name="Gerade Verbindung 108"/>
          <p:cNvCxnSpPr>
            <a:cxnSpLocks/>
          </p:cNvCxnSpPr>
          <p:nvPr/>
        </p:nvCxnSpPr>
        <p:spPr>
          <a:xfrm flipV="1">
            <a:off x="4285308" y="1781994"/>
            <a:ext cx="18001" cy="1933754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230428" y="3840827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4303309" y="1363704"/>
            <a:ext cx="2021697" cy="1463999"/>
          </a:xfrm>
          <a:prstGeom prst="rect">
            <a:avLst/>
          </a:prstGeom>
        </p:spPr>
        <p:txBody>
          <a:bodyPr vert="horz" lIns="108000" tIns="0" rIns="180000" bIns="0" rtlCol="0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ERC guidline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hu-HU" sz="1400" noProof="1">
                <a:latin typeface="Calibri" panose="020F0502020204030204"/>
              </a:rPr>
              <a:t>Konszolidáció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</a:t>
            </a:r>
            <a:r>
              <a:rPr kumimoji="0" lang="hu-HU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iránymutatás</a:t>
            </a:r>
            <a:r>
              <a:rPr kumimoji="0" lang="hu-HU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5347424" y="383581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5890950" y="3834073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7" name="Gerade Verbindung 56"/>
          <p:cNvCxnSpPr>
            <a:cxnSpLocks/>
          </p:cNvCxnSpPr>
          <p:nvPr/>
        </p:nvCxnSpPr>
        <p:spPr>
          <a:xfrm flipH="1" flipV="1">
            <a:off x="5957486" y="1745841"/>
            <a:ext cx="1" cy="1842166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6030839" y="1360676"/>
            <a:ext cx="2156605" cy="1463999"/>
          </a:xfrm>
          <a:prstGeom prst="rect">
            <a:avLst/>
          </a:prstGeom>
        </p:spPr>
        <p:txBody>
          <a:bodyPr vert="horz" lIns="108000" tIns="0" rIns="180000" bIns="0" rtlCol="0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ERC guideline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hu-HU" sz="1400" noProof="1">
                <a:latin typeface="Calibri" panose="020F0502020204030204"/>
              </a:rPr>
              <a:t>A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TTM "s</a:t>
            </a:r>
            <a:r>
              <a:rPr kumimoji="0" lang="hu-HU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pongy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 formulája. Bármi lehetséges, de a lázasodást kerülni kell</a:t>
            </a:r>
          </a:p>
        </p:txBody>
      </p:sp>
      <p:cxnSp>
        <p:nvCxnSpPr>
          <p:cNvPr id="60" name="Gerade Verbindung 59"/>
          <p:cNvCxnSpPr>
            <a:cxnSpLocks/>
          </p:cNvCxnSpPr>
          <p:nvPr/>
        </p:nvCxnSpPr>
        <p:spPr>
          <a:xfrm flipV="1">
            <a:off x="3289723" y="4201844"/>
            <a:ext cx="3174" cy="1841906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3320187" y="5035221"/>
            <a:ext cx="2021697" cy="1463999"/>
          </a:xfrm>
          <a:prstGeom prst="rect">
            <a:avLst/>
          </a:prstGeom>
        </p:spPr>
        <p:txBody>
          <a:bodyPr vert="horz" lIns="108000" tIns="0" rIns="180000" bIns="0" rtlCol="0" anchor="b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ERC guideline 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jobb neurológiai kimenetel elérése érdekében javasolt a hypothermia alkalmazása újraélesztést követően (NNT 6)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1296521" y="4336891"/>
            <a:ext cx="2021697" cy="1463999"/>
          </a:xfrm>
          <a:prstGeom prst="rect">
            <a:avLst/>
          </a:prstGeom>
        </p:spPr>
        <p:txBody>
          <a:bodyPr vert="horz" lIns="108000" tIns="0" rIns="180000" bIns="0" rtlCol="0" anchor="b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Landmark studies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HACA &amp; Bernhard egy időben jelent meg. (jó túlélés a sikeres újraélesztés után)</a:t>
            </a:r>
          </a:p>
        </p:txBody>
      </p:sp>
      <p:sp>
        <p:nvSpPr>
          <p:cNvPr id="14" name="Textfeld 13"/>
          <p:cNvSpPr txBox="1"/>
          <p:nvPr/>
        </p:nvSpPr>
        <p:spPr>
          <a:xfrm flipH="1">
            <a:off x="2242639" y="3455173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feld 41"/>
          <p:cNvSpPr txBox="1"/>
          <p:nvPr/>
        </p:nvSpPr>
        <p:spPr>
          <a:xfrm flipH="1">
            <a:off x="407977" y="3478910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1961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feld 42"/>
          <p:cNvSpPr txBox="1"/>
          <p:nvPr/>
        </p:nvSpPr>
        <p:spPr>
          <a:xfrm flipH="1">
            <a:off x="1134251" y="3967805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feld 43"/>
          <p:cNvSpPr txBox="1"/>
          <p:nvPr/>
        </p:nvSpPr>
        <p:spPr>
          <a:xfrm flipH="1">
            <a:off x="3294491" y="3967805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feld 44"/>
          <p:cNvSpPr txBox="1"/>
          <p:nvPr/>
        </p:nvSpPr>
        <p:spPr>
          <a:xfrm flipH="1">
            <a:off x="5382723" y="3967805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feld 45"/>
          <p:cNvSpPr txBox="1"/>
          <p:nvPr/>
        </p:nvSpPr>
        <p:spPr>
          <a:xfrm flipH="1">
            <a:off x="5944957" y="3468674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feld 46"/>
          <p:cNvSpPr txBox="1"/>
          <p:nvPr/>
        </p:nvSpPr>
        <p:spPr>
          <a:xfrm flipH="1">
            <a:off x="4313266" y="3463749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11" descr="© INSCALE GmbH, 26.05.2010&#10;http://www.presentationload.com/">
            <a:extLst>
              <a:ext uri="{FF2B5EF4-FFF2-40B4-BE49-F238E27FC236}">
                <a16:creationId xmlns:a16="http://schemas.microsoft.com/office/drawing/2014/main" id="{A9BAD3DA-CA16-4DA8-BB8E-796801A2B9E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88889" y="3843619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AB29F56-C6F7-4280-957A-43080ABB1433}"/>
              </a:ext>
            </a:extLst>
          </p:cNvPr>
          <p:cNvSpPr txBox="1"/>
          <p:nvPr/>
        </p:nvSpPr>
        <p:spPr>
          <a:xfrm>
            <a:off x="7433164" y="4450446"/>
            <a:ext cx="159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TTM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trial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Gerade Verbindung 56">
            <a:extLst>
              <a:ext uri="{FF2B5EF4-FFF2-40B4-BE49-F238E27FC236}">
                <a16:creationId xmlns:a16="http://schemas.microsoft.com/office/drawing/2014/main" id="{484B323B-7E7B-48D6-91C3-7AE591701333}"/>
              </a:ext>
            </a:extLst>
          </p:cNvPr>
          <p:cNvCxnSpPr>
            <a:cxnSpLocks/>
          </p:cNvCxnSpPr>
          <p:nvPr/>
        </p:nvCxnSpPr>
        <p:spPr>
          <a:xfrm flipH="1" flipV="1">
            <a:off x="7462943" y="4236929"/>
            <a:ext cx="1" cy="1842166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11" descr="© INSCALE GmbH, 26.05.2010&#10;http://www.presentationload.com/">
            <a:extLst>
              <a:ext uri="{FF2B5EF4-FFF2-40B4-BE49-F238E27FC236}">
                <a16:creationId xmlns:a16="http://schemas.microsoft.com/office/drawing/2014/main" id="{A7744BFC-B5CD-47F2-AB07-10CA734E34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7974223" y="385295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A17A95BD-ECCF-4BEB-A0CD-4E452DCAC60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067665" y="1368418"/>
            <a:ext cx="2156605" cy="1463999"/>
          </a:xfrm>
          <a:prstGeom prst="rect">
            <a:avLst/>
          </a:prstGeom>
        </p:spPr>
        <p:txBody>
          <a:bodyPr vert="horz" lIns="108000" tIns="0" rIns="180000" bIns="0" rtlCol="0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Hyperion trial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Jelentős </a:t>
            </a:r>
            <a:r>
              <a:rPr kumimoji="0" lang="en-US" sz="1400" b="0" i="0" u="none" strike="noStrike" kern="1200" cap="none" spc="0" normalizeH="0" baseline="0" noProof="1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TTM-előny 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nem sokkolható ritmusok esetén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1A8E0C4-DD65-46F9-B0F3-D68DC5F9A1CC}"/>
              </a:ext>
            </a:extLst>
          </p:cNvPr>
          <p:cNvSpPr txBox="1"/>
          <p:nvPr/>
        </p:nvSpPr>
        <p:spPr>
          <a:xfrm flipH="1">
            <a:off x="8040760" y="3456608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Gerade Verbindung 56">
            <a:extLst>
              <a:ext uri="{FF2B5EF4-FFF2-40B4-BE49-F238E27FC236}">
                <a16:creationId xmlns:a16="http://schemas.microsoft.com/office/drawing/2014/main" id="{7E7B6766-95D0-42A3-BEF9-BEB6DB9A7D15}"/>
              </a:ext>
            </a:extLst>
          </p:cNvPr>
          <p:cNvCxnSpPr>
            <a:cxnSpLocks/>
          </p:cNvCxnSpPr>
          <p:nvPr/>
        </p:nvCxnSpPr>
        <p:spPr>
          <a:xfrm flipH="1" flipV="1">
            <a:off x="8053288" y="1684090"/>
            <a:ext cx="1" cy="1842166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11" descr="© INSCALE GmbH, 26.05.2010&#10;http://www.presentationload.com/">
            <a:extLst>
              <a:ext uri="{FF2B5EF4-FFF2-40B4-BE49-F238E27FC236}">
                <a16:creationId xmlns:a16="http://schemas.microsoft.com/office/drawing/2014/main" id="{16F709AF-188D-4AF6-B9FF-2E7E4DFF73C1}"/>
              </a:ext>
            </a:extLst>
          </p:cNvPr>
          <p:cNvSpPr>
            <a:spLocks noChangeArrowheads="1"/>
          </p:cNvSpPr>
          <p:nvPr/>
        </p:nvSpPr>
        <p:spPr bwMode="gray">
          <a:xfrm>
            <a:off x="8885848" y="384923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1F894113-395C-49D3-BA52-801555122447}"/>
              </a:ext>
            </a:extLst>
          </p:cNvPr>
          <p:cNvSpPr txBox="1"/>
          <p:nvPr/>
        </p:nvSpPr>
        <p:spPr>
          <a:xfrm>
            <a:off x="8993862" y="4466277"/>
            <a:ext cx="159975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AHA/ILCOR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OHCA-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IHCA-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vonatkozó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ajánlás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kiterjesztése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kezdeti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ritmustól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függetlenül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51" name="Gerade Verbindung 56">
            <a:extLst>
              <a:ext uri="{FF2B5EF4-FFF2-40B4-BE49-F238E27FC236}">
                <a16:creationId xmlns:a16="http://schemas.microsoft.com/office/drawing/2014/main" id="{2D9677C1-8B00-489E-96F9-18AB836E5714}"/>
              </a:ext>
            </a:extLst>
          </p:cNvPr>
          <p:cNvCxnSpPr>
            <a:cxnSpLocks/>
          </p:cNvCxnSpPr>
          <p:nvPr/>
        </p:nvCxnSpPr>
        <p:spPr>
          <a:xfrm flipH="1" flipV="1">
            <a:off x="8910411" y="4260256"/>
            <a:ext cx="1" cy="1842166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29A96C46-7EFD-4B7E-8F7E-953E0926EBEA}"/>
              </a:ext>
            </a:extLst>
          </p:cNvPr>
          <p:cNvSpPr txBox="1"/>
          <p:nvPr/>
        </p:nvSpPr>
        <p:spPr>
          <a:xfrm flipH="1">
            <a:off x="8820948" y="3462341"/>
            <a:ext cx="97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2020/21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67442B21-6EC0-40EF-8040-5D20C3CEE29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975112" y="4336891"/>
            <a:ext cx="2021697" cy="1463999"/>
          </a:xfrm>
          <a:prstGeom prst="rect">
            <a:avLst/>
          </a:prstGeom>
        </p:spPr>
        <p:txBody>
          <a:bodyPr vert="horz" lIns="108000" tIns="0" rIns="180000" bIns="0" rtlCol="0" anchor="b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11" descr="© INSCALE GmbH, 26.05.2010&#10;http://www.presentationload.com/">
            <a:extLst>
              <a:ext uri="{FF2B5EF4-FFF2-40B4-BE49-F238E27FC236}">
                <a16:creationId xmlns:a16="http://schemas.microsoft.com/office/drawing/2014/main" id="{24F21DCE-CF58-43CF-BEB4-0E3F00EDC06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116451" y="385295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42F3E74A-38C5-43E1-9847-CD6331A9D1E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209894" y="1368418"/>
            <a:ext cx="1757036" cy="1810945"/>
          </a:xfrm>
          <a:prstGeom prst="rect">
            <a:avLst/>
          </a:prstGeom>
        </p:spPr>
        <p:txBody>
          <a:bodyPr vert="horz" lIns="108000" tIns="0" rIns="180000" bIns="0" rtlCol="0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TTM 2 trial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Nincs különbség a kimenetelben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33°C vs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≤ 37,8°C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FC63C9A2-DE8D-47FE-937B-B1445C79B52E}"/>
              </a:ext>
            </a:extLst>
          </p:cNvPr>
          <p:cNvSpPr txBox="1"/>
          <p:nvPr/>
        </p:nvSpPr>
        <p:spPr>
          <a:xfrm flipH="1">
            <a:off x="10182988" y="3456608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Gerade Verbindung 56">
            <a:extLst>
              <a:ext uri="{FF2B5EF4-FFF2-40B4-BE49-F238E27FC236}">
                <a16:creationId xmlns:a16="http://schemas.microsoft.com/office/drawing/2014/main" id="{DC777476-6792-46F6-BDB9-A7BC6A8330D2}"/>
              </a:ext>
            </a:extLst>
          </p:cNvPr>
          <p:cNvCxnSpPr>
            <a:cxnSpLocks/>
          </p:cNvCxnSpPr>
          <p:nvPr/>
        </p:nvCxnSpPr>
        <p:spPr>
          <a:xfrm flipH="1" flipV="1">
            <a:off x="10195516" y="1684090"/>
            <a:ext cx="1" cy="1842166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ekerekített téglalap 2"/>
          <p:cNvSpPr/>
          <p:nvPr/>
        </p:nvSpPr>
        <p:spPr>
          <a:xfrm>
            <a:off x="4995748" y="3749717"/>
            <a:ext cx="4037170" cy="258802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739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/>
          <p:cNvSpPr>
            <a:spLocks noGrp="1"/>
          </p:cNvSpPr>
          <p:nvPr>
            <p:ph type="title"/>
          </p:nvPr>
        </p:nvSpPr>
        <p:spPr>
          <a:xfrm>
            <a:off x="1981200" y="-18256"/>
            <a:ext cx="8229600" cy="1143000"/>
          </a:xfrm>
        </p:spPr>
        <p:txBody>
          <a:bodyPr/>
          <a:lstStyle/>
          <a:p>
            <a:r>
              <a:rPr lang="hu-HU" sz="3600" b="1" dirty="0" err="1"/>
              <a:t>To</a:t>
            </a:r>
            <a:r>
              <a:rPr lang="hu-HU" sz="3600" b="1" dirty="0"/>
              <a:t> </a:t>
            </a:r>
            <a:r>
              <a:rPr lang="hu-HU" sz="3600" b="1" dirty="0" err="1"/>
              <a:t>cool</a:t>
            </a:r>
            <a:r>
              <a:rPr lang="hu-HU" sz="3600" b="1" dirty="0"/>
              <a:t> </a:t>
            </a:r>
            <a:r>
              <a:rPr lang="hu-HU" sz="3600" b="1" dirty="0" err="1"/>
              <a:t>or</a:t>
            </a:r>
            <a:r>
              <a:rPr lang="hu-HU" sz="3600" b="1" dirty="0"/>
              <a:t> </a:t>
            </a:r>
            <a:r>
              <a:rPr lang="hu-HU" sz="3600" b="1" u="sng" dirty="0" err="1"/>
              <a:t>not</a:t>
            </a:r>
            <a:r>
              <a:rPr lang="hu-HU" sz="3600" b="1" u="sng" dirty="0"/>
              <a:t> </a:t>
            </a:r>
            <a:r>
              <a:rPr lang="hu-HU" sz="3600" b="1" u="sng" dirty="0" err="1"/>
              <a:t>to</a:t>
            </a:r>
            <a:r>
              <a:rPr lang="hu-HU" sz="3600" b="1" u="sng" dirty="0"/>
              <a:t> </a:t>
            </a:r>
            <a:r>
              <a:rPr lang="hu-HU" sz="3600" b="1" u="sng" dirty="0" err="1" smtClean="0"/>
              <a:t>cool</a:t>
            </a:r>
            <a:r>
              <a:rPr lang="hu-HU" sz="3600" b="1" u="sng" dirty="0"/>
              <a:t>?</a:t>
            </a:r>
            <a:r>
              <a:rPr lang="hu-HU" sz="3600" u="sng" dirty="0"/>
              <a:t> </a:t>
            </a:r>
            <a:r>
              <a:rPr lang="hu-HU" sz="3600" b="1" dirty="0"/>
              <a:t>TTM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47528" y="1341438"/>
            <a:ext cx="8229600" cy="4995862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hu-HU" dirty="0" smtClean="0">
                <a:latin typeface="+mj-lt"/>
              </a:rPr>
              <a:t>Nemzetközi RCT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950 </a:t>
            </a:r>
            <a:r>
              <a:rPr lang="hu-HU" dirty="0" smtClean="0">
                <a:latin typeface="+mj-lt"/>
              </a:rPr>
              <a:t>eszméletlen OHCA felnőtt </a:t>
            </a:r>
          </a:p>
          <a:p>
            <a:pPr lvl="1">
              <a:defRPr/>
            </a:pPr>
            <a:r>
              <a:rPr lang="hu-HU" dirty="0" smtClean="0">
                <a:latin typeface="+mj-lt"/>
              </a:rPr>
              <a:t>Random: </a:t>
            </a:r>
            <a:r>
              <a:rPr lang="en-US" dirty="0" smtClean="0">
                <a:latin typeface="+mj-lt"/>
              </a:rPr>
              <a:t>33°C </a:t>
            </a:r>
            <a:r>
              <a:rPr lang="hu-HU" dirty="0" smtClean="0">
                <a:latin typeface="+mj-lt"/>
              </a:rPr>
              <a:t>vagy </a:t>
            </a:r>
            <a:r>
              <a:rPr lang="en-US" dirty="0" smtClean="0">
                <a:latin typeface="+mj-lt"/>
              </a:rPr>
              <a:t>36°C</a:t>
            </a:r>
            <a:endParaRPr lang="hu-HU" dirty="0" smtClean="0">
              <a:latin typeface="+mj-lt"/>
            </a:endParaRPr>
          </a:p>
          <a:p>
            <a:pPr lvl="1">
              <a:defRPr/>
            </a:pPr>
            <a:r>
              <a:rPr lang="en-US" dirty="0" smtClean="0">
                <a:latin typeface="+mj-lt"/>
              </a:rPr>
              <a:t>Funded by the Swedish Heart–Lung</a:t>
            </a:r>
            <a:r>
              <a:rPr lang="hu-HU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Foundation</a:t>
            </a:r>
            <a:endParaRPr lang="hu-HU" dirty="0" smtClean="0">
              <a:latin typeface="+mj-lt"/>
            </a:endParaRPr>
          </a:p>
          <a:p>
            <a:pPr lvl="1">
              <a:defRPr/>
            </a:pPr>
            <a:r>
              <a:rPr lang="en-US" dirty="0" smtClean="0">
                <a:latin typeface="+mj-lt"/>
              </a:rPr>
              <a:t>TTM ClinicalTrials.gov number</a:t>
            </a:r>
            <a:r>
              <a:rPr lang="hu-HU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CT01020916</a:t>
            </a:r>
            <a:endParaRPr lang="hu-HU" dirty="0" smtClean="0">
              <a:latin typeface="+mj-lt"/>
            </a:endParaRPr>
          </a:p>
          <a:p>
            <a:pPr>
              <a:defRPr/>
            </a:pPr>
            <a:r>
              <a:rPr lang="hu-HU" dirty="0" smtClean="0">
                <a:latin typeface="+mj-lt"/>
              </a:rPr>
              <a:t>Elsődleges végpont: </a:t>
            </a:r>
            <a:r>
              <a:rPr lang="en-US" dirty="0" smtClean="0">
                <a:latin typeface="+mj-lt"/>
              </a:rPr>
              <a:t>all-cause mortality </a:t>
            </a:r>
            <a:r>
              <a:rPr lang="hu-HU" dirty="0" smtClean="0">
                <a:latin typeface="+mj-lt"/>
              </a:rPr>
              <a:t>a vizsgálat végéig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S</a:t>
            </a:r>
            <a:r>
              <a:rPr lang="hu-HU" dirty="0" smtClean="0">
                <a:latin typeface="+mj-lt"/>
              </a:rPr>
              <a:t>z</a:t>
            </a:r>
            <a:r>
              <a:rPr lang="en-US" dirty="0" smtClean="0">
                <a:latin typeface="+mj-lt"/>
              </a:rPr>
              <a:t>e</a:t>
            </a:r>
            <a:r>
              <a:rPr lang="hu-HU" dirty="0" err="1" smtClean="0">
                <a:latin typeface="+mj-lt"/>
              </a:rPr>
              <a:t>kunder</a:t>
            </a:r>
            <a:r>
              <a:rPr lang="hu-HU" dirty="0" smtClean="0">
                <a:latin typeface="+mj-lt"/>
              </a:rPr>
              <a:t> végpont: k</a:t>
            </a:r>
            <a:r>
              <a:rPr lang="en-US" dirty="0" err="1" smtClean="0">
                <a:latin typeface="+mj-lt"/>
              </a:rPr>
              <a:t>ompo</a:t>
            </a:r>
            <a:r>
              <a:rPr lang="hu-HU" dirty="0" err="1" smtClean="0">
                <a:latin typeface="+mj-lt"/>
              </a:rPr>
              <a:t>zi</a:t>
            </a:r>
            <a:r>
              <a:rPr lang="en-US" dirty="0" smtClean="0">
                <a:latin typeface="+mj-lt"/>
              </a:rPr>
              <a:t>t</a:t>
            </a:r>
            <a:endParaRPr lang="hu-HU" dirty="0" smtClean="0">
              <a:latin typeface="+mj-lt"/>
            </a:endParaRPr>
          </a:p>
          <a:p>
            <a:pPr lvl="1">
              <a:defRPr/>
            </a:pPr>
            <a:r>
              <a:rPr lang="hu-HU" dirty="0" smtClean="0">
                <a:latin typeface="+mj-lt"/>
              </a:rPr>
              <a:t>Rossz 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neuro</a:t>
            </a:r>
            <a:endParaRPr lang="hu-HU" dirty="0" smtClean="0">
              <a:latin typeface="+mj-lt"/>
            </a:endParaRPr>
          </a:p>
          <a:p>
            <a:pPr lvl="1">
              <a:defRPr/>
            </a:pPr>
            <a:r>
              <a:rPr lang="hu-HU" dirty="0" smtClean="0">
                <a:latin typeface="+mj-lt"/>
              </a:rPr>
              <a:t>Halál 180 napnál</a:t>
            </a:r>
            <a:endParaRPr lang="hu-HU" dirty="0">
              <a:latin typeface="+mj-lt"/>
            </a:endParaRPr>
          </a:p>
        </p:txBody>
      </p:sp>
      <p:sp>
        <p:nvSpPr>
          <p:cNvPr id="56324" name="Téglalap 3"/>
          <p:cNvSpPr>
            <a:spLocks noChangeArrowheads="1"/>
          </p:cNvSpPr>
          <p:nvPr/>
        </p:nvSpPr>
        <p:spPr bwMode="auto">
          <a:xfrm>
            <a:off x="1524000" y="640205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N</a:t>
            </a:r>
            <a:r>
              <a:rPr lang="hu-HU" sz="1400" dirty="0" err="1">
                <a:solidFill>
                  <a:srgbClr val="000000"/>
                </a:solidFill>
                <a:latin typeface="Arial"/>
                <a:cs typeface="Arial" charset="0"/>
              </a:rPr>
              <a:t>ielsen</a:t>
            </a:r>
            <a:r>
              <a:rPr lang="hu-HU" sz="1400" dirty="0">
                <a:solidFill>
                  <a:srgbClr val="000000"/>
                </a:solidFill>
                <a:latin typeface="Arial"/>
                <a:cs typeface="Arial" charset="0"/>
              </a:rPr>
              <a:t>,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N.  et al. Targeted temperature management at 33°C versus 36°C after cardiac arrest. 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charset="0"/>
              </a:rPr>
              <a:t>Engl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J Med</a:t>
            </a:r>
            <a:r>
              <a:rPr lang="hu-HU" sz="1400" dirty="0">
                <a:solidFill>
                  <a:srgbClr val="000000"/>
                </a:solidFill>
                <a:latin typeface="Arial"/>
                <a:cs typeface="Arial" charset="0"/>
              </a:rPr>
              <a:t>;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latin typeface="Arial"/>
                <a:cs typeface="Arial" charset="0"/>
              </a:rPr>
              <a:t>2013: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369</a:t>
            </a:r>
            <a:r>
              <a:rPr lang="hu-HU" sz="1400" dirty="0">
                <a:solidFill>
                  <a:srgbClr val="000000"/>
                </a:solidFill>
                <a:latin typeface="Arial"/>
                <a:cs typeface="Arial" charset="0"/>
              </a:rPr>
              <a:t>: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 charset="0"/>
              </a:rPr>
              <a:t>2197-206</a:t>
            </a:r>
            <a:r>
              <a:rPr lang="hu-HU" sz="1400" dirty="0">
                <a:solidFill>
                  <a:srgbClr val="000000"/>
                </a:solidFill>
                <a:latin typeface="Arial"/>
                <a:cs typeface="Arial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7276" y="4248468"/>
            <a:ext cx="2791326" cy="215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24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7010" y="78029"/>
            <a:ext cx="8229600" cy="1143000"/>
          </a:xfrm>
        </p:spPr>
        <p:txBody>
          <a:bodyPr/>
          <a:lstStyle/>
          <a:p>
            <a:r>
              <a:rPr lang="hu-HU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TTM: i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deális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célhőmérséklet</a:t>
            </a:r>
            <a:r>
              <a:rPr lang="hu-HU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959601" y="1484314"/>
            <a:ext cx="3529013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950 </a:t>
            </a:r>
            <a:r>
              <a:rPr lang="en-US" dirty="0" err="1">
                <a:latin typeface="+mn-lt"/>
              </a:rPr>
              <a:t>beteg</a:t>
            </a:r>
            <a:endParaRPr lang="en-US" dirty="0">
              <a:latin typeface="+mn-lt"/>
            </a:endParaRPr>
          </a:p>
          <a:p>
            <a:pPr eaLnBrk="1" hangingPunct="1"/>
            <a:r>
              <a:rPr lang="en-US" dirty="0">
                <a:latin typeface="+mn-lt"/>
              </a:rPr>
              <a:t>36 h </a:t>
            </a:r>
            <a:r>
              <a:rPr lang="en-US" dirty="0" err="1">
                <a:latin typeface="+mn-lt"/>
              </a:rPr>
              <a:t>hőmérsékletkontroll</a:t>
            </a:r>
            <a:endParaRPr lang="en-US" dirty="0">
              <a:latin typeface="+mn-lt"/>
            </a:endParaRPr>
          </a:p>
          <a:p>
            <a:pPr eaLnBrk="1" hangingPunct="1"/>
            <a:r>
              <a:rPr lang="en-US" dirty="0">
                <a:latin typeface="+mn-lt"/>
              </a:rPr>
              <a:t>33 </a:t>
            </a:r>
            <a:r>
              <a:rPr lang="en-US" dirty="0" err="1">
                <a:latin typeface="+mn-lt"/>
              </a:rPr>
              <a:t>vagy</a:t>
            </a:r>
            <a:r>
              <a:rPr lang="en-US" dirty="0">
                <a:latin typeface="+mn-lt"/>
              </a:rPr>
              <a:t> 36 ∘C</a:t>
            </a:r>
          </a:p>
          <a:p>
            <a:pPr eaLnBrk="1" hangingPunct="1"/>
            <a:r>
              <a:rPr lang="en-US" dirty="0" err="1">
                <a:latin typeface="+mn-lt"/>
              </a:rPr>
              <a:t>Szigorú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protokoll</a:t>
            </a:r>
            <a:r>
              <a:rPr lang="en-US" dirty="0">
                <a:latin typeface="+mn-lt"/>
              </a:rPr>
              <a:t> – </a:t>
            </a:r>
            <a:r>
              <a:rPr lang="en-US" dirty="0" err="1">
                <a:latin typeface="+mn-lt"/>
              </a:rPr>
              <a:t>életvégi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döntés</a:t>
            </a:r>
            <a:endParaRPr lang="en-US" dirty="0">
              <a:latin typeface="+mn-lt"/>
            </a:endParaRPr>
          </a:p>
          <a:p>
            <a:pPr eaLnBrk="1" hangingPunct="1"/>
            <a:endParaRPr lang="en-US" dirty="0">
              <a:latin typeface="+mn-lt"/>
            </a:endParaRPr>
          </a:p>
          <a:p>
            <a:pPr eaLnBrk="1" hangingPunct="1"/>
            <a:r>
              <a:rPr lang="en-US" dirty="0" err="1">
                <a:latin typeface="+mn-lt"/>
              </a:rPr>
              <a:t>Homogén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betegcsoport</a:t>
            </a:r>
            <a:r>
              <a:rPr lang="en-US" dirty="0">
                <a:latin typeface="+mn-lt"/>
              </a:rPr>
              <a:t>?</a:t>
            </a:r>
          </a:p>
          <a:p>
            <a:pPr eaLnBrk="1" hangingPunct="1"/>
            <a:r>
              <a:rPr lang="en-US" dirty="0" err="1">
                <a:latin typeface="+mn-lt"/>
              </a:rPr>
              <a:t>Javuló</a:t>
            </a:r>
            <a:r>
              <a:rPr lang="en-US" dirty="0">
                <a:latin typeface="+mn-lt"/>
              </a:rPr>
              <a:t> ITO </a:t>
            </a:r>
            <a:r>
              <a:rPr lang="en-US" dirty="0" err="1">
                <a:latin typeface="+mn-lt"/>
              </a:rPr>
              <a:t>terápia</a:t>
            </a:r>
            <a:r>
              <a:rPr lang="en-US" dirty="0">
                <a:latin typeface="+mn-lt"/>
              </a:rPr>
              <a:t>?</a:t>
            </a:r>
          </a:p>
          <a:p>
            <a:pPr eaLnBrk="1" hangingPunct="1"/>
            <a:endParaRPr lang="en-US" dirty="0">
              <a:latin typeface="+mn-lt"/>
            </a:endParaRPr>
          </a:p>
          <a:p>
            <a:pPr eaLnBrk="1" hangingPunct="1"/>
            <a:r>
              <a:rPr lang="en-US" dirty="0" err="1">
                <a:latin typeface="+mn-lt"/>
              </a:rPr>
              <a:t>Aggresszív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célzott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terápia</a:t>
            </a:r>
            <a:endParaRPr lang="en-US" dirty="0">
              <a:latin typeface="+mn-lt"/>
            </a:endParaRPr>
          </a:p>
          <a:p>
            <a:pPr eaLnBrk="1" hangingPunct="1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459" y="1200209"/>
            <a:ext cx="5075051" cy="5179846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15038" y="6381750"/>
            <a:ext cx="4679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Niklas</a:t>
            </a:r>
            <a:r>
              <a:rPr lang="en-US" sz="1600" dirty="0"/>
              <a:t> Nielsen et al, NEJM 2013; 369: 2197-206</a:t>
            </a:r>
          </a:p>
        </p:txBody>
      </p:sp>
    </p:spTree>
    <p:extLst>
      <p:ext uri="{BB962C8B-B14F-4D97-AF65-F5344CB8AC3E}">
        <p14:creationId xmlns:p14="http://schemas.microsoft.com/office/powerpoint/2010/main" val="224785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BF24B34-92E6-4942-9D10-31BA81F43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4" y="0"/>
            <a:ext cx="9526772" cy="676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5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0E025-35C9-D255-54BC-F8F6835F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82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 (Headings)"/>
              </a:rPr>
              <a:t>Emelt szintű újraélesztés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35821-B972-48AE-43D5-97F27EF41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1"/>
          <a:stretch/>
        </p:blipFill>
        <p:spPr>
          <a:xfrm>
            <a:off x="1355035" y="1205948"/>
            <a:ext cx="9481929" cy="5233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B7176D-A887-D1D2-89C1-7FD73A9CBCBE}"/>
              </a:ext>
            </a:extLst>
          </p:cNvPr>
          <p:cNvSpPr txBox="1"/>
          <p:nvPr/>
        </p:nvSpPr>
        <p:spPr>
          <a:xfrm>
            <a:off x="450573" y="6427113"/>
            <a:ext cx="111848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dirty="0"/>
              <a:t>Az emelt szintű újraélesztés algoritmusa a jelenleg érvényes európai és magyar ajánlások szerint (az Európai Újraélesztési Tanács engedélyével; Copyright European </a:t>
            </a:r>
            <a:r>
              <a:rPr lang="hu-HU" sz="1100" dirty="0" err="1"/>
              <a:t>Resuscitation</a:t>
            </a:r>
            <a:r>
              <a:rPr lang="hu-HU" sz="1100" dirty="0"/>
              <a:t> </a:t>
            </a:r>
            <a:r>
              <a:rPr lang="hu-HU" sz="1100" dirty="0" err="1"/>
              <a:t>Council</a:t>
            </a:r>
            <a:r>
              <a:rPr lang="hu-HU" sz="1100" dirty="0"/>
              <a:t> – www.erc.edu – 2023_NGL_001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7840717" y="5307724"/>
            <a:ext cx="2795752" cy="10405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416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BF24B34-92E6-4942-9D10-31BA81F43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4" y="0"/>
            <a:ext cx="9526772" cy="676401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E8DDE1C-7514-4490-A456-337F2EFDF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114" y="1554570"/>
            <a:ext cx="8791194" cy="44931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47F3BBB-A757-49A6-AD04-413863129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222" y="3486613"/>
            <a:ext cx="2658086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5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6A45F-0929-40AD-8E2A-806E496B7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60" y="34290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de-DE" b="1" dirty="0">
                <a:solidFill>
                  <a:srgbClr val="FFFFFF"/>
                </a:solidFill>
                <a:latin typeface="Calibri (Headings)"/>
              </a:rPr>
              <a:t>TTM2 </a:t>
            </a:r>
            <a:r>
              <a:rPr lang="de-DE" b="1" dirty="0" err="1">
                <a:solidFill>
                  <a:srgbClr val="FFFFFF"/>
                </a:solidFill>
                <a:latin typeface="Calibri (Headings)"/>
              </a:rPr>
              <a:t>trial</a:t>
            </a:r>
            <a:r>
              <a:rPr lang="de-DE" b="1" dirty="0">
                <a:solidFill>
                  <a:srgbClr val="FFFFFF"/>
                </a:solidFill>
                <a:latin typeface="Calibri (Headings)"/>
              </a:rPr>
              <a:t> </a:t>
            </a:r>
          </a:p>
        </p:txBody>
      </p:sp>
      <p:sp>
        <p:nvSpPr>
          <p:cNvPr id="51" name="Inhaltsplatzhalter 2">
            <a:extLst>
              <a:ext uri="{FF2B5EF4-FFF2-40B4-BE49-F238E27FC236}">
                <a16:creationId xmlns:a16="http://schemas.microsoft.com/office/drawing/2014/main" id="{78C8830E-A207-4DD9-B6F6-2EC320835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6218658"/>
          </a:xfrm>
        </p:spPr>
        <p:txBody>
          <a:bodyPr anchor="ctr">
            <a:normAutofit/>
          </a:bodyPr>
          <a:lstStyle/>
          <a:p>
            <a:r>
              <a:rPr lang="hu-HU" sz="2400" dirty="0" smtClean="0"/>
              <a:t>Eredmények</a:t>
            </a:r>
            <a:r>
              <a:rPr lang="de-DE" sz="2400" dirty="0" smtClean="0"/>
              <a:t> 2021</a:t>
            </a:r>
            <a:r>
              <a:rPr lang="hu-HU" sz="2400" dirty="0" smtClean="0"/>
              <a:t>/06</a:t>
            </a:r>
            <a:endParaRPr lang="hu-HU" sz="2400" dirty="0"/>
          </a:p>
          <a:p>
            <a:r>
              <a:rPr lang="de-DE" sz="2400" dirty="0"/>
              <a:t>~ 1900 </a:t>
            </a:r>
            <a:r>
              <a:rPr lang="de-DE" sz="2400" dirty="0" err="1"/>
              <a:t>felnőtt</a:t>
            </a:r>
            <a:r>
              <a:rPr lang="de-DE" sz="2400" dirty="0"/>
              <a:t> </a:t>
            </a:r>
            <a:r>
              <a:rPr lang="de-DE" sz="2400" dirty="0" err="1"/>
              <a:t>beteg</a:t>
            </a:r>
            <a:endParaRPr lang="hu-HU" sz="2400" dirty="0"/>
          </a:p>
          <a:p>
            <a:r>
              <a:rPr lang="de-DE" sz="2400" b="1" dirty="0"/>
              <a:t>OHCA </a:t>
            </a:r>
            <a:r>
              <a:rPr lang="de-DE" sz="2400" b="1" dirty="0" err="1"/>
              <a:t>kardiális</a:t>
            </a:r>
            <a:r>
              <a:rPr lang="de-DE" sz="2400" b="1" dirty="0"/>
              <a:t> </a:t>
            </a:r>
            <a:r>
              <a:rPr lang="de-DE" sz="2400" b="1" dirty="0" err="1"/>
              <a:t>vagy</a:t>
            </a:r>
            <a:r>
              <a:rPr lang="de-DE" sz="2400" b="1" dirty="0"/>
              <a:t> </a:t>
            </a:r>
            <a:r>
              <a:rPr lang="de-DE" sz="2400" b="1" dirty="0" err="1"/>
              <a:t>tisztázatlan</a:t>
            </a:r>
            <a:r>
              <a:rPr lang="de-DE" sz="2400" b="1" dirty="0"/>
              <a:t> </a:t>
            </a:r>
            <a:r>
              <a:rPr lang="de-DE" sz="2400" b="1" dirty="0" err="1"/>
              <a:t>okból</a:t>
            </a:r>
            <a:endParaRPr lang="hu-HU" sz="2400" b="1" dirty="0"/>
          </a:p>
          <a:p>
            <a:r>
              <a:rPr lang="de-DE" sz="2400" dirty="0"/>
              <a:t>A </a:t>
            </a:r>
            <a:r>
              <a:rPr lang="de-DE" sz="2400" dirty="0" err="1"/>
              <a:t>protokoll</a:t>
            </a:r>
            <a:r>
              <a:rPr lang="de-DE" sz="2400" dirty="0"/>
              <a:t> </a:t>
            </a:r>
            <a:r>
              <a:rPr lang="de-DE" sz="2400" dirty="0" err="1"/>
              <a:t>szerint</a:t>
            </a:r>
            <a:r>
              <a:rPr lang="de-DE" sz="2400" dirty="0"/>
              <a:t> a </a:t>
            </a:r>
            <a:r>
              <a:rPr lang="de-DE" sz="2400" dirty="0" err="1"/>
              <a:t>hipotermiás</a:t>
            </a:r>
            <a:r>
              <a:rPr lang="de-DE" sz="2400" dirty="0"/>
              <a:t> </a:t>
            </a:r>
            <a:r>
              <a:rPr lang="de-DE" sz="2400" dirty="0" err="1"/>
              <a:t>csoportnak</a:t>
            </a:r>
            <a:r>
              <a:rPr lang="de-DE" sz="2400" dirty="0"/>
              <a:t> </a:t>
            </a:r>
            <a:r>
              <a:rPr lang="de-DE" sz="2400" dirty="0" err="1"/>
              <a:t>legkésőbb</a:t>
            </a:r>
            <a:r>
              <a:rPr lang="de-DE" sz="2400" dirty="0"/>
              <a:t> 90 </a:t>
            </a:r>
            <a:r>
              <a:rPr lang="de-DE" sz="2400" dirty="0" err="1"/>
              <a:t>perccel</a:t>
            </a:r>
            <a:r>
              <a:rPr lang="de-DE" sz="2400" dirty="0"/>
              <a:t> a </a:t>
            </a:r>
            <a:r>
              <a:rPr lang="de-DE" sz="2400" dirty="0" err="1"/>
              <a:t>randomizálás</a:t>
            </a:r>
            <a:r>
              <a:rPr lang="de-DE" sz="2400" dirty="0"/>
              <a:t> </a:t>
            </a:r>
            <a:r>
              <a:rPr lang="de-DE" sz="2400" dirty="0" err="1"/>
              <a:t>után</a:t>
            </a:r>
            <a:r>
              <a:rPr lang="de-DE" sz="2400" dirty="0"/>
              <a:t> </a:t>
            </a:r>
            <a:r>
              <a:rPr lang="de-DE" sz="2400" dirty="0" err="1"/>
              <a:t>el</a:t>
            </a:r>
            <a:r>
              <a:rPr lang="de-DE" sz="2400" dirty="0"/>
              <a:t> </a:t>
            </a:r>
            <a:r>
              <a:rPr lang="de-DE" sz="2400" dirty="0" err="1"/>
              <a:t>kell</a:t>
            </a:r>
            <a:r>
              <a:rPr lang="de-DE" sz="2400" dirty="0"/>
              <a:t> </a:t>
            </a:r>
            <a:r>
              <a:rPr lang="de-DE" sz="2400" dirty="0" err="1"/>
              <a:t>érnie</a:t>
            </a:r>
            <a:r>
              <a:rPr lang="de-DE" sz="2400" dirty="0"/>
              <a:t> a 33°C-os </a:t>
            </a:r>
            <a:r>
              <a:rPr lang="de-DE" sz="2400" dirty="0" err="1"/>
              <a:t>célhőmérsékletet</a:t>
            </a:r>
            <a:r>
              <a:rPr lang="de-DE" sz="2400" dirty="0"/>
              <a:t>.</a:t>
            </a:r>
            <a:endParaRPr lang="hu-HU" sz="2400" dirty="0"/>
          </a:p>
          <a:p>
            <a:r>
              <a:rPr lang="de-DE" sz="2400" dirty="0"/>
              <a:t>28 </a:t>
            </a:r>
            <a:r>
              <a:rPr lang="de-DE" sz="2400" dirty="0" err="1"/>
              <a:t>órás</a:t>
            </a:r>
            <a:r>
              <a:rPr lang="de-DE" sz="2400" dirty="0"/>
              <a:t> </a:t>
            </a:r>
            <a:r>
              <a:rPr lang="de-DE" sz="2400" dirty="0" err="1"/>
              <a:t>fenntartás</a:t>
            </a:r>
            <a:r>
              <a:rPr lang="de-DE" sz="2400" dirty="0"/>
              <a:t>, 0,33°C/h </a:t>
            </a:r>
            <a:r>
              <a:rPr lang="de-DE" sz="2400" dirty="0" err="1"/>
              <a:t>ellenőrzött</a:t>
            </a:r>
            <a:r>
              <a:rPr lang="de-DE" sz="2400" dirty="0"/>
              <a:t> </a:t>
            </a:r>
            <a:r>
              <a:rPr lang="de-DE" sz="2400" dirty="0" err="1"/>
              <a:t>újramelegítés</a:t>
            </a:r>
            <a:r>
              <a:rPr lang="de-DE" sz="2400" dirty="0"/>
              <a:t>.</a:t>
            </a:r>
            <a:endParaRPr lang="hu-HU" sz="2400" dirty="0"/>
          </a:p>
          <a:p>
            <a:r>
              <a:rPr lang="de-DE" sz="2400" dirty="0"/>
              <a:t>A </a:t>
            </a:r>
            <a:r>
              <a:rPr lang="de-DE" sz="2400" dirty="0" err="1"/>
              <a:t>normotermia</a:t>
            </a:r>
            <a:r>
              <a:rPr lang="de-DE" sz="2400" dirty="0"/>
              <a:t> </a:t>
            </a:r>
            <a:r>
              <a:rPr lang="de-DE" sz="2400" dirty="0" err="1"/>
              <a:t>csoportban</a:t>
            </a:r>
            <a:r>
              <a:rPr lang="de-DE" sz="2400" dirty="0"/>
              <a:t> a </a:t>
            </a:r>
            <a:r>
              <a:rPr lang="hu-HU" sz="2400" dirty="0" err="1" smtClean="0"/>
              <a:t>max</a:t>
            </a:r>
            <a:r>
              <a:rPr lang="hu-HU" sz="2400" dirty="0" smtClean="0"/>
              <a:t>. </a:t>
            </a:r>
            <a:r>
              <a:rPr lang="de-DE" sz="2400" dirty="0" smtClean="0"/>
              <a:t>37,8°C </a:t>
            </a:r>
            <a:r>
              <a:rPr lang="de-DE" sz="2400" dirty="0" err="1" smtClean="0"/>
              <a:t>kell</a:t>
            </a:r>
            <a:r>
              <a:rPr lang="de-DE" sz="2400" dirty="0" smtClean="0"/>
              <a:t> </a:t>
            </a:r>
            <a:r>
              <a:rPr lang="de-DE" sz="2400" dirty="0" err="1"/>
              <a:t>fenntartani</a:t>
            </a:r>
            <a:r>
              <a:rPr lang="de-DE" sz="2400" dirty="0"/>
              <a:t> 40 </a:t>
            </a:r>
            <a:r>
              <a:rPr lang="de-DE" sz="2400" dirty="0" err="1"/>
              <a:t>órán</a:t>
            </a:r>
            <a:r>
              <a:rPr lang="de-DE" sz="2400" dirty="0"/>
              <a:t> </a:t>
            </a:r>
            <a:r>
              <a:rPr lang="de-DE" sz="2400" dirty="0" err="1"/>
              <a:t>keresztül</a:t>
            </a:r>
            <a:r>
              <a:rPr lang="de-DE" sz="2400" dirty="0"/>
              <a:t>.</a:t>
            </a:r>
            <a:endParaRPr lang="hu-HU" sz="2400" dirty="0"/>
          </a:p>
          <a:p>
            <a:r>
              <a:rPr lang="de-DE" sz="2400" dirty="0" err="1"/>
              <a:t>Mindkét</a:t>
            </a:r>
            <a:r>
              <a:rPr lang="de-DE" sz="2400" dirty="0"/>
              <a:t> </a:t>
            </a:r>
            <a:r>
              <a:rPr lang="de-DE" sz="2400" dirty="0" err="1"/>
              <a:t>csoportot</a:t>
            </a:r>
            <a:r>
              <a:rPr lang="de-DE" sz="2400" dirty="0"/>
              <a:t> </a:t>
            </a:r>
            <a:r>
              <a:rPr lang="de-DE" sz="2400" dirty="0" err="1" smtClean="0"/>
              <a:t>normoterm</a:t>
            </a:r>
            <a:r>
              <a:rPr lang="hu-HU" sz="2400" dirty="0" smtClean="0"/>
              <a:t>iára </a:t>
            </a:r>
            <a:r>
              <a:rPr lang="de-DE" sz="2400" dirty="0" smtClean="0"/>
              <a:t>(</a:t>
            </a:r>
            <a:r>
              <a:rPr lang="de-DE" sz="2400" dirty="0"/>
              <a:t>36,5°C </a:t>
            </a:r>
            <a:r>
              <a:rPr lang="de-DE" sz="2400" dirty="0" err="1"/>
              <a:t>és</a:t>
            </a:r>
            <a:r>
              <a:rPr lang="de-DE" sz="2400" dirty="0"/>
              <a:t> 37,8°C </a:t>
            </a:r>
            <a:r>
              <a:rPr lang="de-DE" sz="2400" dirty="0" err="1"/>
              <a:t>között</a:t>
            </a:r>
            <a:r>
              <a:rPr lang="de-DE" sz="2400" dirty="0"/>
              <a:t>) </a:t>
            </a:r>
            <a:r>
              <a:rPr lang="de-DE" sz="2400" dirty="0" err="1"/>
              <a:t>kell</a:t>
            </a:r>
            <a:r>
              <a:rPr lang="de-DE" sz="2400" dirty="0"/>
              <a:t> </a:t>
            </a:r>
            <a:r>
              <a:rPr lang="de-DE" sz="2400" dirty="0" err="1"/>
              <a:t>kezelni</a:t>
            </a:r>
            <a:r>
              <a:rPr lang="de-DE" sz="2400" dirty="0"/>
              <a:t> a </a:t>
            </a:r>
            <a:r>
              <a:rPr lang="de-DE" sz="2400" dirty="0" err="1"/>
              <a:t>randomizálást</a:t>
            </a:r>
            <a:r>
              <a:rPr lang="de-DE" sz="2400" dirty="0"/>
              <a:t> </a:t>
            </a:r>
            <a:r>
              <a:rPr lang="de-DE" sz="2400" dirty="0" err="1"/>
              <a:t>követő</a:t>
            </a:r>
            <a:r>
              <a:rPr lang="de-DE" sz="2400" dirty="0"/>
              <a:t> 72 </a:t>
            </a:r>
            <a:r>
              <a:rPr lang="de-DE" sz="2400" dirty="0" err="1"/>
              <a:t>óráig</a:t>
            </a:r>
            <a:r>
              <a:rPr lang="de-DE" sz="2400" dirty="0" smtClean="0"/>
              <a:t>.</a:t>
            </a:r>
            <a:endParaRPr lang="hu-HU" sz="2400" dirty="0" smtClean="0"/>
          </a:p>
          <a:p>
            <a:r>
              <a:rPr lang="hu-HU" sz="2400" b="1" dirty="0" smtClean="0">
                <a:solidFill>
                  <a:srgbClr val="FF0000"/>
                </a:solidFill>
              </a:rPr>
              <a:t>NEUTRÁLIS EREDMÉNY…</a:t>
            </a:r>
            <a:endParaRPr lang="de-D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5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BAEDCEF-8F83-11F4-52CD-92602F380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04" y="0"/>
            <a:ext cx="6319791" cy="10041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491EE20-E4BC-D4BB-9853-4AEB5162F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070" y="1004191"/>
            <a:ext cx="9069859" cy="447745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B45A8C5-8632-CA43-3253-84D32ACD5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44" y="5481644"/>
            <a:ext cx="2684120" cy="1326673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5780575" y="60510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dirty="0" smtClean="0"/>
              <a:t>n=</a:t>
            </a:r>
            <a:r>
              <a:rPr lang="de-DE" dirty="0" smtClean="0"/>
              <a:t> </a:t>
            </a:r>
            <a:r>
              <a:rPr lang="de-DE" dirty="0"/>
              <a:t>4262 </a:t>
            </a:r>
            <a:r>
              <a:rPr lang="hu-HU" dirty="0" smtClean="0"/>
              <a:t> </a:t>
            </a:r>
            <a:endParaRPr lang="hu-HU" dirty="0"/>
          </a:p>
          <a:p>
            <a:pPr algn="r"/>
            <a:r>
              <a:rPr lang="de-DE" dirty="0"/>
              <a:t>A </a:t>
            </a:r>
            <a:r>
              <a:rPr lang="de-DE" dirty="0" err="1"/>
              <a:t>bevont</a:t>
            </a:r>
            <a:r>
              <a:rPr lang="de-DE" dirty="0"/>
              <a:t> </a:t>
            </a:r>
            <a:r>
              <a:rPr lang="de-DE" dirty="0" err="1"/>
              <a:t>vizsgálatok</a:t>
            </a:r>
            <a:r>
              <a:rPr lang="de-DE" dirty="0"/>
              <a:t> </a:t>
            </a:r>
            <a:r>
              <a:rPr lang="de-DE" dirty="0" err="1"/>
              <a:t>időszaka</a:t>
            </a:r>
            <a:r>
              <a:rPr lang="de-DE" dirty="0"/>
              <a:t>: 1997-2022</a:t>
            </a:r>
          </a:p>
        </p:txBody>
      </p:sp>
      <p:sp>
        <p:nvSpPr>
          <p:cNvPr id="3" name="Lekerekített téglalap 2"/>
          <p:cNvSpPr/>
          <p:nvPr/>
        </p:nvSpPr>
        <p:spPr>
          <a:xfrm>
            <a:off x="1671145" y="4792717"/>
            <a:ext cx="3142593" cy="3468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304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34FF9-7481-4D70-B3DE-51F31FE2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6" y="205098"/>
            <a:ext cx="4393844" cy="1325563"/>
          </a:xfrm>
        </p:spPr>
        <p:txBody>
          <a:bodyPr>
            <a:normAutofit/>
          </a:bodyPr>
          <a:lstStyle/>
          <a:p>
            <a:r>
              <a:rPr lang="hu-HU" b="1" dirty="0" smtClean="0">
                <a:latin typeface="Calibri (Headings)"/>
              </a:rPr>
              <a:t>UK</a:t>
            </a:r>
            <a:endParaRPr lang="de-DE" b="1" dirty="0">
              <a:latin typeface="Calibri (Headings)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00D8374-4D4E-4971-AC32-48C82EA3F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212" y="565575"/>
            <a:ext cx="5005621" cy="2577018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71FD08-88CD-45CC-9B9E-66E6010A4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59" y="3570682"/>
            <a:ext cx="5146502" cy="275811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537977D-B833-4C9C-A4ED-F8D4D51BA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80" y="1530661"/>
            <a:ext cx="5749178" cy="271877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8B58CBE-6F08-4FAF-A4FC-D7EB1AD64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237" y="4204743"/>
            <a:ext cx="3459485" cy="2130905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95D8128-0F90-4A3B-823B-07436C20F2C4}"/>
              </a:ext>
            </a:extLst>
          </p:cNvPr>
          <p:cNvSpPr txBox="1"/>
          <p:nvPr/>
        </p:nvSpPr>
        <p:spPr>
          <a:xfrm>
            <a:off x="7538896" y="6574288"/>
            <a:ext cx="44835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Resuscitation,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Published:April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02, 2021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DOI: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://doi.org/10.1016/j.resuscitation.2021.03.027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Egyenes összekötő 8"/>
          <p:cNvCxnSpPr/>
          <p:nvPr/>
        </p:nvCxnSpPr>
        <p:spPr>
          <a:xfrm>
            <a:off x="6653690" y="4804049"/>
            <a:ext cx="3819135" cy="3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6592464" y="5308478"/>
            <a:ext cx="3819135" cy="3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églalap 11"/>
          <p:cNvSpPr/>
          <p:nvPr/>
        </p:nvSpPr>
        <p:spPr>
          <a:xfrm>
            <a:off x="0" y="6531224"/>
            <a:ext cx="4724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dirty="0" err="1"/>
              <a:t>Retrospekt</a:t>
            </a:r>
            <a:r>
              <a:rPr lang="hu-HU" dirty="0"/>
              <a:t>ív </a:t>
            </a:r>
            <a:r>
              <a:rPr lang="hu-HU" dirty="0" err="1"/>
              <a:t>Co</a:t>
            </a:r>
            <a:r>
              <a:rPr lang="de-DE" dirty="0" err="1"/>
              <a:t>hort</a:t>
            </a:r>
            <a:r>
              <a:rPr lang="hu-HU" dirty="0"/>
              <a:t> </a:t>
            </a:r>
            <a:r>
              <a:rPr lang="de-DE" dirty="0"/>
              <a:t>2010 – 2017</a:t>
            </a:r>
            <a:r>
              <a:rPr lang="hu-HU" dirty="0"/>
              <a:t>, </a:t>
            </a:r>
            <a:r>
              <a:rPr lang="de-DE" dirty="0"/>
              <a:t>30</a:t>
            </a:r>
            <a:r>
              <a:rPr lang="hu-HU" dirty="0"/>
              <a:t>.</a:t>
            </a:r>
            <a:r>
              <a:rPr lang="de-DE" dirty="0"/>
              <a:t>000</a:t>
            </a:r>
            <a:r>
              <a:rPr lang="hu-HU" dirty="0"/>
              <a:t>+ beteg</a:t>
            </a:r>
            <a:endParaRPr lang="de-DE" dirty="0"/>
          </a:p>
        </p:txBody>
      </p:sp>
      <p:cxnSp>
        <p:nvCxnSpPr>
          <p:cNvPr id="11" name="Egyenes összekötő 10"/>
          <p:cNvCxnSpPr/>
          <p:nvPr/>
        </p:nvCxnSpPr>
        <p:spPr>
          <a:xfrm>
            <a:off x="7228337" y="5071999"/>
            <a:ext cx="3819135" cy="3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62119"/>
            <a:ext cx="9144000" cy="2387600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ERC 2025 PCAS </a:t>
            </a:r>
            <a:r>
              <a:rPr lang="hu-HU" b="1" dirty="0" smtClean="0">
                <a:solidFill>
                  <a:srgbClr val="FF0000"/>
                </a:solidFill>
              </a:rPr>
              <a:t>TTM  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88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802" y="0"/>
            <a:ext cx="7733977" cy="436732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172" y="-38480"/>
            <a:ext cx="5278056" cy="157415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773" y="1373454"/>
            <a:ext cx="8743950" cy="568642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012707" y="2926080"/>
            <a:ext cx="6641432" cy="2310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0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6494" y="801036"/>
            <a:ext cx="8117305" cy="889652"/>
          </a:xfrm>
        </p:spPr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6494" y="3256561"/>
            <a:ext cx="8117305" cy="2920401"/>
          </a:xfrm>
        </p:spPr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885" y="-84717"/>
            <a:ext cx="14117053" cy="794084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4692" t="21423" r="4605" b="72807"/>
          <a:stretch/>
        </p:blipFill>
        <p:spPr>
          <a:xfrm>
            <a:off x="157605" y="576448"/>
            <a:ext cx="12804415" cy="45818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1803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9356" t="17511" r="5556" b="6596"/>
          <a:stretch/>
        </p:blipFill>
        <p:spPr>
          <a:xfrm>
            <a:off x="16042" y="741051"/>
            <a:ext cx="12192000" cy="611694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122946" y="1379621"/>
            <a:ext cx="9545053" cy="17485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114925" y="6176962"/>
            <a:ext cx="9545053" cy="6649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87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259A108C-7AD3-449F-8908-2A6B00596DE9}"/>
              </a:ext>
            </a:extLst>
          </p:cNvPr>
          <p:cNvSpPr txBox="1"/>
          <p:nvPr/>
        </p:nvSpPr>
        <p:spPr>
          <a:xfrm>
            <a:off x="1350575" y="319314"/>
            <a:ext cx="9477377" cy="1030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(Headings)"/>
              </a:rPr>
              <a:t>TTM-NT hatása a mortalitásra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(Headings)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0688386-9665-E6BF-C0D3-14A409A4D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4055">
            <a:off x="6345134" y="1304265"/>
            <a:ext cx="5730737" cy="239593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2BC2D80-D560-3414-4EE2-CC1C70D80039}"/>
              </a:ext>
            </a:extLst>
          </p:cNvPr>
          <p:cNvSpPr txBox="1"/>
          <p:nvPr/>
        </p:nvSpPr>
        <p:spPr>
          <a:xfrm>
            <a:off x="550602" y="1894775"/>
            <a:ext cx="4916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Ausztrália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Új-Zéland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D33E5D3-18F0-DE2C-4124-1FCEBFD14FDF}"/>
              </a:ext>
            </a:extLst>
          </p:cNvPr>
          <p:cNvSpPr txBox="1"/>
          <p:nvPr/>
        </p:nvSpPr>
        <p:spPr>
          <a:xfrm>
            <a:off x="6513532" y="6497898"/>
            <a:ext cx="62141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Care Medicine: 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November 2018 - Volume 46 -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Issue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11 - p 1722-1730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10.1097/CCM.0000000000003339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63420279-91D6-413F-B3BE-D77B23D22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70" y="2864802"/>
            <a:ext cx="5965795" cy="3028322"/>
          </a:xfrm>
          <a:prstGeom prst="rect">
            <a:avLst/>
          </a:prstGeom>
        </p:spPr>
      </p:pic>
      <p:sp>
        <p:nvSpPr>
          <p:cNvPr id="13" name="Szövegdoboz 4">
            <a:extLst>
              <a:ext uri="{FF2B5EF4-FFF2-40B4-BE49-F238E27FC236}">
                <a16:creationId xmlns:a16="http://schemas.microsoft.com/office/drawing/2014/main" id="{AFEC07AD-7A4B-435E-8688-F50C9461F522}"/>
              </a:ext>
            </a:extLst>
          </p:cNvPr>
          <p:cNvSpPr txBox="1"/>
          <p:nvPr/>
        </p:nvSpPr>
        <p:spPr>
          <a:xfrm>
            <a:off x="1024898" y="4842112"/>
            <a:ext cx="3638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hűtött betegek minimum hőmérséklete</a:t>
            </a:r>
            <a:endParaRPr lang="en-GB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Nyíl: lefelé mutató 5">
            <a:extLst>
              <a:ext uri="{FF2B5EF4-FFF2-40B4-BE49-F238E27FC236}">
                <a16:creationId xmlns:a16="http://schemas.microsoft.com/office/drawing/2014/main" id="{2A801CDA-EAF5-456F-8BD8-95BA5EBAC7C1}"/>
              </a:ext>
            </a:extLst>
          </p:cNvPr>
          <p:cNvSpPr/>
          <p:nvPr/>
        </p:nvSpPr>
        <p:spPr>
          <a:xfrm>
            <a:off x="4233788" y="3362670"/>
            <a:ext cx="346229" cy="5326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CC0000"/>
              </a:solidFill>
            </a:endParaRPr>
          </a:p>
        </p:txBody>
      </p:sp>
      <p:sp>
        <p:nvSpPr>
          <p:cNvPr id="21" name="Szövegdoboz 6">
            <a:extLst>
              <a:ext uri="{FF2B5EF4-FFF2-40B4-BE49-F238E27FC236}">
                <a16:creationId xmlns:a16="http://schemas.microsoft.com/office/drawing/2014/main" id="{8007AB76-45C6-4012-8379-98B5EB3D0E01}"/>
              </a:ext>
            </a:extLst>
          </p:cNvPr>
          <p:cNvSpPr txBox="1"/>
          <p:nvPr/>
        </p:nvSpPr>
        <p:spPr>
          <a:xfrm>
            <a:off x="4024821" y="296256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GB" sz="20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Kép 12">
            <a:extLst>
              <a:ext uri="{FF2B5EF4-FFF2-40B4-BE49-F238E27FC236}">
                <a16:creationId xmlns:a16="http://schemas.microsoft.com/office/drawing/2014/main" id="{C96D88EC-9993-4F5B-9540-61A75554E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45" y="3601072"/>
            <a:ext cx="5533674" cy="3095612"/>
          </a:xfrm>
          <a:prstGeom prst="rect">
            <a:avLst/>
          </a:prstGeom>
        </p:spPr>
      </p:pic>
      <p:sp>
        <p:nvSpPr>
          <p:cNvPr id="23" name="Nyíl: lefelé mutató 9">
            <a:extLst>
              <a:ext uri="{FF2B5EF4-FFF2-40B4-BE49-F238E27FC236}">
                <a16:creationId xmlns:a16="http://schemas.microsoft.com/office/drawing/2014/main" id="{5EAAC412-1560-4448-B6FF-13E2BF169641}"/>
              </a:ext>
            </a:extLst>
          </p:cNvPr>
          <p:cNvSpPr/>
          <p:nvPr/>
        </p:nvSpPr>
        <p:spPr>
          <a:xfrm>
            <a:off x="10326223" y="4076336"/>
            <a:ext cx="346229" cy="5326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CC0000"/>
              </a:solidFill>
            </a:endParaRPr>
          </a:p>
        </p:txBody>
      </p:sp>
      <p:sp>
        <p:nvSpPr>
          <p:cNvPr id="24" name="Szövegdoboz 10">
            <a:extLst>
              <a:ext uri="{FF2B5EF4-FFF2-40B4-BE49-F238E27FC236}">
                <a16:creationId xmlns:a16="http://schemas.microsoft.com/office/drawing/2014/main" id="{2434E031-4E52-44F0-B59C-FAA353956D85}"/>
              </a:ext>
            </a:extLst>
          </p:cNvPr>
          <p:cNvSpPr txBox="1"/>
          <p:nvPr/>
        </p:nvSpPr>
        <p:spPr>
          <a:xfrm>
            <a:off x="10117256" y="367622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GB" sz="20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zövegdoboz 15">
            <a:extLst>
              <a:ext uri="{FF2B5EF4-FFF2-40B4-BE49-F238E27FC236}">
                <a16:creationId xmlns:a16="http://schemas.microsoft.com/office/drawing/2014/main" id="{7046F362-251C-40CB-9CB9-B3ACEFDFF018}"/>
              </a:ext>
            </a:extLst>
          </p:cNvPr>
          <p:cNvSpPr txBox="1"/>
          <p:nvPr/>
        </p:nvSpPr>
        <p:spPr>
          <a:xfrm>
            <a:off x="7294861" y="589312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Mortalitás</a:t>
            </a:r>
            <a:endParaRPr lang="en-GB" sz="1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zövegdoboz 16">
            <a:extLst>
              <a:ext uri="{FF2B5EF4-FFF2-40B4-BE49-F238E27FC236}">
                <a16:creationId xmlns:a16="http://schemas.microsoft.com/office/drawing/2014/main" id="{1FD8009C-0497-4F98-B87F-5A9D4A3838B0}"/>
              </a:ext>
            </a:extLst>
          </p:cNvPr>
          <p:cNvSpPr txBox="1"/>
          <p:nvPr/>
        </p:nvSpPr>
        <p:spPr>
          <a:xfrm>
            <a:off x="3115562" y="5979462"/>
            <a:ext cx="3117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Retrospek</a:t>
            </a:r>
            <a:r>
              <a:rPr lang="hu-HU" dirty="0" err="1"/>
              <a:t>tív</a:t>
            </a:r>
            <a:r>
              <a:rPr lang="hu-HU" dirty="0"/>
              <a:t> </a:t>
            </a:r>
            <a:r>
              <a:rPr lang="de-DE" dirty="0" err="1"/>
              <a:t>Cohort</a:t>
            </a:r>
            <a:r>
              <a:rPr lang="de-DE" dirty="0"/>
              <a:t> 2005-2016</a:t>
            </a:r>
            <a:endParaRPr lang="hu-HU" dirty="0"/>
          </a:p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Koincidencia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??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7882" y="6512018"/>
            <a:ext cx="2758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Critical Care </a:t>
            </a:r>
            <a:r>
              <a:rPr lang="de-DE" dirty="0" err="1"/>
              <a:t>Medicine</a:t>
            </a:r>
            <a:r>
              <a:rPr lang="de-DE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3701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07B7E-330A-4C4F-AA8B-698A89EE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Calibri (Headings)"/>
              </a:rPr>
              <a:t>US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9A0674-F2CA-4879-82BA-3B14976D2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750" y="1016066"/>
            <a:ext cx="4368768" cy="99894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43F6D6-C3A9-4F3A-9353-BE75F366C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72" y="1988840"/>
            <a:ext cx="5117380" cy="367748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F5AB2F3-A693-4B88-8C01-C8E9FDD34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352" y="2906194"/>
            <a:ext cx="6554713" cy="265980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53A7EC6-46A0-4D50-8984-67A016223F3E}"/>
              </a:ext>
            </a:extLst>
          </p:cNvPr>
          <p:cNvSpPr txBox="1"/>
          <p:nvPr/>
        </p:nvSpPr>
        <p:spPr>
          <a:xfrm>
            <a:off x="7467152" y="6545621"/>
            <a:ext cx="47248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Care Medicine: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March 2020 - Volume 48 - Issue 3 - p 362-369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10.1097/CCM.0000000000004159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F198415-2A2A-4CDD-BD1D-8E3674B22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977" y="3680915"/>
            <a:ext cx="617836" cy="2933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7CD367D-CF7F-4FF2-A563-12FB08A73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0658" y="3680914"/>
            <a:ext cx="617836" cy="2933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F2CD643-FCCD-443B-AC9C-704FA5E68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1443" y="3476582"/>
            <a:ext cx="617836" cy="293331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279392" y="5885779"/>
            <a:ext cx="7585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dirty="0" err="1"/>
              <a:t>Retropektív</a:t>
            </a:r>
            <a:r>
              <a:rPr lang="hu-HU" dirty="0"/>
              <a:t> </a:t>
            </a:r>
            <a:r>
              <a:rPr lang="hu-HU" dirty="0" err="1"/>
              <a:t>kohort</a:t>
            </a:r>
            <a:r>
              <a:rPr lang="de-DE" dirty="0"/>
              <a:t>, </a:t>
            </a:r>
            <a:r>
              <a:rPr lang="de-DE" dirty="0" smtClean="0"/>
              <a:t>2010 </a:t>
            </a:r>
            <a:r>
              <a:rPr lang="de-DE" dirty="0"/>
              <a:t>– </a:t>
            </a:r>
            <a:r>
              <a:rPr lang="de-DE" dirty="0" smtClean="0"/>
              <a:t>2017</a:t>
            </a:r>
            <a:r>
              <a:rPr lang="hu-HU" dirty="0" smtClean="0"/>
              <a:t>, </a:t>
            </a:r>
            <a:r>
              <a:rPr lang="de-DE" dirty="0" smtClean="0"/>
              <a:t>453 </a:t>
            </a:r>
            <a:r>
              <a:rPr lang="hu-HU" dirty="0"/>
              <a:t>beteg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673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33FB-CFAB-3F89-5629-1F9CAD62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dirty="0">
                <a:latin typeface="Calibri (Headings)"/>
              </a:rPr>
              <a:t>A keringésmegállás utáni </a:t>
            </a:r>
            <a:r>
              <a:rPr lang="hu-HU" sz="3600" b="1" dirty="0" err="1">
                <a:latin typeface="Calibri (Headings)"/>
              </a:rPr>
              <a:t>szinróma</a:t>
            </a:r>
            <a:r>
              <a:rPr lang="hu-HU" sz="3600" b="1" dirty="0">
                <a:latin typeface="Calibri (Headings)"/>
              </a:rPr>
              <a:t> </a:t>
            </a:r>
            <a:r>
              <a:rPr lang="hu-HU" sz="3600" b="1" dirty="0" smtClean="0">
                <a:latin typeface="Calibri (Headings)"/>
              </a:rPr>
              <a:t>(post </a:t>
            </a:r>
            <a:r>
              <a:rPr lang="hu-HU" sz="3600" b="1" dirty="0" err="1" smtClean="0">
                <a:latin typeface="Calibri (Headings)"/>
              </a:rPr>
              <a:t>cardiac</a:t>
            </a:r>
            <a:r>
              <a:rPr lang="hu-HU" sz="3600" b="1" dirty="0" smtClean="0">
                <a:latin typeface="Calibri (Headings)"/>
              </a:rPr>
              <a:t> </a:t>
            </a:r>
            <a:r>
              <a:rPr lang="hu-HU" sz="3600" b="1" dirty="0" err="1" smtClean="0">
                <a:latin typeface="Calibri (Headings)"/>
              </a:rPr>
              <a:t>arrest</a:t>
            </a:r>
            <a:r>
              <a:rPr lang="hu-HU" sz="3600" b="1" dirty="0" smtClean="0">
                <a:latin typeface="Calibri (Headings)"/>
              </a:rPr>
              <a:t> </a:t>
            </a:r>
            <a:r>
              <a:rPr lang="hu-HU" sz="3600" b="1" dirty="0" err="1" smtClean="0">
                <a:latin typeface="Calibri (Headings)"/>
              </a:rPr>
              <a:t>syndrome</a:t>
            </a:r>
            <a:r>
              <a:rPr lang="hu-HU" sz="3600" b="1" dirty="0" smtClean="0">
                <a:latin typeface="Calibri (Headings)"/>
              </a:rPr>
              <a:t>, PCAS</a:t>
            </a:r>
            <a:r>
              <a:rPr lang="hu-HU" sz="3600" b="1" dirty="0">
                <a:latin typeface="Calibri (Headings)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A93C9-E988-C838-9D1C-E19F2B78D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3106"/>
          </a:xfrm>
        </p:spPr>
        <p:txBody>
          <a:bodyPr>
            <a:normAutofit/>
          </a:bodyPr>
          <a:lstStyle/>
          <a:p>
            <a:r>
              <a:rPr lang="hu-HU" sz="3200" dirty="0"/>
              <a:t>PCAS: a ROSC elérésekor kezdődik</a:t>
            </a:r>
          </a:p>
          <a:p>
            <a:r>
              <a:rPr lang="hu-HU" sz="3200" dirty="0"/>
              <a:t>PCAS beteg - intenzív terápiás cél </a:t>
            </a:r>
            <a:endParaRPr lang="hu-HU" sz="3200" dirty="0" smtClean="0"/>
          </a:p>
          <a:p>
            <a:pPr lvl="1"/>
            <a:r>
              <a:rPr lang="hu-HU" sz="2800" dirty="0" smtClean="0"/>
              <a:t>a felépülés</a:t>
            </a:r>
            <a:endParaRPr lang="hu-HU" sz="2800" dirty="0"/>
          </a:p>
          <a:p>
            <a:pPr lvl="1"/>
            <a:r>
              <a:rPr lang="hu-HU" sz="2800" dirty="0"/>
              <a:t>a megfelelő központi idegrendszeri funkció</a:t>
            </a:r>
          </a:p>
          <a:p>
            <a:pPr lvl="1"/>
            <a:r>
              <a:rPr lang="hu-HU" sz="2800" dirty="0"/>
              <a:t>stabil szívritmus</a:t>
            </a:r>
          </a:p>
          <a:p>
            <a:pPr lvl="1"/>
            <a:r>
              <a:rPr lang="hu-HU" sz="2800" dirty="0"/>
              <a:t>megfelelő szöveti perfúzió</a:t>
            </a:r>
          </a:p>
          <a:p>
            <a:pPr lvl="1"/>
            <a:r>
              <a:rPr lang="hu-HU" sz="2800" dirty="0"/>
              <a:t>életminőség</a:t>
            </a:r>
          </a:p>
        </p:txBody>
      </p:sp>
      <p:pic>
        <p:nvPicPr>
          <p:cNvPr id="4" name="Picture 2" descr="gr2">
            <a:extLst>
              <a:ext uri="{FF2B5EF4-FFF2-40B4-BE49-F238E27FC236}">
                <a16:creationId xmlns:a16="http://schemas.microsoft.com/office/drawing/2014/main" id="{AF2A6487-946F-E3FB-2950-A68AA4BF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4765" t="41434" r="39656" b="25467"/>
          <a:stretch>
            <a:fillRect/>
          </a:stretch>
        </p:blipFill>
        <p:spPr bwMode="auto">
          <a:xfrm>
            <a:off x="8082456" y="1672859"/>
            <a:ext cx="3310483" cy="527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14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E214-9B40-311E-0370-E5C4FABBE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9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latin typeface="Calibri (Headings)"/>
              </a:rPr>
              <a:t>EURECA II vizsgálat és a TTM 2 trial</a:t>
            </a:r>
            <a:endParaRPr lang="hu-HU" sz="3600" b="1" dirty="0">
              <a:latin typeface="Calibri (Headings)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C25ECE-5B76-8341-F70F-3C08A9F1A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3898" y="1922600"/>
            <a:ext cx="10463733" cy="3583677"/>
          </a:xfrm>
        </p:spPr>
      </p:pic>
      <p:sp>
        <p:nvSpPr>
          <p:cNvPr id="6" name="Téglalap 12">
            <a:extLst>
              <a:ext uri="{FF2B5EF4-FFF2-40B4-BE49-F238E27FC236}">
                <a16:creationId xmlns:a16="http://schemas.microsoft.com/office/drawing/2014/main" id="{EFF84AE7-2BE1-9096-B3B4-C5EEE9D022CA}"/>
              </a:ext>
            </a:extLst>
          </p:cNvPr>
          <p:cNvSpPr/>
          <p:nvPr/>
        </p:nvSpPr>
        <p:spPr>
          <a:xfrm rot="5400000">
            <a:off x="5178547" y="-625908"/>
            <a:ext cx="1659318" cy="10340012"/>
          </a:xfrm>
          <a:prstGeom prst="rect">
            <a:avLst/>
          </a:prstGeom>
          <a:noFill/>
          <a:ln w="38100">
            <a:solidFill>
              <a:srgbClr val="AC28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883DF-74F5-22D4-9842-51AE0807E15F}"/>
              </a:ext>
            </a:extLst>
          </p:cNvPr>
          <p:cNvSpPr txBox="1"/>
          <p:nvPr/>
        </p:nvSpPr>
        <p:spPr>
          <a:xfrm>
            <a:off x="783898" y="5692040"/>
            <a:ext cx="10394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u="none" strike="noStrike" dirty="0" err="1">
                <a:effectLst/>
                <a:latin typeface="BlinkMacSystemFont"/>
              </a:rPr>
              <a:t>Gräsner</a:t>
            </a:r>
            <a:r>
              <a:rPr lang="en-GB" sz="1000" b="0" i="0" u="none" strike="noStrike" dirty="0">
                <a:effectLst/>
                <a:latin typeface="BlinkMacSystemFont"/>
              </a:rPr>
              <a:t> JT, et al. Survival after out-of-hospital cardiac arrest in Europe - Results of the </a:t>
            </a:r>
            <a:r>
              <a:rPr lang="en-GB" sz="1000" b="0" i="0" u="none" strike="noStrike" dirty="0" err="1">
                <a:effectLst/>
                <a:latin typeface="BlinkMacSystemFont"/>
              </a:rPr>
              <a:t>EuReCa</a:t>
            </a:r>
            <a:r>
              <a:rPr lang="en-GB" sz="1000" b="0" i="0" u="none" strike="noStrike" dirty="0">
                <a:effectLst/>
                <a:latin typeface="BlinkMacSystemFont"/>
              </a:rPr>
              <a:t> TWO study. </a:t>
            </a:r>
            <a:r>
              <a:rPr lang="en-GB" sz="1000" b="0" i="1" u="none" strike="noStrike" dirty="0">
                <a:effectLst/>
                <a:latin typeface="BlinkMacSystemFont"/>
              </a:rPr>
              <a:t>Resuscitation</a:t>
            </a:r>
            <a:r>
              <a:rPr lang="en-GB" sz="1000" b="0" i="0" u="none" strike="noStrike" dirty="0">
                <a:effectLst/>
                <a:latin typeface="BlinkMacSystemFont"/>
              </a:rPr>
              <a:t>. 2020;148:218-226. and </a:t>
            </a:r>
            <a:r>
              <a:rPr lang="en-GB" sz="1000" b="0" i="0" u="none" strike="noStrike" dirty="0" err="1">
                <a:effectLst/>
                <a:latin typeface="BlinkMacSystemFont"/>
              </a:rPr>
              <a:t>Dankiewicz</a:t>
            </a:r>
            <a:r>
              <a:rPr lang="en-GB" sz="1000" b="0" i="0" u="none" strike="noStrike" dirty="0">
                <a:effectLst/>
                <a:latin typeface="BlinkMacSystemFont"/>
              </a:rPr>
              <a:t> J</a:t>
            </a:r>
            <a:r>
              <a:rPr lang="en-GB" sz="1000" dirty="0">
                <a:latin typeface="BlinkMacSystemFont"/>
              </a:rPr>
              <a:t> </a:t>
            </a:r>
            <a:r>
              <a:rPr lang="en-GB" sz="1000" b="0" i="0" u="none" strike="noStrike" dirty="0">
                <a:effectLst/>
                <a:latin typeface="BlinkMacSystemFont"/>
              </a:rPr>
              <a:t>et al. Hypothermia versus Normothermia after Out-of-Hospital Cardiac Arrest. </a:t>
            </a:r>
            <a:r>
              <a:rPr lang="en-GB" sz="1000" b="0" i="1" u="none" strike="noStrike" dirty="0">
                <a:effectLst/>
                <a:latin typeface="BlinkMacSystemFont"/>
              </a:rPr>
              <a:t>N </a:t>
            </a:r>
            <a:r>
              <a:rPr lang="en-GB" sz="1000" b="0" i="1" u="none" strike="noStrike" dirty="0" err="1">
                <a:effectLst/>
                <a:latin typeface="BlinkMacSystemFont"/>
              </a:rPr>
              <a:t>Engl</a:t>
            </a:r>
            <a:r>
              <a:rPr lang="en-GB" sz="1000" b="0" i="1" u="none" strike="noStrike" dirty="0">
                <a:effectLst/>
                <a:latin typeface="BlinkMacSystemFont"/>
              </a:rPr>
              <a:t> J Med</a:t>
            </a:r>
            <a:r>
              <a:rPr lang="en-GB" sz="1000" b="0" i="0" u="none" strike="noStrike" dirty="0">
                <a:effectLst/>
                <a:latin typeface="BlinkMacSystemFont"/>
              </a:rPr>
              <a:t>. 2021;384(24):2283-2294. 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258137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isch enthält.&#10;&#10;Automatisch generierte Beschreibung">
            <a:extLst>
              <a:ext uri="{FF2B5EF4-FFF2-40B4-BE49-F238E27FC236}">
                <a16:creationId xmlns:a16="http://schemas.microsoft.com/office/drawing/2014/main" id="{EA760BFC-AA37-4E1D-A7B3-474DC911C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42" y="1875806"/>
            <a:ext cx="8361922" cy="311918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3EE782-630A-4CC9-AC1D-F3250FC58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642" y="6440129"/>
            <a:ext cx="10596716" cy="20878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dirty="0"/>
              <a:t>Abb. 3 </a:t>
            </a:r>
            <a:r>
              <a:rPr lang="de-DE" dirty="0" err="1"/>
              <a:t>Dankiewicz</a:t>
            </a:r>
            <a:r>
              <a:rPr lang="de-DE" dirty="0"/>
              <a:t> J, </a:t>
            </a:r>
            <a:r>
              <a:rPr lang="de-DE" dirty="0" err="1"/>
              <a:t>Cronberg</a:t>
            </a:r>
            <a:r>
              <a:rPr lang="de-DE" dirty="0"/>
              <a:t> T, et al. </a:t>
            </a:r>
            <a:r>
              <a:rPr lang="de-DE" dirty="0" err="1"/>
              <a:t>Hypothermia</a:t>
            </a:r>
            <a:r>
              <a:rPr lang="de-DE" dirty="0"/>
              <a:t> versus </a:t>
            </a:r>
            <a:r>
              <a:rPr lang="de-DE" dirty="0" err="1"/>
              <a:t>Normothermia</a:t>
            </a:r>
            <a:r>
              <a:rPr lang="de-DE" dirty="0"/>
              <a:t> after Out-</a:t>
            </a:r>
            <a:r>
              <a:rPr lang="de-DE" dirty="0" err="1"/>
              <a:t>of</a:t>
            </a:r>
            <a:r>
              <a:rPr lang="de-DE" dirty="0"/>
              <a:t>-Hospital </a:t>
            </a:r>
            <a:r>
              <a:rPr lang="de-DE" dirty="0" err="1"/>
              <a:t>Cardiac</a:t>
            </a:r>
            <a:r>
              <a:rPr lang="de-DE" dirty="0"/>
              <a:t> Arrest. New England Journal </a:t>
            </a:r>
            <a:r>
              <a:rPr lang="de-DE" dirty="0" err="1"/>
              <a:t>of</a:t>
            </a:r>
            <a:r>
              <a:rPr lang="de-DE" dirty="0"/>
              <a:t> Medicine 384;24:2283-2294 und Fischer, M , </a:t>
            </a:r>
            <a:r>
              <a:rPr lang="de-DE" dirty="0" err="1"/>
              <a:t>Wnent</a:t>
            </a:r>
            <a:r>
              <a:rPr lang="de-DE" dirty="0"/>
              <a:t>, J. Öffentlicher Jahresbericht 2020 des </a:t>
            </a:r>
            <a:r>
              <a:rPr lang="de-DE" dirty="0" err="1"/>
              <a:t>DeutschenReanimationsregisters</a:t>
            </a:r>
            <a:r>
              <a:rPr lang="de-DE" dirty="0"/>
              <a:t>: Außerklinische Reanimation 2020. www.reanimationsregister .de/berichte.html</a:t>
            </a:r>
          </a:p>
          <a:p>
            <a:pPr marL="0" indent="0">
              <a:buNone/>
            </a:pPr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BF692F-C7BB-4505-823C-5DEDDB02E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43" y="427207"/>
            <a:ext cx="3558356" cy="60035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7F8B8CF-DB39-4C19-95C4-81CF3EFF8172}"/>
              </a:ext>
            </a:extLst>
          </p:cNvPr>
          <p:cNvSpPr txBox="1"/>
          <p:nvPr/>
        </p:nvSpPr>
        <p:spPr>
          <a:xfrm>
            <a:off x="4571384" y="5850194"/>
            <a:ext cx="275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C9EA5B1-177F-4917-B49D-53E96991DFC9}"/>
              </a:ext>
            </a:extLst>
          </p:cNvPr>
          <p:cNvSpPr txBox="1"/>
          <p:nvPr/>
        </p:nvSpPr>
        <p:spPr>
          <a:xfrm>
            <a:off x="4282135" y="259511"/>
            <a:ext cx="7112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Hypoxia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idő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TTM2 vs. DRR 2020 ?</a:t>
            </a:r>
          </a:p>
        </p:txBody>
      </p:sp>
    </p:spTree>
    <p:extLst>
      <p:ext uri="{BB962C8B-B14F-4D97-AF65-F5344CB8AC3E}">
        <p14:creationId xmlns:p14="http://schemas.microsoft.com/office/powerpoint/2010/main" val="385238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1D41DBA-4879-9F31-60DD-5B2597F12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78" y="325060"/>
            <a:ext cx="3663364" cy="158861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FED0C22-9C20-5670-AD14-C0735523C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59" y="6233160"/>
            <a:ext cx="2938022" cy="49637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8383BF5-95AD-B595-5971-1E9A995EA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720" y="120098"/>
            <a:ext cx="8116640" cy="67379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9E93AF91-6053-5E15-4B0A-1527443C884B}"/>
                  </a:ext>
                </a:extLst>
              </p14:cNvPr>
              <p14:cNvContentPartPr/>
              <p14:nvPr/>
            </p14:nvContentPartPr>
            <p14:xfrm>
              <a:off x="5597397" y="5313045"/>
              <a:ext cx="517680" cy="633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9E93AF91-6053-5E15-4B0A-1527443C884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43397" y="5205045"/>
                <a:ext cx="62532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9A30D211-9C34-08F7-3C28-93323CCB6DD1}"/>
                  </a:ext>
                </a:extLst>
              </p14:cNvPr>
              <p14:cNvContentPartPr/>
              <p14:nvPr/>
            </p14:nvContentPartPr>
            <p14:xfrm>
              <a:off x="6153237" y="493365"/>
              <a:ext cx="1815480" cy="6336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9A30D211-9C34-08F7-3C28-93323CCB6D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99237" y="385365"/>
                <a:ext cx="192312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4748F172-DBBE-11B6-B3C6-769A673EE392}"/>
                  </a:ext>
                </a:extLst>
              </p14:cNvPr>
              <p14:cNvContentPartPr/>
              <p14:nvPr/>
            </p14:nvContentPartPr>
            <p14:xfrm>
              <a:off x="6215157" y="480765"/>
              <a:ext cx="400320" cy="6264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4748F172-DBBE-11B6-B3C6-769A673EE39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61517" y="373125"/>
                <a:ext cx="50796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204ACB5D-BD36-7B98-0586-2A8A6A21725B}"/>
                  </a:ext>
                </a:extLst>
              </p14:cNvPr>
              <p14:cNvContentPartPr/>
              <p14:nvPr/>
            </p14:nvContentPartPr>
            <p14:xfrm>
              <a:off x="6215157" y="517845"/>
              <a:ext cx="1717560" cy="7740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204ACB5D-BD36-7B98-0586-2A8A6A2172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61517" y="409845"/>
                <a:ext cx="182520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C24D2A00-B771-744E-3BA0-5CC37A604CC8}"/>
                  </a:ext>
                </a:extLst>
              </p14:cNvPr>
              <p14:cNvContentPartPr/>
              <p14:nvPr/>
            </p14:nvContentPartPr>
            <p14:xfrm>
              <a:off x="6202557" y="517485"/>
              <a:ext cx="1244160" cy="7848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C24D2A00-B771-744E-3BA0-5CC37A604CC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48917" y="409485"/>
                <a:ext cx="1351800" cy="2941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églalap 1"/>
          <p:cNvSpPr/>
          <p:nvPr/>
        </p:nvSpPr>
        <p:spPr>
          <a:xfrm>
            <a:off x="234778" y="2565719"/>
            <a:ext cx="3922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3956 beteg bevonásával </a:t>
            </a:r>
            <a:endParaRPr lang="hu-HU" dirty="0" smtClean="0"/>
          </a:p>
          <a:p>
            <a:r>
              <a:rPr lang="hu-HU" dirty="0" smtClean="0"/>
              <a:t>Kutatás: PCAS 32-34 </a:t>
            </a:r>
            <a:r>
              <a:rPr lang="hu-HU" dirty="0"/>
              <a:t>°C-ra hűtés </a:t>
            </a:r>
            <a:r>
              <a:rPr lang="hu-HU" dirty="0" smtClean="0"/>
              <a:t>jobb? </a:t>
            </a:r>
          </a:p>
          <a:p>
            <a:r>
              <a:rPr lang="hu-HU" dirty="0" smtClean="0"/>
              <a:t>32-34°C-os </a:t>
            </a:r>
            <a:r>
              <a:rPr lang="hu-HU" dirty="0"/>
              <a:t>hűtés vs. </a:t>
            </a:r>
            <a:r>
              <a:rPr lang="hu-HU" dirty="0" smtClean="0"/>
              <a:t>No TTM </a:t>
            </a:r>
            <a:r>
              <a:rPr lang="hu-HU" dirty="0"/>
              <a:t>hűtés vs. 36°C alatti hűtés.</a:t>
            </a:r>
          </a:p>
        </p:txBody>
      </p:sp>
      <p:sp>
        <p:nvSpPr>
          <p:cNvPr id="11" name="Lekerekített téglalap 10"/>
          <p:cNvSpPr/>
          <p:nvPr/>
        </p:nvSpPr>
        <p:spPr>
          <a:xfrm>
            <a:off x="3898141" y="756745"/>
            <a:ext cx="7095679" cy="26591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440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978B989-5993-94DB-DCAA-F063294C3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754"/>
            <a:ext cx="6096000" cy="51104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8557AF-3A41-4A47-A1C7-3947EE576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41752"/>
            <a:ext cx="6080730" cy="47944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8C921D5B-2E3F-FD48-11F8-F96375D335A0}"/>
                  </a:ext>
                </a:extLst>
              </p14:cNvPr>
              <p14:cNvContentPartPr/>
              <p14:nvPr/>
            </p14:nvContentPartPr>
            <p14:xfrm>
              <a:off x="3311397" y="1642485"/>
              <a:ext cx="1431720" cy="7380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8C921D5B-2E3F-FD48-11F8-F96375D335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7397" y="1534845"/>
                <a:ext cx="153936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E102E24A-6BA9-C65F-07A8-825F13DBAA0F}"/>
                  </a:ext>
                </a:extLst>
              </p14:cNvPr>
              <p14:cNvContentPartPr/>
              <p14:nvPr/>
            </p14:nvContentPartPr>
            <p14:xfrm>
              <a:off x="9415197" y="1803765"/>
              <a:ext cx="1420200" cy="507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E102E24A-6BA9-C65F-07A8-825F13DBAA0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61557" y="1695765"/>
                <a:ext cx="1527840" cy="26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93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3C032D1-FE7A-35C9-AA1B-60CD61AF8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346" y="1086026"/>
            <a:ext cx="5705563" cy="32538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64CA700-AF48-12A2-D925-B578B69D9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37" y="265144"/>
            <a:ext cx="4556834" cy="62646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D0DE691-E7BD-7D73-F14F-91425C0AE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203" y="4513124"/>
            <a:ext cx="4995354" cy="1782262"/>
          </a:xfrm>
          <a:prstGeom prst="rect">
            <a:avLst/>
          </a:prstGeom>
          <a:effectLst>
            <a:softEdge rad="1270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43D6A358-4A57-8E14-CBE2-899FC91BA1DA}"/>
                  </a:ext>
                </a:extLst>
              </p14:cNvPr>
              <p14:cNvContentPartPr/>
              <p14:nvPr/>
            </p14:nvContentPartPr>
            <p14:xfrm>
              <a:off x="6776393" y="4601624"/>
              <a:ext cx="3568680" cy="6552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43D6A358-4A57-8E14-CBE2-899FC91BA1D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22393" y="4493624"/>
                <a:ext cx="367668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A4C97444-B4C5-42DB-2356-DBB0F7D746D8}"/>
                  </a:ext>
                </a:extLst>
              </p14:cNvPr>
              <p14:cNvContentPartPr/>
              <p14:nvPr/>
            </p14:nvContentPartPr>
            <p14:xfrm>
              <a:off x="8930993" y="4915184"/>
              <a:ext cx="1188720" cy="2700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A4C97444-B4C5-42DB-2356-DBB0F7D746D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6993" y="4807184"/>
                <a:ext cx="1296720" cy="243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églalap 1"/>
          <p:cNvSpPr/>
          <p:nvPr/>
        </p:nvSpPr>
        <p:spPr>
          <a:xfrm>
            <a:off x="5131505" y="299858"/>
            <a:ext cx="7029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/>
              <a:t>NEJM 2022</a:t>
            </a:r>
            <a:r>
              <a:rPr lang="hu-HU" sz="3200" b="1" dirty="0"/>
              <a:t> </a:t>
            </a:r>
            <a:r>
              <a:rPr lang="hu-HU" sz="3200" b="1" dirty="0" err="1" smtClean="0"/>
              <a:t>Metaanalízis</a:t>
            </a:r>
            <a:r>
              <a:rPr lang="de-DE" sz="3200" b="1" dirty="0" smtClean="0"/>
              <a:t> </a:t>
            </a:r>
            <a:r>
              <a:rPr lang="de-DE" sz="3200" b="1" dirty="0"/>
              <a:t>TTM1 </a:t>
            </a:r>
            <a:r>
              <a:rPr lang="hu-HU" sz="3200" b="1" dirty="0"/>
              <a:t>és</a:t>
            </a:r>
            <a:r>
              <a:rPr lang="de-DE" sz="3200" b="1" dirty="0"/>
              <a:t> TTM2</a:t>
            </a:r>
            <a:r>
              <a:rPr lang="hu-HU" sz="3200" b="1" dirty="0"/>
              <a:t> 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63322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9B28E-7669-FA84-8243-D3A620DDA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7689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>
                <a:latin typeface="Calibri (Headings)"/>
              </a:rPr>
              <a:t>Kik profitálhatnak a hűtésből?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D8D8B-C92E-D175-B150-370698BFC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417"/>
          <a:stretch/>
        </p:blipFill>
        <p:spPr>
          <a:xfrm>
            <a:off x="125896" y="1478135"/>
            <a:ext cx="8110544" cy="44563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EA8B57-AA33-11B8-3B99-EB97134BAD13}"/>
              </a:ext>
            </a:extLst>
          </p:cNvPr>
          <p:cNvSpPr txBox="1"/>
          <p:nvPr/>
        </p:nvSpPr>
        <p:spPr>
          <a:xfrm>
            <a:off x="934277" y="6450626"/>
            <a:ext cx="106812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Barker M et al. Targeted Temperature Management After Out-of-Hospital Cardiac Arrest: Integrating Evidence Into Real World Practice. </a:t>
            </a:r>
            <a:r>
              <a:rPr lang="en-US" sz="1200" b="0" i="1" dirty="0">
                <a:solidFill>
                  <a:srgbClr val="212121"/>
                </a:solidFill>
                <a:effectLst/>
                <a:latin typeface="BlinkMacSystemFont"/>
              </a:rPr>
              <a:t>Can J </a:t>
            </a:r>
            <a:r>
              <a:rPr lang="en-US" sz="1200" b="0" i="1" dirty="0" err="1">
                <a:solidFill>
                  <a:srgbClr val="212121"/>
                </a:solidFill>
                <a:effectLst/>
                <a:latin typeface="BlinkMacSystemFont"/>
              </a:rPr>
              <a:t>Cardiol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. 2023;39(4):385-393.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59085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135AD-5A13-1B2B-8D11-4C17B515D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Calibri (Headings)"/>
              </a:rPr>
              <a:t>Köszönöm a megtisztelő figyelmet!</a:t>
            </a:r>
          </a:p>
        </p:txBody>
      </p:sp>
      <p:pic>
        <p:nvPicPr>
          <p:cNvPr id="6" name="Picture 2" descr="C:\Users\Endre\Downloads\MedicalCartoonFunnyPixMentoGER10_Hypothermie_RD_engl_klein.jpg">
            <a:extLst>
              <a:ext uri="{FF2B5EF4-FFF2-40B4-BE49-F238E27FC236}">
                <a16:creationId xmlns:a16="http://schemas.microsoft.com/office/drawing/2014/main" id="{158D0C58-CC76-AF25-07ED-99EB90E23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33" y="1690688"/>
            <a:ext cx="4320480" cy="511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48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BFB852B4-69A2-B0C4-4A92-FCA5463A5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364" y="781414"/>
            <a:ext cx="7664258" cy="22005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62E264A-00D9-C4EF-C446-1BE3C7E9B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857" y="2861999"/>
            <a:ext cx="7637271" cy="399600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EF1EF02-023F-7742-CD90-BE7E544D7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364" y="338355"/>
            <a:ext cx="7637271" cy="276750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223ED6EB-D65F-E0FF-54FC-22969D34794B}"/>
              </a:ext>
            </a:extLst>
          </p:cNvPr>
          <p:cNvSpPr/>
          <p:nvPr/>
        </p:nvSpPr>
        <p:spPr>
          <a:xfrm>
            <a:off x="7205452" y="338355"/>
            <a:ext cx="2051327" cy="276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zövegdoboz 3">
            <a:extLst>
              <a:ext uri="{FF2B5EF4-FFF2-40B4-BE49-F238E27FC236}">
                <a16:creationId xmlns:a16="http://schemas.microsoft.com/office/drawing/2014/main" id="{6C9DE90E-CC86-88BB-2442-3935E88D12A2}"/>
              </a:ext>
            </a:extLst>
          </p:cNvPr>
          <p:cNvSpPr txBox="1"/>
          <p:nvPr/>
        </p:nvSpPr>
        <p:spPr>
          <a:xfrm rot="5400000">
            <a:off x="6980602" y="2816031"/>
            <a:ext cx="7674787" cy="646331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Van rá finanszírozás!</a:t>
            </a:r>
          </a:p>
        </p:txBody>
      </p:sp>
    </p:spTree>
    <p:extLst>
      <p:ext uri="{BB962C8B-B14F-4D97-AF65-F5344CB8AC3E}">
        <p14:creationId xmlns:p14="http://schemas.microsoft.com/office/powerpoint/2010/main" val="28471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D13C-9658-8994-C66F-5D904195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5731" cy="1325563"/>
          </a:xfrm>
        </p:spPr>
        <p:txBody>
          <a:bodyPr>
            <a:normAutofit/>
          </a:bodyPr>
          <a:lstStyle/>
          <a:p>
            <a:r>
              <a:rPr lang="hu-HU" sz="3600" b="1" dirty="0">
                <a:latin typeface="Calibri (Headings)"/>
              </a:rPr>
              <a:t>Testhőmérséklet és </a:t>
            </a:r>
            <a:r>
              <a:rPr lang="hu-HU" sz="3600" b="1" dirty="0" smtClean="0">
                <a:latin typeface="Calibri (Headings)"/>
              </a:rPr>
              <a:t>PCAS </a:t>
            </a:r>
            <a:r>
              <a:rPr lang="hu-HU" sz="3600" b="1" dirty="0" err="1" smtClean="0">
                <a:latin typeface="Calibri (Headings)"/>
              </a:rPr>
              <a:t>neurologiai</a:t>
            </a:r>
            <a:r>
              <a:rPr lang="hu-HU" sz="3600" b="1" dirty="0" smtClean="0">
                <a:latin typeface="Calibri (Headings)"/>
              </a:rPr>
              <a:t> </a:t>
            </a:r>
            <a:r>
              <a:rPr lang="hu-HU" sz="3600" b="1" dirty="0">
                <a:latin typeface="Calibri (Headings)"/>
              </a:rPr>
              <a:t>kimenetel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762ED-9A65-9616-F7AA-BFDB1B3A4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b="1" i="1" dirty="0" err="1"/>
              <a:t>Hyperpyrexia</a:t>
            </a:r>
            <a:r>
              <a:rPr lang="hu-HU" b="1" i="1" dirty="0"/>
              <a:t> kezelése </a:t>
            </a:r>
            <a:endParaRPr lang="hu-HU" b="1" dirty="0"/>
          </a:p>
          <a:p>
            <a:pPr eaLnBrk="1" hangingPunct="1">
              <a:lnSpc>
                <a:spcPct val="80000"/>
              </a:lnSpc>
            </a:pPr>
            <a:r>
              <a:rPr lang="hu-HU" dirty="0" err="1"/>
              <a:t>Hyperpyrexia</a:t>
            </a:r>
            <a:r>
              <a:rPr lang="hu-HU" dirty="0"/>
              <a:t> (</a:t>
            </a:r>
            <a:r>
              <a:rPr lang="hu-HU" dirty="0" err="1"/>
              <a:t>hyperthermia</a:t>
            </a:r>
            <a:r>
              <a:rPr lang="hu-HU" dirty="0"/>
              <a:t>) </a:t>
            </a:r>
          </a:p>
          <a:p>
            <a:pPr lvl="1" eaLnBrk="1" hangingPunct="1">
              <a:lnSpc>
                <a:spcPct val="80000"/>
              </a:lnSpc>
            </a:pPr>
            <a:r>
              <a:rPr lang="hu-HU" dirty="0"/>
              <a:t>gyakori az első 48 h-ban szívmegállást követően </a:t>
            </a:r>
          </a:p>
          <a:p>
            <a:pPr eaLnBrk="1" hangingPunct="1">
              <a:lnSpc>
                <a:spcPct val="80000"/>
              </a:lnSpc>
            </a:pPr>
            <a:r>
              <a:rPr lang="hu-HU" dirty="0"/>
              <a:t>Rossz neurológiai kimenetel kockázata </a:t>
            </a:r>
          </a:p>
          <a:p>
            <a:pPr lvl="1" eaLnBrk="1" hangingPunct="1">
              <a:lnSpc>
                <a:spcPct val="80000"/>
              </a:lnSpc>
            </a:pPr>
            <a:r>
              <a:rPr lang="hu-HU" dirty="0"/>
              <a:t>&gt;37 ◦C felett minden egyes fokkal nő!</a:t>
            </a:r>
          </a:p>
          <a:p>
            <a:pPr eaLnBrk="1" hangingPunct="1">
              <a:lnSpc>
                <a:spcPct val="80000"/>
              </a:lnSpc>
            </a:pPr>
            <a:r>
              <a:rPr lang="hu-HU" dirty="0" err="1"/>
              <a:t>Antipyreticumok</a:t>
            </a:r>
            <a:r>
              <a:rPr lang="hu-HU" dirty="0"/>
              <a:t> és / vagy fizikai hűtés </a:t>
            </a:r>
          </a:p>
          <a:p>
            <a:pPr lvl="1" eaLnBrk="1" hangingPunct="1">
              <a:lnSpc>
                <a:spcPct val="80000"/>
              </a:lnSpc>
            </a:pPr>
            <a:r>
              <a:rPr lang="hu-HU" dirty="0"/>
              <a:t>csökkentik az </a:t>
            </a:r>
            <a:r>
              <a:rPr lang="hu-HU" dirty="0" err="1"/>
              <a:t>infarctus</a:t>
            </a:r>
            <a:r>
              <a:rPr lang="hu-HU" dirty="0"/>
              <a:t> területét globális </a:t>
            </a:r>
            <a:r>
              <a:rPr lang="hu-HU" dirty="0" err="1"/>
              <a:t>ischaemiás</a:t>
            </a:r>
            <a:r>
              <a:rPr lang="hu-HU" dirty="0"/>
              <a:t> állatmodellben</a:t>
            </a:r>
          </a:p>
          <a:p>
            <a:pPr eaLnBrk="1" hangingPunct="1">
              <a:lnSpc>
                <a:spcPct val="80000"/>
              </a:lnSpc>
            </a:pPr>
            <a:r>
              <a:rPr lang="hu-HU" dirty="0"/>
              <a:t>Minden </a:t>
            </a:r>
            <a:r>
              <a:rPr lang="hu-HU" dirty="0" err="1"/>
              <a:t>hyperthermiát</a:t>
            </a:r>
            <a:r>
              <a:rPr lang="hu-HU" dirty="0"/>
              <a:t> kezelni kell az első 72 órában ROSC után </a:t>
            </a:r>
          </a:p>
          <a:p>
            <a:pPr lvl="1" eaLnBrk="1" hangingPunct="1">
              <a:lnSpc>
                <a:spcPct val="80000"/>
              </a:lnSpc>
            </a:pPr>
            <a:r>
              <a:rPr lang="hu-HU" dirty="0" err="1"/>
              <a:t>antipyreticum</a:t>
            </a:r>
            <a:r>
              <a:rPr lang="hu-HU" dirty="0"/>
              <a:t> és/vagy </a:t>
            </a:r>
          </a:p>
          <a:p>
            <a:pPr lvl="1" eaLnBrk="1" hangingPunct="1">
              <a:lnSpc>
                <a:spcPct val="80000"/>
              </a:lnSpc>
            </a:pPr>
            <a:r>
              <a:rPr lang="hu-HU" dirty="0"/>
              <a:t>aktív hűtés: </a:t>
            </a:r>
            <a:r>
              <a:rPr lang="hu-HU" i="1" dirty="0" err="1"/>
              <a:t>therapiás</a:t>
            </a:r>
            <a:r>
              <a:rPr lang="hu-HU" i="1" dirty="0"/>
              <a:t> </a:t>
            </a:r>
            <a:r>
              <a:rPr lang="hu-HU" i="1" dirty="0" err="1"/>
              <a:t>hypothermia</a:t>
            </a:r>
            <a:r>
              <a:rPr lang="hu-HU" i="1" dirty="0"/>
              <a:t> (THT), </a:t>
            </a:r>
          </a:p>
          <a:p>
            <a:pPr lvl="1" eaLnBrk="1" hangingPunct="1">
              <a:lnSpc>
                <a:spcPct val="80000"/>
              </a:lnSpc>
            </a:pPr>
            <a:r>
              <a:rPr lang="hu-HU" i="1" dirty="0"/>
              <a:t>Célhőmérséklet-orientált kezelés (TTM)</a:t>
            </a:r>
            <a:endParaRPr lang="hu-HU" dirty="0"/>
          </a:p>
          <a:p>
            <a:endParaRPr lang="hu-HU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27CD9-D3F9-7B8B-753A-DC74B06D7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9565" y="4527826"/>
            <a:ext cx="3147392" cy="2098261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504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5F513-5388-144D-5C5C-E469A8B3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dirty="0">
                <a:latin typeface="Calibri (Headings)"/>
              </a:rPr>
              <a:t>Terápiás </a:t>
            </a:r>
            <a:r>
              <a:rPr lang="hu-HU" sz="3600" b="1" dirty="0" err="1">
                <a:latin typeface="Calibri (Headings)"/>
              </a:rPr>
              <a:t>hypothermia</a:t>
            </a:r>
            <a:r>
              <a:rPr lang="hu-HU" sz="3600" b="1" dirty="0">
                <a:latin typeface="Calibri (Headings)"/>
              </a:rPr>
              <a:t> </a:t>
            </a:r>
            <a:r>
              <a:rPr lang="hu-HU" sz="3600" b="1" dirty="0" err="1">
                <a:latin typeface="Calibri (Headings)"/>
              </a:rPr>
              <a:t>neuroprotektív</a:t>
            </a:r>
            <a:r>
              <a:rPr lang="hu-HU" sz="3600" b="1" dirty="0">
                <a:latin typeface="Calibri (Headings)"/>
              </a:rPr>
              <a:t> hatásai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DB97D-7573-D26C-76EF-CBD37FD9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057" y="2148210"/>
            <a:ext cx="10515600" cy="4351338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Metabolism</a:t>
            </a:r>
            <a:r>
              <a:rPr kumimoji="0" lang="hu-HU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us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csökken: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8%</a:t>
            </a:r>
            <a:r>
              <a:rPr kumimoji="0" lang="hu-H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/1°C </a:t>
            </a:r>
            <a:r>
              <a:rPr kumimoji="0" lang="hu-HU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maghő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Csökken a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neurologi</a:t>
            </a:r>
            <a:r>
              <a:rPr kumimoji="0" lang="hu-HU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ai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ele</a:t>
            </a:r>
            <a:r>
              <a:rPr kumimoji="0" lang="hu-HU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ktromos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tivit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ás,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</a:t>
            </a:r>
            <a:r>
              <a:rPr kumimoji="0" lang="en-US" sz="240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igény és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CO</a:t>
            </a:r>
            <a:r>
              <a:rPr kumimoji="0" lang="hu-HU" sz="240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produ</a:t>
            </a:r>
            <a:r>
              <a:rPr kumimoji="0" lang="hu-HU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kció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endParaRPr kumimoji="0" lang="hu-HU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Elnyomja az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epileptic</a:t>
            </a:r>
            <a:r>
              <a:rPr kumimoji="0" lang="hu-HU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us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activit</a:t>
            </a:r>
            <a:r>
              <a:rPr kumimoji="0" lang="hu-HU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ást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, görcsrohamokat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Csökkenti 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―"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a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reperfusio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s károsodást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―"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a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vascularis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permeabilit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ást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 és az ödémaképzést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―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apoptosis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t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, calpain-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medi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álta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 proteolysis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t és a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 DN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károsodást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Növeli az </a:t>
            </a:r>
            <a:r>
              <a:rPr kumimoji="0" lang="hu-HU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ischaemia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-toleranciát</a:t>
            </a:r>
            <a:endParaRPr kumimoji="0" lang="hu-HU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261598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33595"/>
            <a:ext cx="10515600" cy="1325563"/>
          </a:xfrm>
        </p:spPr>
        <p:txBody>
          <a:bodyPr/>
          <a:lstStyle/>
          <a:p>
            <a:r>
              <a:rPr lang="hu-HU" b="1" dirty="0" err="1" smtClean="0">
                <a:latin typeface="+mn-lt"/>
              </a:rPr>
              <a:t>Hipotermia</a:t>
            </a:r>
            <a:r>
              <a:rPr lang="hu-HU" b="1" dirty="0" smtClean="0">
                <a:latin typeface="+mn-lt"/>
              </a:rPr>
              <a:t> </a:t>
            </a:r>
            <a:r>
              <a:rPr lang="hu-HU" b="1" dirty="0" smtClean="0">
                <a:latin typeface="+mn-lt"/>
              </a:rPr>
              <a:t>&amp; CA </a:t>
            </a:r>
            <a:endParaRPr lang="hu-HU" b="1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7048" y="1868147"/>
            <a:ext cx="10796752" cy="4855781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„Aki </a:t>
            </a:r>
            <a:r>
              <a:rPr lang="hu-HU" dirty="0"/>
              <a:t>hideg, az nem halott, amíg nem </a:t>
            </a:r>
            <a:r>
              <a:rPr lang="hu-HU" dirty="0" smtClean="0"/>
              <a:t>meleg (°C/°F/°K – megj. ZE) ÉS halott”</a:t>
            </a:r>
          </a:p>
          <a:p>
            <a:r>
              <a:rPr lang="hu-HU" dirty="0" smtClean="0"/>
              <a:t>Súlyos </a:t>
            </a:r>
            <a:r>
              <a:rPr lang="hu-HU" dirty="0" err="1" smtClean="0"/>
              <a:t>hipotermia</a:t>
            </a:r>
            <a:r>
              <a:rPr lang="hu-HU" dirty="0" smtClean="0"/>
              <a:t> </a:t>
            </a:r>
            <a:r>
              <a:rPr lang="hu-HU" dirty="0"/>
              <a:t>(testhő &lt;30 °C) </a:t>
            </a:r>
          </a:p>
          <a:p>
            <a:pPr lvl="1"/>
            <a:r>
              <a:rPr lang="hu-HU" dirty="0"/>
              <a:t>a szervezet életfunkciói </a:t>
            </a:r>
            <a:r>
              <a:rPr lang="hu-HU" dirty="0" smtClean="0"/>
              <a:t>lassulnak, </a:t>
            </a:r>
            <a:r>
              <a:rPr lang="hu-HU" i="1" dirty="0"/>
              <a:t>ezért</a:t>
            </a:r>
            <a:r>
              <a:rPr lang="hu-HU" dirty="0"/>
              <a:t> </a:t>
            </a:r>
          </a:p>
          <a:p>
            <a:pPr lvl="1"/>
            <a:r>
              <a:rPr lang="hu-HU" dirty="0"/>
              <a:t>az </a:t>
            </a:r>
            <a:r>
              <a:rPr lang="hu-HU" dirty="0" err="1"/>
              <a:t>újraélesztést</a:t>
            </a:r>
            <a:r>
              <a:rPr lang="hu-HU" dirty="0"/>
              <a:t> sokkal hosszabb ideig kell folytatni, </a:t>
            </a:r>
          </a:p>
          <a:p>
            <a:pPr lvl="1"/>
            <a:r>
              <a:rPr lang="hu-HU" dirty="0"/>
              <a:t>a túlélési esélyek jobbak, mint </a:t>
            </a:r>
            <a:r>
              <a:rPr lang="hu-HU" dirty="0" err="1"/>
              <a:t>normotermiában</a:t>
            </a:r>
            <a:r>
              <a:rPr lang="hu-HU" dirty="0"/>
              <a:t> elhúzódó keringésmegállás esetén.</a:t>
            </a:r>
          </a:p>
          <a:p>
            <a:r>
              <a:rPr lang="hu-HU" dirty="0" smtClean="0"/>
              <a:t>Prognózis</a:t>
            </a:r>
          </a:p>
          <a:p>
            <a:pPr lvl="1"/>
            <a:r>
              <a:rPr lang="hu-HU" altLang="hu-HU" dirty="0" err="1" smtClean="0"/>
              <a:t>Hipotermiában</a:t>
            </a:r>
            <a:r>
              <a:rPr lang="hu-HU" altLang="hu-HU" dirty="0" smtClean="0"/>
              <a:t> </a:t>
            </a:r>
            <a:r>
              <a:rPr lang="hu-HU" altLang="hu-HU" dirty="0"/>
              <a:t>szívmegállást túlélni sokkal nagyobb eséllyel lehet, még hosszú </a:t>
            </a:r>
            <a:r>
              <a:rPr lang="hu-HU" altLang="hu-HU" dirty="0" err="1"/>
              <a:t>újraélesztés</a:t>
            </a:r>
            <a:r>
              <a:rPr lang="hu-HU" altLang="hu-HU" dirty="0"/>
              <a:t> után is, ha a beteg kórházban megfelelően </a:t>
            </a:r>
            <a:r>
              <a:rPr lang="hu-HU" altLang="hu-HU" dirty="0" smtClean="0"/>
              <a:t>visszamelegíthető</a:t>
            </a:r>
          </a:p>
          <a:p>
            <a:r>
              <a:rPr lang="hu-HU" altLang="hu-HU" dirty="0" smtClean="0"/>
              <a:t>A </a:t>
            </a:r>
            <a:r>
              <a:rPr lang="hu-HU" altLang="hu-HU" dirty="0"/>
              <a:t>túlélés és neurológiai kimenetel jobb, különösen, ha az esemény </a:t>
            </a:r>
            <a:endParaRPr lang="hu-HU" altLang="hu-HU" dirty="0" smtClean="0"/>
          </a:p>
          <a:p>
            <a:pPr lvl="1"/>
            <a:r>
              <a:rPr lang="hu-HU" altLang="hu-HU" dirty="0" smtClean="0"/>
              <a:t>vízbe </a:t>
            </a:r>
            <a:r>
              <a:rPr lang="hu-HU" altLang="hu-HU" dirty="0"/>
              <a:t>merülés, </a:t>
            </a:r>
          </a:p>
          <a:p>
            <a:pPr lvl="1"/>
            <a:r>
              <a:rPr lang="hu-HU" altLang="hu-HU" dirty="0" smtClean="0"/>
              <a:t>lavina </a:t>
            </a:r>
            <a:r>
              <a:rPr lang="hu-HU" altLang="hu-HU" dirty="0"/>
              <a:t>vagy </a:t>
            </a:r>
            <a:endParaRPr lang="hu-HU" altLang="hu-HU" dirty="0" smtClean="0"/>
          </a:p>
          <a:p>
            <a:pPr lvl="1"/>
            <a:r>
              <a:rPr lang="hu-HU" altLang="hu-HU" dirty="0" smtClean="0"/>
              <a:t>hideg </a:t>
            </a:r>
            <a:r>
              <a:rPr lang="hu-HU" altLang="hu-HU" dirty="0"/>
              <a:t>környezet miatt </a:t>
            </a:r>
            <a:r>
              <a:rPr lang="hu-HU" altLang="hu-HU" dirty="0" smtClean="0"/>
              <a:t>történt</a:t>
            </a:r>
          </a:p>
          <a:p>
            <a:r>
              <a:rPr lang="hu-HU" dirty="0" smtClean="0"/>
              <a:t>Alapbetegségek/-körülmények </a:t>
            </a:r>
            <a:endParaRPr lang="en-US" dirty="0"/>
          </a:p>
          <a:p>
            <a:pPr lvl="1"/>
            <a:r>
              <a:rPr lang="hu-HU" dirty="0" smtClean="0"/>
              <a:t>Annak ellenére, hogy hideg expozíció volt, </a:t>
            </a:r>
          </a:p>
          <a:p>
            <a:pPr lvl="1"/>
            <a:r>
              <a:rPr lang="hu-HU" dirty="0" smtClean="0"/>
              <a:t>Elveszíthetjük a beteget olyan körülmények között, ahol </a:t>
            </a:r>
            <a:r>
              <a:rPr lang="hu-HU" dirty="0" err="1" smtClean="0"/>
              <a:t>hipotermia</a:t>
            </a:r>
            <a:r>
              <a:rPr lang="hu-HU" dirty="0" smtClean="0"/>
              <a:t> következmény , inkább mint ok. </a:t>
            </a:r>
            <a:r>
              <a:rPr lang="en-US" dirty="0"/>
              <a:t> </a:t>
            </a:r>
            <a:endParaRPr lang="hu-HU" dirty="0"/>
          </a:p>
          <a:p>
            <a:endParaRPr lang="hu-H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833" y="0"/>
            <a:ext cx="4749593" cy="153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 err="1">
                <a:latin typeface="+mn-lt"/>
              </a:rPr>
              <a:t>Újraélesztés</a:t>
            </a:r>
            <a:r>
              <a:rPr lang="hu-HU" b="1" dirty="0">
                <a:latin typeface="+mn-lt"/>
              </a:rPr>
              <a:t> </a:t>
            </a:r>
            <a:r>
              <a:rPr lang="hu-HU" b="1" dirty="0" err="1">
                <a:latin typeface="+mn-lt"/>
              </a:rPr>
              <a:t>hipotermiában</a:t>
            </a:r>
            <a:endParaRPr lang="hu-HU" b="1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93558" y="1796714"/>
            <a:ext cx="10988842" cy="5366083"/>
          </a:xfrm>
        </p:spPr>
        <p:txBody>
          <a:bodyPr>
            <a:normAutofit/>
          </a:bodyPr>
          <a:lstStyle/>
          <a:p>
            <a:r>
              <a:rPr lang="hu-HU" dirty="0" smtClean="0"/>
              <a:t>BLS/ALS ugyanaz, mint normál esetben, DE:</a:t>
            </a:r>
          </a:p>
          <a:p>
            <a:pPr lvl="1"/>
            <a:r>
              <a:rPr lang="hu-HU" dirty="0" smtClean="0"/>
              <a:t>Testhő &lt;30 °C, legfeljebb 3 </a:t>
            </a:r>
            <a:r>
              <a:rPr lang="hu-HU" dirty="0" smtClean="0"/>
              <a:t>DF </a:t>
            </a:r>
            <a:r>
              <a:rPr lang="hu-HU" dirty="0" smtClean="0"/>
              <a:t>kísérletet lehet tenni, amíg nem történik aktív melegítés</a:t>
            </a:r>
          </a:p>
          <a:p>
            <a:pPr lvl="1"/>
            <a:r>
              <a:rPr lang="hu-HU" dirty="0" smtClean="0"/>
              <a:t>Gyógyszeres beavatkozások (pl. adrenalin) hatékonysága redukált, ezért </a:t>
            </a:r>
          </a:p>
          <a:p>
            <a:pPr lvl="2"/>
            <a:r>
              <a:rPr lang="hu-HU" dirty="0" smtClean="0"/>
              <a:t>30 °C alatt nem javasolt ismételni, </a:t>
            </a:r>
          </a:p>
          <a:p>
            <a:pPr lvl="2"/>
            <a:r>
              <a:rPr lang="hu-HU" dirty="0" smtClean="0"/>
              <a:t>csak egyszer adható, majd a </a:t>
            </a:r>
            <a:r>
              <a:rPr lang="hu-HU" dirty="0" smtClean="0"/>
              <a:t>gyógyszerelést </a:t>
            </a:r>
            <a:r>
              <a:rPr lang="hu-HU" dirty="0" smtClean="0"/>
              <a:t>a felmelegedés után kell folytatni.</a:t>
            </a:r>
          </a:p>
          <a:p>
            <a:r>
              <a:rPr lang="hu-HU" dirty="0" smtClean="0"/>
              <a:t>Eszközös melegítés (pl. ECMO, </a:t>
            </a:r>
            <a:r>
              <a:rPr lang="hu-HU" dirty="0" err="1" smtClean="0"/>
              <a:t>kardiopulmonális</a:t>
            </a:r>
            <a:r>
              <a:rPr lang="hu-HU" dirty="0" smtClean="0"/>
              <a:t> </a:t>
            </a:r>
            <a:r>
              <a:rPr lang="hu-HU" dirty="0" err="1" smtClean="0"/>
              <a:t>bypass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súlyos esetben = arany standard</a:t>
            </a:r>
          </a:p>
          <a:p>
            <a:pPr lvl="1"/>
            <a:r>
              <a:rPr lang="hu-HU" dirty="0" smtClean="0"/>
              <a:t>kevésbé súlyosnál: </a:t>
            </a:r>
          </a:p>
          <a:p>
            <a:pPr lvl="2"/>
            <a:r>
              <a:rPr lang="hu-HU" dirty="0" smtClean="0"/>
              <a:t>meleg infúzió, </a:t>
            </a:r>
          </a:p>
          <a:p>
            <a:pPr lvl="2"/>
            <a:r>
              <a:rPr lang="hu-HU" dirty="0" smtClean="0"/>
              <a:t>meleg levegő, </a:t>
            </a:r>
          </a:p>
          <a:p>
            <a:pPr lvl="2"/>
            <a:r>
              <a:rPr lang="hu-HU" dirty="0" smtClean="0"/>
              <a:t>testfelület melegítése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53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>
            <a:cxnSpLocks/>
          </p:cNvCxnSpPr>
          <p:nvPr/>
        </p:nvCxnSpPr>
        <p:spPr>
          <a:xfrm flipV="1">
            <a:off x="489439" y="1795414"/>
            <a:ext cx="0" cy="1933754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34"/>
          <p:cNvSpPr>
            <a:spLocks noGrp="1"/>
          </p:cNvSpPr>
          <p:nvPr>
            <p:ph type="body" sz="quarter" idx="13"/>
          </p:nvPr>
        </p:nvSpPr>
        <p:spPr>
          <a:xfrm>
            <a:off x="225239" y="320089"/>
            <a:ext cx="11836069" cy="682224"/>
          </a:xfrm>
        </p:spPr>
        <p:txBody>
          <a:bodyPr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Mérföldkövek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az</a:t>
            </a:r>
            <a:r>
              <a:rPr lang="en-US" sz="3600" b="1" dirty="0">
                <a:solidFill>
                  <a:schemeClr val="tx1"/>
                </a:solidFill>
              </a:rPr>
              <a:t> "</a:t>
            </a:r>
            <a:r>
              <a:rPr lang="en-US" sz="3600" b="1" dirty="0" err="1">
                <a:solidFill>
                  <a:schemeClr val="tx1"/>
                </a:solidFill>
              </a:rPr>
              <a:t>újraélesztés</a:t>
            </a:r>
            <a:r>
              <a:rPr lang="hu-HU" sz="3600" b="1" dirty="0">
                <a:solidFill>
                  <a:schemeClr val="tx1"/>
                </a:solidFill>
              </a:rPr>
              <a:t>t követő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hu-HU" sz="3600" b="1" dirty="0">
                <a:solidFill>
                  <a:schemeClr val="tx1"/>
                </a:solidFill>
              </a:rPr>
              <a:t>ellátásban</a:t>
            </a:r>
            <a:r>
              <a:rPr lang="en-US" sz="3600" b="1" dirty="0">
                <a:solidFill>
                  <a:schemeClr val="tx1"/>
                </a:solidFill>
              </a:rPr>
              <a:t>"</a:t>
            </a:r>
          </a:p>
        </p:txBody>
      </p:sp>
      <p:sp>
        <p:nvSpPr>
          <p:cNvPr id="27" name="Rechteck 26"/>
          <p:cNvSpPr/>
          <p:nvPr/>
        </p:nvSpPr>
        <p:spPr bwMode="auto">
          <a:xfrm>
            <a:off x="76046" y="3783859"/>
            <a:ext cx="11985262" cy="225781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43051" y="386265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489440" y="1400963"/>
            <a:ext cx="2021697" cy="1673179"/>
          </a:xfrm>
          <a:prstGeom prst="rect">
            <a:avLst/>
          </a:prstGeom>
        </p:spPr>
        <p:txBody>
          <a:bodyPr vert="horz" lIns="108000" tIns="0" rIns="180000" bIns="0" rtlCol="0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Első</a:t>
            </a: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ALS &amp; BLS </a:t>
            </a:r>
            <a:r>
              <a:rPr kumimoji="0" lang="hu-HU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iránylevek</a:t>
            </a: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Peter Safar közzétette az első újraélesztési irányelveket</a:t>
            </a:r>
          </a:p>
        </p:txBody>
      </p:sp>
      <p:cxnSp>
        <p:nvCxnSpPr>
          <p:cNvPr id="97" name="Gerade Verbindung 96"/>
          <p:cNvCxnSpPr>
            <a:cxnSpLocks/>
          </p:cNvCxnSpPr>
          <p:nvPr/>
        </p:nvCxnSpPr>
        <p:spPr>
          <a:xfrm flipV="1">
            <a:off x="1170960" y="4201844"/>
            <a:ext cx="17282" cy="1828150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1170960" y="384923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1" name="Gerade Verbindung 100"/>
          <p:cNvCxnSpPr>
            <a:cxnSpLocks/>
          </p:cNvCxnSpPr>
          <p:nvPr/>
        </p:nvCxnSpPr>
        <p:spPr>
          <a:xfrm flipV="1">
            <a:off x="2251080" y="1781994"/>
            <a:ext cx="0" cy="1807754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2181821" y="3843619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2251080" y="1363704"/>
            <a:ext cx="1960876" cy="1463999"/>
          </a:xfrm>
          <a:prstGeom prst="rect">
            <a:avLst/>
          </a:prstGeom>
        </p:spPr>
        <p:txBody>
          <a:bodyPr vert="horz" lIns="108000" tIns="0" rIns="180000" bIns="0" rtlCol="0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ILCOR statement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sikeres újraélesztés</a:t>
            </a:r>
            <a:r>
              <a:rPr kumimoji="0" lang="hu-HU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követően 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első alkalommal enyhe terápiás hipotermia ajánlott</a:t>
            </a:r>
          </a:p>
        </p:txBody>
      </p:sp>
      <p:cxnSp>
        <p:nvCxnSpPr>
          <p:cNvPr id="105" name="Gerade Verbindung 104"/>
          <p:cNvCxnSpPr>
            <a:cxnSpLocks/>
          </p:cNvCxnSpPr>
          <p:nvPr/>
        </p:nvCxnSpPr>
        <p:spPr>
          <a:xfrm flipV="1">
            <a:off x="5377955" y="4201844"/>
            <a:ext cx="3174" cy="1828150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3223188" y="384923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5381871" y="4590066"/>
            <a:ext cx="2021697" cy="1463999"/>
          </a:xfrm>
          <a:prstGeom prst="rect">
            <a:avLst/>
          </a:prstGeom>
        </p:spPr>
        <p:txBody>
          <a:bodyPr vert="horz" lIns="108000" tIns="0" rIns="180000" bIns="0" rtlCol="0" anchor="b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TTM trial (Niklas </a:t>
            </a:r>
            <a:r>
              <a:rPr kumimoji="0" lang="en-US" sz="1600" b="1" i="0" u="none" strike="noStrike" kern="1200" cap="none" spc="0" normalizeH="0" baseline="0" noProof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Niels</a:t>
            </a:r>
            <a:r>
              <a:rPr kumimoji="0" lang="hu-HU" sz="1600" b="1" i="0" u="none" strike="noStrike" kern="1200" cap="none" spc="0" normalizeH="0" baseline="0" noProof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600" b="1" i="0" u="none" strike="noStrike" kern="1200" cap="none" spc="0" normalizeH="0" baseline="0" noProof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Új tanulmány, amely szerint 36 fok elegendő bizonyos célcsoport számára</a:t>
            </a:r>
          </a:p>
        </p:txBody>
      </p:sp>
      <p:cxnSp>
        <p:nvCxnSpPr>
          <p:cNvPr id="109" name="Gerade Verbindung 108"/>
          <p:cNvCxnSpPr>
            <a:cxnSpLocks/>
          </p:cNvCxnSpPr>
          <p:nvPr/>
        </p:nvCxnSpPr>
        <p:spPr>
          <a:xfrm flipV="1">
            <a:off x="4285308" y="1781994"/>
            <a:ext cx="18001" cy="1933754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230428" y="3840827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4303309" y="1363704"/>
            <a:ext cx="2021697" cy="1463999"/>
          </a:xfrm>
          <a:prstGeom prst="rect">
            <a:avLst/>
          </a:prstGeom>
        </p:spPr>
        <p:txBody>
          <a:bodyPr vert="horz" lIns="108000" tIns="0" rIns="180000" bIns="0" rtlCol="0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ERC guidline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hu-HU" sz="1400" noProof="1">
                <a:latin typeface="Calibri" panose="020F0502020204030204"/>
              </a:rPr>
              <a:t>Konszolidáció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</a:t>
            </a:r>
            <a:r>
              <a:rPr kumimoji="0" lang="hu-HU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iránymutatás</a:t>
            </a:r>
            <a:r>
              <a:rPr kumimoji="0" lang="hu-HU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5347424" y="383581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5890950" y="3834073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7" name="Gerade Verbindung 56"/>
          <p:cNvCxnSpPr>
            <a:cxnSpLocks/>
          </p:cNvCxnSpPr>
          <p:nvPr/>
        </p:nvCxnSpPr>
        <p:spPr>
          <a:xfrm flipH="1" flipV="1">
            <a:off x="5957486" y="1745841"/>
            <a:ext cx="1" cy="1842166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6030839" y="1360676"/>
            <a:ext cx="2156605" cy="1463999"/>
          </a:xfrm>
          <a:prstGeom prst="rect">
            <a:avLst/>
          </a:prstGeom>
        </p:spPr>
        <p:txBody>
          <a:bodyPr vert="horz" lIns="108000" tIns="0" rIns="180000" bIns="0" rtlCol="0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ERC guideline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hu-HU" sz="1400" noProof="1">
                <a:solidFill>
                  <a:schemeClr val="bg1">
                    <a:lumMod val="85000"/>
                  </a:schemeClr>
                </a:solidFill>
                <a:latin typeface="Calibri" panose="020F0502020204030204"/>
              </a:rPr>
              <a:t>A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TTM "s</a:t>
            </a:r>
            <a:r>
              <a:rPr kumimoji="0" lang="hu-HU" sz="14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pongy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 formulája. Bármi lehetséges, de a </a:t>
            </a:r>
            <a:r>
              <a:rPr kumimoji="0" 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láza</a:t>
            </a:r>
            <a:r>
              <a:rPr kumimoji="0" lang="hu-HU" sz="1400" b="0" i="0" u="none" strike="noStrike" kern="1200" cap="none" spc="0" normalizeH="0" baseline="0" noProof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kerülni kell</a:t>
            </a:r>
          </a:p>
        </p:txBody>
      </p:sp>
      <p:cxnSp>
        <p:nvCxnSpPr>
          <p:cNvPr id="60" name="Gerade Verbindung 59"/>
          <p:cNvCxnSpPr>
            <a:cxnSpLocks/>
          </p:cNvCxnSpPr>
          <p:nvPr/>
        </p:nvCxnSpPr>
        <p:spPr>
          <a:xfrm flipV="1">
            <a:off x="3289723" y="4201844"/>
            <a:ext cx="3174" cy="1841906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3320187" y="5035221"/>
            <a:ext cx="2021697" cy="1463999"/>
          </a:xfrm>
          <a:prstGeom prst="rect">
            <a:avLst/>
          </a:prstGeom>
        </p:spPr>
        <p:txBody>
          <a:bodyPr vert="horz" lIns="108000" tIns="0" rIns="180000" bIns="0" rtlCol="0" anchor="b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ERC guideline 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jobb neurológiai kimenetel elérése érdekében javasolt a hypothermia alkalmazása újraélesztést követően (NNT 6)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1296521" y="4336891"/>
            <a:ext cx="2021697" cy="1463999"/>
          </a:xfrm>
          <a:prstGeom prst="rect">
            <a:avLst/>
          </a:prstGeom>
        </p:spPr>
        <p:txBody>
          <a:bodyPr vert="horz" lIns="108000" tIns="0" rIns="180000" bIns="0" rtlCol="0" anchor="b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Landmark studies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HACA &amp; Bernhard egy időben jelent meg. (jó túlélés a sikeres újraélesztés után)</a:t>
            </a:r>
          </a:p>
        </p:txBody>
      </p:sp>
      <p:sp>
        <p:nvSpPr>
          <p:cNvPr id="14" name="Textfeld 13"/>
          <p:cNvSpPr txBox="1"/>
          <p:nvPr/>
        </p:nvSpPr>
        <p:spPr>
          <a:xfrm flipH="1">
            <a:off x="2242639" y="3455173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feld 41"/>
          <p:cNvSpPr txBox="1"/>
          <p:nvPr/>
        </p:nvSpPr>
        <p:spPr>
          <a:xfrm flipH="1">
            <a:off x="407977" y="3478910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1961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feld 42"/>
          <p:cNvSpPr txBox="1"/>
          <p:nvPr/>
        </p:nvSpPr>
        <p:spPr>
          <a:xfrm flipH="1">
            <a:off x="1134251" y="3967805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feld 43"/>
          <p:cNvSpPr txBox="1"/>
          <p:nvPr/>
        </p:nvSpPr>
        <p:spPr>
          <a:xfrm flipH="1">
            <a:off x="3294491" y="3967805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feld 44"/>
          <p:cNvSpPr txBox="1"/>
          <p:nvPr/>
        </p:nvSpPr>
        <p:spPr>
          <a:xfrm flipH="1">
            <a:off x="5382723" y="3967805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feld 45"/>
          <p:cNvSpPr txBox="1"/>
          <p:nvPr/>
        </p:nvSpPr>
        <p:spPr>
          <a:xfrm flipH="1">
            <a:off x="5944957" y="3468674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feld 46"/>
          <p:cNvSpPr txBox="1"/>
          <p:nvPr/>
        </p:nvSpPr>
        <p:spPr>
          <a:xfrm flipH="1">
            <a:off x="4313266" y="3463749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11" descr="© INSCALE GmbH, 26.05.2010&#10;http://www.presentationload.com/">
            <a:extLst>
              <a:ext uri="{FF2B5EF4-FFF2-40B4-BE49-F238E27FC236}">
                <a16:creationId xmlns:a16="http://schemas.microsoft.com/office/drawing/2014/main" id="{A9BAD3DA-CA16-4DA8-BB8E-796801A2B9E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88889" y="3843619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AB29F56-C6F7-4280-957A-43080ABB1433}"/>
              </a:ext>
            </a:extLst>
          </p:cNvPr>
          <p:cNvSpPr txBox="1"/>
          <p:nvPr/>
        </p:nvSpPr>
        <p:spPr>
          <a:xfrm>
            <a:off x="7433164" y="4450446"/>
            <a:ext cx="159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TTM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trial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Gerade Verbindung 56">
            <a:extLst>
              <a:ext uri="{FF2B5EF4-FFF2-40B4-BE49-F238E27FC236}">
                <a16:creationId xmlns:a16="http://schemas.microsoft.com/office/drawing/2014/main" id="{484B323B-7E7B-48D6-91C3-7AE591701333}"/>
              </a:ext>
            </a:extLst>
          </p:cNvPr>
          <p:cNvCxnSpPr>
            <a:cxnSpLocks/>
          </p:cNvCxnSpPr>
          <p:nvPr/>
        </p:nvCxnSpPr>
        <p:spPr>
          <a:xfrm flipH="1" flipV="1">
            <a:off x="7462943" y="4236929"/>
            <a:ext cx="1" cy="1842166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11" descr="© INSCALE GmbH, 26.05.2010&#10;http://www.presentationload.com/">
            <a:extLst>
              <a:ext uri="{FF2B5EF4-FFF2-40B4-BE49-F238E27FC236}">
                <a16:creationId xmlns:a16="http://schemas.microsoft.com/office/drawing/2014/main" id="{A7744BFC-B5CD-47F2-AB07-10CA734E34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7974223" y="385295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A17A95BD-ECCF-4BEB-A0CD-4E452DCAC60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067665" y="1368418"/>
            <a:ext cx="2156605" cy="1463999"/>
          </a:xfrm>
          <a:prstGeom prst="rect">
            <a:avLst/>
          </a:prstGeom>
        </p:spPr>
        <p:txBody>
          <a:bodyPr vert="horz" lIns="108000" tIns="0" rIns="180000" bIns="0" rtlCol="0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Hyperion trial 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Jelentős </a:t>
            </a:r>
            <a:r>
              <a:rPr kumimoji="0" 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TTM-előny 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nem sokkolható ritmusok esetén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1A8E0C4-DD65-46F9-B0F3-D68DC5F9A1CC}"/>
              </a:ext>
            </a:extLst>
          </p:cNvPr>
          <p:cNvSpPr txBox="1"/>
          <p:nvPr/>
        </p:nvSpPr>
        <p:spPr>
          <a:xfrm flipH="1">
            <a:off x="8040760" y="3456608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Gerade Verbindung 56">
            <a:extLst>
              <a:ext uri="{FF2B5EF4-FFF2-40B4-BE49-F238E27FC236}">
                <a16:creationId xmlns:a16="http://schemas.microsoft.com/office/drawing/2014/main" id="{7E7B6766-95D0-42A3-BEF9-BEB6DB9A7D15}"/>
              </a:ext>
            </a:extLst>
          </p:cNvPr>
          <p:cNvCxnSpPr>
            <a:cxnSpLocks/>
          </p:cNvCxnSpPr>
          <p:nvPr/>
        </p:nvCxnSpPr>
        <p:spPr>
          <a:xfrm flipH="1" flipV="1">
            <a:off x="8053288" y="1684090"/>
            <a:ext cx="1" cy="1842166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11" descr="© INSCALE GmbH, 26.05.2010&#10;http://www.presentationload.com/">
            <a:extLst>
              <a:ext uri="{FF2B5EF4-FFF2-40B4-BE49-F238E27FC236}">
                <a16:creationId xmlns:a16="http://schemas.microsoft.com/office/drawing/2014/main" id="{16F709AF-188D-4AF6-B9FF-2E7E4DFF73C1}"/>
              </a:ext>
            </a:extLst>
          </p:cNvPr>
          <p:cNvSpPr>
            <a:spLocks noChangeArrowheads="1"/>
          </p:cNvSpPr>
          <p:nvPr/>
        </p:nvSpPr>
        <p:spPr bwMode="gray">
          <a:xfrm>
            <a:off x="8885848" y="384923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1F894113-395C-49D3-BA52-801555122447}"/>
              </a:ext>
            </a:extLst>
          </p:cNvPr>
          <p:cNvSpPr txBox="1"/>
          <p:nvPr/>
        </p:nvSpPr>
        <p:spPr>
          <a:xfrm>
            <a:off x="8993862" y="4466277"/>
            <a:ext cx="159975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AHA/ILCOR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OHCA-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IHCA-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vonatkozó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ajánlás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kiterjesztése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kezdeti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ritmustól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függetlenül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51" name="Gerade Verbindung 56">
            <a:extLst>
              <a:ext uri="{FF2B5EF4-FFF2-40B4-BE49-F238E27FC236}">
                <a16:creationId xmlns:a16="http://schemas.microsoft.com/office/drawing/2014/main" id="{2D9677C1-8B00-489E-96F9-18AB836E5714}"/>
              </a:ext>
            </a:extLst>
          </p:cNvPr>
          <p:cNvCxnSpPr>
            <a:cxnSpLocks/>
          </p:cNvCxnSpPr>
          <p:nvPr/>
        </p:nvCxnSpPr>
        <p:spPr>
          <a:xfrm flipH="1" flipV="1">
            <a:off x="8910411" y="4260256"/>
            <a:ext cx="1" cy="1842166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29A96C46-7EFD-4B7E-8F7E-953E0926EBEA}"/>
              </a:ext>
            </a:extLst>
          </p:cNvPr>
          <p:cNvSpPr txBox="1"/>
          <p:nvPr/>
        </p:nvSpPr>
        <p:spPr>
          <a:xfrm flipH="1">
            <a:off x="8820948" y="3462341"/>
            <a:ext cx="97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2020/21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67442B21-6EC0-40EF-8040-5D20C3CEE29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975112" y="4336891"/>
            <a:ext cx="2021697" cy="1463999"/>
          </a:xfrm>
          <a:prstGeom prst="rect">
            <a:avLst/>
          </a:prstGeom>
        </p:spPr>
        <p:txBody>
          <a:bodyPr vert="horz" lIns="108000" tIns="0" rIns="180000" bIns="0" rtlCol="0" anchor="b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11" descr="© INSCALE GmbH, 26.05.2010&#10;http://www.presentationload.com/">
            <a:extLst>
              <a:ext uri="{FF2B5EF4-FFF2-40B4-BE49-F238E27FC236}">
                <a16:creationId xmlns:a16="http://schemas.microsoft.com/office/drawing/2014/main" id="{24F21DCE-CF58-43CF-BEB4-0E3F00EDC06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116451" y="3852954"/>
            <a:ext cx="108014" cy="108000"/>
          </a:xfrm>
          <a:prstGeom prst="ellipse">
            <a:avLst/>
          </a:prstGeom>
          <a:solidFill>
            <a:srgbClr val="FFFFFF"/>
          </a:solidFill>
          <a:ln w="57150" algn="ctr">
            <a:noFill/>
            <a:round/>
            <a:headEnd/>
            <a:tailEnd/>
          </a:ln>
          <a:effectLst>
            <a:outerShdw blurRad="76200" dist="25400" dir="2700000" algn="tl" rotWithShape="0">
              <a:prstClr val="black">
                <a:alpha val="30000"/>
              </a:prstClr>
            </a:outerShdw>
          </a:effectLst>
        </p:spPr>
        <p:txBody>
          <a:bodyPr wrap="none" t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42F3E74A-38C5-43E1-9847-CD6331A9D1E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209894" y="1368418"/>
            <a:ext cx="1757036" cy="1810945"/>
          </a:xfrm>
          <a:prstGeom prst="rect">
            <a:avLst/>
          </a:prstGeom>
        </p:spPr>
        <p:txBody>
          <a:bodyPr vert="horz" lIns="108000" tIns="0" rIns="180000" bIns="0" rtlCol="0">
            <a:noAutofit/>
          </a:bodyPr>
          <a:lstStyle>
            <a:defPPr>
              <a:defRPr lang="de-DE"/>
            </a:defPPr>
            <a:lvl1pPr defTabSz="1219078">
              <a:lnSpc>
                <a:spcPct val="110000"/>
              </a:lnSpc>
              <a:spcAft>
                <a:spcPts val="1000"/>
              </a:spcAft>
              <a:defRPr>
                <a:solidFill>
                  <a:srgbClr val="646464"/>
                </a:solidFill>
              </a:defRPr>
            </a:lvl1pPr>
          </a:lstStyle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TTM 2 trial</a:t>
            </a: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Nincs különbség a kimenetelben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21907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33°C vs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≤ 37,8°C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FC63C9A2-DE8D-47FE-937B-B1445C79B52E}"/>
              </a:ext>
            </a:extLst>
          </p:cNvPr>
          <p:cNvSpPr txBox="1"/>
          <p:nvPr/>
        </p:nvSpPr>
        <p:spPr>
          <a:xfrm flipH="1">
            <a:off x="10182988" y="3456608"/>
            <a:ext cx="6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Gerade Verbindung 56">
            <a:extLst>
              <a:ext uri="{FF2B5EF4-FFF2-40B4-BE49-F238E27FC236}">
                <a16:creationId xmlns:a16="http://schemas.microsoft.com/office/drawing/2014/main" id="{DC777476-6792-46F6-BDB9-A7BC6A8330D2}"/>
              </a:ext>
            </a:extLst>
          </p:cNvPr>
          <p:cNvCxnSpPr>
            <a:cxnSpLocks/>
          </p:cNvCxnSpPr>
          <p:nvPr/>
        </p:nvCxnSpPr>
        <p:spPr>
          <a:xfrm flipH="1" flipV="1">
            <a:off x="10195516" y="1684090"/>
            <a:ext cx="1" cy="1842166"/>
          </a:xfrm>
          <a:prstGeom prst="line">
            <a:avLst/>
          </a:prstGeom>
          <a:ln w="3175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ekerekített téglalap 2"/>
          <p:cNvSpPr/>
          <p:nvPr/>
        </p:nvSpPr>
        <p:spPr>
          <a:xfrm>
            <a:off x="225239" y="1229710"/>
            <a:ext cx="5116645" cy="562829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950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8883" y="-100013"/>
            <a:ext cx="11435255" cy="1143001"/>
          </a:xfrm>
        </p:spPr>
        <p:txBody>
          <a:bodyPr/>
          <a:lstStyle/>
          <a:p>
            <a:pPr eaLnBrk="1" hangingPunct="1"/>
            <a:r>
              <a:rPr lang="hu-HU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Vizsgálatok </a:t>
            </a:r>
            <a:r>
              <a:rPr lang="hu-HU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hypothermiás</a:t>
            </a:r>
            <a:r>
              <a:rPr lang="hu-HU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kezeléssel 2009-ig</a:t>
            </a:r>
            <a:endParaRPr lang="hu-HU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240221" y="2175641"/>
            <a:ext cx="463987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“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Hypothermia </a:t>
            </a:r>
            <a:r>
              <a:rPr lang="hu-HU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szívmegállást követően</a:t>
            </a:r>
            <a:r>
              <a:rPr lang="en-US" alt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”</a:t>
            </a:r>
            <a:endParaRPr lang="en-US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37 N</a:t>
            </a:r>
            <a:r>
              <a:rPr lang="hu-HU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-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randomiz</a:t>
            </a:r>
            <a:r>
              <a:rPr lang="hu-HU" sz="2000" dirty="0">
                <a:solidFill>
                  <a:srgbClr val="000000"/>
                </a:solidFill>
                <a:latin typeface="Arial" charset="0"/>
                <a:cs typeface="Arial" charset="0"/>
              </a:rPr>
              <a:t>ált  vizsgálat</a:t>
            </a:r>
            <a:endParaRPr lang="en-US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15 </a:t>
            </a:r>
            <a:r>
              <a:rPr lang="hu-HU" sz="2000" dirty="0">
                <a:solidFill>
                  <a:srgbClr val="000000"/>
                </a:solidFill>
                <a:latin typeface="Arial" charset="0"/>
                <a:cs typeface="Arial" charset="0"/>
              </a:rPr>
              <a:t>vizsgálat  kontroll csoporttal</a:t>
            </a:r>
            <a:endParaRPr lang="en-US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Pool</a:t>
            </a:r>
            <a:r>
              <a:rPr lang="hu-HU" sz="2000" dirty="0">
                <a:solidFill>
                  <a:srgbClr val="000000"/>
                </a:solidFill>
                <a:latin typeface="Arial" charset="0"/>
                <a:cs typeface="Arial" charset="0"/>
              </a:rPr>
              <a:t>-</a:t>
            </a:r>
            <a:r>
              <a:rPr lang="hu-HU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ozott</a:t>
            </a:r>
            <a:r>
              <a:rPr lang="hu-HU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ARR ~25%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NNT ~</a:t>
            </a:r>
            <a:r>
              <a:rPr lang="hu-HU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5-6</a:t>
            </a:r>
            <a:endParaRPr lang="en-US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856539" y="6508750"/>
            <a:ext cx="2776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Janata </a:t>
            </a:r>
            <a:r>
              <a:rPr lang="en-US" sz="1400" i="1">
                <a:solidFill>
                  <a:srgbClr val="000000"/>
                </a:solidFill>
                <a:latin typeface="Arial" charset="0"/>
                <a:cs typeface="Arial" charset="0"/>
              </a:rPr>
              <a:t>Progress in CV Dz </a:t>
            </a: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2009</a:t>
            </a:r>
            <a:endParaRPr lang="hu-HU" sz="1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19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64201" y="728664"/>
            <a:ext cx="4981575" cy="5653087"/>
          </a:xfrm>
        </p:spPr>
      </p:pic>
    </p:spTree>
    <p:extLst>
      <p:ext uri="{BB962C8B-B14F-4D97-AF65-F5344CB8AC3E}">
        <p14:creationId xmlns:p14="http://schemas.microsoft.com/office/powerpoint/2010/main" val="3220978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5062</TotalTime>
  <Words>1740</Words>
  <Application>Microsoft Office PowerPoint</Application>
  <PresentationFormat>Szélesvásznú</PresentationFormat>
  <Paragraphs>282</Paragraphs>
  <Slides>37</Slides>
  <Notes>16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3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50" baseType="lpstr">
      <vt:lpstr>MS PGothic</vt:lpstr>
      <vt:lpstr>MS PGothic</vt:lpstr>
      <vt:lpstr>Arial</vt:lpstr>
      <vt:lpstr>Arial Narrow</vt:lpstr>
      <vt:lpstr>BlinkMacSystemFont</vt:lpstr>
      <vt:lpstr>Calibri</vt:lpstr>
      <vt:lpstr>Calibri (Headings)</vt:lpstr>
      <vt:lpstr>Calibri Light</vt:lpstr>
      <vt:lpstr>Wingdings</vt:lpstr>
      <vt:lpstr>Office</vt:lpstr>
      <vt:lpstr>1_Alapértelmezett terv</vt:lpstr>
      <vt:lpstr>1_Default Design</vt:lpstr>
      <vt:lpstr>Microsoft Excel-diagram</vt:lpstr>
      <vt:lpstr>Hipothermia reanimáció után </vt:lpstr>
      <vt:lpstr>Emelt szintű újraélesztés</vt:lpstr>
      <vt:lpstr>A keringésmegállás utáni szinróma (post cardiac arrest syndrome, PCAS)</vt:lpstr>
      <vt:lpstr>Testhőmérséklet és PCAS neurologiai kimenetel</vt:lpstr>
      <vt:lpstr>Terápiás hypothermia neuroprotektív hatásai</vt:lpstr>
      <vt:lpstr>Hipotermia &amp; CA </vt:lpstr>
      <vt:lpstr>Újraélesztés hipotermiában</vt:lpstr>
      <vt:lpstr>PowerPoint-bemutató</vt:lpstr>
      <vt:lpstr>Vizsgálatok hypothermiás kezeléssel 2009-ig</vt:lpstr>
      <vt:lpstr>CA+TTM hatásos, de… nyitott kérdések:</vt:lpstr>
      <vt:lpstr>PowerPoint-bemutató</vt:lpstr>
      <vt:lpstr>PowerPoint-bemutató</vt:lpstr>
      <vt:lpstr>THT legfontosabb potenciális mellékhatásai </vt:lpstr>
      <vt:lpstr>PowerPoint-bemutató</vt:lpstr>
      <vt:lpstr>TTM fenntartási időtartama</vt:lpstr>
      <vt:lpstr>PowerPoint-bemutató</vt:lpstr>
      <vt:lpstr>To cool or not to cool? TTM</vt:lpstr>
      <vt:lpstr>TTM: ideális célhőmérséklet? </vt:lpstr>
      <vt:lpstr>PowerPoint-bemutató</vt:lpstr>
      <vt:lpstr>PowerPoint-bemutató</vt:lpstr>
      <vt:lpstr>TTM2 trial </vt:lpstr>
      <vt:lpstr>PowerPoint-bemutató</vt:lpstr>
      <vt:lpstr>UK</vt:lpstr>
      <vt:lpstr>ERC 2025 PCAS TTM  </vt:lpstr>
      <vt:lpstr>PowerPoint-bemutató</vt:lpstr>
      <vt:lpstr>PowerPoint-bemutató</vt:lpstr>
      <vt:lpstr>PowerPoint-bemutató</vt:lpstr>
      <vt:lpstr>PowerPoint-bemutató</vt:lpstr>
      <vt:lpstr>US</vt:lpstr>
      <vt:lpstr>EURECA II vizsgálat és a TTM 2 trial</vt:lpstr>
      <vt:lpstr>PowerPoint-bemutató</vt:lpstr>
      <vt:lpstr>PowerPoint-bemutató</vt:lpstr>
      <vt:lpstr>PowerPoint-bemutató</vt:lpstr>
      <vt:lpstr>PowerPoint-bemutató</vt:lpstr>
      <vt:lpstr>Kik profitálhatnak a hűtésből?</vt:lpstr>
      <vt:lpstr>Köszönöm a megtisztelő figyelmet!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Endre</dc:creator>
  <cp:lastModifiedBy>Dr. Zima Endre István (igazgató)</cp:lastModifiedBy>
  <cp:revision>114</cp:revision>
  <dcterms:created xsi:type="dcterms:W3CDTF">2024-01-02T11:37:21Z</dcterms:created>
  <dcterms:modified xsi:type="dcterms:W3CDTF">2025-09-27T07:41:58Z</dcterms:modified>
</cp:coreProperties>
</file>