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ppt/tags/tag6.xml" ContentType="application/vnd.openxmlformats-officedocument.presentationml.tags+xml"/>
  <Override PartName="/ppt/notesSlides/notesSlide10.xml" ContentType="application/vnd.openxmlformats-officedocument.presentationml.notesSlide+xml"/>
  <Override PartName="/ppt/tags/tag7.xml" ContentType="application/vnd.openxmlformats-officedocument.presentationml.tags+xml"/>
  <Override PartName="/ppt/notesSlides/notesSlide11.xml" ContentType="application/vnd.openxmlformats-officedocument.presentationml.notesSlide+xml"/>
  <Override PartName="/ppt/tags/tag8.xml" ContentType="application/vnd.openxmlformats-officedocument.presentationml.tags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tags/tag11.xml" ContentType="application/vnd.openxmlformats-officedocument.presentationml.tags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tags/tag13.xml" ContentType="application/vnd.openxmlformats-officedocument.presentationml.tags+xml"/>
  <Override PartName="/ppt/notesSlides/notesSlide17.xml" ContentType="application/vnd.openxmlformats-officedocument.presentationml.notesSlide+xml"/>
  <Override PartName="/ppt/tags/tag14.xml" ContentType="application/vnd.openxmlformats-officedocument.presentationml.tags+xml"/>
  <Override PartName="/ppt/notesSlides/notesSlide18.xml" ContentType="application/vnd.openxmlformats-officedocument.presentationml.notesSlide+xml"/>
  <Override PartName="/ppt/tags/tag15.xml" ContentType="application/vnd.openxmlformats-officedocument.presentationml.tags+xml"/>
  <Override PartName="/ppt/notesSlides/notesSlide19.xml" ContentType="application/vnd.openxmlformats-officedocument.presentationml.notesSlide+xml"/>
  <Override PartName="/ppt/tags/tag16.xml" ContentType="application/vnd.openxmlformats-officedocument.presentationml.tags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notesSlides/notesSlide30.xml" ContentType="application/vnd.openxmlformats-officedocument.presentationml.notesSlide+xml"/>
  <Override PartName="/ppt/tags/tag27.xml" ContentType="application/vnd.openxmlformats-officedocument.presentationml.tags+xml"/>
  <Override PartName="/ppt/notesSlides/notesSlide31.xml" ContentType="application/vnd.openxmlformats-officedocument.presentationml.notesSlide+xml"/>
  <Override PartName="/ppt/tags/tag28.xml" ContentType="application/vnd.openxmlformats-officedocument.presentationml.tags+xml"/>
  <Override PartName="/ppt/notesSlides/notesSlide32.xml" ContentType="application/vnd.openxmlformats-officedocument.presentationml.notesSlide+xml"/>
  <Override PartName="/ppt/tags/tag29.xml" ContentType="application/vnd.openxmlformats-officedocument.presentationml.tags+xml"/>
  <Override PartName="/ppt/notesSlides/notesSlide33.xml" ContentType="application/vnd.openxmlformats-officedocument.presentationml.notesSlide+xml"/>
  <Override PartName="/ppt/tags/tag30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31.xml" ContentType="application/vnd.openxmlformats-officedocument.presentationml.tags+xml"/>
  <Override PartName="/ppt/notesSlides/notesSlide36.xml" ContentType="application/vnd.openxmlformats-officedocument.presentationml.notesSlide+xml"/>
  <Override PartName="/ppt/tags/tag32.xml" ContentType="application/vnd.openxmlformats-officedocument.presentationml.tags+xml"/>
  <Override PartName="/ppt/notesSlides/notesSlide37.xml" ContentType="application/vnd.openxmlformats-officedocument.presentationml.notesSlide+xml"/>
  <Override PartName="/ppt/tags/tag33.xml" ContentType="application/vnd.openxmlformats-officedocument.presentationml.tags+xml"/>
  <Override PartName="/ppt/notesSlides/notesSlide38.xml" ContentType="application/vnd.openxmlformats-officedocument.presentationml.notesSlide+xml"/>
  <Override PartName="/ppt/tags/tag34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97878" r:id="rId1"/>
  </p:sldMasterIdLst>
  <p:notesMasterIdLst>
    <p:notesMasterId r:id="rId41"/>
  </p:notesMasterIdLst>
  <p:handoutMasterIdLst>
    <p:handoutMasterId r:id="rId42"/>
  </p:handoutMasterIdLst>
  <p:sldIdLst>
    <p:sldId id="4031" r:id="rId2"/>
    <p:sldId id="4007" r:id="rId3"/>
    <p:sldId id="4006" r:id="rId4"/>
    <p:sldId id="3968" r:id="rId5"/>
    <p:sldId id="3969" r:id="rId6"/>
    <p:sldId id="3970" r:id="rId7"/>
    <p:sldId id="3972" r:id="rId8"/>
    <p:sldId id="3973" r:id="rId9"/>
    <p:sldId id="3974" r:id="rId10"/>
    <p:sldId id="3976" r:id="rId11"/>
    <p:sldId id="3977" r:id="rId12"/>
    <p:sldId id="3978" r:id="rId13"/>
    <p:sldId id="3979" r:id="rId14"/>
    <p:sldId id="3980" r:id="rId15"/>
    <p:sldId id="3981" r:id="rId16"/>
    <p:sldId id="3982" r:id="rId17"/>
    <p:sldId id="4030" r:id="rId18"/>
    <p:sldId id="3984" r:id="rId19"/>
    <p:sldId id="3986" r:id="rId20"/>
    <p:sldId id="3987" r:id="rId21"/>
    <p:sldId id="3988" r:id="rId22"/>
    <p:sldId id="3989" r:id="rId23"/>
    <p:sldId id="3990" r:id="rId24"/>
    <p:sldId id="3991" r:id="rId25"/>
    <p:sldId id="1299" r:id="rId26"/>
    <p:sldId id="1301" r:id="rId27"/>
    <p:sldId id="1300" r:id="rId28"/>
    <p:sldId id="1303" r:id="rId29"/>
    <p:sldId id="1295" r:id="rId30"/>
    <p:sldId id="3993" r:id="rId31"/>
    <p:sldId id="3994" r:id="rId32"/>
    <p:sldId id="3995" r:id="rId33"/>
    <p:sldId id="3996" r:id="rId34"/>
    <p:sldId id="3997" r:id="rId35"/>
    <p:sldId id="3998" r:id="rId36"/>
    <p:sldId id="3999" r:id="rId37"/>
    <p:sldId id="4000" r:id="rId38"/>
    <p:sldId id="4024" r:id="rId39"/>
    <p:sldId id="4023" r:id="rId40"/>
  </p:sldIdLst>
  <p:sldSz cx="12192000" cy="6858000"/>
  <p:notesSz cx="6669088" cy="9926638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0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ECEC"/>
    <a:srgbClr val="294143"/>
    <a:srgbClr val="FFCCCC"/>
    <a:srgbClr val="C0A3AC"/>
    <a:srgbClr val="153D6B"/>
    <a:srgbClr val="67AAA8"/>
    <a:srgbClr val="15AAA6"/>
    <a:srgbClr val="BBB2C0"/>
    <a:srgbClr val="C06A70"/>
    <a:srgbClr val="C038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69" autoAdjust="0"/>
    <p:restoredTop sz="91097" autoAdjust="0"/>
  </p:normalViewPr>
  <p:slideViewPr>
    <p:cSldViewPr>
      <p:cViewPr varScale="1">
        <p:scale>
          <a:sx n="94" d="100"/>
          <a:sy n="94" d="100"/>
        </p:scale>
        <p:origin x="792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5784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>
      <p:cViewPr>
        <p:scale>
          <a:sx n="75" d="100"/>
          <a:sy n="75" d="100"/>
        </p:scale>
        <p:origin x="-780" y="582"/>
      </p:cViewPr>
      <p:guideLst>
        <p:guide orient="horz" pos="3126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7.xml"/><Relationship Id="rId18" Type="http://schemas.openxmlformats.org/officeDocument/2006/relationships/slide" Target="slides/slide22.xml"/><Relationship Id="rId26" Type="http://schemas.openxmlformats.org/officeDocument/2006/relationships/slide" Target="slides/slide30.xml"/><Relationship Id="rId3" Type="http://schemas.openxmlformats.org/officeDocument/2006/relationships/slide" Target="slides/slide6.xml"/><Relationship Id="rId21" Type="http://schemas.openxmlformats.org/officeDocument/2006/relationships/slide" Target="slides/slide25.xml"/><Relationship Id="rId34" Type="http://schemas.openxmlformats.org/officeDocument/2006/relationships/slide" Target="slides/slide39.xml"/><Relationship Id="rId7" Type="http://schemas.openxmlformats.org/officeDocument/2006/relationships/slide" Target="slides/slide11.xml"/><Relationship Id="rId12" Type="http://schemas.openxmlformats.org/officeDocument/2006/relationships/slide" Target="slides/slide16.xml"/><Relationship Id="rId17" Type="http://schemas.openxmlformats.org/officeDocument/2006/relationships/slide" Target="slides/slide21.xml"/><Relationship Id="rId25" Type="http://schemas.openxmlformats.org/officeDocument/2006/relationships/slide" Target="slides/slide29.xml"/><Relationship Id="rId33" Type="http://schemas.openxmlformats.org/officeDocument/2006/relationships/slide" Target="slides/slide38.xml"/><Relationship Id="rId2" Type="http://schemas.openxmlformats.org/officeDocument/2006/relationships/slide" Target="slides/slide5.xml"/><Relationship Id="rId16" Type="http://schemas.openxmlformats.org/officeDocument/2006/relationships/slide" Target="slides/slide20.xml"/><Relationship Id="rId20" Type="http://schemas.openxmlformats.org/officeDocument/2006/relationships/slide" Target="slides/slide24.xml"/><Relationship Id="rId29" Type="http://schemas.openxmlformats.org/officeDocument/2006/relationships/slide" Target="slides/slide33.xml"/><Relationship Id="rId1" Type="http://schemas.openxmlformats.org/officeDocument/2006/relationships/slide" Target="slides/slide4.xml"/><Relationship Id="rId6" Type="http://schemas.openxmlformats.org/officeDocument/2006/relationships/slide" Target="slides/slide10.xml"/><Relationship Id="rId11" Type="http://schemas.openxmlformats.org/officeDocument/2006/relationships/slide" Target="slides/slide15.xml"/><Relationship Id="rId24" Type="http://schemas.openxmlformats.org/officeDocument/2006/relationships/slide" Target="slides/slide28.xml"/><Relationship Id="rId32" Type="http://schemas.openxmlformats.org/officeDocument/2006/relationships/slide" Target="slides/slide37.xml"/><Relationship Id="rId5" Type="http://schemas.openxmlformats.org/officeDocument/2006/relationships/slide" Target="slides/slide9.xml"/><Relationship Id="rId15" Type="http://schemas.openxmlformats.org/officeDocument/2006/relationships/slide" Target="slides/slide19.xml"/><Relationship Id="rId23" Type="http://schemas.openxmlformats.org/officeDocument/2006/relationships/slide" Target="slides/slide27.xml"/><Relationship Id="rId28" Type="http://schemas.openxmlformats.org/officeDocument/2006/relationships/slide" Target="slides/slide32.xml"/><Relationship Id="rId10" Type="http://schemas.openxmlformats.org/officeDocument/2006/relationships/slide" Target="slides/slide14.xml"/><Relationship Id="rId19" Type="http://schemas.openxmlformats.org/officeDocument/2006/relationships/slide" Target="slides/slide23.xml"/><Relationship Id="rId31" Type="http://schemas.openxmlformats.org/officeDocument/2006/relationships/slide" Target="slides/slide36.xml"/><Relationship Id="rId4" Type="http://schemas.openxmlformats.org/officeDocument/2006/relationships/slide" Target="slides/slide8.xml"/><Relationship Id="rId9" Type="http://schemas.openxmlformats.org/officeDocument/2006/relationships/slide" Target="slides/slide13.xml"/><Relationship Id="rId14" Type="http://schemas.openxmlformats.org/officeDocument/2006/relationships/slide" Target="slides/slide18.xml"/><Relationship Id="rId22" Type="http://schemas.openxmlformats.org/officeDocument/2006/relationships/slide" Target="slides/slide26.xml"/><Relationship Id="rId27" Type="http://schemas.openxmlformats.org/officeDocument/2006/relationships/slide" Target="slides/slide31.xml"/><Relationship Id="rId30" Type="http://schemas.openxmlformats.org/officeDocument/2006/relationships/slide" Target="slides/slide34.xml"/><Relationship Id="rId8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DB5FF8A-FA2F-5243-9A22-6E827A9C5CD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5A34FA-89EF-D145-854C-B472126F03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9823CFFD-9F6B-D140-9901-343183843C9D}" type="datetimeFigureOut">
              <a:rPr lang="hu-HU"/>
              <a:pPr>
                <a:defRPr/>
              </a:pPr>
              <a:t>2025. 09. 27.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BE779-4822-8542-BC03-A49B20CED5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B9828-08CC-2044-8FDD-B5238C8ECF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78250" y="942975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64195B9D-8057-824F-BA83-4A5AB832B870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D0CCE19-C528-5143-B003-D7FBDA5D1D98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6A49A22A-BF8A-484A-996B-B5104676DE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779838" y="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115716" name="Rectangle 4">
            <a:extLst>
              <a:ext uri="{FF2B5EF4-FFF2-40B4-BE49-F238E27FC236}">
                <a16:creationId xmlns:a16="http://schemas.microsoft.com/office/drawing/2014/main" id="{A544ABE9-4638-0D49-91D5-780D221C6FE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69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173EAB0D-7909-2644-90D5-1CED7ACE322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9000" y="4714875"/>
            <a:ext cx="4891088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noProof="0"/>
              <a:t>Mintaszöveg szerkesztése </a:t>
            </a:r>
          </a:p>
          <a:p>
            <a:pPr lvl="1"/>
            <a:r>
              <a:rPr lang="hu-HU" noProof="0"/>
              <a:t>Második szint</a:t>
            </a:r>
          </a:p>
          <a:p>
            <a:pPr lvl="2"/>
            <a:r>
              <a:rPr lang="hu-HU" noProof="0"/>
              <a:t>Harmadik szint</a:t>
            </a:r>
          </a:p>
          <a:p>
            <a:pPr lvl="3"/>
            <a:r>
              <a:rPr lang="hu-HU" noProof="0"/>
              <a:t>Negyedik szint</a:t>
            </a:r>
          </a:p>
          <a:p>
            <a:pPr lvl="4"/>
            <a:r>
              <a:rPr lang="hu-HU" noProof="0"/>
              <a:t>Ötödik szint</a:t>
            </a:r>
          </a:p>
        </p:txBody>
      </p:sp>
      <p:sp>
        <p:nvSpPr>
          <p:cNvPr id="7174" name="Rectangle 6">
            <a:extLst>
              <a:ext uri="{FF2B5EF4-FFF2-40B4-BE49-F238E27FC236}">
                <a16:creationId xmlns:a16="http://schemas.microsoft.com/office/drawing/2014/main" id="{EEE28E13-0172-DB4A-90B0-A70424105BA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175" name="Rectangle 7">
            <a:extLst>
              <a:ext uri="{FF2B5EF4-FFF2-40B4-BE49-F238E27FC236}">
                <a16:creationId xmlns:a16="http://schemas.microsoft.com/office/drawing/2014/main" id="{21B35AF0-C285-D645-86C5-2D3E27A58C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9838" y="9429750"/>
            <a:ext cx="288925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72698D6-28B8-2D4C-A1CE-BC9B9EEAB32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AF6193-5D3C-F487-0AC5-DAD4FC4E61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9C0D8F63-9391-B3AA-512C-7D353A3C4A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B1902-0A00-AB41-951A-DBC60ECF356E}" type="slidenum"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5BF8D717-21C1-24F4-D347-048146CC99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675" y="731838"/>
            <a:ext cx="6507163" cy="3660775"/>
          </a:xfrm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9DA406E-7CAB-85F8-1EA3-8B0356B76B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5825" y="4635500"/>
            <a:ext cx="4867275" cy="43926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1820145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7F9B24-B62A-C335-A702-A2D6F41DBB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95B371C3-93B0-A928-20ED-BA7D61EE1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6A8C122-CB7B-DEA6-94C5-518D7B830E9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059C23E-CD73-8AB2-152C-4BF083CFC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40563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2914303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2066168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5495625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5772588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5367544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91976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7C8BD-1F4B-8070-A5EC-82C7E71EC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764B5907-9F83-94F4-2488-B14103285DE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0B7C8210-B517-4D41-65AC-C750D3D9EF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E3AF1C66-C402-188B-BB0C-89C5058DE1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1729741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698960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4784974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0231B5-7468-F06E-9752-37C83AA1CD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B58378-87A2-7330-1C64-C4EF47B167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BCE0E9-A3D3-AE4F-28D6-1A60DEE5E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540D0-0282-2D73-124D-D9CE33FC9BC4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77263F-A963-4716-9E0B-336AF0E39782}" type="datetime1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2025. 09. 27.</a:t>
            </a:fld>
            <a:endParaRPr kumimoji="0" lang="hu-H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84D6F-32CC-0E1F-A7AF-E06079BC6E4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Semmelweis Egyetem | Szervezeti egység neve</a:t>
            </a:r>
          </a:p>
        </p:txBody>
      </p:sp>
    </p:spTree>
    <p:extLst>
      <p:ext uri="{BB962C8B-B14F-4D97-AF65-F5344CB8AC3E}">
        <p14:creationId xmlns:p14="http://schemas.microsoft.com/office/powerpoint/2010/main" val="39024240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875364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008349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8878112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25261704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6976888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413126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396125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5167628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094279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679335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08ADA-ADAE-6C93-4B2E-774641973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899F18BF-B078-F062-F2F5-21D3B7190A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B1902-0A00-AB41-951A-DBC60ECF356E}" type="slidenum"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FB3A5000-78CE-4CBC-DD35-57D9148601B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675" y="731838"/>
            <a:ext cx="6507163" cy="3660775"/>
          </a:xfrm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055AE675-F8F0-3EC9-1903-31C8068D30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5825" y="4635500"/>
            <a:ext cx="4867275" cy="43926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23146930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37957148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5579109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21425472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27809471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91992275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09C0DAD7-2E33-444C-B1A3-BD2284161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B1902-0A00-AB41-951A-DBC60ECF356E}" type="slidenum"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10C6BA7-296B-5343-999A-509DCDC18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675" y="731838"/>
            <a:ext cx="6507163" cy="3660775"/>
          </a:xfrm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D568C78-3135-A641-B8F0-7A24988ED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5825" y="4635500"/>
            <a:ext cx="4867275" cy="43926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350032155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381707396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95780375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E0518E-9E34-382A-DB35-7F6A01731F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DE56089-E001-78E4-528C-861DE66B391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8D8AACE8-BE94-F058-80F3-41BD6C4544D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B2CBF82F-EC24-6EE7-F229-B75BA279C9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14792009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D9047-9E05-0A7A-A765-111BF79FAA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0B3CCCE0-6983-5D32-0973-620DC99BD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60E99003-7D79-FA3D-3F28-E696029BB8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946A1D2-2109-B696-7ACE-1A5A4BBCC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127468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47755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5">
            <a:extLst>
              <a:ext uri="{FF2B5EF4-FFF2-40B4-BE49-F238E27FC236}">
                <a16:creationId xmlns:a16="http://schemas.microsoft.com/office/drawing/2014/main" id="{F981BB24-B840-AC4D-B327-2DD256FCC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92C1A0-B77F-7C41-9B14-68DA0F9C62EE}" type="slidenum">
              <a:rPr kumimoji="0" lang="hu-HU" altLang="hu-H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7282" name="Rectangle 2">
            <a:extLst>
              <a:ext uri="{FF2B5EF4-FFF2-40B4-BE49-F238E27FC236}">
                <a16:creationId xmlns:a16="http://schemas.microsoft.com/office/drawing/2014/main" id="{5E1162AA-16D4-6247-877D-01446193594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8F11B062-7799-1C43-92F7-53901B9EFB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8304608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Rectangle 5">
            <a:extLst>
              <a:ext uri="{FF2B5EF4-FFF2-40B4-BE49-F238E27FC236}">
                <a16:creationId xmlns:a16="http://schemas.microsoft.com/office/drawing/2014/main" id="{09C0DAD7-2E33-444C-B1A3-BD2284161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1B1902-0A00-AB41-951A-DBC60ECF356E}" type="slidenum">
              <a:rPr kumimoji="0" lang="hu-HU" altLang="hu-HU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20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hu-HU" altLang="hu-HU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26978" name="Rectangle 2">
            <a:extLst>
              <a:ext uri="{FF2B5EF4-FFF2-40B4-BE49-F238E27FC236}">
                <a16:creationId xmlns:a16="http://schemas.microsoft.com/office/drawing/2014/main" id="{610C6BA7-296B-5343-999A-509DCDC180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6675" y="731838"/>
            <a:ext cx="6507163" cy="3660775"/>
          </a:xfrm>
          <a:solidFill>
            <a:srgbClr val="FFFFFF"/>
          </a:solidFill>
          <a:ln/>
        </p:spPr>
      </p:sp>
      <p:sp>
        <p:nvSpPr>
          <p:cNvPr id="126979" name="Rectangle 3">
            <a:extLst>
              <a:ext uri="{FF2B5EF4-FFF2-40B4-BE49-F238E27FC236}">
                <a16:creationId xmlns:a16="http://schemas.microsoft.com/office/drawing/2014/main" id="{8D568C78-3135-A641-B8F0-7A24988ED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85825" y="4635500"/>
            <a:ext cx="4867275" cy="43926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GB" altLang="hu-HU"/>
          </a:p>
        </p:txBody>
      </p:sp>
    </p:spTree>
    <p:extLst>
      <p:ext uri="{BB962C8B-B14F-4D97-AF65-F5344CB8AC3E}">
        <p14:creationId xmlns:p14="http://schemas.microsoft.com/office/powerpoint/2010/main" val="2634949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 dirty="0"/>
          </a:p>
        </p:txBody>
      </p:sp>
    </p:spTree>
    <p:extLst>
      <p:ext uri="{BB962C8B-B14F-4D97-AF65-F5344CB8AC3E}">
        <p14:creationId xmlns:p14="http://schemas.microsoft.com/office/powerpoint/2010/main" val="3653798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5">
            <a:extLst>
              <a:ext uri="{FF2B5EF4-FFF2-40B4-BE49-F238E27FC236}">
                <a16:creationId xmlns:a16="http://schemas.microsoft.com/office/drawing/2014/main" id="{AA30FD21-E4EE-0641-9476-E1F850AE21D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993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9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76993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1CA8FD1-E7BC-0C4C-88EB-39A9019FFF1F}" type="slidenum">
              <a:rPr kumimoji="0" lang="hu-HU" altLang="hu-HU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769938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hu-HU" altLang="hu-H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01378" name="Rectangle 2">
            <a:extLst>
              <a:ext uri="{FF2B5EF4-FFF2-40B4-BE49-F238E27FC236}">
                <a16:creationId xmlns:a16="http://schemas.microsoft.com/office/drawing/2014/main" id="{E7524A07-CDC9-124D-8BC8-625A122106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2413" y="871538"/>
            <a:ext cx="6164262" cy="3468687"/>
          </a:xfrm>
          <a:solidFill>
            <a:srgbClr val="FFFFFF"/>
          </a:solidFill>
          <a:ln/>
        </p:spPr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C8C3B64A-9059-9845-BA0A-018251E87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0588" y="4718050"/>
            <a:ext cx="4887912" cy="4176713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168" tIns="45585" rIns="91168" bIns="45585"/>
          <a:lstStyle/>
          <a:p>
            <a:endParaRPr lang="de-DE" altLang="hu-HU"/>
          </a:p>
        </p:txBody>
      </p:sp>
    </p:spTree>
    <p:extLst>
      <p:ext uri="{BB962C8B-B14F-4D97-AF65-F5344CB8AC3E}">
        <p14:creationId xmlns:p14="http://schemas.microsoft.com/office/powerpoint/2010/main" val="546042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ím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 helye 16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0" y="2588994"/>
            <a:ext cx="9144000" cy="395427"/>
          </a:xfrm>
        </p:spPr>
        <p:txBody>
          <a:bodyPr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>
                <a:solidFill>
                  <a:schemeClr val="bg2"/>
                </a:solidFill>
              </a:defRPr>
            </a:lvl1pPr>
          </a:lstStyle>
          <a:p>
            <a:r>
              <a:rPr lang="en-GB" noProof="0" dirty="0"/>
              <a:t>Presentation subtitle</a:t>
            </a:r>
          </a:p>
        </p:txBody>
      </p:sp>
      <p:sp>
        <p:nvSpPr>
          <p:cNvPr id="11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1477112"/>
            <a:ext cx="9144000" cy="1088842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/>
              <a:t>Presentation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hu-HU" dirty="0"/>
          </a:p>
        </p:txBody>
      </p:sp>
      <p:sp>
        <p:nvSpPr>
          <p:cNvPr id="12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3781597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hu-HU" dirty="0"/>
              <a:t>Prof. Dr. Zsolt Molnár</a:t>
            </a:r>
          </a:p>
        </p:txBody>
      </p:sp>
      <p:sp>
        <p:nvSpPr>
          <p:cNvPr id="13" name="Szöveg helye 16"/>
          <p:cNvSpPr>
            <a:spLocks noGrp="1"/>
          </p:cNvSpPr>
          <p:nvPr>
            <p:ph type="body" sz="quarter" idx="11" hasCustomPrompt="1"/>
          </p:nvPr>
        </p:nvSpPr>
        <p:spPr>
          <a:xfrm>
            <a:off x="1524000" y="4185943"/>
            <a:ext cx="9144000" cy="704850"/>
          </a:xfrm>
        </p:spPr>
        <p:txBody>
          <a:bodyPr wrap="square" anchor="ctr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baseline="0">
                <a:solidFill>
                  <a:schemeClr val="bg2"/>
                </a:solidFill>
              </a:defRPr>
            </a:lvl1pPr>
          </a:lstStyle>
          <a:p>
            <a:pPr>
              <a:spcBef>
                <a:spcPts val="300"/>
              </a:spcBef>
            </a:pPr>
            <a:r>
              <a:rPr lang="hu-HU" dirty="0"/>
              <a:t>FACULTY OF MEDICINE</a:t>
            </a:r>
          </a:p>
        </p:txBody>
      </p:sp>
      <p:cxnSp>
        <p:nvCxnSpPr>
          <p:cNvPr id="14" name="Egyenes összekötő 13"/>
          <p:cNvCxnSpPr/>
          <p:nvPr userDrawn="1"/>
        </p:nvCxnSpPr>
        <p:spPr>
          <a:xfrm>
            <a:off x="5474043" y="3311612"/>
            <a:ext cx="1198606" cy="0"/>
          </a:xfrm>
          <a:prstGeom prst="line">
            <a:avLst/>
          </a:prstGeom>
          <a:ln w="25400">
            <a:solidFill>
              <a:srgbClr val="4D9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F:\2021-2022_PROJECTS\SEMMELWEIS\2022\1_KARI_CIMEREK\2_ARCULAT\1_AOK_ARCULAT\7_PPT_sablon\0_assets\SE_kari_logok_500px_EGYETEMI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613" y="277426"/>
            <a:ext cx="1275320" cy="12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2021-2022_PROJECTS\SEMMELWEIS\2022\1_KARI_CIMEREK\2_ARCULAT\1_AOK_ARCULAT\7_PPT_sablon\0_assets\AOK_500px_fehe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351" y="256313"/>
            <a:ext cx="1275320" cy="12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ép 1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5E57BDEC-AA9B-E83F-5F8A-9672878B21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029" y="277427"/>
            <a:ext cx="1148512" cy="11290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557776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124325"/>
          </a:xfrm>
        </p:spPr>
        <p:txBody>
          <a:bodyPr vert="eaVert"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982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904287" y="368301"/>
            <a:ext cx="2447926" cy="5581650"/>
          </a:xfrm>
        </p:spPr>
        <p:txBody>
          <a:bodyPr vert="eaVert"/>
          <a:lstStyle>
            <a:lvl1pPr>
              <a:defRPr baseline="0"/>
            </a:lvl1pPr>
          </a:lstStyle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8302"/>
            <a:ext cx="7734300" cy="5581650"/>
          </a:xfrm>
        </p:spPr>
        <p:txBody>
          <a:bodyPr vert="eaVert"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407534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ródia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zöveg helye 14"/>
          <p:cNvSpPr>
            <a:spLocks noGrp="1"/>
          </p:cNvSpPr>
          <p:nvPr>
            <p:ph type="body" sz="quarter" idx="12" hasCustomPrompt="1"/>
          </p:nvPr>
        </p:nvSpPr>
        <p:spPr>
          <a:xfrm>
            <a:off x="1524000" y="2386148"/>
            <a:ext cx="9144000" cy="1123815"/>
          </a:xfrm>
        </p:spPr>
        <p:txBody>
          <a:bodyPr anchor="ctr">
            <a:noAutofit/>
          </a:bodyPr>
          <a:lstStyle>
            <a:lvl1pPr marL="0" indent="0" algn="ctr">
              <a:buNone/>
              <a:defRPr sz="6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hu-HU" dirty="0" err="1"/>
              <a:t>Thank</a:t>
            </a:r>
            <a:r>
              <a:rPr lang="hu-HU" dirty="0"/>
              <a:t> </a:t>
            </a:r>
            <a:r>
              <a:rPr lang="hu-HU" dirty="0" err="1"/>
              <a:t>you</a:t>
            </a:r>
            <a:r>
              <a:rPr lang="hu-HU" dirty="0"/>
              <a:t> </a:t>
            </a:r>
            <a:r>
              <a:rPr lang="hu-HU" dirty="0" err="1"/>
              <a:t>for</a:t>
            </a:r>
            <a:r>
              <a:rPr lang="hu-HU" dirty="0"/>
              <a:t> </a:t>
            </a:r>
            <a:r>
              <a:rPr lang="hu-HU" dirty="0" err="1"/>
              <a:t>your</a:t>
            </a:r>
            <a:r>
              <a:rPr lang="hu-HU" dirty="0"/>
              <a:t> </a:t>
            </a:r>
            <a:r>
              <a:rPr lang="hu-HU" dirty="0" err="1"/>
              <a:t>attention</a:t>
            </a:r>
            <a:r>
              <a:rPr lang="hu-HU" dirty="0"/>
              <a:t>!</a:t>
            </a:r>
          </a:p>
        </p:txBody>
      </p:sp>
      <p:sp>
        <p:nvSpPr>
          <p:cNvPr id="6" name="Szöveg helye 14"/>
          <p:cNvSpPr>
            <a:spLocks noGrp="1"/>
          </p:cNvSpPr>
          <p:nvPr>
            <p:ph type="body" sz="quarter" idx="10" hasCustomPrompt="1"/>
          </p:nvPr>
        </p:nvSpPr>
        <p:spPr>
          <a:xfrm>
            <a:off x="1524000" y="4040125"/>
            <a:ext cx="9144000" cy="316208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aseline="0">
                <a:solidFill>
                  <a:schemeClr val="bg2"/>
                </a:solidFill>
              </a:defRPr>
            </a:lvl1pPr>
          </a:lstStyle>
          <a:p>
            <a:r>
              <a:rPr lang="hu-HU" dirty="0"/>
              <a:t>Dr. </a:t>
            </a:r>
            <a:r>
              <a:rPr lang="hu-HU"/>
              <a:t>Mihály Minta</a:t>
            </a:r>
            <a:endParaRPr lang="hu-HU" dirty="0"/>
          </a:p>
        </p:txBody>
      </p:sp>
      <p:cxnSp>
        <p:nvCxnSpPr>
          <p:cNvPr id="9" name="Egyenes összekötő 8"/>
          <p:cNvCxnSpPr/>
          <p:nvPr userDrawn="1"/>
        </p:nvCxnSpPr>
        <p:spPr>
          <a:xfrm>
            <a:off x="5474043" y="3744098"/>
            <a:ext cx="1198606" cy="0"/>
          </a:xfrm>
          <a:prstGeom prst="line">
            <a:avLst/>
          </a:prstGeom>
          <a:ln w="25400">
            <a:solidFill>
              <a:srgbClr val="4D9D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F:\2021-2022_PROJECTS\SEMMELWEIS\2022\1_KARI_CIMEREK\2_ARCULAT\1_AOK_ARCULAT\7_PPT_sablon\0_assets\SE_kari_logok_500px_EGYETEMI_feher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787" y="5090983"/>
            <a:ext cx="1275320" cy="12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F:\2021-2022_PROJECTS\SEMMELWEIS\2022\1_KARI_CIMEREK\2_ARCULAT\1_AOK_ARCULAT\7_PPT_sablon\0_assets\AOK_500px_feher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1453" y="5090983"/>
            <a:ext cx="1275320" cy="127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20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en-GB" dirty="0"/>
              <a:t>Editing sample text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0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3283585" y="6134735"/>
            <a:ext cx="5616575" cy="720000"/>
          </a:xfrm>
        </p:spPr>
        <p:txBody>
          <a:bodyPr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baseline="0">
                <a:solidFill>
                  <a:schemeClr val="bg2"/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/>
            </a:lvl2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algn="ctr"/>
            <a:r>
              <a:rPr lang="en-GB" sz="1200" dirty="0">
                <a:solidFill>
                  <a:schemeClr val="bg2"/>
                </a:solidFill>
              </a:rPr>
              <a:t>Name of the department,</a:t>
            </a:r>
            <a:r>
              <a:rPr lang="hu-HU" sz="1200" dirty="0">
                <a:solidFill>
                  <a:schemeClr val="bg2"/>
                </a:solidFill>
              </a:rPr>
              <a:t> </a:t>
            </a:r>
            <a:r>
              <a:rPr lang="en-GB" sz="1200" dirty="0">
                <a:solidFill>
                  <a:schemeClr val="bg2"/>
                </a:solidFill>
              </a:rPr>
              <a:t>if longer, </a:t>
            </a:r>
            <a:br>
              <a:rPr lang="hu-HU" sz="1200" dirty="0">
                <a:solidFill>
                  <a:schemeClr val="bg2"/>
                </a:solidFill>
              </a:rPr>
            </a:br>
            <a:r>
              <a:rPr lang="en-GB" sz="1200" dirty="0">
                <a:solidFill>
                  <a:schemeClr val="bg2"/>
                </a:solidFill>
              </a:rPr>
              <a:t>split into two lines</a:t>
            </a:r>
          </a:p>
        </p:txBody>
      </p:sp>
      <p:sp>
        <p:nvSpPr>
          <p:cNvPr id="11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904288" y="6134735"/>
            <a:ext cx="3287712" cy="720000"/>
          </a:xfrm>
        </p:spPr>
        <p:txBody>
          <a:bodyPr numCol="1" anchor="ctr">
            <a:noAutofit/>
          </a:bodyPr>
          <a:lstStyle>
            <a:lvl1pPr marL="0" indent="0" algn="ctr">
              <a:spcBef>
                <a:spcPts val="0"/>
              </a:spcBef>
              <a:buNone/>
              <a:defRPr sz="1200" b="0" i="0" baseline="0">
                <a:solidFill>
                  <a:schemeClr val="bg2"/>
                </a:solidFill>
              </a:defRPr>
            </a:lvl1pPr>
          </a:lstStyle>
          <a:p>
            <a:pPr algn="ctr"/>
            <a:r>
              <a:rPr lang="hu-HU" sz="1200" dirty="0">
                <a:solidFill>
                  <a:schemeClr val="bg2"/>
                </a:solidFill>
              </a:rPr>
              <a:t>Dr. Mihály Minta,</a:t>
            </a:r>
            <a:br>
              <a:rPr lang="hu-HU" sz="1200" dirty="0">
                <a:solidFill>
                  <a:schemeClr val="bg2"/>
                </a:solidFill>
              </a:rPr>
            </a:br>
            <a:r>
              <a:rPr lang="hu-HU" sz="1200" dirty="0" err="1">
                <a:solidFill>
                  <a:schemeClr val="bg2"/>
                </a:solidFill>
              </a:rPr>
              <a:t>title</a:t>
            </a:r>
            <a:endParaRPr lang="hu-HU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597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57399"/>
            <a:ext cx="5181600" cy="4119563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57399"/>
            <a:ext cx="5181600" cy="411956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8121650" y="6287624"/>
            <a:ext cx="3232150" cy="2183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/>
            </a:lvl2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6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121650" y="6481720"/>
            <a:ext cx="3232150" cy="194209"/>
          </a:xfr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hu-HU" dirty="0"/>
              <a:t>Szervezeti egység neve</a:t>
            </a:r>
          </a:p>
        </p:txBody>
      </p:sp>
    </p:spTree>
    <p:extLst>
      <p:ext uri="{BB962C8B-B14F-4D97-AF65-F5344CB8AC3E}">
        <p14:creationId xmlns:p14="http://schemas.microsoft.com/office/powerpoint/2010/main" val="3112576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</p:spTree>
    <p:extLst>
      <p:ext uri="{BB962C8B-B14F-4D97-AF65-F5344CB8AC3E}">
        <p14:creationId xmlns:p14="http://schemas.microsoft.com/office/powerpoint/2010/main" val="7786832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GB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E632-A51A-4F5A-9536-6F3046F6C76D}" type="datetimeFigureOut">
              <a:rPr lang="en-GB" smtClean="0"/>
              <a:t>27/09/2025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064B9-8C79-4460-BD2C-DB0F922E3CF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6170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10" hasCustomPrompt="1"/>
          </p:nvPr>
        </p:nvSpPr>
        <p:spPr>
          <a:xfrm>
            <a:off x="8121650" y="6287624"/>
            <a:ext cx="3232150" cy="2183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Font typeface="Arial" panose="020B0604020202020204" pitchFamily="34" charset="0"/>
              <a:buNone/>
              <a:defRPr/>
            </a:lvl2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hu-HU" dirty="0"/>
              <a:t>Előadó Neve</a:t>
            </a:r>
          </a:p>
        </p:txBody>
      </p:sp>
      <p:sp>
        <p:nvSpPr>
          <p:cNvPr id="7" name="Szöveg helye 6"/>
          <p:cNvSpPr>
            <a:spLocks noGrp="1"/>
          </p:cNvSpPr>
          <p:nvPr>
            <p:ph type="body" sz="quarter" idx="11" hasCustomPrompt="1"/>
          </p:nvPr>
        </p:nvSpPr>
        <p:spPr>
          <a:xfrm>
            <a:off x="8121650" y="6481720"/>
            <a:ext cx="3232150" cy="194209"/>
          </a:xfrm>
        </p:spPr>
        <p:txBody>
          <a:bodyPr>
            <a:noAutofit/>
          </a:bodyPr>
          <a:lstStyle>
            <a:lvl1pPr marL="0" indent="0">
              <a:buNone/>
              <a:defRPr sz="1100" baseline="0"/>
            </a:lvl1pPr>
          </a:lstStyle>
          <a:p>
            <a:pPr lvl="0"/>
            <a:r>
              <a:rPr lang="hu-HU" dirty="0"/>
              <a:t>Szervezeti egység neve</a:t>
            </a:r>
          </a:p>
        </p:txBody>
      </p:sp>
    </p:spTree>
    <p:extLst>
      <p:ext uri="{BB962C8B-B14F-4D97-AF65-F5344CB8AC3E}">
        <p14:creationId xmlns:p14="http://schemas.microsoft.com/office/powerpoint/2010/main" val="63930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41873" indent="0" algn="ctr">
              <a:buNone/>
              <a:defRPr/>
            </a:lvl2pPr>
            <a:lvl3pPr marL="1083747" indent="0" algn="ctr">
              <a:buNone/>
              <a:defRPr/>
            </a:lvl3pPr>
            <a:lvl4pPr marL="1625620" indent="0" algn="ctr">
              <a:buNone/>
              <a:defRPr/>
            </a:lvl4pPr>
            <a:lvl5pPr marL="2167494" indent="0" algn="ctr">
              <a:buNone/>
              <a:defRPr/>
            </a:lvl5pPr>
            <a:lvl6pPr marL="2709367" indent="0" algn="ctr">
              <a:buNone/>
              <a:defRPr/>
            </a:lvl6pPr>
            <a:lvl7pPr marL="3251241" indent="0" algn="ctr">
              <a:buNone/>
              <a:defRPr/>
            </a:lvl7pPr>
            <a:lvl8pPr marL="3793114" indent="0" algn="ctr">
              <a:buNone/>
              <a:defRPr/>
            </a:lvl8pPr>
            <a:lvl9pPr marL="4334988" indent="0" algn="ctr">
              <a:buNone/>
              <a:defRPr/>
            </a:lvl9pPr>
          </a:lstStyle>
          <a:p>
            <a:r>
              <a:rPr lang="hu-HU"/>
              <a:t>Alcím mintájának szerkesztése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4BF067-6126-9748-A3F1-3252281BB9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B34D967-DD30-5847-9379-91AA753F55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517CCC3-59E0-1048-B06D-31194E24FB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6839B-234E-6B4A-86BE-9046D1B4A51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0995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Edit sample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1825626"/>
            <a:ext cx="10515600" cy="4124324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985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808163"/>
            <a:ext cx="10515600" cy="2615166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noProof="0" dirty="0"/>
              <a:t>Edit sample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1850" y="4450317"/>
            <a:ext cx="10515600" cy="1499633"/>
          </a:xfrm>
        </p:spPr>
        <p:txBody>
          <a:bodyPr/>
          <a:lstStyle>
            <a:lvl1pPr marL="0" indent="0">
              <a:buNone/>
              <a:defRPr sz="2400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dirty="0"/>
              <a:t>Editing </a:t>
            </a:r>
            <a:r>
              <a:rPr lang="hu-HU" dirty="0" err="1"/>
              <a:t>sample</a:t>
            </a:r>
            <a:r>
              <a:rPr lang="hu-HU" dirty="0"/>
              <a:t> text</a:t>
            </a:r>
          </a:p>
        </p:txBody>
      </p:sp>
    </p:spTree>
    <p:extLst>
      <p:ext uri="{BB962C8B-B14F-4D97-AF65-F5344CB8AC3E}">
        <p14:creationId xmlns:p14="http://schemas.microsoft.com/office/powerpoint/2010/main" val="601187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/>
              <a:t>Edit sample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08163"/>
            <a:ext cx="5181600" cy="4141787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0" y="1808163"/>
            <a:ext cx="5181600" cy="4141787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34471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 noProof="0" dirty="0"/>
              <a:t>Edit sample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808163"/>
            <a:ext cx="5157787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444876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08163"/>
            <a:ext cx="5183188" cy="696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Editing sample 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444875"/>
          </a:xfrm>
        </p:spPr>
        <p:txBody>
          <a:bodyPr/>
          <a:lstStyle/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28560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465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Egyenes összekötő 8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1135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83188" y="368301"/>
            <a:ext cx="6172200" cy="558164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/>
              <a:t>Editing sample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Editing </a:t>
            </a:r>
            <a:r>
              <a:rPr lang="hu-HU" dirty="0" err="1"/>
              <a:t>sample</a:t>
            </a:r>
            <a:r>
              <a:rPr lang="hu-HU" dirty="0"/>
              <a:t> text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/>
          <a:p>
            <a:r>
              <a:rPr lang="en-GB" noProof="0" dirty="0"/>
              <a:t>Edit sample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894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315268" y="0"/>
            <a:ext cx="6876732" cy="6134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noProof="0" dirty="0"/>
              <a:t>Click on the icon to insert a picture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1808163"/>
            <a:ext cx="3932237" cy="4141787"/>
          </a:xfr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2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 dirty="0"/>
              <a:t>Editing </a:t>
            </a:r>
            <a:r>
              <a:rPr lang="hu-HU" dirty="0" err="1"/>
              <a:t>sample</a:t>
            </a:r>
            <a:r>
              <a:rPr lang="hu-HU" dirty="0"/>
              <a:t> text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3933825" cy="1325563"/>
          </a:xfrm>
        </p:spPr>
        <p:txBody>
          <a:bodyPr/>
          <a:lstStyle>
            <a:lvl1pPr>
              <a:defRPr/>
            </a:lvl1pPr>
          </a:lstStyle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114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dirty="0"/>
              <a:t>Edit </a:t>
            </a:r>
            <a:r>
              <a:rPr lang="hu-HU" dirty="0" err="1"/>
              <a:t>sample</a:t>
            </a:r>
            <a:r>
              <a:rPr lang="hu-HU" dirty="0"/>
              <a:t> </a:t>
            </a:r>
            <a:r>
              <a:rPr lang="hu-HU" dirty="0" err="1"/>
              <a:t>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410"/>
            <a:ext cx="10515600" cy="412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dirty="0"/>
              <a:t>Editing </a:t>
            </a:r>
            <a:r>
              <a:rPr lang="hu-HU" dirty="0" err="1"/>
              <a:t>sample</a:t>
            </a:r>
            <a:r>
              <a:rPr lang="hu-HU" dirty="0"/>
              <a:t> text</a:t>
            </a:r>
          </a:p>
          <a:p>
            <a:pPr lvl="1"/>
            <a:r>
              <a:rPr lang="hu-HU" dirty="0" err="1"/>
              <a:t>Second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hu-HU" dirty="0"/>
          </a:p>
          <a:p>
            <a:pPr lvl="2"/>
            <a:r>
              <a:rPr lang="hu-HU" dirty="0" err="1"/>
              <a:t>Third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hu-HU" dirty="0"/>
          </a:p>
          <a:p>
            <a:pPr lvl="3"/>
            <a:r>
              <a:rPr lang="hu-HU" dirty="0" err="1"/>
              <a:t>Fourth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hu-HU" dirty="0"/>
          </a:p>
          <a:p>
            <a:pPr lvl="4"/>
            <a:r>
              <a:rPr lang="hu-HU" dirty="0" err="1"/>
              <a:t>Fifth</a:t>
            </a:r>
            <a:r>
              <a:rPr lang="hu-HU" dirty="0"/>
              <a:t> </a:t>
            </a:r>
            <a:r>
              <a:rPr lang="hu-HU" dirty="0" err="1"/>
              <a:t>level</a:t>
            </a:r>
            <a:endParaRPr lang="en-US" dirty="0"/>
          </a:p>
        </p:txBody>
      </p:sp>
      <p:cxnSp>
        <p:nvCxnSpPr>
          <p:cNvPr id="11" name="Egyenes összekötő 10"/>
          <p:cNvCxnSpPr/>
          <p:nvPr userDrawn="1"/>
        </p:nvCxnSpPr>
        <p:spPr>
          <a:xfrm>
            <a:off x="3012564" y="6269355"/>
            <a:ext cx="1" cy="45148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zöveg helye 4"/>
          <p:cNvSpPr txBox="1">
            <a:spLocks/>
          </p:cNvSpPr>
          <p:nvPr userDrawn="1"/>
        </p:nvSpPr>
        <p:spPr>
          <a:xfrm>
            <a:off x="3012564" y="6163978"/>
            <a:ext cx="6173121" cy="6810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hu-HU" sz="1200" b="1" dirty="0">
              <a:solidFill>
                <a:schemeClr val="bg2"/>
              </a:solidFill>
            </a:endParaRPr>
          </a:p>
        </p:txBody>
      </p:sp>
      <p:sp>
        <p:nvSpPr>
          <p:cNvPr id="4" name="Téglalap 3"/>
          <p:cNvSpPr/>
          <p:nvPr userDrawn="1"/>
        </p:nvSpPr>
        <p:spPr>
          <a:xfrm>
            <a:off x="0" y="6138791"/>
            <a:ext cx="12192000" cy="7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Egyenes összekötő 15"/>
          <p:cNvCxnSpPr/>
          <p:nvPr userDrawn="1"/>
        </p:nvCxnSpPr>
        <p:spPr>
          <a:xfrm>
            <a:off x="3299294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 userDrawn="1"/>
        </p:nvCxnSpPr>
        <p:spPr>
          <a:xfrm>
            <a:off x="8906622" y="6234496"/>
            <a:ext cx="1" cy="5400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 helye 4"/>
          <p:cNvSpPr txBox="1">
            <a:spLocks/>
          </p:cNvSpPr>
          <p:nvPr userDrawn="1"/>
        </p:nvSpPr>
        <p:spPr>
          <a:xfrm>
            <a:off x="3283585" y="6134735"/>
            <a:ext cx="5616575" cy="7200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noProof="0" dirty="0">
                <a:solidFill>
                  <a:schemeClr val="bg2"/>
                </a:solidFill>
              </a:rPr>
              <a:t>Department of </a:t>
            </a:r>
            <a:r>
              <a:rPr lang="en-GB" sz="1200" noProof="0" dirty="0" err="1">
                <a:solidFill>
                  <a:schemeClr val="bg2"/>
                </a:solidFill>
              </a:rPr>
              <a:t>Anesthesiology</a:t>
            </a:r>
            <a:r>
              <a:rPr lang="en-GB" sz="1200" noProof="0" dirty="0">
                <a:solidFill>
                  <a:schemeClr val="bg2"/>
                </a:solidFill>
              </a:rPr>
              <a:t> and Intensive Therapy</a:t>
            </a:r>
          </a:p>
        </p:txBody>
      </p:sp>
      <p:sp>
        <p:nvSpPr>
          <p:cNvPr id="13" name="Szöveg helye 6"/>
          <p:cNvSpPr txBox="1">
            <a:spLocks/>
          </p:cNvSpPr>
          <p:nvPr userDrawn="1"/>
        </p:nvSpPr>
        <p:spPr>
          <a:xfrm>
            <a:off x="8904288" y="6134735"/>
            <a:ext cx="3287712" cy="720000"/>
          </a:xfrm>
          <a:prstGeom prst="rect">
            <a:avLst/>
          </a:prstGeom>
        </p:spPr>
        <p:txBody>
          <a:bodyPr numCol="1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/>
              <a:t>Prof. Dr. </a:t>
            </a:r>
            <a:r>
              <a:rPr lang="hu-HU"/>
              <a:t>Zsolt Molnár</a:t>
            </a:r>
            <a:endParaRPr lang="hu-HU" dirty="0"/>
          </a:p>
        </p:txBody>
      </p:sp>
      <p:sp>
        <p:nvSpPr>
          <p:cNvPr id="14" name="Téglalap 13"/>
          <p:cNvSpPr/>
          <p:nvPr userDrawn="1"/>
        </p:nvSpPr>
        <p:spPr>
          <a:xfrm>
            <a:off x="0" y="6101957"/>
            <a:ext cx="12192000" cy="62021"/>
          </a:xfrm>
          <a:prstGeom prst="rect">
            <a:avLst/>
          </a:prstGeom>
          <a:solidFill>
            <a:srgbClr val="4D9D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85ECEDAA-9BB3-914C-9095-CF6BD8E82FD2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7" y="6067942"/>
            <a:ext cx="2516065" cy="83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578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879" r:id="rId1"/>
    <p:sldLayoutId id="2147497880" r:id="rId2"/>
    <p:sldLayoutId id="2147497881" r:id="rId3"/>
    <p:sldLayoutId id="2147497882" r:id="rId4"/>
    <p:sldLayoutId id="2147497883" r:id="rId5"/>
    <p:sldLayoutId id="2147497884" r:id="rId6"/>
    <p:sldLayoutId id="2147497885" r:id="rId7"/>
    <p:sldLayoutId id="2147497886" r:id="rId8"/>
    <p:sldLayoutId id="2147497887" r:id="rId9"/>
    <p:sldLayoutId id="2147497888" r:id="rId10"/>
    <p:sldLayoutId id="2147497889" r:id="rId11"/>
    <p:sldLayoutId id="2147497890" r:id="rId12"/>
    <p:sldLayoutId id="2147497891" r:id="rId13"/>
    <p:sldLayoutId id="2147497893" r:id="rId14"/>
    <p:sldLayoutId id="2147497894" r:id="rId15"/>
    <p:sldLayoutId id="2147497895" r:id="rId16"/>
    <p:sldLayoutId id="2147497896" r:id="rId17"/>
    <p:sldLayoutId id="2147497897" r:id="rId18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071">
          <p15:clr>
            <a:srgbClr val="F26B43"/>
          </p15:clr>
        </p15:guide>
        <p15:guide id="4" pos="5609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orient="horz" pos="1071">
          <p15:clr>
            <a:srgbClr val="F26B43"/>
          </p15:clr>
        </p15:guide>
        <p15:guide id="7" pos="347">
          <p15:clr>
            <a:srgbClr val="F26B43"/>
          </p15:clr>
        </p15:guide>
        <p15:guide id="8" orient="horz" pos="232">
          <p15:clr>
            <a:srgbClr val="F26B43"/>
          </p15:clr>
        </p15:guide>
        <p15:guide id="9" pos="7151">
          <p15:clr>
            <a:srgbClr val="F26B43"/>
          </p15:clr>
        </p15:guide>
        <p15:guide id="10" pos="529">
          <p15:clr>
            <a:srgbClr val="F26B43"/>
          </p15:clr>
        </p15:guide>
        <p15:guide id="11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18" Type="http://schemas.openxmlformats.org/officeDocument/2006/relationships/image" Target="../media/image20.sv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svg"/><Relationship Id="rId20" Type="http://schemas.openxmlformats.org/officeDocument/2006/relationships/image" Target="../media/image22.sv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19" Type="http://schemas.openxmlformats.org/officeDocument/2006/relationships/image" Target="../media/image21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5.jpeg"/><Relationship Id="rId5" Type="http://schemas.openxmlformats.org/officeDocument/2006/relationships/image" Target="../media/image35.emf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5.jpeg"/><Relationship Id="rId5" Type="http://schemas.openxmlformats.org/officeDocument/2006/relationships/image" Target="../media/image35.emf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8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7.emf"/><Relationship Id="rId5" Type="http://schemas.openxmlformats.org/officeDocument/2006/relationships/image" Target="../media/image36.emf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0.emf"/><Relationship Id="rId5" Type="http://schemas.openxmlformats.org/officeDocument/2006/relationships/image" Target="../media/image39.emf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6.png"/><Relationship Id="rId5" Type="http://schemas.openxmlformats.org/officeDocument/2006/relationships/image" Target="../media/image43.tiff"/><Relationship Id="rId4" Type="http://schemas.openxmlformats.org/officeDocument/2006/relationships/image" Target="../media/image42.png"/><Relationship Id="rId9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6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6.png"/><Relationship Id="rId9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tif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55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54.png"/><Relationship Id="rId11" Type="http://schemas.openxmlformats.org/officeDocument/2006/relationships/image" Target="../media/image5.jpe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6.png"/><Relationship Id="rId9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6" Type="http://schemas.openxmlformats.org/officeDocument/2006/relationships/image" Target="../media/image5.jpeg"/><Relationship Id="rId5" Type="http://schemas.openxmlformats.org/officeDocument/2006/relationships/image" Target="../media/image59.jpeg"/><Relationship Id="rId4" Type="http://schemas.openxmlformats.org/officeDocument/2006/relationships/image" Target="../media/image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60.jpe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62.jpg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6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30.png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5.jpe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964DD-4933-CE2B-B039-552B5AAE6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60">
            <a:extLst>
              <a:ext uri="{FF2B5EF4-FFF2-40B4-BE49-F238E27FC236}">
                <a16:creationId xmlns:a16="http://schemas.microsoft.com/office/drawing/2014/main" id="{2E193E6F-932C-8F26-1631-B3888E77FB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7155" y="-273755"/>
            <a:ext cx="8579556" cy="993422"/>
          </a:xfrm>
        </p:spPr>
        <p:txBody>
          <a:bodyPr vert="horz" wrap="square" lIns="107245" tIns="52681" rIns="107245" bIns="52681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>
                <a:solidFill>
                  <a:schemeClr val="tx1"/>
                </a:solidFill>
              </a:rPr>
              <a:t> </a:t>
            </a:r>
            <a:endParaRPr lang="en-GB" altLang="hu-HU" b="1">
              <a:solidFill>
                <a:srgbClr val="FFFFFF"/>
              </a:solidFill>
            </a:endParaRPr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354B80AA-6068-2047-B6FD-8EAE3CE4C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BD2484F3-3DC1-3A74-424B-41A0F6C6E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sp>
        <p:nvSpPr>
          <p:cNvPr id="126011" name="Freeform 4">
            <a:extLst>
              <a:ext uri="{FF2B5EF4-FFF2-40B4-BE49-F238E27FC236}">
                <a16:creationId xmlns:a16="http://schemas.microsoft.com/office/drawing/2014/main" id="{93CA6A65-5741-90A4-D903-695062DAD1E3}"/>
              </a:ext>
            </a:extLst>
          </p:cNvPr>
          <p:cNvSpPr/>
          <p:nvPr/>
        </p:nvSpPr>
        <p:spPr>
          <a:xfrm>
            <a:off x="744559" y="1633056"/>
            <a:ext cx="1934255" cy="1934255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03E65"/>
          </a:solidFill>
        </p:spPr>
        <p:txBody>
          <a:bodyPr/>
          <a:lstStyle/>
          <a:p>
            <a:endParaRPr lang="hu-HU" sz="1200" dirty="0"/>
          </a:p>
        </p:txBody>
      </p:sp>
      <p:grpSp>
        <p:nvGrpSpPr>
          <p:cNvPr id="126012" name="Group 6">
            <a:extLst>
              <a:ext uri="{FF2B5EF4-FFF2-40B4-BE49-F238E27FC236}">
                <a16:creationId xmlns:a16="http://schemas.microsoft.com/office/drawing/2014/main" id="{C64C533A-FF12-8050-03A8-78DF1C8FB93D}"/>
              </a:ext>
            </a:extLst>
          </p:cNvPr>
          <p:cNvGrpSpPr/>
          <p:nvPr/>
        </p:nvGrpSpPr>
        <p:grpSpPr>
          <a:xfrm>
            <a:off x="3693534" y="1633056"/>
            <a:ext cx="1934255" cy="1934255"/>
            <a:chOff x="0" y="0"/>
            <a:chExt cx="812800" cy="812800"/>
          </a:xfrm>
        </p:grpSpPr>
        <p:sp>
          <p:nvSpPr>
            <p:cNvPr id="126013" name="Freeform 7">
              <a:extLst>
                <a:ext uri="{FF2B5EF4-FFF2-40B4-BE49-F238E27FC236}">
                  <a16:creationId xmlns:a16="http://schemas.microsoft.com/office/drawing/2014/main" id="{600D24A6-22AA-CA46-7BF2-BB9B3D0474A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E6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14" name="TextBox 8">
              <a:extLst>
                <a:ext uri="{FF2B5EF4-FFF2-40B4-BE49-F238E27FC236}">
                  <a16:creationId xmlns:a16="http://schemas.microsoft.com/office/drawing/2014/main" id="{FF46CD55-7B68-9426-C65E-91763DF93779}"/>
                </a:ext>
              </a:extLst>
            </p:cNvPr>
            <p:cNvSpPr txBox="1"/>
            <p:nvPr/>
          </p:nvSpPr>
          <p:spPr>
            <a:xfrm>
              <a:off x="76200" y="90912"/>
              <a:ext cx="660400" cy="603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CÉL: </a:t>
              </a:r>
            </a:p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ADEKVÁT VO</a:t>
              </a:r>
              <a:r>
                <a:rPr lang="hu-HU" sz="1200" b="1" baseline="-25000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</a:t>
              </a: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/DO</a:t>
              </a:r>
              <a:r>
                <a:rPr lang="hu-HU" sz="1200" b="1" baseline="-25000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2</a:t>
              </a: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BIZTOSÍTÁSA</a:t>
              </a:r>
              <a:endParaRPr lang="en-US" sz="1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26015" name="Group 9">
            <a:extLst>
              <a:ext uri="{FF2B5EF4-FFF2-40B4-BE49-F238E27FC236}">
                <a16:creationId xmlns:a16="http://schemas.microsoft.com/office/drawing/2014/main" id="{10701D6B-3CC3-835E-6D24-5695A4C7BC24}"/>
              </a:ext>
            </a:extLst>
          </p:cNvPr>
          <p:cNvGrpSpPr/>
          <p:nvPr/>
        </p:nvGrpSpPr>
        <p:grpSpPr>
          <a:xfrm>
            <a:off x="6655582" y="1633056"/>
            <a:ext cx="1934255" cy="1934255"/>
            <a:chOff x="0" y="0"/>
            <a:chExt cx="812800" cy="812800"/>
          </a:xfrm>
        </p:grpSpPr>
        <p:sp>
          <p:nvSpPr>
            <p:cNvPr id="126016" name="Freeform 10">
              <a:extLst>
                <a:ext uri="{FF2B5EF4-FFF2-40B4-BE49-F238E27FC236}">
                  <a16:creationId xmlns:a16="http://schemas.microsoft.com/office/drawing/2014/main" id="{DA103A38-FDC2-587A-E36C-002E1CACCC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E65"/>
            </a:solidFill>
          </p:spPr>
          <p:txBody>
            <a:bodyPr/>
            <a:lstStyle/>
            <a:p>
              <a:endParaRPr lang="hu-HU" sz="1200" dirty="0"/>
            </a:p>
          </p:txBody>
        </p:sp>
        <p:sp>
          <p:nvSpPr>
            <p:cNvPr id="126017" name="TextBox 11">
              <a:extLst>
                <a:ext uri="{FF2B5EF4-FFF2-40B4-BE49-F238E27FC236}">
                  <a16:creationId xmlns:a16="http://schemas.microsoft.com/office/drawing/2014/main" id="{C0725BB0-BDBB-C37B-2C0C-9E61B15CB7E5}"/>
                </a:ext>
              </a:extLst>
            </p:cNvPr>
            <p:cNvSpPr txBox="1"/>
            <p:nvPr/>
          </p:nvSpPr>
          <p:spPr>
            <a:xfrm>
              <a:off x="76200" y="121171"/>
              <a:ext cx="660400" cy="603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KÜLÖNBÖZŐ</a:t>
              </a:r>
            </a:p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MONITOTOROK/ </a:t>
              </a:r>
            </a:p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CÉLÉRTÉKEK</a:t>
              </a:r>
            </a:p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 </a:t>
              </a:r>
              <a:endParaRPr lang="en-US" sz="1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endParaRPr>
            </a:p>
          </p:txBody>
        </p:sp>
      </p:grpSp>
      <p:grpSp>
        <p:nvGrpSpPr>
          <p:cNvPr id="126018" name="Group 12">
            <a:extLst>
              <a:ext uri="{FF2B5EF4-FFF2-40B4-BE49-F238E27FC236}">
                <a16:creationId xmlns:a16="http://schemas.microsoft.com/office/drawing/2014/main" id="{F4919444-F189-CBA0-6A58-F39855168B52}"/>
              </a:ext>
            </a:extLst>
          </p:cNvPr>
          <p:cNvGrpSpPr/>
          <p:nvPr/>
        </p:nvGrpSpPr>
        <p:grpSpPr>
          <a:xfrm>
            <a:off x="9617630" y="1633056"/>
            <a:ext cx="1934255" cy="1934255"/>
            <a:chOff x="0" y="0"/>
            <a:chExt cx="812800" cy="812800"/>
          </a:xfrm>
        </p:grpSpPr>
        <p:sp>
          <p:nvSpPr>
            <p:cNvPr id="126019" name="Freeform 13">
              <a:extLst>
                <a:ext uri="{FF2B5EF4-FFF2-40B4-BE49-F238E27FC236}">
                  <a16:creationId xmlns:a16="http://schemas.microsoft.com/office/drawing/2014/main" id="{867443FB-DFD4-B3A8-0BD3-30E5CC53286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3E6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20" name="TextBox 14">
              <a:extLst>
                <a:ext uri="{FF2B5EF4-FFF2-40B4-BE49-F238E27FC236}">
                  <a16:creationId xmlns:a16="http://schemas.microsoft.com/office/drawing/2014/main" id="{FA06990B-7C69-F04B-3FA9-9CA8CA2CEDC1}"/>
                </a:ext>
              </a:extLst>
            </p:cNvPr>
            <p:cNvSpPr txBox="1"/>
            <p:nvPr/>
          </p:nvSpPr>
          <p:spPr>
            <a:xfrm>
              <a:off x="38779" y="88988"/>
              <a:ext cx="735241" cy="6032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MEGOLDÁS:</a:t>
              </a:r>
            </a:p>
            <a:p>
              <a:pPr algn="ctr" defTabSz="609630">
                <a:lnSpc>
                  <a:spcPts val="1666"/>
                </a:lnSpc>
                <a:defRPr/>
              </a:pPr>
              <a:r>
                <a:rPr lang="hu-HU" sz="1200" b="1" dirty="0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HOLISZTIKUS, INDIVIDUALIZÁLT  KONCEPCIÓ</a:t>
              </a:r>
            </a:p>
          </p:txBody>
        </p:sp>
      </p:grpSp>
      <p:grpSp>
        <p:nvGrpSpPr>
          <p:cNvPr id="126021" name="Group 15">
            <a:extLst>
              <a:ext uri="{FF2B5EF4-FFF2-40B4-BE49-F238E27FC236}">
                <a16:creationId xmlns:a16="http://schemas.microsoft.com/office/drawing/2014/main" id="{D743EABE-4F78-3416-2D55-505264728460}"/>
              </a:ext>
            </a:extLst>
          </p:cNvPr>
          <p:cNvGrpSpPr/>
          <p:nvPr/>
        </p:nvGrpSpPr>
        <p:grpSpPr>
          <a:xfrm>
            <a:off x="2904533" y="2325080"/>
            <a:ext cx="550207" cy="550207"/>
            <a:chOff x="0" y="0"/>
            <a:chExt cx="812800" cy="812800"/>
          </a:xfrm>
        </p:grpSpPr>
        <p:sp>
          <p:nvSpPr>
            <p:cNvPr id="126022" name="Freeform 16">
              <a:extLst>
                <a:ext uri="{FF2B5EF4-FFF2-40B4-BE49-F238E27FC236}">
                  <a16:creationId xmlns:a16="http://schemas.microsoft.com/office/drawing/2014/main" id="{B4C04D9D-6777-A718-536A-EB37F09CB9B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23" name="TextBox 17">
              <a:extLst>
                <a:ext uri="{FF2B5EF4-FFF2-40B4-BE49-F238E27FC236}">
                  <a16:creationId xmlns:a16="http://schemas.microsoft.com/office/drawing/2014/main" id="{3D86DE43-D1CA-0238-C0CD-D2B8445435E1}"/>
                </a:ext>
              </a:extLst>
            </p:cNvPr>
            <p:cNvSpPr txBox="1"/>
            <p:nvPr/>
          </p:nvSpPr>
          <p:spPr>
            <a:xfrm>
              <a:off x="0" y="31750"/>
              <a:ext cx="711200" cy="577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3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6024" name="Group 18">
            <a:extLst>
              <a:ext uri="{FF2B5EF4-FFF2-40B4-BE49-F238E27FC236}">
                <a16:creationId xmlns:a16="http://schemas.microsoft.com/office/drawing/2014/main" id="{DD4340CF-8A09-2CD1-E6E0-874CB06FFD19}"/>
              </a:ext>
            </a:extLst>
          </p:cNvPr>
          <p:cNvGrpSpPr/>
          <p:nvPr/>
        </p:nvGrpSpPr>
        <p:grpSpPr>
          <a:xfrm>
            <a:off x="5866582" y="2325080"/>
            <a:ext cx="550207" cy="550207"/>
            <a:chOff x="0" y="0"/>
            <a:chExt cx="812800" cy="812800"/>
          </a:xfrm>
        </p:grpSpPr>
        <p:sp>
          <p:nvSpPr>
            <p:cNvPr id="126025" name="Freeform 19">
              <a:extLst>
                <a:ext uri="{FF2B5EF4-FFF2-40B4-BE49-F238E27FC236}">
                  <a16:creationId xmlns:a16="http://schemas.microsoft.com/office/drawing/2014/main" id="{95165368-6388-8461-6AB6-10E922741B7A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26" name="TextBox 20">
              <a:extLst>
                <a:ext uri="{FF2B5EF4-FFF2-40B4-BE49-F238E27FC236}">
                  <a16:creationId xmlns:a16="http://schemas.microsoft.com/office/drawing/2014/main" id="{61FF337D-B3D3-82DE-73E7-E4E78E50AD2A}"/>
                </a:ext>
              </a:extLst>
            </p:cNvPr>
            <p:cNvSpPr txBox="1"/>
            <p:nvPr/>
          </p:nvSpPr>
          <p:spPr>
            <a:xfrm>
              <a:off x="0" y="31750"/>
              <a:ext cx="711200" cy="577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3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6027" name="Group 21">
            <a:extLst>
              <a:ext uri="{FF2B5EF4-FFF2-40B4-BE49-F238E27FC236}">
                <a16:creationId xmlns:a16="http://schemas.microsoft.com/office/drawing/2014/main" id="{AF009C9A-84EB-A3EE-40EA-88788401A8C7}"/>
              </a:ext>
            </a:extLst>
          </p:cNvPr>
          <p:cNvGrpSpPr/>
          <p:nvPr/>
        </p:nvGrpSpPr>
        <p:grpSpPr>
          <a:xfrm>
            <a:off x="8828630" y="2325080"/>
            <a:ext cx="550207" cy="550207"/>
            <a:chOff x="0" y="0"/>
            <a:chExt cx="812800" cy="812800"/>
          </a:xfrm>
        </p:grpSpPr>
        <p:sp>
          <p:nvSpPr>
            <p:cNvPr id="126028" name="Freeform 22">
              <a:extLst>
                <a:ext uri="{FF2B5EF4-FFF2-40B4-BE49-F238E27FC236}">
                  <a16:creationId xmlns:a16="http://schemas.microsoft.com/office/drawing/2014/main" id="{D9E7A712-32ED-C208-1E75-FC85378951DB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29" name="TextBox 23">
              <a:extLst>
                <a:ext uri="{FF2B5EF4-FFF2-40B4-BE49-F238E27FC236}">
                  <a16:creationId xmlns:a16="http://schemas.microsoft.com/office/drawing/2014/main" id="{F03C25A5-AE77-431B-8AEB-E915B2DED581}"/>
                </a:ext>
              </a:extLst>
            </p:cNvPr>
            <p:cNvSpPr txBox="1"/>
            <p:nvPr/>
          </p:nvSpPr>
          <p:spPr>
            <a:xfrm>
              <a:off x="0" y="31750"/>
              <a:ext cx="711200" cy="5778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2933"/>
                </a:lnSpc>
                <a:defRPr/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6030" name="Group 24">
            <a:extLst>
              <a:ext uri="{FF2B5EF4-FFF2-40B4-BE49-F238E27FC236}">
                <a16:creationId xmlns:a16="http://schemas.microsoft.com/office/drawing/2014/main" id="{52C71204-383B-99F5-B7B9-ADB649E6F89F}"/>
              </a:ext>
            </a:extLst>
          </p:cNvPr>
          <p:cNvGrpSpPr/>
          <p:nvPr/>
        </p:nvGrpSpPr>
        <p:grpSpPr>
          <a:xfrm>
            <a:off x="1321006" y="1255449"/>
            <a:ext cx="755213" cy="755213"/>
            <a:chOff x="0" y="0"/>
            <a:chExt cx="812800" cy="812800"/>
          </a:xfrm>
        </p:grpSpPr>
        <p:sp>
          <p:nvSpPr>
            <p:cNvPr id="126031" name="Freeform 25">
              <a:extLst>
                <a:ext uri="{FF2B5EF4-FFF2-40B4-BE49-F238E27FC236}">
                  <a16:creationId xmlns:a16="http://schemas.microsoft.com/office/drawing/2014/main" id="{772CFF09-6839-E607-45DB-76C9442BB68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32" name="TextBox 26">
              <a:extLst>
                <a:ext uri="{FF2B5EF4-FFF2-40B4-BE49-F238E27FC236}">
                  <a16:creationId xmlns:a16="http://schemas.microsoft.com/office/drawing/2014/main" id="{B0E7E7E2-15AA-C289-2D3B-820E5FB4C832}"/>
                </a:ext>
              </a:extLst>
            </p:cNvPr>
            <p:cNvSpPr txBox="1"/>
            <p:nvPr/>
          </p:nvSpPr>
          <p:spPr>
            <a:xfrm>
              <a:off x="76200" y="-190500"/>
              <a:ext cx="660400" cy="9271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defRPr/>
              </a:pPr>
              <a:r>
                <a:rPr lang="en-US" sz="2333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I.</a:t>
              </a:r>
            </a:p>
          </p:txBody>
        </p:sp>
      </p:grpSp>
      <p:grpSp>
        <p:nvGrpSpPr>
          <p:cNvPr id="126033" name="Group 27">
            <a:extLst>
              <a:ext uri="{FF2B5EF4-FFF2-40B4-BE49-F238E27FC236}">
                <a16:creationId xmlns:a16="http://schemas.microsoft.com/office/drawing/2014/main" id="{A5CC2839-524A-84E0-972E-FAC02F182878}"/>
              </a:ext>
            </a:extLst>
          </p:cNvPr>
          <p:cNvGrpSpPr/>
          <p:nvPr/>
        </p:nvGrpSpPr>
        <p:grpSpPr>
          <a:xfrm>
            <a:off x="4283054" y="1255449"/>
            <a:ext cx="755213" cy="755213"/>
            <a:chOff x="0" y="0"/>
            <a:chExt cx="812800" cy="812800"/>
          </a:xfrm>
        </p:grpSpPr>
        <p:sp>
          <p:nvSpPr>
            <p:cNvPr id="126034" name="Freeform 28">
              <a:extLst>
                <a:ext uri="{FF2B5EF4-FFF2-40B4-BE49-F238E27FC236}">
                  <a16:creationId xmlns:a16="http://schemas.microsoft.com/office/drawing/2014/main" id="{D34FC89F-7EEC-F9FA-A968-2DAA857475E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35" name="TextBox 29">
              <a:extLst>
                <a:ext uri="{FF2B5EF4-FFF2-40B4-BE49-F238E27FC236}">
                  <a16:creationId xmlns:a16="http://schemas.microsoft.com/office/drawing/2014/main" id="{024F4B0A-C7B1-E932-2CD4-9205677B5D10}"/>
                </a:ext>
              </a:extLst>
            </p:cNvPr>
            <p:cNvSpPr txBox="1"/>
            <p:nvPr/>
          </p:nvSpPr>
          <p:spPr>
            <a:xfrm>
              <a:off x="76200" y="-200025"/>
              <a:ext cx="6604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7"/>
                </a:lnSpc>
                <a:defRPr/>
              </a:pPr>
              <a:r>
                <a:rPr lang="en-US" sz="2333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II.</a:t>
              </a:r>
            </a:p>
          </p:txBody>
        </p:sp>
      </p:grpSp>
      <p:grpSp>
        <p:nvGrpSpPr>
          <p:cNvPr id="126036" name="Group 30">
            <a:extLst>
              <a:ext uri="{FF2B5EF4-FFF2-40B4-BE49-F238E27FC236}">
                <a16:creationId xmlns:a16="http://schemas.microsoft.com/office/drawing/2014/main" id="{6818D977-550B-5D9D-4694-91D117CCF70B}"/>
              </a:ext>
            </a:extLst>
          </p:cNvPr>
          <p:cNvGrpSpPr/>
          <p:nvPr/>
        </p:nvGrpSpPr>
        <p:grpSpPr>
          <a:xfrm>
            <a:off x="7245103" y="1255449"/>
            <a:ext cx="755213" cy="755213"/>
            <a:chOff x="0" y="0"/>
            <a:chExt cx="812800" cy="812800"/>
          </a:xfrm>
        </p:grpSpPr>
        <p:sp>
          <p:nvSpPr>
            <p:cNvPr id="126037" name="Freeform 31">
              <a:extLst>
                <a:ext uri="{FF2B5EF4-FFF2-40B4-BE49-F238E27FC236}">
                  <a16:creationId xmlns:a16="http://schemas.microsoft.com/office/drawing/2014/main" id="{9FAC36F2-787E-8420-50B2-E80CE5F362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38" name="TextBox 32">
              <a:extLst>
                <a:ext uri="{FF2B5EF4-FFF2-40B4-BE49-F238E27FC236}">
                  <a16:creationId xmlns:a16="http://schemas.microsoft.com/office/drawing/2014/main" id="{B77C5096-240E-70E5-23E5-DBB4A63E1FC4}"/>
                </a:ext>
              </a:extLst>
            </p:cNvPr>
            <p:cNvSpPr txBox="1"/>
            <p:nvPr/>
          </p:nvSpPr>
          <p:spPr>
            <a:xfrm>
              <a:off x="76200" y="-200025"/>
              <a:ext cx="6604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7"/>
                </a:lnSpc>
                <a:defRPr/>
              </a:pPr>
              <a:r>
                <a:rPr lang="en-US" sz="2333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III.</a:t>
              </a:r>
            </a:p>
          </p:txBody>
        </p:sp>
      </p:grpSp>
      <p:grpSp>
        <p:nvGrpSpPr>
          <p:cNvPr id="126039" name="Group 33">
            <a:extLst>
              <a:ext uri="{FF2B5EF4-FFF2-40B4-BE49-F238E27FC236}">
                <a16:creationId xmlns:a16="http://schemas.microsoft.com/office/drawing/2014/main" id="{A059C54F-4177-2E45-4D93-2C7FD80F6D36}"/>
              </a:ext>
            </a:extLst>
          </p:cNvPr>
          <p:cNvGrpSpPr/>
          <p:nvPr/>
        </p:nvGrpSpPr>
        <p:grpSpPr>
          <a:xfrm>
            <a:off x="10209087" y="1255449"/>
            <a:ext cx="755213" cy="755213"/>
            <a:chOff x="0" y="0"/>
            <a:chExt cx="812800" cy="812800"/>
          </a:xfrm>
        </p:grpSpPr>
        <p:sp>
          <p:nvSpPr>
            <p:cNvPr id="126040" name="Freeform 34">
              <a:extLst>
                <a:ext uri="{FF2B5EF4-FFF2-40B4-BE49-F238E27FC236}">
                  <a16:creationId xmlns:a16="http://schemas.microsoft.com/office/drawing/2014/main" id="{86F97892-F010-F5DB-D4D5-7488A6807092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28855"/>
            </a:solidFill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126041" name="TextBox 35">
              <a:extLst>
                <a:ext uri="{FF2B5EF4-FFF2-40B4-BE49-F238E27FC236}">
                  <a16:creationId xmlns:a16="http://schemas.microsoft.com/office/drawing/2014/main" id="{4DC3CAA8-2A2E-75F2-3BDA-025E22E7DBD3}"/>
                </a:ext>
              </a:extLst>
            </p:cNvPr>
            <p:cNvSpPr txBox="1"/>
            <p:nvPr/>
          </p:nvSpPr>
          <p:spPr>
            <a:xfrm>
              <a:off x="76200" y="-200025"/>
              <a:ext cx="660400" cy="9366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7"/>
                </a:lnSpc>
                <a:defRPr/>
              </a:pPr>
              <a:r>
                <a:rPr lang="en-US" sz="2333" b="1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IV.</a:t>
              </a:r>
            </a:p>
          </p:txBody>
        </p:sp>
      </p:grpSp>
      <p:grpSp>
        <p:nvGrpSpPr>
          <p:cNvPr id="126042" name="Group 36">
            <a:extLst>
              <a:ext uri="{FF2B5EF4-FFF2-40B4-BE49-F238E27FC236}">
                <a16:creationId xmlns:a16="http://schemas.microsoft.com/office/drawing/2014/main" id="{1968C088-BFBA-AF08-2566-435DDB6DF0D0}"/>
              </a:ext>
            </a:extLst>
          </p:cNvPr>
          <p:cNvGrpSpPr/>
          <p:nvPr/>
        </p:nvGrpSpPr>
        <p:grpSpPr>
          <a:xfrm>
            <a:off x="4283054" y="3189705"/>
            <a:ext cx="755213" cy="755213"/>
            <a:chOff x="0" y="0"/>
            <a:chExt cx="1510426" cy="1510426"/>
          </a:xfrm>
        </p:grpSpPr>
        <p:grpSp>
          <p:nvGrpSpPr>
            <p:cNvPr id="126043" name="Group 37">
              <a:extLst>
                <a:ext uri="{FF2B5EF4-FFF2-40B4-BE49-F238E27FC236}">
                  <a16:creationId xmlns:a16="http://schemas.microsoft.com/office/drawing/2014/main" id="{3D3F61C9-3CE0-D674-E222-3D3DB1819828}"/>
                </a:ext>
              </a:extLst>
            </p:cNvPr>
            <p:cNvGrpSpPr/>
            <p:nvPr/>
          </p:nvGrpSpPr>
          <p:grpSpPr>
            <a:xfrm>
              <a:off x="0" y="0"/>
              <a:ext cx="1510426" cy="1510426"/>
              <a:chOff x="0" y="0"/>
              <a:chExt cx="812800" cy="812800"/>
            </a:xfrm>
          </p:grpSpPr>
          <p:sp>
            <p:nvSpPr>
              <p:cNvPr id="126045" name="Freeform 38">
                <a:extLst>
                  <a:ext uri="{FF2B5EF4-FFF2-40B4-BE49-F238E27FC236}">
                    <a16:creationId xmlns:a16="http://schemas.microsoft.com/office/drawing/2014/main" id="{B1B63FC3-06CD-520A-E769-9DC3272B3BD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8855"/>
              </a:solidFill>
            </p:spPr>
            <p:txBody>
              <a:bodyPr/>
              <a:lstStyle/>
              <a:p>
                <a:endParaRPr lang="hu-HU" sz="1200"/>
              </a:p>
            </p:txBody>
          </p:sp>
          <p:sp>
            <p:nvSpPr>
              <p:cNvPr id="126046" name="TextBox 39">
                <a:extLst>
                  <a:ext uri="{FF2B5EF4-FFF2-40B4-BE49-F238E27FC236}">
                    <a16:creationId xmlns:a16="http://schemas.microsoft.com/office/drawing/2014/main" id="{2447A87B-3C9A-C91F-8BA6-123D8FDDD234}"/>
                  </a:ext>
                </a:extLst>
              </p:cNvPr>
              <p:cNvSpPr txBox="1"/>
              <p:nvPr/>
            </p:nvSpPr>
            <p:spPr>
              <a:xfrm>
                <a:off x="76200" y="-95250"/>
                <a:ext cx="6604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3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044" name="Freeform 40">
              <a:extLst>
                <a:ext uri="{FF2B5EF4-FFF2-40B4-BE49-F238E27FC236}">
                  <a16:creationId xmlns:a16="http://schemas.microsoft.com/office/drawing/2014/main" id="{2F3C76A8-B210-6A26-B3CD-101A8A908B88}"/>
                </a:ext>
              </a:extLst>
            </p:cNvPr>
            <p:cNvSpPr/>
            <p:nvPr/>
          </p:nvSpPr>
          <p:spPr>
            <a:xfrm>
              <a:off x="266010" y="266010"/>
              <a:ext cx="978405" cy="978405"/>
            </a:xfrm>
            <a:custGeom>
              <a:avLst/>
              <a:gdLst/>
              <a:ahLst/>
              <a:cxnLst/>
              <a:rect l="l" t="t" r="r" b="b"/>
              <a:pathLst>
                <a:path w="978405" h="978405">
                  <a:moveTo>
                    <a:pt x="0" y="0"/>
                  </a:moveTo>
                  <a:lnTo>
                    <a:pt x="978406" y="0"/>
                  </a:lnTo>
                  <a:lnTo>
                    <a:pt x="978406" y="978406"/>
                  </a:lnTo>
                  <a:lnTo>
                    <a:pt x="0" y="978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sz="1200"/>
            </a:p>
          </p:txBody>
        </p:sp>
      </p:grpSp>
      <p:grpSp>
        <p:nvGrpSpPr>
          <p:cNvPr id="126047" name="Group 41">
            <a:extLst>
              <a:ext uri="{FF2B5EF4-FFF2-40B4-BE49-F238E27FC236}">
                <a16:creationId xmlns:a16="http://schemas.microsoft.com/office/drawing/2014/main" id="{D1EA3C2C-B249-E747-D6DB-77CC869FB62B}"/>
              </a:ext>
            </a:extLst>
          </p:cNvPr>
          <p:cNvGrpSpPr/>
          <p:nvPr/>
        </p:nvGrpSpPr>
        <p:grpSpPr>
          <a:xfrm>
            <a:off x="1321006" y="3189705"/>
            <a:ext cx="755213" cy="755213"/>
            <a:chOff x="0" y="0"/>
            <a:chExt cx="1510426" cy="1510426"/>
          </a:xfrm>
        </p:grpSpPr>
        <p:grpSp>
          <p:nvGrpSpPr>
            <p:cNvPr id="126048" name="Group 42">
              <a:extLst>
                <a:ext uri="{FF2B5EF4-FFF2-40B4-BE49-F238E27FC236}">
                  <a16:creationId xmlns:a16="http://schemas.microsoft.com/office/drawing/2014/main" id="{A363421E-4C3F-015A-1F81-A09D8006EE17}"/>
                </a:ext>
              </a:extLst>
            </p:cNvPr>
            <p:cNvGrpSpPr/>
            <p:nvPr/>
          </p:nvGrpSpPr>
          <p:grpSpPr>
            <a:xfrm>
              <a:off x="0" y="0"/>
              <a:ext cx="1510426" cy="1510426"/>
              <a:chOff x="0" y="0"/>
              <a:chExt cx="812800" cy="812800"/>
            </a:xfrm>
          </p:grpSpPr>
          <p:sp>
            <p:nvSpPr>
              <p:cNvPr id="126050" name="Freeform 43">
                <a:extLst>
                  <a:ext uri="{FF2B5EF4-FFF2-40B4-BE49-F238E27FC236}">
                    <a16:creationId xmlns:a16="http://schemas.microsoft.com/office/drawing/2014/main" id="{1DE8BA76-52DE-9137-5BE8-E2B12FD242C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8855"/>
              </a:solidFill>
            </p:spPr>
            <p:txBody>
              <a:bodyPr/>
              <a:lstStyle/>
              <a:p>
                <a:endParaRPr lang="hu-HU" sz="1200"/>
              </a:p>
            </p:txBody>
          </p:sp>
          <p:sp>
            <p:nvSpPr>
              <p:cNvPr id="126051" name="TextBox 44">
                <a:extLst>
                  <a:ext uri="{FF2B5EF4-FFF2-40B4-BE49-F238E27FC236}">
                    <a16:creationId xmlns:a16="http://schemas.microsoft.com/office/drawing/2014/main" id="{668D768E-D41B-2099-1148-157128D05C0F}"/>
                  </a:ext>
                </a:extLst>
              </p:cNvPr>
              <p:cNvSpPr txBox="1"/>
              <p:nvPr/>
            </p:nvSpPr>
            <p:spPr>
              <a:xfrm>
                <a:off x="76200" y="-95250"/>
                <a:ext cx="6604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3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049" name="Freeform 45">
              <a:extLst>
                <a:ext uri="{FF2B5EF4-FFF2-40B4-BE49-F238E27FC236}">
                  <a16:creationId xmlns:a16="http://schemas.microsoft.com/office/drawing/2014/main" id="{1AEC55ED-6399-58CB-90F5-EDBC28C9D367}"/>
                </a:ext>
              </a:extLst>
            </p:cNvPr>
            <p:cNvSpPr/>
            <p:nvPr/>
          </p:nvSpPr>
          <p:spPr>
            <a:xfrm>
              <a:off x="266010" y="266010"/>
              <a:ext cx="978405" cy="978405"/>
            </a:xfrm>
            <a:custGeom>
              <a:avLst/>
              <a:gdLst/>
              <a:ahLst/>
              <a:cxnLst/>
              <a:rect l="l" t="t" r="r" b="b"/>
              <a:pathLst>
                <a:path w="978405" h="978405">
                  <a:moveTo>
                    <a:pt x="0" y="0"/>
                  </a:moveTo>
                  <a:lnTo>
                    <a:pt x="978406" y="0"/>
                  </a:lnTo>
                  <a:lnTo>
                    <a:pt x="978406" y="978406"/>
                  </a:lnTo>
                  <a:lnTo>
                    <a:pt x="0" y="978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sz="1200"/>
            </a:p>
          </p:txBody>
        </p:sp>
      </p:grpSp>
      <p:grpSp>
        <p:nvGrpSpPr>
          <p:cNvPr id="126052" name="Group 46">
            <a:extLst>
              <a:ext uri="{FF2B5EF4-FFF2-40B4-BE49-F238E27FC236}">
                <a16:creationId xmlns:a16="http://schemas.microsoft.com/office/drawing/2014/main" id="{17E02FCD-A876-B6C4-2C14-0807682C4284}"/>
              </a:ext>
            </a:extLst>
          </p:cNvPr>
          <p:cNvGrpSpPr/>
          <p:nvPr/>
        </p:nvGrpSpPr>
        <p:grpSpPr>
          <a:xfrm>
            <a:off x="7245103" y="3189705"/>
            <a:ext cx="755213" cy="755213"/>
            <a:chOff x="0" y="0"/>
            <a:chExt cx="1510426" cy="1510426"/>
          </a:xfrm>
        </p:grpSpPr>
        <p:grpSp>
          <p:nvGrpSpPr>
            <p:cNvPr id="126053" name="Group 47">
              <a:extLst>
                <a:ext uri="{FF2B5EF4-FFF2-40B4-BE49-F238E27FC236}">
                  <a16:creationId xmlns:a16="http://schemas.microsoft.com/office/drawing/2014/main" id="{928CE53F-CA9E-5C0A-D30A-4BCF4A7C0AD8}"/>
                </a:ext>
              </a:extLst>
            </p:cNvPr>
            <p:cNvGrpSpPr/>
            <p:nvPr/>
          </p:nvGrpSpPr>
          <p:grpSpPr>
            <a:xfrm>
              <a:off x="0" y="0"/>
              <a:ext cx="1510426" cy="1510426"/>
              <a:chOff x="0" y="0"/>
              <a:chExt cx="812800" cy="812800"/>
            </a:xfrm>
          </p:grpSpPr>
          <p:sp>
            <p:nvSpPr>
              <p:cNvPr id="126055" name="Freeform 48">
                <a:extLst>
                  <a:ext uri="{FF2B5EF4-FFF2-40B4-BE49-F238E27FC236}">
                    <a16:creationId xmlns:a16="http://schemas.microsoft.com/office/drawing/2014/main" id="{27B1DCBA-F26C-8D6C-8183-CCEE1E2690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8855"/>
              </a:solidFill>
            </p:spPr>
            <p:txBody>
              <a:bodyPr/>
              <a:lstStyle/>
              <a:p>
                <a:endParaRPr lang="hu-HU" sz="1200"/>
              </a:p>
            </p:txBody>
          </p:sp>
          <p:sp>
            <p:nvSpPr>
              <p:cNvPr id="126056" name="TextBox 49">
                <a:extLst>
                  <a:ext uri="{FF2B5EF4-FFF2-40B4-BE49-F238E27FC236}">
                    <a16:creationId xmlns:a16="http://schemas.microsoft.com/office/drawing/2014/main" id="{8B8A75BF-6878-4656-6EE9-E18402C8A0BE}"/>
                  </a:ext>
                </a:extLst>
              </p:cNvPr>
              <p:cNvSpPr txBox="1"/>
              <p:nvPr/>
            </p:nvSpPr>
            <p:spPr>
              <a:xfrm>
                <a:off x="76200" y="-95250"/>
                <a:ext cx="6604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3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054" name="Freeform 50">
              <a:extLst>
                <a:ext uri="{FF2B5EF4-FFF2-40B4-BE49-F238E27FC236}">
                  <a16:creationId xmlns:a16="http://schemas.microsoft.com/office/drawing/2014/main" id="{81772270-240C-88BF-7366-8F94D2D2957E}"/>
                </a:ext>
              </a:extLst>
            </p:cNvPr>
            <p:cNvSpPr/>
            <p:nvPr/>
          </p:nvSpPr>
          <p:spPr>
            <a:xfrm>
              <a:off x="266010" y="266010"/>
              <a:ext cx="978405" cy="978405"/>
            </a:xfrm>
            <a:custGeom>
              <a:avLst/>
              <a:gdLst/>
              <a:ahLst/>
              <a:cxnLst/>
              <a:rect l="l" t="t" r="r" b="b"/>
              <a:pathLst>
                <a:path w="978405" h="978405">
                  <a:moveTo>
                    <a:pt x="0" y="0"/>
                  </a:moveTo>
                  <a:lnTo>
                    <a:pt x="978406" y="0"/>
                  </a:lnTo>
                  <a:lnTo>
                    <a:pt x="978406" y="978406"/>
                  </a:lnTo>
                  <a:lnTo>
                    <a:pt x="0" y="978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sz="1200"/>
            </a:p>
          </p:txBody>
        </p:sp>
      </p:grpSp>
      <p:grpSp>
        <p:nvGrpSpPr>
          <p:cNvPr id="126057" name="Group 51">
            <a:extLst>
              <a:ext uri="{FF2B5EF4-FFF2-40B4-BE49-F238E27FC236}">
                <a16:creationId xmlns:a16="http://schemas.microsoft.com/office/drawing/2014/main" id="{AA150C63-CA12-6028-CF91-3305553CC657}"/>
              </a:ext>
            </a:extLst>
          </p:cNvPr>
          <p:cNvGrpSpPr/>
          <p:nvPr/>
        </p:nvGrpSpPr>
        <p:grpSpPr>
          <a:xfrm>
            <a:off x="10209087" y="3189705"/>
            <a:ext cx="755213" cy="755213"/>
            <a:chOff x="0" y="0"/>
            <a:chExt cx="1510426" cy="1510426"/>
          </a:xfrm>
        </p:grpSpPr>
        <p:grpSp>
          <p:nvGrpSpPr>
            <p:cNvPr id="126058" name="Group 52">
              <a:extLst>
                <a:ext uri="{FF2B5EF4-FFF2-40B4-BE49-F238E27FC236}">
                  <a16:creationId xmlns:a16="http://schemas.microsoft.com/office/drawing/2014/main" id="{6ECB92C8-7D99-D0D6-F0F2-DA4BE43DA449}"/>
                </a:ext>
              </a:extLst>
            </p:cNvPr>
            <p:cNvGrpSpPr/>
            <p:nvPr/>
          </p:nvGrpSpPr>
          <p:grpSpPr>
            <a:xfrm>
              <a:off x="0" y="0"/>
              <a:ext cx="1510426" cy="1510426"/>
              <a:chOff x="0" y="0"/>
              <a:chExt cx="812800" cy="812800"/>
            </a:xfrm>
          </p:grpSpPr>
          <p:sp>
            <p:nvSpPr>
              <p:cNvPr id="126060" name="Freeform 53">
                <a:extLst>
                  <a:ext uri="{FF2B5EF4-FFF2-40B4-BE49-F238E27FC236}">
                    <a16:creationId xmlns:a16="http://schemas.microsoft.com/office/drawing/2014/main" id="{FA29A659-609A-7338-D3F0-0CE70F1568E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B28855"/>
              </a:solidFill>
            </p:spPr>
            <p:txBody>
              <a:bodyPr/>
              <a:lstStyle/>
              <a:p>
                <a:endParaRPr lang="hu-HU" sz="1200"/>
              </a:p>
            </p:txBody>
          </p:sp>
          <p:sp>
            <p:nvSpPr>
              <p:cNvPr id="126061" name="TextBox 54">
                <a:extLst>
                  <a:ext uri="{FF2B5EF4-FFF2-40B4-BE49-F238E27FC236}">
                    <a16:creationId xmlns:a16="http://schemas.microsoft.com/office/drawing/2014/main" id="{A17AB334-82CD-241A-113E-DE3376868CBC}"/>
                  </a:ext>
                </a:extLst>
              </p:cNvPr>
              <p:cNvSpPr txBox="1"/>
              <p:nvPr/>
            </p:nvSpPr>
            <p:spPr>
              <a:xfrm>
                <a:off x="76200" y="-95250"/>
                <a:ext cx="660400" cy="83185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2933"/>
                  </a:lnSpc>
                  <a:defRPr/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26059" name="Freeform 55">
              <a:extLst>
                <a:ext uri="{FF2B5EF4-FFF2-40B4-BE49-F238E27FC236}">
                  <a16:creationId xmlns:a16="http://schemas.microsoft.com/office/drawing/2014/main" id="{C7F7E615-8845-A32F-B825-C4ED9BB35213}"/>
                </a:ext>
              </a:extLst>
            </p:cNvPr>
            <p:cNvSpPr/>
            <p:nvPr/>
          </p:nvSpPr>
          <p:spPr>
            <a:xfrm>
              <a:off x="266010" y="266010"/>
              <a:ext cx="978405" cy="978405"/>
            </a:xfrm>
            <a:custGeom>
              <a:avLst/>
              <a:gdLst/>
              <a:ahLst/>
              <a:cxnLst/>
              <a:rect l="l" t="t" r="r" b="b"/>
              <a:pathLst>
                <a:path w="978405" h="978405">
                  <a:moveTo>
                    <a:pt x="0" y="0"/>
                  </a:moveTo>
                  <a:lnTo>
                    <a:pt x="978406" y="0"/>
                  </a:lnTo>
                  <a:lnTo>
                    <a:pt x="978406" y="978406"/>
                  </a:lnTo>
                  <a:lnTo>
                    <a:pt x="0" y="978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hu-HU" sz="1200"/>
            </a:p>
          </p:txBody>
        </p:sp>
      </p:grpSp>
      <p:sp>
        <p:nvSpPr>
          <p:cNvPr id="126062" name="Freeform 56">
            <a:extLst>
              <a:ext uri="{FF2B5EF4-FFF2-40B4-BE49-F238E27FC236}">
                <a16:creationId xmlns:a16="http://schemas.microsoft.com/office/drawing/2014/main" id="{DBFEEDF9-6EBD-384F-591C-D78C4328FF38}"/>
              </a:ext>
            </a:extLst>
          </p:cNvPr>
          <p:cNvSpPr/>
          <p:nvPr/>
        </p:nvSpPr>
        <p:spPr>
          <a:xfrm>
            <a:off x="1412033" y="4266506"/>
            <a:ext cx="573159" cy="1743448"/>
          </a:xfrm>
          <a:custGeom>
            <a:avLst/>
            <a:gdLst/>
            <a:ahLst/>
            <a:cxnLst/>
            <a:rect l="l" t="t" r="r" b="b"/>
            <a:pathLst>
              <a:path w="859738" h="2615172">
                <a:moveTo>
                  <a:pt x="0" y="0"/>
                </a:moveTo>
                <a:lnTo>
                  <a:pt x="859738" y="0"/>
                </a:lnTo>
                <a:lnTo>
                  <a:pt x="859738" y="2615173"/>
                </a:lnTo>
                <a:lnTo>
                  <a:pt x="0" y="261517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26063" name="Freeform 57">
            <a:extLst>
              <a:ext uri="{FF2B5EF4-FFF2-40B4-BE49-F238E27FC236}">
                <a16:creationId xmlns:a16="http://schemas.microsoft.com/office/drawing/2014/main" id="{F229226B-3BCD-04BF-1101-497D6E106661}"/>
              </a:ext>
            </a:extLst>
          </p:cNvPr>
          <p:cNvSpPr/>
          <p:nvPr/>
        </p:nvSpPr>
        <p:spPr>
          <a:xfrm>
            <a:off x="4256399" y="4266506"/>
            <a:ext cx="808524" cy="1743448"/>
          </a:xfrm>
          <a:custGeom>
            <a:avLst/>
            <a:gdLst/>
            <a:ahLst/>
            <a:cxnLst/>
            <a:rect l="l" t="t" r="r" b="b"/>
            <a:pathLst>
              <a:path w="1212786" h="2615172">
                <a:moveTo>
                  <a:pt x="0" y="0"/>
                </a:moveTo>
                <a:lnTo>
                  <a:pt x="1212786" y="0"/>
                </a:lnTo>
                <a:lnTo>
                  <a:pt x="1212786" y="2615173"/>
                </a:lnTo>
                <a:lnTo>
                  <a:pt x="0" y="261517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26064" name="Freeform 58">
            <a:extLst>
              <a:ext uri="{FF2B5EF4-FFF2-40B4-BE49-F238E27FC236}">
                <a16:creationId xmlns:a16="http://schemas.microsoft.com/office/drawing/2014/main" id="{3B5DA2D1-9B34-91A9-D240-651CA3E0E0B6}"/>
              </a:ext>
            </a:extLst>
          </p:cNvPr>
          <p:cNvSpPr/>
          <p:nvPr/>
        </p:nvSpPr>
        <p:spPr>
          <a:xfrm>
            <a:off x="10143447" y="4266506"/>
            <a:ext cx="882621" cy="1743448"/>
          </a:xfrm>
          <a:custGeom>
            <a:avLst/>
            <a:gdLst/>
            <a:ahLst/>
            <a:cxnLst/>
            <a:rect l="l" t="t" r="r" b="b"/>
            <a:pathLst>
              <a:path w="1323931" h="2615172">
                <a:moveTo>
                  <a:pt x="0" y="0"/>
                </a:moveTo>
                <a:lnTo>
                  <a:pt x="1323931" y="0"/>
                </a:lnTo>
                <a:lnTo>
                  <a:pt x="1323931" y="2615173"/>
                </a:lnTo>
                <a:lnTo>
                  <a:pt x="0" y="261517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26065" name="Freeform 59">
            <a:extLst>
              <a:ext uri="{FF2B5EF4-FFF2-40B4-BE49-F238E27FC236}">
                <a16:creationId xmlns:a16="http://schemas.microsoft.com/office/drawing/2014/main" id="{0AA182A4-2930-ECD3-B906-A56B7ABB1BAE}"/>
              </a:ext>
            </a:extLst>
          </p:cNvPr>
          <p:cNvSpPr/>
          <p:nvPr/>
        </p:nvSpPr>
        <p:spPr>
          <a:xfrm>
            <a:off x="7230433" y="4266506"/>
            <a:ext cx="784552" cy="1743448"/>
          </a:xfrm>
          <a:custGeom>
            <a:avLst/>
            <a:gdLst/>
            <a:ahLst/>
            <a:cxnLst/>
            <a:rect l="l" t="t" r="r" b="b"/>
            <a:pathLst>
              <a:path w="1176828" h="2615172">
                <a:moveTo>
                  <a:pt x="0" y="0"/>
                </a:moveTo>
                <a:lnTo>
                  <a:pt x="1176827" y="0"/>
                </a:lnTo>
                <a:lnTo>
                  <a:pt x="1176827" y="2615173"/>
                </a:lnTo>
                <a:lnTo>
                  <a:pt x="0" y="261517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hu-HU" sz="1200"/>
          </a:p>
        </p:txBody>
      </p:sp>
      <p:sp>
        <p:nvSpPr>
          <p:cNvPr id="126066" name="TextBox 60">
            <a:extLst>
              <a:ext uri="{FF2B5EF4-FFF2-40B4-BE49-F238E27FC236}">
                <a16:creationId xmlns:a16="http://schemas.microsoft.com/office/drawing/2014/main" id="{CC34BB7D-896A-B190-8CD1-227EEF800CD6}"/>
              </a:ext>
            </a:extLst>
          </p:cNvPr>
          <p:cNvSpPr txBox="1"/>
          <p:nvPr/>
        </p:nvSpPr>
        <p:spPr>
          <a:xfrm>
            <a:off x="927059" y="245292"/>
            <a:ext cx="10281509" cy="6699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5600"/>
              </a:lnSpc>
              <a:defRPr/>
            </a:pPr>
            <a:r>
              <a:rPr lang="en-US" sz="3600" b="1" dirty="0">
                <a:solidFill>
                  <a:srgbClr val="424A52"/>
                </a:solidFill>
                <a:latin typeface="PT Serif Bold"/>
                <a:ea typeface="PT Serif Bold"/>
                <a:cs typeface="PT Serif Bold"/>
                <a:sym typeface="PT Serif Bold"/>
              </a:rPr>
              <a:t>NEM BETEGSÉGET – BETEGET KEZELÜNK</a:t>
            </a:r>
          </a:p>
        </p:txBody>
      </p:sp>
      <p:sp>
        <p:nvSpPr>
          <p:cNvPr id="126067" name="TextBox 8">
            <a:extLst>
              <a:ext uri="{FF2B5EF4-FFF2-40B4-BE49-F238E27FC236}">
                <a16:creationId xmlns:a16="http://schemas.microsoft.com/office/drawing/2014/main" id="{E5540D81-360E-A17A-DAE3-C8DD50FBF525}"/>
              </a:ext>
            </a:extLst>
          </p:cNvPr>
          <p:cNvSpPr txBox="1"/>
          <p:nvPr/>
        </p:nvSpPr>
        <p:spPr>
          <a:xfrm>
            <a:off x="912821" y="1870054"/>
            <a:ext cx="1571583" cy="1435580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666"/>
              </a:lnSpc>
              <a:defRPr/>
            </a:pPr>
            <a:r>
              <a:rPr lang="hu-HU" sz="12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AZONNALI RESZUSZCITÁCIÓ ÉLETET MENT</a:t>
            </a:r>
            <a:endParaRPr lang="en-US" sz="1200" b="1" dirty="0">
              <a:solidFill>
                <a:srgbClr val="FFFFFF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</p:spTree>
    <p:extLst>
      <p:ext uri="{BB962C8B-B14F-4D97-AF65-F5344CB8AC3E}">
        <p14:creationId xmlns:p14="http://schemas.microsoft.com/office/powerpoint/2010/main" val="2398070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6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6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6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6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2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011" grpId="0" animBg="1"/>
      <p:bldP spid="12606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8620D87A-6251-4CEE-4A88-4150DDA98B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00514BD7-4412-E340-62D3-5AE7F79DF7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E614D60D-98CB-B39D-764A-8B0182631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855" y="188640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000" dirty="0" err="1">
                <a:solidFill>
                  <a:srgbClr val="294143"/>
                </a:solidFill>
              </a:rPr>
              <a:t>As</a:t>
            </a:r>
            <a:r>
              <a:rPr lang="hu-HU" altLang="hu-HU" sz="4000" dirty="0">
                <a:solidFill>
                  <a:srgbClr val="294143"/>
                </a:solidFill>
              </a:rPr>
              <a:t> we </a:t>
            </a:r>
            <a:r>
              <a:rPr lang="hu-HU" altLang="hu-HU" sz="4000" dirty="0" err="1">
                <a:solidFill>
                  <a:srgbClr val="294143"/>
                </a:solidFill>
              </a:rPr>
              <a:t>went</a:t>
            </a:r>
            <a:r>
              <a:rPr lang="hu-HU" altLang="hu-HU" sz="4000" dirty="0">
                <a:solidFill>
                  <a:srgbClr val="294143"/>
                </a:solidFill>
              </a:rPr>
              <a:t> </a:t>
            </a:r>
            <a:r>
              <a:rPr lang="hu-HU" altLang="hu-HU" sz="4000" dirty="0" err="1">
                <a:solidFill>
                  <a:srgbClr val="294143"/>
                </a:solidFill>
              </a:rPr>
              <a:t>along</a:t>
            </a:r>
            <a:r>
              <a:rPr lang="hu-HU" altLang="hu-HU" sz="4000" dirty="0">
                <a:solidFill>
                  <a:srgbClr val="294143"/>
                </a:solidFill>
              </a:rPr>
              <a:t>...</a:t>
            </a: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A855440D-7A20-732E-DAEC-A05B22243B6F}"/>
              </a:ext>
            </a:extLst>
          </p:cNvPr>
          <p:cNvGraphicFramePr>
            <a:graphicFrameLocks noGrp="1"/>
          </p:cNvGraphicFramePr>
          <p:nvPr/>
        </p:nvGraphicFramePr>
        <p:xfrm>
          <a:off x="1631255" y="1844675"/>
          <a:ext cx="3960813" cy="1109664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rate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(min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58 (95/40)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ounded Rectangle 3">
            <a:extLst>
              <a:ext uri="{FF2B5EF4-FFF2-40B4-BE49-F238E27FC236}">
                <a16:creationId xmlns:a16="http://schemas.microsoft.com/office/drawing/2014/main" id="{A3641F74-9A55-3B7D-DCE1-09056C6BD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2205038"/>
            <a:ext cx="2736354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Vasoplegia</a:t>
            </a:r>
            <a:r>
              <a:rPr lang="en-US" altLang="hu-HU" sz="1800" dirty="0">
                <a:solidFill>
                  <a:srgbClr val="294143"/>
                </a:solidFill>
              </a:rPr>
              <a:t>/Hypovolemia?</a:t>
            </a:r>
          </a:p>
        </p:txBody>
      </p:sp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55E72F0-FBEF-7720-0446-ECC2AD8ED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155733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3DFCB642-2097-ADF4-FB11-9987BEF099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3644900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Fluid+Dobutamine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Noradrenaline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Fluid+NA</a:t>
            </a:r>
          </a:p>
          <a:p>
            <a:pPr>
              <a:spcBef>
                <a:spcPct val="0"/>
              </a:spcBef>
              <a:buSzTx/>
            </a:pPr>
            <a:endParaRPr lang="en-US" altLang="hu-HU" sz="2800">
              <a:solidFill>
                <a:srgbClr val="294143"/>
              </a:solidFill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83851378-B5D5-8864-0DA3-6D70F8B98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968" y="357346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26D5A483-F4ED-E02A-DC71-9B3716BEF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110F46B-1C81-BE43-5B85-1769143CF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1">
            <a:extLst>
              <a:ext uri="{FF2B5EF4-FFF2-40B4-BE49-F238E27FC236}">
                <a16:creationId xmlns:a16="http://schemas.microsoft.com/office/drawing/2014/main" id="{1A8B7422-A655-CDCC-0BF1-80BEF2F80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93" y="2212975"/>
            <a:ext cx="571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9CA82FC2-01D1-459D-3889-A5F135DC2F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82419927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9" name="Táblázat 7">
            <a:extLst>
              <a:ext uri="{FF2B5EF4-FFF2-40B4-BE49-F238E27FC236}">
                <a16:creationId xmlns:a16="http://schemas.microsoft.com/office/drawing/2014/main" id="{3CFFF89F-1653-3548-847E-3229E5CB45A8}"/>
              </a:ext>
            </a:extLst>
          </p:cNvPr>
          <p:cNvGraphicFramePr>
            <a:graphicFrameLocks noGrp="1"/>
          </p:cNvGraphicFramePr>
          <p:nvPr/>
        </p:nvGraphicFramePr>
        <p:xfrm>
          <a:off x="1631255" y="1844675"/>
          <a:ext cx="3960813" cy="1109664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Heart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rate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(min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58 (95/40)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75930E6D-E6E2-0042-98BD-133DEB684F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155733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3" name="Rounded Rectangle 23">
            <a:extLst>
              <a:ext uri="{FF2B5EF4-FFF2-40B4-BE49-F238E27FC236}">
                <a16:creationId xmlns:a16="http://schemas.microsoft.com/office/drawing/2014/main" id="{770E8CD9-6A4E-6D4A-9A68-79B1DE2E65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3644900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defRPr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Fluid+Dobutamine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  <a:defRPr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Noradrenaline</a:t>
            </a:r>
          </a:p>
          <a:p>
            <a:pPr>
              <a:spcBef>
                <a:spcPct val="0"/>
              </a:spcBef>
              <a:buSzTx/>
              <a:defRPr/>
            </a:pPr>
            <a:r>
              <a:rPr lang="en-US" altLang="hu-HU" sz="2800" dirty="0" err="1">
                <a:solidFill>
                  <a:srgbClr val="294143"/>
                </a:solidFill>
              </a:rPr>
              <a:t>Fluid+NA</a:t>
            </a:r>
            <a:endParaRPr lang="en-US" altLang="hu-HU" sz="2800" dirty="0">
              <a:solidFill>
                <a:srgbClr val="294143"/>
              </a:solidFill>
            </a:endParaRPr>
          </a:p>
          <a:p>
            <a:pPr>
              <a:spcBef>
                <a:spcPct val="0"/>
              </a:spcBef>
              <a:buSzTx/>
              <a:defRPr/>
            </a:pPr>
            <a:endParaRPr lang="en-US" altLang="hu-HU" sz="2800" dirty="0">
              <a:solidFill>
                <a:srgbClr val="294143"/>
              </a:solidFill>
            </a:endParaRPr>
          </a:p>
        </p:txBody>
      </p:sp>
      <p:sp>
        <p:nvSpPr>
          <p:cNvPr id="14" name="TextBox 24">
            <a:extLst>
              <a:ext uri="{FF2B5EF4-FFF2-40B4-BE49-F238E27FC236}">
                <a16:creationId xmlns:a16="http://schemas.microsoft.com/office/drawing/2014/main" id="{609A7975-DDFA-CB4C-86CA-E53E6EFF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7968" y="357346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graphicFrame>
        <p:nvGraphicFramePr>
          <p:cNvPr id="15" name="Táblázat 14">
            <a:extLst>
              <a:ext uri="{FF2B5EF4-FFF2-40B4-BE49-F238E27FC236}">
                <a16:creationId xmlns:a16="http://schemas.microsoft.com/office/drawing/2014/main" id="{D632DA76-86D3-1A42-BB09-D5BF48955937}"/>
              </a:ext>
            </a:extLst>
          </p:cNvPr>
          <p:cNvGraphicFramePr>
            <a:graphicFrameLocks noGrp="1"/>
          </p:cNvGraphicFramePr>
          <p:nvPr/>
        </p:nvGraphicFramePr>
        <p:xfrm>
          <a:off x="1631255" y="4365625"/>
          <a:ext cx="3960813" cy="739776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Fluid 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bolus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(ml)</a:t>
                      </a:r>
                      <a:endParaRPr kumimoji="0" lang="hu-HU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500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5-10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6" name="Right Arrow 20">
            <a:extLst>
              <a:ext uri="{FF2B5EF4-FFF2-40B4-BE49-F238E27FC236}">
                <a16:creationId xmlns:a16="http://schemas.microsoft.com/office/drawing/2014/main" id="{C562B912-83F2-234E-AEE9-C4D978509AE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9249" y="3574257"/>
            <a:ext cx="719137" cy="431800"/>
          </a:xfrm>
          <a:prstGeom prst="right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7" name="Ellipszis feliratnak 16">
            <a:extLst>
              <a:ext uri="{FF2B5EF4-FFF2-40B4-BE49-F238E27FC236}">
                <a16:creationId xmlns:a16="http://schemas.microsoft.com/office/drawing/2014/main" id="{736B8DB6-C563-CF4C-8F7B-78E5C28010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3118" y="5480050"/>
            <a:ext cx="2303462" cy="863600"/>
          </a:xfrm>
          <a:prstGeom prst="wedgeEllipseCallout">
            <a:avLst>
              <a:gd name="adj1" fmla="val 69653"/>
              <a:gd name="adj2" fmla="val -93194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400">
                <a:solidFill>
                  <a:srgbClr val="294143"/>
                </a:solidFill>
                <a:cs typeface="Arial" panose="020B0604020202020204" pitchFamily="34" charset="0"/>
              </a:rPr>
              <a:t>Why both?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825B8DA2-9BDB-C24E-B39A-7F8C2B401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855" y="188640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000" dirty="0" err="1">
                <a:solidFill>
                  <a:srgbClr val="294143"/>
                </a:solidFill>
              </a:rPr>
              <a:t>As</a:t>
            </a:r>
            <a:r>
              <a:rPr lang="hu-HU" altLang="hu-HU" sz="4000" dirty="0">
                <a:solidFill>
                  <a:srgbClr val="294143"/>
                </a:solidFill>
              </a:rPr>
              <a:t> we </a:t>
            </a:r>
            <a:r>
              <a:rPr lang="hu-HU" altLang="hu-HU" sz="4000" dirty="0" err="1">
                <a:solidFill>
                  <a:srgbClr val="294143"/>
                </a:solidFill>
              </a:rPr>
              <a:t>went</a:t>
            </a:r>
            <a:r>
              <a:rPr lang="hu-HU" altLang="hu-HU" sz="4000" dirty="0">
                <a:solidFill>
                  <a:srgbClr val="294143"/>
                </a:solidFill>
              </a:rPr>
              <a:t> </a:t>
            </a:r>
            <a:r>
              <a:rPr lang="hu-HU" altLang="hu-HU" sz="4000" dirty="0" err="1">
                <a:solidFill>
                  <a:srgbClr val="294143"/>
                </a:solidFill>
              </a:rPr>
              <a:t>along</a:t>
            </a:r>
            <a:r>
              <a:rPr lang="hu-HU" altLang="hu-HU" sz="4000" dirty="0">
                <a:solidFill>
                  <a:srgbClr val="294143"/>
                </a:solidFill>
              </a:rPr>
              <a:t>...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E99F6DB7-80D3-3C55-9E59-16AE95EEE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0AA00DFD-32EF-0C6C-C6C9-CDC5CDFC5E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228C890-A124-3C2C-5392-5804717D0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2205038"/>
            <a:ext cx="2736354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Vasoplegia</a:t>
            </a:r>
            <a:r>
              <a:rPr lang="en-US" altLang="hu-HU" sz="1800" dirty="0">
                <a:solidFill>
                  <a:srgbClr val="294143"/>
                </a:solidFill>
              </a:rPr>
              <a:t>/Hypovolemia?</a:t>
            </a:r>
          </a:p>
        </p:txBody>
      </p:sp>
      <p:pic>
        <p:nvPicPr>
          <p:cNvPr id="7" name="Kép 1">
            <a:extLst>
              <a:ext uri="{FF2B5EF4-FFF2-40B4-BE49-F238E27FC236}">
                <a16:creationId xmlns:a16="http://schemas.microsoft.com/office/drawing/2014/main" id="{D7C333B6-9832-FF55-87DC-64C2FB4DF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193" y="2212975"/>
            <a:ext cx="571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80E5EEC8-5526-4D8E-5CD2-AD5D5F7544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1164254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EA0CEA3C-BF4B-AFCF-AB0C-1BDB5BD0DA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A670CCE-C2E4-AFDD-CC56-E9F4D4D98C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36A1AE85-1594-F94F-BC97-1455C81FB4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2298" y="159050"/>
            <a:ext cx="6083300" cy="19431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F3B1480C-241A-C144-A089-205A46FD79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1536" y="1554916"/>
            <a:ext cx="1993900" cy="1905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Kép 5">
            <a:extLst>
              <a:ext uri="{FF2B5EF4-FFF2-40B4-BE49-F238E27FC236}">
                <a16:creationId xmlns:a16="http://schemas.microsoft.com/office/drawing/2014/main" id="{3F428F98-DDBD-EB4D-862D-589294DA1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350" y="2304901"/>
            <a:ext cx="3806825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Egyenes összekötő 11">
            <a:extLst>
              <a:ext uri="{FF2B5EF4-FFF2-40B4-BE49-F238E27FC236}">
                <a16:creationId xmlns:a16="http://schemas.microsoft.com/office/drawing/2014/main" id="{94EE362D-C003-7B4F-BB2C-62957B5C214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44025" y="2517626"/>
            <a:ext cx="0" cy="295275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Balra nyíl 7">
            <a:extLst>
              <a:ext uri="{FF2B5EF4-FFF2-40B4-BE49-F238E27FC236}">
                <a16:creationId xmlns:a16="http://schemas.microsoft.com/office/drawing/2014/main" id="{A00078C6-D379-1442-A80C-915176682A97}"/>
              </a:ext>
            </a:extLst>
          </p:cNvPr>
          <p:cNvSpPr>
            <a:spLocks noChangeArrowheads="1"/>
          </p:cNvSpPr>
          <p:nvPr/>
        </p:nvSpPr>
        <p:spPr bwMode="auto">
          <a:xfrm rot="2525337">
            <a:off x="4686650" y="3205014"/>
            <a:ext cx="2130425" cy="211137"/>
          </a:xfrm>
          <a:prstGeom prst="leftArrow">
            <a:avLst>
              <a:gd name="adj1" fmla="val 50000"/>
              <a:gd name="adj2" fmla="val 50078"/>
            </a:avLst>
          </a:prstGeom>
          <a:solidFill>
            <a:srgbClr val="FF00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hu-HU" sz="1800"/>
          </a:p>
        </p:txBody>
      </p:sp>
      <p:sp>
        <p:nvSpPr>
          <p:cNvPr id="14" name="Lekerekített téglalap 2">
            <a:extLst>
              <a:ext uri="{FF2B5EF4-FFF2-40B4-BE49-F238E27FC236}">
                <a16:creationId xmlns:a16="http://schemas.microsoft.com/office/drawing/2014/main" id="{23E8411C-6C20-284B-BF30-0CE64118B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961" y="4484987"/>
            <a:ext cx="9934575" cy="86035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>
                <a:solidFill>
                  <a:srgbClr val="294143"/>
                </a:solidFill>
              </a:rPr>
              <a:t>Avoid hypotension, or treat it ASAP!</a:t>
            </a:r>
          </a:p>
        </p:txBody>
      </p:sp>
      <p:cxnSp>
        <p:nvCxnSpPr>
          <p:cNvPr id="4" name="Straight Connector 2">
            <a:extLst>
              <a:ext uri="{FF2B5EF4-FFF2-40B4-BE49-F238E27FC236}">
                <a16:creationId xmlns:a16="http://schemas.microsoft.com/office/drawing/2014/main" id="{D7CC79B0-FDC6-33AF-E1A5-955C1FC1F0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31904" y="951138"/>
            <a:ext cx="396044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6" name="Kép 5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4DDF676D-ECA5-A1EB-FC48-D4C1776D565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4275252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30C54EBF-B6A0-2D4F-9348-F4D1DBA8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55733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A7553B94-467D-0748-9180-66D2745E6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557338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Potential therapy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424AA56-B4D1-9C49-B851-206A67CC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422116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16E48B36-E149-5048-A769-E1655A22A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2162175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10 </a:t>
            </a:r>
            <a:r>
              <a:rPr lang="hu-HU" altLang="en-US" sz="1800">
                <a:solidFill>
                  <a:srgbClr val="294143"/>
                </a:solidFill>
                <a:sym typeface="Symbol" pitchFamily="2" charset="2"/>
              </a:rPr>
              <a:t>µg/min </a:t>
            </a:r>
            <a:r>
              <a:rPr lang="en-US" altLang="hu-HU" sz="1800">
                <a:solidFill>
                  <a:srgbClr val="294143"/>
                </a:solidFill>
              </a:rPr>
              <a:t>NA</a:t>
            </a:r>
          </a:p>
        </p:txBody>
      </p:sp>
      <p:graphicFrame>
        <p:nvGraphicFramePr>
          <p:cNvPr id="13" name="Táblázat 7">
            <a:extLst>
              <a:ext uri="{FF2B5EF4-FFF2-40B4-BE49-F238E27FC236}">
                <a16:creationId xmlns:a16="http://schemas.microsoft.com/office/drawing/2014/main" id="{7C411500-5C6D-C140-9928-249F88BB7D22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844675"/>
          <a:ext cx="3960813" cy="1109664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89E2EBE5-BF73-4C48-9348-EA219D52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38" y="4741863"/>
            <a:ext cx="3394075" cy="106362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2800">
                <a:solidFill>
                  <a:srgbClr val="294143"/>
                </a:solidFill>
              </a:rPr>
              <a:t>Are you happy?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DAF460C3-9CF4-1D4E-8E0E-81227DFA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208192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000" dirty="0" err="1">
                <a:solidFill>
                  <a:srgbClr val="294143"/>
                </a:solidFill>
              </a:rPr>
              <a:t>After</a:t>
            </a:r>
            <a:r>
              <a:rPr lang="hu-HU" altLang="hu-HU" sz="4000" dirty="0">
                <a:solidFill>
                  <a:srgbClr val="294143"/>
                </a:solidFill>
              </a:rPr>
              <a:t> fluid + NA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B26E36BB-B339-C6EB-3E94-67E6DF16FD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ACFB02F-7753-DE69-629A-815EDD229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4CF2A164-DCF0-C7B6-7970-22C50DDA21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4810364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143BFA66-00BF-A7A1-20CA-7760C2C88E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7DD4BB4C-331D-0FD7-06E3-2B508C63D1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1018B27A-00D6-1447-870F-D3B9BB5C66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887" y="188640"/>
            <a:ext cx="6719888" cy="3335337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8E32B2C8-A58B-8F40-94C2-A6208428F0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348" y="3659145"/>
            <a:ext cx="10009188" cy="238918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feliratnak 14">
            <a:extLst>
              <a:ext uri="{FF2B5EF4-FFF2-40B4-BE49-F238E27FC236}">
                <a16:creationId xmlns:a16="http://schemas.microsoft.com/office/drawing/2014/main" id="{BF42D5A5-0B9A-3048-A3AC-C30B1A588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7111" y="4252870"/>
            <a:ext cx="1512887" cy="571500"/>
          </a:xfrm>
          <a:prstGeom prst="wedgeEllipseCallout">
            <a:avLst>
              <a:gd name="adj1" fmla="val -86829"/>
              <a:gd name="adj2" fmla="val -5769"/>
            </a:avLst>
          </a:prstGeom>
          <a:solidFill>
            <a:schemeClr val="bg1"/>
          </a:solidFill>
          <a:ln w="31750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400">
                <a:solidFill>
                  <a:srgbClr val="294143"/>
                </a:solidFill>
                <a:cs typeface="Arial" panose="020B0604020202020204" pitchFamily="34" charset="0"/>
              </a:rPr>
              <a:t>59%</a:t>
            </a:r>
          </a:p>
        </p:txBody>
      </p:sp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8E0D67F7-A43C-42A8-56C9-D068166D7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5137418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9" name="Text Box 8">
            <a:extLst>
              <a:ext uri="{FF2B5EF4-FFF2-40B4-BE49-F238E27FC236}">
                <a16:creationId xmlns:a16="http://schemas.microsoft.com/office/drawing/2014/main" id="{610D30A3-F73A-894F-A12C-3A9EE582E3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214" y="116286"/>
            <a:ext cx="7315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>
                <a:solidFill>
                  <a:srgbClr val="294143"/>
                </a:solidFill>
              </a:rPr>
              <a:t>BP and CO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922A1553-40CF-174B-B2A4-8EA893D56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985" y="893082"/>
            <a:ext cx="6305550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Rectangle 12">
            <a:extLst>
              <a:ext uri="{FF2B5EF4-FFF2-40B4-BE49-F238E27FC236}">
                <a16:creationId xmlns:a16="http://schemas.microsoft.com/office/drawing/2014/main" id="{22D0EF00-1B3E-A045-8AB6-26D099F3D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2631" y="5648019"/>
            <a:ext cx="5788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1800" dirty="0" err="1">
                <a:solidFill>
                  <a:srgbClr val="FC0128"/>
                </a:solidFill>
              </a:rPr>
              <a:t>Linton</a:t>
            </a:r>
            <a:r>
              <a:rPr lang="hu-HU" altLang="hu-HU" sz="1800" dirty="0">
                <a:solidFill>
                  <a:srgbClr val="FC0128"/>
                </a:solidFill>
              </a:rPr>
              <a:t> RA, et </a:t>
            </a:r>
            <a:r>
              <a:rPr lang="hu-HU" altLang="hu-HU" sz="1800" dirty="0" err="1">
                <a:solidFill>
                  <a:srgbClr val="FC0128"/>
                </a:solidFill>
              </a:rPr>
              <a:t>al</a:t>
            </a:r>
            <a:r>
              <a:rPr lang="hu-HU" altLang="hu-HU" sz="1800" dirty="0">
                <a:solidFill>
                  <a:srgbClr val="FC0128"/>
                </a:solidFill>
              </a:rPr>
              <a:t>. </a:t>
            </a:r>
            <a:r>
              <a:rPr lang="hu-HU" altLang="hu-HU" sz="1800" i="1" dirty="0">
                <a:solidFill>
                  <a:srgbClr val="FC0128"/>
                </a:solidFill>
              </a:rPr>
              <a:t>J </a:t>
            </a:r>
            <a:r>
              <a:rPr lang="hu-HU" altLang="hu-HU" sz="1800" i="1" dirty="0" err="1">
                <a:solidFill>
                  <a:srgbClr val="FC0128"/>
                </a:solidFill>
              </a:rPr>
              <a:t>Cardiothorac</a:t>
            </a:r>
            <a:r>
              <a:rPr lang="hu-HU" altLang="hu-HU" sz="1800" i="1" dirty="0">
                <a:solidFill>
                  <a:srgbClr val="FC0128"/>
                </a:solidFill>
              </a:rPr>
              <a:t> </a:t>
            </a:r>
            <a:r>
              <a:rPr lang="hu-HU" altLang="hu-HU" sz="1800" i="1" dirty="0" err="1">
                <a:solidFill>
                  <a:srgbClr val="FC0128"/>
                </a:solidFill>
              </a:rPr>
              <a:t>Vasc</a:t>
            </a:r>
            <a:r>
              <a:rPr lang="hu-HU" altLang="hu-HU" sz="1800" i="1" dirty="0">
                <a:solidFill>
                  <a:srgbClr val="FC0128"/>
                </a:solidFill>
              </a:rPr>
              <a:t> </a:t>
            </a:r>
            <a:r>
              <a:rPr lang="hu-HU" altLang="hu-HU" sz="1800" i="1" dirty="0" err="1">
                <a:solidFill>
                  <a:srgbClr val="FC0128"/>
                </a:solidFill>
              </a:rPr>
              <a:t>Anesth</a:t>
            </a:r>
            <a:r>
              <a:rPr lang="hu-HU" altLang="hu-HU" sz="1800" dirty="0">
                <a:solidFill>
                  <a:srgbClr val="FC0128"/>
                </a:solidFill>
              </a:rPr>
              <a:t> 2002; 16: 4-7. </a:t>
            </a: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id="{9C6CF968-F381-FD40-8C61-833073090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985" y="2404382"/>
            <a:ext cx="3789363" cy="1655762"/>
          </a:xfrm>
          <a:prstGeom prst="rect">
            <a:avLst/>
          </a:prstGeom>
          <a:solidFill>
            <a:srgbClr val="FF3300">
              <a:alpha val="1803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2400"/>
          </a:p>
        </p:txBody>
      </p:sp>
      <p:sp>
        <p:nvSpPr>
          <p:cNvPr id="13" name="Lekerekített téglalap 2">
            <a:extLst>
              <a:ext uri="{FF2B5EF4-FFF2-40B4-BE49-F238E27FC236}">
                <a16:creationId xmlns:a16="http://schemas.microsoft.com/office/drawing/2014/main" id="{6E0B03EC-63D8-6944-AA56-26CF8D24F0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679" y="3970113"/>
            <a:ext cx="9936162" cy="10318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 err="1">
                <a:solidFill>
                  <a:srgbClr val="294143"/>
                </a:solidFill>
              </a:rPr>
              <a:t>One</a:t>
            </a:r>
            <a:r>
              <a:rPr lang="hu-HU" altLang="hu-HU" sz="4400" dirty="0">
                <a:solidFill>
                  <a:srgbClr val="294143"/>
                </a:solidFill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</a:rPr>
              <a:t>cannot</a:t>
            </a:r>
            <a:r>
              <a:rPr lang="hu-HU" altLang="hu-HU" sz="4400" dirty="0">
                <a:solidFill>
                  <a:srgbClr val="294143"/>
                </a:solidFill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</a:rPr>
              <a:t>estimate</a:t>
            </a:r>
            <a:r>
              <a:rPr lang="hu-HU" altLang="hu-HU" sz="4400" dirty="0">
                <a:solidFill>
                  <a:srgbClr val="294143"/>
                </a:solidFill>
              </a:rPr>
              <a:t> CO </a:t>
            </a:r>
            <a:r>
              <a:rPr lang="hu-HU" altLang="hu-HU" sz="4400" dirty="0" err="1">
                <a:solidFill>
                  <a:srgbClr val="294143"/>
                </a:solidFill>
              </a:rPr>
              <a:t>from</a:t>
            </a:r>
            <a:r>
              <a:rPr lang="hu-HU" altLang="hu-HU" sz="4400" dirty="0">
                <a:solidFill>
                  <a:srgbClr val="294143"/>
                </a:solidFill>
              </a:rPr>
              <a:t> BP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EEC38AD0-F2C2-E51B-5C7A-4D623C7E4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874E9A9-9F61-136E-1AFC-B5F69906F0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35880141-20CC-247B-F76A-CB8EDA41DE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185941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8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30C54EBF-B6A0-2D4F-9348-F4D1DBA84F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55733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Potential causes</a:t>
            </a:r>
          </a:p>
        </p:txBody>
      </p:sp>
      <p:sp>
        <p:nvSpPr>
          <p:cNvPr id="10" name="Rounded Rectangle 22">
            <a:extLst>
              <a:ext uri="{FF2B5EF4-FFF2-40B4-BE49-F238E27FC236}">
                <a16:creationId xmlns:a16="http://schemas.microsoft.com/office/drawing/2014/main" id="{A7553B94-467D-0748-9180-66D2745E6C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557338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Potential therapy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E424AA56-B4D1-9C49-B851-206A67CCD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422116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16E48B36-E149-5048-A769-E1655A22A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2162175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10 </a:t>
            </a:r>
            <a:r>
              <a:rPr kumimoji="0" lang="hu-HU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Symbol" pitchFamily="2" charset="2"/>
              </a:rPr>
              <a:t>µg/min </a:t>
            </a:r>
            <a:r>
              <a:rPr kumimoji="0" lang="en-US" altLang="hu-HU" sz="1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</a:t>
            </a:r>
          </a:p>
        </p:txBody>
      </p:sp>
      <p:graphicFrame>
        <p:nvGraphicFramePr>
          <p:cNvPr id="13" name="Táblázat 7">
            <a:extLst>
              <a:ext uri="{FF2B5EF4-FFF2-40B4-BE49-F238E27FC236}">
                <a16:creationId xmlns:a16="http://schemas.microsoft.com/office/drawing/2014/main" id="{7C411500-5C6D-C140-9928-249F88BB7D22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844675"/>
          <a:ext cx="3960813" cy="1109664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89E2EBE5-BF73-4C48-9348-EA219D52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38" y="4741863"/>
            <a:ext cx="3394075" cy="106362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800" b="0" i="0" u="none" strike="noStrike" kern="1200" cap="none" spc="0" normalizeH="0" baseline="0" noProof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Are you happy?</a:t>
            </a: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DAF460C3-9CF4-1D4E-8E0E-81227DFA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After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fluid + NA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660BB965-20A5-86A6-8B4A-275A35EC3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13D11D6-EBAC-3EDB-7C62-87F172F7EF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AC2F57C3-EDB9-605E-6A47-9BAF746C2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80" y="4653136"/>
            <a:ext cx="3552949" cy="12479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noFill/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8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Rounded Rectangle 10">
            <a:extLst>
              <a:ext uri="{FF2B5EF4-FFF2-40B4-BE49-F238E27FC236}">
                <a16:creationId xmlns:a16="http://schemas.microsoft.com/office/drawing/2014/main" id="{7C4CF0AA-25E9-1450-3782-D38649B10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088" y="4741639"/>
            <a:ext cx="3394075" cy="106362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28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 don’t know!</a:t>
            </a:r>
          </a:p>
        </p:txBody>
      </p:sp>
      <p:pic>
        <p:nvPicPr>
          <p:cNvPr id="5" name="Kép 4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DEEB6BB6-D200-8064-D0E3-05FB249E72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sp>
        <p:nvSpPr>
          <p:cNvPr id="7" name="Lekerekített téglalap 2">
            <a:extLst>
              <a:ext uri="{FF2B5EF4-FFF2-40B4-BE49-F238E27FC236}">
                <a16:creationId xmlns:a16="http://schemas.microsoft.com/office/drawing/2014/main" id="{29566D49-8309-93A3-3AAB-147D1EDA97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9926" y="3103387"/>
            <a:ext cx="9936162" cy="145864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>
                <a:solidFill>
                  <a:srgbClr val="294143"/>
                </a:solidFill>
              </a:rPr>
              <a:t>Is </a:t>
            </a:r>
            <a:r>
              <a:rPr lang="hu-HU" altLang="hu-HU" sz="4400" dirty="0" err="1">
                <a:solidFill>
                  <a:srgbClr val="294143"/>
                </a:solidFill>
              </a:rPr>
              <a:t>this</a:t>
            </a:r>
            <a:r>
              <a:rPr lang="hu-HU" altLang="hu-HU" sz="4400" dirty="0">
                <a:solidFill>
                  <a:srgbClr val="294143"/>
                </a:solidFill>
              </a:rPr>
              <a:t> MAP </a:t>
            </a:r>
            <a:r>
              <a:rPr lang="hu-HU" altLang="hu-HU" sz="4400" dirty="0" err="1">
                <a:solidFill>
                  <a:srgbClr val="294143"/>
                </a:solidFill>
              </a:rPr>
              <a:t>associated</a:t>
            </a:r>
            <a:r>
              <a:rPr lang="hu-HU" altLang="hu-HU" sz="4400" dirty="0">
                <a:solidFill>
                  <a:srgbClr val="294143"/>
                </a:solidFill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</a:rPr>
              <a:t>with</a:t>
            </a:r>
            <a:r>
              <a:rPr lang="hu-HU" altLang="hu-HU" sz="4400" dirty="0">
                <a:solidFill>
                  <a:srgbClr val="294143"/>
                </a:solidFill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</a:rPr>
              <a:t>adequate</a:t>
            </a:r>
            <a:r>
              <a:rPr lang="hu-HU" altLang="hu-HU" sz="4400" dirty="0">
                <a:solidFill>
                  <a:srgbClr val="294143"/>
                </a:solidFill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</a:rPr>
              <a:t>perfusion</a:t>
            </a:r>
            <a:r>
              <a:rPr lang="hu-HU" altLang="hu-HU" sz="4400" dirty="0">
                <a:solidFill>
                  <a:srgbClr val="294143"/>
                </a:solidFill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0911536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C30E46C5-3C3F-63F6-FC1B-913BD6C63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58B19D2F-F05C-9D5B-17DD-CB20B428A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E6179B1F-98FA-770D-54BC-1808257B3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6429" y="116632"/>
            <a:ext cx="6776864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Assessing</a:t>
            </a:r>
            <a:r>
              <a:rPr lang="hu-HU" altLang="hu-HU" sz="4400" dirty="0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hu-HU" altLang="hu-HU" sz="440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perfusion</a:t>
            </a:r>
            <a:endParaRPr lang="hu-HU" altLang="hu-HU" sz="440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5" name="Rectangle 9" descr="Vastag átlós felfelé">
            <a:extLst>
              <a:ext uri="{FF2B5EF4-FFF2-40B4-BE49-F238E27FC236}">
                <a16:creationId xmlns:a16="http://schemas.microsoft.com/office/drawing/2014/main" id="{9C180EF7-9DE3-178A-329E-29392FBA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en-US" altLang="hu-HU" sz="2133">
              <a:solidFill>
                <a:srgbClr val="000000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1067B1EC-0F7E-313B-A905-F91D59B47F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3" name="Rectangle 7">
            <a:extLst>
              <a:ext uri="{FF2B5EF4-FFF2-40B4-BE49-F238E27FC236}">
                <a16:creationId xmlns:a16="http://schemas.microsoft.com/office/drawing/2014/main" id="{70166C76-3D22-2FE9-AF4D-33EC566E1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552" y="1129060"/>
            <a:ext cx="5481637" cy="474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406405" indent="-406405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793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0544" indent="-338671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3319">
                <a:solidFill>
                  <a:schemeClr val="tx1"/>
                </a:solidFill>
                <a:latin typeface="+mn-lt"/>
              </a:defRPr>
            </a:lvl2pPr>
            <a:lvl3pPr marL="1354684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844">
                <a:solidFill>
                  <a:schemeClr val="tx1"/>
                </a:solidFill>
                <a:latin typeface="+mn-lt"/>
              </a:defRPr>
            </a:lvl3pPr>
            <a:lvl4pPr marL="1896557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370">
                <a:solidFill>
                  <a:schemeClr val="tx1"/>
                </a:solidFill>
                <a:latin typeface="+mn-lt"/>
              </a:defRPr>
            </a:lvl4pPr>
            <a:lvl5pPr marL="2438430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70">
                <a:solidFill>
                  <a:schemeClr val="tx1"/>
                </a:solidFill>
                <a:latin typeface="+mn-lt"/>
              </a:defRPr>
            </a:lvl5pPr>
            <a:lvl6pPr marL="2980304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70">
                <a:solidFill>
                  <a:schemeClr val="tx1"/>
                </a:solidFill>
                <a:latin typeface="+mn-lt"/>
              </a:defRPr>
            </a:lvl6pPr>
            <a:lvl7pPr marL="3522177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70">
                <a:solidFill>
                  <a:schemeClr val="tx1"/>
                </a:solidFill>
                <a:latin typeface="+mn-lt"/>
              </a:defRPr>
            </a:lvl7pPr>
            <a:lvl8pPr marL="4064051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70">
                <a:solidFill>
                  <a:schemeClr val="tx1"/>
                </a:solidFill>
                <a:latin typeface="+mn-lt"/>
              </a:defRPr>
            </a:lvl8pPr>
            <a:lvl9pPr marL="4605924" indent="-270937" algn="l" defTabSz="903122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37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hu-HU" altLang="en-US" sz="2800" kern="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Brain</a:t>
            </a:r>
            <a:endParaRPr lang="hu-HU" altLang="en-US" sz="2800" kern="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en-US" sz="2800" kern="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Heart</a:t>
            </a:r>
            <a:endParaRPr lang="hu-HU" altLang="en-US" sz="2800" kern="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en-US" sz="2800" kern="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Lungs</a:t>
            </a:r>
            <a:endParaRPr lang="hu-HU" altLang="en-US" sz="2800" kern="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en-US" sz="2800" kern="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Kidneys</a:t>
            </a:r>
            <a:endParaRPr lang="hu-HU" altLang="en-US" sz="2800" kern="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en-US" sz="2800" kern="0" dirty="0" err="1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Periphery</a:t>
            </a:r>
            <a:endParaRPr lang="hu-HU" altLang="en-US" sz="2800" kern="0" dirty="0">
              <a:solidFill>
                <a:srgbClr val="294143"/>
              </a:solidFill>
              <a:latin typeface="Cambria Math" panose="020405030504060302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hu-HU" altLang="en-US" sz="2800" kern="0" dirty="0">
                <a:solidFill>
                  <a:srgbClr val="294143"/>
                </a:solidFill>
                <a:latin typeface="Cambria Math" panose="020405030504060302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Global</a:t>
            </a:r>
          </a:p>
        </p:txBody>
      </p:sp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5E104BC3-E6AC-EAC1-0C19-1F27ADE57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sp>
        <p:nvSpPr>
          <p:cNvPr id="8" name="Balra nyíl feliratnak 7">
            <a:extLst>
              <a:ext uri="{FF2B5EF4-FFF2-40B4-BE49-F238E27FC236}">
                <a16:creationId xmlns:a16="http://schemas.microsoft.com/office/drawing/2014/main" id="{23C73BFD-5095-5732-9175-AD9C0E695556}"/>
              </a:ext>
            </a:extLst>
          </p:cNvPr>
          <p:cNvSpPr/>
          <p:nvPr/>
        </p:nvSpPr>
        <p:spPr>
          <a:xfrm>
            <a:off x="3841816" y="1255019"/>
            <a:ext cx="4702456" cy="531059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GCS/</a:t>
            </a:r>
            <a:r>
              <a:rPr lang="hu-H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consciousness</a:t>
            </a:r>
            <a:endParaRPr lang="hu-H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" name="Balra nyíl feliratnak 1">
            <a:extLst>
              <a:ext uri="{FF2B5EF4-FFF2-40B4-BE49-F238E27FC236}">
                <a16:creationId xmlns:a16="http://schemas.microsoft.com/office/drawing/2014/main" id="{4E2EC409-07DE-C5F1-683C-00F6739E32A5}"/>
              </a:ext>
            </a:extLst>
          </p:cNvPr>
          <p:cNvSpPr/>
          <p:nvPr/>
        </p:nvSpPr>
        <p:spPr>
          <a:xfrm>
            <a:off x="3647728" y="1990720"/>
            <a:ext cx="2448272" cy="531059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ECG-ST</a:t>
            </a:r>
          </a:p>
        </p:txBody>
      </p:sp>
      <p:sp>
        <p:nvSpPr>
          <p:cNvPr id="5" name="Balra nyíl feliratnak 4">
            <a:extLst>
              <a:ext uri="{FF2B5EF4-FFF2-40B4-BE49-F238E27FC236}">
                <a16:creationId xmlns:a16="http://schemas.microsoft.com/office/drawing/2014/main" id="{108F6377-CD04-3EFA-DBEF-9E996F3C45BC}"/>
              </a:ext>
            </a:extLst>
          </p:cNvPr>
          <p:cNvSpPr/>
          <p:nvPr/>
        </p:nvSpPr>
        <p:spPr>
          <a:xfrm>
            <a:off x="3795918" y="2596913"/>
            <a:ext cx="3018471" cy="742970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ET</a:t>
            </a:r>
            <a:r>
              <a:rPr lang="hu-HU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CO2</a:t>
            </a:r>
            <a:endParaRPr lang="hu-H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VD/VT</a:t>
            </a:r>
            <a:endParaRPr lang="hu-HU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2" name="Balra nyíl feliratnak 11">
            <a:extLst>
              <a:ext uri="{FF2B5EF4-FFF2-40B4-BE49-F238E27FC236}">
                <a16:creationId xmlns:a16="http://schemas.microsoft.com/office/drawing/2014/main" id="{902E3B3C-BF32-A76C-5787-A1EB021BC74E}"/>
              </a:ext>
            </a:extLst>
          </p:cNvPr>
          <p:cNvSpPr/>
          <p:nvPr/>
        </p:nvSpPr>
        <p:spPr>
          <a:xfrm>
            <a:off x="3941625" y="3401997"/>
            <a:ext cx="2154375" cy="531059"/>
          </a:xfrm>
          <a:prstGeom prst="leftArrow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UO/</a:t>
            </a:r>
            <a:r>
              <a:rPr lang="hu-H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h</a:t>
            </a:r>
            <a:endParaRPr lang="hu-HU" baseline="-250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Balra nyíl feliratnak 13">
            <a:extLst>
              <a:ext uri="{FF2B5EF4-FFF2-40B4-BE49-F238E27FC236}">
                <a16:creationId xmlns:a16="http://schemas.microsoft.com/office/drawing/2014/main" id="{57638B32-08D0-E4BF-6958-9097F34E5634}"/>
              </a:ext>
            </a:extLst>
          </p:cNvPr>
          <p:cNvSpPr/>
          <p:nvPr/>
        </p:nvSpPr>
        <p:spPr>
          <a:xfrm>
            <a:off x="4165601" y="4014676"/>
            <a:ext cx="3018472" cy="1059712"/>
          </a:xfrm>
          <a:prstGeom prst="leftArrowCallout">
            <a:avLst>
              <a:gd name="adj1" fmla="val 14388"/>
              <a:gd name="adj2" fmla="val 17572"/>
              <a:gd name="adj3" fmla="val 25000"/>
              <a:gd name="adj4" fmla="val 8128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CRT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Temp</a:t>
            </a:r>
            <a:endParaRPr lang="hu-H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MiC-perfusion</a:t>
            </a:r>
            <a:endParaRPr lang="hu-HU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8" name="Balra nyíl feliratnak 17">
            <a:extLst>
              <a:ext uri="{FF2B5EF4-FFF2-40B4-BE49-F238E27FC236}">
                <a16:creationId xmlns:a16="http://schemas.microsoft.com/office/drawing/2014/main" id="{8738DDD0-AA22-17F8-C01F-D2604E1D2B4C}"/>
              </a:ext>
            </a:extLst>
          </p:cNvPr>
          <p:cNvSpPr/>
          <p:nvPr/>
        </p:nvSpPr>
        <p:spPr>
          <a:xfrm>
            <a:off x="3934069" y="4708970"/>
            <a:ext cx="6192688" cy="1167898"/>
          </a:xfrm>
          <a:prstGeom prst="leftArrowCallout">
            <a:avLst>
              <a:gd name="adj1" fmla="val 18326"/>
              <a:gd name="adj2" fmla="val 21280"/>
              <a:gd name="adj3" fmla="val 30152"/>
              <a:gd name="adj4" fmla="val 4555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Lactate</a:t>
            </a: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, pH, HCO</a:t>
            </a:r>
            <a:r>
              <a:rPr lang="hu-HU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ScvO</a:t>
            </a:r>
            <a:r>
              <a:rPr lang="hu-HU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pCO</a:t>
            </a:r>
            <a:r>
              <a:rPr lang="hu-HU" baseline="-25000" dirty="0"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r>
              <a:rPr lang="hu-HU" dirty="0">
                <a:latin typeface="Cambria Math" panose="02040503050406030204" pitchFamily="18" charset="0"/>
                <a:ea typeface="Cambria Math" panose="02040503050406030204" pitchFamily="18" charset="0"/>
              </a:rPr>
              <a:t>-gap</a:t>
            </a:r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C788631D-D8CD-D19D-45E5-5FDC9265BDAE}"/>
              </a:ext>
            </a:extLst>
          </p:cNvPr>
          <p:cNvSpPr/>
          <p:nvPr/>
        </p:nvSpPr>
        <p:spPr bwMode="auto">
          <a:xfrm>
            <a:off x="7248128" y="5157192"/>
            <a:ext cx="1848747" cy="747288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965957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  <p:bldP spid="2" grpId="0" animBg="1"/>
      <p:bldP spid="5" grpId="0" animBg="1"/>
      <p:bldP spid="12" grpId="0" animBg="1"/>
      <p:bldP spid="14" grpId="0" animBg="1"/>
      <p:bldP spid="18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17" name="Text Box 4">
            <a:extLst>
              <a:ext uri="{FF2B5EF4-FFF2-40B4-BE49-F238E27FC236}">
                <a16:creationId xmlns:a16="http://schemas.microsoft.com/office/drawing/2014/main" id="{8176CE20-D918-5C47-9434-B2C4CFBAEE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116632"/>
            <a:ext cx="8229600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 err="1">
                <a:solidFill>
                  <a:srgbClr val="294143"/>
                </a:solidFill>
              </a:rPr>
              <a:t>Physiology</a:t>
            </a:r>
            <a:endParaRPr lang="hu-HU" altLang="hu-HU" sz="4400" dirty="0">
              <a:solidFill>
                <a:srgbClr val="294143"/>
              </a:solidFill>
            </a:endParaRPr>
          </a:p>
        </p:txBody>
      </p:sp>
      <p:sp>
        <p:nvSpPr>
          <p:cNvPr id="12" name="Line 8">
            <a:extLst>
              <a:ext uri="{FF2B5EF4-FFF2-40B4-BE49-F238E27FC236}">
                <a16:creationId xmlns:a16="http://schemas.microsoft.com/office/drawing/2014/main" id="{656048FE-17A4-EA4F-8338-C4E4EC2E0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339480" y="2708275"/>
            <a:ext cx="0" cy="2376488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DE">
              <a:solidFill>
                <a:srgbClr val="294143"/>
              </a:solidFill>
            </a:endParaRPr>
          </a:p>
        </p:txBody>
      </p:sp>
      <p:sp>
        <p:nvSpPr>
          <p:cNvPr id="15" name="Line 9">
            <a:extLst>
              <a:ext uri="{FF2B5EF4-FFF2-40B4-BE49-F238E27FC236}">
                <a16:creationId xmlns:a16="http://schemas.microsoft.com/office/drawing/2014/main" id="{A94BE7E1-7A21-ED4C-87EA-C425C82B8DBE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8843" y="5095875"/>
            <a:ext cx="3386137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DE">
              <a:solidFill>
                <a:srgbClr val="294143"/>
              </a:solidFill>
            </a:endParaRPr>
          </a:p>
        </p:txBody>
      </p:sp>
      <p:sp>
        <p:nvSpPr>
          <p:cNvPr id="16" name="Rectangle 21">
            <a:extLst>
              <a:ext uri="{FF2B5EF4-FFF2-40B4-BE49-F238E27FC236}">
                <a16:creationId xmlns:a16="http://schemas.microsoft.com/office/drawing/2014/main" id="{537E416A-D440-B241-8606-D3B436564386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042493" y="3627438"/>
            <a:ext cx="1295400" cy="323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1200" b="1">
                <a:solidFill>
                  <a:srgbClr val="294143"/>
                </a:solidFill>
              </a:rPr>
              <a:t>VO</a:t>
            </a:r>
            <a:r>
              <a:rPr lang="hu-HU" altLang="hu-HU" sz="1200" b="1" baseline="-25000">
                <a:solidFill>
                  <a:srgbClr val="294143"/>
                </a:solidFill>
              </a:rPr>
              <a:t>2</a:t>
            </a:r>
            <a:r>
              <a:rPr lang="hu-HU" altLang="hu-HU" sz="1200" b="1">
                <a:solidFill>
                  <a:srgbClr val="294143"/>
                </a:solidFill>
              </a:rPr>
              <a:t> (ml/min)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F97D9EC4-4CBB-C24F-8055-57DA9C788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7630" y="5373688"/>
            <a:ext cx="1039813" cy="287337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1200" b="1">
                <a:solidFill>
                  <a:srgbClr val="294143"/>
                </a:solidFill>
              </a:rPr>
              <a:t>DO</a:t>
            </a:r>
            <a:r>
              <a:rPr lang="hu-HU" altLang="hu-HU" sz="1200" b="1" baseline="-25000">
                <a:solidFill>
                  <a:srgbClr val="294143"/>
                </a:solidFill>
              </a:rPr>
              <a:t>2</a:t>
            </a:r>
            <a:r>
              <a:rPr lang="hu-HU" altLang="hu-HU" sz="1200" b="1">
                <a:solidFill>
                  <a:srgbClr val="294143"/>
                </a:solidFill>
              </a:rPr>
              <a:t> (ml/min)</a:t>
            </a:r>
          </a:p>
        </p:txBody>
      </p:sp>
      <p:sp>
        <p:nvSpPr>
          <p:cNvPr id="19" name="Line 24">
            <a:extLst>
              <a:ext uri="{FF2B5EF4-FFF2-40B4-BE49-F238E27FC236}">
                <a16:creationId xmlns:a16="http://schemas.microsoft.com/office/drawing/2014/main" id="{B02C4ABB-9B4C-9545-A10C-A7CBCF1978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80793" y="3357563"/>
            <a:ext cx="1079500" cy="14398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DE">
              <a:solidFill>
                <a:srgbClr val="294143"/>
              </a:solidFill>
            </a:endParaRPr>
          </a:p>
        </p:txBody>
      </p:sp>
      <p:sp>
        <p:nvSpPr>
          <p:cNvPr id="20" name="Line 25">
            <a:extLst>
              <a:ext uri="{FF2B5EF4-FFF2-40B4-BE49-F238E27FC236}">
                <a16:creationId xmlns:a16="http://schemas.microsoft.com/office/drawing/2014/main" id="{88273AB8-98A2-F14B-8F50-A901A2D7565A}"/>
              </a:ext>
            </a:extLst>
          </p:cNvPr>
          <p:cNvSpPr>
            <a:spLocks noChangeShapeType="1"/>
          </p:cNvSpPr>
          <p:nvPr/>
        </p:nvSpPr>
        <p:spPr bwMode="auto">
          <a:xfrm>
            <a:off x="5760293" y="3357563"/>
            <a:ext cx="15843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DE">
              <a:solidFill>
                <a:srgbClr val="294143"/>
              </a:solidFill>
            </a:endParaRPr>
          </a:p>
        </p:txBody>
      </p:sp>
      <p:sp>
        <p:nvSpPr>
          <p:cNvPr id="21" name="Oval 26">
            <a:extLst>
              <a:ext uri="{FF2B5EF4-FFF2-40B4-BE49-F238E27FC236}">
                <a16:creationId xmlns:a16="http://schemas.microsoft.com/office/drawing/2014/main" id="{EE8C8C3F-4DBB-B14F-82DA-3E77D7C67D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602" y="3213100"/>
            <a:ext cx="144462" cy="2159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2400">
              <a:solidFill>
                <a:srgbClr val="294143"/>
              </a:solidFill>
            </a:endParaRPr>
          </a:p>
        </p:txBody>
      </p:sp>
      <p:sp>
        <p:nvSpPr>
          <p:cNvPr id="22" name="Text Box 52">
            <a:extLst>
              <a:ext uri="{FF2B5EF4-FFF2-40B4-BE49-F238E27FC236}">
                <a16:creationId xmlns:a16="http://schemas.microsoft.com/office/drawing/2014/main" id="{683BEBB9-4213-A44B-9B6A-9D985E89D9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5043" y="4633913"/>
            <a:ext cx="720725" cy="307975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SzTx/>
              <a:buFontTx/>
              <a:buNone/>
            </a:pPr>
            <a:r>
              <a:rPr lang="hu-HU" altLang="hu-HU" sz="1400" b="1">
                <a:solidFill>
                  <a:srgbClr val="294143"/>
                </a:solidFill>
              </a:rPr>
              <a:t>Shock</a:t>
            </a:r>
          </a:p>
        </p:txBody>
      </p:sp>
      <p:sp>
        <p:nvSpPr>
          <p:cNvPr id="23" name="Ellipszis feliratnak 20">
            <a:extLst>
              <a:ext uri="{FF2B5EF4-FFF2-40B4-BE49-F238E27FC236}">
                <a16:creationId xmlns:a16="http://schemas.microsoft.com/office/drawing/2014/main" id="{DB2965BC-0B00-5149-B265-2B7982F465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1805" y="1628775"/>
            <a:ext cx="2303463" cy="936625"/>
          </a:xfrm>
          <a:prstGeom prst="wedgeEllipseCallout">
            <a:avLst>
              <a:gd name="adj1" fmla="val 29407"/>
              <a:gd name="adj2" fmla="val 128773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400">
                <a:solidFill>
                  <a:srgbClr val="294143"/>
                </a:solidFill>
              </a:rPr>
              <a:t>Critical point</a:t>
            </a:r>
          </a:p>
        </p:txBody>
      </p:sp>
      <p:sp>
        <p:nvSpPr>
          <p:cNvPr id="24" name="Ellipszis 21">
            <a:extLst>
              <a:ext uri="{FF2B5EF4-FFF2-40B4-BE49-F238E27FC236}">
                <a16:creationId xmlns:a16="http://schemas.microsoft.com/office/drawing/2014/main" id="{9451B0E4-5458-ED49-B64E-6D93CCC99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0293" y="2997200"/>
            <a:ext cx="1327150" cy="7191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1800">
              <a:solidFill>
                <a:srgbClr val="294143"/>
              </a:solidFill>
            </a:endParaRPr>
          </a:p>
        </p:txBody>
      </p:sp>
      <p:sp>
        <p:nvSpPr>
          <p:cNvPr id="25" name="Szövegdoboz 22">
            <a:extLst>
              <a:ext uri="{FF2B5EF4-FFF2-40B4-BE49-F238E27FC236}">
                <a16:creationId xmlns:a16="http://schemas.microsoft.com/office/drawing/2014/main" id="{DCABF628-0652-004F-9018-4DD7A1773A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7068" y="2708275"/>
            <a:ext cx="8874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>
                <a:solidFill>
                  <a:srgbClr val="294143"/>
                </a:solidFill>
              </a:rPr>
              <a:t> DO</a:t>
            </a:r>
            <a:r>
              <a:rPr lang="hu-HU" altLang="hu-HU" sz="2400" baseline="-25000">
                <a:solidFill>
                  <a:srgbClr val="294143"/>
                </a:solidFill>
              </a:rPr>
              <a:t>2</a:t>
            </a:r>
            <a:r>
              <a:rPr lang="hu-HU" altLang="hu-HU" sz="2400">
                <a:solidFill>
                  <a:srgbClr val="294143"/>
                </a:solidFill>
              </a:rPr>
              <a:t> </a:t>
            </a:r>
          </a:p>
        </p:txBody>
      </p:sp>
      <p:cxnSp>
        <p:nvCxnSpPr>
          <p:cNvPr id="26" name="Egyenes összekötő nyíllal 23">
            <a:extLst>
              <a:ext uri="{FF2B5EF4-FFF2-40B4-BE49-F238E27FC236}">
                <a16:creationId xmlns:a16="http://schemas.microsoft.com/office/drawing/2014/main" id="{3862FB75-E58E-8D46-BC79-C67B56E21DF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00093" y="2708275"/>
            <a:ext cx="0" cy="461963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Szövegdoboz 24">
            <a:extLst>
              <a:ext uri="{FF2B5EF4-FFF2-40B4-BE49-F238E27FC236}">
                <a16:creationId xmlns:a16="http://schemas.microsoft.com/office/drawing/2014/main" id="{D1384187-F02F-7744-9F04-0A2184F9F5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1243" y="2708275"/>
            <a:ext cx="11271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2400">
                <a:solidFill>
                  <a:srgbClr val="294143"/>
                </a:solidFill>
              </a:rPr>
              <a:t> ScvO</a:t>
            </a:r>
            <a:r>
              <a:rPr lang="hu-HU" altLang="hu-HU" sz="2400" baseline="-25000">
                <a:solidFill>
                  <a:srgbClr val="294143"/>
                </a:solidFill>
              </a:rPr>
              <a:t>2</a:t>
            </a:r>
            <a:r>
              <a:rPr lang="hu-HU" altLang="hu-HU" sz="2400">
                <a:solidFill>
                  <a:srgbClr val="294143"/>
                </a:solidFill>
              </a:rPr>
              <a:t> </a:t>
            </a:r>
          </a:p>
        </p:txBody>
      </p:sp>
      <p:cxnSp>
        <p:nvCxnSpPr>
          <p:cNvPr id="28" name="Egyenes összekötő nyíllal 25">
            <a:extLst>
              <a:ext uri="{FF2B5EF4-FFF2-40B4-BE49-F238E27FC236}">
                <a16:creationId xmlns:a16="http://schemas.microsoft.com/office/drawing/2014/main" id="{3F9155F9-1160-2540-ACFA-4B2824F8791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355855" y="2751138"/>
            <a:ext cx="0" cy="461962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Jobbra nyíl 7">
            <a:extLst>
              <a:ext uri="{FF2B5EF4-FFF2-40B4-BE49-F238E27FC236}">
                <a16:creationId xmlns:a16="http://schemas.microsoft.com/office/drawing/2014/main" id="{6E57659F-FDCF-4B42-9BE4-D48A83B6F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65280" y="2852738"/>
            <a:ext cx="646113" cy="215900"/>
          </a:xfrm>
          <a:prstGeom prst="rightArrow">
            <a:avLst>
              <a:gd name="adj1" fmla="val 50000"/>
              <a:gd name="adj2" fmla="val 50030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1800">
              <a:solidFill>
                <a:srgbClr val="294143"/>
              </a:solidFill>
            </a:endParaRPr>
          </a:p>
        </p:txBody>
      </p:sp>
      <p:sp>
        <p:nvSpPr>
          <p:cNvPr id="30" name="Oval 26">
            <a:extLst>
              <a:ext uri="{FF2B5EF4-FFF2-40B4-BE49-F238E27FC236}">
                <a16:creationId xmlns:a16="http://schemas.microsoft.com/office/drawing/2014/main" id="{8067C6F6-AF7F-D94D-A3C5-915CAB7D38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0743" y="3249613"/>
            <a:ext cx="144462" cy="215900"/>
          </a:xfrm>
          <a:prstGeom prst="ellipse">
            <a:avLst/>
          </a:prstGeom>
          <a:solidFill>
            <a:srgbClr val="FF0000"/>
          </a:solidFill>
          <a:ln w="12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2400">
              <a:solidFill>
                <a:srgbClr val="294143"/>
              </a:solidFill>
            </a:endParaRPr>
          </a:p>
        </p:txBody>
      </p:sp>
      <p:sp>
        <p:nvSpPr>
          <p:cNvPr id="31" name="Rectangle 9" descr="Vastag átlós felfelé">
            <a:extLst>
              <a:ext uri="{FF2B5EF4-FFF2-40B4-BE49-F238E27FC236}">
                <a16:creationId xmlns:a16="http://schemas.microsoft.com/office/drawing/2014/main" id="{19BC3B37-B315-5D46-9537-2C948CDC8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en-US" altLang="hu-HU" sz="2133">
              <a:solidFill>
                <a:srgbClr val="000000"/>
              </a:solidFill>
            </a:endParaRPr>
          </a:p>
        </p:txBody>
      </p:sp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178137B9-238F-BE4C-94EA-363EEE71E1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206BEDD5-36A1-9F65-1CA7-5F59B79A66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0330853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6993 -0.0002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0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93 -0.00023 L -0.13829 0.1703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24" y="851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00273 0.1652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3" grpId="0" animBg="1"/>
      <p:bldP spid="24" grpId="0" animBg="1"/>
      <p:bldP spid="25" grpId="0"/>
      <p:bldP spid="27" grpId="0"/>
      <p:bldP spid="29" grpId="0" animBg="1"/>
      <p:bldP spid="3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C791141E-84A6-4F45-B4B1-EF8523DF4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0" y="116632"/>
            <a:ext cx="83597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000" dirty="0">
                <a:solidFill>
                  <a:srgbClr val="294143"/>
                </a:solidFill>
              </a:rPr>
              <a:t>pCO</a:t>
            </a:r>
            <a:r>
              <a:rPr lang="hu-HU" altLang="hu-HU" sz="4000" baseline="-25000" dirty="0">
                <a:solidFill>
                  <a:srgbClr val="294143"/>
                </a:solidFill>
              </a:rPr>
              <a:t>2</a:t>
            </a:r>
            <a:r>
              <a:rPr lang="hu-HU" altLang="hu-HU" sz="4000" dirty="0">
                <a:solidFill>
                  <a:srgbClr val="294143"/>
                </a:solidFill>
              </a:rPr>
              <a:t>-gap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3D883FE-B65D-6849-A482-D7E951E8D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95" y="1196752"/>
            <a:ext cx="4111625" cy="133667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1F8041E-098F-3E44-87DB-7DC2020125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895" y="3125713"/>
            <a:ext cx="6985000" cy="289560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  <a:softEdge rad="0"/>
          </a:effectLst>
        </p:spPr>
      </p:pic>
      <p:sp>
        <p:nvSpPr>
          <p:cNvPr id="14" name="TextBox 4">
            <a:extLst>
              <a:ext uri="{FF2B5EF4-FFF2-40B4-BE49-F238E27FC236}">
                <a16:creationId xmlns:a16="http://schemas.microsoft.com/office/drawing/2014/main" id="{430421F0-B4F7-6745-B376-33B2AF8A7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00" y="1591986"/>
            <a:ext cx="16954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100" dirty="0">
                <a:solidFill>
                  <a:srgbClr val="294143"/>
                </a:solidFill>
              </a:rPr>
              <a:t>Dr. Max Harry Weil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en-US" sz="1100" dirty="0">
                <a:solidFill>
                  <a:srgbClr val="294143"/>
                </a:solidFill>
              </a:rPr>
              <a:t>1927-2011</a:t>
            </a:r>
          </a:p>
        </p:txBody>
      </p:sp>
      <p:sp>
        <p:nvSpPr>
          <p:cNvPr id="15" name="Ellipszis buborék 6">
            <a:extLst>
              <a:ext uri="{FF2B5EF4-FFF2-40B4-BE49-F238E27FC236}">
                <a16:creationId xmlns:a16="http://schemas.microsoft.com/office/drawing/2014/main" id="{5354A533-D87C-4244-BBB5-D7E41447E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6270" y="3646265"/>
            <a:ext cx="3522663" cy="719137"/>
          </a:xfrm>
          <a:prstGeom prst="wedgeEllipseCallout">
            <a:avLst>
              <a:gd name="adj1" fmla="val -18606"/>
              <a:gd name="adj2" fmla="val 188731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hu-HU" sz="2800" baseline="-25000">
              <a:solidFill>
                <a:srgbClr val="294143"/>
              </a:solidFill>
            </a:endParaRPr>
          </a:p>
        </p:txBody>
      </p:sp>
      <p:sp>
        <p:nvSpPr>
          <p:cNvPr id="16" name="Ellipszis buborék 6">
            <a:extLst>
              <a:ext uri="{FF2B5EF4-FFF2-40B4-BE49-F238E27FC236}">
                <a16:creationId xmlns:a16="http://schemas.microsoft.com/office/drawing/2014/main" id="{FE98259B-EC3D-BA45-BDBC-FE135B2E2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83395" y="3646265"/>
            <a:ext cx="3705225" cy="719137"/>
          </a:xfrm>
          <a:prstGeom prst="wedgeEllipseCallout">
            <a:avLst>
              <a:gd name="adj1" fmla="val -5014"/>
              <a:gd name="adj2" fmla="val 152889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800">
                <a:solidFill>
                  <a:srgbClr val="294143"/>
                </a:solidFill>
              </a:rPr>
              <a:t>dCO</a:t>
            </a:r>
            <a:r>
              <a:rPr lang="hu-HU" altLang="hu-HU" sz="2800" baseline="-25000">
                <a:solidFill>
                  <a:srgbClr val="294143"/>
                </a:solidFill>
              </a:rPr>
              <a:t>2</a:t>
            </a:r>
            <a:r>
              <a:rPr lang="hu-HU" altLang="hu-HU" sz="2800">
                <a:solidFill>
                  <a:srgbClr val="294143"/>
                </a:solidFill>
              </a:rPr>
              <a:t>: 42 mmHg</a:t>
            </a:r>
            <a:endParaRPr lang="hu-HU" altLang="hu-HU" sz="2800" baseline="-25000">
              <a:solidFill>
                <a:srgbClr val="294143"/>
              </a:solidFill>
            </a:endParaRPr>
          </a:p>
        </p:txBody>
      </p:sp>
      <p:sp>
        <p:nvSpPr>
          <p:cNvPr id="17" name="Rectangle 9" descr="Vastag átlós felfelé">
            <a:extLst>
              <a:ext uri="{FF2B5EF4-FFF2-40B4-BE49-F238E27FC236}">
                <a16:creationId xmlns:a16="http://schemas.microsoft.com/office/drawing/2014/main" id="{5BB755E6-22AE-9647-A12D-93465478F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en-US" altLang="hu-HU" sz="2133">
              <a:solidFill>
                <a:srgbClr val="000000"/>
              </a:solidFill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7DF6A328-AE96-C14E-8AE6-A2C8C29733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6">
                <a:extLst>
                  <a:ext uri="{FF2B5EF4-FFF2-40B4-BE49-F238E27FC236}">
                    <a16:creationId xmlns:a16="http://schemas.microsoft.com/office/drawing/2014/main" id="{899776D8-0F8C-253D-10AE-C8AF2B5D1768}"/>
                  </a:ext>
                </a:extLst>
              </p:cNvPr>
              <p:cNvSpPr txBox="1"/>
              <p:nvPr/>
            </p:nvSpPr>
            <p:spPr>
              <a:xfrm>
                <a:off x="8893422" y="5157192"/>
                <a:ext cx="2217467" cy="52700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dirty="0"/>
                  <a:t>P(v-a)CO</a:t>
                </a:r>
                <a:r>
                  <a:rPr lang="en-GB" baseline="-25000" dirty="0"/>
                  <a:t>2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𝑉𝐶𝑂</m:t>
                        </m:r>
                        <m:r>
                          <a:rPr lang="hu-HU" b="0" i="1" baseline="-2500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hu-HU" b="0" i="1" smtClean="0">
                            <a:latin typeface="Cambria Math" panose="02040503050406030204" pitchFamily="18" charset="0"/>
                          </a:rPr>
                          <m:t>𝐶𝑂</m:t>
                        </m:r>
                      </m:den>
                    </m:f>
                  </m:oMath>
                </a14:m>
                <a:endParaRPr lang="en-HU" dirty="0"/>
              </a:p>
            </p:txBody>
          </p:sp>
        </mc:Choice>
        <mc:Fallback xmlns="">
          <p:sp>
            <p:nvSpPr>
              <p:cNvPr id="2" name="TextBox 6">
                <a:extLst>
                  <a:ext uri="{FF2B5EF4-FFF2-40B4-BE49-F238E27FC236}">
                    <a16:creationId xmlns:a16="http://schemas.microsoft.com/office/drawing/2014/main" id="{899776D8-0F8C-253D-10AE-C8AF2B5D17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422" y="5157192"/>
                <a:ext cx="2217467" cy="527004"/>
              </a:xfrm>
              <a:prstGeom prst="rect">
                <a:avLst/>
              </a:prstGeom>
              <a:blipFill>
                <a:blip r:embed="rId7"/>
                <a:stretch>
                  <a:fillRect l="-8523" t="-4762" r="-568" b="-21429"/>
                </a:stretch>
              </a:blipFill>
            </p:spPr>
            <p:txBody>
              <a:bodyPr/>
              <a:lstStyle/>
              <a:p>
                <a:r>
                  <a:rPr lang="hu-H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3">
            <a:extLst>
              <a:ext uri="{FF2B5EF4-FFF2-40B4-BE49-F238E27FC236}">
                <a16:creationId xmlns:a16="http://schemas.microsoft.com/office/drawing/2014/main" id="{2874A505-A074-934A-A8FB-74140CEC24C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251210"/>
            <a:ext cx="17446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E208C5F-8DFC-70C6-2D4A-AE92944B025D}"/>
              </a:ext>
            </a:extLst>
          </p:cNvPr>
          <p:cNvSpPr txBox="1"/>
          <p:nvPr/>
        </p:nvSpPr>
        <p:spPr>
          <a:xfrm>
            <a:off x="7688321" y="2281799"/>
            <a:ext cx="41129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err="1"/>
              <a:t>Fick</a:t>
            </a:r>
            <a:r>
              <a:rPr lang="hu-HU" dirty="0"/>
              <a:t> </a:t>
            </a:r>
            <a:r>
              <a:rPr lang="hu-HU" dirty="0" err="1"/>
              <a:t>equation</a:t>
            </a:r>
            <a:r>
              <a:rPr lang="hu-HU" dirty="0"/>
              <a:t>:</a:t>
            </a:r>
          </a:p>
          <a:p>
            <a:r>
              <a:rPr lang="hu-HU" dirty="0"/>
              <a:t>Total CO</a:t>
            </a:r>
            <a:r>
              <a:rPr lang="hu-HU" baseline="-25000" dirty="0"/>
              <a:t>2</a:t>
            </a:r>
            <a:r>
              <a:rPr lang="hu-HU" dirty="0"/>
              <a:t> </a:t>
            </a:r>
            <a:r>
              <a:rPr lang="hu-HU" dirty="0" err="1"/>
              <a:t>production</a:t>
            </a:r>
            <a:r>
              <a:rPr lang="hu-HU" dirty="0"/>
              <a:t> (VCO</a:t>
            </a:r>
            <a:r>
              <a:rPr lang="hu-HU" baseline="-25000" dirty="0"/>
              <a:t>2</a:t>
            </a:r>
            <a:r>
              <a:rPr lang="hu-HU" dirty="0"/>
              <a:t>) =</a:t>
            </a:r>
          </a:p>
          <a:p>
            <a:r>
              <a:rPr lang="hu-HU" dirty="0"/>
              <a:t>CO x (CvCO</a:t>
            </a:r>
            <a:r>
              <a:rPr lang="hu-HU" baseline="-25000" dirty="0"/>
              <a:t>2</a:t>
            </a:r>
            <a:r>
              <a:rPr lang="hu-HU" dirty="0"/>
              <a:t> – CaCO</a:t>
            </a:r>
            <a:r>
              <a:rPr lang="hu-HU" baseline="-25000" dirty="0"/>
              <a:t>2</a:t>
            </a:r>
            <a:r>
              <a:rPr lang="hu-HU" dirty="0"/>
              <a:t>) 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9A14292-A454-6F06-BDFE-33C148E87F53}"/>
              </a:ext>
            </a:extLst>
          </p:cNvPr>
          <p:cNvSpPr txBox="1"/>
          <p:nvPr/>
        </p:nvSpPr>
        <p:spPr>
          <a:xfrm>
            <a:off x="8549840" y="4041046"/>
            <a:ext cx="2598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/>
              <a:t>(pCO</a:t>
            </a:r>
            <a:r>
              <a:rPr lang="hu-HU" baseline="-25000" dirty="0"/>
              <a:t>2</a:t>
            </a:r>
            <a:r>
              <a:rPr lang="hu-HU" dirty="0"/>
              <a:t> = </a:t>
            </a:r>
            <a:r>
              <a:rPr lang="hu-HU" dirty="0" err="1"/>
              <a:t>k</a:t>
            </a:r>
            <a:r>
              <a:rPr lang="hu-HU" dirty="0"/>
              <a:t> x CCO</a:t>
            </a:r>
            <a:r>
              <a:rPr lang="hu-HU" baseline="-25000" dirty="0"/>
              <a:t>2</a:t>
            </a:r>
            <a:r>
              <a:rPr lang="hu-HU" dirty="0"/>
              <a:t>)</a:t>
            </a:r>
          </a:p>
        </p:txBody>
      </p:sp>
      <p:sp>
        <p:nvSpPr>
          <p:cNvPr id="6" name="Lefelé mutató nyíl 5">
            <a:extLst>
              <a:ext uri="{FF2B5EF4-FFF2-40B4-BE49-F238E27FC236}">
                <a16:creationId xmlns:a16="http://schemas.microsoft.com/office/drawing/2014/main" id="{78D848B5-CBFE-4F84-7346-4B5004ABF601}"/>
              </a:ext>
            </a:extLst>
          </p:cNvPr>
          <p:cNvSpPr/>
          <p:nvPr/>
        </p:nvSpPr>
        <p:spPr bwMode="auto">
          <a:xfrm>
            <a:off x="9620829" y="3564196"/>
            <a:ext cx="247967" cy="394781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Lefelé mutató nyíl 6">
            <a:extLst>
              <a:ext uri="{FF2B5EF4-FFF2-40B4-BE49-F238E27FC236}">
                <a16:creationId xmlns:a16="http://schemas.microsoft.com/office/drawing/2014/main" id="{DC86942E-AC60-0F70-9526-419185E08A9F}"/>
              </a:ext>
            </a:extLst>
          </p:cNvPr>
          <p:cNvSpPr/>
          <p:nvPr/>
        </p:nvSpPr>
        <p:spPr bwMode="auto">
          <a:xfrm>
            <a:off x="9620829" y="4707786"/>
            <a:ext cx="247967" cy="394781"/>
          </a:xfrm>
          <a:prstGeom prst="downArrow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Lekerekített téglalap 2">
            <a:extLst>
              <a:ext uri="{FF2B5EF4-FFF2-40B4-BE49-F238E27FC236}">
                <a16:creationId xmlns:a16="http://schemas.microsoft.com/office/drawing/2014/main" id="{7314FE0B-3ADD-0EFA-4BEE-CFD51D5C1B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7913" y="4422430"/>
            <a:ext cx="9936162" cy="719138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 err="1">
                <a:solidFill>
                  <a:srgbClr val="294143"/>
                </a:solidFill>
              </a:rPr>
              <a:t>Increased</a:t>
            </a:r>
            <a:r>
              <a:rPr lang="hu-HU" altLang="hu-HU" sz="4400" dirty="0">
                <a:solidFill>
                  <a:srgbClr val="294143"/>
                </a:solidFill>
              </a:rPr>
              <a:t> pCO</a:t>
            </a:r>
            <a:r>
              <a:rPr lang="hu-HU" altLang="hu-HU" sz="4400" baseline="-25000" dirty="0">
                <a:solidFill>
                  <a:srgbClr val="294143"/>
                </a:solidFill>
              </a:rPr>
              <a:t>2</a:t>
            </a:r>
            <a:r>
              <a:rPr lang="hu-HU" altLang="hu-HU" sz="4400" dirty="0">
                <a:solidFill>
                  <a:srgbClr val="294143"/>
                </a:solidFill>
              </a:rPr>
              <a:t>-gap = „</a:t>
            </a:r>
            <a:r>
              <a:rPr lang="hu-HU" altLang="hu-HU" sz="4400" dirty="0" err="1">
                <a:solidFill>
                  <a:srgbClr val="294143"/>
                </a:solidFill>
              </a:rPr>
              <a:t>low</a:t>
            </a:r>
            <a:r>
              <a:rPr lang="hu-HU" altLang="hu-HU" sz="4400" dirty="0">
                <a:solidFill>
                  <a:srgbClr val="294143"/>
                </a:solidFill>
              </a:rPr>
              <a:t>” CO </a:t>
            </a:r>
          </a:p>
        </p:txBody>
      </p:sp>
      <p:pic>
        <p:nvPicPr>
          <p:cNvPr id="9" name="Kép 8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6968570D-3ADD-2E50-F8B0-6A6D30E4F67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9549505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" grpId="0"/>
      <p:bldP spid="4" grpId="0"/>
      <p:bldP spid="5" grpId="0"/>
      <p:bldP spid="6" grpId="0" animBg="1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167B3-61C2-5733-B416-A977919CD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 helye 2">
            <a:extLst>
              <a:ext uri="{FF2B5EF4-FFF2-40B4-BE49-F238E27FC236}">
                <a16:creationId xmlns:a16="http://schemas.microsoft.com/office/drawing/2014/main" id="{9C0F10BF-5D3D-91B4-FB3A-CC53ED6F7D0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3353" y="1340768"/>
            <a:ext cx="11615380" cy="2064183"/>
          </a:xfrm>
        </p:spPr>
        <p:txBody>
          <a:bodyPr/>
          <a:lstStyle/>
          <a:p>
            <a:r>
              <a:rPr lang="hu-HU" sz="4400" b="1" dirty="0">
                <a:solidFill>
                  <a:schemeClr val="accent2"/>
                </a:solidFill>
              </a:rPr>
              <a:t>Individualizált </a:t>
            </a:r>
            <a:r>
              <a:rPr lang="hu-HU" sz="4400" b="1" dirty="0" err="1">
                <a:solidFill>
                  <a:schemeClr val="accent2"/>
                </a:solidFill>
              </a:rPr>
              <a:t>hemodinamikai</a:t>
            </a:r>
            <a:r>
              <a:rPr lang="hu-HU" sz="4400" b="1" dirty="0">
                <a:solidFill>
                  <a:schemeClr val="accent2"/>
                </a:solidFill>
              </a:rPr>
              <a:t> monitorozás</a:t>
            </a:r>
            <a:endParaRPr lang="en-US" sz="4400" dirty="0">
              <a:solidFill>
                <a:schemeClr val="accent2"/>
              </a:solidFill>
            </a:endParaRPr>
          </a:p>
        </p:txBody>
      </p:sp>
      <p:sp>
        <p:nvSpPr>
          <p:cNvPr id="23" name="Szöveg helye 3">
            <a:extLst>
              <a:ext uri="{FF2B5EF4-FFF2-40B4-BE49-F238E27FC236}">
                <a16:creationId xmlns:a16="http://schemas.microsoft.com/office/drawing/2014/main" id="{6805B60D-C8E6-9194-8210-63687512593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-362856" y="3910172"/>
            <a:ext cx="12554856" cy="704850"/>
          </a:xfrm>
        </p:spPr>
        <p:txBody>
          <a:bodyPr/>
          <a:lstStyle/>
          <a:p>
            <a:r>
              <a:rPr lang="hu-HU" sz="2000" dirty="0"/>
              <a:t>Prof. Dr. Zsolt </a:t>
            </a:r>
            <a:r>
              <a:rPr lang="hu-HU" sz="2000" dirty="0" err="1"/>
              <a:t>Molnar</a:t>
            </a:r>
            <a:endParaRPr lang="en-US" sz="1600" b="0" dirty="0"/>
          </a:p>
          <a:p>
            <a:endParaRPr lang="en-US" sz="1000" b="0" dirty="0"/>
          </a:p>
          <a:p>
            <a:r>
              <a:rPr lang="en-US" sz="1600" b="0" dirty="0"/>
              <a:t>Department of Anesthesiology and Intensive Therapy, Semmelweis University, Budapest, Hungary</a:t>
            </a:r>
            <a:br>
              <a:rPr lang="en-US" sz="1600" b="0" dirty="0"/>
            </a:br>
            <a:r>
              <a:rPr lang="en-US" sz="1600" b="0" dirty="0"/>
              <a:t>Centre for Translational Medicine, Semmelweis University, Budapest, Hungary</a:t>
            </a:r>
            <a:br>
              <a:rPr lang="en-US" sz="1600" b="0" dirty="0"/>
            </a:br>
            <a:r>
              <a:rPr lang="en-US" sz="1600" b="0" dirty="0"/>
              <a:t>Department of </a:t>
            </a:r>
            <a:r>
              <a:rPr lang="en-US" sz="1600" b="0" dirty="0" err="1"/>
              <a:t>Anaesthesiology</a:t>
            </a:r>
            <a:r>
              <a:rPr lang="en-US" sz="1600" b="0" dirty="0"/>
              <a:t> and Intensive Therapy, Poznan University of Medical Sciences, Poznan, Poland</a:t>
            </a:r>
          </a:p>
        </p:txBody>
      </p:sp>
      <p:pic>
        <p:nvPicPr>
          <p:cNvPr id="4" name="Kép 3" descr="A képen épület, ég, szökőkút, kültéri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C5BF3CB8-078A-9C86-84BF-1D75830D7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293" y="5120243"/>
            <a:ext cx="2107414" cy="16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585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pic>
        <p:nvPicPr>
          <p:cNvPr id="9" name="Kép 1">
            <a:extLst>
              <a:ext uri="{FF2B5EF4-FFF2-40B4-BE49-F238E27FC236}">
                <a16:creationId xmlns:a16="http://schemas.microsoft.com/office/drawing/2014/main" id="{28A8B30A-C1AE-7349-B853-DBEEEC4C74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74" b="2907"/>
          <a:stretch>
            <a:fillRect/>
          </a:stretch>
        </p:blipFill>
        <p:spPr bwMode="auto">
          <a:xfrm>
            <a:off x="2135560" y="1628800"/>
            <a:ext cx="3714750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3">
            <a:extLst>
              <a:ext uri="{FF2B5EF4-FFF2-40B4-BE49-F238E27FC236}">
                <a16:creationId xmlns:a16="http://schemas.microsoft.com/office/drawing/2014/main" id="{B62968FA-5166-AF42-90FA-4ABC5B452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5" b="5193"/>
          <a:stretch>
            <a:fillRect/>
          </a:stretch>
        </p:blipFill>
        <p:spPr bwMode="auto">
          <a:xfrm>
            <a:off x="5778873" y="1628800"/>
            <a:ext cx="4176712" cy="435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llipszis buborék 6">
            <a:extLst>
              <a:ext uri="{FF2B5EF4-FFF2-40B4-BE49-F238E27FC236}">
                <a16:creationId xmlns:a16="http://schemas.microsoft.com/office/drawing/2014/main" id="{16559578-6250-4848-893C-3B20B1214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7335" y="4616475"/>
            <a:ext cx="3489325" cy="719137"/>
          </a:xfrm>
          <a:prstGeom prst="wedgeEllipseCallout">
            <a:avLst>
              <a:gd name="adj1" fmla="val -569"/>
              <a:gd name="adj2" fmla="val -212718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800">
                <a:solidFill>
                  <a:srgbClr val="294143"/>
                </a:solidFill>
              </a:rPr>
              <a:t>ScvO</a:t>
            </a:r>
            <a:r>
              <a:rPr lang="hu-HU" altLang="hu-HU" sz="2800" baseline="-25000">
                <a:solidFill>
                  <a:srgbClr val="294143"/>
                </a:solidFill>
              </a:rPr>
              <a:t>2</a:t>
            </a:r>
            <a:r>
              <a:rPr lang="hu-HU" altLang="hu-HU" sz="2800">
                <a:solidFill>
                  <a:srgbClr val="294143"/>
                </a:solidFill>
              </a:rPr>
              <a:t>: 49 %</a:t>
            </a:r>
            <a:endParaRPr lang="hu-HU" altLang="hu-HU" sz="2800" baseline="-25000">
              <a:solidFill>
                <a:srgbClr val="294143"/>
              </a:solidFill>
            </a:endParaRPr>
          </a:p>
        </p:txBody>
      </p:sp>
      <p:sp>
        <p:nvSpPr>
          <p:cNvPr id="12" name="Ellipszis buborék 6">
            <a:extLst>
              <a:ext uri="{FF2B5EF4-FFF2-40B4-BE49-F238E27FC236}">
                <a16:creationId xmlns:a16="http://schemas.microsoft.com/office/drawing/2014/main" id="{086CAB2C-9DBB-2540-8C1F-AE2C9D3A4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2285" y="3733825"/>
            <a:ext cx="3490913" cy="719137"/>
          </a:xfrm>
          <a:prstGeom prst="wedgeEllipseCallout">
            <a:avLst>
              <a:gd name="adj1" fmla="val 56634"/>
              <a:gd name="adj2" fmla="val -257222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endParaRPr lang="hu-HU" altLang="hu-HU" sz="2800" baseline="-25000">
              <a:solidFill>
                <a:srgbClr val="000000"/>
              </a:solidFill>
            </a:endParaRPr>
          </a:p>
        </p:txBody>
      </p:sp>
      <p:sp>
        <p:nvSpPr>
          <p:cNvPr id="13" name="Ellipszis buborék 6">
            <a:extLst>
              <a:ext uri="{FF2B5EF4-FFF2-40B4-BE49-F238E27FC236}">
                <a16:creationId xmlns:a16="http://schemas.microsoft.com/office/drawing/2014/main" id="{FC3CD3F2-B2FF-FB49-8892-E36C942F6D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748" y="3733825"/>
            <a:ext cx="3600450" cy="719137"/>
          </a:xfrm>
          <a:prstGeom prst="wedgeEllipseCallout">
            <a:avLst>
              <a:gd name="adj1" fmla="val -42926"/>
              <a:gd name="adj2" fmla="val -263579"/>
            </a:avLst>
          </a:prstGeom>
          <a:solidFill>
            <a:schemeClr val="bg1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2800">
                <a:solidFill>
                  <a:srgbClr val="294143"/>
                </a:solidFill>
              </a:rPr>
              <a:t>dCO</a:t>
            </a:r>
            <a:r>
              <a:rPr lang="hu-HU" altLang="hu-HU" sz="2800" baseline="-25000">
                <a:solidFill>
                  <a:srgbClr val="294143"/>
                </a:solidFill>
              </a:rPr>
              <a:t>2</a:t>
            </a:r>
            <a:r>
              <a:rPr lang="hu-HU" altLang="hu-HU" sz="2800">
                <a:solidFill>
                  <a:srgbClr val="294143"/>
                </a:solidFill>
              </a:rPr>
              <a:t>: 13mmHg</a:t>
            </a:r>
            <a:endParaRPr lang="hu-HU" altLang="hu-HU" sz="2800" baseline="-25000">
              <a:solidFill>
                <a:srgbClr val="294143"/>
              </a:solidFill>
            </a:endParaRPr>
          </a:p>
        </p:txBody>
      </p: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id="{75AAF746-9FED-B749-9ADF-C207121A79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62748" y="1951062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6">
            <a:extLst>
              <a:ext uri="{FF2B5EF4-FFF2-40B4-BE49-F238E27FC236}">
                <a16:creationId xmlns:a16="http://schemas.microsoft.com/office/drawing/2014/main" id="{568949EE-D7B8-2549-B8B1-D1AA4F5C974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34185" y="2959125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73DBECB1-6679-904D-9820-663A7BEE8E6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907210" y="4759350"/>
            <a:ext cx="6477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Text Box 9">
            <a:extLst>
              <a:ext uri="{FF2B5EF4-FFF2-40B4-BE49-F238E27FC236}">
                <a16:creationId xmlns:a16="http://schemas.microsoft.com/office/drawing/2014/main" id="{0C58970B-A8BF-C84A-AF75-121FAF6A7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Blood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gases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620A22B2-865B-3747-9D48-9848B1229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C38ACD5-148A-04BB-3D05-DD7F4491B5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125BBB7-8324-57B2-897E-6FF319EF4721}"/>
              </a:ext>
            </a:extLst>
          </p:cNvPr>
          <p:cNvSpPr txBox="1"/>
          <p:nvPr/>
        </p:nvSpPr>
        <p:spPr>
          <a:xfrm>
            <a:off x="3588007" y="1105099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>
                <a:solidFill>
                  <a:srgbClr val="294143"/>
                </a:solidFill>
              </a:rPr>
              <a:t>Arterial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D528D6-CC20-B0F2-DDE4-C2213A4DD254}"/>
              </a:ext>
            </a:extLst>
          </p:cNvPr>
          <p:cNvSpPr txBox="1"/>
          <p:nvPr/>
        </p:nvSpPr>
        <p:spPr>
          <a:xfrm>
            <a:off x="6908646" y="1167134"/>
            <a:ext cx="2037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U" dirty="0">
                <a:solidFill>
                  <a:srgbClr val="294143"/>
                </a:solidFill>
              </a:rPr>
              <a:t>Central venous</a:t>
            </a:r>
          </a:p>
        </p:txBody>
      </p:sp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24ECF411-DAF6-614E-4910-A509E3779A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6538260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523773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67650C82-677B-1C48-AC30-0CFA36E8BE87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351031"/>
          <a:ext cx="3960813" cy="2219328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2.4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49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12">
            <a:extLst>
              <a:ext uri="{FF2B5EF4-FFF2-40B4-BE49-F238E27FC236}">
                <a16:creationId xmlns:a16="http://schemas.microsoft.com/office/drawing/2014/main" id="{DB19B2CD-3D13-D64A-9F2F-5EDEF9C5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863919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C3589137-7310-434D-A1EA-75F29E45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790894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DO</a:t>
            </a:r>
            <a:r>
              <a:rPr lang="en-US" altLang="hu-HU" sz="1800" baseline="-25000" dirty="0">
                <a:solidFill>
                  <a:srgbClr val="294143"/>
                </a:solidFill>
              </a:rPr>
              <a:t>2</a:t>
            </a:r>
          </a:p>
        </p:txBody>
      </p:sp>
      <p:sp>
        <p:nvSpPr>
          <p:cNvPr id="13" name="Right Arrow 14">
            <a:extLst>
              <a:ext uri="{FF2B5EF4-FFF2-40B4-BE49-F238E27FC236}">
                <a16:creationId xmlns:a16="http://schemas.microsoft.com/office/drawing/2014/main" id="{FB38E747-823A-8F4A-B1DA-6EA460DA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3295719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9665149-E61E-2741-A93E-A5CBF5CE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222694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CO</a:t>
            </a:r>
          </a:p>
        </p:txBody>
      </p:sp>
      <p:sp>
        <p:nvSpPr>
          <p:cNvPr id="15" name="Right Arrow 18">
            <a:extLst>
              <a:ext uri="{FF2B5EF4-FFF2-40B4-BE49-F238E27FC236}">
                <a16:creationId xmlns:a16="http://schemas.microsoft.com/office/drawing/2014/main" id="{F9F62A25-0CF6-D34E-B064-1841765A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850" y="2719456"/>
            <a:ext cx="719138" cy="431800"/>
          </a:xfrm>
          <a:prstGeom prst="right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14E5FC1-66FD-9349-9A64-69B42671A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863" y="2503556"/>
            <a:ext cx="865187" cy="936625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Fluid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Blood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Dob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9F2633F7-B898-9A41-8B28-3A56B2EB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063694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13DFED5B-CB2D-8342-8ECF-5E4F13347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063694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Potential therapy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B6F98AF0-297C-1649-B46A-ABF32C56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643381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rgbClr val="294143"/>
                </a:solidFill>
              </a:rPr>
              <a:t>Fluid+Dobutamine</a:t>
            </a:r>
            <a:endParaRPr lang="en-US" altLang="hu-HU" sz="2800" dirty="0">
              <a:solidFill>
                <a:srgbClr val="294143"/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Noradrenaline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rgbClr val="294143"/>
                </a:solidFill>
              </a:rPr>
              <a:t>Fluid+NA</a:t>
            </a:r>
            <a:endParaRPr lang="en-US" altLang="hu-HU" sz="2800" dirty="0">
              <a:solidFill>
                <a:srgbClr val="294143"/>
              </a:solidFill>
            </a:endParaRPr>
          </a:p>
          <a:p>
            <a:pPr>
              <a:spcBef>
                <a:spcPct val="0"/>
              </a:spcBef>
              <a:buSzTx/>
            </a:pPr>
            <a:endParaRPr lang="en-US" altLang="hu-HU" sz="2800" dirty="0">
              <a:solidFill>
                <a:srgbClr val="294143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9E7D3B5-A1BC-3B44-920C-1F929E4D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3727519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ight Arrow 2">
            <a:extLst>
              <a:ext uri="{FF2B5EF4-FFF2-40B4-BE49-F238E27FC236}">
                <a16:creationId xmlns:a16="http://schemas.microsoft.com/office/drawing/2014/main" id="{1A02D513-4D8A-DE4E-A96E-1BB40C0B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430531"/>
            <a:ext cx="720725" cy="217488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14186605-AC8D-5C4F-9332-8994D0AB3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359094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Anaerob</a:t>
            </a:r>
            <a:r>
              <a:rPr lang="en-US" altLang="hu-HU" sz="1800" dirty="0">
                <a:solidFill>
                  <a:srgbClr val="294143"/>
                </a:solidFill>
              </a:rPr>
              <a:t> met.</a:t>
            </a:r>
          </a:p>
        </p:txBody>
      </p:sp>
      <p:sp>
        <p:nvSpPr>
          <p:cNvPr id="23" name="Right Arrow 24">
            <a:extLst>
              <a:ext uri="{FF2B5EF4-FFF2-40B4-BE49-F238E27FC236}">
                <a16:creationId xmlns:a16="http://schemas.microsoft.com/office/drawing/2014/main" id="{594A546B-59E3-4D4D-84C2-87EB7EF8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1782831"/>
            <a:ext cx="2808287" cy="187325"/>
          </a:xfrm>
          <a:prstGeom prst="rightArrow">
            <a:avLst>
              <a:gd name="adj1" fmla="val 50000"/>
              <a:gd name="adj2" fmla="val 49972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0DDACB5F-54EC-F24D-94EF-936CABE7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668531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10 </a:t>
            </a:r>
            <a:r>
              <a:rPr lang="hu-HU" altLang="en-US" sz="1800" dirty="0">
                <a:solidFill>
                  <a:srgbClr val="294143"/>
                </a:solidFill>
                <a:sym typeface="Symbol" pitchFamily="2" charset="2"/>
              </a:rPr>
              <a:t>µg/min </a:t>
            </a:r>
            <a:r>
              <a:rPr lang="en-US" altLang="hu-HU" sz="1800" dirty="0">
                <a:solidFill>
                  <a:srgbClr val="294143"/>
                </a:solidFill>
              </a:rPr>
              <a:t>NA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7A73475-D25E-3445-AD6F-63641B1B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>
                <a:solidFill>
                  <a:srgbClr val="294143"/>
                </a:solidFill>
              </a:rPr>
              <a:t>With</a:t>
            </a:r>
            <a:r>
              <a:rPr lang="hu-HU" altLang="hu-HU" sz="4400" dirty="0">
                <a:solidFill>
                  <a:srgbClr val="294143"/>
                </a:solidFill>
              </a:rPr>
              <a:t> b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lood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gases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AB67D2C5-8441-A09D-B47B-B814619EC5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08E9C39-E636-7582-59B2-FBF3B7BECF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07329E8B-EAC8-A1DA-51CB-D5A756D44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1259737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9" grpId="0" animBg="1"/>
      <p:bldP spid="20" grpId="0"/>
      <p:bldP spid="21" grpId="0" animBg="1"/>
      <p:bldP spid="2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538287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67650C82-677B-1C48-AC30-0CFA36E8BE87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365545"/>
          <a:ext cx="3960813" cy="2219328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2.4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49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12">
            <a:extLst>
              <a:ext uri="{FF2B5EF4-FFF2-40B4-BE49-F238E27FC236}">
                <a16:creationId xmlns:a16="http://schemas.microsoft.com/office/drawing/2014/main" id="{DB19B2CD-3D13-D64A-9F2F-5EDEF9C5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8784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C3589137-7310-434D-A1EA-75F29E45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8054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DO</a:t>
            </a:r>
            <a:r>
              <a:rPr lang="en-US" altLang="hu-HU" sz="1800" baseline="-25000" dirty="0">
                <a:solidFill>
                  <a:srgbClr val="294143"/>
                </a:solidFill>
              </a:rPr>
              <a:t>2</a:t>
            </a:r>
          </a:p>
        </p:txBody>
      </p:sp>
      <p:sp>
        <p:nvSpPr>
          <p:cNvPr id="13" name="Right Arrow 14">
            <a:extLst>
              <a:ext uri="{FF2B5EF4-FFF2-40B4-BE49-F238E27FC236}">
                <a16:creationId xmlns:a16="http://schemas.microsoft.com/office/drawing/2014/main" id="{FB38E747-823A-8F4A-B1DA-6EA460DA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33102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9665149-E61E-2741-A93E-A5CBF5CE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2372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CO</a:t>
            </a:r>
          </a:p>
        </p:txBody>
      </p:sp>
      <p:sp>
        <p:nvSpPr>
          <p:cNvPr id="15" name="Right Arrow 18">
            <a:extLst>
              <a:ext uri="{FF2B5EF4-FFF2-40B4-BE49-F238E27FC236}">
                <a16:creationId xmlns:a16="http://schemas.microsoft.com/office/drawing/2014/main" id="{F9F62A25-0CF6-D34E-B064-1841765A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850" y="2733970"/>
            <a:ext cx="719138" cy="431800"/>
          </a:xfrm>
          <a:prstGeom prst="right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14E5FC1-66FD-9349-9A64-69B42671A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863" y="2518070"/>
            <a:ext cx="865187" cy="936625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Fluid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Blood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Dob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9F2633F7-B898-9A41-8B28-3A56B2EB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07820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000000"/>
                </a:solidFill>
              </a:rPr>
              <a:t>Potential causes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13DFED5B-CB2D-8342-8ECF-5E4F13347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078208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000000"/>
                </a:solidFill>
              </a:rPr>
              <a:t>Potential therapy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B6F98AF0-297C-1649-B46A-ABF32C561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657895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Fluid+Dobutamine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Noradrenaline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Fluid+NA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</a:pPr>
            <a:endParaRPr lang="en-US" altLang="hu-HU" sz="2800" dirty="0">
              <a:solidFill>
                <a:srgbClr val="294143"/>
              </a:solidFill>
            </a:endParaRPr>
          </a:p>
        </p:txBody>
      </p:sp>
      <p:sp>
        <p:nvSpPr>
          <p:cNvPr id="20" name="TextBox 24">
            <a:extLst>
              <a:ext uri="{FF2B5EF4-FFF2-40B4-BE49-F238E27FC236}">
                <a16:creationId xmlns:a16="http://schemas.microsoft.com/office/drawing/2014/main" id="{09E7D3B5-A1BC-3B44-920C-1F929E4DD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374203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1" name="Right Arrow 2">
            <a:extLst>
              <a:ext uri="{FF2B5EF4-FFF2-40B4-BE49-F238E27FC236}">
                <a16:creationId xmlns:a16="http://schemas.microsoft.com/office/drawing/2014/main" id="{1A02D513-4D8A-DE4E-A96E-1BB40C0B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445045"/>
            <a:ext cx="720725" cy="217488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14186605-AC8D-5C4F-9332-8994D0AB3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3736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Anaerob</a:t>
            </a:r>
            <a:r>
              <a:rPr lang="en-US" altLang="hu-HU" sz="1800" dirty="0">
                <a:solidFill>
                  <a:srgbClr val="294143"/>
                </a:solidFill>
              </a:rPr>
              <a:t> met.</a:t>
            </a:r>
          </a:p>
        </p:txBody>
      </p:sp>
      <p:sp>
        <p:nvSpPr>
          <p:cNvPr id="23" name="Right Arrow 24">
            <a:extLst>
              <a:ext uri="{FF2B5EF4-FFF2-40B4-BE49-F238E27FC236}">
                <a16:creationId xmlns:a16="http://schemas.microsoft.com/office/drawing/2014/main" id="{594A546B-59E3-4D4D-84C2-87EB7EF8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1797345"/>
            <a:ext cx="2808287" cy="187325"/>
          </a:xfrm>
          <a:prstGeom prst="rightArrow">
            <a:avLst>
              <a:gd name="adj1" fmla="val 50000"/>
              <a:gd name="adj2" fmla="val 49972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0DDACB5F-54EC-F24D-94EF-936CABE7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683045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10 </a:t>
            </a:r>
            <a:r>
              <a:rPr lang="hu-HU" altLang="en-US" sz="1800" dirty="0">
                <a:solidFill>
                  <a:srgbClr val="294143"/>
                </a:solidFill>
                <a:sym typeface="Symbol" pitchFamily="2" charset="2"/>
              </a:rPr>
              <a:t>µg/min </a:t>
            </a:r>
            <a:r>
              <a:rPr lang="en-US" altLang="hu-HU" sz="1800" dirty="0">
                <a:solidFill>
                  <a:srgbClr val="294143"/>
                </a:solidFill>
              </a:rPr>
              <a:t>NA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7A73475-D25E-3445-AD6F-63641B1B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>
                <a:solidFill>
                  <a:srgbClr val="294143"/>
                </a:solidFill>
              </a:rPr>
              <a:t>With</a:t>
            </a:r>
            <a:r>
              <a:rPr lang="hu-HU" altLang="hu-HU" sz="4400" dirty="0">
                <a:solidFill>
                  <a:srgbClr val="294143"/>
                </a:solidFill>
              </a:rPr>
              <a:t> b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lood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gases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429FFFD3-0238-6593-C4B5-FA2F8DFC9B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E51946-0E09-C810-88B2-BB1F98822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07F88FF6-DAB5-B092-0B32-1A4DE353CA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0232666"/>
      </p:ext>
    </p:extLst>
  </p:cSld>
  <p:clrMapOvr>
    <a:masterClrMapping/>
  </p:clrMapOvr>
  <p:transition advTm="10799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538287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67650C82-677B-1C48-AC30-0CFA36E8BE87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365545"/>
          <a:ext cx="3960813" cy="2219328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12">
            <a:extLst>
              <a:ext uri="{FF2B5EF4-FFF2-40B4-BE49-F238E27FC236}">
                <a16:creationId xmlns:a16="http://schemas.microsoft.com/office/drawing/2014/main" id="{DB19B2CD-3D13-D64A-9F2F-5EDEF9C5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8784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C3589137-7310-434D-A1EA-75F29E45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8054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DO</a:t>
            </a:r>
            <a:r>
              <a:rPr lang="en-US" altLang="hu-HU" sz="1800" baseline="-25000" dirty="0">
                <a:solidFill>
                  <a:srgbClr val="294143"/>
                </a:solidFill>
              </a:rPr>
              <a:t>2</a:t>
            </a:r>
          </a:p>
        </p:txBody>
      </p:sp>
      <p:sp>
        <p:nvSpPr>
          <p:cNvPr id="13" name="Right Arrow 14">
            <a:extLst>
              <a:ext uri="{FF2B5EF4-FFF2-40B4-BE49-F238E27FC236}">
                <a16:creationId xmlns:a16="http://schemas.microsoft.com/office/drawing/2014/main" id="{FB38E747-823A-8F4A-B1DA-6EA460DA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33102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9665149-E61E-2741-A93E-A5CBF5CE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2372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CO</a:t>
            </a:r>
          </a:p>
        </p:txBody>
      </p:sp>
      <p:sp>
        <p:nvSpPr>
          <p:cNvPr id="15" name="Right Arrow 18">
            <a:extLst>
              <a:ext uri="{FF2B5EF4-FFF2-40B4-BE49-F238E27FC236}">
                <a16:creationId xmlns:a16="http://schemas.microsoft.com/office/drawing/2014/main" id="{F9F62A25-0CF6-D34E-B064-1841765A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850" y="2733970"/>
            <a:ext cx="719138" cy="431800"/>
          </a:xfrm>
          <a:prstGeom prst="right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14E5FC1-66FD-9349-9A64-69B42671A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863" y="2518070"/>
            <a:ext cx="865187" cy="936625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Fluid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Blood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Dob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9F2633F7-B898-9A41-8B28-3A56B2EB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07820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13DFED5B-CB2D-8342-8ECF-5E4F13347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078208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Potential therapy</a:t>
            </a:r>
          </a:p>
        </p:txBody>
      </p:sp>
      <p:sp>
        <p:nvSpPr>
          <p:cNvPr id="21" name="Right Arrow 2">
            <a:extLst>
              <a:ext uri="{FF2B5EF4-FFF2-40B4-BE49-F238E27FC236}">
                <a16:creationId xmlns:a16="http://schemas.microsoft.com/office/drawing/2014/main" id="{1A02D513-4D8A-DE4E-A96E-1BB40C0B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445045"/>
            <a:ext cx="720725" cy="217488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14186605-AC8D-5C4F-9332-8994D0AB3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3736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Anaerob</a:t>
            </a:r>
            <a:r>
              <a:rPr lang="en-US" altLang="hu-HU" sz="1800" dirty="0">
                <a:solidFill>
                  <a:srgbClr val="294143"/>
                </a:solidFill>
              </a:rPr>
              <a:t> met.</a:t>
            </a:r>
          </a:p>
        </p:txBody>
      </p:sp>
      <p:sp>
        <p:nvSpPr>
          <p:cNvPr id="23" name="Right Arrow 24">
            <a:extLst>
              <a:ext uri="{FF2B5EF4-FFF2-40B4-BE49-F238E27FC236}">
                <a16:creationId xmlns:a16="http://schemas.microsoft.com/office/drawing/2014/main" id="{594A546B-59E3-4D4D-84C2-87EB7EF8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1797345"/>
            <a:ext cx="2808287" cy="187325"/>
          </a:xfrm>
          <a:prstGeom prst="rightArrow">
            <a:avLst>
              <a:gd name="adj1" fmla="val 50000"/>
              <a:gd name="adj2" fmla="val 49972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0DDACB5F-54EC-F24D-94EF-936CABE7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683045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10 </a:t>
            </a:r>
            <a:r>
              <a:rPr lang="hu-HU" altLang="en-US" sz="1800" dirty="0">
                <a:solidFill>
                  <a:srgbClr val="294143"/>
                </a:solidFill>
                <a:sym typeface="Symbol" pitchFamily="2" charset="2"/>
              </a:rPr>
              <a:t>µg/min </a:t>
            </a:r>
            <a:r>
              <a:rPr lang="en-US" altLang="hu-HU" sz="1800" dirty="0">
                <a:solidFill>
                  <a:srgbClr val="294143"/>
                </a:solidFill>
              </a:rPr>
              <a:t>NA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7A73475-D25E-3445-AD6F-63641B1B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>
                <a:solidFill>
                  <a:srgbClr val="294143"/>
                </a:solidFill>
              </a:rPr>
              <a:t>After</a:t>
            </a:r>
            <a:r>
              <a:rPr lang="hu-HU" altLang="hu-HU" sz="4400" dirty="0">
                <a:solidFill>
                  <a:srgbClr val="294143"/>
                </a:solidFill>
              </a:rPr>
              <a:t> 2 </a:t>
            </a:r>
            <a:r>
              <a:rPr lang="hu-HU" altLang="hu-HU" sz="4400" dirty="0" err="1">
                <a:solidFill>
                  <a:srgbClr val="294143"/>
                </a:solidFill>
              </a:rPr>
              <a:t>boluses</a:t>
            </a:r>
            <a:r>
              <a:rPr lang="hu-HU" altLang="hu-HU" sz="4400" dirty="0">
                <a:solidFill>
                  <a:srgbClr val="294143"/>
                </a:solidFill>
              </a:rPr>
              <a:t> of fluid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A6B5F7F7-F60B-2A4B-AF80-2638BF97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657895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rgbClr val="294143"/>
                </a:solidFill>
              </a:rPr>
              <a:t>Fluid+Dobutamine</a:t>
            </a:r>
            <a:endParaRPr lang="en-US" altLang="hu-HU" sz="2800" dirty="0">
              <a:solidFill>
                <a:srgbClr val="294143"/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Blood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More information</a:t>
            </a:r>
          </a:p>
          <a:p>
            <a:pPr>
              <a:spcBef>
                <a:spcPct val="0"/>
              </a:spcBef>
              <a:buSzTx/>
            </a:pPr>
            <a:endParaRPr lang="en-US" altLang="hu-HU" sz="2800" dirty="0">
              <a:solidFill>
                <a:srgbClr val="294143"/>
              </a:solidFill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06EE4DE5-FDFF-FB4F-A1C9-53A808B97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374203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03505EC5-6D64-359A-FD5D-AA7979BDAB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ECA34CF4-81D2-5DA3-8119-D1B759EFBA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A02CB101-64FF-7CB1-BFBA-FDCDAD56BC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7035468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1" grpId="0" animBg="1"/>
      <p:bldP spid="22" grpId="0" animBg="1"/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538287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67650C82-677B-1C48-AC30-0CFA36E8BE87}"/>
              </a:ext>
            </a:extLst>
          </p:cNvPr>
          <p:cNvGraphicFramePr>
            <a:graphicFrameLocks noGrp="1"/>
          </p:cNvGraphicFramePr>
          <p:nvPr/>
        </p:nvGraphicFramePr>
        <p:xfrm>
          <a:off x="1631825" y="1365545"/>
          <a:ext cx="3960813" cy="2219328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75 (110/60)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12">
            <a:extLst>
              <a:ext uri="{FF2B5EF4-FFF2-40B4-BE49-F238E27FC236}">
                <a16:creationId xmlns:a16="http://schemas.microsoft.com/office/drawing/2014/main" id="{DB19B2CD-3D13-D64A-9F2F-5EDEF9C5A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8784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2" name="Rounded Rectangle 13">
            <a:extLst>
              <a:ext uri="{FF2B5EF4-FFF2-40B4-BE49-F238E27FC236}">
                <a16:creationId xmlns:a16="http://schemas.microsoft.com/office/drawing/2014/main" id="{C3589137-7310-434D-A1EA-75F29E45B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8054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DO</a:t>
            </a:r>
            <a:r>
              <a:rPr lang="en-US" altLang="hu-HU" sz="1800" baseline="-25000" dirty="0">
                <a:solidFill>
                  <a:srgbClr val="294143"/>
                </a:solidFill>
              </a:rPr>
              <a:t>2</a:t>
            </a:r>
          </a:p>
        </p:txBody>
      </p:sp>
      <p:sp>
        <p:nvSpPr>
          <p:cNvPr id="13" name="Right Arrow 14">
            <a:extLst>
              <a:ext uri="{FF2B5EF4-FFF2-40B4-BE49-F238E27FC236}">
                <a16:creationId xmlns:a16="http://schemas.microsoft.com/office/drawing/2014/main" id="{FB38E747-823A-8F4A-B1DA-6EA460DA53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3310233"/>
            <a:ext cx="720725" cy="215900"/>
          </a:xfrm>
          <a:prstGeom prst="rightArrow">
            <a:avLst>
              <a:gd name="adj1" fmla="val 50000"/>
              <a:gd name="adj2" fmla="val 50074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4" name="Rounded Rectangle 15">
            <a:extLst>
              <a:ext uri="{FF2B5EF4-FFF2-40B4-BE49-F238E27FC236}">
                <a16:creationId xmlns:a16="http://schemas.microsoft.com/office/drawing/2014/main" id="{F9665149-E61E-2741-A93E-A5CBF5CE7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2372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Inadequate CO</a:t>
            </a:r>
          </a:p>
        </p:txBody>
      </p:sp>
      <p:sp>
        <p:nvSpPr>
          <p:cNvPr id="15" name="Right Arrow 18">
            <a:extLst>
              <a:ext uri="{FF2B5EF4-FFF2-40B4-BE49-F238E27FC236}">
                <a16:creationId xmlns:a16="http://schemas.microsoft.com/office/drawing/2014/main" id="{F9F62A25-0CF6-D34E-B064-1841765A0D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9850" y="2733970"/>
            <a:ext cx="719138" cy="431800"/>
          </a:xfrm>
          <a:prstGeom prst="rightArrow">
            <a:avLst>
              <a:gd name="adj1" fmla="val 50000"/>
              <a:gd name="adj2" fmla="val 49963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14E5FC1-66FD-9349-9A64-69B42671AC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1863" y="2518070"/>
            <a:ext cx="865187" cy="936625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Fluid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Blood</a:t>
            </a:r>
          </a:p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>
                <a:solidFill>
                  <a:srgbClr val="294143"/>
                </a:solidFill>
              </a:rPr>
              <a:t>Dob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id="{9F2633F7-B898-9A41-8B28-3A56B2EB13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107820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13DFED5B-CB2D-8342-8ECF-5E4F13347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078208"/>
            <a:ext cx="1800225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therapy</a:t>
            </a:r>
          </a:p>
        </p:txBody>
      </p:sp>
      <p:sp>
        <p:nvSpPr>
          <p:cNvPr id="21" name="Right Arrow 2">
            <a:extLst>
              <a:ext uri="{FF2B5EF4-FFF2-40B4-BE49-F238E27FC236}">
                <a16:creationId xmlns:a16="http://schemas.microsoft.com/office/drawing/2014/main" id="{1A02D513-4D8A-DE4E-A96E-1BB40C0B6F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2445045"/>
            <a:ext cx="720725" cy="217488"/>
          </a:xfrm>
          <a:prstGeom prst="rightArrow">
            <a:avLst>
              <a:gd name="adj1" fmla="val 50000"/>
              <a:gd name="adj2" fmla="val 49708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2" name="Rounded Rectangle 3">
            <a:extLst>
              <a:ext uri="{FF2B5EF4-FFF2-40B4-BE49-F238E27FC236}">
                <a16:creationId xmlns:a16="http://schemas.microsoft.com/office/drawing/2014/main" id="{14186605-AC8D-5C4F-9332-8994D0AB3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2373608"/>
            <a:ext cx="1727200" cy="360362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 err="1">
                <a:solidFill>
                  <a:srgbClr val="294143"/>
                </a:solidFill>
              </a:rPr>
              <a:t>Anaerob</a:t>
            </a:r>
            <a:r>
              <a:rPr lang="en-US" altLang="hu-HU" sz="1800" dirty="0">
                <a:solidFill>
                  <a:srgbClr val="294143"/>
                </a:solidFill>
              </a:rPr>
              <a:t> met.</a:t>
            </a:r>
          </a:p>
        </p:txBody>
      </p:sp>
      <p:sp>
        <p:nvSpPr>
          <p:cNvPr id="23" name="Right Arrow 24">
            <a:extLst>
              <a:ext uri="{FF2B5EF4-FFF2-40B4-BE49-F238E27FC236}">
                <a16:creationId xmlns:a16="http://schemas.microsoft.com/office/drawing/2014/main" id="{594A546B-59E3-4D4D-84C2-87EB7EF82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5513" y="1797345"/>
            <a:ext cx="2808287" cy="187325"/>
          </a:xfrm>
          <a:prstGeom prst="rightArrow">
            <a:avLst>
              <a:gd name="adj1" fmla="val 50000"/>
              <a:gd name="adj2" fmla="val 49972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hu-HU" sz="1800">
              <a:solidFill>
                <a:srgbClr val="000000"/>
              </a:solidFill>
            </a:endParaRPr>
          </a:p>
        </p:txBody>
      </p:sp>
      <p:sp>
        <p:nvSpPr>
          <p:cNvPr id="24" name="Rounded Rectangle 25">
            <a:extLst>
              <a:ext uri="{FF2B5EF4-FFF2-40B4-BE49-F238E27FC236}">
                <a16:creationId xmlns:a16="http://schemas.microsoft.com/office/drawing/2014/main" id="{0DDACB5F-54EC-F24D-94EF-936CABE77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8263" y="1683045"/>
            <a:ext cx="1743075" cy="330200"/>
          </a:xfrm>
          <a:prstGeom prst="roundRect">
            <a:avLst>
              <a:gd name="adj" fmla="val 16667"/>
            </a:avLst>
          </a:prstGeom>
          <a:solidFill>
            <a:srgbClr val="FF330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10 </a:t>
            </a:r>
            <a:r>
              <a:rPr lang="hu-HU" altLang="en-US" sz="1800" dirty="0">
                <a:solidFill>
                  <a:srgbClr val="294143"/>
                </a:solidFill>
                <a:sym typeface="Symbol" pitchFamily="2" charset="2"/>
              </a:rPr>
              <a:t>µg/min </a:t>
            </a:r>
            <a:r>
              <a:rPr lang="en-US" altLang="hu-HU" sz="1800" dirty="0">
                <a:solidFill>
                  <a:srgbClr val="294143"/>
                </a:solidFill>
              </a:rPr>
              <a:t>NA</a:t>
            </a:r>
          </a:p>
        </p:txBody>
      </p:sp>
      <p:sp>
        <p:nvSpPr>
          <p:cNvPr id="25" name="Text Box 9">
            <a:extLst>
              <a:ext uri="{FF2B5EF4-FFF2-40B4-BE49-F238E27FC236}">
                <a16:creationId xmlns:a16="http://schemas.microsoft.com/office/drawing/2014/main" id="{87A73475-D25E-3445-AD6F-63641B1BA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0001" y="116632"/>
            <a:ext cx="792162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hu-HU" altLang="hu-HU" sz="4400" dirty="0" err="1">
                <a:solidFill>
                  <a:srgbClr val="294143"/>
                </a:solidFill>
              </a:rPr>
              <a:t>After</a:t>
            </a:r>
            <a:r>
              <a:rPr lang="hu-HU" altLang="hu-HU" sz="4400" dirty="0">
                <a:solidFill>
                  <a:srgbClr val="294143"/>
                </a:solidFill>
              </a:rPr>
              <a:t> 2 </a:t>
            </a:r>
            <a:r>
              <a:rPr lang="hu-HU" altLang="hu-HU" sz="4400" dirty="0" err="1">
                <a:solidFill>
                  <a:srgbClr val="294143"/>
                </a:solidFill>
              </a:rPr>
              <a:t>boluses</a:t>
            </a:r>
            <a:r>
              <a:rPr lang="hu-HU" altLang="hu-HU" sz="4400" dirty="0">
                <a:solidFill>
                  <a:srgbClr val="294143"/>
                </a:solidFill>
              </a:rPr>
              <a:t> of fluid</a:t>
            </a:r>
            <a:endParaRPr kumimoji="0" lang="hu-HU" altLang="hu-HU" sz="4400" b="0" i="0" u="none" strike="noStrike" kern="1200" cap="none" spc="0" normalizeH="0" baseline="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6" name="Rounded Rectangle 23">
            <a:extLst>
              <a:ext uri="{FF2B5EF4-FFF2-40B4-BE49-F238E27FC236}">
                <a16:creationId xmlns:a16="http://schemas.microsoft.com/office/drawing/2014/main" id="{A6B5F7F7-F60B-2A4B-AF80-2638BF975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600" y="3657895"/>
            <a:ext cx="3600450" cy="2387600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Fluid+Dobutamine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Blood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More information</a:t>
            </a:r>
          </a:p>
          <a:p>
            <a:pPr>
              <a:spcBef>
                <a:spcPct val="0"/>
              </a:spcBef>
              <a:buSzTx/>
            </a:pPr>
            <a:endParaRPr lang="en-US" altLang="hu-HU" sz="2800" dirty="0">
              <a:solidFill>
                <a:srgbClr val="294143"/>
              </a:solidFill>
            </a:endParaRPr>
          </a:p>
        </p:txBody>
      </p:sp>
      <p:sp>
        <p:nvSpPr>
          <p:cNvPr id="27" name="TextBox 24">
            <a:extLst>
              <a:ext uri="{FF2B5EF4-FFF2-40B4-BE49-F238E27FC236}">
                <a16:creationId xmlns:a16="http://schemas.microsoft.com/office/drawing/2014/main" id="{06EE4DE5-FDFF-FB4F-A1C9-53A808B977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538" y="3742033"/>
            <a:ext cx="8667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5F7D0829-670E-7F08-84FC-9CF65283C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1361311-686E-8F9A-F868-A2D25558EE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35B0B1BE-E090-5FCC-165B-2DE1AA09A7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4860872"/>
      </p:ext>
    </p:extLst>
  </p:cSld>
  <p:clrMapOvr>
    <a:masterClrMapping/>
  </p:clrMapOvr>
  <p:transition advTm="10799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7341B814-6E60-4D42-955E-7429D3E87CE2}"/>
              </a:ext>
            </a:extLst>
          </p:cNvPr>
          <p:cNvGraphicFramePr>
            <a:graphicFrameLocks noGrp="1"/>
          </p:cNvGraphicFramePr>
          <p:nvPr/>
        </p:nvGraphicFramePr>
        <p:xfrm>
          <a:off x="911671" y="1447403"/>
          <a:ext cx="3960812" cy="2219328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77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2.50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16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24">
            <a:extLst>
              <a:ext uri="{FF2B5EF4-FFF2-40B4-BE49-F238E27FC236}">
                <a16:creationId xmlns:a16="http://schemas.microsoft.com/office/drawing/2014/main" id="{7B706C16-CF6C-9143-9186-10F6F669DF2A}"/>
              </a:ext>
            </a:extLst>
          </p:cNvPr>
          <p:cNvSpPr/>
          <p:nvPr/>
        </p:nvSpPr>
        <p:spPr bwMode="auto">
          <a:xfrm>
            <a:off x="4943921" y="2966641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D111EE03-675E-014B-89E1-0D4BA983C479}"/>
              </a:ext>
            </a:extLst>
          </p:cNvPr>
          <p:cNvSpPr/>
          <p:nvPr/>
        </p:nvSpPr>
        <p:spPr bwMode="auto">
          <a:xfrm>
            <a:off x="5880546" y="2893616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F246BD97-BB55-9848-820F-15BAEF6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46" y="4005064"/>
            <a:ext cx="3394075" cy="2001837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Fluid+Dobutamine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More information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53914B93-0301-934D-8996-F92023305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271" y="4123928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ight Arrow 16">
            <a:extLst>
              <a:ext uri="{FF2B5EF4-FFF2-40B4-BE49-F238E27FC236}">
                <a16:creationId xmlns:a16="http://schemas.microsoft.com/office/drawing/2014/main" id="{E41BFDA5-FAE6-C143-9049-F1E21E06B473}"/>
              </a:ext>
            </a:extLst>
          </p:cNvPr>
          <p:cNvSpPr/>
          <p:nvPr/>
        </p:nvSpPr>
        <p:spPr bwMode="auto">
          <a:xfrm>
            <a:off x="4943921" y="3398441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0B99208-5C1D-2249-93BB-1FE8A932BB4E}"/>
              </a:ext>
            </a:extLst>
          </p:cNvPr>
          <p:cNvSpPr/>
          <p:nvPr/>
        </p:nvSpPr>
        <p:spPr bwMode="auto">
          <a:xfrm>
            <a:off x="5880546" y="3325416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High</a:t>
            </a:r>
          </a:p>
        </p:txBody>
      </p:sp>
      <p:sp>
        <p:nvSpPr>
          <p:cNvPr id="17" name="Right Arrow 20">
            <a:extLst>
              <a:ext uri="{FF2B5EF4-FFF2-40B4-BE49-F238E27FC236}">
                <a16:creationId xmlns:a16="http://schemas.microsoft.com/office/drawing/2014/main" id="{2E842236-363E-AB45-B139-ADFEFEE5130B}"/>
              </a:ext>
            </a:extLst>
          </p:cNvPr>
          <p:cNvSpPr/>
          <p:nvPr/>
        </p:nvSpPr>
        <p:spPr bwMode="auto">
          <a:xfrm>
            <a:off x="6888608" y="3038078"/>
            <a:ext cx="719138" cy="4318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901FCBC0-5A61-2840-9AE3-13505A00E826}"/>
              </a:ext>
            </a:extLst>
          </p:cNvPr>
          <p:cNvSpPr/>
          <p:nvPr/>
        </p:nvSpPr>
        <p:spPr bwMode="auto">
          <a:xfrm>
            <a:off x="7752208" y="2893616"/>
            <a:ext cx="1728788" cy="723900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Volume responsiveness</a:t>
            </a:r>
          </a:p>
        </p:txBody>
      </p:sp>
      <p:graphicFrame>
        <p:nvGraphicFramePr>
          <p:cNvPr id="19" name="Táblázat 7">
            <a:extLst>
              <a:ext uri="{FF2B5EF4-FFF2-40B4-BE49-F238E27FC236}">
                <a16:creationId xmlns:a16="http://schemas.microsoft.com/office/drawing/2014/main" id="{63D5497D-D322-5348-A207-073A1B85A728}"/>
              </a:ext>
            </a:extLst>
          </p:cNvPr>
          <p:cNvGraphicFramePr>
            <a:graphicFrameLocks noGrp="1"/>
          </p:cNvGraphicFramePr>
          <p:nvPr/>
        </p:nvGraphicFramePr>
        <p:xfrm>
          <a:off x="911671" y="4592241"/>
          <a:ext cx="3960812" cy="1109661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0" name="Text Box 9">
            <a:extLst>
              <a:ext uri="{FF2B5EF4-FFF2-40B4-BE49-F238E27FC236}">
                <a16:creationId xmlns:a16="http://schemas.microsoft.com/office/drawing/2014/main" id="{2D6B1430-2AC8-2448-8555-83B1D29FBE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0"/>
              </a:spcBef>
              <a:buSzTx/>
              <a:buNone/>
            </a:pPr>
            <a:r>
              <a:rPr lang="hu-HU" altLang="hu-HU" sz="4400" dirty="0">
                <a:solidFill>
                  <a:srgbClr val="294143"/>
                </a:solidFill>
              </a:rPr>
              <a:t>Less </a:t>
            </a:r>
            <a:r>
              <a:rPr lang="hu-HU" altLang="hu-HU" sz="4400" dirty="0" err="1">
                <a:solidFill>
                  <a:srgbClr val="294143"/>
                </a:solidFill>
              </a:rPr>
              <a:t>invasive</a:t>
            </a:r>
            <a:r>
              <a:rPr lang="hu-HU" altLang="hu-HU" sz="4400" dirty="0">
                <a:solidFill>
                  <a:srgbClr val="294143"/>
                </a:solidFill>
              </a:rPr>
              <a:t> HD monitoring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B3846B08-298B-2263-2BFC-E8C68B343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65CA03E-93F7-6836-67F1-B691186E0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C348671-DD09-E7D6-68A2-B12E5E92E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973326"/>
            <a:ext cx="1810221" cy="15846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C6CD76E0-B94E-342C-6BA2-04D2E9ABA5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1441052"/>
            <a:ext cx="1109340" cy="65220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76201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512CE685-E088-D6B7-625D-4784BE0384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sp>
        <p:nvSpPr>
          <p:cNvPr id="5" name="Téglalap 4">
            <a:extLst>
              <a:ext uri="{FF2B5EF4-FFF2-40B4-BE49-F238E27FC236}">
                <a16:creationId xmlns:a16="http://schemas.microsoft.com/office/drawing/2014/main" id="{EA2F6BBB-61ED-6431-3421-07A054B8F082}"/>
              </a:ext>
            </a:extLst>
          </p:cNvPr>
          <p:cNvSpPr/>
          <p:nvPr/>
        </p:nvSpPr>
        <p:spPr>
          <a:xfrm>
            <a:off x="3359696" y="2557938"/>
            <a:ext cx="1512168" cy="11087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0510420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  <p:bldP spid="18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7341B814-6E60-4D42-955E-7429D3E87CE2}"/>
              </a:ext>
            </a:extLst>
          </p:cNvPr>
          <p:cNvGraphicFramePr>
            <a:graphicFrameLocks noGrp="1"/>
          </p:cNvGraphicFramePr>
          <p:nvPr/>
        </p:nvGraphicFramePr>
        <p:xfrm>
          <a:off x="911671" y="1447403"/>
          <a:ext cx="3960812" cy="2219328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77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2.50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16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Right Arrow 24">
            <a:extLst>
              <a:ext uri="{FF2B5EF4-FFF2-40B4-BE49-F238E27FC236}">
                <a16:creationId xmlns:a16="http://schemas.microsoft.com/office/drawing/2014/main" id="{7B706C16-CF6C-9143-9186-10F6F669DF2A}"/>
              </a:ext>
            </a:extLst>
          </p:cNvPr>
          <p:cNvSpPr/>
          <p:nvPr/>
        </p:nvSpPr>
        <p:spPr bwMode="auto">
          <a:xfrm>
            <a:off x="4943921" y="2966641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D111EE03-675E-014B-89E1-0D4BA983C479}"/>
              </a:ext>
            </a:extLst>
          </p:cNvPr>
          <p:cNvSpPr/>
          <p:nvPr/>
        </p:nvSpPr>
        <p:spPr bwMode="auto">
          <a:xfrm>
            <a:off x="5880546" y="2893616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F246BD97-BB55-9848-820F-15BAEF6D89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0046" y="4005064"/>
            <a:ext cx="3394075" cy="2001837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Fluid+Dobutamine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More information</a:t>
            </a:r>
          </a:p>
        </p:txBody>
      </p:sp>
      <p:sp>
        <p:nvSpPr>
          <p:cNvPr id="14" name="TextBox 35">
            <a:extLst>
              <a:ext uri="{FF2B5EF4-FFF2-40B4-BE49-F238E27FC236}">
                <a16:creationId xmlns:a16="http://schemas.microsoft.com/office/drawing/2014/main" id="{53914B93-0301-934D-8996-F92023305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271" y="4123928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5" name="Right Arrow 16">
            <a:extLst>
              <a:ext uri="{FF2B5EF4-FFF2-40B4-BE49-F238E27FC236}">
                <a16:creationId xmlns:a16="http://schemas.microsoft.com/office/drawing/2014/main" id="{E41BFDA5-FAE6-C143-9049-F1E21E06B473}"/>
              </a:ext>
            </a:extLst>
          </p:cNvPr>
          <p:cNvSpPr/>
          <p:nvPr/>
        </p:nvSpPr>
        <p:spPr bwMode="auto">
          <a:xfrm>
            <a:off x="4943921" y="3398441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id="{F0B99208-5C1D-2249-93BB-1FE8A932BB4E}"/>
              </a:ext>
            </a:extLst>
          </p:cNvPr>
          <p:cNvSpPr/>
          <p:nvPr/>
        </p:nvSpPr>
        <p:spPr bwMode="auto">
          <a:xfrm>
            <a:off x="5880546" y="3325416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High</a:t>
            </a:r>
          </a:p>
        </p:txBody>
      </p:sp>
      <p:sp>
        <p:nvSpPr>
          <p:cNvPr id="17" name="Right Arrow 20">
            <a:extLst>
              <a:ext uri="{FF2B5EF4-FFF2-40B4-BE49-F238E27FC236}">
                <a16:creationId xmlns:a16="http://schemas.microsoft.com/office/drawing/2014/main" id="{2E842236-363E-AB45-B139-ADFEFEE5130B}"/>
              </a:ext>
            </a:extLst>
          </p:cNvPr>
          <p:cNvSpPr/>
          <p:nvPr/>
        </p:nvSpPr>
        <p:spPr bwMode="auto">
          <a:xfrm>
            <a:off x="6888608" y="3038078"/>
            <a:ext cx="719138" cy="4318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901FCBC0-5A61-2840-9AE3-13505A00E826}"/>
              </a:ext>
            </a:extLst>
          </p:cNvPr>
          <p:cNvSpPr/>
          <p:nvPr/>
        </p:nvSpPr>
        <p:spPr bwMode="auto">
          <a:xfrm>
            <a:off x="7752208" y="2893616"/>
            <a:ext cx="1728788" cy="723900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Volume responsiveness</a:t>
            </a:r>
          </a:p>
        </p:txBody>
      </p:sp>
      <p:graphicFrame>
        <p:nvGraphicFramePr>
          <p:cNvPr id="19" name="Táblázat 7">
            <a:extLst>
              <a:ext uri="{FF2B5EF4-FFF2-40B4-BE49-F238E27FC236}">
                <a16:creationId xmlns:a16="http://schemas.microsoft.com/office/drawing/2014/main" id="{63D5497D-D322-5348-A207-073A1B85A728}"/>
              </a:ext>
            </a:extLst>
          </p:cNvPr>
          <p:cNvGraphicFramePr>
            <a:graphicFrameLocks noGrp="1"/>
          </p:cNvGraphicFramePr>
          <p:nvPr/>
        </p:nvGraphicFramePr>
        <p:xfrm>
          <a:off x="911671" y="4592241"/>
          <a:ext cx="3960812" cy="1109661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744098EE-224C-2179-7E1F-303DC8D776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227F0D3-11F1-C444-1BF5-CF26B41FF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20985D20-CD30-FC57-C30F-AB483E715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>
              <a:spcBef>
                <a:spcPct val="0"/>
              </a:spcBef>
              <a:buSzTx/>
              <a:buNone/>
            </a:pPr>
            <a:r>
              <a:rPr lang="hu-HU" altLang="hu-HU" sz="4400" dirty="0">
                <a:solidFill>
                  <a:srgbClr val="294143"/>
                </a:solidFill>
              </a:rPr>
              <a:t>Less </a:t>
            </a:r>
            <a:r>
              <a:rPr lang="hu-HU" altLang="hu-HU" sz="4400" dirty="0" err="1">
                <a:solidFill>
                  <a:srgbClr val="294143"/>
                </a:solidFill>
              </a:rPr>
              <a:t>invasive</a:t>
            </a:r>
            <a:r>
              <a:rPr lang="hu-HU" altLang="hu-HU" sz="4400" dirty="0">
                <a:solidFill>
                  <a:srgbClr val="294143"/>
                </a:solidFill>
              </a:rPr>
              <a:t> HD monitoring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B840A2D-373F-9E2F-807B-C554A5F6E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075" y="973326"/>
            <a:ext cx="1810221" cy="1584611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90F3114-1E91-F4DB-E58D-31F5D1EBDD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320" y="1441052"/>
            <a:ext cx="1109340" cy="652207"/>
          </a:xfrm>
          <a:prstGeom prst="rect">
            <a:avLst/>
          </a:prstGeom>
          <a:noFill/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76201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Kép 7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E7C5CA4C-2B51-8E38-16B4-BAF1D4F0D6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604783"/>
      </p:ext>
    </p:extLst>
  </p:cSld>
  <p:clrMapOvr>
    <a:masterClrMapping/>
  </p:clrMapOvr>
  <p:transition advTm="10799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9" name="Táblázat 7">
            <a:extLst>
              <a:ext uri="{FF2B5EF4-FFF2-40B4-BE49-F238E27FC236}">
                <a16:creationId xmlns:a16="http://schemas.microsoft.com/office/drawing/2014/main" id="{5FC42B88-EEF0-3A4C-B2D1-491A67593ACA}"/>
              </a:ext>
            </a:extLst>
          </p:cNvPr>
          <p:cNvGraphicFramePr>
            <a:graphicFrameLocks noGrp="1"/>
          </p:cNvGraphicFramePr>
          <p:nvPr/>
        </p:nvGraphicFramePr>
        <p:xfrm>
          <a:off x="911424" y="1478757"/>
          <a:ext cx="3960812" cy="2219328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68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2.52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9949DFFD-BCA4-BB4B-B8F7-1FEA109FFD8B}"/>
              </a:ext>
            </a:extLst>
          </p:cNvPr>
          <p:cNvGraphicFramePr>
            <a:graphicFrameLocks noGrp="1"/>
          </p:cNvGraphicFramePr>
          <p:nvPr/>
        </p:nvGraphicFramePr>
        <p:xfrm>
          <a:off x="911424" y="4623595"/>
          <a:ext cx="3960812" cy="1109661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65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2.0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ight Arrow 24">
            <a:extLst>
              <a:ext uri="{FF2B5EF4-FFF2-40B4-BE49-F238E27FC236}">
                <a16:creationId xmlns:a16="http://schemas.microsoft.com/office/drawing/2014/main" id="{251395F1-B808-684D-800C-88EE25014673}"/>
              </a:ext>
            </a:extLst>
          </p:cNvPr>
          <p:cNvSpPr/>
          <p:nvPr/>
        </p:nvSpPr>
        <p:spPr bwMode="auto">
          <a:xfrm>
            <a:off x="5006280" y="3004022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A1BE267E-E0EA-4842-AD25-2A109149FEB9}"/>
              </a:ext>
            </a:extLst>
          </p:cNvPr>
          <p:cNvSpPr/>
          <p:nvPr/>
        </p:nvSpPr>
        <p:spPr bwMode="auto">
          <a:xfrm>
            <a:off x="5942905" y="2930997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724586E2-EDD5-8048-93D2-7896ED7D9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485" y="3515394"/>
            <a:ext cx="3394075" cy="2001838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Fluid+Dobutamine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More information</a:t>
            </a:r>
          </a:p>
        </p:txBody>
      </p:sp>
      <p:sp>
        <p:nvSpPr>
          <p:cNvPr id="14" name="Right Arrow 20">
            <a:extLst>
              <a:ext uri="{FF2B5EF4-FFF2-40B4-BE49-F238E27FC236}">
                <a16:creationId xmlns:a16="http://schemas.microsoft.com/office/drawing/2014/main" id="{75D17839-686E-C140-8A32-7744A060C6FB}"/>
              </a:ext>
            </a:extLst>
          </p:cNvPr>
          <p:cNvSpPr/>
          <p:nvPr/>
        </p:nvSpPr>
        <p:spPr bwMode="auto">
          <a:xfrm>
            <a:off x="5006280" y="4720109"/>
            <a:ext cx="720725" cy="238125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6288ACC0-588B-F840-A23E-8D0AB76057DD}"/>
              </a:ext>
            </a:extLst>
          </p:cNvPr>
          <p:cNvSpPr/>
          <p:nvPr/>
        </p:nvSpPr>
        <p:spPr bwMode="auto">
          <a:xfrm>
            <a:off x="5942905" y="4659784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6" name="Right Arrow 27">
            <a:extLst>
              <a:ext uri="{FF2B5EF4-FFF2-40B4-BE49-F238E27FC236}">
                <a16:creationId xmlns:a16="http://schemas.microsoft.com/office/drawing/2014/main" id="{43E43BC0-8B8B-EC44-AF74-EBAD7352036A}"/>
              </a:ext>
            </a:extLst>
          </p:cNvPr>
          <p:cNvSpPr/>
          <p:nvPr/>
        </p:nvSpPr>
        <p:spPr bwMode="auto">
          <a:xfrm>
            <a:off x="5006280" y="5153497"/>
            <a:ext cx="720725" cy="236537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6374194D-B860-AE46-8392-9D54485473A4}"/>
              </a:ext>
            </a:extLst>
          </p:cNvPr>
          <p:cNvSpPr/>
          <p:nvPr/>
        </p:nvSpPr>
        <p:spPr bwMode="auto">
          <a:xfrm>
            <a:off x="5942905" y="5091584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000000"/>
                </a:solidFill>
                <a:latin typeface="Times New Roman" charset="0"/>
              </a:rPr>
              <a:t>High</a:t>
            </a:r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id="{CE889353-A8A1-054B-8554-4320F638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914" y="3898502"/>
            <a:ext cx="576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9" name="Text Box 9">
            <a:extLst>
              <a:ext uri="{FF2B5EF4-FFF2-40B4-BE49-F238E27FC236}">
                <a16:creationId xmlns:a16="http://schemas.microsoft.com/office/drawing/2014/main" id="{B95F1CD1-2E8C-7A4C-A331-CC91C0F78E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30 min+500 ml RF later: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C2B03879-EFEA-65A0-821E-2C6BBD55CE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71975E8-B423-E1DC-5398-E37F23C91E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EB81DE7E-555F-870A-7F74-D6AD054261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0956768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9" name="Táblázat 7">
            <a:extLst>
              <a:ext uri="{FF2B5EF4-FFF2-40B4-BE49-F238E27FC236}">
                <a16:creationId xmlns:a16="http://schemas.microsoft.com/office/drawing/2014/main" id="{5FC42B88-EEF0-3A4C-B2D1-491A67593ACA}"/>
              </a:ext>
            </a:extLst>
          </p:cNvPr>
          <p:cNvGraphicFramePr>
            <a:graphicFrameLocks noGrp="1"/>
          </p:cNvGraphicFramePr>
          <p:nvPr/>
        </p:nvGraphicFramePr>
        <p:xfrm>
          <a:off x="911424" y="1478757"/>
          <a:ext cx="3960812" cy="2219328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68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2.52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9949DFFD-BCA4-BB4B-B8F7-1FEA109FFD8B}"/>
              </a:ext>
            </a:extLst>
          </p:cNvPr>
          <p:cNvGraphicFramePr>
            <a:graphicFrameLocks noGrp="1"/>
          </p:cNvGraphicFramePr>
          <p:nvPr/>
        </p:nvGraphicFramePr>
        <p:xfrm>
          <a:off x="911424" y="4623595"/>
          <a:ext cx="3960812" cy="1109661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65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2.0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ight Arrow 24">
            <a:extLst>
              <a:ext uri="{FF2B5EF4-FFF2-40B4-BE49-F238E27FC236}">
                <a16:creationId xmlns:a16="http://schemas.microsoft.com/office/drawing/2014/main" id="{251395F1-B808-684D-800C-88EE25014673}"/>
              </a:ext>
            </a:extLst>
          </p:cNvPr>
          <p:cNvSpPr/>
          <p:nvPr/>
        </p:nvSpPr>
        <p:spPr bwMode="auto">
          <a:xfrm>
            <a:off x="5006280" y="3004022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2" name="Rounded Rectangle 25">
            <a:extLst>
              <a:ext uri="{FF2B5EF4-FFF2-40B4-BE49-F238E27FC236}">
                <a16:creationId xmlns:a16="http://schemas.microsoft.com/office/drawing/2014/main" id="{A1BE267E-E0EA-4842-AD25-2A109149FEB9}"/>
              </a:ext>
            </a:extLst>
          </p:cNvPr>
          <p:cNvSpPr/>
          <p:nvPr/>
        </p:nvSpPr>
        <p:spPr bwMode="auto">
          <a:xfrm>
            <a:off x="5942905" y="2930997"/>
            <a:ext cx="863600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3" name="Rounded Rectangle 34">
            <a:extLst>
              <a:ext uri="{FF2B5EF4-FFF2-40B4-BE49-F238E27FC236}">
                <a16:creationId xmlns:a16="http://schemas.microsoft.com/office/drawing/2014/main" id="{724586E2-EDD5-8048-93D2-7896ED7D9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485" y="3515394"/>
            <a:ext cx="3394075" cy="2001838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 err="1">
                <a:solidFill>
                  <a:schemeClr val="bg1">
                    <a:lumMod val="75000"/>
                  </a:schemeClr>
                </a:solidFill>
              </a:rPr>
              <a:t>Fluid+Dobutamine</a:t>
            </a:r>
            <a:endParaRPr lang="en-US" altLang="hu-HU" sz="2800" dirty="0">
              <a:solidFill>
                <a:schemeClr val="bg1">
                  <a:lumMod val="75000"/>
                </a:schemeClr>
              </a:solidFill>
            </a:endParaRP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More information</a:t>
            </a:r>
          </a:p>
        </p:txBody>
      </p:sp>
      <p:sp>
        <p:nvSpPr>
          <p:cNvPr id="14" name="Right Arrow 20">
            <a:extLst>
              <a:ext uri="{FF2B5EF4-FFF2-40B4-BE49-F238E27FC236}">
                <a16:creationId xmlns:a16="http://schemas.microsoft.com/office/drawing/2014/main" id="{75D17839-686E-C140-8A32-7744A060C6FB}"/>
              </a:ext>
            </a:extLst>
          </p:cNvPr>
          <p:cNvSpPr/>
          <p:nvPr/>
        </p:nvSpPr>
        <p:spPr bwMode="auto">
          <a:xfrm>
            <a:off x="5006280" y="4720109"/>
            <a:ext cx="720725" cy="238125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6288ACC0-588B-F840-A23E-8D0AB76057DD}"/>
              </a:ext>
            </a:extLst>
          </p:cNvPr>
          <p:cNvSpPr/>
          <p:nvPr/>
        </p:nvSpPr>
        <p:spPr bwMode="auto">
          <a:xfrm>
            <a:off x="5942905" y="4659784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16" name="Right Arrow 27">
            <a:extLst>
              <a:ext uri="{FF2B5EF4-FFF2-40B4-BE49-F238E27FC236}">
                <a16:creationId xmlns:a16="http://schemas.microsoft.com/office/drawing/2014/main" id="{43E43BC0-8B8B-EC44-AF74-EBAD7352036A}"/>
              </a:ext>
            </a:extLst>
          </p:cNvPr>
          <p:cNvSpPr/>
          <p:nvPr/>
        </p:nvSpPr>
        <p:spPr bwMode="auto">
          <a:xfrm>
            <a:off x="5006280" y="5153497"/>
            <a:ext cx="720725" cy="236537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" name="Rounded Rectangle 28">
            <a:extLst>
              <a:ext uri="{FF2B5EF4-FFF2-40B4-BE49-F238E27FC236}">
                <a16:creationId xmlns:a16="http://schemas.microsoft.com/office/drawing/2014/main" id="{6374194D-B860-AE46-8392-9D54485473A4}"/>
              </a:ext>
            </a:extLst>
          </p:cNvPr>
          <p:cNvSpPr/>
          <p:nvPr/>
        </p:nvSpPr>
        <p:spPr bwMode="auto">
          <a:xfrm>
            <a:off x="5942905" y="5091584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High</a:t>
            </a:r>
          </a:p>
        </p:txBody>
      </p:sp>
      <p:sp>
        <p:nvSpPr>
          <p:cNvPr id="18" name="TextBox 35">
            <a:extLst>
              <a:ext uri="{FF2B5EF4-FFF2-40B4-BE49-F238E27FC236}">
                <a16:creationId xmlns:a16="http://schemas.microsoft.com/office/drawing/2014/main" id="{CE889353-A8A1-054B-8554-4320F638D9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3914" y="3898502"/>
            <a:ext cx="576262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80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ight Arrow 16">
            <a:extLst>
              <a:ext uri="{FF2B5EF4-FFF2-40B4-BE49-F238E27FC236}">
                <a16:creationId xmlns:a16="http://schemas.microsoft.com/office/drawing/2014/main" id="{D90AA863-4626-2744-813F-979F6830ADFB}"/>
              </a:ext>
            </a:extLst>
          </p:cNvPr>
          <p:cNvSpPr/>
          <p:nvPr/>
        </p:nvSpPr>
        <p:spPr bwMode="auto">
          <a:xfrm>
            <a:off x="6961013" y="3069977"/>
            <a:ext cx="719138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1" name="Rounded Rectangle 19">
            <a:extLst>
              <a:ext uri="{FF2B5EF4-FFF2-40B4-BE49-F238E27FC236}">
                <a16:creationId xmlns:a16="http://schemas.microsoft.com/office/drawing/2014/main" id="{9441EAFE-31CE-A54F-ACB2-1B33BA948A2D}"/>
              </a:ext>
            </a:extLst>
          </p:cNvPr>
          <p:cNvSpPr/>
          <p:nvPr/>
        </p:nvSpPr>
        <p:spPr bwMode="auto">
          <a:xfrm>
            <a:off x="7897638" y="2996952"/>
            <a:ext cx="1582738" cy="360362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>
                <a:solidFill>
                  <a:srgbClr val="294143"/>
                </a:solidFill>
                <a:latin typeface="Times New Roman" charset="0"/>
              </a:rPr>
              <a:t>Contractility</a:t>
            </a:r>
            <a:endParaRPr lang="en-US" sz="1800" kern="0" dirty="0">
              <a:solidFill>
                <a:srgbClr val="294143"/>
              </a:solidFill>
              <a:latin typeface="Times New Roman" charset="0"/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D0495570-3664-131A-C5D7-74EAE3335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4A1E8BE-2BA5-0230-3E48-948A1877C5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5801EF85-6946-FB3A-867C-38B9EB0C9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30 min+500 ml RF later:</a:t>
            </a:r>
          </a:p>
        </p:txBody>
      </p:sp>
      <p:pic>
        <p:nvPicPr>
          <p:cNvPr id="6" name="Kép 5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01CA0450-39AD-1B06-7C80-CEC8DB222C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3558275"/>
      </p:ext>
    </p:extLst>
  </p:cSld>
  <p:clrMapOvr>
    <a:masterClrMapping/>
  </p:clrMapOvr>
  <p:transition advTm="10799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9" name="Táblázat 7">
            <a:extLst>
              <a:ext uri="{FF2B5EF4-FFF2-40B4-BE49-F238E27FC236}">
                <a16:creationId xmlns:a16="http://schemas.microsoft.com/office/drawing/2014/main" id="{64A50136-00AE-CB40-B152-F0F28997CCEB}"/>
              </a:ext>
            </a:extLst>
          </p:cNvPr>
          <p:cNvGraphicFramePr>
            <a:graphicFrameLocks noGrp="1"/>
          </p:cNvGraphicFramePr>
          <p:nvPr/>
        </p:nvGraphicFramePr>
        <p:xfrm>
          <a:off x="911597" y="1556792"/>
          <a:ext cx="3960812" cy="2589216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Dobutamine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µg/min/kg)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5-8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3.22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 Box 9">
            <a:extLst>
              <a:ext uri="{FF2B5EF4-FFF2-40B4-BE49-F238E27FC236}">
                <a16:creationId xmlns:a16="http://schemas.microsoft.com/office/drawing/2014/main" id="{E75D3F35-FD76-B440-A3E1-AF2646DF4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41" y="13026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After starting dobutamine: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D6DB78D5-223B-05DE-28BB-B0B1C4FC6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9B6C3126-48BD-48A6-FD82-58DED29BC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29891A6C-5482-57FE-F8E0-EE498205C5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299358"/>
      </p:ext>
    </p:extLst>
  </p:cSld>
  <p:clrMapOvr>
    <a:masterClrMapping/>
  </p:clrMapOvr>
  <p:transition advTm="10799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911D6C-E414-527C-C5B7-C1B968790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60">
            <a:extLst>
              <a:ext uri="{FF2B5EF4-FFF2-40B4-BE49-F238E27FC236}">
                <a16:creationId xmlns:a16="http://schemas.microsoft.com/office/drawing/2014/main" id="{F3E64AD3-10AD-1921-DBDC-35E2C27B0E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7155" y="-273755"/>
            <a:ext cx="8579556" cy="993422"/>
          </a:xfrm>
        </p:spPr>
        <p:txBody>
          <a:bodyPr vert="horz" wrap="square" lIns="107245" tIns="52681" rIns="107245" bIns="52681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>
                <a:solidFill>
                  <a:schemeClr val="tx1"/>
                </a:solidFill>
              </a:rPr>
              <a:t> </a:t>
            </a:r>
            <a:endParaRPr lang="en-GB" altLang="hu-HU" b="1">
              <a:solidFill>
                <a:srgbClr val="FFFFFF"/>
              </a:solidFill>
            </a:endParaRPr>
          </a:p>
        </p:txBody>
      </p:sp>
      <p:sp>
        <p:nvSpPr>
          <p:cNvPr id="15" name="Lekerekített téglalap 2">
            <a:extLst>
              <a:ext uri="{FF2B5EF4-FFF2-40B4-BE49-F238E27FC236}">
                <a16:creationId xmlns:a16="http://schemas.microsoft.com/office/drawing/2014/main" id="{23D6701B-9EF1-2B59-9BC8-525E96E2C0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2" y="3025866"/>
            <a:ext cx="9299575" cy="80626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Basics</a:t>
            </a:r>
            <a:r>
              <a:rPr kumimoji="0" lang="hu-HU" altLang="hu-HU" sz="3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charset="0"/>
                <a:ea typeface="+mn-ea"/>
                <a:cs typeface="+mn-cs"/>
              </a:rPr>
              <a:t> 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4762B6E7-21A8-337D-A902-51666AD2E3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9FD69975-B6BB-A279-B764-233D47E11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0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22" name="Táblázat 7">
            <a:extLst>
              <a:ext uri="{FF2B5EF4-FFF2-40B4-BE49-F238E27FC236}">
                <a16:creationId xmlns:a16="http://schemas.microsoft.com/office/drawing/2014/main" id="{4A4362BB-CE69-B24B-9779-C35274845270}"/>
              </a:ext>
            </a:extLst>
          </p:cNvPr>
          <p:cNvGraphicFramePr>
            <a:graphicFrameLocks noGrp="1"/>
          </p:cNvGraphicFramePr>
          <p:nvPr/>
        </p:nvGraphicFramePr>
        <p:xfrm>
          <a:off x="902022" y="4515892"/>
          <a:ext cx="3960812" cy="1479552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Hb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(g/dl)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(12.5) 8.2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74F9021D-B5CE-2841-9290-E70C6200B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59" y="4365104"/>
            <a:ext cx="2601913" cy="164147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>
                <a:solidFill>
                  <a:srgbClr val="294143"/>
                </a:solidFill>
              </a:rPr>
              <a:t>Blood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D218DF27-C84F-5F4A-8846-842E19ACC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784" y="4233317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87B4CB8-791A-FA40-A917-0CB41520430B}"/>
              </a:ext>
            </a:extLst>
          </p:cNvPr>
          <p:cNvSpPr/>
          <p:nvPr/>
        </p:nvSpPr>
        <p:spPr bwMode="auto">
          <a:xfrm>
            <a:off x="5870897" y="3795167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High</a:t>
            </a:r>
          </a:p>
        </p:txBody>
      </p:sp>
      <p:sp>
        <p:nvSpPr>
          <p:cNvPr id="28" name="Right Arrow 20">
            <a:extLst>
              <a:ext uri="{FF2B5EF4-FFF2-40B4-BE49-F238E27FC236}">
                <a16:creationId xmlns:a16="http://schemas.microsoft.com/office/drawing/2014/main" id="{D3EFB78E-3445-5B49-A386-80EB7D952CA8}"/>
              </a:ext>
            </a:extLst>
          </p:cNvPr>
          <p:cNvSpPr/>
          <p:nvPr/>
        </p:nvSpPr>
        <p:spPr bwMode="auto">
          <a:xfrm>
            <a:off x="6878959" y="3717032"/>
            <a:ext cx="719138" cy="4318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:a16="http://schemas.microsoft.com/office/drawing/2014/main" id="{3FE7416A-6EE7-CB47-A26D-DEB0A30A5409}"/>
              </a:ext>
            </a:extLst>
          </p:cNvPr>
          <p:cNvSpPr/>
          <p:nvPr/>
        </p:nvSpPr>
        <p:spPr bwMode="auto">
          <a:xfrm>
            <a:off x="7742559" y="3570783"/>
            <a:ext cx="1728788" cy="72231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Volume responsiveness</a:t>
            </a:r>
          </a:p>
        </p:txBody>
      </p:sp>
      <p:graphicFrame>
        <p:nvGraphicFramePr>
          <p:cNvPr id="30" name="Táblázat 7">
            <a:extLst>
              <a:ext uri="{FF2B5EF4-FFF2-40B4-BE49-F238E27FC236}">
                <a16:creationId xmlns:a16="http://schemas.microsoft.com/office/drawing/2014/main" id="{1BFC588B-0F54-9D40-A08B-DC46F85E4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5188626"/>
              </p:ext>
            </p:extLst>
          </p:nvPr>
        </p:nvGraphicFramePr>
        <p:xfrm>
          <a:off x="902022" y="1556792"/>
          <a:ext cx="3960812" cy="2589216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Dobutamine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µg/min/kg)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5-8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3.20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27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Right Arrow 18">
            <a:extLst>
              <a:ext uri="{FF2B5EF4-FFF2-40B4-BE49-F238E27FC236}">
                <a16:creationId xmlns:a16="http://schemas.microsoft.com/office/drawing/2014/main" id="{1EBA8FF3-A3C9-3742-8912-1C156F5DC258}"/>
              </a:ext>
            </a:extLst>
          </p:cNvPr>
          <p:cNvSpPr/>
          <p:nvPr/>
        </p:nvSpPr>
        <p:spPr bwMode="auto">
          <a:xfrm>
            <a:off x="4934272" y="4587330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" name="Rounded Rectangle 26">
            <a:extLst>
              <a:ext uri="{FF2B5EF4-FFF2-40B4-BE49-F238E27FC236}">
                <a16:creationId xmlns:a16="http://schemas.microsoft.com/office/drawing/2014/main" id="{3404AF6C-08CD-FE46-9E92-18A1DB005D10}"/>
              </a:ext>
            </a:extLst>
          </p:cNvPr>
          <p:cNvSpPr/>
          <p:nvPr/>
        </p:nvSpPr>
        <p:spPr bwMode="auto">
          <a:xfrm>
            <a:off x="5870897" y="4515892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Low?</a:t>
            </a:r>
          </a:p>
        </p:txBody>
      </p:sp>
      <p:sp>
        <p:nvSpPr>
          <p:cNvPr id="33" name="Right Arrow 27">
            <a:extLst>
              <a:ext uri="{FF2B5EF4-FFF2-40B4-BE49-F238E27FC236}">
                <a16:creationId xmlns:a16="http://schemas.microsoft.com/office/drawing/2014/main" id="{50DE29CF-9FA4-1B4D-ADC1-17EBCBD93CAD}"/>
              </a:ext>
            </a:extLst>
          </p:cNvPr>
          <p:cNvSpPr/>
          <p:nvPr/>
        </p:nvSpPr>
        <p:spPr bwMode="auto">
          <a:xfrm>
            <a:off x="4934272" y="5668417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A83E016A-17FC-5B42-858C-A5B6A35942BF}"/>
              </a:ext>
            </a:extLst>
          </p:cNvPr>
          <p:cNvSpPr/>
          <p:nvPr/>
        </p:nvSpPr>
        <p:spPr bwMode="auto">
          <a:xfrm>
            <a:off x="5870897" y="5595392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36" name="Right Arrow 16">
            <a:extLst>
              <a:ext uri="{FF2B5EF4-FFF2-40B4-BE49-F238E27FC236}">
                <a16:creationId xmlns:a16="http://schemas.microsoft.com/office/drawing/2014/main" id="{5FF0C43A-0882-9149-ADCE-9D30B80FC042}"/>
              </a:ext>
            </a:extLst>
          </p:cNvPr>
          <p:cNvSpPr/>
          <p:nvPr/>
        </p:nvSpPr>
        <p:spPr bwMode="auto">
          <a:xfrm>
            <a:off x="4943227" y="3861048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04AB8EEB-6312-7099-6777-A28413D9A3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222898D-512A-3267-E27E-5E2EACFEB0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4" name="Text Box 9">
            <a:extLst>
              <a:ext uri="{FF2B5EF4-FFF2-40B4-BE49-F238E27FC236}">
                <a16:creationId xmlns:a16="http://schemas.microsoft.com/office/drawing/2014/main" id="{2EE04FAC-399C-3049-909E-CADA417A0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41" y="13026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A bit later:</a:t>
            </a:r>
          </a:p>
        </p:txBody>
      </p:sp>
      <p:pic>
        <p:nvPicPr>
          <p:cNvPr id="6" name="Kép 5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F32372EA-19F4-96AC-C525-58B35C6118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0891056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4" grpId="0" animBg="1"/>
      <p:bldP spid="3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22" name="Táblázat 7">
            <a:extLst>
              <a:ext uri="{FF2B5EF4-FFF2-40B4-BE49-F238E27FC236}">
                <a16:creationId xmlns:a16="http://schemas.microsoft.com/office/drawing/2014/main" id="{4A4362BB-CE69-B24B-9779-C35274845270}"/>
              </a:ext>
            </a:extLst>
          </p:cNvPr>
          <p:cNvGraphicFramePr>
            <a:graphicFrameLocks noGrp="1"/>
          </p:cNvGraphicFramePr>
          <p:nvPr/>
        </p:nvGraphicFramePr>
        <p:xfrm>
          <a:off x="902022" y="4515892"/>
          <a:ext cx="3960812" cy="1479552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Hb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(g/dl)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(12.5) 8.2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5" name="Rounded Rectangle 34">
            <a:extLst>
              <a:ext uri="{FF2B5EF4-FFF2-40B4-BE49-F238E27FC236}">
                <a16:creationId xmlns:a16="http://schemas.microsoft.com/office/drawing/2014/main" id="{74F9021D-B5CE-2841-9290-E70C6200B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42559" y="4365104"/>
            <a:ext cx="2601913" cy="164147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marL="285750" indent="-28575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Fluid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chemeClr val="bg1">
                    <a:lumMod val="75000"/>
                  </a:schemeClr>
                </a:solidFill>
              </a:rPr>
              <a:t>Dobutamine</a:t>
            </a:r>
          </a:p>
          <a:p>
            <a:pPr>
              <a:spcBef>
                <a:spcPct val="0"/>
              </a:spcBef>
              <a:buSzTx/>
            </a:pPr>
            <a:r>
              <a:rPr lang="en-US" altLang="hu-HU" sz="2800" dirty="0">
                <a:solidFill>
                  <a:srgbClr val="294143"/>
                </a:solidFill>
              </a:rPr>
              <a:t>Blood</a:t>
            </a:r>
          </a:p>
        </p:txBody>
      </p:sp>
      <p:sp>
        <p:nvSpPr>
          <p:cNvPr id="26" name="TextBox 35">
            <a:extLst>
              <a:ext uri="{FF2B5EF4-FFF2-40B4-BE49-F238E27FC236}">
                <a16:creationId xmlns:a16="http://schemas.microsoft.com/office/drawing/2014/main" id="{D218DF27-C84F-5F4A-8846-842E19ACC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5784" y="4233317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7" name="Rounded Rectangle 19">
            <a:extLst>
              <a:ext uri="{FF2B5EF4-FFF2-40B4-BE49-F238E27FC236}">
                <a16:creationId xmlns:a16="http://schemas.microsoft.com/office/drawing/2014/main" id="{087B4CB8-791A-FA40-A917-0CB41520430B}"/>
              </a:ext>
            </a:extLst>
          </p:cNvPr>
          <p:cNvSpPr/>
          <p:nvPr/>
        </p:nvSpPr>
        <p:spPr bwMode="auto">
          <a:xfrm>
            <a:off x="5870897" y="3795167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High</a:t>
            </a:r>
          </a:p>
        </p:txBody>
      </p:sp>
      <p:sp>
        <p:nvSpPr>
          <p:cNvPr id="28" name="Right Arrow 20">
            <a:extLst>
              <a:ext uri="{FF2B5EF4-FFF2-40B4-BE49-F238E27FC236}">
                <a16:creationId xmlns:a16="http://schemas.microsoft.com/office/drawing/2014/main" id="{D3EFB78E-3445-5B49-A386-80EB7D952CA8}"/>
              </a:ext>
            </a:extLst>
          </p:cNvPr>
          <p:cNvSpPr/>
          <p:nvPr/>
        </p:nvSpPr>
        <p:spPr bwMode="auto">
          <a:xfrm>
            <a:off x="6878959" y="3717280"/>
            <a:ext cx="719138" cy="4318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9" name="Rounded Rectangle 22">
            <a:extLst>
              <a:ext uri="{FF2B5EF4-FFF2-40B4-BE49-F238E27FC236}">
                <a16:creationId xmlns:a16="http://schemas.microsoft.com/office/drawing/2014/main" id="{3FE7416A-6EE7-CB47-A26D-DEB0A30A5409}"/>
              </a:ext>
            </a:extLst>
          </p:cNvPr>
          <p:cNvSpPr/>
          <p:nvPr/>
        </p:nvSpPr>
        <p:spPr bwMode="auto">
          <a:xfrm>
            <a:off x="7742559" y="3570783"/>
            <a:ext cx="1728788" cy="72231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Volume responsiveness</a:t>
            </a:r>
          </a:p>
        </p:txBody>
      </p:sp>
      <p:graphicFrame>
        <p:nvGraphicFramePr>
          <p:cNvPr id="30" name="Táblázat 7">
            <a:extLst>
              <a:ext uri="{FF2B5EF4-FFF2-40B4-BE49-F238E27FC236}">
                <a16:creationId xmlns:a16="http://schemas.microsoft.com/office/drawing/2014/main" id="{1BFC588B-0F54-9D40-A08B-DC46F85E4ED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3840079"/>
              </p:ext>
            </p:extLst>
          </p:nvPr>
        </p:nvGraphicFramePr>
        <p:xfrm>
          <a:off x="902022" y="1556792"/>
          <a:ext cx="3960812" cy="2589216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Dobutamine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µg/min/kg)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5-8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3.20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27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1" name="Right Arrow 18">
            <a:extLst>
              <a:ext uri="{FF2B5EF4-FFF2-40B4-BE49-F238E27FC236}">
                <a16:creationId xmlns:a16="http://schemas.microsoft.com/office/drawing/2014/main" id="{1EBA8FF3-A3C9-3742-8912-1C156F5DC258}"/>
              </a:ext>
            </a:extLst>
          </p:cNvPr>
          <p:cNvSpPr/>
          <p:nvPr/>
        </p:nvSpPr>
        <p:spPr bwMode="auto">
          <a:xfrm>
            <a:off x="4934272" y="4587330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2" name="Rounded Rectangle 26">
            <a:extLst>
              <a:ext uri="{FF2B5EF4-FFF2-40B4-BE49-F238E27FC236}">
                <a16:creationId xmlns:a16="http://schemas.microsoft.com/office/drawing/2014/main" id="{3404AF6C-08CD-FE46-9E92-18A1DB005D10}"/>
              </a:ext>
            </a:extLst>
          </p:cNvPr>
          <p:cNvSpPr/>
          <p:nvPr/>
        </p:nvSpPr>
        <p:spPr bwMode="auto">
          <a:xfrm>
            <a:off x="5870897" y="4515892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Low?</a:t>
            </a:r>
          </a:p>
        </p:txBody>
      </p:sp>
      <p:sp>
        <p:nvSpPr>
          <p:cNvPr id="33" name="Right Arrow 27">
            <a:extLst>
              <a:ext uri="{FF2B5EF4-FFF2-40B4-BE49-F238E27FC236}">
                <a16:creationId xmlns:a16="http://schemas.microsoft.com/office/drawing/2014/main" id="{50DE29CF-9FA4-1B4D-ADC1-17EBCBD93CAD}"/>
              </a:ext>
            </a:extLst>
          </p:cNvPr>
          <p:cNvSpPr/>
          <p:nvPr/>
        </p:nvSpPr>
        <p:spPr bwMode="auto">
          <a:xfrm>
            <a:off x="4934272" y="5668417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34" name="Rounded Rectangle 28">
            <a:extLst>
              <a:ext uri="{FF2B5EF4-FFF2-40B4-BE49-F238E27FC236}">
                <a16:creationId xmlns:a16="http://schemas.microsoft.com/office/drawing/2014/main" id="{A83E016A-17FC-5B42-858C-A5B6A35942BF}"/>
              </a:ext>
            </a:extLst>
          </p:cNvPr>
          <p:cNvSpPr/>
          <p:nvPr/>
        </p:nvSpPr>
        <p:spPr bwMode="auto">
          <a:xfrm>
            <a:off x="5870897" y="5595392"/>
            <a:ext cx="863600" cy="360363"/>
          </a:xfrm>
          <a:prstGeom prst="roundRect">
            <a:avLst/>
          </a:prstGeom>
          <a:solidFill>
            <a:srgbClr val="FF3300">
              <a:alpha val="20000"/>
            </a:srgbClr>
          </a:solidFill>
          <a:ln w="25400" cap="flat" cmpd="sng" algn="ctr">
            <a:solidFill>
              <a:srgbClr val="FF33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kern="0" dirty="0">
                <a:solidFill>
                  <a:srgbClr val="294143"/>
                </a:solidFill>
                <a:latin typeface="Times New Roman" charset="0"/>
              </a:rPr>
              <a:t>Low</a:t>
            </a:r>
          </a:p>
        </p:txBody>
      </p:sp>
      <p:sp>
        <p:nvSpPr>
          <p:cNvPr id="35" name="Text Box 9">
            <a:extLst>
              <a:ext uri="{FF2B5EF4-FFF2-40B4-BE49-F238E27FC236}">
                <a16:creationId xmlns:a16="http://schemas.microsoft.com/office/drawing/2014/main" id="{31CF25BD-DC8B-5447-A2CC-D606C5A0B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41" y="13026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A bit later: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329CC255-6696-8BF4-C7D7-F58439011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2623421-B620-7BE7-4228-304F3A51F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4" name="Right Arrow 27">
            <a:extLst>
              <a:ext uri="{FF2B5EF4-FFF2-40B4-BE49-F238E27FC236}">
                <a16:creationId xmlns:a16="http://schemas.microsoft.com/office/drawing/2014/main" id="{5B7DAF94-657E-D89A-DA41-02A29CCA383B}"/>
              </a:ext>
            </a:extLst>
          </p:cNvPr>
          <p:cNvSpPr/>
          <p:nvPr/>
        </p:nvSpPr>
        <p:spPr bwMode="auto">
          <a:xfrm>
            <a:off x="4934272" y="5668417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" name="Right Arrow 16">
            <a:extLst>
              <a:ext uri="{FF2B5EF4-FFF2-40B4-BE49-F238E27FC236}">
                <a16:creationId xmlns:a16="http://schemas.microsoft.com/office/drawing/2014/main" id="{5DAC0385-3C7B-C928-AC98-D8A93151955D}"/>
              </a:ext>
            </a:extLst>
          </p:cNvPr>
          <p:cNvSpPr/>
          <p:nvPr/>
        </p:nvSpPr>
        <p:spPr bwMode="auto">
          <a:xfrm>
            <a:off x="4943227" y="3861048"/>
            <a:ext cx="720725" cy="215900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pic>
        <p:nvPicPr>
          <p:cNvPr id="7" name="Kép 6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07E8341B-0BA1-B428-2118-128D290947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0175984"/>
      </p:ext>
    </p:extLst>
  </p:cSld>
  <p:clrMapOvr>
    <a:masterClrMapping/>
  </p:clrMapOvr>
  <p:transition advTm="10799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35467478-AC21-B74A-A204-00F4019432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4938" y="5971531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de-DE" altLang="hu-HU" sz="2400">
              <a:solidFill>
                <a:srgbClr val="000000"/>
              </a:solidFill>
            </a:endParaRPr>
          </a:p>
        </p:txBody>
      </p:sp>
      <p:sp>
        <p:nvSpPr>
          <p:cNvPr id="10" name="AutoShape 52" descr="https://mail.google.com/mail/u/0/?ui=2&amp;ik=10c736ef0e&amp;view=att&amp;th=142e76183d4cce38&amp;attid=0.1.1&amp;disp=emb&amp;zw&amp;atsh=1">
            <a:extLst>
              <a:ext uri="{FF2B5EF4-FFF2-40B4-BE49-F238E27FC236}">
                <a16:creationId xmlns:a16="http://schemas.microsoft.com/office/drawing/2014/main" id="{9C5CE773-9A54-0C4A-A84C-4ED35A2CB53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488" y="-45943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2400">
              <a:solidFill>
                <a:srgbClr val="000000"/>
              </a:solidFill>
            </a:endParaRPr>
          </a:p>
        </p:txBody>
      </p:sp>
      <p:sp>
        <p:nvSpPr>
          <p:cNvPr id="11" name="AutoShape 54" descr="https://mail.google.com/mail/u/0/?ui=2&amp;ik=10c736ef0e&amp;view=att&amp;th=142e76183d4cce38&amp;attid=0.1.1&amp;disp=emb&amp;zw&amp;atsh=1">
            <a:extLst>
              <a:ext uri="{FF2B5EF4-FFF2-40B4-BE49-F238E27FC236}">
                <a16:creationId xmlns:a16="http://schemas.microsoft.com/office/drawing/2014/main" id="{8A85C186-478B-214D-8F55-46DE38C27C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8488" y="-459432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hu-HU" altLang="hu-HU" sz="2400">
              <a:solidFill>
                <a:srgbClr val="000000"/>
              </a:solidFill>
            </a:endParaRPr>
          </a:p>
        </p:txBody>
      </p:sp>
      <p:graphicFrame>
        <p:nvGraphicFramePr>
          <p:cNvPr id="12" name="Táblázat 7">
            <a:extLst>
              <a:ext uri="{FF2B5EF4-FFF2-40B4-BE49-F238E27FC236}">
                <a16:creationId xmlns:a16="http://schemas.microsoft.com/office/drawing/2014/main" id="{F6EF4217-F899-AB49-9A59-E1DEF38F2B13}"/>
              </a:ext>
            </a:extLst>
          </p:cNvPr>
          <p:cNvGraphicFramePr>
            <a:graphicFrameLocks noGrp="1"/>
          </p:cNvGraphicFramePr>
          <p:nvPr/>
        </p:nvGraphicFramePr>
        <p:xfrm>
          <a:off x="911101" y="4520556"/>
          <a:ext cx="3960812" cy="1479552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74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Hb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(g/dl)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9.7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3" name="Táblázat 7">
            <a:extLst>
              <a:ext uri="{FF2B5EF4-FFF2-40B4-BE49-F238E27FC236}">
                <a16:creationId xmlns:a16="http://schemas.microsoft.com/office/drawing/2014/main" id="{933A98D3-4E92-CC4E-A678-46A7C891BE1E}"/>
              </a:ext>
            </a:extLst>
          </p:cNvPr>
          <p:cNvGraphicFramePr>
            <a:graphicFrameLocks noGrp="1"/>
          </p:cNvGraphicFramePr>
          <p:nvPr/>
        </p:nvGraphicFramePr>
        <p:xfrm>
          <a:off x="911101" y="1561456"/>
          <a:ext cx="3960812" cy="2589216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74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Dobutamine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µg/min/kg)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3.42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32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4" name="Rounded Rectangle 10">
            <a:extLst>
              <a:ext uri="{FF2B5EF4-FFF2-40B4-BE49-F238E27FC236}">
                <a16:creationId xmlns:a16="http://schemas.microsoft.com/office/drawing/2014/main" id="{C2476C68-1BA7-5448-B182-74C12BA302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9476" y="4752331"/>
            <a:ext cx="3394075" cy="106362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2800">
                <a:solidFill>
                  <a:srgbClr val="294143"/>
                </a:solidFill>
              </a:rPr>
              <a:t>Are you happy?</a:t>
            </a:r>
          </a:p>
        </p:txBody>
      </p:sp>
      <p:sp>
        <p:nvSpPr>
          <p:cNvPr id="15" name="TextBox 11">
            <a:extLst>
              <a:ext uri="{FF2B5EF4-FFF2-40B4-BE49-F238E27FC236}">
                <a16:creationId xmlns:a16="http://schemas.microsoft.com/office/drawing/2014/main" id="{40CCCE58-F259-5A43-89F9-31630D9E58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2701" y="4237981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6" name="Right Arrow 13">
            <a:extLst>
              <a:ext uri="{FF2B5EF4-FFF2-40B4-BE49-F238E27FC236}">
                <a16:creationId xmlns:a16="http://schemas.microsoft.com/office/drawing/2014/main" id="{FF1655E2-AD7E-AA48-AAD2-D6A2C7D4CCBC}"/>
              </a:ext>
            </a:extLst>
          </p:cNvPr>
          <p:cNvSpPr/>
          <p:nvPr/>
        </p:nvSpPr>
        <p:spPr bwMode="auto">
          <a:xfrm rot="5400000">
            <a:off x="4871913" y="2431407"/>
            <a:ext cx="287337" cy="144462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7" name="Right Arrow 14">
            <a:extLst>
              <a:ext uri="{FF2B5EF4-FFF2-40B4-BE49-F238E27FC236}">
                <a16:creationId xmlns:a16="http://schemas.microsoft.com/office/drawing/2014/main" id="{D7C3B06E-E6BF-2A49-9C2D-262B428FE5C4}"/>
              </a:ext>
            </a:extLst>
          </p:cNvPr>
          <p:cNvSpPr/>
          <p:nvPr/>
        </p:nvSpPr>
        <p:spPr bwMode="auto">
          <a:xfrm rot="5400000">
            <a:off x="4871913" y="2791769"/>
            <a:ext cx="287338" cy="144462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8" name="Right Arrow 16">
            <a:extLst>
              <a:ext uri="{FF2B5EF4-FFF2-40B4-BE49-F238E27FC236}">
                <a16:creationId xmlns:a16="http://schemas.microsoft.com/office/drawing/2014/main" id="{8126B4E0-5451-E442-B108-757194C035ED}"/>
              </a:ext>
            </a:extLst>
          </p:cNvPr>
          <p:cNvSpPr/>
          <p:nvPr/>
        </p:nvSpPr>
        <p:spPr bwMode="auto">
          <a:xfrm rot="16200000" flipV="1">
            <a:off x="4847307" y="4616600"/>
            <a:ext cx="336550" cy="144462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9" name="Right Arrow 19">
            <a:extLst>
              <a:ext uri="{FF2B5EF4-FFF2-40B4-BE49-F238E27FC236}">
                <a16:creationId xmlns:a16="http://schemas.microsoft.com/office/drawing/2014/main" id="{D9073511-ADA3-E341-9BC0-F0AC98E9E743}"/>
              </a:ext>
            </a:extLst>
          </p:cNvPr>
          <p:cNvSpPr/>
          <p:nvPr/>
        </p:nvSpPr>
        <p:spPr bwMode="auto">
          <a:xfrm rot="16200000" flipV="1">
            <a:off x="4847307" y="3535513"/>
            <a:ext cx="336550" cy="144462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" name="Lekerekített téglalap 2">
            <a:extLst>
              <a:ext uri="{FF2B5EF4-FFF2-40B4-BE49-F238E27FC236}">
                <a16:creationId xmlns:a16="http://schemas.microsoft.com/office/drawing/2014/main" id="{2459D629-1E8F-424B-BE58-F273FD25E5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351" y="3368031"/>
            <a:ext cx="4440237" cy="86360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>
                <a:solidFill>
                  <a:srgbClr val="294143"/>
                </a:solidFill>
              </a:rPr>
              <a:t>I was </a:t>
            </a:r>
            <a:r>
              <a:rPr lang="hu-HU" altLang="hu-HU" sz="4400">
                <a:solidFill>
                  <a:srgbClr val="294143"/>
                </a:solidFill>
                <a:sym typeface="Wingdings" pitchFamily="2" charset="2"/>
              </a:rPr>
              <a:t></a:t>
            </a:r>
            <a:endParaRPr lang="hu-HU" altLang="hu-HU" sz="4400" baseline="-25000">
              <a:solidFill>
                <a:srgbClr val="294143"/>
              </a:solidFill>
            </a:endParaRPr>
          </a:p>
        </p:txBody>
      </p:sp>
      <p:sp>
        <p:nvSpPr>
          <p:cNvPr id="21" name="Right Arrow 22">
            <a:extLst>
              <a:ext uri="{FF2B5EF4-FFF2-40B4-BE49-F238E27FC236}">
                <a16:creationId xmlns:a16="http://schemas.microsoft.com/office/drawing/2014/main" id="{51FACC89-69B1-5244-B791-F58A29429037}"/>
              </a:ext>
            </a:extLst>
          </p:cNvPr>
          <p:cNvSpPr/>
          <p:nvPr/>
        </p:nvSpPr>
        <p:spPr bwMode="auto">
          <a:xfrm rot="16200000" flipV="1">
            <a:off x="4847307" y="5719913"/>
            <a:ext cx="336550" cy="144462"/>
          </a:xfrm>
          <a:prstGeom prst="rightArrow">
            <a:avLst/>
          </a:prstGeom>
          <a:solidFill>
            <a:srgbClr val="618FFD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ACD4E90C-7E00-314F-B847-8DAF832C3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41" y="13026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After 1 U blood: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D3785F75-9501-C73B-87CC-79F546DEC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F618028-1D2D-90EB-7B95-D365990CE9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5" name="Kép 4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4F091BB3-C571-1681-9D15-97E3BBBCA9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938677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graphicFrame>
        <p:nvGraphicFramePr>
          <p:cNvPr id="9" name="Táblázat 7">
            <a:extLst>
              <a:ext uri="{FF2B5EF4-FFF2-40B4-BE49-F238E27FC236}">
                <a16:creationId xmlns:a16="http://schemas.microsoft.com/office/drawing/2014/main" id="{04A02AC0-BE6E-9F4B-82F2-51F16427E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08836"/>
              </p:ext>
            </p:extLst>
          </p:nvPr>
        </p:nvGraphicFramePr>
        <p:xfrm>
          <a:off x="902022" y="4515892"/>
          <a:ext cx="3960812" cy="1479552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ScvO</a:t>
                      </a:r>
                      <a:r>
                        <a:rPr kumimoji="0" lang="hu-HU" altLang="en-US" sz="1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dCO</a:t>
                      </a:r>
                      <a:r>
                        <a:rPr kumimoji="0" lang="hu-HU" altLang="en-US" sz="1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 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(mmHg)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Lactate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mmol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/l)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1.3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Hb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(g/dl)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9.7</a:t>
                      </a:r>
                    </a:p>
                  </a:txBody>
                  <a:tcPr marL="91455" marR="91455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21A57A39-CD3B-1A4E-9959-F3B5781688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099915"/>
              </p:ext>
            </p:extLst>
          </p:nvPr>
        </p:nvGraphicFramePr>
        <p:xfrm>
          <a:off x="902022" y="1556792"/>
          <a:ext cx="3960812" cy="2589216"/>
        </p:xfrm>
        <a:graphic>
          <a:graphicData uri="http://schemas.openxmlformats.org/drawingml/2006/table">
            <a:tbl>
              <a:tblPr/>
              <a:tblGrid>
                <a:gridCol w="2425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Noradrenaline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---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Dobutamine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(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sym typeface="Symbol" charset="2"/>
                        </a:rPr>
                        <a:t>µg/min/kg)</a:t>
                      </a:r>
                      <a:endParaRPr kumimoji="0" lang="hu-HU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---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CI (&gt; 2.5 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4.18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SVI (30-60 ml/m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2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38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9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PPV (&lt;10-12 %)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8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Rounded Rectangle 13">
            <a:extLst>
              <a:ext uri="{FF2B5EF4-FFF2-40B4-BE49-F238E27FC236}">
                <a16:creationId xmlns:a16="http://schemas.microsoft.com/office/drawing/2014/main" id="{F7E9A588-4A34-B843-84E8-67C57057A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0397" y="4747667"/>
            <a:ext cx="3394075" cy="1063625"/>
          </a:xfrm>
          <a:prstGeom prst="roundRect">
            <a:avLst>
              <a:gd name="adj" fmla="val 16667"/>
            </a:avLst>
          </a:prstGeom>
          <a:solidFill>
            <a:srgbClr val="92D05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2800">
                <a:solidFill>
                  <a:srgbClr val="294143"/>
                </a:solidFill>
              </a:rPr>
              <a:t>What is the missing link?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4C62E977-83D0-194B-A04E-4DBB906DE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3622" y="4233317"/>
            <a:ext cx="8667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en-US" altLang="hu-HU" sz="1200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3" name="Lekerekített téglalap 2">
            <a:extLst>
              <a:ext uri="{FF2B5EF4-FFF2-40B4-BE49-F238E27FC236}">
                <a16:creationId xmlns:a16="http://schemas.microsoft.com/office/drawing/2014/main" id="{DDE551C9-42A8-9242-9E9C-9C17B859C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234" y="2548980"/>
            <a:ext cx="5175250" cy="1535112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 err="1">
                <a:solidFill>
                  <a:srgbClr val="294143"/>
                </a:solidFill>
              </a:rPr>
              <a:t>Depth</a:t>
            </a:r>
            <a:r>
              <a:rPr lang="hu-HU" altLang="hu-HU" sz="4400" dirty="0">
                <a:solidFill>
                  <a:srgbClr val="294143"/>
                </a:solidFill>
              </a:rPr>
              <a:t> of </a:t>
            </a:r>
            <a:r>
              <a:rPr lang="hu-HU" altLang="hu-HU" sz="4400" dirty="0" err="1">
                <a:solidFill>
                  <a:srgbClr val="294143"/>
                </a:solidFill>
              </a:rPr>
              <a:t>anaesthesia</a:t>
            </a:r>
            <a:r>
              <a:rPr lang="hu-HU" altLang="hu-HU" sz="4400" dirty="0">
                <a:solidFill>
                  <a:srgbClr val="294143"/>
                </a:solidFill>
              </a:rPr>
              <a:t> monitoring</a:t>
            </a:r>
            <a:endParaRPr lang="hu-HU" altLang="hu-HU" sz="4400" baseline="-25000" dirty="0">
              <a:solidFill>
                <a:srgbClr val="294143"/>
              </a:solidFill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4B921C86-81BF-454D-B69D-C5D778F70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9841" y="130263"/>
            <a:ext cx="842486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4400" dirty="0">
                <a:solidFill>
                  <a:srgbClr val="294143"/>
                </a:solidFill>
              </a:rPr>
              <a:t>Towards the end of surgery…: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6027692C-1E6C-4E76-D0D6-6F83A4D779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962E0EE-D81D-42C7-37DB-B706C475EE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5" name="Kép 4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6E3C0A71-56DD-0903-D444-42E1DD2BE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1811214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 descr="Vastag átlós felfelé">
            <a:extLst>
              <a:ext uri="{FF2B5EF4-FFF2-40B4-BE49-F238E27FC236}">
                <a16:creationId xmlns:a16="http://schemas.microsoft.com/office/drawing/2014/main" id="{3099A797-2F89-A34A-84DB-A6AAD7B6A0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583EDFC-681D-C848-8C90-FE3250EB9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pic>
        <p:nvPicPr>
          <p:cNvPr id="8" name="Kép 7" descr="A képen szöveg, Betűtípus, fehér látható&#10;&#10;Automatikusan generált leírás">
            <a:extLst>
              <a:ext uri="{FF2B5EF4-FFF2-40B4-BE49-F238E27FC236}">
                <a16:creationId xmlns:a16="http://schemas.microsoft.com/office/drawing/2014/main" id="{CB94FCA5-2290-9F2C-3F7D-FAC3448C0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620" y="384212"/>
            <a:ext cx="7772400" cy="1365548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240453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78FDF438-5B4F-8422-453C-AE2D908768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390" y="1613265"/>
            <a:ext cx="3771900" cy="203200"/>
          </a:xfrm>
          <a:prstGeom prst="rect">
            <a:avLst/>
          </a:prstGeom>
          <a:ln>
            <a:solidFill>
              <a:srgbClr val="D9D9D9"/>
            </a:solidFill>
          </a:ln>
          <a:effectLst>
            <a:outerShdw blurRad="213624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 descr="A képen Betűtípus, szöveg, tipográfia, kalligráfia látható&#10;&#10;Automatikusan generált leírás">
            <a:extLst>
              <a:ext uri="{FF2B5EF4-FFF2-40B4-BE49-F238E27FC236}">
                <a16:creationId xmlns:a16="http://schemas.microsoft.com/office/drawing/2014/main" id="{41F9F131-F504-2619-8801-ADDBCD678F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20" y="2116211"/>
            <a:ext cx="5283200" cy="673100"/>
          </a:xfrm>
          <a:prstGeom prst="rect">
            <a:avLst/>
          </a:prstGeom>
        </p:spPr>
      </p:pic>
      <p:pic>
        <p:nvPicPr>
          <p:cNvPr id="9" name="Kép 8" descr="A képen szöveg, Betűtípus, képernyőkép, fehér látható&#10;&#10;Automatikusan generált leírás">
            <a:extLst>
              <a:ext uri="{FF2B5EF4-FFF2-40B4-BE49-F238E27FC236}">
                <a16:creationId xmlns:a16="http://schemas.microsoft.com/office/drawing/2014/main" id="{565FF2EF-ADB0-F3DD-20A0-BD39C9665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020" y="3150875"/>
            <a:ext cx="5486400" cy="2870200"/>
          </a:xfrm>
          <a:prstGeom prst="rect">
            <a:avLst/>
          </a:prstGeom>
        </p:spPr>
      </p:pic>
      <p:cxnSp>
        <p:nvCxnSpPr>
          <p:cNvPr id="5" name="Egyenes összekötő 12">
            <a:extLst>
              <a:ext uri="{FF2B5EF4-FFF2-40B4-BE49-F238E27FC236}">
                <a16:creationId xmlns:a16="http://schemas.microsoft.com/office/drawing/2014/main" id="{023AFC30-316C-AF46-4B6A-0ABE72BE6E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888300" y="4032968"/>
            <a:ext cx="2944004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Egyenes összekötő 12">
            <a:extLst>
              <a:ext uri="{FF2B5EF4-FFF2-40B4-BE49-F238E27FC236}">
                <a16:creationId xmlns:a16="http://schemas.microsoft.com/office/drawing/2014/main" id="{0A134A00-075E-FF25-0380-689646CC066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18220" y="4248992"/>
            <a:ext cx="217008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71813472-5766-E672-9064-0F3609107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63520153"/>
      </p:ext>
    </p:extLst>
  </p:cSld>
  <p:clrMapOvr>
    <a:masterClrMapping/>
  </p:clrMapOvr>
  <p:transition advTm="10799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60">
            <a:extLst>
              <a:ext uri="{FF2B5EF4-FFF2-40B4-BE49-F238E27FC236}">
                <a16:creationId xmlns:a16="http://schemas.microsoft.com/office/drawing/2014/main" id="{1D3F96C7-2BE1-D64E-8287-C72A9D5CD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7155" y="-273755"/>
            <a:ext cx="8579556" cy="993422"/>
          </a:xfrm>
        </p:spPr>
        <p:txBody>
          <a:bodyPr vert="horz" wrap="square" lIns="107245" tIns="52681" rIns="107245" bIns="52681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>
                <a:solidFill>
                  <a:schemeClr val="tx1"/>
                </a:solidFill>
              </a:rPr>
              <a:t> </a:t>
            </a:r>
            <a:endParaRPr lang="en-GB" altLang="hu-HU" b="1">
              <a:solidFill>
                <a:srgbClr val="FFFFFF"/>
              </a:solidFill>
            </a:endParaRPr>
          </a:p>
        </p:txBody>
      </p:sp>
      <p:sp>
        <p:nvSpPr>
          <p:cNvPr id="15" name="Lekerekített téglalap 2">
            <a:extLst>
              <a:ext uri="{FF2B5EF4-FFF2-40B4-BE49-F238E27FC236}">
                <a16:creationId xmlns:a16="http://schemas.microsoft.com/office/drawing/2014/main" id="{92BFFCEE-30F0-9C4E-AFB1-F702A838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2" y="3025866"/>
            <a:ext cx="9299575" cy="80626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3600" dirty="0" err="1">
                <a:solidFill>
                  <a:srgbClr val="294143"/>
                </a:solidFill>
              </a:rPr>
              <a:t>Final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thoughts</a:t>
            </a:r>
            <a:endParaRPr lang="hu-HU" altLang="hu-HU" sz="3600" dirty="0">
              <a:solidFill>
                <a:srgbClr val="294143"/>
              </a:solidFill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8F62AE1-8C05-E248-BD97-976460AF6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DDAFD294-F3CD-6F2C-DE64-0697A243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 descr="Vastag átlós felfelé">
            <a:extLst>
              <a:ext uri="{FF2B5EF4-FFF2-40B4-BE49-F238E27FC236}">
                <a16:creationId xmlns:a16="http://schemas.microsoft.com/office/drawing/2014/main" id="{746A702C-4033-F14E-973D-5CA8F33A1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FE4C36E0-0024-B343-B382-1C77175ECA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9BF01A0-2ED3-AC45-8AE8-5D860695C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656" y="1844825"/>
            <a:ext cx="5688632" cy="415958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4AE0FEC0-AD1F-6345-8B5B-46910ED97C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135831"/>
            <a:ext cx="1536700" cy="1993900"/>
          </a:xfrm>
          <a:prstGeom prst="rect">
            <a:avLst/>
          </a:prstGeom>
        </p:spPr>
      </p:pic>
      <p:pic>
        <p:nvPicPr>
          <p:cNvPr id="17" name="Kép 7">
            <a:extLst>
              <a:ext uri="{FF2B5EF4-FFF2-40B4-BE49-F238E27FC236}">
                <a16:creationId xmlns:a16="http://schemas.microsoft.com/office/drawing/2014/main" id="{1CEB95A6-1C26-244E-B433-EABE31F28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01" y="1624013"/>
            <a:ext cx="188277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Kép 12">
            <a:extLst>
              <a:ext uri="{FF2B5EF4-FFF2-40B4-BE49-F238E27FC236}">
                <a16:creationId xmlns:a16="http://schemas.microsoft.com/office/drawing/2014/main" id="{2599D497-AF6E-7547-8427-58D20CE4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89" y="3747634"/>
            <a:ext cx="152400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5A5572-3939-D64E-A96C-BDF03F696D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262127"/>
            <a:ext cx="7220942" cy="1135316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A1BFA3D-0420-CD59-2500-F930A6E9F48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799" y="1437944"/>
            <a:ext cx="3873500" cy="29210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235847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DDE5532E-A03A-11AE-721B-3851CF0D8CC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4055562"/>
      </p:ext>
    </p:extLst>
  </p:cSld>
  <p:clrMapOvr>
    <a:masterClrMapping/>
  </p:clrMapOvr>
  <p:transition advTm="10799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8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2BFB82BD-0AE0-B14B-A49E-22DED68F9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There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is no 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replacement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(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yet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)...</a:t>
            </a:r>
          </a:p>
        </p:txBody>
      </p:sp>
      <p:sp>
        <p:nvSpPr>
          <p:cNvPr id="17" name="Rectangle 9" descr="Vastag átlós felfelé">
            <a:extLst>
              <a:ext uri="{FF2B5EF4-FFF2-40B4-BE49-F238E27FC236}">
                <a16:creationId xmlns:a16="http://schemas.microsoft.com/office/drawing/2014/main" id="{4BB0C8B9-70AA-C041-AD63-A62351B30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96853E0F-8478-3141-AFBB-FB0000202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20" name="Picture 2" descr="http://nft.neti.hu/kepek/rodin_a_gondolkodo.jpg">
            <a:extLst>
              <a:ext uri="{FF2B5EF4-FFF2-40B4-BE49-F238E27FC236}">
                <a16:creationId xmlns:a16="http://schemas.microsoft.com/office/drawing/2014/main" id="{F5E423F2-7A05-2746-9824-787FEE27F1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995404"/>
            <a:ext cx="35433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id="{FDE76B6D-9EF2-A547-BE36-207642681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4253" y="5706226"/>
            <a:ext cx="28368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7620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hu-HU" sz="1800" dirty="0">
                <a:solidFill>
                  <a:srgbClr val="FC0128"/>
                </a:solidFill>
              </a:rPr>
              <a:t>Auguste Rodin: The </a:t>
            </a:r>
            <a:r>
              <a:rPr lang="hu-HU" altLang="hu-HU" sz="1800" dirty="0" err="1">
                <a:solidFill>
                  <a:srgbClr val="FC0128"/>
                </a:solidFill>
              </a:rPr>
              <a:t>Thinker</a:t>
            </a:r>
            <a:endParaRPr lang="hu-HU" altLang="hu-HU" sz="1800" dirty="0">
              <a:solidFill>
                <a:srgbClr val="FC0128"/>
              </a:solidFill>
            </a:endParaRPr>
          </a:p>
        </p:txBody>
      </p:sp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E6492DFA-C300-4188-A8D8-51EFC8522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8715105"/>
      </p:ext>
    </p:extLst>
  </p:cSld>
  <p:clrMapOvr>
    <a:masterClrMapping/>
  </p:clrMapOvr>
  <p:transition advTm="10799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A01DA23-7DF5-9D3B-1BFC-E9724C2168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40D6116F-BE04-C547-6927-C1053BB17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8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Rectangle 9" descr="Vastag átlós felfelé">
            <a:extLst>
              <a:ext uri="{FF2B5EF4-FFF2-40B4-BE49-F238E27FC236}">
                <a16:creationId xmlns:a16="http://schemas.microsoft.com/office/drawing/2014/main" id="{3719E95D-771F-5E86-DC47-CA10819C34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2991FFE1-D95D-FC47-D006-E35CA6AEE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E86128F2-EE42-1A8B-CE64-B9C89F85EB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92233094-E87E-0254-1A37-0EDFA89137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12" y="1387033"/>
            <a:ext cx="5838024" cy="4378518"/>
          </a:xfrm>
          <a:prstGeom prst="rect">
            <a:avLst/>
          </a:prstGeo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D25E228-0D99-5C55-0C11-8EF4B0E8B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5610" y="93843"/>
            <a:ext cx="886078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Or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is </a:t>
            </a:r>
            <a:r>
              <a:rPr kumimoji="0" lang="hu-HU" altLang="hu-HU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there</a:t>
            </a:r>
            <a:r>
              <a:rPr kumimoji="0" lang="hu-HU" altLang="hu-HU" sz="44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?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DC39DB9C-D3FD-5D4B-1F5C-C5B795B090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4" r="24208"/>
          <a:stretch/>
        </p:blipFill>
        <p:spPr>
          <a:xfrm>
            <a:off x="7608168" y="1348603"/>
            <a:ext cx="2880320" cy="4371975"/>
          </a:xfrm>
          <a:prstGeom prst="rect">
            <a:avLst/>
          </a:prstGeom>
        </p:spPr>
      </p:pic>
      <p:sp>
        <p:nvSpPr>
          <p:cNvPr id="8" name="Lekerekített téglalap 2">
            <a:extLst>
              <a:ext uri="{FF2B5EF4-FFF2-40B4-BE49-F238E27FC236}">
                <a16:creationId xmlns:a16="http://schemas.microsoft.com/office/drawing/2014/main" id="{D25B99D2-86D5-9CB4-AF56-9084ABB04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448" y="4449460"/>
            <a:ext cx="9936162" cy="779740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400" dirty="0">
                <a:solidFill>
                  <a:srgbClr val="294143"/>
                </a:solidFill>
              </a:rPr>
              <a:t>AI is here!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3553144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A18A4422-2FE6-BC74-AA88-BDE618F8D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9" descr="Vastag átlós felfelé">
            <a:extLst>
              <a:ext uri="{FF2B5EF4-FFF2-40B4-BE49-F238E27FC236}">
                <a16:creationId xmlns:a16="http://schemas.microsoft.com/office/drawing/2014/main" id="{384A3D96-24E4-BFFE-7D07-21575F424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en-US" altLang="hu-HU" sz="2133">
              <a:solidFill>
                <a:srgbClr val="000000"/>
              </a:solidFill>
            </a:endParaRP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89EB51E-589D-1E29-0F96-938D8DECB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87AD7DCF-09C3-1898-2E02-80FFB01C0C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3733B1C6-2F56-7C71-597A-4CFEDC021E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99656" y="116632"/>
            <a:ext cx="6336702" cy="838200"/>
          </a:xfrm>
          <a:noFill/>
        </p:spPr>
        <p:txBody>
          <a:bodyPr lIns="90488" tIns="44450" rIns="90488" bIns="44450">
            <a:normAutofit/>
          </a:bodyPr>
          <a:lstStyle/>
          <a:p>
            <a:pPr algn="ctr" defTabSz="914400">
              <a:lnSpc>
                <a:spcPct val="80000"/>
              </a:lnSpc>
            </a:pPr>
            <a:r>
              <a:rPr lang="hu-HU" altLang="hu-HU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</a:t>
            </a:r>
            <a:r>
              <a:rPr lang="hu-HU" altLang="hu-HU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hu-HU" altLang="hu-HU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hu-HU" altLang="hu-HU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hu-HU" altLang="hu-HU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calendar</a:t>
            </a:r>
            <a:r>
              <a:rPr lang="hu-HU" altLang="hu-HU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hu-HU" altLang="hu-HU" sz="440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Kép 1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9BF02026-3FB9-B882-B1A2-892007C8FE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  <p:pic>
        <p:nvPicPr>
          <p:cNvPr id="4" name="Kép 3" descr="A képen szöveg, képernyőkép, víz látható&#10;&#10;Előfordulhat, hogy az AI által létrehozott tartalom helytelen.">
            <a:extLst>
              <a:ext uri="{FF2B5EF4-FFF2-40B4-BE49-F238E27FC236}">
                <a16:creationId xmlns:a16="http://schemas.microsoft.com/office/drawing/2014/main" id="{8CDE3F9F-93E1-918E-BB13-EAD3F5BF2D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528" y="1017742"/>
            <a:ext cx="8838777" cy="49718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2120554"/>
      </p:ext>
    </p:extLst>
  </p:cSld>
  <p:clrMapOvr>
    <a:masterClrMapping/>
  </p:clrMapOvr>
  <p:transition advTm="10799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8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ECDEA01-6BBF-BE46-A4E3-3A70306EA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524" y="3899763"/>
            <a:ext cx="8497887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09600" indent="-6096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609600" marR="0" lvl="0" indent="-609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(SV•HR) • (Hb•1.39•SaO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+0.003•PaO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609600" marR="0" lvl="0" indent="-609600" algn="ct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609600" marR="0" lvl="0" indent="-60960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= CO • (CaO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- CvO</a:t>
            </a:r>
            <a:r>
              <a:rPr kumimoji="0" lang="hu-HU" altLang="hu-HU" sz="2600" b="0" i="0" u="none" strike="noStrike" kern="120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</a:t>
            </a:r>
            <a:r>
              <a:rPr kumimoji="0" lang="hu-HU" altLang="hu-HU" sz="2600" b="0" i="0" u="none" strike="noStrike" kern="120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) </a:t>
            </a:r>
            <a:endParaRPr kumimoji="0" lang="hu-HU" altLang="hu-HU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609600" marR="0" lvl="0" indent="-60960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609600" marR="0" lvl="0" indent="-609600" algn="r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7E80CF55-E74F-7942-A961-D2F8DFE23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28"/>
          <a:stretch>
            <a:fillRect/>
          </a:stretch>
        </p:blipFill>
        <p:spPr bwMode="auto">
          <a:xfrm>
            <a:off x="1714624" y="1091476"/>
            <a:ext cx="8424862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zövegdoboz 5">
            <a:extLst>
              <a:ext uri="{FF2B5EF4-FFF2-40B4-BE49-F238E27FC236}">
                <a16:creationId xmlns:a16="http://schemas.microsoft.com/office/drawing/2014/main" id="{23733C64-5481-0041-AA90-E4461D73C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0524" y="2675801"/>
            <a:ext cx="1909762" cy="584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Fluid</a:t>
            </a:r>
          </a:p>
        </p:txBody>
      </p:sp>
      <p:cxnSp>
        <p:nvCxnSpPr>
          <p:cNvPr id="16" name="Egyenes összekötő nyíllal 10">
            <a:extLst>
              <a:ext uri="{FF2B5EF4-FFF2-40B4-BE49-F238E27FC236}">
                <a16:creationId xmlns:a16="http://schemas.microsoft.com/office/drawing/2014/main" id="{B56CC905-A377-014B-8122-507429652DC1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154486" y="3323502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églalap 15">
            <a:extLst>
              <a:ext uri="{FF2B5EF4-FFF2-40B4-BE49-F238E27FC236}">
                <a16:creationId xmlns:a16="http://schemas.microsoft.com/office/drawing/2014/main" id="{DBB39590-F0B8-9A42-B6F8-AA6C8610E1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8111" y="3841251"/>
            <a:ext cx="495300" cy="5048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8" name="Téglalap 13">
            <a:extLst>
              <a:ext uri="{FF2B5EF4-FFF2-40B4-BE49-F238E27FC236}">
                <a16:creationId xmlns:a16="http://schemas.microsoft.com/office/drawing/2014/main" id="{7BC6F478-B81E-DF4D-8B91-C86726C46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0999" y="3841251"/>
            <a:ext cx="493712" cy="5048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9" name="Téglalap 16">
            <a:extLst>
              <a:ext uri="{FF2B5EF4-FFF2-40B4-BE49-F238E27FC236}">
                <a16:creationId xmlns:a16="http://schemas.microsoft.com/office/drawing/2014/main" id="{3A4E542E-4447-164E-9150-1B25CCFD3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599" y="3841251"/>
            <a:ext cx="817562" cy="5048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" name="Szövegdoboz 17">
            <a:extLst>
              <a:ext uri="{FF2B5EF4-FFF2-40B4-BE49-F238E27FC236}">
                <a16:creationId xmlns:a16="http://schemas.microsoft.com/office/drawing/2014/main" id="{6EB6417D-F1E9-8B45-8DED-78C1CFB202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8699" y="2675801"/>
            <a:ext cx="1260475" cy="584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Blood</a:t>
            </a:r>
          </a:p>
        </p:txBody>
      </p:sp>
      <p:sp>
        <p:nvSpPr>
          <p:cNvPr id="21" name="Szövegdoboz 18">
            <a:extLst>
              <a:ext uri="{FF2B5EF4-FFF2-40B4-BE49-F238E27FC236}">
                <a16:creationId xmlns:a16="http://schemas.microsoft.com/office/drawing/2014/main" id="{86AACFFA-EBB8-5943-906C-DA3D449E3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636" y="2675801"/>
            <a:ext cx="1495425" cy="5842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Oxygen</a:t>
            </a:r>
          </a:p>
        </p:txBody>
      </p:sp>
      <p:cxnSp>
        <p:nvCxnSpPr>
          <p:cNvPr id="22" name="Egyenes összekötő nyíllal 19">
            <a:extLst>
              <a:ext uri="{FF2B5EF4-FFF2-40B4-BE49-F238E27FC236}">
                <a16:creationId xmlns:a16="http://schemas.microsoft.com/office/drawing/2014/main" id="{0433B19C-52D2-9040-A7F0-F01B2B164E5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667374" y="3323498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Egyenes összekötő nyíllal 20">
            <a:extLst>
              <a:ext uri="{FF2B5EF4-FFF2-40B4-BE49-F238E27FC236}">
                <a16:creationId xmlns:a16="http://schemas.microsoft.com/office/drawing/2014/main" id="{E1EF0B20-23C5-E943-930E-221B5AD9C7C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962774" y="3338016"/>
            <a:ext cx="0" cy="431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Szövegdoboz 21">
            <a:extLst>
              <a:ext uri="{FF2B5EF4-FFF2-40B4-BE49-F238E27FC236}">
                <a16:creationId xmlns:a16="http://schemas.microsoft.com/office/drawing/2014/main" id="{35C8E518-DFB3-DF4E-A374-4F5639F4D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0161" y="5484088"/>
            <a:ext cx="3097213" cy="460375"/>
          </a:xfrm>
          <a:prstGeom prst="rect">
            <a:avLst/>
          </a:prstGeom>
          <a:solidFill>
            <a:srgbClr val="FFFFFF"/>
          </a:solidFill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Analgesia, sedation</a:t>
            </a:r>
          </a:p>
        </p:txBody>
      </p:sp>
      <p:sp>
        <p:nvSpPr>
          <p:cNvPr id="25" name="Téglalap 22">
            <a:extLst>
              <a:ext uri="{FF2B5EF4-FFF2-40B4-BE49-F238E27FC236}">
                <a16:creationId xmlns:a16="http://schemas.microsoft.com/office/drawing/2014/main" id="{1B938782-2D06-FB44-AF01-B8C65BCD79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0524" y="4705305"/>
            <a:ext cx="728662" cy="504825"/>
          </a:xfrm>
          <a:prstGeom prst="rect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cxnSp>
        <p:nvCxnSpPr>
          <p:cNvPr id="26" name="Egyenes összekötő nyíllal 33">
            <a:extLst>
              <a:ext uri="{FF2B5EF4-FFF2-40B4-BE49-F238E27FC236}">
                <a16:creationId xmlns:a16="http://schemas.microsoft.com/office/drawing/2014/main" id="{5686650E-59EB-4A4F-96B5-A57959469CF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290886" y="5210130"/>
            <a:ext cx="0" cy="215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Rectangle 11">
            <a:extLst>
              <a:ext uri="{FF2B5EF4-FFF2-40B4-BE49-F238E27FC236}">
                <a16:creationId xmlns:a16="http://schemas.microsoft.com/office/drawing/2014/main" id="{0708292B-F3A9-F84A-A6AC-0D6FDC8F60C0}"/>
              </a:ext>
            </a:extLst>
          </p:cNvPr>
          <p:cNvSpPr txBox="1">
            <a:spLocks noChangeArrowheads="1"/>
          </p:cNvSpPr>
          <p:nvPr/>
        </p:nvSpPr>
        <p:spPr>
          <a:xfrm>
            <a:off x="2351584" y="146720"/>
            <a:ext cx="8286750" cy="762000"/>
          </a:xfrm>
          <a:prstGeom prst="rect">
            <a:avLst/>
          </a:prstGeom>
          <a:noFill/>
        </p:spPr>
        <p:txBody>
          <a:bodyPr lIns="90488" tIns="44450" rIns="90488" bIns="44450"/>
          <a:lstStyle/>
          <a:p>
            <a:pPr marL="0" marR="0" lvl="0" indent="0" algn="ctr" defTabSz="7620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4400" b="0" i="0" u="none" strike="noStrike" kern="0" cap="none" spc="0" normalizeH="0" baseline="0" noProof="0" dirty="0" err="1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Understand</a:t>
            </a:r>
            <a:r>
              <a:rPr kumimoji="0" lang="hu-HU" sz="4400" b="0" i="0" u="none" strike="noStrike" kern="0" cap="none" spc="0" normalizeH="0" baseline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VO</a:t>
            </a:r>
            <a:r>
              <a:rPr kumimoji="0" lang="hu-HU" sz="4400" b="0" i="0" u="none" strike="noStrike" kern="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</a:t>
            </a:r>
            <a:r>
              <a:rPr kumimoji="0" lang="hu-HU" sz="4400" b="0" i="0" u="none" strike="noStrike" kern="0" cap="none" spc="0" normalizeH="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/DO</a:t>
            </a:r>
            <a:r>
              <a:rPr kumimoji="0" lang="hu-HU" sz="4400" b="0" i="0" u="none" strike="noStrike" kern="0" cap="none" spc="0" normalizeH="0" baseline="-25000" noProof="0" dirty="0">
                <a:ln>
                  <a:noFill/>
                </a:ln>
                <a:solidFill>
                  <a:srgbClr val="294143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2</a:t>
            </a:r>
            <a:endParaRPr kumimoji="0" lang="hu-HU" sz="4400" b="1" i="0" u="none" strike="noStrike" kern="0" cap="none" spc="0" normalizeH="0" baseline="-25000" noProof="0" dirty="0">
              <a:ln>
                <a:noFill/>
              </a:ln>
              <a:solidFill>
                <a:srgbClr val="294143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38" name="AutoShape 10">
            <a:extLst>
              <a:ext uri="{FF2B5EF4-FFF2-40B4-BE49-F238E27FC236}">
                <a16:creationId xmlns:a16="http://schemas.microsoft.com/office/drawing/2014/main" id="{4235655B-4779-2A42-B24E-184777F33346}"/>
              </a:ext>
            </a:extLst>
          </p:cNvPr>
          <p:cNvSpPr>
            <a:spLocks/>
          </p:cNvSpPr>
          <p:nvPr/>
        </p:nvSpPr>
        <p:spPr bwMode="auto">
          <a:xfrm rot="16241813">
            <a:off x="3436267" y="3917138"/>
            <a:ext cx="153988" cy="838200"/>
          </a:xfrm>
          <a:prstGeom prst="leftBrace">
            <a:avLst>
              <a:gd name="adj1" fmla="val 45361"/>
              <a:gd name="adj2" fmla="val 50000"/>
            </a:avLst>
          </a:prstGeom>
          <a:noFill/>
          <a:ln w="19050">
            <a:solidFill>
              <a:srgbClr val="294143"/>
            </a:solidFill>
            <a:round/>
            <a:headEnd type="none" w="sm" len="sm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294143"/>
              </a:solidFill>
            </a:endParaRPr>
          </a:p>
        </p:txBody>
      </p:sp>
      <p:sp>
        <p:nvSpPr>
          <p:cNvPr id="39" name="AutoShape 11">
            <a:extLst>
              <a:ext uri="{FF2B5EF4-FFF2-40B4-BE49-F238E27FC236}">
                <a16:creationId xmlns:a16="http://schemas.microsoft.com/office/drawing/2014/main" id="{3912D3DC-EC8F-384A-AC83-F7F8259962F8}"/>
              </a:ext>
            </a:extLst>
          </p:cNvPr>
          <p:cNvSpPr>
            <a:spLocks/>
          </p:cNvSpPr>
          <p:nvPr/>
        </p:nvSpPr>
        <p:spPr bwMode="auto">
          <a:xfrm rot="16241813">
            <a:off x="6184835" y="2644531"/>
            <a:ext cx="152400" cy="3352800"/>
          </a:xfrm>
          <a:prstGeom prst="leftBrace">
            <a:avLst>
              <a:gd name="adj1" fmla="val 183333"/>
              <a:gd name="adj2" fmla="val 50000"/>
            </a:avLst>
          </a:prstGeom>
          <a:noFill/>
          <a:ln w="19050">
            <a:solidFill>
              <a:srgbClr val="294143"/>
            </a:solidFill>
            <a:round/>
            <a:headEnd type="none" w="sm" len="sm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endParaRPr lang="en-US" altLang="en-US" sz="2400">
              <a:solidFill>
                <a:srgbClr val="294143"/>
              </a:solidFill>
            </a:endParaRPr>
          </a:p>
        </p:txBody>
      </p:sp>
      <p:sp>
        <p:nvSpPr>
          <p:cNvPr id="42" name="Text Box 12">
            <a:extLst>
              <a:ext uri="{FF2B5EF4-FFF2-40B4-BE49-F238E27FC236}">
                <a16:creationId xmlns:a16="http://schemas.microsoft.com/office/drawing/2014/main" id="{E31EA8D6-46BE-374E-94ED-BDC803683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361" y="4320931"/>
            <a:ext cx="608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en-US" sz="2400" dirty="0">
                <a:solidFill>
                  <a:srgbClr val="294143"/>
                </a:solidFill>
              </a:rPr>
              <a:t>CO</a:t>
            </a:r>
          </a:p>
        </p:txBody>
      </p:sp>
      <p:sp>
        <p:nvSpPr>
          <p:cNvPr id="45" name="Text Box 13">
            <a:extLst>
              <a:ext uri="{FF2B5EF4-FFF2-40B4-BE49-F238E27FC236}">
                <a16:creationId xmlns:a16="http://schemas.microsoft.com/office/drawing/2014/main" id="{F0749D19-EAE0-B441-93F8-5B44BBED39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7934" y="4320931"/>
            <a:ext cx="846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 type="none" w="sm" len="sm"/>
                <a:tailEnd type="none" w="lg" len="lg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Tx/>
              <a:buFontTx/>
              <a:buNone/>
            </a:pPr>
            <a:r>
              <a:rPr lang="hu-HU" altLang="en-US" sz="2400" dirty="0">
                <a:solidFill>
                  <a:srgbClr val="294143"/>
                </a:solidFill>
              </a:rPr>
              <a:t>CaO</a:t>
            </a:r>
            <a:r>
              <a:rPr lang="hu-HU" altLang="en-US" sz="2400" baseline="-25000" dirty="0">
                <a:solidFill>
                  <a:srgbClr val="294143"/>
                </a:solidFill>
              </a:rPr>
              <a:t>2</a:t>
            </a:r>
            <a:endParaRPr lang="hu-HU" altLang="en-US" sz="2400" dirty="0">
              <a:solidFill>
                <a:srgbClr val="294143"/>
              </a:solidFill>
            </a:endParaRPr>
          </a:p>
        </p:txBody>
      </p:sp>
      <p:sp>
        <p:nvSpPr>
          <p:cNvPr id="29" name="Rectangle 9" descr="Vastag átlós felfelé">
            <a:extLst>
              <a:ext uri="{FF2B5EF4-FFF2-40B4-BE49-F238E27FC236}">
                <a16:creationId xmlns:a16="http://schemas.microsoft.com/office/drawing/2014/main" id="{B1031786-44C3-B240-A835-F1EA350AB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en-US" altLang="hu-HU" sz="2133">
              <a:solidFill>
                <a:srgbClr val="000000"/>
              </a:solidFill>
            </a:endParaRPr>
          </a:p>
        </p:txBody>
      </p:sp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7780B0C6-8D37-5B49-8A09-1AF68362F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B48BB8EF-0EFD-7852-C8CE-3E0ED7F17C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8135211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4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9" descr="Vastag átlós felfelé">
            <a:extLst>
              <a:ext uri="{FF2B5EF4-FFF2-40B4-BE49-F238E27FC236}">
                <a16:creationId xmlns:a16="http://schemas.microsoft.com/office/drawing/2014/main" id="{D904EB8E-838F-6C40-AD44-2209F7A2F3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61DA48B1-ECBB-D747-96CE-2A5ACF65FD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96259" name="Rectangle 4">
            <a:extLst>
              <a:ext uri="{FF2B5EF4-FFF2-40B4-BE49-F238E27FC236}">
                <a16:creationId xmlns:a16="http://schemas.microsoft.com/office/drawing/2014/main" id="{2184042D-23F2-8545-81D0-B31FC7BF0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7225" y="624840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68D08C-B3E3-FD41-AB3E-D50F815D11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4" y="260350"/>
            <a:ext cx="5040312" cy="1682750"/>
          </a:xfrm>
          <a:prstGeom prst="rect">
            <a:avLst/>
          </a:prstGeom>
          <a:solidFill>
            <a:schemeClr val="bg1"/>
          </a:solidFill>
          <a:ln w="9525">
            <a:solidFill>
              <a:srgbClr val="BFBFBF"/>
            </a:solidFill>
            <a:miter lim="800000"/>
            <a:headEnd/>
            <a:tailEnd/>
          </a:ln>
          <a:effectLst>
            <a:outerShdw blurRad="50800" dist="76201" dir="2700000" algn="tl" rotWithShape="0">
              <a:srgbClr val="808080">
                <a:alpha val="39999"/>
              </a:srgbClr>
            </a:outerShdw>
          </a:effec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0A252ADD-56BC-C544-B86E-EB876A70E6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55640" y="2636912"/>
            <a:ext cx="6561138" cy="300990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</p:pic>
      <p:cxnSp>
        <p:nvCxnSpPr>
          <p:cNvPr id="14" name="Straight Connector 2">
            <a:extLst>
              <a:ext uri="{FF2B5EF4-FFF2-40B4-BE49-F238E27FC236}">
                <a16:creationId xmlns:a16="http://schemas.microsoft.com/office/drawing/2014/main" id="{190E9341-3FF3-B146-9EEE-5071CD939D1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394304" y="3357637"/>
            <a:ext cx="2022475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6">
            <a:extLst>
              <a:ext uri="{FF2B5EF4-FFF2-40B4-BE49-F238E27FC236}">
                <a16:creationId xmlns:a16="http://schemas.microsoft.com/office/drawing/2014/main" id="{C8D1D2ED-9BE1-5A4B-AED8-03EB9E6FF9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866879" y="3646562"/>
            <a:ext cx="2020887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7">
            <a:extLst>
              <a:ext uri="{FF2B5EF4-FFF2-40B4-BE49-F238E27FC236}">
                <a16:creationId xmlns:a16="http://schemas.microsoft.com/office/drawing/2014/main" id="{0900D1E5-D61F-DC41-929D-7B912DCAB75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751366" y="4005337"/>
            <a:ext cx="26654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Connector 9">
            <a:extLst>
              <a:ext uri="{FF2B5EF4-FFF2-40B4-BE49-F238E27FC236}">
                <a16:creationId xmlns:a16="http://schemas.microsoft.com/office/drawing/2014/main" id="{F52431A4-5BBD-164B-933E-5509461B9A1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5015" y="4294262"/>
            <a:ext cx="187325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2">
            <a:extLst>
              <a:ext uri="{FF2B5EF4-FFF2-40B4-BE49-F238E27FC236}">
                <a16:creationId xmlns:a16="http://schemas.microsoft.com/office/drawing/2014/main" id="{0BA67B73-924B-3942-AB99-58C5D2166E1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170340" y="4294262"/>
            <a:ext cx="32464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Connector 14">
            <a:extLst>
              <a:ext uri="{FF2B5EF4-FFF2-40B4-BE49-F238E27FC236}">
                <a16:creationId xmlns:a16="http://schemas.microsoft.com/office/drawing/2014/main" id="{F2E42894-E487-5048-93E5-2E89967B985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5016" y="4654625"/>
            <a:ext cx="648176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96272" name="Rectangle 17">
            <a:extLst>
              <a:ext uri="{FF2B5EF4-FFF2-40B4-BE49-F238E27FC236}">
                <a16:creationId xmlns:a16="http://schemas.microsoft.com/office/drawing/2014/main" id="{EC2057D3-8AF7-F140-A904-4F8EDF1356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5775" y="5589589"/>
            <a:ext cx="5329238" cy="344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6273" name="Kép 6">
            <a:extLst>
              <a:ext uri="{FF2B5EF4-FFF2-40B4-BE49-F238E27FC236}">
                <a16:creationId xmlns:a16="http://schemas.microsoft.com/office/drawing/2014/main" id="{CF6758FA-A2B6-BA4B-ACB6-AB04EBE23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796" y="260351"/>
            <a:ext cx="2755900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5924AD6B-D9EA-4362-0B93-D385B6C37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9" descr="Vastag átlós felfelé">
            <a:extLst>
              <a:ext uri="{FF2B5EF4-FFF2-40B4-BE49-F238E27FC236}">
                <a16:creationId xmlns:a16="http://schemas.microsoft.com/office/drawing/2014/main" id="{A34BDE49-2D49-7740-8E4E-7343F5B6C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7" name="Picture 26" descr="Logo&#10;&#10;Description automatically generated">
            <a:extLst>
              <a:ext uri="{FF2B5EF4-FFF2-40B4-BE49-F238E27FC236}">
                <a16:creationId xmlns:a16="http://schemas.microsoft.com/office/drawing/2014/main" id="{C6A3F36C-6360-6543-AE54-5C2181422D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844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B2318A77-7965-2F4A-AB97-D7B715993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0635" y="6248400"/>
            <a:ext cx="3257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altLang="hu-HU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54A65DC-7AFD-CA44-9343-69A5F37A9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557338"/>
            <a:ext cx="6913526" cy="461097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39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6">
            <a:extLst>
              <a:ext uri="{FF2B5EF4-FFF2-40B4-BE49-F238E27FC236}">
                <a16:creationId xmlns:a16="http://schemas.microsoft.com/office/drawing/2014/main" id="{5FDEE281-8DC1-4F47-A69F-876B742D63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083" y="3086100"/>
            <a:ext cx="71913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MAP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CVP</a:t>
            </a:r>
          </a:p>
        </p:txBody>
      </p:sp>
      <p:sp>
        <p:nvSpPr>
          <p:cNvPr id="11" name="Szövegdoboz 7">
            <a:extLst>
              <a:ext uri="{FF2B5EF4-FFF2-40B4-BE49-F238E27FC236}">
                <a16:creationId xmlns:a16="http://schemas.microsoft.com/office/drawing/2014/main" id="{C4EC2194-379A-AA4B-8E26-CD53A0F98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9777" y="1680938"/>
            <a:ext cx="93503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SVI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GEDVI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GEF</a:t>
            </a:r>
          </a:p>
        </p:txBody>
      </p:sp>
      <p:sp>
        <p:nvSpPr>
          <p:cNvPr id="12" name="Szövegdoboz 8">
            <a:extLst>
              <a:ext uri="{FF2B5EF4-FFF2-40B4-BE49-F238E27FC236}">
                <a16:creationId xmlns:a16="http://schemas.microsoft.com/office/drawing/2014/main" id="{D455B6D8-5C5F-8845-B031-6DEF2122D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348" y="1740809"/>
            <a:ext cx="935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Hb</a:t>
            </a: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SpO</a:t>
            </a:r>
            <a:r>
              <a:rPr kumimoji="0" lang="hu-HU" altLang="hu-HU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3" name="Szövegdoboz 9">
            <a:extLst>
              <a:ext uri="{FF2B5EF4-FFF2-40B4-BE49-F238E27FC236}">
                <a16:creationId xmlns:a16="http://schemas.microsoft.com/office/drawing/2014/main" id="{1842C6FA-51E7-3B41-A45F-11FE3B876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3607" y="1999570"/>
            <a:ext cx="9350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Lactate</a:t>
            </a: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ScvO</a:t>
            </a:r>
            <a:r>
              <a:rPr kumimoji="0" lang="hu-HU" altLang="hu-HU" sz="1800" b="1" i="0" u="none" strike="noStrike" kern="1200" cap="none" spc="0" normalizeH="0" baseline="-2500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u-HU" altLang="hu-HU" sz="18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Szövegdoboz 10">
            <a:extLst>
              <a:ext uri="{FF2B5EF4-FFF2-40B4-BE49-F238E27FC236}">
                <a16:creationId xmlns:a16="http://schemas.microsoft.com/office/drawing/2014/main" id="{7008D7FE-F3FB-2145-B5AB-927924263C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76072" y="3196772"/>
            <a:ext cx="12969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Diuresis</a:t>
            </a:r>
            <a:r>
              <a:rPr kumimoji="0" lang="hu-HU" alt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etc.</a:t>
            </a:r>
          </a:p>
        </p:txBody>
      </p:sp>
      <p:sp>
        <p:nvSpPr>
          <p:cNvPr id="15" name="Szövegdoboz 11">
            <a:extLst>
              <a:ext uri="{FF2B5EF4-FFF2-40B4-BE49-F238E27FC236}">
                <a16:creationId xmlns:a16="http://schemas.microsoft.com/office/drawing/2014/main" id="{DBE77FB2-EF99-544B-ADA0-9559B27F4B10}"/>
              </a:ext>
            </a:extLst>
          </p:cNvPr>
          <p:cNvSpPr txBox="1">
            <a:spLocks noChangeArrowheads="1"/>
          </p:cNvSpPr>
          <p:nvPr/>
        </p:nvSpPr>
        <p:spPr bwMode="auto">
          <a:xfrm rot="3717921">
            <a:off x="7812036" y="3528768"/>
            <a:ext cx="1295400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altLang="hu-HU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Organ</a:t>
            </a:r>
            <a:r>
              <a:rPr kumimoji="0" lang="hu-HU" altLang="hu-HU" sz="1300" b="0" i="0" u="none" strike="noStrike" kern="1200" cap="none" spc="0" normalizeH="0" baseline="0" noProof="0" dirty="0">
                <a:ln>
                  <a:noFill/>
                </a:ln>
                <a:solidFill>
                  <a:srgbClr val="36363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FF8B9AC0-A609-F949-958F-66E56C6EE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303" y="4521001"/>
            <a:ext cx="4084637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73A004F6-E631-B940-8334-59322FE21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992" y="3492500"/>
            <a:ext cx="2573337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EB0ACBD8-2F76-E840-932D-BB4E5031B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111208"/>
            <a:ext cx="5760640" cy="1335152"/>
          </a:xfrm>
          <a:prstGeom prst="rect">
            <a:avLst/>
          </a:prstGeom>
          <a:noFill/>
          <a:ln w="38100">
            <a:solidFill>
              <a:srgbClr val="37609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églalap 9">
            <a:extLst>
              <a:ext uri="{FF2B5EF4-FFF2-40B4-BE49-F238E27FC236}">
                <a16:creationId xmlns:a16="http://schemas.microsoft.com/office/drawing/2014/main" id="{02DF38AB-1FF2-494F-A494-0144E3EF36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3458" y="1196975"/>
            <a:ext cx="1800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hu-HU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2014, pp 355-365</a:t>
            </a:r>
            <a:endParaRPr kumimoji="0" lang="hu-HU" altLang="hu-HU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0" name="Kép 1">
            <a:extLst>
              <a:ext uri="{FF2B5EF4-FFF2-40B4-BE49-F238E27FC236}">
                <a16:creationId xmlns:a16="http://schemas.microsoft.com/office/drawing/2014/main" id="{F4498A8D-125B-0747-9847-348C4516460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8618" y="115889"/>
            <a:ext cx="858802" cy="1304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108EC647-A6FA-BB48-BFC1-7829127282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09" y="1635125"/>
            <a:ext cx="1265238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>
            <a:extLst>
              <a:ext uri="{FF2B5EF4-FFF2-40B4-BE49-F238E27FC236}">
                <a16:creationId xmlns:a16="http://schemas.microsoft.com/office/drawing/2014/main" id="{53A79B01-9609-484F-A24C-E738160B14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7209" y="3273425"/>
            <a:ext cx="12350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10A42BB0-5FCD-9310-BDDD-A4DE6504BA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7208819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60">
            <a:extLst>
              <a:ext uri="{FF2B5EF4-FFF2-40B4-BE49-F238E27FC236}">
                <a16:creationId xmlns:a16="http://schemas.microsoft.com/office/drawing/2014/main" id="{1D3F96C7-2BE1-D64E-8287-C72A9D5CDE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77155" y="-273755"/>
            <a:ext cx="8579556" cy="993422"/>
          </a:xfrm>
        </p:spPr>
        <p:txBody>
          <a:bodyPr vert="horz" wrap="square" lIns="107245" tIns="52681" rIns="107245" bIns="52681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hu-HU" altLang="hu-HU">
                <a:solidFill>
                  <a:schemeClr val="tx1"/>
                </a:solidFill>
              </a:rPr>
              <a:t> </a:t>
            </a:r>
            <a:endParaRPr lang="en-GB" altLang="hu-HU" b="1">
              <a:solidFill>
                <a:srgbClr val="FFFFFF"/>
              </a:solidFill>
            </a:endParaRPr>
          </a:p>
        </p:txBody>
      </p:sp>
      <p:sp>
        <p:nvSpPr>
          <p:cNvPr id="15" name="Lekerekített téglalap 2">
            <a:extLst>
              <a:ext uri="{FF2B5EF4-FFF2-40B4-BE49-F238E27FC236}">
                <a16:creationId xmlns:a16="http://schemas.microsoft.com/office/drawing/2014/main" id="{92BFFCEE-30F0-9C4E-AFB1-F702A8380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2" y="3025866"/>
            <a:ext cx="9299575" cy="80626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3600" dirty="0" err="1">
                <a:solidFill>
                  <a:srgbClr val="294143"/>
                </a:solidFill>
              </a:rPr>
              <a:t>How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to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do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it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at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the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bedside</a:t>
            </a:r>
            <a:r>
              <a:rPr lang="hu-HU" altLang="hu-HU" sz="3600" dirty="0">
                <a:solidFill>
                  <a:srgbClr val="294143"/>
                </a:solidFill>
              </a:rPr>
              <a:t>?</a:t>
            </a:r>
          </a:p>
        </p:txBody>
      </p: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A8F62AE1-8C05-E248-BD97-976460AF6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3" name="Kép 2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FEE89174-2562-0AB4-A0FE-FD8FDCAD4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6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8"/>
    </mc:Choice>
    <mc:Fallback xmlns="">
      <p:transition spd="slow" advTm="100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D68A769-57B0-7041-9331-E8FC6BA2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031" y="1673453"/>
            <a:ext cx="8208962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defTabSz="762000" rtl="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old man</a:t>
            </a:r>
            <a:endParaRPr lang="hu-HU" altLang="hu-HU" b="1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Admitted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A&amp;E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abdominal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pain</a:t>
            </a: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Acute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abdomen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mr-IN" altLang="hu-HU" kern="0" dirty="0">
                <a:solidFill>
                  <a:srgbClr val="294143"/>
                </a:solidFill>
                <a:latin typeface="Times New Roman" panose="02020603050405020304" pitchFamily="18" charset="0"/>
              </a:rPr>
              <a:t>–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free i.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abd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r>
              <a:rPr lang="en-US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PMh</a:t>
            </a:r>
            <a:r>
              <a:rPr lang="en-US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ypertension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IHD</a:t>
            </a:r>
          </a:p>
          <a:p>
            <a:pPr lvl="2" indent="-209550">
              <a:lnSpc>
                <a:spcPct val="90000"/>
              </a:lnSpc>
              <a:defRPr/>
            </a:pP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ansfer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theatre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laparoscopy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laparotomy</a:t>
            </a: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-209550">
              <a:lnSpc>
                <a:spcPct val="90000"/>
              </a:lnSpc>
              <a:defRPr/>
            </a:pP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theatre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2" indent="-209550">
              <a:lnSpc>
                <a:spcPct val="90000"/>
              </a:lnSpc>
              <a:defRPr/>
            </a:pP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hu-HU" altLang="hu-HU" kern="0" baseline="-2500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peripheral+Art</a:t>
            </a: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hu-HU" altLang="hu-HU" kern="0" dirty="0" err="1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ine</a:t>
            </a: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r>
              <a:rPr lang="hu-HU" altLang="hu-HU" kern="0" dirty="0">
                <a:solidFill>
                  <a:srgbClr val="29414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RSI</a:t>
            </a:r>
          </a:p>
          <a:p>
            <a:pPr>
              <a:lnSpc>
                <a:spcPct val="90000"/>
              </a:lnSpc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indent="-209550">
              <a:lnSpc>
                <a:spcPct val="90000"/>
              </a:lnSpc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indent="-209550" eaLnBrk="1" hangingPunct="1">
              <a:defRPr/>
            </a:pPr>
            <a:endParaRPr lang="hu-HU" altLang="hu-HU" kern="0" dirty="0">
              <a:solidFill>
                <a:srgbClr val="29414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Táblázat 10">
            <a:extLst>
              <a:ext uri="{FF2B5EF4-FFF2-40B4-BE49-F238E27FC236}">
                <a16:creationId xmlns:a16="http://schemas.microsoft.com/office/drawing/2014/main" id="{27B40B43-6D16-E241-A8B9-50D9745232BF}"/>
              </a:ext>
            </a:extLst>
          </p:cNvPr>
          <p:cNvGraphicFramePr>
            <a:graphicFrameLocks noGrp="1"/>
          </p:cNvGraphicFramePr>
          <p:nvPr/>
        </p:nvGraphicFramePr>
        <p:xfrm>
          <a:off x="6239643" y="4767263"/>
          <a:ext cx="3960813" cy="1109661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Heart rate (min</a:t>
                      </a:r>
                      <a:r>
                        <a:rPr kumimoji="0" lang="hu-HU" altLang="en-US" sz="1800" b="0" i="0" u="none" strike="noStrike" cap="none" normalizeH="0" baseline="30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105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70 (110/50)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Hb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 (g/dl)</a:t>
                      </a:r>
                      <a:endParaRPr kumimoji="0" lang="hu-HU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</a:rPr>
                        <a:t>12.5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Text Box 9">
            <a:extLst>
              <a:ext uri="{FF2B5EF4-FFF2-40B4-BE49-F238E27FC236}">
                <a16:creationId xmlns:a16="http://schemas.microsoft.com/office/drawing/2014/main" id="{53EAA638-C2A1-274D-870D-638227660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5624" y="188640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3600" dirty="0" err="1">
                <a:solidFill>
                  <a:srgbClr val="294143"/>
                </a:solidFill>
              </a:rPr>
              <a:t>Case</a:t>
            </a:r>
            <a:r>
              <a:rPr lang="hu-HU" altLang="hu-HU" sz="3600" dirty="0">
                <a:solidFill>
                  <a:srgbClr val="294143"/>
                </a:solidFill>
              </a:rPr>
              <a:t> </a:t>
            </a:r>
            <a:r>
              <a:rPr lang="hu-HU" altLang="hu-HU" sz="3600" dirty="0" err="1">
                <a:solidFill>
                  <a:srgbClr val="294143"/>
                </a:solidFill>
              </a:rPr>
              <a:t>history</a:t>
            </a:r>
            <a:endParaRPr lang="hu-HU" altLang="hu-HU" sz="3600" dirty="0">
              <a:solidFill>
                <a:srgbClr val="294143"/>
              </a:solidFill>
            </a:endParaRP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87833340-447D-85C5-9085-899E9921A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6658481-674C-31DF-7ACF-66BD4F342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28210A6C-7A69-08D8-0B0C-371B0AC1FB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149009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>
            <a:extLst>
              <a:ext uri="{FF2B5EF4-FFF2-40B4-BE49-F238E27FC236}">
                <a16:creationId xmlns:a16="http://schemas.microsoft.com/office/drawing/2014/main" id="{E8D9DFB0-F643-6146-AEBC-7893DF38D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5600" y="6770511"/>
            <a:ext cx="3860800" cy="54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83747">
              <a:spcBef>
                <a:spcPct val="0"/>
              </a:spcBef>
              <a:buSzTx/>
              <a:buNone/>
              <a:defRPr/>
            </a:pPr>
            <a:endParaRPr lang="de-DE" altLang="hu-HU" sz="2844">
              <a:solidFill>
                <a:srgbClr val="000000"/>
              </a:solidFill>
            </a:endParaRP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FB274385-9C1F-4E4B-A0E8-D9599CC3B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855" y="188640"/>
            <a:ext cx="79216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hu-HU" altLang="hu-HU" sz="4000" dirty="0" err="1">
                <a:solidFill>
                  <a:srgbClr val="294143"/>
                </a:solidFill>
              </a:rPr>
              <a:t>As</a:t>
            </a:r>
            <a:r>
              <a:rPr lang="hu-HU" altLang="hu-HU" sz="4000" dirty="0">
                <a:solidFill>
                  <a:srgbClr val="294143"/>
                </a:solidFill>
              </a:rPr>
              <a:t> we </a:t>
            </a:r>
            <a:r>
              <a:rPr lang="hu-HU" altLang="hu-HU" sz="4000" dirty="0" err="1">
                <a:solidFill>
                  <a:srgbClr val="294143"/>
                </a:solidFill>
              </a:rPr>
              <a:t>went</a:t>
            </a:r>
            <a:r>
              <a:rPr lang="hu-HU" altLang="hu-HU" sz="4000" dirty="0">
                <a:solidFill>
                  <a:srgbClr val="294143"/>
                </a:solidFill>
              </a:rPr>
              <a:t> </a:t>
            </a:r>
            <a:r>
              <a:rPr lang="hu-HU" altLang="hu-HU" sz="4000" dirty="0" err="1">
                <a:solidFill>
                  <a:srgbClr val="294143"/>
                </a:solidFill>
              </a:rPr>
              <a:t>along</a:t>
            </a:r>
            <a:r>
              <a:rPr lang="hu-HU" altLang="hu-HU" sz="4000" dirty="0">
                <a:solidFill>
                  <a:srgbClr val="294143"/>
                </a:solidFill>
              </a:rPr>
              <a:t>...</a:t>
            </a:r>
          </a:p>
        </p:txBody>
      </p:sp>
      <p:graphicFrame>
        <p:nvGraphicFramePr>
          <p:cNvPr id="10" name="Táblázat 7">
            <a:extLst>
              <a:ext uri="{FF2B5EF4-FFF2-40B4-BE49-F238E27FC236}">
                <a16:creationId xmlns:a16="http://schemas.microsoft.com/office/drawing/2014/main" id="{773A2418-154C-3C4E-9AC1-1050FA84B12A}"/>
              </a:ext>
            </a:extLst>
          </p:cNvPr>
          <p:cNvGraphicFramePr>
            <a:graphicFrameLocks noGrp="1"/>
          </p:cNvGraphicFramePr>
          <p:nvPr/>
        </p:nvGraphicFramePr>
        <p:xfrm>
          <a:off x="1631255" y="1844675"/>
          <a:ext cx="3960813" cy="1109664"/>
        </p:xfrm>
        <a:graphic>
          <a:graphicData uri="http://schemas.openxmlformats.org/drawingml/2006/table">
            <a:tbl>
              <a:tblPr/>
              <a:tblGrid>
                <a:gridCol w="2425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5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Heart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rate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 (min</a:t>
                      </a:r>
                      <a:r>
                        <a:rPr kumimoji="0" lang="hu-HU" altLang="en-US" sz="18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-1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  <a:endParaRPr kumimoji="0" lang="hu-HU" alt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rgbClr val="294143"/>
                        </a:solidFill>
                        <a:effectLst/>
                        <a:latin typeface="Times New Roman" charset="0"/>
                      </a:endParaRP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115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MAP (mmHg)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58 (95/40)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3300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98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CVP (</a:t>
                      </a:r>
                      <a:r>
                        <a:rPr kumimoji="0" lang="hu-HU" alt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mmHg</a:t>
                      </a: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)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SzPct val="100000"/>
                        <a:defRPr sz="28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SzPct val="100000"/>
                        <a:defRPr sz="24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SzPct val="100000"/>
                        <a:defRPr sz="2000">
                          <a:solidFill>
                            <a:schemeClr val="tx1"/>
                          </a:solidFill>
                          <a:latin typeface="Times New Roman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SzPct val="100000"/>
                        <a:defRPr>
                          <a:solidFill>
                            <a:schemeClr val="tx1"/>
                          </a:solidFill>
                          <a:latin typeface="Times New Roman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294143"/>
                          </a:solidFill>
                          <a:effectLst/>
                          <a:latin typeface="Times New Roman" charset="0"/>
                        </a:rPr>
                        <a:t>10</a:t>
                      </a:r>
                    </a:p>
                  </a:txBody>
                  <a:tcPr marL="91424" marR="91424" marT="45700" marB="457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" name="Rounded Rectangle 21">
            <a:extLst>
              <a:ext uri="{FF2B5EF4-FFF2-40B4-BE49-F238E27FC236}">
                <a16:creationId xmlns:a16="http://schemas.microsoft.com/office/drawing/2014/main" id="{5FA25547-0FEE-0147-AEB7-1FD9AC55D4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6030" y="1557338"/>
            <a:ext cx="1727200" cy="358775"/>
          </a:xfrm>
          <a:prstGeom prst="roundRect">
            <a:avLst>
              <a:gd name="adj" fmla="val 16667"/>
            </a:avLst>
          </a:prstGeom>
          <a:solidFill>
            <a:srgbClr val="0070C0">
              <a:alpha val="20000"/>
            </a:srgbClr>
          </a:solidFill>
          <a:ln w="25400">
            <a:solidFill>
              <a:srgbClr val="FF3300"/>
            </a:solidFill>
            <a:round/>
            <a:headEnd type="none" w="sm" len="sm"/>
            <a:tailEnd type="none" w="sm" len="sm"/>
          </a:ln>
        </p:spPr>
        <p:txBody>
          <a:bodyPr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SzTx/>
              <a:buFontTx/>
              <a:buNone/>
            </a:pPr>
            <a:r>
              <a:rPr lang="en-US" altLang="hu-HU" sz="1800" dirty="0">
                <a:solidFill>
                  <a:srgbClr val="294143"/>
                </a:solidFill>
              </a:rPr>
              <a:t>Potential causes</a:t>
            </a:r>
          </a:p>
        </p:txBody>
      </p:sp>
      <p:sp>
        <p:nvSpPr>
          <p:cNvPr id="2" name="Rectangle 9" descr="Vastag átlós felfelé">
            <a:extLst>
              <a:ext uri="{FF2B5EF4-FFF2-40B4-BE49-F238E27FC236}">
                <a16:creationId xmlns:a16="http://schemas.microsoft.com/office/drawing/2014/main" id="{B1C119F2-5A12-70CE-048D-DCA66A55EC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480" y="868446"/>
            <a:ext cx="9505055" cy="62517"/>
          </a:xfrm>
          <a:prstGeom prst="rect">
            <a:avLst/>
          </a:prstGeom>
          <a:gradFill rotWithShape="0">
            <a:gsLst>
              <a:gs pos="0">
                <a:srgbClr val="294143"/>
              </a:gs>
              <a:gs pos="50000">
                <a:srgbClr val="73BFBF"/>
              </a:gs>
              <a:gs pos="100000">
                <a:srgbClr val="D9F3EE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108374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hu-HU" sz="2133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EF0277F-E603-5F96-127D-1ECDAFC99E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16632"/>
            <a:ext cx="1202994" cy="1192442"/>
          </a:xfrm>
          <a:prstGeom prst="rect">
            <a:avLst/>
          </a:prstGeom>
        </p:spPr>
      </p:pic>
      <p:pic>
        <p:nvPicPr>
          <p:cNvPr id="4" name="Kép 3" descr="A képen szimbólum, embléma, Védjegy látható&#10;&#10;Automatikusan generált leírás">
            <a:extLst>
              <a:ext uri="{FF2B5EF4-FFF2-40B4-BE49-F238E27FC236}">
                <a16:creationId xmlns:a16="http://schemas.microsoft.com/office/drawing/2014/main" id="{1BA4F44C-818C-120E-DC5B-7B8558A4EC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1018" y="107881"/>
            <a:ext cx="1213002" cy="11924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6026381"/>
      </p:ext>
    </p:extLst>
  </p:cSld>
  <p:clrMapOvr>
    <a:masterClrMapping/>
  </p:clrMapOvr>
  <p:transition advTm="107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.5"/>
</p:tagLst>
</file>

<file path=ppt/theme/theme1.xml><?xml version="1.0" encoding="utf-8"?>
<a:theme xmlns:a="http://schemas.openxmlformats.org/drawingml/2006/main" name="1_Office-téma">
  <a:themeElements>
    <a:clrScheme name="Semmelweis Egyetem">
      <a:dk1>
        <a:srgbClr val="242F62"/>
      </a:dk1>
      <a:lt1>
        <a:sysClr val="window" lastClr="FFFFFF"/>
      </a:lt1>
      <a:dk2>
        <a:srgbClr val="242F62"/>
      </a:dk2>
      <a:lt2>
        <a:srgbClr val="E3D496"/>
      </a:lt2>
      <a:accent1>
        <a:srgbClr val="B3A16E"/>
      </a:accent1>
      <a:accent2>
        <a:srgbClr val="E3D496"/>
      </a:accent2>
      <a:accent3>
        <a:srgbClr val="B3A16E"/>
      </a:accent3>
      <a:accent4>
        <a:srgbClr val="E3D496"/>
      </a:accent4>
      <a:accent5>
        <a:srgbClr val="B3A16E"/>
      </a:accent5>
      <a:accent6>
        <a:srgbClr val="E3D496"/>
      </a:accent6>
      <a:hlink>
        <a:srgbClr val="B3A16E"/>
      </a:hlink>
      <a:folHlink>
        <a:srgbClr val="B3A16E"/>
      </a:folHlink>
    </a:clrScheme>
    <a:fontScheme name="Long reformation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mutató1" id="{DDB0DDBD-6287-4501-BD40-D641BDBF5C6F}" vid="{15285A77-5A02-4D46-8F1F-1AC551FF6B67}"/>
    </a:ext>
  </a:extLst>
</a:theme>
</file>

<file path=ppt/theme/theme2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25527</TotalTime>
  <Words>1603</Words>
  <Application>Microsoft Macintosh PowerPoint</Application>
  <PresentationFormat>Szélesvásznú</PresentationFormat>
  <Paragraphs>576</Paragraphs>
  <Slides>39</Slides>
  <Notes>39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9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39</vt:i4>
      </vt:variant>
    </vt:vector>
  </HeadingPairs>
  <TitlesOfParts>
    <vt:vector size="49" baseType="lpstr">
      <vt:lpstr>Arial</vt:lpstr>
      <vt:lpstr>Calibri</vt:lpstr>
      <vt:lpstr>Cambria Math</vt:lpstr>
      <vt:lpstr>Montserrat</vt:lpstr>
      <vt:lpstr>Montserrat Bold</vt:lpstr>
      <vt:lpstr>PT Serif Bold</vt:lpstr>
      <vt:lpstr>Symbol</vt:lpstr>
      <vt:lpstr>Times New Roman</vt:lpstr>
      <vt:lpstr>Wingdings</vt:lpstr>
      <vt:lpstr>1_Office-téma</vt:lpstr>
      <vt:lpstr> </vt:lpstr>
      <vt:lpstr>PowerPoint-bemutató</vt:lpstr>
      <vt:lpstr> </vt:lpstr>
      <vt:lpstr>PowerPoint-bemutató</vt:lpstr>
      <vt:lpstr>PowerPoint-bemutató</vt:lpstr>
      <vt:lpstr>PowerPoint-bemutató</vt:lpstr>
      <vt:lpstr> 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 </vt:lpstr>
      <vt:lpstr>PowerPoint-bemutató</vt:lpstr>
      <vt:lpstr>PowerPoint-bemutató</vt:lpstr>
      <vt:lpstr>PowerPoint-bemutató</vt:lpstr>
      <vt:lpstr>Mark it in your calendar!</vt:lpstr>
    </vt:vector>
  </TitlesOfParts>
  <Manager/>
  <Company>POTE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Az ambuláns anesztézia korai és késői posztoperatív szövődményei</dc:title>
  <dc:subject/>
  <dc:creator>POTE, AITI</dc:creator>
  <cp:keywords/>
  <dc:description/>
  <cp:lastModifiedBy>Dr. Molnár Zsolt (igazgató)</cp:lastModifiedBy>
  <cp:revision>1179</cp:revision>
  <cp:lastPrinted>2002-11-05T09:37:16Z</cp:lastPrinted>
  <dcterms:created xsi:type="dcterms:W3CDTF">1999-04-15T15:00:26Z</dcterms:created>
  <dcterms:modified xsi:type="dcterms:W3CDTF">2025-09-27T06:20:39Z</dcterms:modified>
  <cp:category/>
</cp:coreProperties>
</file>