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9"/>
  </p:notesMasterIdLst>
  <p:sldIdLst>
    <p:sldId id="256" r:id="rId2"/>
    <p:sldId id="259" r:id="rId3"/>
    <p:sldId id="283" r:id="rId4"/>
    <p:sldId id="262" r:id="rId5"/>
    <p:sldId id="264" r:id="rId6"/>
    <p:sldId id="258" r:id="rId7"/>
    <p:sldId id="272" r:id="rId8"/>
    <p:sldId id="268" r:id="rId9"/>
    <p:sldId id="280" r:id="rId10"/>
    <p:sldId id="270" r:id="rId11"/>
    <p:sldId id="282" r:id="rId12"/>
    <p:sldId id="271" r:id="rId13"/>
    <p:sldId id="278" r:id="rId14"/>
    <p:sldId id="279" r:id="rId15"/>
    <p:sldId id="284" r:id="rId16"/>
    <p:sldId id="277" r:id="rId17"/>
    <p:sldId id="27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Palatino Linotype" panose="02040502050505030304" pitchFamily="18" charset="0"/>
      <p:regular r:id="rId25"/>
      <p:bold r:id="rId26"/>
      <p:italic r:id="rId27"/>
      <p:boldItalic r:id="rId28"/>
    </p:embeddedFont>
    <p:embeddedFont>
      <p:font typeface="Poppins Bold" panose="00000800000000000000" pitchFamily="2" charset="-18"/>
      <p:bold r:id="rId29"/>
    </p:embeddedFont>
    <p:embeddedFont>
      <p:font typeface="Poppins Regular" panose="00000500000000000000" charset="-18"/>
      <p:regular r:id="rId30"/>
    </p:embeddedFont>
    <p:embeddedFont>
      <p:font typeface="Poppins Regular" panose="00000500000000000000" charset="-18"/>
      <p:regular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en-US"/>
    </a:defPPr>
    <a:lvl1pPr marL="0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1pPr>
    <a:lvl2pPr marL="382676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2pPr>
    <a:lvl3pPr marL="765353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3pPr>
    <a:lvl4pPr marL="1148029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4pPr>
    <a:lvl5pPr marL="1530706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5pPr>
    <a:lvl6pPr marL="1913382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6pPr>
    <a:lvl7pPr marL="2296058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7pPr>
    <a:lvl8pPr marL="2678735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8pPr>
    <a:lvl9pPr marL="3061411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A8C4"/>
    <a:srgbClr val="173163"/>
    <a:srgbClr val="E9E9E9"/>
    <a:srgbClr val="121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Világos stílus 3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Világos stílus 1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19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A3925-DD04-41B5-9794-B736107BFBFE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B3B42-98B4-4C8A-992B-19765CF92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60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1pPr>
    <a:lvl2pPr marL="544243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2pPr>
    <a:lvl3pPr marL="1088485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3pPr>
    <a:lvl4pPr marL="1632728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4pPr>
    <a:lvl5pPr marL="2176969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5pPr>
    <a:lvl6pPr marL="2721212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6pPr>
    <a:lvl7pPr marL="3265454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7pPr>
    <a:lvl8pPr marL="3809697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8pPr>
    <a:lvl9pPr marL="4353939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10" descr="Kép 10"/>
          <p:cNvPicPr>
            <a:picLocks/>
          </p:cNvPicPr>
          <p:nvPr userDrawn="1"/>
        </p:nvPicPr>
        <p:blipFill>
          <a:blip r:embed="rId2"/>
          <a:srcRect l="33196"/>
          <a:stretch>
            <a:fillRect/>
          </a:stretch>
        </p:blipFill>
        <p:spPr>
          <a:xfrm flipH="1">
            <a:off x="7840800" y="345600"/>
            <a:ext cx="4352400" cy="65232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l">
              <a:lnSpc>
                <a:spcPct val="100000"/>
              </a:lnSpc>
              <a:defRPr sz="54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600" y="4201200"/>
            <a:ext cx="4172400" cy="10044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>
              <a:lnSpc>
                <a:spcPts val="2391"/>
              </a:lnSpc>
              <a:spcBef>
                <a:spcPts val="0"/>
              </a:spcBef>
              <a:buNone/>
              <a:defRPr sz="18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1"/>
            </a:lvl3pPr>
            <a:lvl4pPr marL="1371599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7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6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pic>
        <p:nvPicPr>
          <p:cNvPr id="8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400" y="723600"/>
            <a:ext cx="3358800" cy="7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741600" y="6134400"/>
            <a:ext cx="4172400" cy="367200"/>
          </a:xfrm>
          <a:prstGeom prst="rect">
            <a:avLst/>
          </a:prstGeom>
        </p:spPr>
        <p:txBody>
          <a:bodyPr wrap="none" lIns="90000" tIns="46800" rIns="90000" bIns="46800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85567136"/>
      </p:ext>
    </p:extLst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0" descr="Kép 10"/>
          <p:cNvPicPr>
            <a:picLocks noChangeAspect="1"/>
          </p:cNvPicPr>
          <p:nvPr userDrawn="1"/>
        </p:nvPicPr>
        <p:blipFill>
          <a:blip r:embed="rId2"/>
          <a:srcRect t="14602" r="55677"/>
          <a:stretch>
            <a:fillRect/>
          </a:stretch>
        </p:blipFill>
        <p:spPr>
          <a:xfrm flipH="1">
            <a:off x="0" y="3378"/>
            <a:ext cx="4736708" cy="6851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6800" y="723600"/>
            <a:ext cx="3358800" cy="7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96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r">
              <a:lnSpc>
                <a:spcPct val="100000"/>
              </a:lnSpc>
              <a:defRPr sz="54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7509377" y="6134400"/>
            <a:ext cx="4172400" cy="367200"/>
          </a:xfrm>
          <a:prstGeom prst="rect">
            <a:avLst/>
          </a:prstGeom>
        </p:spPr>
        <p:txBody>
          <a:bodyPr wrap="none" lIns="90000" tIns="46800" rIns="90000" bIns="46800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45360108"/>
      </p:ext>
    </p:extLst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191761"/>
      </p:ext>
    </p:extLst>
  </p:cSld>
  <p:clrMapOvr>
    <a:masterClrMapping/>
  </p:clrMapOvr>
  <p:transition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292065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3" descr="Kép 3"/>
          <p:cNvPicPr>
            <a:picLocks/>
          </p:cNvPicPr>
          <p:nvPr userDrawn="1"/>
        </p:nvPicPr>
        <p:blipFill>
          <a:blip r:embed="rId2"/>
          <a:srcRect r="70737"/>
          <a:stretch>
            <a:fillRect/>
          </a:stretch>
        </p:blipFill>
        <p:spPr>
          <a:xfrm>
            <a:off x="8305200" y="0"/>
            <a:ext cx="388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>
              <a:defRPr sz="5400">
                <a:solidFill>
                  <a:schemeClr val="bg1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600" y="4201200"/>
            <a:ext cx="8977500" cy="38728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391"/>
              </a:lnSpc>
              <a:spcBef>
                <a:spcPts val="0"/>
              </a:spcBef>
              <a:buNone/>
              <a:defRPr sz="1687">
                <a:solidFill>
                  <a:schemeClr val="bg1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6" name="Ábra 4" descr="Ábra 4"/>
          <p:cNvPicPr>
            <a:picLocks/>
          </p:cNvPicPr>
          <p:nvPr userDrawn="1"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1546" y="6116400"/>
            <a:ext cx="1678854" cy="359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9107184"/>
      </p:ext>
    </p:extLst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51" y="1288406"/>
            <a:ext cx="10749375" cy="594844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8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741600" y="2264400"/>
            <a:ext cx="5216400" cy="3471867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3"/>
          </p:nvPr>
        </p:nvSpPr>
        <p:spPr>
          <a:xfrm>
            <a:off x="6354000" y="2264400"/>
            <a:ext cx="5216400" cy="3471867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9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561171959"/>
      </p:ext>
    </p:extLst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2" descr="Kép 2"/>
          <p:cNvPicPr>
            <a:picLocks/>
          </p:cNvPicPr>
          <p:nvPr userDrawn="1"/>
        </p:nvPicPr>
        <p:blipFill>
          <a:blip r:embed="rId2"/>
          <a:srcRect t="15778" r="25348"/>
          <a:stretch>
            <a:fillRect/>
          </a:stretch>
        </p:blipFill>
        <p:spPr>
          <a:xfrm>
            <a:off x="10144057" y="0"/>
            <a:ext cx="2048400" cy="22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741600" y="2264400"/>
            <a:ext cx="10526625" cy="3532618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2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7222886"/>
      </p:ext>
    </p:extLst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ép helye 20"/>
          <p:cNvSpPr>
            <a:spLocks noGrp="1"/>
          </p:cNvSpPr>
          <p:nvPr>
            <p:ph type="pic" sz="quarter" idx="15"/>
          </p:nvPr>
        </p:nvSpPr>
        <p:spPr>
          <a:xfrm>
            <a:off x="6095251" y="115200"/>
            <a:ext cx="6095250" cy="6742800"/>
          </a:xfrm>
          <a:prstGeom prst="rect">
            <a:avLst/>
          </a:prstGeom>
          <a:solidFill>
            <a:srgbClr val="E9E9E9"/>
          </a:solidFill>
        </p:spPr>
        <p:txBody>
          <a:bodyPr lIns="50400" tIns="50400" rIns="50400" bIns="50400"/>
          <a:lstStyle>
            <a:lvl1pPr marL="0" indent="0">
              <a:buNone/>
              <a:defRPr sz="16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90792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741600" y="2264401"/>
            <a:ext cx="4885200" cy="34796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9079200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2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656178157"/>
      </p:ext>
    </p:extLst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ép helye 20"/>
          <p:cNvSpPr>
            <a:spLocks noGrp="1"/>
          </p:cNvSpPr>
          <p:nvPr>
            <p:ph type="pic" sz="quarter" idx="15"/>
          </p:nvPr>
        </p:nvSpPr>
        <p:spPr>
          <a:xfrm>
            <a:off x="0" y="115200"/>
            <a:ext cx="6095250" cy="6742800"/>
          </a:xfrm>
          <a:prstGeom prst="rect">
            <a:avLst/>
          </a:prstGeom>
          <a:solidFill>
            <a:srgbClr val="E9E9E9"/>
          </a:solidFill>
        </p:spPr>
        <p:txBody>
          <a:bodyPr lIns="50400" tIns="50400" rIns="50400" bIns="50400"/>
          <a:lstStyle>
            <a:lvl1pPr marL="0" indent="0">
              <a:buNone/>
              <a:defRPr sz="16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400" y="1360800"/>
            <a:ext cx="5435249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6724800" y="2264401"/>
            <a:ext cx="4885200" cy="34796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391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6724800" y="730800"/>
            <a:ext cx="5421749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1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370645565"/>
      </p:ext>
    </p:extLst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ing - általános helyőrz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6452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608400" y="4136400"/>
            <a:ext cx="3423600" cy="135421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645200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4280400" y="4136400"/>
            <a:ext cx="3423600" cy="135421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6"/>
          </p:nvPr>
        </p:nvSpPr>
        <p:spPr>
          <a:xfrm>
            <a:off x="7952400" y="4136655"/>
            <a:ext cx="3423600" cy="1353964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Oval 22"/>
          <p:cNvSpPr/>
          <p:nvPr userDrawn="1"/>
        </p:nvSpPr>
        <p:spPr>
          <a:xfrm>
            <a:off x="1816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  <p:sp>
        <p:nvSpPr>
          <p:cNvPr id="14" name="Oval 24"/>
          <p:cNvSpPr/>
          <p:nvPr userDrawn="1"/>
        </p:nvSpPr>
        <p:spPr>
          <a:xfrm>
            <a:off x="9160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5" name="Oval 26"/>
          <p:cNvSpPr/>
          <p:nvPr userDrawn="1"/>
        </p:nvSpPr>
        <p:spPr>
          <a:xfrm>
            <a:off x="5488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6000" tIns="36000" rIns="36000" bIns="360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7"/>
          </p:nvPr>
        </p:nvSpPr>
        <p:spPr>
          <a:xfrm>
            <a:off x="5783400" y="3146400"/>
            <a:ext cx="417600" cy="417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7" name="Szöveg helye 5"/>
          <p:cNvSpPr>
            <a:spLocks noGrp="1"/>
          </p:cNvSpPr>
          <p:nvPr>
            <p:ph type="body" sz="quarter" idx="18" hasCustomPrompt="1"/>
          </p:nvPr>
        </p:nvSpPr>
        <p:spPr>
          <a:xfrm>
            <a:off x="2110950" y="3146400"/>
            <a:ext cx="418500" cy="41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 err="1"/>
              <a:t>Mintszöveg</a:t>
            </a:r>
            <a:r>
              <a:rPr lang="hu-HU" dirty="0"/>
              <a:t> szerkesztése</a:t>
            </a:r>
          </a:p>
        </p:txBody>
      </p:sp>
      <p:sp>
        <p:nvSpPr>
          <p:cNvPr id="18" name="Szöveg helye 5"/>
          <p:cNvSpPr>
            <a:spLocks noGrp="1"/>
          </p:cNvSpPr>
          <p:nvPr>
            <p:ph type="body" sz="quarter" idx="19"/>
          </p:nvPr>
        </p:nvSpPr>
        <p:spPr>
          <a:xfrm>
            <a:off x="9454950" y="3146400"/>
            <a:ext cx="418500" cy="417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20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264302157"/>
      </p:ext>
    </p:extLst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Ábra 2" descr="Ábra 2"/>
          <p:cNvPicPr>
            <a:picLocks/>
          </p:cNvPicPr>
          <p:nvPr userDrawn="1"/>
        </p:nvPicPr>
        <p:blipFill>
          <a:blip r:embed="rId2"/>
          <a:srcRect r="21663"/>
          <a:stretch>
            <a:fillRect/>
          </a:stretch>
        </p:blipFill>
        <p:spPr>
          <a:xfrm>
            <a:off x="10725235" y="4525200"/>
            <a:ext cx="1466766" cy="110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Ábra 23" descr="Ábra 23"/>
          <p:cNvPicPr>
            <a:picLocks/>
          </p:cNvPicPr>
          <p:nvPr userDrawn="1"/>
        </p:nvPicPr>
        <p:blipFill>
          <a:blip r:embed="rId2"/>
          <a:srcRect l="26987"/>
          <a:stretch>
            <a:fillRect/>
          </a:stretch>
        </p:blipFill>
        <p:spPr>
          <a:xfrm>
            <a:off x="0" y="2563200"/>
            <a:ext cx="1367057" cy="110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Kép 2" descr="Kép 2"/>
          <p:cNvPicPr>
            <a:picLocks/>
          </p:cNvPicPr>
          <p:nvPr userDrawn="1"/>
        </p:nvPicPr>
        <p:blipFill>
          <a:blip r:embed="rId3"/>
          <a:srcRect t="15778" r="25348"/>
          <a:stretch>
            <a:fillRect/>
          </a:stretch>
        </p:blipFill>
        <p:spPr>
          <a:xfrm>
            <a:off x="10183200" y="0"/>
            <a:ext cx="2008800" cy="22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2178000" y="3020400"/>
            <a:ext cx="8672400" cy="226040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i="1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3" name="Ábra 4" descr="Ábra 4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343359615"/>
      </p:ext>
    </p:extLst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784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áblázat helye 3"/>
          <p:cNvSpPr>
            <a:spLocks noGrp="1"/>
          </p:cNvSpPr>
          <p:nvPr>
            <p:ph type="tbl" sz="quarter" idx="15"/>
          </p:nvPr>
        </p:nvSpPr>
        <p:spPr>
          <a:xfrm>
            <a:off x="730800" y="2347200"/>
            <a:ext cx="10839600" cy="33847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0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42829482"/>
      </p:ext>
    </p:extLst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4" r:id="rId4"/>
    <p:sldLayoutId id="2147483685" r:id="rId5"/>
    <p:sldLayoutId id="2147483686" r:id="rId6"/>
    <p:sldLayoutId id="2147483687" r:id="rId7"/>
    <p:sldLayoutId id="2147483690" r:id="rId8"/>
    <p:sldLayoutId id="2147483691" r:id="rId9"/>
    <p:sldLayoutId id="2147483692" r:id="rId10"/>
    <p:sldLayoutId id="2147483688" r:id="rId11"/>
    <p:sldLayoutId id="2147483689" r:id="rId12"/>
  </p:sldLayoutIdLst>
  <p:transition>
    <p:wheel spokes="1"/>
  </p:transition>
  <p:hf sldNum="0" hd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5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i.org/10.1016/j.chest.2016.11.03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8200" y="2503800"/>
            <a:ext cx="9079200" cy="925200"/>
          </a:xfrm>
        </p:spPr>
        <p:txBody>
          <a:bodyPr/>
          <a:lstStyle/>
          <a:p>
            <a:r>
              <a:rPr lang="en-US" sz="3600" dirty="0" err="1"/>
              <a:t>Kombinált</a:t>
            </a:r>
            <a:r>
              <a:rPr lang="en-US" sz="3600" dirty="0"/>
              <a:t> vitamin </a:t>
            </a:r>
            <a:r>
              <a:rPr lang="en-US" sz="3600" dirty="0" err="1"/>
              <a:t>szupplementáció</a:t>
            </a:r>
            <a:r>
              <a:rPr lang="en-US" sz="3600" dirty="0"/>
              <a:t> </a:t>
            </a:r>
            <a:r>
              <a:rPr lang="en-US" sz="3600" dirty="0" err="1"/>
              <a:t>szeptikus</a:t>
            </a:r>
            <a:r>
              <a:rPr lang="en-US" sz="3600" dirty="0"/>
              <a:t> </a:t>
            </a:r>
            <a:r>
              <a:rPr lang="en-US" sz="3600" dirty="0" err="1"/>
              <a:t>sokkban</a:t>
            </a:r>
            <a:r>
              <a:rPr lang="en-US" sz="3600" dirty="0"/>
              <a:t>- ma is </a:t>
            </a:r>
            <a:r>
              <a:rPr lang="en-US" sz="3600" dirty="0" err="1"/>
              <a:t>kérdéses</a:t>
            </a:r>
            <a:endParaRPr lang="en-US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41600" y="4970610"/>
            <a:ext cx="6207840" cy="1136610"/>
          </a:xfrm>
        </p:spPr>
        <p:txBody>
          <a:bodyPr/>
          <a:lstStyle/>
          <a:p>
            <a:r>
              <a:rPr lang="en-US" sz="1800" dirty="0"/>
              <a:t>Dr. </a:t>
            </a:r>
            <a:r>
              <a:rPr lang="en-US" sz="1800" dirty="0" err="1"/>
              <a:t>Tóth</a:t>
            </a:r>
            <a:r>
              <a:rPr lang="en-US" sz="1800" dirty="0"/>
              <a:t> </a:t>
            </a:r>
            <a:r>
              <a:rPr lang="en-US" sz="1800" dirty="0" err="1"/>
              <a:t>Natália</a:t>
            </a:r>
            <a:endParaRPr lang="en-US" sz="1800" dirty="0"/>
          </a:p>
          <a:p>
            <a:r>
              <a:rPr lang="en-US" sz="1800" dirty="0" err="1"/>
              <a:t>Pécsi</a:t>
            </a:r>
            <a:r>
              <a:rPr lang="en-US" sz="1800" dirty="0"/>
              <a:t> </a:t>
            </a:r>
            <a:r>
              <a:rPr lang="en-US" sz="1800" dirty="0" err="1"/>
              <a:t>Tudományegyetem</a:t>
            </a:r>
            <a:r>
              <a:rPr lang="en-US" sz="1800" dirty="0"/>
              <a:t> </a:t>
            </a:r>
            <a:r>
              <a:rPr lang="en-US" sz="1800" dirty="0" err="1"/>
              <a:t>Klinikai</a:t>
            </a:r>
            <a:r>
              <a:rPr lang="en-US" sz="1800" dirty="0"/>
              <a:t> </a:t>
            </a:r>
            <a:r>
              <a:rPr lang="en-US" sz="1800" dirty="0" err="1"/>
              <a:t>Központ</a:t>
            </a:r>
            <a:r>
              <a:rPr lang="en-US" sz="1800" dirty="0"/>
              <a:t> </a:t>
            </a:r>
            <a:endParaRPr lang="hu-HU" sz="1800" dirty="0"/>
          </a:p>
          <a:p>
            <a:r>
              <a:rPr lang="en-US" sz="1800" dirty="0" err="1"/>
              <a:t>Aneszteziológiai</a:t>
            </a:r>
            <a:r>
              <a:rPr lang="en-US" sz="1800" dirty="0"/>
              <a:t> </a:t>
            </a:r>
            <a:r>
              <a:rPr lang="en-US" sz="1800" dirty="0" err="1"/>
              <a:t>és</a:t>
            </a:r>
            <a:r>
              <a:rPr lang="en-US" sz="1800" dirty="0"/>
              <a:t> </a:t>
            </a:r>
            <a:r>
              <a:rPr lang="en-US" sz="1800" dirty="0" err="1"/>
              <a:t>Intenzív</a:t>
            </a:r>
            <a:r>
              <a:rPr lang="en-US" sz="1800" dirty="0"/>
              <a:t> </a:t>
            </a:r>
            <a:r>
              <a:rPr lang="hu-HU" sz="1800" dirty="0"/>
              <a:t>T</a:t>
            </a:r>
            <a:r>
              <a:rPr lang="en-US" sz="1800" dirty="0" err="1"/>
              <a:t>erápiás</a:t>
            </a:r>
            <a:r>
              <a:rPr lang="en-US" sz="1800" dirty="0"/>
              <a:t> </a:t>
            </a:r>
            <a:r>
              <a:rPr lang="en-US" sz="1800" dirty="0" err="1"/>
              <a:t>Intézet</a:t>
            </a:r>
            <a:endParaRPr lang="en-US" sz="18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>
                <a:latin typeface="Poppins Regular" panose="00000500000000000000" pitchFamily="2" charset="-18"/>
                <a:cs typeface="Poppins Regular" panose="00000500000000000000" pitchFamily="2" charset="-18"/>
              </a:rPr>
              <a:t>Pécs, 2025.09.26-27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3929294"/>
      </p:ext>
    </p:extLst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>
            <a:extLst>
              <a:ext uri="{FF2B5EF4-FFF2-40B4-BE49-F238E27FC236}">
                <a16:creationId xmlns:a16="http://schemas.microsoft.com/office/drawing/2014/main" id="{787736D6-CD15-FCC3-0481-5AA682D9FB1A}"/>
              </a:ext>
            </a:extLst>
          </p:cNvPr>
          <p:cNvSpPr txBox="1">
            <a:spLocks/>
          </p:cNvSpPr>
          <p:nvPr/>
        </p:nvSpPr>
        <p:spPr>
          <a:xfrm>
            <a:off x="801631" y="1717620"/>
            <a:ext cx="8391796" cy="4577811"/>
          </a:xfrm>
          <a:prstGeom prst="rect">
            <a:avLst/>
          </a:prstGeom>
        </p:spPr>
        <p:txBody>
          <a:bodyPr/>
          <a:lstStyle>
            <a:lvl1pPr marL="228600" indent="-228600" algn="l" defTabSz="91439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9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8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8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7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95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6266" indent="-27626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1600" dirty="0">
                <a:solidFill>
                  <a:schemeClr val="bg1"/>
                </a:solidFill>
                <a:latin typeface="Poppins Regular"/>
                <a:ea typeface="Poppins Regular"/>
                <a:cs typeface="Poppins Regular"/>
                <a:sym typeface="Poppins Regular"/>
              </a:rPr>
              <a:t>A vizsgálatba csak olyan felnőtt betegek (18 és 80 év között) kerültek be, akiket szeptikus sokk klinikai diagnózisával vettünk fel intenzív osztályunkra.</a:t>
            </a:r>
          </a:p>
          <a:p>
            <a:pPr marL="276266" indent="-27626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1600" dirty="0">
                <a:solidFill>
                  <a:schemeClr val="bg1"/>
                </a:solidFill>
                <a:latin typeface="Poppins Regular"/>
                <a:ea typeface="Poppins Regular"/>
                <a:cs typeface="Poppins Regular"/>
                <a:sym typeface="Poppins Regular"/>
              </a:rPr>
              <a:t>A kizárási kritériumok közé tartoztak:</a:t>
            </a:r>
          </a:p>
          <a:p>
            <a:pPr marL="0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1600" dirty="0">
                <a:solidFill>
                  <a:schemeClr val="bg1"/>
                </a:solidFill>
                <a:latin typeface="Poppins Regular"/>
                <a:ea typeface="Poppins Regular"/>
                <a:cs typeface="Poppins Regular"/>
                <a:sym typeface="Poppins Regular"/>
              </a:rPr>
              <a:t>	- vírusos vagy kevert szepszis</a:t>
            </a:r>
          </a:p>
          <a:p>
            <a:pPr marL="0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1600" dirty="0">
                <a:solidFill>
                  <a:schemeClr val="bg1"/>
                </a:solidFill>
                <a:latin typeface="Poppins Regular"/>
                <a:ea typeface="Poppins Regular"/>
                <a:cs typeface="Poppins Regular"/>
                <a:sym typeface="Poppins Regular"/>
              </a:rPr>
              <a:t>	- </a:t>
            </a:r>
            <a:r>
              <a:rPr lang="hu-HU" sz="1600" dirty="0" err="1">
                <a:solidFill>
                  <a:schemeClr val="bg1"/>
                </a:solidFill>
                <a:latin typeface="Poppins Regular"/>
                <a:ea typeface="Poppins Regular"/>
                <a:cs typeface="Poppins Regular"/>
                <a:sym typeface="Poppins Regular"/>
              </a:rPr>
              <a:t>moribund</a:t>
            </a:r>
            <a:r>
              <a:rPr lang="hu-HU" sz="1600" dirty="0">
                <a:solidFill>
                  <a:schemeClr val="bg1"/>
                </a:solidFill>
                <a:latin typeface="Poppins Regular"/>
                <a:ea typeface="Poppins Regular"/>
                <a:cs typeface="Poppins Regular"/>
                <a:sym typeface="Poppins Regular"/>
              </a:rPr>
              <a:t> betegek</a:t>
            </a:r>
          </a:p>
          <a:p>
            <a:pPr marL="0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1600" dirty="0">
                <a:solidFill>
                  <a:schemeClr val="bg1"/>
                </a:solidFill>
                <a:latin typeface="Poppins Regular"/>
                <a:ea typeface="Poppins Regular"/>
                <a:cs typeface="Poppins Regular"/>
                <a:sym typeface="Poppins Regular"/>
              </a:rPr>
              <a:t>	- terhesség</a:t>
            </a:r>
          </a:p>
          <a:p>
            <a:pPr marL="0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1600" dirty="0">
                <a:solidFill>
                  <a:schemeClr val="bg1"/>
                </a:solidFill>
                <a:latin typeface="Poppins Regular"/>
                <a:ea typeface="Poppins Regular"/>
                <a:cs typeface="Poppins Regular"/>
                <a:sym typeface="Poppins Regular"/>
              </a:rPr>
              <a:t>	- aktív vesekő</a:t>
            </a:r>
          </a:p>
          <a:p>
            <a:pPr marL="0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1600" dirty="0">
                <a:solidFill>
                  <a:schemeClr val="bg1"/>
                </a:solidFill>
                <a:latin typeface="Poppins Regular"/>
                <a:ea typeface="Poppins Regular"/>
                <a:cs typeface="Poppins Regular"/>
                <a:sym typeface="Poppins Regular"/>
              </a:rPr>
              <a:t>	- kihagyott vitamin dózis </a:t>
            </a:r>
          </a:p>
          <a:p>
            <a:pPr marL="0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1600" dirty="0">
                <a:solidFill>
                  <a:schemeClr val="bg1"/>
                </a:solidFill>
                <a:latin typeface="Poppins Regular"/>
                <a:ea typeface="Poppins Regular"/>
                <a:cs typeface="Poppins Regular"/>
                <a:sym typeface="Poppins Regular"/>
              </a:rPr>
              <a:t>	- a szeptikus sokktól eltérő állapotok miatt végzett vitaminkezelés </a:t>
            </a:r>
          </a:p>
          <a:p>
            <a:pPr marL="0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1600" dirty="0">
                <a:solidFill>
                  <a:schemeClr val="bg1"/>
                </a:solidFill>
                <a:latin typeface="Poppins Regular"/>
                <a:ea typeface="Poppins Regular"/>
                <a:cs typeface="Poppins Regular"/>
                <a:sym typeface="Poppins Regular"/>
              </a:rPr>
              <a:t>	- akik a vitaminkezelését a szakorvos visszautasította</a:t>
            </a:r>
          </a:p>
          <a:p>
            <a:pPr marL="0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1600" dirty="0">
                <a:solidFill>
                  <a:schemeClr val="bg1"/>
                </a:solidFill>
                <a:latin typeface="Poppins Regular"/>
                <a:ea typeface="Poppins Regular"/>
                <a:cs typeface="Poppins Regular"/>
                <a:sym typeface="Poppins Regular"/>
              </a:rPr>
              <a:t>	- beleegyezés hiánya</a:t>
            </a: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C0EB74F5-E293-E0AE-F2DE-949AFC93C733}"/>
              </a:ext>
            </a:extLst>
          </p:cNvPr>
          <p:cNvSpPr txBox="1">
            <a:spLocks/>
          </p:cNvSpPr>
          <p:nvPr/>
        </p:nvSpPr>
        <p:spPr>
          <a:xfrm>
            <a:off x="801631" y="1262074"/>
            <a:ext cx="10749375" cy="5544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l" defTabSz="9143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sz="1600" dirty="0"/>
              <a:t>Beválogatási és kizárási kritériumok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42CCF2A-38BB-5084-DC04-F80CAD8B0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63" y="580475"/>
            <a:ext cx="1084572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90320"/>
      </p:ext>
    </p:extLst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B279FCBF-D1C5-A9BC-7ADD-8CAF91DCD3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2000" dirty="0"/>
              <a:t>Anyag és módszertan</a:t>
            </a:r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5FE00D57-DDD1-5CC8-DD07-5F3490ED3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83837"/>
              </p:ext>
            </p:extLst>
          </p:nvPr>
        </p:nvGraphicFramePr>
        <p:xfrm>
          <a:off x="253308" y="1124467"/>
          <a:ext cx="5152772" cy="4943671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315544">
                  <a:extLst>
                    <a:ext uri="{9D8B030D-6E8A-4147-A177-3AD203B41FA5}">
                      <a16:colId xmlns:a16="http://schemas.microsoft.com/office/drawing/2014/main" val="2847187919"/>
                    </a:ext>
                  </a:extLst>
                </a:gridCol>
                <a:gridCol w="1279076">
                  <a:extLst>
                    <a:ext uri="{9D8B030D-6E8A-4147-A177-3AD203B41FA5}">
                      <a16:colId xmlns:a16="http://schemas.microsoft.com/office/drawing/2014/main" val="3112546815"/>
                    </a:ext>
                  </a:extLst>
                </a:gridCol>
                <a:gridCol w="1279076">
                  <a:extLst>
                    <a:ext uri="{9D8B030D-6E8A-4147-A177-3AD203B41FA5}">
                      <a16:colId xmlns:a16="http://schemas.microsoft.com/office/drawing/2014/main" val="4270142508"/>
                    </a:ext>
                  </a:extLst>
                </a:gridCol>
                <a:gridCol w="1279076">
                  <a:extLst>
                    <a:ext uri="{9D8B030D-6E8A-4147-A177-3AD203B41FA5}">
                      <a16:colId xmlns:a16="http://schemas.microsoft.com/office/drawing/2014/main" val="4021003223"/>
                    </a:ext>
                  </a:extLst>
                </a:gridCol>
              </a:tblGrid>
              <a:tr h="3068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Demográfia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G1 (n=23)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G2 (n=20)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P-érték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3031951449"/>
                  </a:ext>
                </a:extLst>
              </a:tr>
              <a:tr h="29081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Kor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(</a:t>
                      </a: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év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hu-HU" sz="1200" b="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59 (57-69)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58 (50-72)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0.676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1213524716"/>
                  </a:ext>
                </a:extLst>
              </a:tr>
              <a:tr h="29081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Férfi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n (%)</a:t>
                      </a:r>
                      <a:endParaRPr lang="hu-HU" sz="1200" b="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15 (65)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13 (65)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0.988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1333100653"/>
                  </a:ext>
                </a:extLst>
              </a:tr>
              <a:tr h="290815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hu-H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Főbb társbetegségek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3715573893"/>
                  </a:ext>
                </a:extLst>
              </a:tr>
              <a:tr h="6269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Szív-és érrendszeri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n (%)</a:t>
                      </a:r>
                      <a:endParaRPr lang="hu-HU" sz="1200" b="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19 (84.21)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16 (80)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0.826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323856114"/>
                  </a:ext>
                </a:extLst>
              </a:tr>
              <a:tr h="29081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DM2 n (%)</a:t>
                      </a:r>
                      <a:endParaRPr lang="hu-HU" sz="1200" b="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5 (21.73)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5 (20)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0.801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2305276886"/>
                  </a:ext>
                </a:extLst>
              </a:tr>
              <a:tr h="6269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2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Malignus</a:t>
                      </a: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betegség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 (%)</a:t>
                      </a:r>
                      <a:endParaRPr lang="hu-HU" sz="1200" b="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5 (21.73)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3 (15)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0.862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2949434655"/>
                  </a:ext>
                </a:extLst>
              </a:tr>
              <a:tr h="29081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Tüdőbetegség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 (%)</a:t>
                      </a:r>
                      <a:endParaRPr lang="hu-HU" sz="1200" b="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5 (21.73)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5 (20)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0.801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3044680693"/>
                  </a:ext>
                </a:extLst>
              </a:tr>
              <a:tr h="6269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Neurológiai </a:t>
                      </a:r>
                      <a:r>
                        <a:rPr lang="hu-HU" sz="12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bet</a:t>
                      </a: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hu-HU" sz="12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egség</a:t>
                      </a: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 (%)</a:t>
                      </a:r>
                      <a:endParaRPr lang="hu-HU" sz="1200" b="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4 (17.39)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3 (15)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1.0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1529469956"/>
                  </a:ext>
                </a:extLst>
              </a:tr>
              <a:tr h="29081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CKD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 (%)</a:t>
                      </a:r>
                      <a:endParaRPr lang="hu-HU" sz="1200" b="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1 (4.35)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 (15)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0.501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2107690699"/>
                  </a:ext>
                </a:extLst>
              </a:tr>
              <a:tr h="6269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Immunológiai betegség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 (%)</a:t>
                      </a:r>
                      <a:endParaRPr lang="hu-HU" sz="1200" b="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5 (17.39)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 (5)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0.431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2036713176"/>
                  </a:ext>
                </a:extLst>
              </a:tr>
            </a:tbl>
          </a:graphicData>
        </a:graphic>
      </p:graphicFrame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0151B4B0-2A12-375D-8285-6DB8B1BA1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62346"/>
              </p:ext>
            </p:extLst>
          </p:nvPr>
        </p:nvGraphicFramePr>
        <p:xfrm>
          <a:off x="5406080" y="1124948"/>
          <a:ext cx="6040537" cy="326543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542196">
                  <a:extLst>
                    <a:ext uri="{9D8B030D-6E8A-4147-A177-3AD203B41FA5}">
                      <a16:colId xmlns:a16="http://schemas.microsoft.com/office/drawing/2014/main" val="721201900"/>
                    </a:ext>
                  </a:extLst>
                </a:gridCol>
                <a:gridCol w="1499447">
                  <a:extLst>
                    <a:ext uri="{9D8B030D-6E8A-4147-A177-3AD203B41FA5}">
                      <a16:colId xmlns:a16="http://schemas.microsoft.com/office/drawing/2014/main" val="3451212945"/>
                    </a:ext>
                  </a:extLst>
                </a:gridCol>
                <a:gridCol w="1499447">
                  <a:extLst>
                    <a:ext uri="{9D8B030D-6E8A-4147-A177-3AD203B41FA5}">
                      <a16:colId xmlns:a16="http://schemas.microsoft.com/office/drawing/2014/main" val="1091721116"/>
                    </a:ext>
                  </a:extLst>
                </a:gridCol>
                <a:gridCol w="1499447">
                  <a:extLst>
                    <a:ext uri="{9D8B030D-6E8A-4147-A177-3AD203B41FA5}">
                      <a16:colId xmlns:a16="http://schemas.microsoft.com/office/drawing/2014/main" val="1215314832"/>
                    </a:ext>
                  </a:extLst>
                </a:gridCol>
              </a:tblGrid>
              <a:tr h="310721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hu-H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     Infekció forrás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2366266944"/>
                  </a:ext>
                </a:extLst>
              </a:tr>
              <a:tr h="4457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hasűri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n (%)</a:t>
                      </a:r>
                      <a:endParaRPr lang="hu-HU" sz="1200" b="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10 (43.48)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8 (40)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0.818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3230025901"/>
                  </a:ext>
                </a:extLst>
              </a:tr>
              <a:tr h="5720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Légzőszervi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 (%)</a:t>
                      </a:r>
                      <a:endParaRPr lang="hu-HU" sz="1200" b="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8 (34.8)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5 (20)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0.486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236288131"/>
                  </a:ext>
                </a:extLst>
              </a:tr>
              <a:tr h="5720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2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Urogenitális</a:t>
                      </a: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 (%)</a:t>
                      </a:r>
                      <a:endParaRPr lang="hu-HU" sz="1200" b="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1 (4.35)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 (5)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1.0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3458635370"/>
                  </a:ext>
                </a:extLst>
              </a:tr>
              <a:tr h="7872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Kötő-és támasztószöveti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n (%)</a:t>
                      </a:r>
                      <a:endParaRPr lang="hu-HU" sz="1200" b="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 (8.7)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5 (20)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0.303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1537319343"/>
                  </a:ext>
                </a:extLst>
              </a:tr>
              <a:tr h="5720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Véráramfertőzés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n (%)</a:t>
                      </a:r>
                      <a:endParaRPr lang="hu-HU" sz="1200" b="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 (4.35)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0 (0)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1.0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25879" marR="25879" marT="0" marB="0" anchor="ctr"/>
                </a:tc>
                <a:extLst>
                  <a:ext uri="{0D108BD9-81ED-4DB2-BD59-A6C34878D82A}">
                    <a16:rowId xmlns:a16="http://schemas.microsoft.com/office/drawing/2014/main" val="2056699531"/>
                  </a:ext>
                </a:extLst>
              </a:tr>
            </a:tbl>
          </a:graphicData>
        </a:graphic>
      </p:graphicFrame>
      <p:graphicFrame>
        <p:nvGraphicFramePr>
          <p:cNvPr id="11" name="Táblázat 10">
            <a:extLst>
              <a:ext uri="{FF2B5EF4-FFF2-40B4-BE49-F238E27FC236}">
                <a16:creationId xmlns:a16="http://schemas.microsoft.com/office/drawing/2014/main" id="{0FE80AC1-6092-CF28-D1EF-43B96026F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97440"/>
              </p:ext>
            </p:extLst>
          </p:nvPr>
        </p:nvGraphicFramePr>
        <p:xfrm>
          <a:off x="5406080" y="4387056"/>
          <a:ext cx="5966398" cy="168393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92802">
                  <a:extLst>
                    <a:ext uri="{9D8B030D-6E8A-4147-A177-3AD203B41FA5}">
                      <a16:colId xmlns:a16="http://schemas.microsoft.com/office/drawing/2014/main" val="3566434541"/>
                    </a:ext>
                  </a:extLst>
                </a:gridCol>
                <a:gridCol w="1434668">
                  <a:extLst>
                    <a:ext uri="{9D8B030D-6E8A-4147-A177-3AD203B41FA5}">
                      <a16:colId xmlns:a16="http://schemas.microsoft.com/office/drawing/2014/main" val="3674678760"/>
                    </a:ext>
                  </a:extLst>
                </a:gridCol>
                <a:gridCol w="1543976">
                  <a:extLst>
                    <a:ext uri="{9D8B030D-6E8A-4147-A177-3AD203B41FA5}">
                      <a16:colId xmlns:a16="http://schemas.microsoft.com/office/drawing/2014/main" val="3756199370"/>
                    </a:ext>
                  </a:extLst>
                </a:gridCol>
                <a:gridCol w="1294952">
                  <a:extLst>
                    <a:ext uri="{9D8B030D-6E8A-4147-A177-3AD203B41FA5}">
                      <a16:colId xmlns:a16="http://schemas.microsoft.com/office/drawing/2014/main" val="3110537852"/>
                    </a:ext>
                  </a:extLst>
                </a:gridCol>
              </a:tblGrid>
              <a:tr h="5893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00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Klinikai prognosztikai pontrendszerek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G1 (n=23)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G2 (n=20)</a:t>
                      </a:r>
                      <a:endParaRPr lang="hu-HU" sz="100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u-HU" sz="100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P-érték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2471858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SOFA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8.39 (6-10)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10.25 (9-12)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0.027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030062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APACHE II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23.7 (18-29)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23.8 (15.75-29.5)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0.971</a:t>
                      </a:r>
                      <a:endParaRPr lang="hu-HU" sz="1000" b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5850014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SAPS II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52.6 (41-65)</a:t>
                      </a:r>
                      <a:endParaRPr lang="hu-HU" sz="1000" b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48.3 (39.75-59.25)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0.360</a:t>
                      </a:r>
                      <a:endParaRPr lang="hu-HU" sz="1000" b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9915365"/>
                  </a:ext>
                </a:extLst>
              </a:tr>
              <a:tr h="2736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MODS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7.57 (6.5-9)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7.35 (6-9)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Poppins Regular" panose="020B0604020202020204" charset="-18"/>
                          <a:cs typeface="Poppins Regular" panose="020B0604020202020204" charset="-18"/>
                        </a:rPr>
                        <a:t>0.779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oppins Regular" panose="020B0604020202020204" charset="-18"/>
                        <a:ea typeface="SimSun" panose="02010600030101010101" pitchFamily="2" charset="-122"/>
                        <a:cs typeface="Poppins Regular" panose="020B0604020202020204" charset="-1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0470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01462"/>
      </p:ext>
    </p:extLst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A16677-8ED6-A756-2885-3121BB0F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Gépi </a:t>
            </a:r>
            <a:r>
              <a:rPr lang="hu-HU" sz="2800" dirty="0" err="1"/>
              <a:t>lélegezetés</a:t>
            </a:r>
            <a:r>
              <a:rPr lang="hu-HU" sz="2800" dirty="0"/>
              <a:t> és </a:t>
            </a:r>
            <a:r>
              <a:rPr lang="hu-HU" sz="2800" dirty="0" err="1"/>
              <a:t>vazopresszor</a:t>
            </a:r>
            <a:r>
              <a:rPr lang="hu-HU" sz="2800" dirty="0"/>
              <a:t> igény alakulása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8E396EA-3090-59E1-77EA-26C6B438A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2000" dirty="0"/>
              <a:t>Eredmények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AA6F00F-2DA5-6D56-DDFA-182903A7C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" y="2604030"/>
            <a:ext cx="4688840" cy="2743744"/>
          </a:xfrm>
          <a:prstGeom prst="rect">
            <a:avLst/>
          </a:prstGeom>
          <a:noFill/>
        </p:spPr>
      </p:pic>
      <p:pic>
        <p:nvPicPr>
          <p:cNvPr id="7" name="Kép 6" descr="A képen diagram, vázlat, Műszaki rajz, Téglalap látható&#10;&#10;Automatikusan generált leírás">
            <a:extLst>
              <a:ext uri="{FF2B5EF4-FFF2-40B4-BE49-F238E27FC236}">
                <a16:creationId xmlns:a16="http://schemas.microsoft.com/office/drawing/2014/main" id="{229CD745-0625-C304-0D4D-72AF72514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161" y="2322174"/>
            <a:ext cx="5281142" cy="308101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BE7C294-792C-433A-354F-4DA5F94FA1D5}"/>
              </a:ext>
            </a:extLst>
          </p:cNvPr>
          <p:cNvSpPr txBox="1"/>
          <p:nvPr/>
        </p:nvSpPr>
        <p:spPr>
          <a:xfrm>
            <a:off x="877569" y="5147719"/>
            <a:ext cx="1002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rgbClr val="9DA8C4"/>
                </a:solidFill>
              </a:rPr>
              <a:t>A </a:t>
            </a:r>
            <a:r>
              <a:rPr lang="hu-HU" sz="1000" dirty="0" err="1">
                <a:solidFill>
                  <a:srgbClr val="9DA8C4"/>
                </a:solidFill>
              </a:rPr>
              <a:t>box-plot</a:t>
            </a:r>
            <a:r>
              <a:rPr lang="hu-HU" sz="1000" dirty="0">
                <a:solidFill>
                  <a:srgbClr val="9DA8C4"/>
                </a:solidFill>
              </a:rPr>
              <a:t> az </a:t>
            </a:r>
            <a:r>
              <a:rPr lang="hu-HU" sz="1000" dirty="0" err="1">
                <a:solidFill>
                  <a:srgbClr val="9DA8C4"/>
                </a:solidFill>
              </a:rPr>
              <a:t>interkvartilis</a:t>
            </a:r>
            <a:r>
              <a:rPr lang="hu-HU" sz="1000" dirty="0">
                <a:solidFill>
                  <a:srgbClr val="9DA8C4"/>
                </a:solidFill>
              </a:rPr>
              <a:t> tartományt és a medián értékeket mutatja. Rövidítések: G1: kezelt csoport; G2: kontroll csoport. A csillagok a csoportok közötti statisztikai különbségeket (p &lt; 0.05) jelzik. A szaggatott minta a G1-et, a csíkos minta pedig a G2-t jelöli.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9EF346B-13E5-28C8-BC73-CAD0B5E20ABB}"/>
              </a:ext>
            </a:extLst>
          </p:cNvPr>
          <p:cNvSpPr txBox="1"/>
          <p:nvPr/>
        </p:nvSpPr>
        <p:spPr>
          <a:xfrm rot="16200000">
            <a:off x="-86449" y="3919531"/>
            <a:ext cx="159304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/>
              <a:t>gépi lélegeztetés (nap)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A8DD2B7-8459-F808-1534-E36EE7CA219D}"/>
              </a:ext>
            </a:extLst>
          </p:cNvPr>
          <p:cNvSpPr txBox="1"/>
          <p:nvPr/>
        </p:nvSpPr>
        <p:spPr>
          <a:xfrm rot="16200000">
            <a:off x="4814906" y="3580949"/>
            <a:ext cx="185313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/>
              <a:t>Keringéstámogatási igény (nap)</a:t>
            </a:r>
          </a:p>
        </p:txBody>
      </p:sp>
    </p:spTree>
    <p:extLst>
      <p:ext uri="{BB962C8B-B14F-4D97-AF65-F5344CB8AC3E}">
        <p14:creationId xmlns:p14="http://schemas.microsoft.com/office/powerpoint/2010/main" val="3208941253"/>
      </p:ext>
    </p:extLst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217F5A-EBE6-8602-0E1C-D92D698E5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Invazív</a:t>
            </a:r>
            <a:r>
              <a:rPr lang="hu-HU" dirty="0"/>
              <a:t> </a:t>
            </a:r>
            <a:r>
              <a:rPr lang="hu-HU" dirty="0" err="1"/>
              <a:t>haemodinamikai</a:t>
            </a:r>
            <a:r>
              <a:rPr lang="hu-HU" dirty="0"/>
              <a:t> mérések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8173393-CB1C-538E-B66A-3B163A63FE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2000" dirty="0"/>
              <a:t>Eredmények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D0D792C-407D-0610-E35D-119DEA9D90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5357" y="5627136"/>
            <a:ext cx="10092841" cy="527802"/>
          </a:xfrm>
        </p:spPr>
        <p:txBody>
          <a:bodyPr/>
          <a:lstStyle/>
          <a:p>
            <a:pPr marL="0" indent="0">
              <a:buNone/>
            </a:pPr>
            <a:r>
              <a:rPr lang="hu-HU" sz="1000" dirty="0">
                <a:solidFill>
                  <a:srgbClr val="9DA8C4"/>
                </a:solidFill>
              </a:rPr>
              <a:t>A </a:t>
            </a:r>
            <a:r>
              <a:rPr lang="hu-HU" sz="1000" dirty="0" err="1">
                <a:solidFill>
                  <a:srgbClr val="9DA8C4"/>
                </a:solidFill>
              </a:rPr>
              <a:t>box-plot</a:t>
            </a:r>
            <a:r>
              <a:rPr lang="hu-HU" sz="1000" dirty="0">
                <a:solidFill>
                  <a:srgbClr val="9DA8C4"/>
                </a:solidFill>
              </a:rPr>
              <a:t> az </a:t>
            </a:r>
            <a:r>
              <a:rPr lang="hu-HU" sz="1000" dirty="0" err="1">
                <a:solidFill>
                  <a:srgbClr val="9DA8C4"/>
                </a:solidFill>
              </a:rPr>
              <a:t>interkvartilis</a:t>
            </a:r>
            <a:r>
              <a:rPr lang="hu-HU" sz="1000" dirty="0">
                <a:solidFill>
                  <a:srgbClr val="9DA8C4"/>
                </a:solidFill>
              </a:rPr>
              <a:t> tartományt és a medián értékeket mutatja. Rövidítések: G1: 1. csoport; G2: A szaggatott minta a G1-et, a csíkos minta pedig a G2-t jelöli. T0: &lt; 12 órával a felvétel után, T1: első nap, T2: harmadik nap, T3: ötödik nap. A csillagok a csoportok közötti statisztikai különbséget jelöli (p &lt; 0.05) 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218F980-66AE-5984-C5AB-ED8F60543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" r="20415" b="6811"/>
          <a:stretch/>
        </p:blipFill>
        <p:spPr bwMode="auto">
          <a:xfrm>
            <a:off x="804956" y="2045136"/>
            <a:ext cx="5326642" cy="358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2382558"/>
      </p:ext>
    </p:extLst>
  </p:cSld>
  <p:clrMapOvr>
    <a:masterClrMapping/>
  </p:clrMapOvr>
  <p:transition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D8E7AA-373E-D598-4849-1FCD6189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Vesefunkciós paraméterek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6506C68-DC52-41C6-6364-75BB8BD265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2000" dirty="0"/>
              <a:t>Eredmények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1EE2112-8B7C-062F-8FD9-ED240914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443" y="5492520"/>
            <a:ext cx="9248427" cy="554400"/>
          </a:xfrm>
        </p:spPr>
        <p:txBody>
          <a:bodyPr/>
          <a:lstStyle/>
          <a:p>
            <a:r>
              <a:rPr lang="hu-HU" sz="1000" dirty="0"/>
              <a:t>A </a:t>
            </a:r>
            <a:r>
              <a:rPr lang="hu-HU" sz="1000" dirty="0" err="1"/>
              <a:t>box-plot</a:t>
            </a:r>
            <a:r>
              <a:rPr lang="hu-HU" sz="1000" dirty="0"/>
              <a:t> az </a:t>
            </a:r>
            <a:r>
              <a:rPr lang="hu-HU" sz="1000" dirty="0" err="1"/>
              <a:t>interkvartilis</a:t>
            </a:r>
            <a:r>
              <a:rPr lang="hu-HU" sz="1000" dirty="0"/>
              <a:t> tartományt és a mediánértékeket mutatja. Rövidítések: G1: kezelt csoport; G2: kontroll csoport. A szaggatott minta a G1-et, a csíkos minta pedig a G2-t jelöli. T0: &lt; 12 órával a felvétel után, T1: első nap, T2: harmadik nap, T3: ötödik nap.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61F262E-AD3A-BE31-53FB-B26C02BE53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3" r="16061"/>
          <a:stretch/>
        </p:blipFill>
        <p:spPr bwMode="auto">
          <a:xfrm>
            <a:off x="5395950" y="2235600"/>
            <a:ext cx="4765320" cy="3378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DD5F6DC-C321-ACF5-5DB6-0CC599497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181" r="19302" b="5499"/>
          <a:stretch/>
        </p:blipFill>
        <p:spPr bwMode="auto">
          <a:xfrm>
            <a:off x="267230" y="2118930"/>
            <a:ext cx="5015056" cy="3378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2805390"/>
      </p:ext>
    </p:extLst>
  </p:cSld>
  <p:clrMapOvr>
    <a:masterClrMapping/>
  </p:clrMapOvr>
  <p:transition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3AB9424A-EA64-17B3-4EE6-A498BCB3D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2000" dirty="0"/>
              <a:t>Eredmények</a:t>
            </a:r>
          </a:p>
          <a:p>
            <a:endParaRPr lang="hu-HU" dirty="0"/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C00197D5-61CB-9E8A-CD5E-8100F2FA9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050102"/>
              </p:ext>
            </p:extLst>
          </p:nvPr>
        </p:nvGraphicFramePr>
        <p:xfrm>
          <a:off x="741600" y="1482811"/>
          <a:ext cx="9384762" cy="414447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045062">
                  <a:extLst>
                    <a:ext uri="{9D8B030D-6E8A-4147-A177-3AD203B41FA5}">
                      <a16:colId xmlns:a16="http://schemas.microsoft.com/office/drawing/2014/main" val="148911587"/>
                    </a:ext>
                  </a:extLst>
                </a:gridCol>
                <a:gridCol w="1458049">
                  <a:extLst>
                    <a:ext uri="{9D8B030D-6E8A-4147-A177-3AD203B41FA5}">
                      <a16:colId xmlns:a16="http://schemas.microsoft.com/office/drawing/2014/main" val="933185158"/>
                    </a:ext>
                  </a:extLst>
                </a:gridCol>
                <a:gridCol w="1523724">
                  <a:extLst>
                    <a:ext uri="{9D8B030D-6E8A-4147-A177-3AD203B41FA5}">
                      <a16:colId xmlns:a16="http://schemas.microsoft.com/office/drawing/2014/main" val="3407836820"/>
                    </a:ext>
                  </a:extLst>
                </a:gridCol>
                <a:gridCol w="2250958">
                  <a:extLst>
                    <a:ext uri="{9D8B030D-6E8A-4147-A177-3AD203B41FA5}">
                      <a16:colId xmlns:a16="http://schemas.microsoft.com/office/drawing/2014/main" val="865220596"/>
                    </a:ext>
                  </a:extLst>
                </a:gridCol>
                <a:gridCol w="1106969">
                  <a:extLst>
                    <a:ext uri="{9D8B030D-6E8A-4147-A177-3AD203B41FA5}">
                      <a16:colId xmlns:a16="http://schemas.microsoft.com/office/drawing/2014/main" val="3682449274"/>
                    </a:ext>
                  </a:extLst>
                </a:gridCol>
              </a:tblGrid>
              <a:tr h="5656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Kimenetel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összesen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n=43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G1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n=23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G2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n=20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P-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érték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8257296"/>
                  </a:ext>
                </a:extLst>
              </a:tr>
              <a:tr h="3842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Elsődleges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kimenetel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hu-H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0594"/>
                  </a:ext>
                </a:extLst>
              </a:tr>
              <a:tr h="39101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MV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időtartama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effectLst/>
                        </a:rPr>
                        <a:t>napok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8 (2-12)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4 (2-6)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12 (7-17)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4637526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Vazopresszor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terápia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időtartama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 (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napok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7 (3-9)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4 (2-6)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10 (6.8-13.3)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3585589"/>
                  </a:ext>
                </a:extLst>
              </a:tr>
              <a:tr h="2991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Másodlagos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kimenetel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5437023"/>
                  </a:ext>
                </a:extLst>
              </a:tr>
              <a:tr h="43415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AB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kezelés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időtartam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napok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12 (6-18.5)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9 (3.5-14.5)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16 (8.8-17)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0.004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4721144"/>
                  </a:ext>
                </a:extLst>
              </a:tr>
              <a:tr h="2991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ICU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mortalitás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n (%)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22 (51.2)</a:t>
                      </a:r>
                      <a:endParaRPr lang="hu-HU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8 (34.8)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14 (70)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0.021</a:t>
                      </a:r>
                      <a:endParaRPr lang="hu-HU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7377555"/>
                  </a:ext>
                </a:extLst>
              </a:tr>
              <a:tr h="2991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Kórházi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000" b="0" dirty="0">
                          <a:solidFill>
                            <a:schemeClr val="tx1"/>
                          </a:solidFill>
                          <a:effectLst/>
                        </a:rPr>
                        <a:t>mortalitás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n (%)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27 (62.8)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12 (52.2)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15 (75)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0.122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9141883"/>
                  </a:ext>
                </a:extLst>
              </a:tr>
              <a:tr h="2991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28-napos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mortalitás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n (%)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23 (53.4)</a:t>
                      </a:r>
                      <a:endParaRPr lang="hu-HU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11 (47.8)</a:t>
                      </a:r>
                      <a:endParaRPr lang="hu-HU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12 (60)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0.425</a:t>
                      </a:r>
                      <a:endParaRPr lang="hu-HU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1934916"/>
                  </a:ext>
                </a:extLst>
              </a:tr>
              <a:tr h="2991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60-day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mortalitás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n (%)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27 (62.8)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12 (52.2)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15 (75)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0.122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4665148"/>
                  </a:ext>
                </a:extLst>
              </a:tr>
              <a:tr h="421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ICU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tartózkodás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napok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hu-HU" sz="10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12 (6-17.5)</a:t>
                      </a:r>
                      <a:endParaRPr lang="hu-HU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8 (2-6)</a:t>
                      </a:r>
                      <a:endParaRPr lang="hu-HU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17 (7-17)</a:t>
                      </a:r>
                      <a:endParaRPr lang="hu-HU" sz="10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hu-HU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9200378"/>
                  </a:ext>
                </a:extLst>
              </a:tr>
            </a:tbl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0CF6766B-CCDF-7627-422F-B938B01BF768}"/>
              </a:ext>
            </a:extLst>
          </p:cNvPr>
          <p:cNvSpPr txBox="1"/>
          <p:nvPr/>
        </p:nvSpPr>
        <p:spPr>
          <a:xfrm>
            <a:off x="668502" y="5627282"/>
            <a:ext cx="9457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rgbClr val="9DA8C4"/>
                </a:solidFill>
              </a:rPr>
              <a:t>A folytonos változókat mediánként (25-75. </a:t>
            </a:r>
            <a:r>
              <a:rPr lang="hu-HU" sz="1000" dirty="0" err="1">
                <a:solidFill>
                  <a:srgbClr val="9DA8C4"/>
                </a:solidFill>
              </a:rPr>
              <a:t>percentilis</a:t>
            </a:r>
            <a:r>
              <a:rPr lang="hu-HU" sz="1000" dirty="0">
                <a:solidFill>
                  <a:srgbClr val="9DA8C4"/>
                </a:solidFill>
              </a:rPr>
              <a:t>), a kategorikus változókat pedig számként (százalékban) adjuk meg. A szignifikancia szintje p &lt; 0.05. Rövidítések: MV: Mechanikus lélegeztetés. AB kezelés időtartama: Antibiotikum-kezelés időtartama, ICU: intenzív osztály</a:t>
            </a:r>
          </a:p>
        </p:txBody>
      </p:sp>
    </p:spTree>
    <p:extLst>
      <p:ext uri="{BB962C8B-B14F-4D97-AF65-F5344CB8AC3E}">
        <p14:creationId xmlns:p14="http://schemas.microsoft.com/office/powerpoint/2010/main" val="13672779"/>
      </p:ext>
    </p:extLst>
  </p:cSld>
  <p:clrMapOvr>
    <a:masterClrMapping/>
  </p:clrMapOvr>
  <p:transition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EA9BBE7C-768B-A17D-716C-9742DC4A9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2000" dirty="0"/>
              <a:t>Konklúzió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75CECB4-7472-6558-A882-9925E0507A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1600" y="1862805"/>
            <a:ext cx="10526625" cy="3532618"/>
          </a:xfrm>
        </p:spPr>
        <p:txBody>
          <a:bodyPr/>
          <a:lstStyle/>
          <a:p>
            <a:r>
              <a:rPr lang="hu-HU" dirty="0">
                <a:solidFill>
                  <a:srgbClr val="173163"/>
                </a:solidFill>
              </a:rPr>
              <a:t>A kombinált C-vitamin és </a:t>
            </a:r>
            <a:r>
              <a:rPr lang="hu-HU" dirty="0" err="1">
                <a:solidFill>
                  <a:srgbClr val="173163"/>
                </a:solidFill>
              </a:rPr>
              <a:t>tiamin</a:t>
            </a:r>
            <a:r>
              <a:rPr lang="hu-HU" dirty="0">
                <a:solidFill>
                  <a:srgbClr val="173163"/>
                </a:solidFill>
              </a:rPr>
              <a:t> terápia mellékhatásoktól mentes, előnyös lehet felnőttkori szeptikus sokkban a gépi lélegeztetés és </a:t>
            </a:r>
            <a:r>
              <a:rPr lang="hu-HU" dirty="0" err="1">
                <a:solidFill>
                  <a:srgbClr val="173163"/>
                </a:solidFill>
              </a:rPr>
              <a:t>vazopresszor</a:t>
            </a:r>
            <a:r>
              <a:rPr lang="hu-HU" dirty="0">
                <a:solidFill>
                  <a:srgbClr val="173163"/>
                </a:solidFill>
              </a:rPr>
              <a:t> kezelés időtartamára, az antibiotikum-kezelés hosszára és az intenzív osztályon bekövetkező halálozásra. </a:t>
            </a:r>
          </a:p>
          <a:p>
            <a:r>
              <a:rPr lang="hu-HU" dirty="0">
                <a:solidFill>
                  <a:srgbClr val="173163"/>
                </a:solidFill>
              </a:rPr>
              <a:t>A kórházi halálozás, valamint a 28-60 napos mortalitás azonban nem csökkent a vizsgált populációnkban. </a:t>
            </a:r>
          </a:p>
          <a:p>
            <a:r>
              <a:rPr lang="hu-HU" dirty="0">
                <a:solidFill>
                  <a:srgbClr val="173163"/>
                </a:solidFill>
              </a:rPr>
              <a:t>Komplex vitamin terápiánk szívindexre gyakorolt pozitív hatásaival kapcsolatos eredményeink újak a szakirodalomban, és ígéretesek lehetnek, további klinikai vizsgálatok ajánlottak.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3830039"/>
      </p:ext>
    </p:extLst>
  </p:cSld>
  <p:clrMapOvr>
    <a:masterClrMapping/>
  </p:clrMapOvr>
  <p:transition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982137" y="2059084"/>
            <a:ext cx="11038413" cy="925200"/>
          </a:xfrm>
        </p:spPr>
        <p:txBody>
          <a:bodyPr/>
          <a:lstStyle/>
          <a:p>
            <a:r>
              <a:rPr lang="hu-HU" sz="3600" dirty="0"/>
              <a:t>Köszönöm a megtisztelő figyelmet</a:t>
            </a:r>
            <a:r>
              <a:rPr lang="hu-HU" sz="4800" dirty="0"/>
              <a:t>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1B0CD30-48C8-0A5E-94B7-EB501D5517DF}"/>
              </a:ext>
            </a:extLst>
          </p:cNvPr>
          <p:cNvSpPr txBox="1"/>
          <p:nvPr/>
        </p:nvSpPr>
        <p:spPr>
          <a:xfrm>
            <a:off x="5211097" y="3116826"/>
            <a:ext cx="6470680" cy="1498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173163"/>
                </a:solidFill>
                <a:latin typeface="Poppins Regular" panose="020B0604020202020204" charset="-18"/>
                <a:cs typeface="Poppins Regular" panose="020B0604020202020204" charset="-18"/>
              </a:rPr>
              <a:t>Külön köszönet illeti: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73163"/>
                </a:solidFill>
                <a:latin typeface="Poppins Regular" panose="020B0604020202020204" charset="-18"/>
                <a:cs typeface="Poppins Regular" panose="020B0604020202020204" charset="-18"/>
              </a:rPr>
              <a:t>Prof. Dr. </a:t>
            </a:r>
            <a:r>
              <a:rPr lang="hu-HU" dirty="0" err="1">
                <a:solidFill>
                  <a:srgbClr val="173163"/>
                </a:solidFill>
                <a:latin typeface="Poppins Regular" panose="020B0604020202020204" charset="-18"/>
                <a:cs typeface="Poppins Regular" panose="020B0604020202020204" charset="-18"/>
              </a:rPr>
              <a:t>Mühl</a:t>
            </a:r>
            <a:r>
              <a:rPr lang="hu-HU" dirty="0">
                <a:solidFill>
                  <a:srgbClr val="173163"/>
                </a:solidFill>
                <a:latin typeface="Poppins Regular" panose="020B0604020202020204" charset="-18"/>
                <a:cs typeface="Poppins Regular" panose="020B0604020202020204" charset="-18"/>
              </a:rPr>
              <a:t> Diána</a:t>
            </a:r>
            <a:r>
              <a:rPr lang="hu-HU" sz="1600" b="1" baseline="30000" dirty="0">
                <a:solidFill>
                  <a:srgbClr val="173163"/>
                </a:solidFill>
                <a:latin typeface="Poppins Regular" panose="020B0604020202020204" charset="-18"/>
                <a:cs typeface="Poppins Regular" panose="020B0604020202020204" charset="-18"/>
              </a:rPr>
              <a:t>1</a:t>
            </a:r>
            <a:r>
              <a:rPr lang="hu-HU" dirty="0">
                <a:solidFill>
                  <a:srgbClr val="173163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73163"/>
                </a:solidFill>
                <a:latin typeface="Poppins Regular" panose="020B0604020202020204" charset="-18"/>
                <a:cs typeface="Poppins Regular" panose="020B0604020202020204" charset="-18"/>
              </a:rPr>
              <a:t>Dr. Nagy Judit</a:t>
            </a:r>
            <a:r>
              <a:rPr lang="hu-HU" sz="1600" b="1" baseline="30000" dirty="0">
                <a:solidFill>
                  <a:srgbClr val="173163"/>
                </a:solidFill>
                <a:latin typeface="Poppins Regular" panose="020B0604020202020204" charset="-18"/>
                <a:cs typeface="Poppins Regular" panose="020B0604020202020204" charset="-18"/>
              </a:rPr>
              <a:t>1</a:t>
            </a:r>
            <a:endParaRPr lang="hu-HU" dirty="0">
              <a:solidFill>
                <a:srgbClr val="173163"/>
              </a:solidFill>
              <a:latin typeface="Poppins Regular" panose="020B0604020202020204" charset="-18"/>
              <a:cs typeface="Poppins Regular" panose="020B060402020202020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73163"/>
                </a:solidFill>
                <a:latin typeface="Poppins Regular" panose="020B0604020202020204" charset="-18"/>
                <a:cs typeface="Poppins Regular" panose="020B0604020202020204" charset="-18"/>
              </a:rPr>
              <a:t>Prof. Dr. Csontos Csaba</a:t>
            </a:r>
            <a:r>
              <a:rPr lang="hu-HU" sz="1600" b="1" baseline="30000" dirty="0">
                <a:solidFill>
                  <a:srgbClr val="173163"/>
                </a:solidFill>
                <a:latin typeface="Poppins Regular" panose="020B0604020202020204" charset="-18"/>
                <a:cs typeface="Poppins Regular" panose="020B0604020202020204" charset="-18"/>
              </a:rPr>
              <a:t>1</a:t>
            </a:r>
            <a:r>
              <a:rPr lang="hu-HU" dirty="0">
                <a:solidFill>
                  <a:srgbClr val="173163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73163"/>
                </a:solidFill>
                <a:latin typeface="Poppins Regular" panose="020B0604020202020204" charset="-18"/>
                <a:cs typeface="Poppins Regular" panose="020B0604020202020204" charset="-18"/>
              </a:rPr>
              <a:t>PTE KK AITI és PTE KK LMI dolgozói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173163"/>
              </a:solidFill>
              <a:latin typeface="Poppins Regular" panose="020B0604020202020204" charset="-18"/>
              <a:cs typeface="Poppins Regular" panose="020B0604020202020204" charset="-18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D2E68AF-75AD-ED87-9BCF-04BCC756F4F4}"/>
              </a:ext>
            </a:extLst>
          </p:cNvPr>
          <p:cNvSpPr txBox="1"/>
          <p:nvPr/>
        </p:nvSpPr>
        <p:spPr>
          <a:xfrm>
            <a:off x="3634155" y="5672735"/>
            <a:ext cx="5509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rgbClr val="173163"/>
                </a:solidFill>
                <a:latin typeface="Poppins Regular" panose="020B0604020202020204" charset="-18"/>
                <a:cs typeface="Poppins Regular" panose="020B0604020202020204" charset="-18"/>
              </a:rPr>
              <a:t>1: PTE KK </a:t>
            </a:r>
            <a:r>
              <a:rPr lang="hu-HU" sz="1200" dirty="0" err="1">
                <a:solidFill>
                  <a:srgbClr val="173163"/>
                </a:solidFill>
                <a:latin typeface="Poppins Regular" panose="020B0604020202020204" charset="-18"/>
                <a:cs typeface="Poppins Regular" panose="020B0604020202020204" charset="-18"/>
              </a:rPr>
              <a:t>Aneszteziológiai</a:t>
            </a:r>
            <a:r>
              <a:rPr lang="hu-HU" sz="1200" dirty="0">
                <a:solidFill>
                  <a:srgbClr val="173163"/>
                </a:solidFill>
                <a:latin typeface="Poppins Regular" panose="020B0604020202020204" charset="-18"/>
                <a:cs typeface="Poppins Regular" panose="020B0604020202020204" charset="-18"/>
              </a:rPr>
              <a:t> és Intenzív Terápiás Intézet</a:t>
            </a:r>
          </a:p>
        </p:txBody>
      </p:sp>
      <p:sp>
        <p:nvSpPr>
          <p:cNvPr id="2" name="Szöveg helye 4">
            <a:extLst>
              <a:ext uri="{FF2B5EF4-FFF2-40B4-BE49-F238E27FC236}">
                <a16:creationId xmlns:a16="http://schemas.microsoft.com/office/drawing/2014/main" id="{E46F5FA7-1271-1413-4823-ECC670DF80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9600" y="6072616"/>
            <a:ext cx="4172400" cy="367200"/>
          </a:xfrm>
        </p:spPr>
        <p:txBody>
          <a:bodyPr/>
          <a:lstStyle/>
          <a:p>
            <a:r>
              <a:rPr lang="hu-HU" dirty="0">
                <a:latin typeface="Poppins Regular" panose="00000500000000000000" pitchFamily="2" charset="-18"/>
                <a:cs typeface="Poppins Regular" panose="00000500000000000000" pitchFamily="2" charset="-18"/>
              </a:rPr>
              <a:t>Pécs, 2025.09.26-27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7213291"/>
      </p:ext>
    </p:extLst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565033" y="748555"/>
            <a:ext cx="10779996" cy="412200"/>
          </a:xfrm>
        </p:spPr>
        <p:txBody>
          <a:bodyPr/>
          <a:lstStyle/>
          <a:p>
            <a:r>
              <a:rPr lang="hu-HU" sz="2000" dirty="0"/>
              <a:t>Szepszis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 helye 6"/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65033" y="2137160"/>
                <a:ext cx="10675699" cy="5105400"/>
              </a:xfrm>
            </p:spPr>
            <p:txBody>
              <a:bodyPr>
                <a:noAutofit/>
              </a:bodyPr>
              <a:lstStyle/>
              <a:p>
                <a:pPr marL="0" indent="-276266">
                  <a:buSzPct val="100000"/>
                  <a:buFont typeface="Arial"/>
                  <a:buChar char="•"/>
                  <a:defRPr sz="2200">
                    <a:solidFill>
                      <a:srgbClr val="121D46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rPr lang="hu-HU" sz="1800" dirty="0">
                    <a:latin typeface="Poppins Regular" panose="020B0604020202020204" charset="-18"/>
                    <a:cs typeface="Poppins Regular" panose="020B0604020202020204" charset="-18"/>
                  </a:rPr>
                  <a:t>Szepszis 3 definíció: </a:t>
                </a:r>
                <a:r>
                  <a:rPr lang="en-US" sz="1800" b="1" dirty="0">
                    <a:latin typeface="Poppins Regular" panose="020B0604020202020204" charset="-18"/>
                    <a:cs typeface="Poppins Regular" panose="020B0604020202020204" charset="-18"/>
                  </a:rPr>
                  <a:t>é</a:t>
                </a:r>
                <a:r>
                  <a:rPr lang="hu-HU" sz="1800" b="1" dirty="0" err="1">
                    <a:latin typeface="Poppins Regular" panose="020B0604020202020204" charset="-18"/>
                    <a:cs typeface="Poppins Regular" panose="020B0604020202020204" charset="-18"/>
                  </a:rPr>
                  <a:t>letet</a:t>
                </a:r>
                <a:r>
                  <a:rPr lang="hu-HU" sz="1800" b="1" dirty="0">
                    <a:latin typeface="Poppins Regular" panose="020B0604020202020204" charset="-18"/>
                    <a:cs typeface="Poppins Regular" panose="020B0604020202020204" charset="-18"/>
                  </a:rPr>
                  <a:t> veszélyeztető szervi diszfunkció, amelyet az infekcióra adott </a:t>
                </a:r>
                <a:r>
                  <a:rPr lang="hu-HU" sz="1800" b="1" dirty="0" err="1">
                    <a:latin typeface="Poppins Regular" panose="020B0604020202020204" charset="-18"/>
                    <a:cs typeface="Poppins Regular" panose="020B0604020202020204" charset="-18"/>
                  </a:rPr>
                  <a:t>diszregulált</a:t>
                </a:r>
                <a:r>
                  <a:rPr lang="hu-HU" sz="1800" b="1" dirty="0">
                    <a:latin typeface="Poppins Regular" panose="020B0604020202020204" charset="-18"/>
                    <a:cs typeface="Poppins Regular" panose="020B0604020202020204" charset="-18"/>
                  </a:rPr>
                  <a:t> immunválasz jellemez </a:t>
                </a:r>
              </a:p>
              <a:p>
                <a:pPr marL="0" indent="-276266">
                  <a:buSzPct val="100000"/>
                  <a:buFont typeface="Arial"/>
                  <a:buChar char="•"/>
                  <a:defRPr sz="2200">
                    <a:solidFill>
                      <a:srgbClr val="121D46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rPr lang="hu-HU" sz="1800" dirty="0">
                    <a:latin typeface="Poppins Regular" panose="020B0604020202020204" charset="-18"/>
                    <a:cs typeface="Poppins Regular" panose="020B0604020202020204" charset="-18"/>
                  </a:rPr>
                  <a:t>A szeptikus sokk a szepszis egy alcsoportja, ahol a különösen súlyos keringési, sejt- és anyagcsere instabilitás jelentősen növelik a halálozást.</a:t>
                </a:r>
              </a:p>
              <a:p>
                <a:pPr marL="0" indent="-276266">
                  <a:buSzPct val="100000"/>
                  <a:buFont typeface="Arial"/>
                  <a:buChar char="•"/>
                  <a:defRPr sz="2200">
                    <a:solidFill>
                      <a:srgbClr val="121D46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rPr lang="hu-HU" sz="1800" dirty="0">
                    <a:latin typeface="Poppins Regular" panose="020B0604020202020204" charset="-18"/>
                    <a:cs typeface="Poppins Regular" panose="020B0604020202020204" charset="-18"/>
                  </a:rPr>
                  <a:t>SSC </a:t>
                </a:r>
                <a:r>
                  <a:rPr lang="hu-HU" sz="1800" dirty="0" err="1">
                    <a:latin typeface="Poppins Regular" panose="020B0604020202020204" charset="-18"/>
                    <a:cs typeface="Poppins Regular" panose="020B0604020202020204" charset="-18"/>
                  </a:rPr>
                  <a:t>összmortalitás</a:t>
                </a:r>
                <a:r>
                  <a:rPr lang="hu-HU" sz="1800" dirty="0">
                    <a:latin typeface="Poppins Regular" panose="020B0604020202020204" charset="-18"/>
                    <a:cs typeface="Poppins Regular" panose="020B0604020202020204" charset="-18"/>
                  </a:rPr>
                  <a:t> : 37%</a:t>
                </a:r>
                <a14:m>
                  <m:oMath xmlns:m="http://schemas.openxmlformats.org/officeDocument/2006/math">
                    <m:r>
                      <a:rPr lang="hu-HU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hu-HU" sz="1800" dirty="0">
                    <a:latin typeface="Poppins Regular" panose="020B0604020202020204" charset="-18"/>
                    <a:cs typeface="Poppins Regular" panose="020B0604020202020204" charset="-18"/>
                  </a:rPr>
                  <a:t> 30% új terápiás megközelítés szükséges</a:t>
                </a:r>
              </a:p>
              <a:p>
                <a:pPr marL="0" indent="-276266">
                  <a:buSzPct val="100000"/>
                  <a:buFont typeface="Arial"/>
                  <a:buChar char="•"/>
                  <a:defRPr sz="2200">
                    <a:solidFill>
                      <a:srgbClr val="121D46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rPr lang="hu-HU" sz="1800" dirty="0">
                    <a:latin typeface="Poppins Regular" panose="020B0604020202020204" charset="-18"/>
                    <a:cs typeface="Poppins Regular" panose="020B0604020202020204" charset="-18"/>
                  </a:rPr>
                  <a:t>A szepszis több életet követel, mint a tüdő, és több, mint a bél-,mell- és prosztata tumor együttvéve</a:t>
                </a:r>
              </a:p>
              <a:p>
                <a:pPr marL="276266" indent="-276266">
                  <a:buSzPct val="100000"/>
                  <a:buFont typeface="Arial"/>
                  <a:buChar char="•"/>
                  <a:defRPr sz="2200">
                    <a:solidFill>
                      <a:srgbClr val="121D46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endParaRPr lang="hu-HU" dirty="0"/>
              </a:p>
            </p:txBody>
          </p:sp>
        </mc:Choice>
        <mc:Fallback xmlns="">
          <p:sp>
            <p:nvSpPr>
              <p:cNvPr id="7" name="Szöveg hely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65033" y="2137160"/>
                <a:ext cx="10675699" cy="5105400"/>
              </a:xfrm>
              <a:blipFill>
                <a:blip r:embed="rId2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704536"/>
      </p:ext>
    </p:extLst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5E7C7B7B-3D6A-74C6-B8D9-B1711A9AF6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2000" dirty="0"/>
              <a:t>Kockázati tényezők</a:t>
            </a: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D6F11FFF-6E04-22BF-ADAB-6BB81CA90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00" y="541843"/>
            <a:ext cx="11331036" cy="604075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hu-HU" sz="1400" b="1" dirty="0">
                <a:latin typeface="Poppins Regular" panose="020B0604020202020204" charset="-18"/>
                <a:cs typeface="Poppins Regular" panose="020B0604020202020204" charset="-18"/>
              </a:rPr>
            </a:br>
            <a:br>
              <a:rPr lang="hu-HU" sz="1400" b="1" dirty="0">
                <a:latin typeface="Poppins Regular" panose="020B0604020202020204" charset="-18"/>
                <a:cs typeface="Poppins Regular" panose="020B0604020202020204" charset="-18"/>
              </a:rPr>
            </a:br>
            <a:br>
              <a:rPr lang="hu-HU" sz="1400" b="1" dirty="0">
                <a:latin typeface="Poppins Regular" panose="020B0604020202020204" charset="-18"/>
                <a:cs typeface="Poppins Regular" panose="020B0604020202020204" charset="-18"/>
              </a:rPr>
            </a:br>
            <a:r>
              <a:rPr lang="hu-HU" sz="1600" dirty="0">
                <a:solidFill>
                  <a:srgbClr val="FF0000"/>
                </a:solidFill>
                <a:latin typeface="Poppins Bold" panose="020B0604020202020204" charset="-18"/>
                <a:cs typeface="Poppins Bold" panose="020B0604020202020204" charset="-18"/>
              </a:rPr>
              <a:t>Nagyon fiatal (&lt;1 év ) és idős (&gt;75 év), vagy nagyon gyenge egészségi állapotú személyek</a:t>
            </a:r>
            <a:br>
              <a:rPr lang="hu-HU" sz="1600" dirty="0">
                <a:solidFill>
                  <a:srgbClr val="FF0000"/>
                </a:solidFill>
                <a:latin typeface="Poppins Bold" panose="020B0604020202020204" charset="-18"/>
                <a:cs typeface="Poppins Bold" panose="020B0604020202020204" charset="-18"/>
              </a:rPr>
            </a:br>
            <a:br>
              <a:rPr lang="hu-HU" sz="1600" dirty="0">
                <a:solidFill>
                  <a:srgbClr val="FF0000"/>
                </a:solidFill>
                <a:latin typeface="Poppins Regular" panose="020B0604020202020204" charset="-18"/>
                <a:cs typeface="Poppins Regular" panose="020B0604020202020204" charset="-18"/>
              </a:rPr>
            </a:b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Olyan betegek, akiknek az immunrendszere károsodott, beleértve a következőket:</a:t>
            </a:r>
            <a:b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</a:b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- kemoterápiás kezelés alatt álló tumoros betegek</a:t>
            </a:r>
            <a:b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</a:b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- olyan betegek, akiknek az immunfunkciója károsodott (pl. </a:t>
            </a:r>
            <a:r>
              <a:rPr lang="hu-HU" sz="1600" dirty="0" err="1">
                <a:latin typeface="Poppins Regular" panose="020B0604020202020204" charset="-18"/>
                <a:cs typeface="Poppins Regular" panose="020B0604020202020204" charset="-18"/>
              </a:rPr>
              <a:t>cukorbetegek,splenectomián</a:t>
            </a: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 átesettek, sarlósejtes </a:t>
            </a:r>
            <a:r>
              <a:rPr lang="hu-HU" sz="1600" dirty="0" err="1">
                <a:latin typeface="Poppins Regular" panose="020B0604020202020204" charset="-18"/>
                <a:cs typeface="Poppins Regular" panose="020B0604020202020204" charset="-18"/>
              </a:rPr>
              <a:t>anaemiában</a:t>
            </a: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 szenvedők)</a:t>
            </a:r>
            <a:b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</a:b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- tartósan szteroidokat szedők</a:t>
            </a:r>
            <a:b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</a:b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- </a:t>
            </a:r>
            <a:r>
              <a:rPr lang="hu-HU" sz="1600" dirty="0" err="1">
                <a:latin typeface="Poppins Regular" panose="020B0604020202020204" charset="-18"/>
                <a:cs typeface="Poppins Regular" panose="020B0604020202020204" charset="-18"/>
              </a:rPr>
              <a:t>immunszuppresszáns</a:t>
            </a: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 gyógyszereket szedők: pl. </a:t>
            </a:r>
            <a:r>
              <a:rPr lang="hu-HU" sz="1600" dirty="0" err="1">
                <a:latin typeface="Poppins Regular" panose="020B0604020202020204" charset="-18"/>
                <a:cs typeface="Poppins Regular" panose="020B0604020202020204" charset="-18"/>
              </a:rPr>
              <a:t>reumatoid</a:t>
            </a: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600" dirty="0" err="1">
                <a:latin typeface="Poppins Regular" panose="020B0604020202020204" charset="-18"/>
                <a:cs typeface="Poppins Regular" panose="020B0604020202020204" charset="-18"/>
              </a:rPr>
              <a:t>artitiszben</a:t>
            </a: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 szenvedők</a:t>
            </a:r>
            <a:b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</a:b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- olyan személyek, akik az elmúlt 6 hétben műtéten vagy más </a:t>
            </a:r>
            <a:r>
              <a:rPr lang="hu-HU" sz="1600" dirty="0" err="1">
                <a:latin typeface="Poppins Regular" panose="020B0604020202020204" charset="-18"/>
                <a:cs typeface="Poppins Regular" panose="020B0604020202020204" charset="-18"/>
              </a:rPr>
              <a:t>invazív</a:t>
            </a: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 beavatkozáson estek át</a:t>
            </a:r>
            <a:b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</a:b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- olyan személyek, akiknél a bőr integritása sérült</a:t>
            </a:r>
            <a:b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</a:b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- intravénásan kábítószerrel visszaélő személyek</a:t>
            </a:r>
            <a:b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</a:b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- olyan személyek, akiknek </a:t>
            </a:r>
            <a:r>
              <a:rPr lang="hu-HU" sz="1600" dirty="0" err="1">
                <a:latin typeface="Poppins Regular" panose="020B0604020202020204" charset="-18"/>
                <a:cs typeface="Poppins Regular" panose="020B0604020202020204" charset="-18"/>
              </a:rPr>
              <a:t>intravazális</a:t>
            </a: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 eszközük/ katéterük van</a:t>
            </a:r>
            <a:b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</a:br>
            <a:b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</a:br>
            <a:r>
              <a:rPr lang="hu-HU" sz="1600" dirty="0">
                <a:solidFill>
                  <a:srgbClr val="FF0000"/>
                </a:solidFill>
                <a:latin typeface="Poppins Bold" panose="020B0604020202020204" charset="-18"/>
                <a:cs typeface="Poppins Bold" panose="020B0604020202020204" charset="-18"/>
              </a:rPr>
              <a:t>A</a:t>
            </a:r>
            <a:r>
              <a:rPr lang="hu-HU" sz="1600" dirty="0">
                <a:latin typeface="Poppins Bold" panose="020B0604020202020204" charset="-18"/>
                <a:cs typeface="Poppins Bold" panose="020B0604020202020204" charset="-18"/>
              </a:rPr>
              <a:t> </a:t>
            </a:r>
            <a:r>
              <a:rPr lang="hu-HU" sz="1600" dirty="0">
                <a:solidFill>
                  <a:srgbClr val="FF0000"/>
                </a:solidFill>
                <a:latin typeface="Poppins Bold" panose="020B0604020202020204" charset="-18"/>
                <a:cs typeface="Poppins Bold" panose="020B0604020202020204" charset="-18"/>
              </a:rPr>
              <a:t>terhes, szült, terhességmegszakításon vagy vetélésen átesett nők az elmúlt 6 hétben. Különösen azok a nők ,akik :</a:t>
            </a:r>
            <a:br>
              <a:rPr lang="hu-HU" sz="1600" dirty="0">
                <a:solidFill>
                  <a:srgbClr val="FF0000"/>
                </a:solidFill>
                <a:latin typeface="Poppins Bold" panose="020B0604020202020204" charset="-18"/>
                <a:cs typeface="Poppins Bold" panose="020B0604020202020204" charset="-18"/>
              </a:rPr>
            </a:br>
            <a:br>
              <a:rPr lang="hu-HU" sz="1600" dirty="0">
                <a:solidFill>
                  <a:srgbClr val="FF0000"/>
                </a:solidFill>
                <a:latin typeface="Poppins Bold" panose="020B0604020202020204" charset="-18"/>
                <a:cs typeface="Poppins Bold" panose="020B0604020202020204" charset="-18"/>
              </a:rPr>
            </a:b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- deprimált immunrendszerrel rendelkeznek</a:t>
            </a:r>
            <a:b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</a:b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- terhességi cukorbetegségben / cukorbetegségben vagy egyéb társbetegségben szenvednek</a:t>
            </a:r>
            <a:b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</a:b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- akiknél </a:t>
            </a:r>
            <a:r>
              <a:rPr lang="hu-HU" sz="1600" dirty="0" err="1">
                <a:latin typeface="Poppins Regular" panose="020B0604020202020204" charset="-18"/>
                <a:cs typeface="Poppins Regular" panose="020B0604020202020204" charset="-18"/>
              </a:rPr>
              <a:t>invazív</a:t>
            </a: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 beavatkozásra volt szükség (pl. császármetszés)</a:t>
            </a:r>
            <a:b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</a:b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- szoros kapcsolatban áll/állt például A csoportú </a:t>
            </a:r>
            <a:r>
              <a:rPr lang="hu-HU" sz="1600" dirty="0" err="1">
                <a:latin typeface="Poppins Regular" panose="020B0604020202020204" charset="-18"/>
                <a:cs typeface="Poppins Regular" panose="020B0604020202020204" charset="-18"/>
              </a:rPr>
              <a:t>streptococcus</a:t>
            </a: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 fertőzésben szenvedő személyekkel</a:t>
            </a:r>
            <a:b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</a:br>
            <a:r>
              <a:rPr lang="hu-HU" sz="1600" dirty="0">
                <a:latin typeface="Poppins Regular" panose="020B0604020202020204" charset="-18"/>
                <a:cs typeface="Poppins Regular" panose="020B0604020202020204" charset="-18"/>
              </a:rPr>
              <a:t>- folyamatos hüvelyi vérzés vagy kellemetlen hüvelyi folyás jelentkezik</a:t>
            </a:r>
            <a:br>
              <a:rPr lang="hu-HU" sz="1800" dirty="0">
                <a:latin typeface="Poppins Regular" panose="020B0604020202020204" charset="-18"/>
                <a:cs typeface="Poppins Regular" panose="020B0604020202020204" charset="-18"/>
              </a:rPr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9031245"/>
      </p:ext>
    </p:extLst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578602" y="698384"/>
            <a:ext cx="11004998" cy="803814"/>
          </a:xfrm>
        </p:spPr>
        <p:txBody>
          <a:bodyPr/>
          <a:lstStyle/>
          <a:p>
            <a:pPr algn="just"/>
            <a:r>
              <a:rPr lang="hu-HU" sz="2000" dirty="0"/>
              <a:t>P.E. Marik és munkacsoportja 2017 : C-vitamin, a </a:t>
            </a:r>
            <a:r>
              <a:rPr lang="hu-HU" sz="2000" dirty="0" err="1"/>
              <a:t>tiamin</a:t>
            </a:r>
            <a:r>
              <a:rPr lang="hu-HU" sz="2000" dirty="0"/>
              <a:t> és a hidrokortizon </a:t>
            </a:r>
            <a:br>
              <a:rPr lang="hu-HU" sz="2000" dirty="0"/>
            </a:br>
            <a:r>
              <a:rPr lang="hu-HU" sz="2000" dirty="0"/>
              <a:t>mint a szeptikus betegek szupportív terápiája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786375" y="6472406"/>
            <a:ext cx="6750000" cy="240469"/>
          </a:xfrm>
          <a:prstGeom prst="rect">
            <a:avLst/>
          </a:prstGeom>
        </p:spPr>
        <p:txBody>
          <a:bodyPr/>
          <a:lstStyle/>
          <a:p>
            <a:r>
              <a:rPr lang="fr-FR" b="0" i="0" dirty="0">
                <a:solidFill>
                  <a:srgbClr val="212121"/>
                </a:solidFill>
                <a:effectLst/>
                <a:latin typeface="Poppins Regular" panose="020B0604020202020204" charset="-18"/>
                <a:cs typeface="Poppins Regular" panose="020B0604020202020204" charset="-18"/>
              </a:rPr>
              <a:t> DOI: </a:t>
            </a:r>
            <a:r>
              <a:rPr lang="fr-FR" b="0" i="0" u="sng" dirty="0">
                <a:solidFill>
                  <a:srgbClr val="205493"/>
                </a:solidFill>
                <a:effectLst/>
                <a:latin typeface="Poppins Regular" panose="020B0604020202020204" charset="-18"/>
                <a:cs typeface="Poppins Regular" panose="020B0604020202020204" charset="-18"/>
                <a:hlinkClick r:id="rId2"/>
              </a:rPr>
              <a:t>10.1016/j.chest.2016.11.036</a:t>
            </a:r>
            <a:endParaRPr lang="fr-FR" b="0" i="0" dirty="0">
              <a:solidFill>
                <a:srgbClr val="212121"/>
              </a:solidFill>
              <a:effectLst/>
              <a:latin typeface="Poppins Regular" panose="020B0604020202020204" charset="-18"/>
              <a:cs typeface="Poppins Regular" panose="020B0604020202020204" charset="-18"/>
            </a:endParaRPr>
          </a:p>
          <a:p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2"/>
          </p:nvPr>
        </p:nvSpPr>
        <p:spPr>
          <a:xfrm>
            <a:off x="0" y="4227454"/>
            <a:ext cx="4280400" cy="13542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121D46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lang="en-US" sz="16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PCT </a:t>
            </a:r>
            <a:r>
              <a:rPr lang="en-US" sz="16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szint</a:t>
            </a:r>
            <a:r>
              <a:rPr lang="en-US" sz="16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en-US" sz="16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szignifikáns</a:t>
            </a:r>
            <a:r>
              <a:rPr lang="en-US" sz="16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en-US" sz="16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csökkenése</a:t>
            </a:r>
            <a:endParaRPr lang="en-US" sz="1600" dirty="0">
              <a:solidFill>
                <a:srgbClr val="9DA8C4"/>
              </a:solidFill>
              <a:latin typeface="Poppins Regular" panose="020B0604020202020204" charset="-18"/>
              <a:cs typeface="Poppins Regular" panose="020B0604020202020204" charset="-18"/>
            </a:endParaRP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5"/>
          </p:nvPr>
        </p:nvSpPr>
        <p:spPr>
          <a:xfrm>
            <a:off x="4013202" y="4227455"/>
            <a:ext cx="3898400" cy="13542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121D46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lang="hu-HU" sz="1600" dirty="0" err="1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vazopresszor</a:t>
            </a:r>
            <a:r>
              <a:rPr lang="hu-HU" sz="1600" dirty="0">
                <a:solidFill>
                  <a:srgbClr val="9DA8C4"/>
                </a:solidFill>
                <a:latin typeface="Poppins Regular" panose="020B0604020202020204" charset="-18"/>
                <a:cs typeface="Poppins Regular" panose="020B0604020202020204" charset="-18"/>
              </a:rPr>
              <a:t> igény szignifikáns csökkenése</a:t>
            </a:r>
          </a:p>
          <a:p>
            <a:pPr>
              <a:defRPr sz="1800">
                <a:solidFill>
                  <a:srgbClr val="121D46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 lang="hu-HU" dirty="0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6"/>
          </p:nvPr>
        </p:nvSpPr>
        <p:spPr>
          <a:xfrm>
            <a:off x="7597940" y="3975690"/>
            <a:ext cx="4326864" cy="1857745"/>
          </a:xfrm>
        </p:spPr>
        <p:txBody>
          <a:bodyPr>
            <a:normAutofit/>
          </a:bodyPr>
          <a:lstStyle/>
          <a:p>
            <a:pPr lvl="1"/>
            <a:r>
              <a:rPr lang="hu-HU" sz="1700" dirty="0">
                <a:solidFill>
                  <a:srgbClr val="9DA8C4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SOFA pontszám szignifikáns csökkenése</a:t>
            </a:r>
          </a:p>
          <a:p>
            <a:pPr lvl="1"/>
            <a:r>
              <a:rPr lang="hu-HU" sz="1700" dirty="0">
                <a:solidFill>
                  <a:srgbClr val="9DA8C4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intenzív osztályon kezelt napok számának szignifikáns csökkenése</a:t>
            </a:r>
          </a:p>
          <a:p>
            <a:pPr lvl="1"/>
            <a:r>
              <a:rPr lang="hu-HU" sz="1700" dirty="0">
                <a:solidFill>
                  <a:srgbClr val="9DA8C4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a kórházi mortalitás szignifikáns csökkenése </a:t>
            </a:r>
          </a:p>
          <a:p>
            <a:pPr>
              <a:lnSpc>
                <a:spcPct val="150000"/>
              </a:lnSpc>
              <a:defRPr sz="1800">
                <a:solidFill>
                  <a:srgbClr val="121D46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 lang="hu-HU" dirty="0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FF774CC-9539-3039-3E6C-B6C3DFF6D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3"/>
          <a:stretch/>
        </p:blipFill>
        <p:spPr>
          <a:xfrm>
            <a:off x="741600" y="1991024"/>
            <a:ext cx="3165542" cy="231512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8D44F54-7DB0-66DD-5F93-C00A2F3CD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400" y="1991024"/>
            <a:ext cx="3050342" cy="2327485"/>
          </a:xfrm>
          <a:prstGeom prst="rect">
            <a:avLst/>
          </a:prstGeom>
        </p:spPr>
      </p:pic>
      <p:sp>
        <p:nvSpPr>
          <p:cNvPr id="6" name="Shape 2549">
            <a:extLst>
              <a:ext uri="{FF2B5EF4-FFF2-40B4-BE49-F238E27FC236}">
                <a16:creationId xmlns:a16="http://schemas.microsoft.com/office/drawing/2014/main" id="{65CD9EAA-A45E-ACFA-E95F-6BC200461BD4}"/>
              </a:ext>
            </a:extLst>
          </p:cNvPr>
          <p:cNvSpPr/>
          <p:nvPr/>
        </p:nvSpPr>
        <p:spPr>
          <a:xfrm>
            <a:off x="9453900" y="3148588"/>
            <a:ext cx="417600" cy="417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defTabSz="228536">
              <a:def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62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90993576"/>
      </p:ext>
    </p:extLst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2315160" y="4189196"/>
            <a:ext cx="10749375" cy="554400"/>
          </a:xfrm>
        </p:spPr>
        <p:txBody>
          <a:bodyPr/>
          <a:lstStyle/>
          <a:p>
            <a:r>
              <a:rPr lang="hu-HU" dirty="0"/>
              <a:t>Szent-Györgyi Albert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5"/>
          </p:nvPr>
        </p:nvSpPr>
        <p:spPr>
          <a:xfrm>
            <a:off x="2223720" y="2917530"/>
            <a:ext cx="8989110" cy="2260406"/>
          </a:xfrm>
        </p:spPr>
        <p:txBody>
          <a:bodyPr/>
          <a:lstStyle/>
          <a:p>
            <a:r>
              <a:rPr lang="hu-HU" sz="2000" dirty="0"/>
              <a:t>„ </a:t>
            </a:r>
            <a:r>
              <a:rPr lang="hu-HU" sz="2000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hu-HU" sz="2000" b="1" i="0" u="none" strike="noStrike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vitamin</a:t>
            </a:r>
            <a:r>
              <a:rPr lang="hu-HU" sz="2000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olyan anyag, ami akkor okoz betegséget, ha nem esszük meg. </a:t>
            </a:r>
            <a:r>
              <a:rPr lang="hu-HU" sz="2000" dirty="0"/>
              <a:t>”</a:t>
            </a:r>
          </a:p>
        </p:txBody>
      </p:sp>
      <p:pic>
        <p:nvPicPr>
          <p:cNvPr id="1026" name="Picture 2" descr="Szent-Györgyi Albert idézetek">
            <a:extLst>
              <a:ext uri="{FF2B5EF4-FFF2-40B4-BE49-F238E27FC236}">
                <a16:creationId xmlns:a16="http://schemas.microsoft.com/office/drawing/2014/main" id="{50D5001B-CF61-93DC-9409-96B08881F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60" y="357311"/>
            <a:ext cx="2401187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073209"/>
      </p:ext>
    </p:extLst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 helye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2000" dirty="0"/>
              <a:t>C-vitamin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C7832624-B00E-5EFE-2E02-E79FCA122F8D}"/>
              </a:ext>
            </a:extLst>
          </p:cNvPr>
          <p:cNvSpPr txBox="1">
            <a:spLocks/>
          </p:cNvSpPr>
          <p:nvPr/>
        </p:nvSpPr>
        <p:spPr>
          <a:xfrm>
            <a:off x="383742" y="1516685"/>
            <a:ext cx="10131425" cy="47297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39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9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8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8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7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95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u-HU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u-HU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u-HU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u-H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7CF20426-123D-DD02-36A6-B6719AF490A7}"/>
              </a:ext>
            </a:extLst>
          </p:cNvPr>
          <p:cNvSpPr txBox="1">
            <a:spLocks/>
          </p:cNvSpPr>
          <p:nvPr/>
        </p:nvSpPr>
        <p:spPr>
          <a:xfrm>
            <a:off x="741600" y="1112194"/>
            <a:ext cx="10131425" cy="53241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39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9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8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8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7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95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50000"/>
              </a:lnSpc>
              <a:spcBef>
                <a:spcPts val="0"/>
              </a:spcBef>
            </a:pPr>
            <a:r>
              <a:rPr lang="hu-HU" sz="18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antioxidáns (semlegesíti a ROS-t)</a:t>
            </a:r>
          </a:p>
          <a:p>
            <a:pPr marL="0" lvl="1" algn="just">
              <a:lnSpc>
                <a:spcPct val="150000"/>
              </a:lnSpc>
              <a:spcBef>
                <a:spcPts val="0"/>
              </a:spcBef>
            </a:pPr>
            <a:r>
              <a:rPr lang="hu-HU" sz="18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fokozott immunvédekezés</a:t>
            </a:r>
          </a:p>
          <a:p>
            <a:pPr marL="0" lvl="1" algn="just">
              <a:lnSpc>
                <a:spcPct val="150000"/>
              </a:lnSpc>
              <a:spcBef>
                <a:spcPts val="0"/>
              </a:spcBef>
            </a:pPr>
            <a:r>
              <a:rPr lang="hu-HU" sz="18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számos enzim </a:t>
            </a:r>
            <a:r>
              <a:rPr lang="hu-HU" sz="1800" dirty="0" err="1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kofaktora</a:t>
            </a:r>
            <a:r>
              <a:rPr lang="hu-HU" sz="18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 endogén NA szintézis nő</a:t>
            </a:r>
          </a:p>
          <a:p>
            <a:pPr marL="0" lvl="1" algn="just">
              <a:lnSpc>
                <a:spcPct val="150000"/>
              </a:lnSpc>
              <a:spcBef>
                <a:spcPts val="0"/>
              </a:spcBef>
            </a:pPr>
            <a:r>
              <a:rPr lang="hu-HU" sz="1800" dirty="0" err="1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bakteriosztatikus</a:t>
            </a:r>
            <a:r>
              <a:rPr lang="hu-HU" sz="18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 hatás </a:t>
            </a:r>
          </a:p>
          <a:p>
            <a:pPr marL="0" lvl="1" algn="just">
              <a:lnSpc>
                <a:spcPct val="150000"/>
              </a:lnSpc>
              <a:spcBef>
                <a:spcPts val="0"/>
              </a:spcBef>
            </a:pPr>
            <a:r>
              <a:rPr lang="hu-HU" sz="1800" dirty="0" err="1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mikrovaszkuláris</a:t>
            </a:r>
            <a:r>
              <a:rPr lang="hu-HU" sz="18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 funkció megőrzés</a:t>
            </a:r>
          </a:p>
          <a:p>
            <a:pPr marL="0" lvl="1" algn="just">
              <a:lnSpc>
                <a:spcPct val="150000"/>
              </a:lnSpc>
              <a:spcBef>
                <a:spcPts val="0"/>
              </a:spcBef>
            </a:pPr>
            <a:r>
              <a:rPr lang="hu-HU" sz="1800" dirty="0" err="1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eNOS</a:t>
            </a:r>
            <a:r>
              <a:rPr lang="hu-HU" sz="18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 szint emelés, </a:t>
            </a:r>
            <a:r>
              <a:rPr lang="hu-HU" sz="1800" dirty="0" err="1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iNOS</a:t>
            </a:r>
            <a:r>
              <a:rPr lang="hu-HU" sz="18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 szint csökkenés</a:t>
            </a:r>
          </a:p>
          <a:p>
            <a:pPr marL="0" lvl="1" algn="just">
              <a:lnSpc>
                <a:spcPct val="150000"/>
              </a:lnSpc>
              <a:spcBef>
                <a:spcPts val="0"/>
              </a:spcBef>
            </a:pPr>
            <a:r>
              <a:rPr lang="hu-HU" sz="1800" dirty="0" err="1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endotheliális</a:t>
            </a:r>
            <a:r>
              <a:rPr lang="hu-HU" sz="18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 </a:t>
            </a:r>
            <a:r>
              <a:rPr lang="hu-HU" sz="1800" dirty="0" err="1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barrier</a:t>
            </a:r>
            <a:endParaRPr lang="hu-HU" sz="1800" dirty="0">
              <a:solidFill>
                <a:srgbClr val="173163"/>
              </a:solidFill>
              <a:latin typeface="Poppins Regular" panose="020B0604020202020204" charset="-18"/>
              <a:ea typeface="Tahoma" panose="020B0604030504040204" pitchFamily="34" charset="0"/>
              <a:cs typeface="Poppins Regular" panose="020B0604020202020204" charset="-18"/>
            </a:endParaRPr>
          </a:p>
          <a:p>
            <a:pPr algn="just"/>
            <a:endParaRPr lang="hu-HU" sz="2400" i="1" dirty="0">
              <a:solidFill>
                <a:srgbClr val="173163"/>
              </a:solidFill>
              <a:latin typeface="Poppins Regular" panose="020B0604020202020204" charset="-18"/>
              <a:ea typeface="Tahoma" panose="020B0604030504040204" pitchFamily="34" charset="0"/>
              <a:cs typeface="Poppins Regular" panose="020B0604020202020204" charset="-18"/>
            </a:endParaRPr>
          </a:p>
          <a:p>
            <a:pPr marL="0" lvl="1" algn="just">
              <a:lnSpc>
                <a:spcPct val="150000"/>
              </a:lnSpc>
              <a:spcBef>
                <a:spcPts val="0"/>
              </a:spcBef>
            </a:pPr>
            <a:r>
              <a:rPr lang="hu-HU" sz="20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esszenciális koenzim</a:t>
            </a:r>
          </a:p>
          <a:p>
            <a:pPr marL="0" lvl="1" algn="just">
              <a:lnSpc>
                <a:spcPct val="150000"/>
              </a:lnSpc>
              <a:spcBef>
                <a:spcPts val="0"/>
              </a:spcBef>
            </a:pPr>
            <a:r>
              <a:rPr lang="hu-HU" sz="2000" dirty="0" err="1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myelin</a:t>
            </a:r>
            <a:r>
              <a:rPr lang="hu-HU" sz="20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 szintézis, </a:t>
            </a:r>
            <a:r>
              <a:rPr lang="hu-HU" sz="2000" dirty="0" err="1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interneuronális</a:t>
            </a:r>
            <a:r>
              <a:rPr lang="hu-HU" sz="20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 kommunikáció</a:t>
            </a:r>
          </a:p>
          <a:p>
            <a:pPr marL="0" lvl="1" algn="just">
              <a:lnSpc>
                <a:spcPct val="150000"/>
              </a:lnSpc>
              <a:spcBef>
                <a:spcPts val="0"/>
              </a:spcBef>
            </a:pPr>
            <a:r>
              <a:rPr lang="hu-HU" sz="20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akut vesekárosodás megelőzés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31FC288-EB55-FB9F-0E87-F459E5DFF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600" y="1112194"/>
            <a:ext cx="2889754" cy="1713124"/>
          </a:xfrm>
          <a:prstGeom prst="rect">
            <a:avLst/>
          </a:prstGeom>
        </p:spPr>
      </p:pic>
      <p:sp>
        <p:nvSpPr>
          <p:cNvPr id="6" name="Szöveg helye 15">
            <a:extLst>
              <a:ext uri="{FF2B5EF4-FFF2-40B4-BE49-F238E27FC236}">
                <a16:creationId xmlns:a16="http://schemas.microsoft.com/office/drawing/2014/main" id="{732F8CFE-B73D-9DE7-67D7-FB25DB30966D}"/>
              </a:ext>
            </a:extLst>
          </p:cNvPr>
          <p:cNvSpPr txBox="1">
            <a:spLocks/>
          </p:cNvSpPr>
          <p:nvPr/>
        </p:nvSpPr>
        <p:spPr>
          <a:xfrm>
            <a:off x="849612" y="415906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 defTabSz="91439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spc="562" baseline="0">
                <a:solidFill>
                  <a:srgbClr val="9DA8C4"/>
                </a:solidFill>
                <a:latin typeface="Poppins Bold" panose="00000800000000000000" pitchFamily="2" charset="-18"/>
                <a:ea typeface="+mn-ea"/>
                <a:cs typeface="Poppins Bold" panose="00000800000000000000" pitchFamily="2" charset="-18"/>
              </a:defRPr>
            </a:lvl1pPr>
            <a:lvl2pPr marL="685800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9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8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8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7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95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err="1"/>
              <a:t>Tiamin</a:t>
            </a:r>
            <a:endParaRPr lang="hu-HU" sz="20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D81090E-DA01-3910-8419-335803AEF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600" y="3948229"/>
            <a:ext cx="3627434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0357"/>
      </p:ext>
    </p:extLst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7">
            <a:extLst>
              <a:ext uri="{FF2B5EF4-FFF2-40B4-BE49-F238E27FC236}">
                <a16:creationId xmlns:a16="http://schemas.microsoft.com/office/drawing/2014/main" id="{B00B2305-F3B2-A35C-DBF8-6014522808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600" y="730799"/>
            <a:ext cx="10779996" cy="393665"/>
          </a:xfrm>
        </p:spPr>
        <p:txBody>
          <a:bodyPr/>
          <a:lstStyle/>
          <a:p>
            <a:r>
              <a:rPr lang="hu-HU" sz="2000" dirty="0"/>
              <a:t>célkitűzés</a:t>
            </a:r>
          </a:p>
          <a:p>
            <a:endParaRPr lang="hu-HU" sz="1800" dirty="0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B18F0F94-7609-84D3-47BC-0276A2517D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1600" y="1751905"/>
            <a:ext cx="10242084" cy="3532618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/>
              <a:t>A vizsgálatunk célja az volt, hogy a </a:t>
            </a:r>
            <a:r>
              <a:rPr lang="hu-HU" sz="1800" dirty="0">
                <a:solidFill>
                  <a:srgbClr val="9DA8C4"/>
                </a:solidFill>
              </a:rPr>
              <a:t>komplex vitaminterápia hatását </a:t>
            </a:r>
            <a:r>
              <a:rPr lang="hu-HU" sz="1800" dirty="0"/>
              <a:t>megvizsgáljuk szeptikus sokk diagnózisával intenzív osztályunkon kezelt betegek:</a:t>
            </a:r>
          </a:p>
          <a:p>
            <a:pPr marL="0" indent="0">
              <a:buNone/>
            </a:pPr>
            <a:endParaRPr lang="hu-HU" sz="1800" dirty="0"/>
          </a:p>
          <a:p>
            <a:r>
              <a:rPr lang="hu-HU" sz="1800" dirty="0" err="1"/>
              <a:t>hemodinamikai</a:t>
            </a:r>
            <a:r>
              <a:rPr lang="hu-HU" sz="1800" dirty="0"/>
              <a:t> paramétereire</a:t>
            </a:r>
          </a:p>
          <a:p>
            <a:r>
              <a:rPr lang="hu-HU" sz="1800" dirty="0"/>
              <a:t>a gépi lélegeztetési időre</a:t>
            </a:r>
          </a:p>
          <a:p>
            <a:r>
              <a:rPr lang="hu-HU" sz="1800" dirty="0"/>
              <a:t>a szepszis főbb laboratóriumi paramétereinek alakulására</a:t>
            </a:r>
          </a:p>
          <a:p>
            <a:r>
              <a:rPr lang="hu-HU" sz="1800" dirty="0"/>
              <a:t>és a mortalitásra.</a:t>
            </a:r>
          </a:p>
        </p:txBody>
      </p:sp>
    </p:spTree>
    <p:extLst>
      <p:ext uri="{BB962C8B-B14F-4D97-AF65-F5344CB8AC3E}">
        <p14:creationId xmlns:p14="http://schemas.microsoft.com/office/powerpoint/2010/main" val="3956158522"/>
      </p:ext>
    </p:extLst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DF7EC146-30D3-63A1-CA09-CC4F4AB3EB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938" y="2343179"/>
            <a:ext cx="10779995" cy="3790171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173163"/>
                </a:solidFill>
                <a:effectLst/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A kezelt csoportba </a:t>
            </a:r>
            <a:r>
              <a:rPr lang="hu-HU" dirty="0">
                <a:solidFill>
                  <a:srgbClr val="173163"/>
                </a:solidFill>
                <a:effectLst/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23 szeptikus sokkos beteget választottunk, akik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173163"/>
                </a:solidFill>
                <a:effectLst/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C-vitamin (4 x 1500 mg)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 err="1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T</a:t>
            </a:r>
            <a:r>
              <a:rPr lang="hu-HU" sz="1600" dirty="0" err="1">
                <a:solidFill>
                  <a:srgbClr val="173163"/>
                </a:solidFill>
                <a:effectLst/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iamin</a:t>
            </a:r>
            <a:r>
              <a:rPr lang="hu-HU" sz="1600" dirty="0">
                <a:solidFill>
                  <a:srgbClr val="173163"/>
                </a:solidFill>
                <a:effectLst/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 (2 x 200 mg</a:t>
            </a:r>
            <a:r>
              <a:rPr lang="hu-HU" sz="16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) részesültek három napon keresztül</a:t>
            </a:r>
            <a:endParaRPr lang="hu-HU" sz="1600" dirty="0">
              <a:solidFill>
                <a:srgbClr val="173163"/>
              </a:solidFill>
              <a:effectLst/>
              <a:latin typeface="Poppins Regular" panose="020B0604020202020204" charset="-18"/>
              <a:ea typeface="Tahoma" panose="020B0604030504040204" pitchFamily="34" charset="0"/>
              <a:cs typeface="Poppins Regular" panose="020B0604020202020204" charset="-18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173163"/>
                </a:solidFill>
                <a:effectLst/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hidrokortizon terápiában (</a:t>
            </a:r>
            <a:r>
              <a:rPr lang="hu-HU" sz="16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200 </a:t>
            </a:r>
            <a:r>
              <a:rPr lang="hu-HU" sz="1600" dirty="0">
                <a:solidFill>
                  <a:srgbClr val="173163"/>
                </a:solidFill>
                <a:effectLst/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mg/24h) az SSC ajánlása alapján </a:t>
            </a:r>
          </a:p>
          <a:p>
            <a:pPr marL="0" lvl="1" indent="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173163"/>
                </a:solidFill>
                <a:effectLst/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A kontroll csoportba </a:t>
            </a:r>
            <a:r>
              <a:rPr lang="hu-HU" sz="1600" dirty="0">
                <a:solidFill>
                  <a:srgbClr val="173163"/>
                </a:solidFill>
                <a:effectLst/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20 korban és nemben illesztett szeptikus sokkos beteget választottunk, akik </a:t>
            </a:r>
            <a:r>
              <a:rPr lang="hu-HU" sz="1600" dirty="0">
                <a:solidFill>
                  <a:srgbClr val="173163"/>
                </a:solidFill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         </a:t>
            </a:r>
            <a:r>
              <a:rPr lang="hu-HU" sz="1600" dirty="0">
                <a:solidFill>
                  <a:srgbClr val="173163"/>
                </a:solidFill>
                <a:effectLst/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azonban vitamin kezelésben nem részesültek.</a:t>
            </a:r>
          </a:p>
          <a:p>
            <a:pPr algn="just"/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980805F0-08EC-3E87-7539-C1D12E2C8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2000" dirty="0"/>
              <a:t>Anyag és módszertan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5DA8D96-3D53-8B27-C7B7-8C281F6EB7A3}"/>
              </a:ext>
            </a:extLst>
          </p:cNvPr>
          <p:cNvSpPr txBox="1"/>
          <p:nvPr/>
        </p:nvSpPr>
        <p:spPr>
          <a:xfrm>
            <a:off x="881108" y="1198550"/>
            <a:ext cx="104448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u-HU" sz="1600" dirty="0">
                <a:solidFill>
                  <a:srgbClr val="173163"/>
                </a:solidFill>
                <a:effectLst/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Vizsgálatunk során a PTE KK AITI-n, a szeptikus sokk klinikai diagnózisával </a:t>
            </a:r>
            <a:r>
              <a:rPr lang="hu-HU" sz="1600" i="1" dirty="0">
                <a:solidFill>
                  <a:srgbClr val="173163"/>
                </a:solidFill>
                <a:effectLst/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2019 január 1-től 2020 március 1-ig </a:t>
            </a:r>
            <a:r>
              <a:rPr lang="hu-HU" sz="1600" dirty="0">
                <a:solidFill>
                  <a:srgbClr val="173163"/>
                </a:solidFill>
                <a:effectLst/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bezárólag osztályunkon kezelt 43 beteg különböző paramétereit gyűjtöttük pro és retrospektív módon.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83D1EF3-D9DF-5710-B8F0-8E67EDA4C228}"/>
              </a:ext>
            </a:extLst>
          </p:cNvPr>
          <p:cNvSpPr txBox="1"/>
          <p:nvPr/>
        </p:nvSpPr>
        <p:spPr>
          <a:xfrm>
            <a:off x="856174" y="6130640"/>
            <a:ext cx="6098058" cy="34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u-HU" sz="1200" dirty="0">
                <a:solidFill>
                  <a:srgbClr val="9DA8C4"/>
                </a:solidFill>
                <a:effectLst/>
                <a:latin typeface="Poppins Regular" panose="020B0604020202020204" charset="-18"/>
                <a:ea typeface="Tahoma" panose="020B0604030504040204" pitchFamily="34" charset="0"/>
                <a:cs typeface="Poppins Regular" panose="020B0604020202020204" charset="-18"/>
              </a:rPr>
              <a:t>Etikai engedély: 7849-PTE 2019, </a:t>
            </a:r>
            <a:r>
              <a:rPr lang="en-US" sz="1200" dirty="0">
                <a:solidFill>
                  <a:srgbClr val="9DA8C4"/>
                </a:solidFill>
                <a:effectLst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Clinical Trials.gov</a:t>
            </a:r>
            <a:r>
              <a:rPr lang="hu-HU" sz="1200" dirty="0">
                <a:solidFill>
                  <a:srgbClr val="9DA8C4"/>
                </a:solidFill>
                <a:effectLst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:</a:t>
            </a:r>
            <a:r>
              <a:rPr lang="en-US" sz="1200" dirty="0">
                <a:solidFill>
                  <a:srgbClr val="9DA8C4"/>
                </a:solidFill>
                <a:effectLst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 NCT06152458</a:t>
            </a:r>
            <a:endParaRPr lang="hu-HU" sz="1200" dirty="0">
              <a:solidFill>
                <a:srgbClr val="9DA8C4"/>
              </a:solidFill>
              <a:effectLst/>
              <a:latin typeface="Poppins Regular" panose="020B0604020202020204" charset="-18"/>
              <a:ea typeface="Tahoma" panose="020B0604030504040204" pitchFamily="34" charset="0"/>
              <a:cs typeface="Poppins Regular" panose="020B0604020202020204" charset="-18"/>
            </a:endParaRPr>
          </a:p>
        </p:txBody>
      </p:sp>
      <p:sp>
        <p:nvSpPr>
          <p:cNvPr id="2" name="Shape 2617">
            <a:extLst>
              <a:ext uri="{FF2B5EF4-FFF2-40B4-BE49-F238E27FC236}">
                <a16:creationId xmlns:a16="http://schemas.microsoft.com/office/drawing/2014/main" id="{5F8BDE83-5644-7107-ED20-A6223298347C}"/>
              </a:ext>
            </a:extLst>
          </p:cNvPr>
          <p:cNvSpPr/>
          <p:nvPr/>
        </p:nvSpPr>
        <p:spPr>
          <a:xfrm>
            <a:off x="5099317" y="618207"/>
            <a:ext cx="417600" cy="417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121D4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defTabSz="228536">
              <a:def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62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09956727"/>
      </p:ext>
    </p:extLst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DF7EC146-30D3-63A1-CA09-CC4F4AB3EB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626" y="1639054"/>
            <a:ext cx="10779995" cy="3790171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b="1" dirty="0">
                <a:solidFill>
                  <a:srgbClr val="173163"/>
                </a:solidFill>
              </a:rPr>
              <a:t>Öt napon keresztül mértük mindkét betegcsoportban: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>
                <a:solidFill>
                  <a:srgbClr val="173163"/>
                </a:solidFill>
              </a:rPr>
              <a:t>ITO-</a:t>
            </a:r>
            <a:r>
              <a:rPr lang="hu-HU" dirty="0" err="1">
                <a:solidFill>
                  <a:srgbClr val="173163"/>
                </a:solidFill>
              </a:rPr>
              <a:t>on</a:t>
            </a:r>
            <a:r>
              <a:rPr lang="hu-HU" dirty="0">
                <a:solidFill>
                  <a:srgbClr val="173163"/>
                </a:solidFill>
              </a:rPr>
              <a:t> szokásos szeptikus és egyéb laborparamétereket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 err="1">
                <a:solidFill>
                  <a:srgbClr val="173163"/>
                </a:solidFill>
              </a:rPr>
              <a:t>invazív</a:t>
            </a:r>
            <a:r>
              <a:rPr lang="hu-HU" dirty="0">
                <a:solidFill>
                  <a:srgbClr val="173163"/>
                </a:solidFill>
              </a:rPr>
              <a:t> </a:t>
            </a:r>
            <a:r>
              <a:rPr lang="hu-HU" dirty="0" err="1">
                <a:solidFill>
                  <a:srgbClr val="173163"/>
                </a:solidFill>
              </a:rPr>
              <a:t>hemodinamikai</a:t>
            </a:r>
            <a:r>
              <a:rPr lang="hu-HU" dirty="0">
                <a:solidFill>
                  <a:srgbClr val="173163"/>
                </a:solidFill>
              </a:rPr>
              <a:t> monitorozás (</a:t>
            </a:r>
            <a:r>
              <a:rPr lang="hu-HU" dirty="0" err="1">
                <a:solidFill>
                  <a:srgbClr val="173163"/>
                </a:solidFill>
              </a:rPr>
              <a:t>PiCCO</a:t>
            </a:r>
            <a:r>
              <a:rPr lang="hu-HU" dirty="0">
                <a:solidFill>
                  <a:srgbClr val="173163"/>
                </a:solidFill>
              </a:rPr>
              <a:t>) legfontosabb paramétereit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>
                <a:solidFill>
                  <a:srgbClr val="173163"/>
                </a:solidFill>
              </a:rPr>
              <a:t>lélegeztetési, </a:t>
            </a:r>
            <a:r>
              <a:rPr lang="hu-HU" dirty="0" err="1">
                <a:solidFill>
                  <a:srgbClr val="173163"/>
                </a:solidFill>
              </a:rPr>
              <a:t>vazopresszor</a:t>
            </a:r>
            <a:r>
              <a:rPr lang="hu-HU" dirty="0">
                <a:solidFill>
                  <a:srgbClr val="173163"/>
                </a:solidFill>
              </a:rPr>
              <a:t> és antibiotikum igényt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980805F0-08EC-3E87-7539-C1D12E2C8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2000" dirty="0"/>
              <a:t>Anyag és módszertan</a:t>
            </a:r>
          </a:p>
        </p:txBody>
      </p:sp>
      <p:sp>
        <p:nvSpPr>
          <p:cNvPr id="2" name="Shape 2617">
            <a:extLst>
              <a:ext uri="{FF2B5EF4-FFF2-40B4-BE49-F238E27FC236}">
                <a16:creationId xmlns:a16="http://schemas.microsoft.com/office/drawing/2014/main" id="{5F8BDE83-5644-7107-ED20-A6223298347C}"/>
              </a:ext>
            </a:extLst>
          </p:cNvPr>
          <p:cNvSpPr/>
          <p:nvPr/>
        </p:nvSpPr>
        <p:spPr>
          <a:xfrm>
            <a:off x="5099317" y="618207"/>
            <a:ext cx="417600" cy="417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121D4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defTabSz="228536">
              <a:defRPr sz="2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62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  <p:sp>
        <p:nvSpPr>
          <p:cNvPr id="3" name="Szöveg helye 6">
            <a:extLst>
              <a:ext uri="{FF2B5EF4-FFF2-40B4-BE49-F238E27FC236}">
                <a16:creationId xmlns:a16="http://schemas.microsoft.com/office/drawing/2014/main" id="{0FE28DE9-502B-CEE4-413D-3436F4F2FE13}"/>
              </a:ext>
            </a:extLst>
          </p:cNvPr>
          <p:cNvSpPr txBox="1">
            <a:spLocks/>
          </p:cNvSpPr>
          <p:nvPr/>
        </p:nvSpPr>
        <p:spPr>
          <a:xfrm>
            <a:off x="881108" y="5089729"/>
            <a:ext cx="10361604" cy="2377562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 algn="l" defTabSz="914399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121D46"/>
                </a:solidFill>
                <a:latin typeface="Poppins regular" panose="00000500000000000000" pitchFamily="2" charset="-18"/>
                <a:ea typeface="+mn-ea"/>
                <a:cs typeface="Poppins regular" panose="00000500000000000000" pitchFamily="2" charset="-18"/>
              </a:defRPr>
            </a:lvl1pPr>
            <a:lvl2pPr marL="457200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9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98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98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7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95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0FE28DE9-502B-CEE4-413D-3436F4F2FE13}"/>
              </a:ext>
            </a:extLst>
          </p:cNvPr>
          <p:cNvSpPr txBox="1">
            <a:spLocks/>
          </p:cNvSpPr>
          <p:nvPr/>
        </p:nvSpPr>
        <p:spPr>
          <a:xfrm>
            <a:off x="753626" y="3941458"/>
            <a:ext cx="10696774" cy="1908871"/>
          </a:xfrm>
          <a:prstGeom prst="rect">
            <a:avLst/>
          </a:prstGeom>
        </p:spPr>
        <p:txBody>
          <a:bodyPr lIns="50400" tIns="50400" rIns="50400" bIns="50400"/>
          <a:lstStyle>
            <a:defPPr>
              <a:defRPr lang="en-US"/>
            </a:defPPr>
            <a:lvl1pPr marL="0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676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5353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8029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706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382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6058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8735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1411" algn="l" defTabSz="382676" rtl="0" eaLnBrk="1" latinLnBrk="0" hangingPunct="1">
              <a:defRPr sz="15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9DA8C4"/>
                </a:solidFill>
                <a:latin typeface="Poppins Regular" panose="00000500000000000000" charset="-18"/>
                <a:cs typeface="Poppins Regular" panose="00000500000000000000" charset="-18"/>
              </a:rPr>
              <a:t>Statisztikai Analízis: IBPM SPSS Software ™ 26, JASP </a:t>
            </a:r>
            <a:r>
              <a:rPr lang="en-US" sz="1800" dirty="0">
                <a:solidFill>
                  <a:srgbClr val="9DA8C4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0.16.3 </a:t>
            </a:r>
          </a:p>
          <a:p>
            <a:r>
              <a:rPr lang="en-US" sz="1800" dirty="0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Fischer-</a:t>
            </a:r>
            <a:r>
              <a:rPr lang="en-US" sz="1800" dirty="0" err="1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féle</a:t>
            </a:r>
            <a:r>
              <a:rPr lang="en-US" sz="1800" dirty="0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egzakt</a:t>
            </a:r>
            <a:r>
              <a:rPr lang="en-US" sz="1800" dirty="0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-, Mann- Whitney U-</a:t>
            </a:r>
            <a:r>
              <a:rPr lang="en-US" sz="1800" dirty="0" err="1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teszt</a:t>
            </a:r>
            <a:r>
              <a:rPr lang="en-US" sz="1800" dirty="0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Chi-</a:t>
            </a:r>
            <a:r>
              <a:rPr lang="en-US" sz="1800" dirty="0" err="1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négyzet</a:t>
            </a:r>
            <a:r>
              <a:rPr lang="en-US" sz="1800" dirty="0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-, </a:t>
            </a:r>
            <a:r>
              <a:rPr lang="en-US" sz="1800" dirty="0" err="1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kétmintás</a:t>
            </a:r>
            <a:r>
              <a:rPr lang="en-US" sz="1800" dirty="0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T-</a:t>
            </a:r>
            <a:r>
              <a:rPr lang="en-US" sz="1800" dirty="0" err="1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próbát</a:t>
            </a:r>
            <a:r>
              <a:rPr lang="en-US" sz="1800" dirty="0">
                <a:solidFill>
                  <a:srgbClr val="173163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és</a:t>
            </a:r>
            <a:r>
              <a:rPr lang="en-US" sz="1800" dirty="0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lineáris</a:t>
            </a:r>
            <a:r>
              <a:rPr lang="en-US" sz="1800" dirty="0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vegyes</a:t>
            </a:r>
            <a:r>
              <a:rPr lang="en-US" sz="1800" dirty="0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hatásmodellt</a:t>
            </a:r>
            <a:r>
              <a:rPr lang="en-US" sz="1800" dirty="0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használtunk</a:t>
            </a:r>
            <a:r>
              <a:rPr lang="en-US" sz="1800" dirty="0">
                <a:solidFill>
                  <a:srgbClr val="173163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hu-HU" dirty="0">
              <a:solidFill>
                <a:srgbClr val="173163"/>
              </a:solidFill>
              <a:latin typeface="Poppins Regular" panose="00000500000000000000" charset="-18"/>
              <a:cs typeface="Poppins Regular" panose="00000500000000000000" charset="-18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2106066"/>
      </p:ext>
    </p:extLst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ok-template-HU.pptx" id="{5902C0CD-3840-4895-98FC-91488E0E1C10}" vid="{94FCA8B2-C161-4BBE-BA04-7AB4325899A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3447B2F6-10F0-4AC1-8A05-0BEE4877708B}">
  <we:reference id="f9ca3da2-1c13-4389-91ce-67dc3ac614b2" version="1.0.0.0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00CEB67-9BD5-4DB8-812D-2256064785E8}">
  <we:reference id="22ff87a5-132f-4d52-9e97-94d888e4dd91" version="3.8.0.0" store="EXCatalog" storeType="EXCatalog"/>
  <we:alternateReferences>
    <we:reference id="WA104380050" version="3.8.0.0" store="hu-H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1492</Words>
  <Application>Microsoft Office PowerPoint</Application>
  <PresentationFormat>Szélesvásznú</PresentationFormat>
  <Paragraphs>233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8" baseType="lpstr">
      <vt:lpstr>Palatino Linotype</vt:lpstr>
      <vt:lpstr>arial</vt:lpstr>
      <vt:lpstr>Calibri</vt:lpstr>
      <vt:lpstr>Tahoma</vt:lpstr>
      <vt:lpstr>Poppins Regular</vt:lpstr>
      <vt:lpstr>Poppins Bold</vt:lpstr>
      <vt:lpstr>arial</vt:lpstr>
      <vt:lpstr>Wingdings</vt:lpstr>
      <vt:lpstr>Poppins Regular</vt:lpstr>
      <vt:lpstr>Cambria Math</vt:lpstr>
      <vt:lpstr>Office-téma</vt:lpstr>
      <vt:lpstr>Kombinált vitamin szupplementáció szeptikus sokkban- ma is kérdéses</vt:lpstr>
      <vt:lpstr>PowerPoint-bemutató</vt:lpstr>
      <vt:lpstr>   Nagyon fiatal (&lt;1 év ) és idős (&gt;75 év), vagy nagyon gyenge egészségi állapotú személyek  Olyan betegek, akiknek az immunrendszere károsodott, beleértve a következőket: - kemoterápiás kezelés alatt álló tumoros betegek - olyan betegek, akiknek az immunfunkciója károsodott (pl. cukorbetegek,splenectomián átesettek, sarlósejtes anaemiában szenvedők) - tartósan szteroidokat szedők - immunszuppresszáns gyógyszereket szedők: pl. reumatoid artitiszben szenvedők - olyan személyek, akik az elmúlt 6 hétben műtéten vagy más invazív beavatkozáson estek át - olyan személyek, akiknél a bőr integritása sérült - intravénásan kábítószerrel visszaélő személyek - olyan személyek, akiknek intravazális eszközük/ katéterük van  A terhes, szült, terhességmegszakításon vagy vetélésen átesett nők az elmúlt 6 hétben. Különösen azok a nők ,akik :  - deprimált immunrendszerrel rendelkeznek - terhességi cukorbetegségben / cukorbetegségben vagy egyéb társbetegségben szenvednek - akiknél invazív beavatkozásra volt szükség (pl. császármetszés) - szoros kapcsolatban áll/állt például A csoportú streptococcus fertőzésben szenvedő személyekkel - folyamatos hüvelyi vérzés vagy kellemetlen hüvelyi folyás jelentkezik </vt:lpstr>
      <vt:lpstr>P.E. Marik és munkacsoportja 2017 : C-vitamin, a tiamin és a hidrokortizon  mint a szeptikus betegek szupportív terápiája</vt:lpstr>
      <vt:lpstr>Szent-Györgyi Albert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Gépi lélegezetés és vazopresszor igény alakulása</vt:lpstr>
      <vt:lpstr>Invazív haemodinamikai mérések</vt:lpstr>
      <vt:lpstr>Vesefunkciós paraméterek</vt:lpstr>
      <vt:lpstr>PowerPoint-bemutató</vt:lpstr>
      <vt:lpstr>PowerPoint-bemutató</vt:lpstr>
      <vt:lpstr>Köszönöm a megtisztelő figyelmet!</vt:lpstr>
    </vt:vector>
  </TitlesOfParts>
  <Company>Pécsi Tudományegyetem Általáson Orvostudomámyi 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Czulák Szilvia</dc:creator>
  <cp:lastModifiedBy>Dr. Tóth Natália</cp:lastModifiedBy>
  <cp:revision>222</cp:revision>
  <dcterms:created xsi:type="dcterms:W3CDTF">2021-02-22T10:03:35Z</dcterms:created>
  <dcterms:modified xsi:type="dcterms:W3CDTF">2025-09-27T06:48:10Z</dcterms:modified>
</cp:coreProperties>
</file>