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webextensions/webextension2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2" r:id="rId1"/>
  </p:sldMasterIdLst>
  <p:notesMasterIdLst>
    <p:notesMasterId r:id="rId19"/>
  </p:notesMasterIdLst>
  <p:sldIdLst>
    <p:sldId id="256" r:id="rId2"/>
    <p:sldId id="259" r:id="rId3"/>
    <p:sldId id="283" r:id="rId4"/>
    <p:sldId id="262" r:id="rId5"/>
    <p:sldId id="264" r:id="rId6"/>
    <p:sldId id="258" r:id="rId7"/>
    <p:sldId id="272" r:id="rId8"/>
    <p:sldId id="268" r:id="rId9"/>
    <p:sldId id="280" r:id="rId10"/>
    <p:sldId id="270" r:id="rId11"/>
    <p:sldId id="282" r:id="rId12"/>
    <p:sldId id="271" r:id="rId13"/>
    <p:sldId id="278" r:id="rId14"/>
    <p:sldId id="279" r:id="rId15"/>
    <p:sldId id="284" r:id="rId16"/>
    <p:sldId id="277" r:id="rId17"/>
    <p:sldId id="273" r:id="rId18"/>
  </p:sldIdLst>
  <p:sldSz cx="12192000" cy="6858000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Cambria Math" panose="02040503050406030204" pitchFamily="18" charset="0"/>
      <p:regular r:id="rId24"/>
    </p:embeddedFont>
    <p:embeddedFont>
      <p:font typeface="Palatino Linotype" panose="02040502050505030304" pitchFamily="18" charset="0"/>
      <p:regular r:id="rId25"/>
      <p:bold r:id="rId26"/>
      <p:italic r:id="rId27"/>
      <p:boldItalic r:id="rId28"/>
    </p:embeddedFont>
    <p:embeddedFont>
      <p:font typeface="Poppins Bold" panose="00000800000000000000" pitchFamily="2" charset="-18"/>
      <p:bold r:id="rId29"/>
    </p:embeddedFont>
    <p:embeddedFont>
      <p:font typeface="Poppins Regular" panose="00000500000000000000" charset="-18"/>
      <p:regular r:id="rId30"/>
    </p:embeddedFont>
    <p:embeddedFont>
      <p:font typeface="Poppins Regular" panose="00000500000000000000" charset="-18"/>
      <p:regular r:id="rId30"/>
    </p:embeddedFont>
    <p:embeddedFont>
      <p:font typeface="Tahoma" panose="020B0604030504040204" pitchFamily="34" charset="0"/>
      <p:regular r:id="rId31"/>
      <p:bold r:id="rId32"/>
    </p:embeddedFont>
  </p:embeddedFontLst>
  <p:defaultTextStyle>
    <a:defPPr>
      <a:defRPr lang="en-US"/>
    </a:defPPr>
    <a:lvl1pPr marL="0" algn="l" defTabSz="382676" rtl="0" eaLnBrk="1" latinLnBrk="0" hangingPunct="1">
      <a:defRPr sz="1507" kern="1200">
        <a:solidFill>
          <a:schemeClr val="tx1"/>
        </a:solidFill>
        <a:latin typeface="+mn-lt"/>
        <a:ea typeface="+mn-ea"/>
        <a:cs typeface="+mn-cs"/>
      </a:defRPr>
    </a:lvl1pPr>
    <a:lvl2pPr marL="382676" algn="l" defTabSz="382676" rtl="0" eaLnBrk="1" latinLnBrk="0" hangingPunct="1">
      <a:defRPr sz="1507" kern="1200">
        <a:solidFill>
          <a:schemeClr val="tx1"/>
        </a:solidFill>
        <a:latin typeface="+mn-lt"/>
        <a:ea typeface="+mn-ea"/>
        <a:cs typeface="+mn-cs"/>
      </a:defRPr>
    </a:lvl2pPr>
    <a:lvl3pPr marL="765353" algn="l" defTabSz="382676" rtl="0" eaLnBrk="1" latinLnBrk="0" hangingPunct="1">
      <a:defRPr sz="1507" kern="1200">
        <a:solidFill>
          <a:schemeClr val="tx1"/>
        </a:solidFill>
        <a:latin typeface="+mn-lt"/>
        <a:ea typeface="+mn-ea"/>
        <a:cs typeface="+mn-cs"/>
      </a:defRPr>
    </a:lvl3pPr>
    <a:lvl4pPr marL="1148029" algn="l" defTabSz="382676" rtl="0" eaLnBrk="1" latinLnBrk="0" hangingPunct="1">
      <a:defRPr sz="1507" kern="1200">
        <a:solidFill>
          <a:schemeClr val="tx1"/>
        </a:solidFill>
        <a:latin typeface="+mn-lt"/>
        <a:ea typeface="+mn-ea"/>
        <a:cs typeface="+mn-cs"/>
      </a:defRPr>
    </a:lvl4pPr>
    <a:lvl5pPr marL="1530706" algn="l" defTabSz="382676" rtl="0" eaLnBrk="1" latinLnBrk="0" hangingPunct="1">
      <a:defRPr sz="1507" kern="1200">
        <a:solidFill>
          <a:schemeClr val="tx1"/>
        </a:solidFill>
        <a:latin typeface="+mn-lt"/>
        <a:ea typeface="+mn-ea"/>
        <a:cs typeface="+mn-cs"/>
      </a:defRPr>
    </a:lvl5pPr>
    <a:lvl6pPr marL="1913382" algn="l" defTabSz="382676" rtl="0" eaLnBrk="1" latinLnBrk="0" hangingPunct="1">
      <a:defRPr sz="1507" kern="1200">
        <a:solidFill>
          <a:schemeClr val="tx1"/>
        </a:solidFill>
        <a:latin typeface="+mn-lt"/>
        <a:ea typeface="+mn-ea"/>
        <a:cs typeface="+mn-cs"/>
      </a:defRPr>
    </a:lvl6pPr>
    <a:lvl7pPr marL="2296058" algn="l" defTabSz="382676" rtl="0" eaLnBrk="1" latinLnBrk="0" hangingPunct="1">
      <a:defRPr sz="1507" kern="1200">
        <a:solidFill>
          <a:schemeClr val="tx1"/>
        </a:solidFill>
        <a:latin typeface="+mn-lt"/>
        <a:ea typeface="+mn-ea"/>
        <a:cs typeface="+mn-cs"/>
      </a:defRPr>
    </a:lvl7pPr>
    <a:lvl8pPr marL="2678735" algn="l" defTabSz="382676" rtl="0" eaLnBrk="1" latinLnBrk="0" hangingPunct="1">
      <a:defRPr sz="1507" kern="1200">
        <a:solidFill>
          <a:schemeClr val="tx1"/>
        </a:solidFill>
        <a:latin typeface="+mn-lt"/>
        <a:ea typeface="+mn-ea"/>
        <a:cs typeface="+mn-cs"/>
      </a:defRPr>
    </a:lvl8pPr>
    <a:lvl9pPr marL="3061411" algn="l" defTabSz="382676" rtl="0" eaLnBrk="1" latinLnBrk="0" hangingPunct="1">
      <a:defRPr sz="150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A8C4"/>
    <a:srgbClr val="173163"/>
    <a:srgbClr val="E9E9E9"/>
    <a:srgbClr val="121D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éma alapján készült stílus 1 – 3. jelölőszín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505E3EF-67EA-436B-97B2-0124C06EBD24}" styleName="Közepesen sötét stílus 4 – 3. jelölőszín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Közepesen sötét stílus 1 – 3. jelölőszín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2D5ABB26-0587-4C30-8999-92F81FD0307C}" styleName="Stílus és rács nélkül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DBED569-4797-4DF1-A0F4-6AAB3CD982D8}" styleName="Világos stílus 3 – 5. jelölőszín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Világos stílus 1 – 1. jelölőszín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Világos stílus 3 – 1. jelölőszín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éma alapján készült stílus 1 – 1. jelölőszín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FD0F851-EC5A-4D38-B0AD-8093EC10F338}" styleName="Világos stílus 1 – 5. jelölőszín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9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0" y="19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FA3925-DD04-41B5-9794-B736107BFBFE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AB3B42-98B4-4C8A-992B-19765CF920E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18602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88485" rtl="0" eaLnBrk="1" latinLnBrk="0" hangingPunct="1">
      <a:defRPr sz="1429" kern="1200">
        <a:solidFill>
          <a:schemeClr val="tx1"/>
        </a:solidFill>
        <a:latin typeface="+mn-lt"/>
        <a:ea typeface="+mn-ea"/>
        <a:cs typeface="+mn-cs"/>
      </a:defRPr>
    </a:lvl1pPr>
    <a:lvl2pPr marL="544243" algn="l" defTabSz="1088485" rtl="0" eaLnBrk="1" latinLnBrk="0" hangingPunct="1">
      <a:defRPr sz="1429" kern="1200">
        <a:solidFill>
          <a:schemeClr val="tx1"/>
        </a:solidFill>
        <a:latin typeface="+mn-lt"/>
        <a:ea typeface="+mn-ea"/>
        <a:cs typeface="+mn-cs"/>
      </a:defRPr>
    </a:lvl2pPr>
    <a:lvl3pPr marL="1088485" algn="l" defTabSz="1088485" rtl="0" eaLnBrk="1" latinLnBrk="0" hangingPunct="1">
      <a:defRPr sz="1429" kern="1200">
        <a:solidFill>
          <a:schemeClr val="tx1"/>
        </a:solidFill>
        <a:latin typeface="+mn-lt"/>
        <a:ea typeface="+mn-ea"/>
        <a:cs typeface="+mn-cs"/>
      </a:defRPr>
    </a:lvl3pPr>
    <a:lvl4pPr marL="1632728" algn="l" defTabSz="1088485" rtl="0" eaLnBrk="1" latinLnBrk="0" hangingPunct="1">
      <a:defRPr sz="1429" kern="1200">
        <a:solidFill>
          <a:schemeClr val="tx1"/>
        </a:solidFill>
        <a:latin typeface="+mn-lt"/>
        <a:ea typeface="+mn-ea"/>
        <a:cs typeface="+mn-cs"/>
      </a:defRPr>
    </a:lvl4pPr>
    <a:lvl5pPr marL="2176969" algn="l" defTabSz="1088485" rtl="0" eaLnBrk="1" latinLnBrk="0" hangingPunct="1">
      <a:defRPr sz="1429" kern="1200">
        <a:solidFill>
          <a:schemeClr val="tx1"/>
        </a:solidFill>
        <a:latin typeface="+mn-lt"/>
        <a:ea typeface="+mn-ea"/>
        <a:cs typeface="+mn-cs"/>
      </a:defRPr>
    </a:lvl5pPr>
    <a:lvl6pPr marL="2721212" algn="l" defTabSz="1088485" rtl="0" eaLnBrk="1" latinLnBrk="0" hangingPunct="1">
      <a:defRPr sz="1429" kern="1200">
        <a:solidFill>
          <a:schemeClr val="tx1"/>
        </a:solidFill>
        <a:latin typeface="+mn-lt"/>
        <a:ea typeface="+mn-ea"/>
        <a:cs typeface="+mn-cs"/>
      </a:defRPr>
    </a:lvl6pPr>
    <a:lvl7pPr marL="3265454" algn="l" defTabSz="1088485" rtl="0" eaLnBrk="1" latinLnBrk="0" hangingPunct="1">
      <a:defRPr sz="1429" kern="1200">
        <a:solidFill>
          <a:schemeClr val="tx1"/>
        </a:solidFill>
        <a:latin typeface="+mn-lt"/>
        <a:ea typeface="+mn-ea"/>
        <a:cs typeface="+mn-cs"/>
      </a:defRPr>
    </a:lvl7pPr>
    <a:lvl8pPr marL="3809697" algn="l" defTabSz="1088485" rtl="0" eaLnBrk="1" latinLnBrk="0" hangingPunct="1">
      <a:defRPr sz="1429" kern="1200">
        <a:solidFill>
          <a:schemeClr val="tx1"/>
        </a:solidFill>
        <a:latin typeface="+mn-lt"/>
        <a:ea typeface="+mn-ea"/>
        <a:cs typeface="+mn-cs"/>
      </a:defRPr>
    </a:lvl8pPr>
    <a:lvl9pPr marL="4353939" algn="l" defTabSz="1088485" rtl="0" eaLnBrk="1" latinLnBrk="0" hangingPunct="1">
      <a:defRPr sz="142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ép 10" descr="Kép 10"/>
          <p:cNvPicPr>
            <a:picLocks/>
          </p:cNvPicPr>
          <p:nvPr userDrawn="1"/>
        </p:nvPicPr>
        <p:blipFill>
          <a:blip r:embed="rId2"/>
          <a:srcRect l="33196"/>
          <a:stretch>
            <a:fillRect/>
          </a:stretch>
        </p:blipFill>
        <p:spPr>
          <a:xfrm flipH="1">
            <a:off x="7840800" y="345600"/>
            <a:ext cx="4352400" cy="65232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0800" y="2966400"/>
            <a:ext cx="9079200" cy="925200"/>
          </a:xfrm>
          <a:prstGeom prst="rect">
            <a:avLst/>
          </a:prstGeom>
        </p:spPr>
        <p:txBody>
          <a:bodyPr lIns="90000" tIns="46800" rIns="90000" bIns="46800" anchor="t" anchorCtr="0"/>
          <a:lstStyle>
            <a:lvl1pPr algn="l">
              <a:lnSpc>
                <a:spcPct val="100000"/>
              </a:lnSpc>
              <a:defRPr sz="5400">
                <a:solidFill>
                  <a:srgbClr val="121D46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41600" y="4201200"/>
            <a:ext cx="4172400" cy="1004400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 algn="l">
              <a:lnSpc>
                <a:spcPts val="2391"/>
              </a:lnSpc>
              <a:spcBef>
                <a:spcPts val="0"/>
              </a:spcBef>
              <a:buNone/>
              <a:defRPr sz="1800"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  <a:lvl2pPr marL="457200" indent="0" algn="ctr">
              <a:buNone/>
              <a:defRPr sz="2000"/>
            </a:lvl2pPr>
            <a:lvl3pPr marL="914399" indent="0" algn="ctr">
              <a:buNone/>
              <a:defRPr sz="1801"/>
            </a:lvl3pPr>
            <a:lvl4pPr marL="1371599" indent="0" algn="ctr">
              <a:buNone/>
              <a:defRPr sz="1600"/>
            </a:lvl4pPr>
            <a:lvl5pPr marL="1828798" indent="0" algn="ctr">
              <a:buNone/>
              <a:defRPr sz="1600"/>
            </a:lvl5pPr>
            <a:lvl6pPr marL="2285997" indent="0" algn="ctr">
              <a:buNone/>
              <a:defRPr sz="1600"/>
            </a:lvl6pPr>
            <a:lvl7pPr marL="2743197" indent="0" algn="ctr">
              <a:buNone/>
              <a:defRPr sz="1600"/>
            </a:lvl7pPr>
            <a:lvl8pPr marL="3200396" indent="0" algn="ctr">
              <a:buNone/>
              <a:defRPr sz="1600"/>
            </a:lvl8pPr>
            <a:lvl9pPr marL="3657596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pic>
        <p:nvPicPr>
          <p:cNvPr id="8" name="Ábra 4" descr="Ábra 4"/>
          <p:cNvPicPr>
            <a:picLocks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6400" y="723600"/>
            <a:ext cx="3358800" cy="723600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Szöveg helye 20"/>
          <p:cNvSpPr>
            <a:spLocks noGrp="1"/>
          </p:cNvSpPr>
          <p:nvPr>
            <p:ph type="body" sz="quarter" idx="10"/>
          </p:nvPr>
        </p:nvSpPr>
        <p:spPr>
          <a:xfrm>
            <a:off x="741600" y="6134400"/>
            <a:ext cx="4172400" cy="367200"/>
          </a:xfrm>
          <a:prstGeom prst="rect">
            <a:avLst/>
          </a:prstGeom>
        </p:spPr>
        <p:txBody>
          <a:bodyPr wrap="none" lIns="90000" tIns="46800" rIns="90000" bIns="46800"/>
          <a:lstStyle>
            <a:lvl1pPr marL="0" indent="0">
              <a:lnSpc>
                <a:spcPct val="100000"/>
              </a:lnSpc>
              <a:buNone/>
              <a:defRPr sz="1200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  <a:lvl2pPr indent="0">
              <a:lnSpc>
                <a:spcPct val="100000"/>
              </a:lnSpc>
              <a:buNone/>
              <a:defRPr sz="1125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2pPr>
            <a:lvl3pPr indent="0">
              <a:lnSpc>
                <a:spcPct val="100000"/>
              </a:lnSpc>
              <a:buNone/>
              <a:defRPr sz="1125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3pPr>
            <a:lvl4pPr indent="0">
              <a:lnSpc>
                <a:spcPct val="100000"/>
              </a:lnSpc>
              <a:buNone/>
              <a:defRPr sz="1125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4pPr>
            <a:lvl5pPr indent="0">
              <a:lnSpc>
                <a:spcPct val="100000"/>
              </a:lnSpc>
              <a:buNone/>
              <a:defRPr sz="1125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5pPr>
          </a:lstStyle>
          <a:p>
            <a:pPr lvl="0"/>
            <a:r>
              <a:rPr lang="hu-HU" dirty="0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685567136"/>
      </p:ext>
    </p:extLst>
  </p:cSld>
  <p:clrMapOvr>
    <a:masterClrMapping/>
  </p:clrMapOvr>
  <p:transition>
    <p:wheel spokes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10" descr="Kép 10"/>
          <p:cNvPicPr>
            <a:picLocks noChangeAspect="1"/>
          </p:cNvPicPr>
          <p:nvPr userDrawn="1"/>
        </p:nvPicPr>
        <p:blipFill>
          <a:blip r:embed="rId2"/>
          <a:srcRect t="14602" r="55677"/>
          <a:stretch>
            <a:fillRect/>
          </a:stretch>
        </p:blipFill>
        <p:spPr>
          <a:xfrm flipH="1">
            <a:off x="0" y="3378"/>
            <a:ext cx="4736708" cy="68513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Ábra 4" descr="Ábra 4"/>
          <p:cNvPicPr>
            <a:picLocks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36800" y="723600"/>
            <a:ext cx="3358800" cy="7236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59600" y="2966400"/>
            <a:ext cx="9079200" cy="925200"/>
          </a:xfrm>
          <a:prstGeom prst="rect">
            <a:avLst/>
          </a:prstGeom>
        </p:spPr>
        <p:txBody>
          <a:bodyPr lIns="90000" tIns="46800" rIns="90000" bIns="46800" anchor="t" anchorCtr="0"/>
          <a:lstStyle>
            <a:lvl1pPr algn="r">
              <a:lnSpc>
                <a:spcPct val="100000"/>
              </a:lnSpc>
              <a:defRPr sz="5400">
                <a:solidFill>
                  <a:srgbClr val="121D46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r>
              <a:rPr lang="hu-HU" dirty="0"/>
              <a:t>Mintacím szerkesztése</a:t>
            </a:r>
            <a:endParaRPr lang="en-US" dirty="0"/>
          </a:p>
        </p:txBody>
      </p:sp>
      <p:sp>
        <p:nvSpPr>
          <p:cNvPr id="21" name="Szöveg helye 20"/>
          <p:cNvSpPr>
            <a:spLocks noGrp="1"/>
          </p:cNvSpPr>
          <p:nvPr>
            <p:ph type="body" sz="quarter" idx="10"/>
          </p:nvPr>
        </p:nvSpPr>
        <p:spPr>
          <a:xfrm>
            <a:off x="7509377" y="6134400"/>
            <a:ext cx="4172400" cy="367200"/>
          </a:xfrm>
          <a:prstGeom prst="rect">
            <a:avLst/>
          </a:prstGeom>
        </p:spPr>
        <p:txBody>
          <a:bodyPr wrap="none" lIns="90000" tIns="46800" rIns="90000" bIns="46800"/>
          <a:lstStyle>
            <a:lvl1pPr marL="0" indent="0" algn="r">
              <a:lnSpc>
                <a:spcPct val="100000"/>
              </a:lnSpc>
              <a:buNone/>
              <a:defRPr sz="1200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  <a:lvl2pPr indent="0">
              <a:lnSpc>
                <a:spcPct val="100000"/>
              </a:lnSpc>
              <a:buNone/>
              <a:defRPr sz="1125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2pPr>
            <a:lvl3pPr indent="0">
              <a:lnSpc>
                <a:spcPct val="100000"/>
              </a:lnSpc>
              <a:buNone/>
              <a:defRPr sz="1125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3pPr>
            <a:lvl4pPr indent="0">
              <a:lnSpc>
                <a:spcPct val="100000"/>
              </a:lnSpc>
              <a:buNone/>
              <a:defRPr sz="1125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4pPr>
            <a:lvl5pPr indent="0">
              <a:lnSpc>
                <a:spcPct val="100000"/>
              </a:lnSpc>
              <a:buNone/>
              <a:defRPr sz="1125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5pPr>
          </a:lstStyle>
          <a:p>
            <a:pPr lvl="0"/>
            <a:r>
              <a:rPr lang="hu-HU" dirty="0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745360108"/>
      </p:ext>
    </p:extLst>
  </p:cSld>
  <p:clrMapOvr>
    <a:masterClrMapping/>
  </p:clrMapOvr>
  <p:transition>
    <p:wheel spokes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9191761"/>
      </p:ext>
    </p:extLst>
  </p:cSld>
  <p:clrMapOvr>
    <a:masterClrMapping/>
  </p:clrMapOvr>
  <p:transition>
    <p:wheel spokes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blue">
    <p:bg>
      <p:bgPr>
        <a:solidFill>
          <a:srgbClr val="121D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6292065"/>
      </p:ext>
    </p:extLst>
  </p:cSld>
  <p:clrMapOvr>
    <a:masterClrMapping/>
  </p:clrMapOvr>
  <p:transition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bg>
      <p:bgPr>
        <a:solidFill>
          <a:srgbClr val="121D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3" descr="Kép 3"/>
          <p:cNvPicPr>
            <a:picLocks/>
          </p:cNvPicPr>
          <p:nvPr userDrawn="1"/>
        </p:nvPicPr>
        <p:blipFill>
          <a:blip r:embed="rId2"/>
          <a:srcRect r="70737"/>
          <a:stretch>
            <a:fillRect/>
          </a:stretch>
        </p:blipFill>
        <p:spPr>
          <a:xfrm>
            <a:off x="8305200" y="0"/>
            <a:ext cx="3888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800" y="2966400"/>
            <a:ext cx="9079200" cy="925200"/>
          </a:xfrm>
          <a:prstGeom prst="rect">
            <a:avLst/>
          </a:prstGeom>
        </p:spPr>
        <p:txBody>
          <a:bodyPr lIns="90000" tIns="46800" rIns="90000" bIns="46800" anchor="t" anchorCtr="0"/>
          <a:lstStyle>
            <a:lvl1pPr>
              <a:defRPr sz="5400">
                <a:solidFill>
                  <a:schemeClr val="bg1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r>
              <a:rPr lang="hu-HU" dirty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1600" y="4201200"/>
            <a:ext cx="8977500" cy="387281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ts val="2391"/>
              </a:lnSpc>
              <a:spcBef>
                <a:spcPts val="0"/>
              </a:spcBef>
              <a:buNone/>
              <a:defRPr sz="1687">
                <a:solidFill>
                  <a:schemeClr val="bg1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99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3pPr>
            <a:lvl4pPr marL="137159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9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9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pic>
        <p:nvPicPr>
          <p:cNvPr id="6" name="Ábra 4" descr="Ábra 4"/>
          <p:cNvPicPr>
            <a:picLocks/>
          </p:cNvPicPr>
          <p:nvPr userDrawn="1"/>
        </p:nvPicPr>
        <p:blipFill>
          <a:blip r:embed="rId3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91546" y="6116400"/>
            <a:ext cx="1678854" cy="35943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799107184"/>
      </p:ext>
    </p:extLst>
  </p:cSld>
  <p:clrMapOvr>
    <a:masterClrMapping/>
  </p:clrMapOvr>
  <p:transition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6251" y="1288406"/>
            <a:ext cx="10749375" cy="594844"/>
          </a:xfrm>
          <a:prstGeom prst="rect">
            <a:avLst/>
          </a:prstGeom>
        </p:spPr>
        <p:txBody>
          <a:bodyPr lIns="50400" tIns="50400" rIns="50400" bIns="50400"/>
          <a:lstStyle>
            <a:lvl1pPr>
              <a:lnSpc>
                <a:spcPct val="100000"/>
              </a:lnSpc>
              <a:defRPr sz="3000">
                <a:solidFill>
                  <a:srgbClr val="121D46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r>
              <a:rPr lang="hu-HU" dirty="0"/>
              <a:t>Mintacím szerkesztése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41600" y="6117418"/>
            <a:ext cx="6750000" cy="367200"/>
          </a:xfrm>
          <a:prstGeom prst="rect">
            <a:avLst/>
          </a:prstGeom>
        </p:spPr>
        <p:txBody>
          <a:bodyPr lIns="90000" tIns="46800" rIns="90000" bIns="46800" anchor="ctr"/>
          <a:lstStyle>
            <a:lvl1pPr>
              <a:lnSpc>
                <a:spcPts val="1195"/>
              </a:lnSpc>
              <a:defRPr sz="1200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</a:lstStyle>
          <a:p>
            <a:r>
              <a:rPr lang="hu-HU"/>
              <a:t>Documents name (élőláb)</a:t>
            </a:r>
            <a:endParaRPr lang="hu-HU" dirty="0"/>
          </a:p>
        </p:txBody>
      </p:sp>
      <p:pic>
        <p:nvPicPr>
          <p:cNvPr id="8" name="Ábra 4" descr="Ábra 4"/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91546" y="6117418"/>
            <a:ext cx="1678854" cy="359432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zöveg helye 9"/>
          <p:cNvSpPr>
            <a:spLocks noGrp="1"/>
          </p:cNvSpPr>
          <p:nvPr>
            <p:ph type="body" sz="quarter" idx="12"/>
          </p:nvPr>
        </p:nvSpPr>
        <p:spPr>
          <a:xfrm>
            <a:off x="741600" y="2264400"/>
            <a:ext cx="5216400" cy="3471867"/>
          </a:xfrm>
          <a:prstGeom prst="rect">
            <a:avLst/>
          </a:prstGeom>
        </p:spPr>
        <p:txBody>
          <a:bodyPr lIns="50400" tIns="50400" rIns="50400" bIns="50400"/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1600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  <a:lvl2pPr marL="457200" indent="0">
              <a:buNone/>
              <a:defRPr/>
            </a:lvl2pPr>
            <a:lvl3pPr marL="914399" indent="0">
              <a:buNone/>
              <a:defRPr/>
            </a:lvl3pPr>
            <a:lvl4pPr marL="1371598" indent="0">
              <a:buNone/>
              <a:defRPr/>
            </a:lvl4pPr>
            <a:lvl5pPr marL="1828798" indent="0">
              <a:buNone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14" name="Szöveg helye 13"/>
          <p:cNvSpPr>
            <a:spLocks noGrp="1"/>
          </p:cNvSpPr>
          <p:nvPr>
            <p:ph type="body" sz="quarter" idx="13"/>
          </p:nvPr>
        </p:nvSpPr>
        <p:spPr>
          <a:xfrm>
            <a:off x="6354000" y="2264400"/>
            <a:ext cx="5216400" cy="3471867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1547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16" name="Szöveg helye 15"/>
          <p:cNvSpPr>
            <a:spLocks noGrp="1"/>
          </p:cNvSpPr>
          <p:nvPr>
            <p:ph type="body" sz="quarter" idx="14" hasCustomPrompt="1"/>
          </p:nvPr>
        </p:nvSpPr>
        <p:spPr>
          <a:xfrm>
            <a:off x="741600" y="730800"/>
            <a:ext cx="10779996" cy="278438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buNone/>
              <a:defRPr sz="1200" spc="562" baseline="0">
                <a:solidFill>
                  <a:srgbClr val="9DA8C4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19" name="Téglalap 12"/>
          <p:cNvSpPr/>
          <p:nvPr userDrawn="1"/>
        </p:nvSpPr>
        <p:spPr>
          <a:xfrm>
            <a:off x="0" y="0"/>
            <a:ext cx="12193200" cy="115200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</a:gra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266"/>
          </a:p>
        </p:txBody>
      </p:sp>
    </p:spTree>
    <p:extLst>
      <p:ext uri="{BB962C8B-B14F-4D97-AF65-F5344CB8AC3E}">
        <p14:creationId xmlns:p14="http://schemas.microsoft.com/office/powerpoint/2010/main" val="561171959"/>
      </p:ext>
    </p:extLst>
  </p:cSld>
  <p:clrMapOvr>
    <a:masterClrMapping/>
  </p:clrMapOvr>
  <p:transition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ép 2" descr="Kép 2"/>
          <p:cNvPicPr>
            <a:picLocks/>
          </p:cNvPicPr>
          <p:nvPr userDrawn="1"/>
        </p:nvPicPr>
        <p:blipFill>
          <a:blip r:embed="rId2"/>
          <a:srcRect t="15778" r="25348"/>
          <a:stretch>
            <a:fillRect/>
          </a:stretch>
        </p:blipFill>
        <p:spPr>
          <a:xfrm>
            <a:off x="10144057" y="0"/>
            <a:ext cx="2048400" cy="22356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800" y="1360800"/>
            <a:ext cx="10749375" cy="554400"/>
          </a:xfrm>
          <a:prstGeom prst="rect">
            <a:avLst/>
          </a:prstGeom>
        </p:spPr>
        <p:txBody>
          <a:bodyPr lIns="90000" tIns="46800" rIns="90000" bIns="46800"/>
          <a:lstStyle>
            <a:lvl1pPr>
              <a:lnSpc>
                <a:spcPct val="100000"/>
              </a:lnSpc>
              <a:defRPr sz="3000">
                <a:solidFill>
                  <a:srgbClr val="121D46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7" name="Téglalap 12"/>
          <p:cNvSpPr/>
          <p:nvPr userDrawn="1"/>
        </p:nvSpPr>
        <p:spPr>
          <a:xfrm>
            <a:off x="0" y="0"/>
            <a:ext cx="12193200" cy="115200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</a:gra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266"/>
          </a:p>
        </p:txBody>
      </p:sp>
      <p:sp>
        <p:nvSpPr>
          <p:cNvPr id="16" name="Szöveg helye 15"/>
          <p:cNvSpPr>
            <a:spLocks noGrp="1"/>
          </p:cNvSpPr>
          <p:nvPr>
            <p:ph type="body" sz="quarter" idx="14" hasCustomPrompt="1"/>
          </p:nvPr>
        </p:nvSpPr>
        <p:spPr>
          <a:xfrm>
            <a:off x="741600" y="730800"/>
            <a:ext cx="10779996" cy="278438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buNone/>
              <a:defRPr sz="1200" spc="562" baseline="0">
                <a:solidFill>
                  <a:srgbClr val="9DA8C4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quarter" idx="15"/>
          </p:nvPr>
        </p:nvSpPr>
        <p:spPr>
          <a:xfrm>
            <a:off x="741600" y="2264400"/>
            <a:ext cx="10526625" cy="3532618"/>
          </a:xfrm>
          <a:prstGeom prst="rect">
            <a:avLst/>
          </a:prstGeom>
        </p:spPr>
        <p:txBody>
          <a:bodyPr lIns="90000" tIns="46800" rIns="90000" bIns="46800"/>
          <a:lstStyle>
            <a:lvl1pPr>
              <a:lnSpc>
                <a:spcPct val="150000"/>
              </a:lnSpc>
              <a:spcBef>
                <a:spcPts val="0"/>
              </a:spcBef>
              <a:defRPr sz="1600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  <a:lvl2pPr>
              <a:lnSpc>
                <a:spcPct val="150000"/>
              </a:lnSpc>
              <a:spcBef>
                <a:spcPts val="0"/>
              </a:spcBef>
              <a:defRPr sz="1600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2pPr>
            <a:lvl3pPr>
              <a:lnSpc>
                <a:spcPct val="150000"/>
              </a:lnSpc>
              <a:spcBef>
                <a:spcPts val="0"/>
              </a:spcBef>
              <a:defRPr sz="1600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3pPr>
            <a:lvl4pPr>
              <a:lnSpc>
                <a:spcPct val="150000"/>
              </a:lnSpc>
              <a:spcBef>
                <a:spcPts val="0"/>
              </a:spcBef>
              <a:defRPr sz="1600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4pPr>
            <a:lvl5pPr>
              <a:lnSpc>
                <a:spcPct val="150000"/>
              </a:lnSpc>
              <a:spcBef>
                <a:spcPts val="0"/>
              </a:spcBef>
              <a:defRPr sz="1600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41600" y="6117418"/>
            <a:ext cx="6750000" cy="367200"/>
          </a:xfrm>
          <a:prstGeom prst="rect">
            <a:avLst/>
          </a:prstGeom>
        </p:spPr>
        <p:txBody>
          <a:bodyPr lIns="90000" tIns="46800" rIns="90000" bIns="46800" anchor="ctr"/>
          <a:lstStyle>
            <a:lvl1pPr>
              <a:lnSpc>
                <a:spcPts val="1195"/>
              </a:lnSpc>
              <a:defRPr sz="1200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</a:lstStyle>
          <a:p>
            <a:r>
              <a:rPr lang="hu-HU"/>
              <a:t>Documents name (élőláb)</a:t>
            </a:r>
            <a:endParaRPr lang="hu-HU" dirty="0"/>
          </a:p>
        </p:txBody>
      </p:sp>
      <p:pic>
        <p:nvPicPr>
          <p:cNvPr id="12" name="Ábra 4" descr="Ábra 4"/>
          <p:cNvPicPr>
            <a:picLocks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91546" y="6117418"/>
            <a:ext cx="1678854" cy="35943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777222886"/>
      </p:ext>
    </p:extLst>
  </p:cSld>
  <p:clrMapOvr>
    <a:masterClrMapping/>
  </p:clrMapOvr>
  <p:transition>
    <p:wheel spokes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g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Kép helye 20"/>
          <p:cNvSpPr>
            <a:spLocks noGrp="1"/>
          </p:cNvSpPr>
          <p:nvPr>
            <p:ph type="pic" sz="quarter" idx="15"/>
          </p:nvPr>
        </p:nvSpPr>
        <p:spPr>
          <a:xfrm>
            <a:off x="6095251" y="115200"/>
            <a:ext cx="6095250" cy="6742800"/>
          </a:xfrm>
          <a:prstGeom prst="rect">
            <a:avLst/>
          </a:prstGeom>
          <a:solidFill>
            <a:srgbClr val="E9E9E9"/>
          </a:solidFill>
        </p:spPr>
        <p:txBody>
          <a:bodyPr lIns="50400" tIns="50400" rIns="50400" bIns="50400"/>
          <a:lstStyle>
            <a:lvl1pPr marL="0" indent="0">
              <a:buNone/>
              <a:defRPr sz="1600"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</a:lstStyle>
          <a:p>
            <a:endParaRPr lang="hu-H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800" y="1360800"/>
            <a:ext cx="9079200" cy="554400"/>
          </a:xfrm>
          <a:prstGeom prst="rect">
            <a:avLst/>
          </a:prstGeom>
        </p:spPr>
        <p:txBody>
          <a:bodyPr lIns="90000" tIns="46800" rIns="90000" bIns="46800"/>
          <a:lstStyle>
            <a:lvl1pPr>
              <a:lnSpc>
                <a:spcPct val="100000"/>
              </a:lnSpc>
              <a:defRPr sz="3000">
                <a:solidFill>
                  <a:srgbClr val="121D46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Szöveg helye 9"/>
          <p:cNvSpPr>
            <a:spLocks noGrp="1"/>
          </p:cNvSpPr>
          <p:nvPr>
            <p:ph type="body" sz="quarter" idx="12"/>
          </p:nvPr>
        </p:nvSpPr>
        <p:spPr>
          <a:xfrm>
            <a:off x="741600" y="2264401"/>
            <a:ext cx="4885200" cy="3479636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1600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  <a:lvl2pPr marL="457200" indent="0">
              <a:buNone/>
              <a:defRPr/>
            </a:lvl2pPr>
            <a:lvl3pPr marL="914399" indent="0">
              <a:buNone/>
              <a:defRPr/>
            </a:lvl3pPr>
            <a:lvl4pPr marL="1371598" indent="0">
              <a:buNone/>
              <a:defRPr/>
            </a:lvl4pPr>
            <a:lvl5pPr marL="1828798" indent="0">
              <a:buNone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16" name="Szöveg helye 15"/>
          <p:cNvSpPr>
            <a:spLocks noGrp="1"/>
          </p:cNvSpPr>
          <p:nvPr>
            <p:ph type="body" sz="quarter" idx="14" hasCustomPrompt="1"/>
          </p:nvPr>
        </p:nvSpPr>
        <p:spPr>
          <a:xfrm>
            <a:off x="741600" y="730800"/>
            <a:ext cx="9079200" cy="278438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buNone/>
              <a:defRPr sz="1200" spc="562" baseline="0">
                <a:solidFill>
                  <a:srgbClr val="9DA8C4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41600" y="6117418"/>
            <a:ext cx="6750000" cy="367200"/>
          </a:xfrm>
          <a:prstGeom prst="rect">
            <a:avLst/>
          </a:prstGeom>
        </p:spPr>
        <p:txBody>
          <a:bodyPr lIns="90000" tIns="46800" rIns="90000" bIns="46800" anchor="ctr"/>
          <a:lstStyle>
            <a:lvl1pPr>
              <a:lnSpc>
                <a:spcPts val="1195"/>
              </a:lnSpc>
              <a:defRPr sz="1200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</a:lstStyle>
          <a:p>
            <a:r>
              <a:rPr lang="hu-HU"/>
              <a:t>Documents name (élőláb)</a:t>
            </a:r>
            <a:endParaRPr lang="hu-HU" dirty="0"/>
          </a:p>
        </p:txBody>
      </p:sp>
      <p:pic>
        <p:nvPicPr>
          <p:cNvPr id="12" name="Ábra 4" descr="Ábra 4"/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91546" y="6117418"/>
            <a:ext cx="1678854" cy="359432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Téglalap 12"/>
          <p:cNvSpPr/>
          <p:nvPr userDrawn="1"/>
        </p:nvSpPr>
        <p:spPr>
          <a:xfrm>
            <a:off x="0" y="0"/>
            <a:ext cx="12193200" cy="115200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</a:gra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266"/>
          </a:p>
        </p:txBody>
      </p:sp>
    </p:spTree>
    <p:extLst>
      <p:ext uri="{BB962C8B-B14F-4D97-AF65-F5344CB8AC3E}">
        <p14:creationId xmlns:p14="http://schemas.microsoft.com/office/powerpoint/2010/main" val="656178157"/>
      </p:ext>
    </p:extLst>
  </p:cSld>
  <p:clrMapOvr>
    <a:masterClrMapping/>
  </p:clrMapOvr>
  <p:transition>
    <p:wheel spokes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g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Kép helye 20"/>
          <p:cNvSpPr>
            <a:spLocks noGrp="1"/>
          </p:cNvSpPr>
          <p:nvPr>
            <p:ph type="pic" sz="quarter" idx="15"/>
          </p:nvPr>
        </p:nvSpPr>
        <p:spPr>
          <a:xfrm>
            <a:off x="0" y="115200"/>
            <a:ext cx="6095250" cy="6742800"/>
          </a:xfrm>
          <a:prstGeom prst="rect">
            <a:avLst/>
          </a:prstGeom>
          <a:solidFill>
            <a:srgbClr val="E9E9E9"/>
          </a:solidFill>
        </p:spPr>
        <p:txBody>
          <a:bodyPr lIns="50400" tIns="50400" rIns="50400" bIns="50400"/>
          <a:lstStyle>
            <a:lvl1pPr marL="0" indent="0">
              <a:buNone/>
              <a:defRPr sz="1600"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</a:lstStyle>
          <a:p>
            <a:endParaRPr lang="hu-H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0400" y="1360800"/>
            <a:ext cx="5435249" cy="554400"/>
          </a:xfrm>
          <a:prstGeom prst="rect">
            <a:avLst/>
          </a:prstGeom>
        </p:spPr>
        <p:txBody>
          <a:bodyPr lIns="90000" tIns="46800" rIns="90000" bIns="46800"/>
          <a:lstStyle>
            <a:lvl1pPr>
              <a:lnSpc>
                <a:spcPct val="100000"/>
              </a:lnSpc>
              <a:defRPr sz="3000">
                <a:solidFill>
                  <a:srgbClr val="121D46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Szöveg helye 9"/>
          <p:cNvSpPr>
            <a:spLocks noGrp="1"/>
          </p:cNvSpPr>
          <p:nvPr>
            <p:ph type="body" sz="quarter" idx="12"/>
          </p:nvPr>
        </p:nvSpPr>
        <p:spPr>
          <a:xfrm>
            <a:off x="6724800" y="2264401"/>
            <a:ext cx="4885200" cy="3479636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ts val="2391"/>
              </a:lnSpc>
              <a:spcBef>
                <a:spcPts val="0"/>
              </a:spcBef>
              <a:buNone/>
              <a:defRPr sz="1600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  <a:lvl2pPr marL="457200" indent="0">
              <a:buNone/>
              <a:defRPr/>
            </a:lvl2pPr>
            <a:lvl3pPr marL="914399" indent="0">
              <a:buNone/>
              <a:defRPr/>
            </a:lvl3pPr>
            <a:lvl4pPr marL="1371598" indent="0">
              <a:buNone/>
              <a:defRPr/>
            </a:lvl4pPr>
            <a:lvl5pPr marL="1828798" indent="0">
              <a:buNone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16" name="Szöveg helye 15"/>
          <p:cNvSpPr>
            <a:spLocks noGrp="1"/>
          </p:cNvSpPr>
          <p:nvPr>
            <p:ph type="body" sz="quarter" idx="14" hasCustomPrompt="1"/>
          </p:nvPr>
        </p:nvSpPr>
        <p:spPr>
          <a:xfrm>
            <a:off x="6724800" y="730800"/>
            <a:ext cx="5421749" cy="278438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buNone/>
              <a:defRPr sz="1200" spc="562" baseline="0">
                <a:solidFill>
                  <a:srgbClr val="9DA8C4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41600" y="6117418"/>
            <a:ext cx="6750000" cy="367200"/>
          </a:xfrm>
          <a:prstGeom prst="rect">
            <a:avLst/>
          </a:prstGeom>
        </p:spPr>
        <p:txBody>
          <a:bodyPr lIns="90000" tIns="46800" rIns="90000" bIns="46800" anchor="ctr"/>
          <a:lstStyle>
            <a:lvl1pPr>
              <a:lnSpc>
                <a:spcPts val="1195"/>
              </a:lnSpc>
              <a:defRPr sz="1200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</a:lstStyle>
          <a:p>
            <a:r>
              <a:rPr lang="hu-HU"/>
              <a:t>Documents name (élőláb)</a:t>
            </a:r>
            <a:endParaRPr lang="hu-HU" dirty="0"/>
          </a:p>
        </p:txBody>
      </p:sp>
      <p:pic>
        <p:nvPicPr>
          <p:cNvPr id="11" name="Ábra 4" descr="Ábra 4"/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91546" y="6117418"/>
            <a:ext cx="1678854" cy="359432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Téglalap 12"/>
          <p:cNvSpPr/>
          <p:nvPr userDrawn="1"/>
        </p:nvSpPr>
        <p:spPr>
          <a:xfrm>
            <a:off x="0" y="0"/>
            <a:ext cx="12193200" cy="115200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</a:gra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266"/>
          </a:p>
        </p:txBody>
      </p:sp>
    </p:spTree>
    <p:extLst>
      <p:ext uri="{BB962C8B-B14F-4D97-AF65-F5344CB8AC3E}">
        <p14:creationId xmlns:p14="http://schemas.microsoft.com/office/powerpoint/2010/main" val="3370645565"/>
      </p:ext>
    </p:extLst>
  </p:cSld>
  <p:clrMapOvr>
    <a:masterClrMapping/>
  </p:clrMapOvr>
  <p:transition>
    <p:wheel spokes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ing - általános helyőrz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800" y="1360800"/>
            <a:ext cx="10645200" cy="554400"/>
          </a:xfrm>
          <a:prstGeom prst="rect">
            <a:avLst/>
          </a:prstGeom>
        </p:spPr>
        <p:txBody>
          <a:bodyPr lIns="90000" tIns="46800" rIns="90000" bIns="46800"/>
          <a:lstStyle>
            <a:lvl1pPr>
              <a:lnSpc>
                <a:spcPct val="100000"/>
              </a:lnSpc>
              <a:defRPr sz="3000">
                <a:solidFill>
                  <a:srgbClr val="121D46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Szöveg helye 9"/>
          <p:cNvSpPr>
            <a:spLocks noGrp="1"/>
          </p:cNvSpPr>
          <p:nvPr>
            <p:ph type="body" sz="quarter" idx="12"/>
          </p:nvPr>
        </p:nvSpPr>
        <p:spPr>
          <a:xfrm>
            <a:off x="608400" y="4136400"/>
            <a:ext cx="3423600" cy="1354219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 algn="ctr">
              <a:lnSpc>
                <a:spcPct val="150000"/>
              </a:lnSpc>
              <a:spcBef>
                <a:spcPts val="0"/>
              </a:spcBef>
              <a:buNone/>
              <a:defRPr sz="1400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  <a:lvl2pPr marL="457200" indent="0">
              <a:buNone/>
              <a:defRPr/>
            </a:lvl2pPr>
            <a:lvl3pPr marL="914399" indent="0">
              <a:buNone/>
              <a:defRPr/>
            </a:lvl3pPr>
            <a:lvl4pPr marL="1371598" indent="0">
              <a:buNone/>
              <a:defRPr/>
            </a:lvl4pPr>
            <a:lvl5pPr marL="1828798" indent="0">
              <a:buNone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16" name="Szöveg helye 15"/>
          <p:cNvSpPr>
            <a:spLocks noGrp="1"/>
          </p:cNvSpPr>
          <p:nvPr>
            <p:ph type="body" sz="quarter" idx="14" hasCustomPrompt="1"/>
          </p:nvPr>
        </p:nvSpPr>
        <p:spPr>
          <a:xfrm>
            <a:off x="741600" y="730800"/>
            <a:ext cx="10645200" cy="278438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buNone/>
              <a:defRPr sz="1200" spc="562" baseline="0">
                <a:solidFill>
                  <a:srgbClr val="9DA8C4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quarter" idx="15"/>
          </p:nvPr>
        </p:nvSpPr>
        <p:spPr>
          <a:xfrm>
            <a:off x="4280400" y="4136400"/>
            <a:ext cx="3423600" cy="1354219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 algn="ctr">
              <a:lnSpc>
                <a:spcPct val="150000"/>
              </a:lnSpc>
              <a:spcBef>
                <a:spcPts val="0"/>
              </a:spcBef>
              <a:buNone/>
              <a:defRPr sz="1400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9" name="Szöveg helye 8"/>
          <p:cNvSpPr>
            <a:spLocks noGrp="1"/>
          </p:cNvSpPr>
          <p:nvPr>
            <p:ph type="body" sz="quarter" idx="16"/>
          </p:nvPr>
        </p:nvSpPr>
        <p:spPr>
          <a:xfrm>
            <a:off x="7952400" y="4136655"/>
            <a:ext cx="3423600" cy="1353964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 algn="ctr">
              <a:lnSpc>
                <a:spcPct val="150000"/>
              </a:lnSpc>
              <a:spcBef>
                <a:spcPts val="0"/>
              </a:spcBef>
              <a:buNone/>
              <a:defRPr sz="1400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13" name="Oval 22"/>
          <p:cNvSpPr/>
          <p:nvPr userDrawn="1"/>
        </p:nvSpPr>
        <p:spPr>
          <a:xfrm>
            <a:off x="1816402" y="2851200"/>
            <a:ext cx="1007597" cy="1008000"/>
          </a:xfrm>
          <a:prstGeom prst="ellipse">
            <a:avLst/>
          </a:prstGeom>
          <a:solidFill>
            <a:srgbClr val="121D46"/>
          </a:soli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800" dirty="0">
              <a:latin typeface="Poppins regular" panose="00000500000000000000" pitchFamily="2" charset="-18"/>
              <a:cs typeface="Poppins regular" panose="00000500000000000000" pitchFamily="2" charset="-18"/>
            </a:endParaRPr>
          </a:p>
        </p:txBody>
      </p:sp>
      <p:sp>
        <p:nvSpPr>
          <p:cNvPr id="14" name="Oval 24"/>
          <p:cNvSpPr/>
          <p:nvPr userDrawn="1"/>
        </p:nvSpPr>
        <p:spPr>
          <a:xfrm>
            <a:off x="9160402" y="2851200"/>
            <a:ext cx="1007597" cy="1008000"/>
          </a:xfrm>
          <a:prstGeom prst="ellipse">
            <a:avLst/>
          </a:prstGeom>
          <a:solidFill>
            <a:srgbClr val="121D46"/>
          </a:soli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266"/>
          </a:p>
        </p:txBody>
      </p:sp>
      <p:sp>
        <p:nvSpPr>
          <p:cNvPr id="15" name="Oval 26"/>
          <p:cNvSpPr/>
          <p:nvPr userDrawn="1"/>
        </p:nvSpPr>
        <p:spPr>
          <a:xfrm>
            <a:off x="5488402" y="2851200"/>
            <a:ext cx="1007597" cy="1008000"/>
          </a:xfrm>
          <a:prstGeom prst="ellipse">
            <a:avLst/>
          </a:prstGeom>
          <a:solidFill>
            <a:srgbClr val="121D46"/>
          </a:solidFill>
          <a:ln w="12700">
            <a:miter lim="400000"/>
          </a:ln>
        </p:spPr>
        <p:txBody>
          <a:bodyPr lIns="36000" tIns="36000" rIns="36000" bIns="3600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800" dirty="0">
              <a:latin typeface="Poppins regular" panose="00000500000000000000" pitchFamily="2" charset="-18"/>
              <a:cs typeface="Poppins regular" panose="00000500000000000000" pitchFamily="2" charset="-18"/>
            </a:endParaRPr>
          </a:p>
        </p:txBody>
      </p:sp>
      <p:sp>
        <p:nvSpPr>
          <p:cNvPr id="6" name="Szöveg helye 5"/>
          <p:cNvSpPr>
            <a:spLocks noGrp="1"/>
          </p:cNvSpPr>
          <p:nvPr>
            <p:ph type="body" sz="quarter" idx="17"/>
          </p:nvPr>
        </p:nvSpPr>
        <p:spPr>
          <a:xfrm>
            <a:off x="5783400" y="3146400"/>
            <a:ext cx="417600" cy="4176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sz="70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17" name="Szöveg helye 5"/>
          <p:cNvSpPr>
            <a:spLocks noGrp="1"/>
          </p:cNvSpPr>
          <p:nvPr>
            <p:ph type="body" sz="quarter" idx="18" hasCustomPrompt="1"/>
          </p:nvPr>
        </p:nvSpPr>
        <p:spPr>
          <a:xfrm>
            <a:off x="2110950" y="3146400"/>
            <a:ext cx="418500" cy="4176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0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hu-HU" dirty="0" err="1"/>
              <a:t>Mintszöveg</a:t>
            </a:r>
            <a:r>
              <a:rPr lang="hu-HU" dirty="0"/>
              <a:t> szerkesztése</a:t>
            </a:r>
          </a:p>
        </p:txBody>
      </p:sp>
      <p:sp>
        <p:nvSpPr>
          <p:cNvPr id="18" name="Szöveg helye 5"/>
          <p:cNvSpPr>
            <a:spLocks noGrp="1"/>
          </p:cNvSpPr>
          <p:nvPr>
            <p:ph type="body" sz="quarter" idx="19"/>
          </p:nvPr>
        </p:nvSpPr>
        <p:spPr>
          <a:xfrm>
            <a:off x="9454950" y="3146400"/>
            <a:ext cx="418500" cy="4176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sz="70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41600" y="6117418"/>
            <a:ext cx="6750000" cy="367200"/>
          </a:xfrm>
          <a:prstGeom prst="rect">
            <a:avLst/>
          </a:prstGeom>
        </p:spPr>
        <p:txBody>
          <a:bodyPr lIns="90000" tIns="46800" rIns="90000" bIns="46800" anchor="ctr"/>
          <a:lstStyle>
            <a:lvl1pPr>
              <a:lnSpc>
                <a:spcPts val="1195"/>
              </a:lnSpc>
              <a:defRPr sz="1200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</a:lstStyle>
          <a:p>
            <a:r>
              <a:rPr lang="hu-HU"/>
              <a:t>Documents name (élőláb)</a:t>
            </a:r>
            <a:endParaRPr lang="hu-HU" dirty="0"/>
          </a:p>
        </p:txBody>
      </p:sp>
      <p:pic>
        <p:nvPicPr>
          <p:cNvPr id="20" name="Ábra 4" descr="Ábra 4"/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91546" y="6117418"/>
            <a:ext cx="1678854" cy="359432"/>
          </a:xfrm>
          <a:prstGeom prst="rect">
            <a:avLst/>
          </a:prstGeom>
          <a:ln w="12700">
            <a:miter lim="400000"/>
          </a:ln>
        </p:spPr>
      </p:pic>
      <p:sp>
        <p:nvSpPr>
          <p:cNvPr id="22" name="Téglalap 12"/>
          <p:cNvSpPr/>
          <p:nvPr userDrawn="1"/>
        </p:nvSpPr>
        <p:spPr>
          <a:xfrm>
            <a:off x="0" y="0"/>
            <a:ext cx="12193200" cy="115200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</a:gra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266"/>
          </a:p>
        </p:txBody>
      </p:sp>
    </p:spTree>
    <p:extLst>
      <p:ext uri="{BB962C8B-B14F-4D97-AF65-F5344CB8AC3E}">
        <p14:creationId xmlns:p14="http://schemas.microsoft.com/office/powerpoint/2010/main" val="3264302157"/>
      </p:ext>
    </p:extLst>
  </p:cSld>
  <p:clrMapOvr>
    <a:masterClrMapping/>
  </p:clrMapOvr>
  <p:transition>
    <p:wheel spokes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Ábra 2" descr="Ábra 2"/>
          <p:cNvPicPr>
            <a:picLocks/>
          </p:cNvPicPr>
          <p:nvPr userDrawn="1"/>
        </p:nvPicPr>
        <p:blipFill>
          <a:blip r:embed="rId2"/>
          <a:srcRect r="21663"/>
          <a:stretch>
            <a:fillRect/>
          </a:stretch>
        </p:blipFill>
        <p:spPr>
          <a:xfrm>
            <a:off x="10725235" y="4525200"/>
            <a:ext cx="1466766" cy="1108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Ábra 23" descr="Ábra 23"/>
          <p:cNvPicPr>
            <a:picLocks/>
          </p:cNvPicPr>
          <p:nvPr userDrawn="1"/>
        </p:nvPicPr>
        <p:blipFill>
          <a:blip r:embed="rId2"/>
          <a:srcRect l="26987"/>
          <a:stretch>
            <a:fillRect/>
          </a:stretch>
        </p:blipFill>
        <p:spPr>
          <a:xfrm>
            <a:off x="0" y="2563200"/>
            <a:ext cx="1367057" cy="1108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Kép 2" descr="Kép 2"/>
          <p:cNvPicPr>
            <a:picLocks/>
          </p:cNvPicPr>
          <p:nvPr userDrawn="1"/>
        </p:nvPicPr>
        <p:blipFill>
          <a:blip r:embed="rId3"/>
          <a:srcRect t="15778" r="25348"/>
          <a:stretch>
            <a:fillRect/>
          </a:stretch>
        </p:blipFill>
        <p:spPr>
          <a:xfrm>
            <a:off x="10183200" y="0"/>
            <a:ext cx="2008800" cy="22356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800" y="1360800"/>
            <a:ext cx="10749375" cy="554400"/>
          </a:xfrm>
          <a:prstGeom prst="rect">
            <a:avLst/>
          </a:prstGeom>
        </p:spPr>
        <p:txBody>
          <a:bodyPr lIns="90000" tIns="46800" rIns="90000" bIns="46800"/>
          <a:lstStyle>
            <a:lvl1pPr>
              <a:lnSpc>
                <a:spcPct val="100000"/>
              </a:lnSpc>
              <a:defRPr sz="3000">
                <a:solidFill>
                  <a:srgbClr val="121D46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6" name="Szöveg helye 15"/>
          <p:cNvSpPr>
            <a:spLocks noGrp="1"/>
          </p:cNvSpPr>
          <p:nvPr>
            <p:ph type="body" sz="quarter" idx="14" hasCustomPrompt="1"/>
          </p:nvPr>
        </p:nvSpPr>
        <p:spPr>
          <a:xfrm>
            <a:off x="741600" y="730800"/>
            <a:ext cx="10779996" cy="278438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buNone/>
              <a:defRPr sz="1200" spc="562" baseline="0">
                <a:solidFill>
                  <a:srgbClr val="9DA8C4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quarter" idx="15"/>
          </p:nvPr>
        </p:nvSpPr>
        <p:spPr>
          <a:xfrm>
            <a:off x="2178000" y="3020400"/>
            <a:ext cx="8672400" cy="2260406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200" i="1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  <a:lvl2pPr>
              <a:lnSpc>
                <a:spcPct val="150000"/>
              </a:lnSpc>
              <a:spcBef>
                <a:spcPts val="0"/>
              </a:spcBef>
              <a:defRPr sz="1547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2pPr>
            <a:lvl3pPr>
              <a:lnSpc>
                <a:spcPct val="150000"/>
              </a:lnSpc>
              <a:spcBef>
                <a:spcPts val="0"/>
              </a:spcBef>
              <a:defRPr sz="1547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3pPr>
            <a:lvl4pPr>
              <a:lnSpc>
                <a:spcPct val="150000"/>
              </a:lnSpc>
              <a:spcBef>
                <a:spcPts val="0"/>
              </a:spcBef>
              <a:defRPr sz="1547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4pPr>
            <a:lvl5pPr>
              <a:lnSpc>
                <a:spcPct val="150000"/>
              </a:lnSpc>
              <a:spcBef>
                <a:spcPts val="0"/>
              </a:spcBef>
              <a:defRPr sz="1547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5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41600" y="6117418"/>
            <a:ext cx="6750000" cy="367200"/>
          </a:xfrm>
          <a:prstGeom prst="rect">
            <a:avLst/>
          </a:prstGeom>
        </p:spPr>
        <p:txBody>
          <a:bodyPr lIns="90000" tIns="46800" rIns="90000" bIns="46800" anchor="ctr"/>
          <a:lstStyle>
            <a:lvl1pPr>
              <a:lnSpc>
                <a:spcPts val="1195"/>
              </a:lnSpc>
              <a:defRPr sz="1200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</a:lstStyle>
          <a:p>
            <a:r>
              <a:rPr lang="hu-HU"/>
              <a:t>Documents name (élőláb)</a:t>
            </a:r>
            <a:endParaRPr lang="hu-HU" dirty="0"/>
          </a:p>
        </p:txBody>
      </p:sp>
      <p:pic>
        <p:nvPicPr>
          <p:cNvPr id="13" name="Ábra 4" descr="Ábra 4"/>
          <p:cNvPicPr>
            <a:picLocks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91546" y="6117418"/>
            <a:ext cx="1678854" cy="359432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Téglalap 12"/>
          <p:cNvSpPr/>
          <p:nvPr userDrawn="1"/>
        </p:nvSpPr>
        <p:spPr>
          <a:xfrm>
            <a:off x="0" y="0"/>
            <a:ext cx="12193200" cy="115200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</a:gra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266"/>
          </a:p>
        </p:txBody>
      </p:sp>
    </p:spTree>
    <p:extLst>
      <p:ext uri="{BB962C8B-B14F-4D97-AF65-F5344CB8AC3E}">
        <p14:creationId xmlns:p14="http://schemas.microsoft.com/office/powerpoint/2010/main" val="3343359615"/>
      </p:ext>
    </p:extLst>
  </p:cSld>
  <p:clrMapOvr>
    <a:masterClrMapping/>
  </p:clrMapOvr>
  <p:transition>
    <p:wheel spokes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800" y="1360800"/>
            <a:ext cx="10778400" cy="554400"/>
          </a:xfrm>
          <a:prstGeom prst="rect">
            <a:avLst/>
          </a:prstGeom>
        </p:spPr>
        <p:txBody>
          <a:bodyPr lIns="90000" tIns="46800" rIns="90000" bIns="46800"/>
          <a:lstStyle>
            <a:lvl1pPr>
              <a:lnSpc>
                <a:spcPct val="100000"/>
              </a:lnSpc>
              <a:defRPr sz="3000">
                <a:solidFill>
                  <a:srgbClr val="121D46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6" name="Szöveg helye 15"/>
          <p:cNvSpPr>
            <a:spLocks noGrp="1"/>
          </p:cNvSpPr>
          <p:nvPr>
            <p:ph type="body" sz="quarter" idx="14" hasCustomPrompt="1"/>
          </p:nvPr>
        </p:nvSpPr>
        <p:spPr>
          <a:xfrm>
            <a:off x="741600" y="730800"/>
            <a:ext cx="10779996" cy="278438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buNone/>
              <a:defRPr sz="1200" spc="562" baseline="0">
                <a:solidFill>
                  <a:srgbClr val="9DA8C4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4" name="Táblázat helye 3"/>
          <p:cNvSpPr>
            <a:spLocks noGrp="1"/>
          </p:cNvSpPr>
          <p:nvPr>
            <p:ph type="tbl" sz="quarter" idx="15"/>
          </p:nvPr>
        </p:nvSpPr>
        <p:spPr>
          <a:xfrm>
            <a:off x="730800" y="2347200"/>
            <a:ext cx="10839600" cy="3384736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</a:lstStyle>
          <a:p>
            <a:endParaRPr lang="hu-H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41600" y="6117418"/>
            <a:ext cx="6750000" cy="367200"/>
          </a:xfrm>
          <a:prstGeom prst="rect">
            <a:avLst/>
          </a:prstGeom>
        </p:spPr>
        <p:txBody>
          <a:bodyPr lIns="90000" tIns="46800" rIns="90000" bIns="46800" anchor="ctr"/>
          <a:lstStyle>
            <a:lvl1pPr>
              <a:lnSpc>
                <a:spcPts val="1195"/>
              </a:lnSpc>
              <a:defRPr sz="1200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</a:lstStyle>
          <a:p>
            <a:r>
              <a:rPr lang="hu-HU"/>
              <a:t>Documents name (élőláb)</a:t>
            </a:r>
            <a:endParaRPr lang="hu-HU" dirty="0"/>
          </a:p>
        </p:txBody>
      </p:sp>
      <p:pic>
        <p:nvPicPr>
          <p:cNvPr id="10" name="Ábra 4" descr="Ábra 4"/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91546" y="6117418"/>
            <a:ext cx="1678854" cy="359432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Téglalap 12"/>
          <p:cNvSpPr/>
          <p:nvPr userDrawn="1"/>
        </p:nvSpPr>
        <p:spPr>
          <a:xfrm>
            <a:off x="0" y="0"/>
            <a:ext cx="12193200" cy="115200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</a:gra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266"/>
          </a:p>
        </p:txBody>
      </p:sp>
    </p:spTree>
    <p:extLst>
      <p:ext uri="{BB962C8B-B14F-4D97-AF65-F5344CB8AC3E}">
        <p14:creationId xmlns:p14="http://schemas.microsoft.com/office/powerpoint/2010/main" val="42829482"/>
      </p:ext>
    </p:extLst>
  </p:cSld>
  <p:clrMapOvr>
    <a:masterClrMapping/>
  </p:clrMapOvr>
  <p:transition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471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5" r:id="rId2"/>
    <p:sldLayoutId id="2147483674" r:id="rId3"/>
    <p:sldLayoutId id="2147483684" r:id="rId4"/>
    <p:sldLayoutId id="2147483685" r:id="rId5"/>
    <p:sldLayoutId id="2147483686" r:id="rId6"/>
    <p:sldLayoutId id="2147483687" r:id="rId7"/>
    <p:sldLayoutId id="2147483690" r:id="rId8"/>
    <p:sldLayoutId id="2147483691" r:id="rId9"/>
    <p:sldLayoutId id="2147483692" r:id="rId10"/>
    <p:sldLayoutId id="2147483688" r:id="rId11"/>
    <p:sldLayoutId id="2147483689" r:id="rId12"/>
  </p:sldLayoutIdLst>
  <p:transition>
    <p:wheel spokes="1"/>
  </p:transition>
  <p:hf sldNum="0" hdr="0" dt="0"/>
  <p:txStyles>
    <p:titleStyle>
      <a:lvl1pPr algn="l" defTabSz="914399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39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99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98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398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597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796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8996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195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9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39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399" algn="l" defTabSz="91439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9" algn="l" defTabSz="91439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798" algn="l" defTabSz="91439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5997" algn="l" defTabSz="91439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197" algn="l" defTabSz="91439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396" algn="l" defTabSz="91439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596" algn="l" defTabSz="914399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doi.org/10.1016/j.chest.2016.11.036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718200" y="2503800"/>
            <a:ext cx="9079200" cy="925200"/>
          </a:xfrm>
        </p:spPr>
        <p:txBody>
          <a:bodyPr/>
          <a:lstStyle/>
          <a:p>
            <a:r>
              <a:rPr lang="en-US" sz="3600" dirty="0" err="1"/>
              <a:t>Kombinált</a:t>
            </a:r>
            <a:r>
              <a:rPr lang="en-US" sz="3600" dirty="0"/>
              <a:t> vitamin </a:t>
            </a:r>
            <a:r>
              <a:rPr lang="en-US" sz="3600" dirty="0" err="1"/>
              <a:t>szupplementáció</a:t>
            </a:r>
            <a:r>
              <a:rPr lang="en-US" sz="3600" dirty="0"/>
              <a:t> </a:t>
            </a:r>
            <a:r>
              <a:rPr lang="en-US" sz="3600" dirty="0" err="1"/>
              <a:t>szeptikus</a:t>
            </a:r>
            <a:r>
              <a:rPr lang="en-US" sz="3600" dirty="0"/>
              <a:t> </a:t>
            </a:r>
            <a:r>
              <a:rPr lang="en-US" sz="3600" dirty="0" err="1"/>
              <a:t>sokkban</a:t>
            </a:r>
            <a:r>
              <a:rPr lang="en-US" sz="3600" dirty="0"/>
              <a:t>- ma is </a:t>
            </a:r>
            <a:r>
              <a:rPr lang="en-US" sz="3600" dirty="0" err="1"/>
              <a:t>kérdéses</a:t>
            </a:r>
            <a:endParaRPr lang="en-US" sz="3600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741600" y="4970610"/>
            <a:ext cx="6207840" cy="1136610"/>
          </a:xfrm>
        </p:spPr>
        <p:txBody>
          <a:bodyPr/>
          <a:lstStyle/>
          <a:p>
            <a:r>
              <a:rPr lang="en-US" sz="1800" dirty="0"/>
              <a:t>Dr. </a:t>
            </a:r>
            <a:r>
              <a:rPr lang="en-US" sz="1800" dirty="0" err="1"/>
              <a:t>Tóth</a:t>
            </a:r>
            <a:r>
              <a:rPr lang="en-US" sz="1800" dirty="0"/>
              <a:t> </a:t>
            </a:r>
            <a:r>
              <a:rPr lang="en-US" sz="1800" dirty="0" err="1"/>
              <a:t>Natália</a:t>
            </a:r>
            <a:endParaRPr lang="en-US" sz="1800" dirty="0"/>
          </a:p>
          <a:p>
            <a:r>
              <a:rPr lang="en-US" sz="1800" dirty="0" err="1"/>
              <a:t>Pécsi</a:t>
            </a:r>
            <a:r>
              <a:rPr lang="en-US" sz="1800" dirty="0"/>
              <a:t> </a:t>
            </a:r>
            <a:r>
              <a:rPr lang="en-US" sz="1800" dirty="0" err="1"/>
              <a:t>Tudományegyetem</a:t>
            </a:r>
            <a:r>
              <a:rPr lang="en-US" sz="1800" dirty="0"/>
              <a:t> </a:t>
            </a:r>
            <a:r>
              <a:rPr lang="en-US" sz="1800" dirty="0" err="1"/>
              <a:t>Klinikai</a:t>
            </a:r>
            <a:r>
              <a:rPr lang="en-US" sz="1800" dirty="0"/>
              <a:t> </a:t>
            </a:r>
            <a:r>
              <a:rPr lang="en-US" sz="1800" dirty="0" err="1"/>
              <a:t>Központ</a:t>
            </a:r>
            <a:r>
              <a:rPr lang="en-US" sz="1800" dirty="0"/>
              <a:t> </a:t>
            </a:r>
            <a:endParaRPr lang="hu-HU" sz="1800" dirty="0"/>
          </a:p>
          <a:p>
            <a:r>
              <a:rPr lang="en-US" sz="1800" dirty="0" err="1"/>
              <a:t>Aneszteziológiai</a:t>
            </a:r>
            <a:r>
              <a:rPr lang="en-US" sz="1800" dirty="0"/>
              <a:t> </a:t>
            </a:r>
            <a:r>
              <a:rPr lang="en-US" sz="1800" dirty="0" err="1"/>
              <a:t>és</a:t>
            </a:r>
            <a:r>
              <a:rPr lang="en-US" sz="1800" dirty="0"/>
              <a:t> </a:t>
            </a:r>
            <a:r>
              <a:rPr lang="en-US" sz="1800" dirty="0" err="1"/>
              <a:t>Intenzív</a:t>
            </a:r>
            <a:r>
              <a:rPr lang="en-US" sz="1800" dirty="0"/>
              <a:t> </a:t>
            </a:r>
            <a:r>
              <a:rPr lang="hu-HU" sz="1800" dirty="0"/>
              <a:t>T</a:t>
            </a:r>
            <a:r>
              <a:rPr lang="en-US" sz="1800" dirty="0" err="1"/>
              <a:t>erápiás</a:t>
            </a:r>
            <a:r>
              <a:rPr lang="en-US" sz="1800" dirty="0"/>
              <a:t> </a:t>
            </a:r>
            <a:r>
              <a:rPr lang="en-US" sz="1800" dirty="0" err="1"/>
              <a:t>Intézet</a:t>
            </a:r>
            <a:endParaRPr lang="en-US" sz="1800" dirty="0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hu-HU" dirty="0">
                <a:latin typeface="Poppins Regular" panose="00000500000000000000" pitchFamily="2" charset="-18"/>
                <a:cs typeface="Poppins Regular" panose="00000500000000000000" pitchFamily="2" charset="-18"/>
              </a:rPr>
              <a:t>Pécs, 2025.09.26-27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63929294"/>
      </p:ext>
    </p:extLst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zöveg helye 6">
            <a:extLst>
              <a:ext uri="{FF2B5EF4-FFF2-40B4-BE49-F238E27FC236}">
                <a16:creationId xmlns:a16="http://schemas.microsoft.com/office/drawing/2014/main" id="{787736D6-CD15-FCC3-0481-5AA682D9FB1A}"/>
              </a:ext>
            </a:extLst>
          </p:cNvPr>
          <p:cNvSpPr txBox="1">
            <a:spLocks/>
          </p:cNvSpPr>
          <p:nvPr/>
        </p:nvSpPr>
        <p:spPr>
          <a:xfrm>
            <a:off x="801631" y="1717620"/>
            <a:ext cx="8391796" cy="4577811"/>
          </a:xfrm>
          <a:prstGeom prst="rect">
            <a:avLst/>
          </a:prstGeom>
        </p:spPr>
        <p:txBody>
          <a:bodyPr/>
          <a:lstStyle>
            <a:lvl1pPr marL="228600" indent="-228600" algn="l" defTabSz="91439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99" indent="-22860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98" indent="-22860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98" indent="-22860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97" indent="-22860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96" indent="-22860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96" indent="-22860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95" indent="-22860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6266" indent="-276266">
              <a:buSzPct val="100000"/>
              <a:buFont typeface="Arial"/>
              <a:buChar char="•"/>
              <a:defRPr sz="2200">
                <a:solidFill>
                  <a:srgbClr val="121D46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rPr lang="hu-HU" sz="1600" dirty="0">
                <a:solidFill>
                  <a:schemeClr val="bg1"/>
                </a:solidFill>
                <a:latin typeface="Poppins Regular"/>
                <a:ea typeface="Poppins Regular"/>
                <a:cs typeface="Poppins Regular"/>
                <a:sym typeface="Poppins Regular"/>
              </a:rPr>
              <a:t>A vizsgálatba csak olyan felnőtt betegek (18 és 80 év között) kerültek be, akiket szeptikus sokk klinikai diagnózisával vettünk fel intenzív osztályunkra.</a:t>
            </a:r>
          </a:p>
          <a:p>
            <a:pPr marL="276266" indent="-276266">
              <a:buSzPct val="100000"/>
              <a:buFont typeface="Arial"/>
              <a:buChar char="•"/>
              <a:defRPr sz="2200">
                <a:solidFill>
                  <a:srgbClr val="121D46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rPr lang="hu-HU" sz="1600" dirty="0">
                <a:solidFill>
                  <a:schemeClr val="bg1"/>
                </a:solidFill>
                <a:latin typeface="Poppins Regular"/>
                <a:ea typeface="Poppins Regular"/>
                <a:cs typeface="Poppins Regular"/>
                <a:sym typeface="Poppins Regular"/>
              </a:rPr>
              <a:t>A kizárási kritériumok közé tartoztak:</a:t>
            </a:r>
          </a:p>
          <a:p>
            <a:pPr marL="0" indent="0">
              <a:buSzPct val="100000"/>
              <a:buNone/>
              <a:defRPr sz="2200">
                <a:solidFill>
                  <a:srgbClr val="121D46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rPr lang="hu-HU" sz="1600" dirty="0">
                <a:solidFill>
                  <a:schemeClr val="bg1"/>
                </a:solidFill>
                <a:latin typeface="Poppins Regular"/>
                <a:ea typeface="Poppins Regular"/>
                <a:cs typeface="Poppins Regular"/>
                <a:sym typeface="Poppins Regular"/>
              </a:rPr>
              <a:t>	- vírusos vagy kevert szepszis</a:t>
            </a:r>
          </a:p>
          <a:p>
            <a:pPr marL="0" indent="0">
              <a:buSzPct val="100000"/>
              <a:buNone/>
              <a:defRPr sz="2200">
                <a:solidFill>
                  <a:srgbClr val="121D46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rPr lang="hu-HU" sz="1600" dirty="0">
                <a:solidFill>
                  <a:schemeClr val="bg1"/>
                </a:solidFill>
                <a:latin typeface="Poppins Regular"/>
                <a:ea typeface="Poppins Regular"/>
                <a:cs typeface="Poppins Regular"/>
                <a:sym typeface="Poppins Regular"/>
              </a:rPr>
              <a:t>	- </a:t>
            </a:r>
            <a:r>
              <a:rPr lang="hu-HU" sz="1600" dirty="0" err="1">
                <a:solidFill>
                  <a:schemeClr val="bg1"/>
                </a:solidFill>
                <a:latin typeface="Poppins Regular"/>
                <a:ea typeface="Poppins Regular"/>
                <a:cs typeface="Poppins Regular"/>
                <a:sym typeface="Poppins Regular"/>
              </a:rPr>
              <a:t>moribund</a:t>
            </a:r>
            <a:r>
              <a:rPr lang="hu-HU" sz="1600" dirty="0">
                <a:solidFill>
                  <a:schemeClr val="bg1"/>
                </a:solidFill>
                <a:latin typeface="Poppins Regular"/>
                <a:ea typeface="Poppins Regular"/>
                <a:cs typeface="Poppins Regular"/>
                <a:sym typeface="Poppins Regular"/>
              </a:rPr>
              <a:t> betegek</a:t>
            </a:r>
          </a:p>
          <a:p>
            <a:pPr marL="0" indent="0">
              <a:buSzPct val="100000"/>
              <a:buNone/>
              <a:defRPr sz="2200">
                <a:solidFill>
                  <a:srgbClr val="121D46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rPr lang="hu-HU" sz="1600" dirty="0">
                <a:solidFill>
                  <a:schemeClr val="bg1"/>
                </a:solidFill>
                <a:latin typeface="Poppins Regular"/>
                <a:ea typeface="Poppins Regular"/>
                <a:cs typeface="Poppins Regular"/>
                <a:sym typeface="Poppins Regular"/>
              </a:rPr>
              <a:t>	- terhesség</a:t>
            </a:r>
          </a:p>
          <a:p>
            <a:pPr marL="0" indent="0">
              <a:buSzPct val="100000"/>
              <a:buNone/>
              <a:defRPr sz="2200">
                <a:solidFill>
                  <a:srgbClr val="121D46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rPr lang="hu-HU" sz="1600" dirty="0">
                <a:solidFill>
                  <a:schemeClr val="bg1"/>
                </a:solidFill>
                <a:latin typeface="Poppins Regular"/>
                <a:ea typeface="Poppins Regular"/>
                <a:cs typeface="Poppins Regular"/>
                <a:sym typeface="Poppins Regular"/>
              </a:rPr>
              <a:t>	- aktív vesekő</a:t>
            </a:r>
          </a:p>
          <a:p>
            <a:pPr marL="0" indent="0">
              <a:buSzPct val="100000"/>
              <a:buNone/>
              <a:defRPr sz="2200">
                <a:solidFill>
                  <a:srgbClr val="121D46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rPr lang="hu-HU" sz="1600" dirty="0">
                <a:solidFill>
                  <a:schemeClr val="bg1"/>
                </a:solidFill>
                <a:latin typeface="Poppins Regular"/>
                <a:ea typeface="Poppins Regular"/>
                <a:cs typeface="Poppins Regular"/>
                <a:sym typeface="Poppins Regular"/>
              </a:rPr>
              <a:t>	- kihagyott vitamin dózis </a:t>
            </a:r>
          </a:p>
          <a:p>
            <a:pPr marL="0" indent="0">
              <a:buSzPct val="100000"/>
              <a:buNone/>
              <a:defRPr sz="2200">
                <a:solidFill>
                  <a:srgbClr val="121D46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rPr lang="hu-HU" sz="1600" dirty="0">
                <a:solidFill>
                  <a:schemeClr val="bg1"/>
                </a:solidFill>
                <a:latin typeface="Poppins Regular"/>
                <a:ea typeface="Poppins Regular"/>
                <a:cs typeface="Poppins Regular"/>
                <a:sym typeface="Poppins Regular"/>
              </a:rPr>
              <a:t>	- a szeptikus sokktól eltérő állapotok miatt végzett vitaminkezelés </a:t>
            </a:r>
          </a:p>
          <a:p>
            <a:pPr marL="0" indent="0">
              <a:buSzPct val="100000"/>
              <a:buNone/>
              <a:defRPr sz="2200">
                <a:solidFill>
                  <a:srgbClr val="121D46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rPr lang="hu-HU" sz="1600" dirty="0">
                <a:solidFill>
                  <a:schemeClr val="bg1"/>
                </a:solidFill>
                <a:latin typeface="Poppins Regular"/>
                <a:ea typeface="Poppins Regular"/>
                <a:cs typeface="Poppins Regular"/>
                <a:sym typeface="Poppins Regular"/>
              </a:rPr>
              <a:t>	- akik a vitaminkezelését a szakorvos visszautasította</a:t>
            </a:r>
          </a:p>
          <a:p>
            <a:pPr marL="0" indent="0">
              <a:buSzPct val="100000"/>
              <a:buNone/>
              <a:defRPr sz="2200">
                <a:solidFill>
                  <a:srgbClr val="121D46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rPr lang="hu-HU" sz="1600" dirty="0">
                <a:solidFill>
                  <a:schemeClr val="bg1"/>
                </a:solidFill>
                <a:latin typeface="Poppins Regular"/>
                <a:ea typeface="Poppins Regular"/>
                <a:cs typeface="Poppins Regular"/>
                <a:sym typeface="Poppins Regular"/>
              </a:rPr>
              <a:t>	- beleegyezés hiánya</a:t>
            </a:r>
          </a:p>
        </p:txBody>
      </p:sp>
      <p:sp>
        <p:nvSpPr>
          <p:cNvPr id="8" name="Cím 1">
            <a:extLst>
              <a:ext uri="{FF2B5EF4-FFF2-40B4-BE49-F238E27FC236}">
                <a16:creationId xmlns:a16="http://schemas.microsoft.com/office/drawing/2014/main" id="{C0EB74F5-E293-E0AE-F2DE-949AFC93C733}"/>
              </a:ext>
            </a:extLst>
          </p:cNvPr>
          <p:cNvSpPr txBox="1">
            <a:spLocks/>
          </p:cNvSpPr>
          <p:nvPr/>
        </p:nvSpPr>
        <p:spPr>
          <a:xfrm>
            <a:off x="801631" y="1262074"/>
            <a:ext cx="10749375" cy="554400"/>
          </a:xfrm>
          <a:prstGeom prst="rect">
            <a:avLst/>
          </a:prstGeom>
        </p:spPr>
        <p:txBody>
          <a:bodyPr lIns="90000" tIns="46800" rIns="90000" bIns="46800" anchor="t" anchorCtr="0"/>
          <a:lstStyle>
            <a:lvl1pPr algn="l" defTabSz="91439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bg1"/>
                </a:solidFill>
                <a:latin typeface="Poppins Bold" panose="00000800000000000000" pitchFamily="2" charset="-18"/>
                <a:ea typeface="+mj-ea"/>
                <a:cs typeface="Poppins Bold" panose="00000800000000000000" pitchFamily="2" charset="-18"/>
              </a:defRPr>
            </a:lvl1pPr>
          </a:lstStyle>
          <a:p>
            <a:r>
              <a:rPr lang="hu-HU" sz="1600" dirty="0"/>
              <a:t>Beválogatási és kizárási kritériumok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642CCF2A-38BB-5084-DC04-F80CAD8B00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963" y="580475"/>
            <a:ext cx="10845724" cy="53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090320"/>
      </p:ext>
    </p:extLst>
  </p:cSld>
  <p:clrMapOvr>
    <a:masterClrMapping/>
  </p:clrMapOvr>
  <p:transition>
    <p:wheel spokes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 helye 2">
            <a:extLst>
              <a:ext uri="{FF2B5EF4-FFF2-40B4-BE49-F238E27FC236}">
                <a16:creationId xmlns:a16="http://schemas.microsoft.com/office/drawing/2014/main" id="{B279FCBF-D1C5-A9BC-7ADD-8CAF91DCD3D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hu-HU" sz="2000" dirty="0"/>
              <a:t>Anyag és módszertan</a:t>
            </a:r>
          </a:p>
        </p:txBody>
      </p:sp>
      <p:graphicFrame>
        <p:nvGraphicFramePr>
          <p:cNvPr id="7" name="Táblázat 6">
            <a:extLst>
              <a:ext uri="{FF2B5EF4-FFF2-40B4-BE49-F238E27FC236}">
                <a16:creationId xmlns:a16="http://schemas.microsoft.com/office/drawing/2014/main" id="{5FE00D57-DDD1-5CC8-DD07-5F3490ED39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0983837"/>
              </p:ext>
            </p:extLst>
          </p:nvPr>
        </p:nvGraphicFramePr>
        <p:xfrm>
          <a:off x="253308" y="1124467"/>
          <a:ext cx="5152772" cy="4943671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1315544">
                  <a:extLst>
                    <a:ext uri="{9D8B030D-6E8A-4147-A177-3AD203B41FA5}">
                      <a16:colId xmlns:a16="http://schemas.microsoft.com/office/drawing/2014/main" val="2847187919"/>
                    </a:ext>
                  </a:extLst>
                </a:gridCol>
                <a:gridCol w="1279076">
                  <a:extLst>
                    <a:ext uri="{9D8B030D-6E8A-4147-A177-3AD203B41FA5}">
                      <a16:colId xmlns:a16="http://schemas.microsoft.com/office/drawing/2014/main" val="3112546815"/>
                    </a:ext>
                  </a:extLst>
                </a:gridCol>
                <a:gridCol w="1279076">
                  <a:extLst>
                    <a:ext uri="{9D8B030D-6E8A-4147-A177-3AD203B41FA5}">
                      <a16:colId xmlns:a16="http://schemas.microsoft.com/office/drawing/2014/main" val="4270142508"/>
                    </a:ext>
                  </a:extLst>
                </a:gridCol>
                <a:gridCol w="1279076">
                  <a:extLst>
                    <a:ext uri="{9D8B030D-6E8A-4147-A177-3AD203B41FA5}">
                      <a16:colId xmlns:a16="http://schemas.microsoft.com/office/drawing/2014/main" val="4021003223"/>
                    </a:ext>
                  </a:extLst>
                </a:gridCol>
              </a:tblGrid>
              <a:tr h="306841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hu-HU" sz="1200" dirty="0">
                          <a:solidFill>
                            <a:sysClr val="windowText" lastClr="000000"/>
                          </a:solidFill>
                          <a:effectLst/>
                        </a:rPr>
                        <a:t>Demográfia</a:t>
                      </a:r>
                      <a:endParaRPr lang="hu-HU" sz="1200" dirty="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</a:rPr>
                        <a:t>G1 (n=23)</a:t>
                      </a:r>
                      <a:endParaRPr lang="hu-HU" sz="1200" dirty="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</a:rPr>
                        <a:t>G2 (n=20)</a:t>
                      </a:r>
                      <a:endParaRPr lang="hu-HU" sz="1200" dirty="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hu-HU" sz="1200" dirty="0">
                          <a:solidFill>
                            <a:sysClr val="windowText" lastClr="000000"/>
                          </a:solidFill>
                          <a:effectLst/>
                        </a:rPr>
                        <a:t>P-érték</a:t>
                      </a:r>
                      <a:endParaRPr lang="hu-HU" sz="1200" dirty="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extLst>
                  <a:ext uri="{0D108BD9-81ED-4DB2-BD59-A6C34878D82A}">
                    <a16:rowId xmlns:a16="http://schemas.microsoft.com/office/drawing/2014/main" val="3031951449"/>
                  </a:ext>
                </a:extLst>
              </a:tr>
              <a:tr h="29081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hu-HU" sz="1200" b="0" dirty="0">
                          <a:solidFill>
                            <a:sysClr val="windowText" lastClr="000000"/>
                          </a:solidFill>
                          <a:effectLst/>
                        </a:rPr>
                        <a:t>Kor</a:t>
                      </a:r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  <a:effectLst/>
                        </a:rPr>
                        <a:t> (</a:t>
                      </a:r>
                      <a:r>
                        <a:rPr lang="hu-HU" sz="1200" b="0" dirty="0">
                          <a:solidFill>
                            <a:sysClr val="windowText" lastClr="000000"/>
                          </a:solidFill>
                          <a:effectLst/>
                        </a:rPr>
                        <a:t>év</a:t>
                      </a:r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  <a:effectLst/>
                        </a:rPr>
                        <a:t>)</a:t>
                      </a:r>
                      <a:endParaRPr lang="hu-HU" sz="1200" b="0" dirty="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</a:rPr>
                        <a:t>59 (57-69)</a:t>
                      </a:r>
                      <a:endParaRPr lang="hu-HU" sz="1200" dirty="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</a:rPr>
                        <a:t>58 (50-72)</a:t>
                      </a:r>
                      <a:endParaRPr lang="hu-HU" sz="1200" dirty="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>
                          <a:solidFill>
                            <a:sysClr val="windowText" lastClr="000000"/>
                          </a:solidFill>
                          <a:effectLst/>
                        </a:rPr>
                        <a:t>0.676</a:t>
                      </a:r>
                      <a:endParaRPr lang="hu-HU" sz="120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extLst>
                  <a:ext uri="{0D108BD9-81ED-4DB2-BD59-A6C34878D82A}">
                    <a16:rowId xmlns:a16="http://schemas.microsoft.com/office/drawing/2014/main" val="1213524716"/>
                  </a:ext>
                </a:extLst>
              </a:tr>
              <a:tr h="29081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hu-HU" sz="1200" b="0" dirty="0">
                          <a:solidFill>
                            <a:sysClr val="windowText" lastClr="000000"/>
                          </a:solidFill>
                          <a:effectLst/>
                        </a:rPr>
                        <a:t>Férfi</a:t>
                      </a:r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  <a:effectLst/>
                        </a:rPr>
                        <a:t> n (%)</a:t>
                      </a:r>
                      <a:endParaRPr lang="hu-HU" sz="1200" b="0" dirty="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</a:rPr>
                        <a:t>15 (65)</a:t>
                      </a:r>
                      <a:endParaRPr lang="hu-HU" sz="1200" dirty="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>
                          <a:solidFill>
                            <a:sysClr val="windowText" lastClr="000000"/>
                          </a:solidFill>
                          <a:effectLst/>
                        </a:rPr>
                        <a:t>13 (65)</a:t>
                      </a:r>
                      <a:endParaRPr lang="hu-HU" sz="120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</a:rPr>
                        <a:t>0.988</a:t>
                      </a:r>
                      <a:endParaRPr lang="hu-HU" sz="1200" dirty="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extLst>
                  <a:ext uri="{0D108BD9-81ED-4DB2-BD59-A6C34878D82A}">
                    <a16:rowId xmlns:a16="http://schemas.microsoft.com/office/drawing/2014/main" val="1333100653"/>
                  </a:ext>
                </a:extLst>
              </a:tr>
              <a:tr h="290815">
                <a:tc gridSpan="2"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</a:pPr>
                      <a:r>
                        <a:rPr lang="hu-HU" sz="1200" dirty="0">
                          <a:solidFill>
                            <a:sysClr val="windowText" lastClr="000000"/>
                          </a:solidFill>
                          <a:effectLst/>
                        </a:rPr>
                        <a:t>Főbb társbetegségek</a:t>
                      </a:r>
                      <a:endParaRPr lang="hu-HU" sz="1200" dirty="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endParaRPr lang="hu-HU" sz="1200" dirty="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endParaRPr lang="hu-HU" sz="1200" dirty="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extLst>
                  <a:ext uri="{0D108BD9-81ED-4DB2-BD59-A6C34878D82A}">
                    <a16:rowId xmlns:a16="http://schemas.microsoft.com/office/drawing/2014/main" val="3715573893"/>
                  </a:ext>
                </a:extLst>
              </a:tr>
              <a:tr h="626977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hu-HU" sz="1200" b="0" dirty="0">
                          <a:solidFill>
                            <a:sysClr val="windowText" lastClr="000000"/>
                          </a:solidFill>
                          <a:effectLst/>
                        </a:rPr>
                        <a:t>Szív-és érrendszeri</a:t>
                      </a:r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  <a:effectLst/>
                        </a:rPr>
                        <a:t> n (%)</a:t>
                      </a:r>
                      <a:endParaRPr lang="hu-HU" sz="1200" b="0" dirty="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>
                          <a:solidFill>
                            <a:sysClr val="windowText" lastClr="000000"/>
                          </a:solidFill>
                          <a:effectLst/>
                        </a:rPr>
                        <a:t>19 (84.21)</a:t>
                      </a:r>
                      <a:endParaRPr lang="hu-HU" sz="120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>
                          <a:solidFill>
                            <a:sysClr val="windowText" lastClr="000000"/>
                          </a:solidFill>
                          <a:effectLst/>
                        </a:rPr>
                        <a:t>16 (80)</a:t>
                      </a:r>
                      <a:endParaRPr lang="hu-HU" sz="120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>
                          <a:solidFill>
                            <a:sysClr val="windowText" lastClr="000000"/>
                          </a:solidFill>
                          <a:effectLst/>
                        </a:rPr>
                        <a:t>0.826</a:t>
                      </a:r>
                      <a:endParaRPr lang="hu-HU" sz="120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extLst>
                  <a:ext uri="{0D108BD9-81ED-4DB2-BD59-A6C34878D82A}">
                    <a16:rowId xmlns:a16="http://schemas.microsoft.com/office/drawing/2014/main" val="323856114"/>
                  </a:ext>
                </a:extLst>
              </a:tr>
              <a:tr h="29081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  <a:effectLst/>
                        </a:rPr>
                        <a:t>DM2 n (%)</a:t>
                      </a:r>
                      <a:endParaRPr lang="hu-HU" sz="1200" b="0" dirty="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</a:rPr>
                        <a:t>5 (21.73)</a:t>
                      </a:r>
                      <a:endParaRPr lang="hu-HU" sz="1200" dirty="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</a:rPr>
                        <a:t>5 (20)</a:t>
                      </a:r>
                      <a:endParaRPr lang="hu-HU" sz="1200" dirty="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>
                          <a:solidFill>
                            <a:sysClr val="windowText" lastClr="000000"/>
                          </a:solidFill>
                          <a:effectLst/>
                        </a:rPr>
                        <a:t>0.801</a:t>
                      </a:r>
                      <a:endParaRPr lang="hu-HU" sz="120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extLst>
                  <a:ext uri="{0D108BD9-81ED-4DB2-BD59-A6C34878D82A}">
                    <a16:rowId xmlns:a16="http://schemas.microsoft.com/office/drawing/2014/main" val="2305276886"/>
                  </a:ext>
                </a:extLst>
              </a:tr>
              <a:tr h="626977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hu-HU" sz="1200" b="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Malignus</a:t>
                      </a:r>
                      <a:r>
                        <a:rPr lang="hu-HU" sz="1200" b="0" dirty="0">
                          <a:solidFill>
                            <a:sysClr val="windowText" lastClr="000000"/>
                          </a:solidFill>
                          <a:effectLst/>
                        </a:rPr>
                        <a:t> betegség </a:t>
                      </a:r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  <a:effectLst/>
                        </a:rPr>
                        <a:t>n (%)</a:t>
                      </a:r>
                      <a:endParaRPr lang="hu-HU" sz="1200" b="0" dirty="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>
                          <a:solidFill>
                            <a:sysClr val="windowText" lastClr="000000"/>
                          </a:solidFill>
                          <a:effectLst/>
                        </a:rPr>
                        <a:t>5 (21.73)</a:t>
                      </a:r>
                      <a:endParaRPr lang="hu-HU" sz="120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>
                          <a:solidFill>
                            <a:sysClr val="windowText" lastClr="000000"/>
                          </a:solidFill>
                          <a:effectLst/>
                        </a:rPr>
                        <a:t>3 (15)</a:t>
                      </a:r>
                      <a:endParaRPr lang="hu-HU" sz="120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>
                          <a:solidFill>
                            <a:sysClr val="windowText" lastClr="000000"/>
                          </a:solidFill>
                          <a:effectLst/>
                        </a:rPr>
                        <a:t>0.862</a:t>
                      </a:r>
                      <a:endParaRPr lang="hu-HU" sz="120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extLst>
                  <a:ext uri="{0D108BD9-81ED-4DB2-BD59-A6C34878D82A}">
                    <a16:rowId xmlns:a16="http://schemas.microsoft.com/office/drawing/2014/main" val="2949434655"/>
                  </a:ext>
                </a:extLst>
              </a:tr>
              <a:tr h="29081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hu-HU" sz="1200" b="0" dirty="0">
                          <a:solidFill>
                            <a:sysClr val="windowText" lastClr="000000"/>
                          </a:solidFill>
                          <a:effectLst/>
                        </a:rPr>
                        <a:t>Tüdőbetegség </a:t>
                      </a:r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  <a:effectLst/>
                        </a:rPr>
                        <a:t>n (%)</a:t>
                      </a:r>
                      <a:endParaRPr lang="hu-HU" sz="1200" b="0" dirty="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</a:rPr>
                        <a:t>5 (21.73)</a:t>
                      </a:r>
                      <a:endParaRPr lang="hu-HU" sz="1200" dirty="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</a:rPr>
                        <a:t>5 (20)</a:t>
                      </a:r>
                      <a:endParaRPr lang="hu-HU" sz="1200" dirty="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>
                          <a:solidFill>
                            <a:sysClr val="windowText" lastClr="000000"/>
                          </a:solidFill>
                          <a:effectLst/>
                        </a:rPr>
                        <a:t>0.801</a:t>
                      </a:r>
                      <a:endParaRPr lang="hu-HU" sz="120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extLst>
                  <a:ext uri="{0D108BD9-81ED-4DB2-BD59-A6C34878D82A}">
                    <a16:rowId xmlns:a16="http://schemas.microsoft.com/office/drawing/2014/main" val="3044680693"/>
                  </a:ext>
                </a:extLst>
              </a:tr>
              <a:tr h="626977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hu-HU" sz="1200" b="0" dirty="0">
                          <a:solidFill>
                            <a:sysClr val="windowText" lastClr="000000"/>
                          </a:solidFill>
                          <a:effectLst/>
                        </a:rPr>
                        <a:t>Neurológiai </a:t>
                      </a:r>
                      <a:r>
                        <a:rPr lang="hu-HU" sz="1200" b="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bet</a:t>
                      </a:r>
                      <a:r>
                        <a:rPr lang="hu-HU" sz="1200" b="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hu-HU" sz="1200" b="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egség</a:t>
                      </a:r>
                      <a:r>
                        <a:rPr lang="hu-HU" sz="1200" b="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  <a:effectLst/>
                        </a:rPr>
                        <a:t>n (%)</a:t>
                      </a:r>
                      <a:endParaRPr lang="hu-HU" sz="1200" b="0" dirty="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>
                          <a:solidFill>
                            <a:sysClr val="windowText" lastClr="000000"/>
                          </a:solidFill>
                          <a:effectLst/>
                        </a:rPr>
                        <a:t>4 (17.39)</a:t>
                      </a:r>
                      <a:endParaRPr lang="hu-HU" sz="120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>
                          <a:solidFill>
                            <a:sysClr val="windowText" lastClr="000000"/>
                          </a:solidFill>
                          <a:effectLst/>
                        </a:rPr>
                        <a:t>3 (15)</a:t>
                      </a:r>
                      <a:endParaRPr lang="hu-HU" sz="120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>
                          <a:solidFill>
                            <a:sysClr val="windowText" lastClr="000000"/>
                          </a:solidFill>
                          <a:effectLst/>
                        </a:rPr>
                        <a:t>1.0</a:t>
                      </a:r>
                      <a:endParaRPr lang="hu-HU" sz="120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extLst>
                  <a:ext uri="{0D108BD9-81ED-4DB2-BD59-A6C34878D82A}">
                    <a16:rowId xmlns:a16="http://schemas.microsoft.com/office/drawing/2014/main" val="1529469956"/>
                  </a:ext>
                </a:extLst>
              </a:tr>
              <a:tr h="29081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hu-HU" sz="1200" b="0" dirty="0">
                          <a:solidFill>
                            <a:sysClr val="windowText" lastClr="000000"/>
                          </a:solidFill>
                          <a:effectLst/>
                        </a:rPr>
                        <a:t>CKD </a:t>
                      </a:r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  <a:effectLst/>
                        </a:rPr>
                        <a:t>n (%)</a:t>
                      </a:r>
                      <a:endParaRPr lang="hu-HU" sz="1200" b="0" dirty="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>
                          <a:solidFill>
                            <a:sysClr val="windowText" lastClr="000000"/>
                          </a:solidFill>
                          <a:effectLst/>
                        </a:rPr>
                        <a:t>1 (4.35)</a:t>
                      </a:r>
                      <a:endParaRPr lang="hu-HU" sz="120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</a:rPr>
                        <a:t>3 (15)</a:t>
                      </a:r>
                      <a:endParaRPr lang="hu-HU" sz="1200" dirty="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</a:rPr>
                        <a:t>0.501</a:t>
                      </a:r>
                      <a:endParaRPr lang="hu-HU" sz="1200" dirty="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extLst>
                  <a:ext uri="{0D108BD9-81ED-4DB2-BD59-A6C34878D82A}">
                    <a16:rowId xmlns:a16="http://schemas.microsoft.com/office/drawing/2014/main" val="2107690699"/>
                  </a:ext>
                </a:extLst>
              </a:tr>
              <a:tr h="626977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hu-HU" sz="1200" b="0" dirty="0">
                          <a:solidFill>
                            <a:sysClr val="windowText" lastClr="000000"/>
                          </a:solidFill>
                          <a:effectLst/>
                        </a:rPr>
                        <a:t>Immunológiai betegség </a:t>
                      </a:r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  <a:effectLst/>
                        </a:rPr>
                        <a:t>n (%)</a:t>
                      </a:r>
                      <a:endParaRPr lang="hu-HU" sz="1200" b="0" dirty="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>
                          <a:solidFill>
                            <a:sysClr val="windowText" lastClr="000000"/>
                          </a:solidFill>
                          <a:effectLst/>
                        </a:rPr>
                        <a:t>5 (17.39)</a:t>
                      </a:r>
                      <a:endParaRPr lang="hu-HU" sz="120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</a:rPr>
                        <a:t>2 (5)</a:t>
                      </a:r>
                      <a:endParaRPr lang="hu-HU" sz="1200" dirty="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</a:rPr>
                        <a:t>0.431</a:t>
                      </a:r>
                      <a:endParaRPr lang="hu-HU" sz="1200" dirty="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extLst>
                  <a:ext uri="{0D108BD9-81ED-4DB2-BD59-A6C34878D82A}">
                    <a16:rowId xmlns:a16="http://schemas.microsoft.com/office/drawing/2014/main" val="2036713176"/>
                  </a:ext>
                </a:extLst>
              </a:tr>
            </a:tbl>
          </a:graphicData>
        </a:graphic>
      </p:graphicFrame>
      <p:graphicFrame>
        <p:nvGraphicFramePr>
          <p:cNvPr id="8" name="Táblázat 7">
            <a:extLst>
              <a:ext uri="{FF2B5EF4-FFF2-40B4-BE49-F238E27FC236}">
                <a16:creationId xmlns:a16="http://schemas.microsoft.com/office/drawing/2014/main" id="{0151B4B0-2A12-375D-8285-6DB8B1BA1D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2062346"/>
              </p:ext>
            </p:extLst>
          </p:nvPr>
        </p:nvGraphicFramePr>
        <p:xfrm>
          <a:off x="5406080" y="1124948"/>
          <a:ext cx="6040537" cy="3265438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1542196">
                  <a:extLst>
                    <a:ext uri="{9D8B030D-6E8A-4147-A177-3AD203B41FA5}">
                      <a16:colId xmlns:a16="http://schemas.microsoft.com/office/drawing/2014/main" val="721201900"/>
                    </a:ext>
                  </a:extLst>
                </a:gridCol>
                <a:gridCol w="1499447">
                  <a:extLst>
                    <a:ext uri="{9D8B030D-6E8A-4147-A177-3AD203B41FA5}">
                      <a16:colId xmlns:a16="http://schemas.microsoft.com/office/drawing/2014/main" val="3451212945"/>
                    </a:ext>
                  </a:extLst>
                </a:gridCol>
                <a:gridCol w="1499447">
                  <a:extLst>
                    <a:ext uri="{9D8B030D-6E8A-4147-A177-3AD203B41FA5}">
                      <a16:colId xmlns:a16="http://schemas.microsoft.com/office/drawing/2014/main" val="1091721116"/>
                    </a:ext>
                  </a:extLst>
                </a:gridCol>
                <a:gridCol w="1499447">
                  <a:extLst>
                    <a:ext uri="{9D8B030D-6E8A-4147-A177-3AD203B41FA5}">
                      <a16:colId xmlns:a16="http://schemas.microsoft.com/office/drawing/2014/main" val="1215314832"/>
                    </a:ext>
                  </a:extLst>
                </a:gridCol>
              </a:tblGrid>
              <a:tr h="310721">
                <a:tc gridSpan="2"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</a:pPr>
                      <a:r>
                        <a:rPr lang="hu-HU" sz="1200" dirty="0">
                          <a:solidFill>
                            <a:sysClr val="windowText" lastClr="000000"/>
                          </a:solidFill>
                          <a:effectLst/>
                        </a:rPr>
                        <a:t>      Infekció forrás</a:t>
                      </a:r>
                      <a:endParaRPr lang="hu-HU" sz="1200" dirty="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endParaRPr lang="hu-HU" sz="1200" dirty="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endParaRPr lang="hu-HU" sz="1200" dirty="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extLst>
                  <a:ext uri="{0D108BD9-81ED-4DB2-BD59-A6C34878D82A}">
                    <a16:rowId xmlns:a16="http://schemas.microsoft.com/office/drawing/2014/main" val="2366266944"/>
                  </a:ext>
                </a:extLst>
              </a:tr>
              <a:tr h="445751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hu-HU" sz="1200" b="0" dirty="0">
                          <a:solidFill>
                            <a:sysClr val="windowText" lastClr="000000"/>
                          </a:solidFill>
                          <a:effectLst/>
                        </a:rPr>
                        <a:t>hasűri</a:t>
                      </a:r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  <a:effectLst/>
                        </a:rPr>
                        <a:t> n (%)</a:t>
                      </a:r>
                      <a:endParaRPr lang="hu-HU" sz="1200" b="0" dirty="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</a:rPr>
                        <a:t>10 (43.48)</a:t>
                      </a:r>
                      <a:endParaRPr lang="hu-HU" sz="1200" dirty="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>
                          <a:solidFill>
                            <a:sysClr val="windowText" lastClr="000000"/>
                          </a:solidFill>
                          <a:effectLst/>
                        </a:rPr>
                        <a:t>8 (40)</a:t>
                      </a:r>
                      <a:endParaRPr lang="hu-HU" sz="120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>
                          <a:solidFill>
                            <a:sysClr val="windowText" lastClr="000000"/>
                          </a:solidFill>
                          <a:effectLst/>
                        </a:rPr>
                        <a:t>0.818</a:t>
                      </a:r>
                      <a:endParaRPr lang="hu-HU" sz="120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extLst>
                  <a:ext uri="{0D108BD9-81ED-4DB2-BD59-A6C34878D82A}">
                    <a16:rowId xmlns:a16="http://schemas.microsoft.com/office/drawing/2014/main" val="3230025901"/>
                  </a:ext>
                </a:extLst>
              </a:tr>
              <a:tr h="572021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hu-HU" sz="1200" b="0" dirty="0">
                          <a:solidFill>
                            <a:sysClr val="windowText" lastClr="000000"/>
                          </a:solidFill>
                          <a:effectLst/>
                        </a:rPr>
                        <a:t>Légzőszervi </a:t>
                      </a:r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  <a:effectLst/>
                        </a:rPr>
                        <a:t>n (%)</a:t>
                      </a:r>
                      <a:endParaRPr lang="hu-HU" sz="1200" b="0" dirty="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>
                          <a:solidFill>
                            <a:sysClr val="windowText" lastClr="000000"/>
                          </a:solidFill>
                          <a:effectLst/>
                        </a:rPr>
                        <a:t>8 (34.8)</a:t>
                      </a:r>
                      <a:endParaRPr lang="hu-HU" sz="120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>
                          <a:solidFill>
                            <a:sysClr val="windowText" lastClr="000000"/>
                          </a:solidFill>
                          <a:effectLst/>
                        </a:rPr>
                        <a:t>5 (20)</a:t>
                      </a:r>
                      <a:endParaRPr lang="hu-HU" sz="120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</a:rPr>
                        <a:t>0.486</a:t>
                      </a:r>
                      <a:endParaRPr lang="hu-HU" sz="1200" dirty="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extLst>
                  <a:ext uri="{0D108BD9-81ED-4DB2-BD59-A6C34878D82A}">
                    <a16:rowId xmlns:a16="http://schemas.microsoft.com/office/drawing/2014/main" val="236288131"/>
                  </a:ext>
                </a:extLst>
              </a:tr>
              <a:tr h="572021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hu-HU" sz="1200" b="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Urogenitális</a:t>
                      </a:r>
                      <a:r>
                        <a:rPr lang="hu-HU" sz="1200" b="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  <a:effectLst/>
                        </a:rPr>
                        <a:t>n (%)</a:t>
                      </a:r>
                      <a:endParaRPr lang="hu-HU" sz="1200" b="0" dirty="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>
                          <a:solidFill>
                            <a:sysClr val="windowText" lastClr="000000"/>
                          </a:solidFill>
                          <a:effectLst/>
                        </a:rPr>
                        <a:t>1 (4.35)</a:t>
                      </a:r>
                      <a:endParaRPr lang="hu-HU" sz="120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</a:rPr>
                        <a:t>1 (5)</a:t>
                      </a:r>
                      <a:endParaRPr lang="hu-HU" sz="1200" dirty="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>
                          <a:solidFill>
                            <a:sysClr val="windowText" lastClr="000000"/>
                          </a:solidFill>
                          <a:effectLst/>
                        </a:rPr>
                        <a:t>1.0</a:t>
                      </a:r>
                      <a:endParaRPr lang="hu-HU" sz="120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extLst>
                  <a:ext uri="{0D108BD9-81ED-4DB2-BD59-A6C34878D82A}">
                    <a16:rowId xmlns:a16="http://schemas.microsoft.com/office/drawing/2014/main" val="3458635370"/>
                  </a:ext>
                </a:extLst>
              </a:tr>
              <a:tr h="787203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hu-HU" sz="1200" b="0" dirty="0">
                          <a:solidFill>
                            <a:sysClr val="windowText" lastClr="000000"/>
                          </a:solidFill>
                          <a:effectLst/>
                        </a:rPr>
                        <a:t>Kötő-és támasztószöveti</a:t>
                      </a:r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  <a:effectLst/>
                        </a:rPr>
                        <a:t> n (%)</a:t>
                      </a:r>
                      <a:endParaRPr lang="hu-HU" sz="1200" b="0" dirty="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</a:rPr>
                        <a:t>2 (8.7)</a:t>
                      </a:r>
                      <a:endParaRPr lang="hu-HU" sz="1200" dirty="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>
                          <a:solidFill>
                            <a:sysClr val="windowText" lastClr="000000"/>
                          </a:solidFill>
                          <a:effectLst/>
                        </a:rPr>
                        <a:t>5 (20)</a:t>
                      </a:r>
                      <a:endParaRPr lang="hu-HU" sz="120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</a:rPr>
                        <a:t>0.303</a:t>
                      </a:r>
                      <a:endParaRPr lang="hu-HU" sz="1200" dirty="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extLst>
                  <a:ext uri="{0D108BD9-81ED-4DB2-BD59-A6C34878D82A}">
                    <a16:rowId xmlns:a16="http://schemas.microsoft.com/office/drawing/2014/main" val="1537319343"/>
                  </a:ext>
                </a:extLst>
              </a:tr>
              <a:tr h="572021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hu-HU" sz="1200" b="0" dirty="0">
                          <a:solidFill>
                            <a:sysClr val="windowText" lastClr="000000"/>
                          </a:solidFill>
                          <a:effectLst/>
                        </a:rPr>
                        <a:t>Véráramfertőzés</a:t>
                      </a:r>
                      <a:r>
                        <a:rPr lang="en-US" sz="1200" b="0" dirty="0">
                          <a:solidFill>
                            <a:sysClr val="windowText" lastClr="000000"/>
                          </a:solidFill>
                          <a:effectLst/>
                        </a:rPr>
                        <a:t> n (%)</a:t>
                      </a:r>
                      <a:endParaRPr lang="hu-HU" sz="1200" b="0" dirty="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</a:rPr>
                        <a:t>1 (4.35)</a:t>
                      </a:r>
                      <a:endParaRPr lang="hu-HU" sz="1200" dirty="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</a:rPr>
                        <a:t>0 (0)</a:t>
                      </a:r>
                      <a:endParaRPr lang="hu-HU" sz="1200" dirty="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effectLst/>
                        </a:rPr>
                        <a:t>1.0</a:t>
                      </a:r>
                      <a:endParaRPr lang="hu-HU" sz="1200" dirty="0">
                        <a:solidFill>
                          <a:sysClr val="windowText" lastClr="000000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25879" marR="25879" marT="0" marB="0" anchor="ctr"/>
                </a:tc>
                <a:extLst>
                  <a:ext uri="{0D108BD9-81ED-4DB2-BD59-A6C34878D82A}">
                    <a16:rowId xmlns:a16="http://schemas.microsoft.com/office/drawing/2014/main" val="2056699531"/>
                  </a:ext>
                </a:extLst>
              </a:tr>
            </a:tbl>
          </a:graphicData>
        </a:graphic>
      </p:graphicFrame>
      <p:graphicFrame>
        <p:nvGraphicFramePr>
          <p:cNvPr id="11" name="Táblázat 10">
            <a:extLst>
              <a:ext uri="{FF2B5EF4-FFF2-40B4-BE49-F238E27FC236}">
                <a16:creationId xmlns:a16="http://schemas.microsoft.com/office/drawing/2014/main" id="{0FE80AC1-6092-CF28-D1EF-43B96026F0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1597440"/>
              </p:ext>
            </p:extLst>
          </p:nvPr>
        </p:nvGraphicFramePr>
        <p:xfrm>
          <a:off x="5406080" y="4387056"/>
          <a:ext cx="5966398" cy="1683932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1692802">
                  <a:extLst>
                    <a:ext uri="{9D8B030D-6E8A-4147-A177-3AD203B41FA5}">
                      <a16:colId xmlns:a16="http://schemas.microsoft.com/office/drawing/2014/main" val="3566434541"/>
                    </a:ext>
                  </a:extLst>
                </a:gridCol>
                <a:gridCol w="1434668">
                  <a:extLst>
                    <a:ext uri="{9D8B030D-6E8A-4147-A177-3AD203B41FA5}">
                      <a16:colId xmlns:a16="http://schemas.microsoft.com/office/drawing/2014/main" val="3674678760"/>
                    </a:ext>
                  </a:extLst>
                </a:gridCol>
                <a:gridCol w="1543976">
                  <a:extLst>
                    <a:ext uri="{9D8B030D-6E8A-4147-A177-3AD203B41FA5}">
                      <a16:colId xmlns:a16="http://schemas.microsoft.com/office/drawing/2014/main" val="3756199370"/>
                    </a:ext>
                  </a:extLst>
                </a:gridCol>
                <a:gridCol w="1294952">
                  <a:extLst>
                    <a:ext uri="{9D8B030D-6E8A-4147-A177-3AD203B41FA5}">
                      <a16:colId xmlns:a16="http://schemas.microsoft.com/office/drawing/2014/main" val="3110537852"/>
                    </a:ext>
                  </a:extLst>
                </a:gridCol>
              </a:tblGrid>
              <a:tr h="589376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hu-HU" sz="1000" dirty="0">
                          <a:solidFill>
                            <a:schemeClr val="tx1"/>
                          </a:solidFill>
                          <a:effectLst/>
                          <a:latin typeface="Poppins Regular" panose="020B0604020202020204" charset="-18"/>
                          <a:cs typeface="Poppins Regular" panose="020B0604020202020204" charset="-18"/>
                        </a:rPr>
                        <a:t>Klinikai prognosztikai pontrendszerek</a:t>
                      </a:r>
                      <a:endParaRPr lang="hu-HU" sz="1000" dirty="0">
                        <a:solidFill>
                          <a:schemeClr val="tx1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Poppins Regular" panose="020B0604020202020204" charset="-18"/>
                          <a:cs typeface="Poppins Regular" panose="020B0604020202020204" charset="-18"/>
                        </a:rPr>
                        <a:t>G1 (n=23)</a:t>
                      </a:r>
                      <a:endParaRPr lang="hu-HU" sz="1000" dirty="0">
                        <a:solidFill>
                          <a:schemeClr val="tx1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  <a:latin typeface="Poppins Regular" panose="020B0604020202020204" charset="-18"/>
                          <a:cs typeface="Poppins Regular" panose="020B0604020202020204" charset="-18"/>
                        </a:rPr>
                        <a:t>G2 (n=20)</a:t>
                      </a:r>
                      <a:endParaRPr lang="hu-HU" sz="1000">
                        <a:solidFill>
                          <a:schemeClr val="tx1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hu-HU" sz="1000" dirty="0">
                          <a:solidFill>
                            <a:schemeClr val="tx1"/>
                          </a:solidFill>
                          <a:effectLst/>
                          <a:latin typeface="Poppins Regular" panose="020B0604020202020204" charset="-18"/>
                          <a:cs typeface="Poppins Regular" panose="020B0604020202020204" charset="-18"/>
                        </a:rPr>
                        <a:t>P-érték</a:t>
                      </a:r>
                      <a:endParaRPr lang="hu-HU" sz="1000" dirty="0">
                        <a:solidFill>
                          <a:schemeClr val="tx1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2471858"/>
                  </a:ext>
                </a:extLst>
              </a:tr>
              <a:tr h="273639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  <a:latin typeface="Poppins Regular" panose="020B0604020202020204" charset="-18"/>
                          <a:cs typeface="Poppins Regular" panose="020B0604020202020204" charset="-18"/>
                        </a:rPr>
                        <a:t>SOFA</a:t>
                      </a:r>
                      <a:endParaRPr lang="hu-HU" sz="1000" b="0" dirty="0">
                        <a:solidFill>
                          <a:schemeClr val="tx1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  <a:latin typeface="Poppins Regular" panose="020B0604020202020204" charset="-18"/>
                          <a:cs typeface="Poppins Regular" panose="020B0604020202020204" charset="-18"/>
                        </a:rPr>
                        <a:t>8.39 (6-10)</a:t>
                      </a:r>
                      <a:endParaRPr lang="hu-HU" sz="1000" b="0" dirty="0">
                        <a:solidFill>
                          <a:schemeClr val="tx1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  <a:latin typeface="Poppins Regular" panose="020B0604020202020204" charset="-18"/>
                          <a:cs typeface="Poppins Regular" panose="020B0604020202020204" charset="-18"/>
                        </a:rPr>
                        <a:t>10.25 (9-12)</a:t>
                      </a:r>
                      <a:endParaRPr lang="hu-HU" sz="1000" b="0" dirty="0">
                        <a:solidFill>
                          <a:schemeClr val="tx1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  <a:latin typeface="Poppins Regular" panose="020B0604020202020204" charset="-18"/>
                          <a:cs typeface="Poppins Regular" panose="020B0604020202020204" charset="-18"/>
                        </a:rPr>
                        <a:t>0.027</a:t>
                      </a:r>
                      <a:endParaRPr lang="hu-HU" sz="1000" b="0" dirty="0">
                        <a:solidFill>
                          <a:schemeClr val="tx1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8030062"/>
                  </a:ext>
                </a:extLst>
              </a:tr>
              <a:tr h="273639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  <a:latin typeface="Poppins Regular" panose="020B0604020202020204" charset="-18"/>
                          <a:cs typeface="Poppins Regular" panose="020B0604020202020204" charset="-18"/>
                        </a:rPr>
                        <a:t>APACHE II</a:t>
                      </a:r>
                      <a:endParaRPr lang="hu-HU" sz="1000" b="0" dirty="0">
                        <a:solidFill>
                          <a:schemeClr val="tx1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  <a:latin typeface="Poppins Regular" panose="020B0604020202020204" charset="-18"/>
                          <a:cs typeface="Poppins Regular" panose="020B0604020202020204" charset="-18"/>
                        </a:rPr>
                        <a:t>23.7 (18-29)</a:t>
                      </a:r>
                      <a:endParaRPr lang="hu-HU" sz="1000" b="0" dirty="0">
                        <a:solidFill>
                          <a:schemeClr val="tx1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  <a:latin typeface="Poppins Regular" panose="020B0604020202020204" charset="-18"/>
                          <a:cs typeface="Poppins Regular" panose="020B0604020202020204" charset="-18"/>
                        </a:rPr>
                        <a:t>23.8 (15.75-29.5)</a:t>
                      </a:r>
                      <a:endParaRPr lang="hu-HU" sz="1000" b="0" dirty="0">
                        <a:solidFill>
                          <a:schemeClr val="tx1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b="0">
                          <a:solidFill>
                            <a:schemeClr val="tx1"/>
                          </a:solidFill>
                          <a:effectLst/>
                          <a:latin typeface="Poppins Regular" panose="020B0604020202020204" charset="-18"/>
                          <a:cs typeface="Poppins Regular" panose="020B0604020202020204" charset="-18"/>
                        </a:rPr>
                        <a:t>0.971</a:t>
                      </a:r>
                      <a:endParaRPr lang="hu-HU" sz="1000" b="0">
                        <a:solidFill>
                          <a:schemeClr val="tx1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55850014"/>
                  </a:ext>
                </a:extLst>
              </a:tr>
              <a:tr h="273639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  <a:latin typeface="Poppins Regular" panose="020B0604020202020204" charset="-18"/>
                          <a:cs typeface="Poppins Regular" panose="020B0604020202020204" charset="-18"/>
                        </a:rPr>
                        <a:t>SAPS II</a:t>
                      </a:r>
                      <a:endParaRPr lang="hu-HU" sz="1000" b="0" dirty="0">
                        <a:solidFill>
                          <a:schemeClr val="tx1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b="0">
                          <a:solidFill>
                            <a:schemeClr val="tx1"/>
                          </a:solidFill>
                          <a:effectLst/>
                          <a:latin typeface="Poppins Regular" panose="020B0604020202020204" charset="-18"/>
                          <a:cs typeface="Poppins Regular" panose="020B0604020202020204" charset="-18"/>
                        </a:rPr>
                        <a:t>52.6 (41-65)</a:t>
                      </a:r>
                      <a:endParaRPr lang="hu-HU" sz="1000" b="0">
                        <a:solidFill>
                          <a:schemeClr val="tx1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  <a:latin typeface="Poppins Regular" panose="020B0604020202020204" charset="-18"/>
                          <a:cs typeface="Poppins Regular" panose="020B0604020202020204" charset="-18"/>
                        </a:rPr>
                        <a:t>48.3 (39.75-59.25)</a:t>
                      </a:r>
                      <a:endParaRPr lang="hu-HU" sz="1000" b="0" dirty="0">
                        <a:solidFill>
                          <a:schemeClr val="tx1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b="0">
                          <a:solidFill>
                            <a:schemeClr val="tx1"/>
                          </a:solidFill>
                          <a:effectLst/>
                          <a:latin typeface="Poppins Regular" panose="020B0604020202020204" charset="-18"/>
                          <a:cs typeface="Poppins Regular" panose="020B0604020202020204" charset="-18"/>
                        </a:rPr>
                        <a:t>0.360</a:t>
                      </a:r>
                      <a:endParaRPr lang="hu-HU" sz="1000" b="0">
                        <a:solidFill>
                          <a:schemeClr val="tx1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79915365"/>
                  </a:ext>
                </a:extLst>
              </a:tr>
              <a:tr h="273639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  <a:latin typeface="Poppins Regular" panose="020B0604020202020204" charset="-18"/>
                          <a:cs typeface="Poppins Regular" panose="020B0604020202020204" charset="-18"/>
                        </a:rPr>
                        <a:t>MODS</a:t>
                      </a:r>
                      <a:endParaRPr lang="hu-HU" sz="1000" b="0" dirty="0">
                        <a:solidFill>
                          <a:schemeClr val="tx1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  <a:latin typeface="Poppins Regular" panose="020B0604020202020204" charset="-18"/>
                          <a:cs typeface="Poppins Regular" panose="020B0604020202020204" charset="-18"/>
                        </a:rPr>
                        <a:t>7.57 (6.5-9)</a:t>
                      </a:r>
                      <a:endParaRPr lang="hu-HU" sz="1000" b="0" dirty="0">
                        <a:solidFill>
                          <a:schemeClr val="tx1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  <a:latin typeface="Poppins Regular" panose="020B0604020202020204" charset="-18"/>
                          <a:cs typeface="Poppins Regular" panose="020B0604020202020204" charset="-18"/>
                        </a:rPr>
                        <a:t>7.35 (6-9)</a:t>
                      </a:r>
                      <a:endParaRPr lang="hu-HU" sz="1000" b="0" dirty="0">
                        <a:solidFill>
                          <a:schemeClr val="tx1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  <a:latin typeface="Poppins Regular" panose="020B0604020202020204" charset="-18"/>
                          <a:cs typeface="Poppins Regular" panose="020B0604020202020204" charset="-18"/>
                        </a:rPr>
                        <a:t>0.779</a:t>
                      </a:r>
                      <a:endParaRPr lang="hu-HU" sz="1000" b="0" dirty="0">
                        <a:solidFill>
                          <a:schemeClr val="tx1"/>
                        </a:solidFill>
                        <a:effectLst/>
                        <a:latin typeface="Poppins Regular" panose="020B0604020202020204" charset="-18"/>
                        <a:ea typeface="SimSun" panose="02010600030101010101" pitchFamily="2" charset="-122"/>
                        <a:cs typeface="Poppins Regular" panose="020B0604020202020204" charset="-1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304705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6501462"/>
      </p:ext>
    </p:extLst>
  </p:cSld>
  <p:clrMapOvr>
    <a:masterClrMapping/>
  </p:clrMapOvr>
  <p:transition>
    <p:wheel spokes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3A16677-8ED6-A756-2885-3121BB0F5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2800" dirty="0"/>
              <a:t>Gépi </a:t>
            </a:r>
            <a:r>
              <a:rPr lang="hu-HU" sz="2800" dirty="0" err="1"/>
              <a:t>lélegezetés</a:t>
            </a:r>
            <a:r>
              <a:rPr lang="hu-HU" sz="2800" dirty="0"/>
              <a:t> és </a:t>
            </a:r>
            <a:r>
              <a:rPr lang="hu-HU" sz="2800" dirty="0" err="1"/>
              <a:t>vazopresszor</a:t>
            </a:r>
            <a:r>
              <a:rPr lang="hu-HU" sz="2800" dirty="0"/>
              <a:t> igény alakulása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B8E396EA-3090-59E1-77EA-26C6B438A23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hu-HU" sz="2000" dirty="0"/>
              <a:t>Eredmények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AAA6F00F-2DA5-6D56-DDFA-182903A7C4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680" y="2604030"/>
            <a:ext cx="4688840" cy="2743744"/>
          </a:xfrm>
          <a:prstGeom prst="rect">
            <a:avLst/>
          </a:prstGeom>
          <a:noFill/>
        </p:spPr>
      </p:pic>
      <p:pic>
        <p:nvPicPr>
          <p:cNvPr id="7" name="Kép 6" descr="A képen diagram, vázlat, Műszaki rajz, Téglalap látható&#10;&#10;Automatikusan generált leírás">
            <a:extLst>
              <a:ext uri="{FF2B5EF4-FFF2-40B4-BE49-F238E27FC236}">
                <a16:creationId xmlns:a16="http://schemas.microsoft.com/office/drawing/2014/main" id="{229CD745-0625-C304-0D4D-72AF72514D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8161" y="2322174"/>
            <a:ext cx="5281142" cy="3081012"/>
          </a:xfrm>
          <a:prstGeom prst="rect">
            <a:avLst/>
          </a:prstGeom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BBE7C294-792C-433A-354F-4DA5F94FA1D5}"/>
              </a:ext>
            </a:extLst>
          </p:cNvPr>
          <p:cNvSpPr txBox="1"/>
          <p:nvPr/>
        </p:nvSpPr>
        <p:spPr>
          <a:xfrm>
            <a:off x="877569" y="5147719"/>
            <a:ext cx="100217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000" dirty="0">
                <a:solidFill>
                  <a:srgbClr val="9DA8C4"/>
                </a:solidFill>
              </a:rPr>
              <a:t>A </a:t>
            </a:r>
            <a:r>
              <a:rPr lang="hu-HU" sz="1000" dirty="0" err="1">
                <a:solidFill>
                  <a:srgbClr val="9DA8C4"/>
                </a:solidFill>
              </a:rPr>
              <a:t>box-plot</a:t>
            </a:r>
            <a:r>
              <a:rPr lang="hu-HU" sz="1000" dirty="0">
                <a:solidFill>
                  <a:srgbClr val="9DA8C4"/>
                </a:solidFill>
              </a:rPr>
              <a:t> az </a:t>
            </a:r>
            <a:r>
              <a:rPr lang="hu-HU" sz="1000" dirty="0" err="1">
                <a:solidFill>
                  <a:srgbClr val="9DA8C4"/>
                </a:solidFill>
              </a:rPr>
              <a:t>interkvartilis</a:t>
            </a:r>
            <a:r>
              <a:rPr lang="hu-HU" sz="1000" dirty="0">
                <a:solidFill>
                  <a:srgbClr val="9DA8C4"/>
                </a:solidFill>
              </a:rPr>
              <a:t> tartományt és a medián értékeket mutatja. Rövidítések: G1: kezelt csoport; G2: kontroll csoport. A csillagok a csoportok közötti statisztikai különbségeket (p &lt; 0.05) jelzik. A szaggatott minta a G1-et, a csíkos minta pedig a G2-t jelöli.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29EF346B-13E5-28C8-BC73-CAD0B5E20ABB}"/>
              </a:ext>
            </a:extLst>
          </p:cNvPr>
          <p:cNvSpPr txBox="1"/>
          <p:nvPr/>
        </p:nvSpPr>
        <p:spPr>
          <a:xfrm rot="16200000">
            <a:off x="-86449" y="3919531"/>
            <a:ext cx="1593044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hu-HU" sz="1000" dirty="0"/>
              <a:t>gépi lélegeztetés (nap)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4A8DD2B7-8459-F808-1534-E36EE7CA219D}"/>
              </a:ext>
            </a:extLst>
          </p:cNvPr>
          <p:cNvSpPr txBox="1"/>
          <p:nvPr/>
        </p:nvSpPr>
        <p:spPr>
          <a:xfrm rot="16200000">
            <a:off x="4814906" y="3580949"/>
            <a:ext cx="1853137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hu-HU" sz="1000" dirty="0"/>
              <a:t>Keringéstámogatási igény (nap)</a:t>
            </a:r>
          </a:p>
        </p:txBody>
      </p:sp>
    </p:spTree>
    <p:extLst>
      <p:ext uri="{BB962C8B-B14F-4D97-AF65-F5344CB8AC3E}">
        <p14:creationId xmlns:p14="http://schemas.microsoft.com/office/powerpoint/2010/main" val="3208941253"/>
      </p:ext>
    </p:extLst>
  </p:cSld>
  <p:clrMapOvr>
    <a:masterClrMapping/>
  </p:clrMapOvr>
  <p:transition>
    <p:wheel spokes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C217F5A-EBE6-8602-0E1C-D92D698E5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Invazív</a:t>
            </a:r>
            <a:r>
              <a:rPr lang="hu-HU" dirty="0"/>
              <a:t> </a:t>
            </a:r>
            <a:r>
              <a:rPr lang="hu-HU" dirty="0" err="1"/>
              <a:t>haemodinamikai</a:t>
            </a:r>
            <a:r>
              <a:rPr lang="hu-HU" dirty="0"/>
              <a:t> mérések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A8173393-CB1C-538E-B66A-3B163A63FE4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hu-HU" sz="2000" dirty="0"/>
              <a:t>Eredmények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9D0D792C-407D-0610-E35D-119DEA9D902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55357" y="5627136"/>
            <a:ext cx="10092841" cy="527802"/>
          </a:xfrm>
        </p:spPr>
        <p:txBody>
          <a:bodyPr/>
          <a:lstStyle/>
          <a:p>
            <a:pPr marL="0" indent="0">
              <a:buNone/>
            </a:pPr>
            <a:r>
              <a:rPr lang="hu-HU" sz="1000" dirty="0">
                <a:solidFill>
                  <a:srgbClr val="9DA8C4"/>
                </a:solidFill>
              </a:rPr>
              <a:t>A </a:t>
            </a:r>
            <a:r>
              <a:rPr lang="hu-HU" sz="1000" dirty="0" err="1">
                <a:solidFill>
                  <a:srgbClr val="9DA8C4"/>
                </a:solidFill>
              </a:rPr>
              <a:t>box-plot</a:t>
            </a:r>
            <a:r>
              <a:rPr lang="hu-HU" sz="1000" dirty="0">
                <a:solidFill>
                  <a:srgbClr val="9DA8C4"/>
                </a:solidFill>
              </a:rPr>
              <a:t> az </a:t>
            </a:r>
            <a:r>
              <a:rPr lang="hu-HU" sz="1000" dirty="0" err="1">
                <a:solidFill>
                  <a:srgbClr val="9DA8C4"/>
                </a:solidFill>
              </a:rPr>
              <a:t>interkvartilis</a:t>
            </a:r>
            <a:r>
              <a:rPr lang="hu-HU" sz="1000" dirty="0">
                <a:solidFill>
                  <a:srgbClr val="9DA8C4"/>
                </a:solidFill>
              </a:rPr>
              <a:t> tartományt és a medián értékeket mutatja. Rövidítések: G1: 1. csoport; G2: A szaggatott minta a G1-et, a csíkos minta pedig a G2-t jelöli. T0: &lt; 12 órával a felvétel után, T1: első nap, T2: harmadik nap, T3: ötödik nap. A csillagok a csoportok közötti statisztikai különbséget jelöli (p &lt; 0.05) .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C218F980-66AE-5984-C5AB-ED8F605433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6" r="20415" b="6811"/>
          <a:stretch/>
        </p:blipFill>
        <p:spPr bwMode="auto">
          <a:xfrm>
            <a:off x="804956" y="2045136"/>
            <a:ext cx="5326642" cy="3582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82382558"/>
      </p:ext>
    </p:extLst>
  </p:cSld>
  <p:clrMapOvr>
    <a:masterClrMapping/>
  </p:clrMapOvr>
  <p:transition>
    <p:wheel spokes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FD8E7AA-373E-D598-4849-1FCD61891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Vesefunkciós paraméterek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26506C68-DC52-41C6-6364-75BB8BD265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hu-HU" sz="2000" dirty="0"/>
              <a:t>Eredmények</a:t>
            </a:r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1EE2112-8B7C-062F-8FD9-ED2409147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3443" y="5492520"/>
            <a:ext cx="9248427" cy="554400"/>
          </a:xfrm>
        </p:spPr>
        <p:txBody>
          <a:bodyPr/>
          <a:lstStyle/>
          <a:p>
            <a:r>
              <a:rPr lang="hu-HU" sz="1000" dirty="0"/>
              <a:t>A </a:t>
            </a:r>
            <a:r>
              <a:rPr lang="hu-HU" sz="1000" dirty="0" err="1"/>
              <a:t>box-plot</a:t>
            </a:r>
            <a:r>
              <a:rPr lang="hu-HU" sz="1000" dirty="0"/>
              <a:t> az </a:t>
            </a:r>
            <a:r>
              <a:rPr lang="hu-HU" sz="1000" dirty="0" err="1"/>
              <a:t>interkvartilis</a:t>
            </a:r>
            <a:r>
              <a:rPr lang="hu-HU" sz="1000" dirty="0"/>
              <a:t> tartományt és a mediánértékeket mutatja. Rövidítések: G1: kezelt csoport; G2: kontroll csoport. A szaggatott minta a G1-et, a csíkos minta pedig a G2-t jelöli. T0: &lt; 12 órával a felvétel után, T1: első nap, T2: harmadik nap, T3: ötödik nap.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D61F262E-AD3A-BE31-53FB-B26C02BE53C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093" r="16061"/>
          <a:stretch/>
        </p:blipFill>
        <p:spPr bwMode="auto">
          <a:xfrm>
            <a:off x="5395950" y="2235600"/>
            <a:ext cx="4765320" cy="33782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BDD5F6DC-C321-ACF5-5DB6-0CC5994977A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2181" r="19302" b="5499"/>
          <a:stretch/>
        </p:blipFill>
        <p:spPr bwMode="auto">
          <a:xfrm>
            <a:off x="267230" y="2118930"/>
            <a:ext cx="5015056" cy="33782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62805390"/>
      </p:ext>
    </p:extLst>
  </p:cSld>
  <p:clrMapOvr>
    <a:masterClrMapping/>
  </p:clrMapOvr>
  <p:transition>
    <p:wheel spokes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 helye 2">
            <a:extLst>
              <a:ext uri="{FF2B5EF4-FFF2-40B4-BE49-F238E27FC236}">
                <a16:creationId xmlns:a16="http://schemas.microsoft.com/office/drawing/2014/main" id="{3AB9424A-EA64-17B3-4EE6-A498BCB3D5D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hu-HU" sz="2000" dirty="0"/>
              <a:t>Eredmények</a:t>
            </a:r>
          </a:p>
          <a:p>
            <a:endParaRPr lang="hu-HU" dirty="0"/>
          </a:p>
        </p:txBody>
      </p:sp>
      <p:graphicFrame>
        <p:nvGraphicFramePr>
          <p:cNvPr id="7" name="Táblázat 6">
            <a:extLst>
              <a:ext uri="{FF2B5EF4-FFF2-40B4-BE49-F238E27FC236}">
                <a16:creationId xmlns:a16="http://schemas.microsoft.com/office/drawing/2014/main" id="{C00197D5-61CB-9E8A-CD5E-8100F2FA9C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2050102"/>
              </p:ext>
            </p:extLst>
          </p:nvPr>
        </p:nvGraphicFramePr>
        <p:xfrm>
          <a:off x="741600" y="1482811"/>
          <a:ext cx="9384762" cy="4144471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3045062">
                  <a:extLst>
                    <a:ext uri="{9D8B030D-6E8A-4147-A177-3AD203B41FA5}">
                      <a16:colId xmlns:a16="http://schemas.microsoft.com/office/drawing/2014/main" val="148911587"/>
                    </a:ext>
                  </a:extLst>
                </a:gridCol>
                <a:gridCol w="1458049">
                  <a:extLst>
                    <a:ext uri="{9D8B030D-6E8A-4147-A177-3AD203B41FA5}">
                      <a16:colId xmlns:a16="http://schemas.microsoft.com/office/drawing/2014/main" val="933185158"/>
                    </a:ext>
                  </a:extLst>
                </a:gridCol>
                <a:gridCol w="1523724">
                  <a:extLst>
                    <a:ext uri="{9D8B030D-6E8A-4147-A177-3AD203B41FA5}">
                      <a16:colId xmlns:a16="http://schemas.microsoft.com/office/drawing/2014/main" val="3407836820"/>
                    </a:ext>
                  </a:extLst>
                </a:gridCol>
                <a:gridCol w="2250958">
                  <a:extLst>
                    <a:ext uri="{9D8B030D-6E8A-4147-A177-3AD203B41FA5}">
                      <a16:colId xmlns:a16="http://schemas.microsoft.com/office/drawing/2014/main" val="865220596"/>
                    </a:ext>
                  </a:extLst>
                </a:gridCol>
                <a:gridCol w="1106969">
                  <a:extLst>
                    <a:ext uri="{9D8B030D-6E8A-4147-A177-3AD203B41FA5}">
                      <a16:colId xmlns:a16="http://schemas.microsoft.com/office/drawing/2014/main" val="3682449274"/>
                    </a:ext>
                  </a:extLst>
                </a:gridCol>
              </a:tblGrid>
              <a:tr h="565663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dirty="0" err="1">
                          <a:solidFill>
                            <a:schemeClr val="tx1"/>
                          </a:solidFill>
                          <a:effectLst/>
                        </a:rPr>
                        <a:t>Kimenetel</a:t>
                      </a:r>
                      <a:endParaRPr lang="hu-HU" sz="1000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dirty="0" err="1">
                          <a:solidFill>
                            <a:schemeClr val="tx1"/>
                          </a:solidFill>
                          <a:effectLst/>
                        </a:rPr>
                        <a:t>összesen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n=43</a:t>
                      </a:r>
                      <a:endParaRPr lang="hu-HU" sz="1000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G1</a:t>
                      </a:r>
                      <a:endParaRPr lang="hu-HU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n=23</a:t>
                      </a:r>
                      <a:endParaRPr lang="hu-HU" sz="1000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G2</a:t>
                      </a:r>
                      <a:endParaRPr lang="hu-HU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n=20</a:t>
                      </a:r>
                      <a:endParaRPr lang="hu-HU" sz="1000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P-</a:t>
                      </a:r>
                      <a:r>
                        <a:rPr lang="en-US" sz="1000" dirty="0" err="1">
                          <a:solidFill>
                            <a:schemeClr val="tx1"/>
                          </a:solidFill>
                          <a:effectLst/>
                        </a:rPr>
                        <a:t>érték</a:t>
                      </a:r>
                      <a:endParaRPr lang="hu-HU" sz="1000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88257296"/>
                  </a:ext>
                </a:extLst>
              </a:tr>
              <a:tr h="384288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dirty="0" err="1">
                          <a:solidFill>
                            <a:schemeClr val="tx1"/>
                          </a:solidFill>
                          <a:effectLst/>
                        </a:rPr>
                        <a:t>Elsődleges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000" dirty="0" err="1">
                          <a:solidFill>
                            <a:schemeClr val="tx1"/>
                          </a:solidFill>
                          <a:effectLst/>
                        </a:rPr>
                        <a:t>kimenetel</a:t>
                      </a:r>
                      <a:endParaRPr lang="hu-HU" sz="1000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4"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</a:pPr>
                      <a:r>
                        <a:rPr lang="hu-HU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hu-HU" sz="1000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930594"/>
                  </a:ext>
                </a:extLst>
              </a:tr>
              <a:tr h="391014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MV </a:t>
                      </a:r>
                      <a:r>
                        <a:rPr lang="en-US" sz="1000" b="0" dirty="0" err="1">
                          <a:solidFill>
                            <a:schemeClr val="tx1"/>
                          </a:solidFill>
                          <a:effectLst/>
                        </a:rPr>
                        <a:t>időtartama</a:t>
                      </a: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 (</a:t>
                      </a:r>
                      <a:r>
                        <a:rPr lang="hu-HU" sz="1000" b="0" dirty="0">
                          <a:solidFill>
                            <a:schemeClr val="tx1"/>
                          </a:solidFill>
                          <a:effectLst/>
                        </a:rPr>
                        <a:t>napok</a:t>
                      </a: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hu-HU" sz="1000" b="0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8 (2-12)</a:t>
                      </a:r>
                      <a:endParaRPr lang="hu-HU" sz="1000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4 (2-6)</a:t>
                      </a:r>
                      <a:endParaRPr lang="hu-HU" sz="1000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12 (7-17)</a:t>
                      </a:r>
                      <a:endParaRPr lang="hu-HU" sz="1000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0.001</a:t>
                      </a:r>
                      <a:endParaRPr lang="hu-HU" sz="1000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44637526"/>
                  </a:ext>
                </a:extLst>
              </a:tr>
              <a:tr h="450203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b="0" dirty="0" err="1">
                          <a:solidFill>
                            <a:schemeClr val="tx1"/>
                          </a:solidFill>
                          <a:effectLst/>
                        </a:rPr>
                        <a:t>Vazopresszor</a:t>
                      </a: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000" b="0" dirty="0" err="1">
                          <a:solidFill>
                            <a:schemeClr val="tx1"/>
                          </a:solidFill>
                          <a:effectLst/>
                        </a:rPr>
                        <a:t>terápia</a:t>
                      </a: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000" b="0" dirty="0" err="1">
                          <a:solidFill>
                            <a:schemeClr val="tx1"/>
                          </a:solidFill>
                          <a:effectLst/>
                        </a:rPr>
                        <a:t>időtartama</a:t>
                      </a: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  (</a:t>
                      </a:r>
                      <a:r>
                        <a:rPr lang="en-US" sz="1000" b="0" dirty="0" err="1">
                          <a:solidFill>
                            <a:schemeClr val="tx1"/>
                          </a:solidFill>
                          <a:effectLst/>
                        </a:rPr>
                        <a:t>napok</a:t>
                      </a: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hu-HU" sz="1000" b="0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7 (3-9)</a:t>
                      </a:r>
                      <a:endParaRPr lang="hu-HU" sz="1000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4 (2-6)</a:t>
                      </a:r>
                      <a:endParaRPr lang="hu-HU" sz="1000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10 (6.8-13.3)</a:t>
                      </a:r>
                      <a:endParaRPr lang="hu-HU" sz="1000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0.001</a:t>
                      </a:r>
                      <a:endParaRPr lang="hu-HU" sz="1000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53585589"/>
                  </a:ext>
                </a:extLst>
              </a:tr>
              <a:tr h="299157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dirty="0" err="1">
                          <a:solidFill>
                            <a:schemeClr val="tx1"/>
                          </a:solidFill>
                          <a:effectLst/>
                        </a:rPr>
                        <a:t>Másodlagos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000" dirty="0" err="1">
                          <a:solidFill>
                            <a:schemeClr val="tx1"/>
                          </a:solidFill>
                          <a:effectLst/>
                        </a:rPr>
                        <a:t>kimenetel</a:t>
                      </a:r>
                      <a:endParaRPr lang="hu-HU" sz="1000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hu-HU" sz="1000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hu-HU" sz="1000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hu-HU" sz="100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hu-HU" sz="100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65437023"/>
                  </a:ext>
                </a:extLst>
              </a:tr>
              <a:tr h="434159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AB </a:t>
                      </a:r>
                      <a:r>
                        <a:rPr lang="en-US" sz="1000" b="0" dirty="0" err="1">
                          <a:solidFill>
                            <a:schemeClr val="tx1"/>
                          </a:solidFill>
                          <a:effectLst/>
                        </a:rPr>
                        <a:t>kezelés</a:t>
                      </a: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000" b="0" dirty="0" err="1">
                          <a:solidFill>
                            <a:schemeClr val="tx1"/>
                          </a:solidFill>
                          <a:effectLst/>
                        </a:rPr>
                        <a:t>időtartam</a:t>
                      </a: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 (</a:t>
                      </a:r>
                      <a:r>
                        <a:rPr lang="en-US" sz="1000" b="0" dirty="0" err="1">
                          <a:solidFill>
                            <a:schemeClr val="tx1"/>
                          </a:solidFill>
                          <a:effectLst/>
                        </a:rPr>
                        <a:t>napok</a:t>
                      </a: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hu-HU" sz="1000" b="0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12 (6-18.5)</a:t>
                      </a:r>
                      <a:endParaRPr lang="hu-HU" sz="1000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9 (3.5-14.5)</a:t>
                      </a:r>
                      <a:endParaRPr lang="hu-HU" sz="1000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16 (8.8-17)</a:t>
                      </a:r>
                      <a:endParaRPr lang="hu-HU" sz="1000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0.004</a:t>
                      </a:r>
                      <a:endParaRPr lang="hu-HU" sz="1000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24721144"/>
                  </a:ext>
                </a:extLst>
              </a:tr>
              <a:tr h="299157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ICU </a:t>
                      </a:r>
                      <a:r>
                        <a:rPr lang="en-US" sz="1000" b="0" dirty="0" err="1">
                          <a:solidFill>
                            <a:schemeClr val="tx1"/>
                          </a:solidFill>
                          <a:effectLst/>
                        </a:rPr>
                        <a:t>mortalitás</a:t>
                      </a: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 n (%)</a:t>
                      </a:r>
                      <a:endParaRPr lang="hu-HU" sz="1000" b="0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22 (51.2)</a:t>
                      </a:r>
                      <a:endParaRPr lang="hu-HU" sz="100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8 (34.8)</a:t>
                      </a:r>
                      <a:endParaRPr lang="hu-HU" sz="1000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14 (70)</a:t>
                      </a:r>
                      <a:endParaRPr lang="hu-HU" sz="1000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0.021</a:t>
                      </a:r>
                      <a:endParaRPr lang="hu-HU" sz="100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27377555"/>
                  </a:ext>
                </a:extLst>
              </a:tr>
              <a:tr h="299157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b="0" dirty="0" err="1">
                          <a:solidFill>
                            <a:schemeClr val="tx1"/>
                          </a:solidFill>
                          <a:effectLst/>
                        </a:rPr>
                        <a:t>Kórházi</a:t>
                      </a: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u-HU" sz="1000" b="0" dirty="0">
                          <a:solidFill>
                            <a:schemeClr val="tx1"/>
                          </a:solidFill>
                          <a:effectLst/>
                        </a:rPr>
                        <a:t>mortalitás</a:t>
                      </a: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 n (%)</a:t>
                      </a:r>
                      <a:endParaRPr lang="hu-HU" sz="1000" b="0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27 (62.8)</a:t>
                      </a:r>
                      <a:endParaRPr lang="hu-HU" sz="1000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12 (52.2)</a:t>
                      </a:r>
                      <a:endParaRPr lang="hu-HU" sz="1000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15 (75)</a:t>
                      </a:r>
                      <a:endParaRPr lang="hu-HU" sz="1000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0.122</a:t>
                      </a:r>
                      <a:endParaRPr lang="hu-HU" sz="1000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59141883"/>
                  </a:ext>
                </a:extLst>
              </a:tr>
              <a:tr h="299157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28-napos </a:t>
                      </a:r>
                      <a:r>
                        <a:rPr lang="en-US" sz="1000" b="0" dirty="0" err="1">
                          <a:solidFill>
                            <a:schemeClr val="tx1"/>
                          </a:solidFill>
                          <a:effectLst/>
                        </a:rPr>
                        <a:t>mortalitás</a:t>
                      </a: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 n (%)</a:t>
                      </a:r>
                      <a:endParaRPr lang="hu-HU" sz="1000" b="0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23 (53.4)</a:t>
                      </a:r>
                      <a:endParaRPr lang="hu-HU" sz="100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11 (47.8)</a:t>
                      </a:r>
                      <a:endParaRPr lang="hu-HU" sz="100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12 (60)</a:t>
                      </a:r>
                      <a:endParaRPr lang="hu-HU" sz="1000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0.425</a:t>
                      </a:r>
                      <a:endParaRPr lang="hu-HU" sz="100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1934916"/>
                  </a:ext>
                </a:extLst>
              </a:tr>
              <a:tr h="299157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60-day </a:t>
                      </a:r>
                      <a:r>
                        <a:rPr lang="en-US" sz="1000" b="0" dirty="0" err="1">
                          <a:solidFill>
                            <a:schemeClr val="tx1"/>
                          </a:solidFill>
                          <a:effectLst/>
                        </a:rPr>
                        <a:t>mortalitás</a:t>
                      </a: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 n (%)</a:t>
                      </a:r>
                      <a:endParaRPr lang="hu-HU" sz="1000" b="0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27 (62.8)</a:t>
                      </a:r>
                      <a:endParaRPr lang="hu-HU" sz="1000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12 (52.2)</a:t>
                      </a:r>
                      <a:endParaRPr lang="hu-HU" sz="1000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15 (75)</a:t>
                      </a:r>
                      <a:endParaRPr lang="hu-HU" sz="1000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0.122</a:t>
                      </a:r>
                      <a:endParaRPr lang="hu-HU" sz="1000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94665148"/>
                  </a:ext>
                </a:extLst>
              </a:tr>
              <a:tr h="42184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ICU </a:t>
                      </a:r>
                      <a:r>
                        <a:rPr lang="en-US" sz="1000" b="0" dirty="0" err="1">
                          <a:solidFill>
                            <a:schemeClr val="tx1"/>
                          </a:solidFill>
                          <a:effectLst/>
                        </a:rPr>
                        <a:t>tartózkodás</a:t>
                      </a: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 (</a:t>
                      </a:r>
                      <a:r>
                        <a:rPr lang="en-US" sz="1000" b="0" dirty="0" err="1">
                          <a:solidFill>
                            <a:schemeClr val="tx1"/>
                          </a:solidFill>
                          <a:effectLst/>
                        </a:rPr>
                        <a:t>napok</a:t>
                      </a: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hu-HU" sz="1000" b="0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12 (6-17.5)</a:t>
                      </a:r>
                      <a:endParaRPr lang="hu-HU" sz="100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8 (2-6)</a:t>
                      </a:r>
                      <a:endParaRPr lang="hu-HU" sz="100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17 (7-17)</a:t>
                      </a:r>
                      <a:endParaRPr lang="hu-HU" sz="100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0.001</a:t>
                      </a:r>
                      <a:endParaRPr lang="hu-HU" sz="1000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89200378"/>
                  </a:ext>
                </a:extLst>
              </a:tr>
            </a:tbl>
          </a:graphicData>
        </a:graphic>
      </p:graphicFrame>
      <p:sp>
        <p:nvSpPr>
          <p:cNvPr id="8" name="Szövegdoboz 7">
            <a:extLst>
              <a:ext uri="{FF2B5EF4-FFF2-40B4-BE49-F238E27FC236}">
                <a16:creationId xmlns:a16="http://schemas.microsoft.com/office/drawing/2014/main" id="{0CF6766B-CCDF-7627-422F-B938B01BF768}"/>
              </a:ext>
            </a:extLst>
          </p:cNvPr>
          <p:cNvSpPr txBox="1"/>
          <p:nvPr/>
        </p:nvSpPr>
        <p:spPr>
          <a:xfrm>
            <a:off x="668502" y="5627282"/>
            <a:ext cx="94578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000" dirty="0">
                <a:solidFill>
                  <a:srgbClr val="9DA8C4"/>
                </a:solidFill>
              </a:rPr>
              <a:t>A folytonos változókat mediánként (25-75. </a:t>
            </a:r>
            <a:r>
              <a:rPr lang="hu-HU" sz="1000" dirty="0" err="1">
                <a:solidFill>
                  <a:srgbClr val="9DA8C4"/>
                </a:solidFill>
              </a:rPr>
              <a:t>percentilis</a:t>
            </a:r>
            <a:r>
              <a:rPr lang="hu-HU" sz="1000" dirty="0">
                <a:solidFill>
                  <a:srgbClr val="9DA8C4"/>
                </a:solidFill>
              </a:rPr>
              <a:t>), a kategorikus változókat pedig számként (százalékban) adjuk meg. A szignifikancia szintje p &lt; 0.05. Rövidítések: MV: Mechanikus lélegeztetés. AB kezelés időtartama: Antibiotikum-kezelés időtartama, ICU: intenzív osztály</a:t>
            </a:r>
          </a:p>
        </p:txBody>
      </p:sp>
    </p:spTree>
    <p:extLst>
      <p:ext uri="{BB962C8B-B14F-4D97-AF65-F5344CB8AC3E}">
        <p14:creationId xmlns:p14="http://schemas.microsoft.com/office/powerpoint/2010/main" val="13672779"/>
      </p:ext>
    </p:extLst>
  </p:cSld>
  <p:clrMapOvr>
    <a:masterClrMapping/>
  </p:clrMapOvr>
  <p:transition>
    <p:wheel spokes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 helye 2">
            <a:extLst>
              <a:ext uri="{FF2B5EF4-FFF2-40B4-BE49-F238E27FC236}">
                <a16:creationId xmlns:a16="http://schemas.microsoft.com/office/drawing/2014/main" id="{EA9BBE7C-768B-A17D-716C-9742DC4A90A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hu-HU" sz="2000" dirty="0"/>
              <a:t>Konklúzió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775CECB4-7472-6558-A882-9925E0507A4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1600" y="1862805"/>
            <a:ext cx="10526625" cy="3532618"/>
          </a:xfrm>
        </p:spPr>
        <p:txBody>
          <a:bodyPr/>
          <a:lstStyle/>
          <a:p>
            <a:r>
              <a:rPr lang="hu-HU" dirty="0">
                <a:solidFill>
                  <a:srgbClr val="173163"/>
                </a:solidFill>
              </a:rPr>
              <a:t>A kombinált C-vitamin és </a:t>
            </a:r>
            <a:r>
              <a:rPr lang="hu-HU" dirty="0" err="1">
                <a:solidFill>
                  <a:srgbClr val="173163"/>
                </a:solidFill>
              </a:rPr>
              <a:t>tiamin</a:t>
            </a:r>
            <a:r>
              <a:rPr lang="hu-HU" dirty="0">
                <a:solidFill>
                  <a:srgbClr val="173163"/>
                </a:solidFill>
              </a:rPr>
              <a:t> terápia mellékhatásoktól mentes, előnyös lehet felnőttkori szeptikus sokkban a gépi lélegeztetés és </a:t>
            </a:r>
            <a:r>
              <a:rPr lang="hu-HU" dirty="0" err="1">
                <a:solidFill>
                  <a:srgbClr val="173163"/>
                </a:solidFill>
              </a:rPr>
              <a:t>vazopresszor</a:t>
            </a:r>
            <a:r>
              <a:rPr lang="hu-HU" dirty="0">
                <a:solidFill>
                  <a:srgbClr val="173163"/>
                </a:solidFill>
              </a:rPr>
              <a:t> kezelés időtartamára, az antibiotikum-kezelés hosszára és az intenzív osztályon bekövetkező halálozásra. </a:t>
            </a:r>
          </a:p>
          <a:p>
            <a:r>
              <a:rPr lang="hu-HU" dirty="0">
                <a:solidFill>
                  <a:srgbClr val="173163"/>
                </a:solidFill>
              </a:rPr>
              <a:t>A kórházi halálozás, valamint a 28-60 napos mortalitás azonban nem csökkent a vizsgált populációnkban. </a:t>
            </a:r>
          </a:p>
          <a:p>
            <a:r>
              <a:rPr lang="hu-HU" dirty="0">
                <a:solidFill>
                  <a:srgbClr val="173163"/>
                </a:solidFill>
              </a:rPr>
              <a:t>Komplex vitamin terápiánk szívindexre gyakorolt pozitív hatásaival kapcsolatos eredményeink újak a szakirodalomban, és ígéretesek lehetnek, további klinikai vizsgálatok ajánlottak.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063830039"/>
      </p:ext>
    </p:extLst>
  </p:cSld>
  <p:clrMapOvr>
    <a:masterClrMapping/>
  </p:clrMapOvr>
  <p:transition>
    <p:wheel spokes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ím 5"/>
          <p:cNvSpPr>
            <a:spLocks noGrp="1"/>
          </p:cNvSpPr>
          <p:nvPr>
            <p:ph type="ctrTitle"/>
          </p:nvPr>
        </p:nvSpPr>
        <p:spPr>
          <a:xfrm>
            <a:off x="982137" y="2059084"/>
            <a:ext cx="11038413" cy="925200"/>
          </a:xfrm>
        </p:spPr>
        <p:txBody>
          <a:bodyPr/>
          <a:lstStyle/>
          <a:p>
            <a:r>
              <a:rPr lang="hu-HU" sz="3600" dirty="0"/>
              <a:t>Köszönöm a megtisztelő figyelmet</a:t>
            </a:r>
            <a:r>
              <a:rPr lang="hu-HU" sz="4800" dirty="0"/>
              <a:t>!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A1B0CD30-48C8-0A5E-94B7-EB501D5517DF}"/>
              </a:ext>
            </a:extLst>
          </p:cNvPr>
          <p:cNvSpPr txBox="1"/>
          <p:nvPr/>
        </p:nvSpPr>
        <p:spPr>
          <a:xfrm>
            <a:off x="5211097" y="3116826"/>
            <a:ext cx="6470680" cy="1498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srgbClr val="173163"/>
                </a:solidFill>
                <a:latin typeface="Poppins Regular" panose="020B0604020202020204" charset="-18"/>
                <a:cs typeface="Poppins Regular" panose="020B0604020202020204" charset="-18"/>
              </a:rPr>
              <a:t>Külön köszönet illeti: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>
                <a:solidFill>
                  <a:srgbClr val="173163"/>
                </a:solidFill>
                <a:latin typeface="Poppins Regular" panose="020B0604020202020204" charset="-18"/>
                <a:cs typeface="Poppins Regular" panose="020B0604020202020204" charset="-18"/>
              </a:rPr>
              <a:t>Prof. Dr. </a:t>
            </a:r>
            <a:r>
              <a:rPr lang="hu-HU" dirty="0" err="1">
                <a:solidFill>
                  <a:srgbClr val="173163"/>
                </a:solidFill>
                <a:latin typeface="Poppins Regular" panose="020B0604020202020204" charset="-18"/>
                <a:cs typeface="Poppins Regular" panose="020B0604020202020204" charset="-18"/>
              </a:rPr>
              <a:t>Mühl</a:t>
            </a:r>
            <a:r>
              <a:rPr lang="hu-HU" dirty="0">
                <a:solidFill>
                  <a:srgbClr val="173163"/>
                </a:solidFill>
                <a:latin typeface="Poppins Regular" panose="020B0604020202020204" charset="-18"/>
                <a:cs typeface="Poppins Regular" panose="020B0604020202020204" charset="-18"/>
              </a:rPr>
              <a:t> Diána</a:t>
            </a:r>
            <a:r>
              <a:rPr lang="hu-HU" sz="1600" b="1" baseline="30000" dirty="0">
                <a:solidFill>
                  <a:srgbClr val="173163"/>
                </a:solidFill>
                <a:latin typeface="Poppins Regular" panose="020B0604020202020204" charset="-18"/>
                <a:cs typeface="Poppins Regular" panose="020B0604020202020204" charset="-18"/>
              </a:rPr>
              <a:t>1</a:t>
            </a:r>
            <a:r>
              <a:rPr lang="hu-HU" dirty="0">
                <a:solidFill>
                  <a:srgbClr val="173163"/>
                </a:solidFill>
                <a:latin typeface="Poppins Regular" panose="020B0604020202020204" charset="-18"/>
                <a:cs typeface="Poppins Regular" panose="020B0604020202020204" charset="-18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>
                <a:solidFill>
                  <a:srgbClr val="173163"/>
                </a:solidFill>
                <a:latin typeface="Poppins Regular" panose="020B0604020202020204" charset="-18"/>
                <a:cs typeface="Poppins Regular" panose="020B0604020202020204" charset="-18"/>
              </a:rPr>
              <a:t>Dr. Nagy Judit</a:t>
            </a:r>
            <a:r>
              <a:rPr lang="hu-HU" sz="1600" b="1" baseline="30000" dirty="0">
                <a:solidFill>
                  <a:srgbClr val="173163"/>
                </a:solidFill>
                <a:latin typeface="Poppins Regular" panose="020B0604020202020204" charset="-18"/>
                <a:cs typeface="Poppins Regular" panose="020B0604020202020204" charset="-18"/>
              </a:rPr>
              <a:t>1</a:t>
            </a:r>
            <a:endParaRPr lang="hu-HU" dirty="0">
              <a:solidFill>
                <a:srgbClr val="173163"/>
              </a:solidFill>
              <a:latin typeface="Poppins Regular" panose="020B0604020202020204" charset="-18"/>
              <a:cs typeface="Poppins Regular" panose="020B0604020202020204" charset="-1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>
                <a:solidFill>
                  <a:srgbClr val="173163"/>
                </a:solidFill>
                <a:latin typeface="Poppins Regular" panose="020B0604020202020204" charset="-18"/>
                <a:cs typeface="Poppins Regular" panose="020B0604020202020204" charset="-18"/>
              </a:rPr>
              <a:t>Prof. Dr. Csontos Csaba</a:t>
            </a:r>
            <a:r>
              <a:rPr lang="hu-HU" sz="1600" b="1" baseline="30000" dirty="0">
                <a:solidFill>
                  <a:srgbClr val="173163"/>
                </a:solidFill>
                <a:latin typeface="Poppins Regular" panose="020B0604020202020204" charset="-18"/>
                <a:cs typeface="Poppins Regular" panose="020B0604020202020204" charset="-18"/>
              </a:rPr>
              <a:t>1</a:t>
            </a:r>
            <a:r>
              <a:rPr lang="hu-HU" dirty="0">
                <a:solidFill>
                  <a:srgbClr val="173163"/>
                </a:solidFill>
                <a:latin typeface="Poppins Regular" panose="020B0604020202020204" charset="-18"/>
                <a:cs typeface="Poppins Regular" panose="020B0604020202020204" charset="-18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>
                <a:solidFill>
                  <a:srgbClr val="173163"/>
                </a:solidFill>
                <a:latin typeface="Poppins Regular" panose="020B0604020202020204" charset="-18"/>
                <a:cs typeface="Poppins Regular" panose="020B0604020202020204" charset="-18"/>
              </a:rPr>
              <a:t>PTE KK AITI és PTE KK LMI dolgozói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dirty="0">
              <a:solidFill>
                <a:srgbClr val="173163"/>
              </a:solidFill>
              <a:latin typeface="Poppins Regular" panose="020B0604020202020204" charset="-18"/>
              <a:cs typeface="Poppins Regular" panose="020B0604020202020204" charset="-18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9D2E68AF-75AD-ED87-9BCF-04BCC756F4F4}"/>
              </a:ext>
            </a:extLst>
          </p:cNvPr>
          <p:cNvSpPr txBox="1"/>
          <p:nvPr/>
        </p:nvSpPr>
        <p:spPr>
          <a:xfrm>
            <a:off x="3634155" y="5672735"/>
            <a:ext cx="55098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dirty="0">
                <a:solidFill>
                  <a:srgbClr val="173163"/>
                </a:solidFill>
                <a:latin typeface="Poppins Regular" panose="020B0604020202020204" charset="-18"/>
                <a:cs typeface="Poppins Regular" panose="020B0604020202020204" charset="-18"/>
              </a:rPr>
              <a:t>1: PTE KK </a:t>
            </a:r>
            <a:r>
              <a:rPr lang="hu-HU" sz="1200" dirty="0" err="1">
                <a:solidFill>
                  <a:srgbClr val="173163"/>
                </a:solidFill>
                <a:latin typeface="Poppins Regular" panose="020B0604020202020204" charset="-18"/>
                <a:cs typeface="Poppins Regular" panose="020B0604020202020204" charset="-18"/>
              </a:rPr>
              <a:t>Aneszteziológiai</a:t>
            </a:r>
            <a:r>
              <a:rPr lang="hu-HU" sz="1200" dirty="0">
                <a:solidFill>
                  <a:srgbClr val="173163"/>
                </a:solidFill>
                <a:latin typeface="Poppins Regular" panose="020B0604020202020204" charset="-18"/>
                <a:cs typeface="Poppins Regular" panose="020B0604020202020204" charset="-18"/>
              </a:rPr>
              <a:t> és Intenzív Terápiás Intézet</a:t>
            </a:r>
          </a:p>
        </p:txBody>
      </p:sp>
      <p:sp>
        <p:nvSpPr>
          <p:cNvPr id="2" name="Szöveg helye 4">
            <a:extLst>
              <a:ext uri="{FF2B5EF4-FFF2-40B4-BE49-F238E27FC236}">
                <a16:creationId xmlns:a16="http://schemas.microsoft.com/office/drawing/2014/main" id="{E46F5FA7-1271-1413-4823-ECC670DF80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99600" y="6072616"/>
            <a:ext cx="4172400" cy="367200"/>
          </a:xfrm>
        </p:spPr>
        <p:txBody>
          <a:bodyPr/>
          <a:lstStyle/>
          <a:p>
            <a:r>
              <a:rPr lang="hu-HU" dirty="0">
                <a:latin typeface="Poppins Regular" panose="00000500000000000000" pitchFamily="2" charset="-18"/>
                <a:cs typeface="Poppins Regular" panose="00000500000000000000" pitchFamily="2" charset="-18"/>
              </a:rPr>
              <a:t>Pécs, 2025.09.26-27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67213291"/>
      </p:ext>
    </p:extLst>
  </p:cSld>
  <p:clrMapOvr>
    <a:masterClrMapping/>
  </p:clrMapOvr>
  <p:transition>
    <p:wheel spokes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zöveg helye 5"/>
          <p:cNvSpPr>
            <a:spLocks noGrp="1"/>
          </p:cNvSpPr>
          <p:nvPr>
            <p:ph type="body" sz="quarter" idx="14"/>
          </p:nvPr>
        </p:nvSpPr>
        <p:spPr>
          <a:xfrm>
            <a:off x="565033" y="748555"/>
            <a:ext cx="10779996" cy="412200"/>
          </a:xfrm>
        </p:spPr>
        <p:txBody>
          <a:bodyPr/>
          <a:lstStyle/>
          <a:p>
            <a:r>
              <a:rPr lang="hu-HU" sz="2000" dirty="0"/>
              <a:t>Szepszis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Szöveg helye 6"/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565033" y="2137160"/>
                <a:ext cx="10675699" cy="5105400"/>
              </a:xfrm>
            </p:spPr>
            <p:txBody>
              <a:bodyPr>
                <a:noAutofit/>
              </a:bodyPr>
              <a:lstStyle/>
              <a:p>
                <a:pPr marL="0" indent="-276266">
                  <a:buSzPct val="100000"/>
                  <a:buFont typeface="Arial"/>
                  <a:buChar char="•"/>
                  <a:defRPr sz="2200">
                    <a:solidFill>
                      <a:srgbClr val="121D46"/>
                    </a:solidFill>
                    <a:latin typeface="Poppins Regular"/>
                    <a:ea typeface="Poppins Regular"/>
                    <a:cs typeface="Poppins Regular"/>
                    <a:sym typeface="Poppins Regular"/>
                  </a:defRPr>
                </a:pPr>
                <a:r>
                  <a:rPr lang="hu-HU" sz="1800" dirty="0">
                    <a:latin typeface="Poppins Regular" panose="020B0604020202020204" charset="-18"/>
                    <a:cs typeface="Poppins Regular" panose="020B0604020202020204" charset="-18"/>
                  </a:rPr>
                  <a:t>Szepszis 3 definíció: </a:t>
                </a:r>
                <a:r>
                  <a:rPr lang="en-US" sz="1800" b="1" dirty="0">
                    <a:latin typeface="Poppins Regular" panose="020B0604020202020204" charset="-18"/>
                    <a:cs typeface="Poppins Regular" panose="020B0604020202020204" charset="-18"/>
                  </a:rPr>
                  <a:t>é</a:t>
                </a:r>
                <a:r>
                  <a:rPr lang="hu-HU" sz="1800" b="1" dirty="0" err="1">
                    <a:latin typeface="Poppins Regular" panose="020B0604020202020204" charset="-18"/>
                    <a:cs typeface="Poppins Regular" panose="020B0604020202020204" charset="-18"/>
                  </a:rPr>
                  <a:t>letet</a:t>
                </a:r>
                <a:r>
                  <a:rPr lang="hu-HU" sz="1800" b="1" dirty="0">
                    <a:latin typeface="Poppins Regular" panose="020B0604020202020204" charset="-18"/>
                    <a:cs typeface="Poppins Regular" panose="020B0604020202020204" charset="-18"/>
                  </a:rPr>
                  <a:t> veszélyeztető szervi diszfunkció, amelyet az infekcióra adott </a:t>
                </a:r>
                <a:r>
                  <a:rPr lang="hu-HU" sz="1800" b="1" dirty="0" err="1">
                    <a:latin typeface="Poppins Regular" panose="020B0604020202020204" charset="-18"/>
                    <a:cs typeface="Poppins Regular" panose="020B0604020202020204" charset="-18"/>
                  </a:rPr>
                  <a:t>diszregulált</a:t>
                </a:r>
                <a:r>
                  <a:rPr lang="hu-HU" sz="1800" b="1" dirty="0">
                    <a:latin typeface="Poppins Regular" panose="020B0604020202020204" charset="-18"/>
                    <a:cs typeface="Poppins Regular" panose="020B0604020202020204" charset="-18"/>
                  </a:rPr>
                  <a:t> immunválasz jellemez </a:t>
                </a:r>
              </a:p>
              <a:p>
                <a:pPr marL="0" indent="-276266">
                  <a:buSzPct val="100000"/>
                  <a:buFont typeface="Arial"/>
                  <a:buChar char="•"/>
                  <a:defRPr sz="2200">
                    <a:solidFill>
                      <a:srgbClr val="121D46"/>
                    </a:solidFill>
                    <a:latin typeface="Poppins Regular"/>
                    <a:ea typeface="Poppins Regular"/>
                    <a:cs typeface="Poppins Regular"/>
                    <a:sym typeface="Poppins Regular"/>
                  </a:defRPr>
                </a:pPr>
                <a:r>
                  <a:rPr lang="hu-HU" sz="1800" dirty="0">
                    <a:latin typeface="Poppins Regular" panose="020B0604020202020204" charset="-18"/>
                    <a:cs typeface="Poppins Regular" panose="020B0604020202020204" charset="-18"/>
                  </a:rPr>
                  <a:t>A szeptikus sokk a szepszis egy alcsoportja, ahol a különösen súlyos keringési, sejt- és anyagcsere instabilitás jelentősen növelik a halálozást.</a:t>
                </a:r>
              </a:p>
              <a:p>
                <a:pPr marL="0" indent="-276266">
                  <a:buSzPct val="100000"/>
                  <a:buFont typeface="Arial"/>
                  <a:buChar char="•"/>
                  <a:defRPr sz="2200">
                    <a:solidFill>
                      <a:srgbClr val="121D46"/>
                    </a:solidFill>
                    <a:latin typeface="Poppins Regular"/>
                    <a:ea typeface="Poppins Regular"/>
                    <a:cs typeface="Poppins Regular"/>
                    <a:sym typeface="Poppins Regular"/>
                  </a:defRPr>
                </a:pPr>
                <a:r>
                  <a:rPr lang="hu-HU" sz="1800" dirty="0">
                    <a:latin typeface="Poppins Regular" panose="020B0604020202020204" charset="-18"/>
                    <a:cs typeface="Poppins Regular" panose="020B0604020202020204" charset="-18"/>
                  </a:rPr>
                  <a:t>SSC </a:t>
                </a:r>
                <a:r>
                  <a:rPr lang="hu-HU" sz="1800" dirty="0" err="1">
                    <a:latin typeface="Poppins Regular" panose="020B0604020202020204" charset="-18"/>
                    <a:cs typeface="Poppins Regular" panose="020B0604020202020204" charset="-18"/>
                  </a:rPr>
                  <a:t>összmortalitás</a:t>
                </a:r>
                <a:r>
                  <a:rPr lang="hu-HU" sz="1800" dirty="0">
                    <a:latin typeface="Poppins Regular" panose="020B0604020202020204" charset="-18"/>
                    <a:cs typeface="Poppins Regular" panose="020B0604020202020204" charset="-18"/>
                  </a:rPr>
                  <a:t> : 37%</a:t>
                </a:r>
                <a14:m>
                  <m:oMath xmlns:m="http://schemas.openxmlformats.org/officeDocument/2006/math">
                    <m:r>
                      <a:rPr lang="hu-HU" sz="1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hu-HU" sz="1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hu-HU" sz="1800" dirty="0">
                    <a:latin typeface="Poppins Regular" panose="020B0604020202020204" charset="-18"/>
                    <a:cs typeface="Poppins Regular" panose="020B0604020202020204" charset="-18"/>
                  </a:rPr>
                  <a:t> 30% új terápiás megközelítés szükséges</a:t>
                </a:r>
              </a:p>
              <a:p>
                <a:pPr marL="0" indent="-276266">
                  <a:buSzPct val="100000"/>
                  <a:buFont typeface="Arial"/>
                  <a:buChar char="•"/>
                  <a:defRPr sz="2200">
                    <a:solidFill>
                      <a:srgbClr val="121D46"/>
                    </a:solidFill>
                    <a:latin typeface="Poppins Regular"/>
                    <a:ea typeface="Poppins Regular"/>
                    <a:cs typeface="Poppins Regular"/>
                    <a:sym typeface="Poppins Regular"/>
                  </a:defRPr>
                </a:pPr>
                <a:r>
                  <a:rPr lang="hu-HU" sz="1800" dirty="0">
                    <a:latin typeface="Poppins Regular" panose="020B0604020202020204" charset="-18"/>
                    <a:cs typeface="Poppins Regular" panose="020B0604020202020204" charset="-18"/>
                  </a:rPr>
                  <a:t>A szepszis több életet követel, mint a tüdő, és több, mint a bél-,mell- és prosztata tumor együttvéve</a:t>
                </a:r>
              </a:p>
              <a:p>
                <a:pPr marL="276266" indent="-276266">
                  <a:buSzPct val="100000"/>
                  <a:buFont typeface="Arial"/>
                  <a:buChar char="•"/>
                  <a:defRPr sz="2200">
                    <a:solidFill>
                      <a:srgbClr val="121D46"/>
                    </a:solidFill>
                    <a:latin typeface="Poppins Regular"/>
                    <a:ea typeface="Poppins Regular"/>
                    <a:cs typeface="Poppins Regular"/>
                    <a:sym typeface="Poppins Regular"/>
                  </a:defRPr>
                </a:pPr>
                <a:endParaRPr lang="hu-HU" dirty="0"/>
              </a:p>
            </p:txBody>
          </p:sp>
        </mc:Choice>
        <mc:Fallback xmlns="">
          <p:sp>
            <p:nvSpPr>
              <p:cNvPr id="7" name="Szöveg helye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565033" y="2137160"/>
                <a:ext cx="10675699" cy="5105400"/>
              </a:xfrm>
              <a:blipFill>
                <a:blip r:embed="rId2"/>
                <a:stretch>
                  <a:fillRect l="-514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1704536"/>
      </p:ext>
    </p:extLst>
  </p:cSld>
  <p:clrMapOvr>
    <a:masterClrMapping/>
  </p:clrMapOvr>
  <p:transition>
    <p:wheel spokes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 helye 2">
            <a:extLst>
              <a:ext uri="{FF2B5EF4-FFF2-40B4-BE49-F238E27FC236}">
                <a16:creationId xmlns:a16="http://schemas.microsoft.com/office/drawing/2014/main" id="{5E7C7B7B-3D6A-74C6-B8D9-B1711A9AF61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hu-HU" sz="2000" dirty="0"/>
              <a:t>Kockázati tényezők</a:t>
            </a:r>
          </a:p>
        </p:txBody>
      </p:sp>
      <p:sp>
        <p:nvSpPr>
          <p:cNvPr id="10" name="Cím 1">
            <a:extLst>
              <a:ext uri="{FF2B5EF4-FFF2-40B4-BE49-F238E27FC236}">
                <a16:creationId xmlns:a16="http://schemas.microsoft.com/office/drawing/2014/main" id="{D6F11FFF-6E04-22BF-ADAB-6BB81CA90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600" y="541843"/>
            <a:ext cx="11331036" cy="604075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br>
              <a:rPr lang="hu-HU" sz="1400" b="1" dirty="0">
                <a:latin typeface="Poppins Regular" panose="020B0604020202020204" charset="-18"/>
                <a:cs typeface="Poppins Regular" panose="020B0604020202020204" charset="-18"/>
              </a:rPr>
            </a:br>
            <a:br>
              <a:rPr lang="hu-HU" sz="1400" b="1" dirty="0">
                <a:latin typeface="Poppins Regular" panose="020B0604020202020204" charset="-18"/>
                <a:cs typeface="Poppins Regular" panose="020B0604020202020204" charset="-18"/>
              </a:rPr>
            </a:br>
            <a:br>
              <a:rPr lang="hu-HU" sz="1400" b="1" dirty="0">
                <a:latin typeface="Poppins Regular" panose="020B0604020202020204" charset="-18"/>
                <a:cs typeface="Poppins Regular" panose="020B0604020202020204" charset="-18"/>
              </a:rPr>
            </a:br>
            <a:r>
              <a:rPr lang="hu-HU" sz="1600" dirty="0">
                <a:solidFill>
                  <a:srgbClr val="FF0000"/>
                </a:solidFill>
                <a:latin typeface="Poppins Bold" panose="020B0604020202020204" charset="-18"/>
                <a:cs typeface="Poppins Bold" panose="020B0604020202020204" charset="-18"/>
              </a:rPr>
              <a:t>Nagyon fiatal (&lt;1 év ) és idős (&gt;75 év), vagy nagyon gyenge egészségi állapotú személyek</a:t>
            </a:r>
            <a:br>
              <a:rPr lang="hu-HU" sz="1600" dirty="0">
                <a:solidFill>
                  <a:srgbClr val="FF0000"/>
                </a:solidFill>
                <a:latin typeface="Poppins Bold" panose="020B0604020202020204" charset="-18"/>
                <a:cs typeface="Poppins Bold" panose="020B0604020202020204" charset="-18"/>
              </a:rPr>
            </a:br>
            <a:br>
              <a:rPr lang="hu-HU" sz="1600" dirty="0">
                <a:solidFill>
                  <a:srgbClr val="FF0000"/>
                </a:solidFill>
                <a:latin typeface="Poppins Regular" panose="020B0604020202020204" charset="-18"/>
                <a:cs typeface="Poppins Regular" panose="020B0604020202020204" charset="-18"/>
              </a:rPr>
            </a:br>
            <a:r>
              <a:rPr lang="hu-HU" sz="1600" dirty="0">
                <a:latin typeface="Poppins Regular" panose="020B0604020202020204" charset="-18"/>
                <a:cs typeface="Poppins Regular" panose="020B0604020202020204" charset="-18"/>
              </a:rPr>
              <a:t>Olyan betegek, akiknek az immunrendszere károsodott, beleértve a következőket:</a:t>
            </a:r>
            <a:br>
              <a:rPr lang="hu-HU" sz="1600" dirty="0">
                <a:latin typeface="Poppins Regular" panose="020B0604020202020204" charset="-18"/>
                <a:cs typeface="Poppins Regular" panose="020B0604020202020204" charset="-18"/>
              </a:rPr>
            </a:br>
            <a:r>
              <a:rPr lang="hu-HU" sz="1600" dirty="0">
                <a:latin typeface="Poppins Regular" panose="020B0604020202020204" charset="-18"/>
                <a:cs typeface="Poppins Regular" panose="020B0604020202020204" charset="-18"/>
              </a:rPr>
              <a:t>- kemoterápiás kezelés alatt álló tumoros betegek</a:t>
            </a:r>
            <a:br>
              <a:rPr lang="hu-HU" sz="1600" dirty="0">
                <a:latin typeface="Poppins Regular" panose="020B0604020202020204" charset="-18"/>
                <a:cs typeface="Poppins Regular" panose="020B0604020202020204" charset="-18"/>
              </a:rPr>
            </a:br>
            <a:r>
              <a:rPr lang="hu-HU" sz="1600" dirty="0">
                <a:latin typeface="Poppins Regular" panose="020B0604020202020204" charset="-18"/>
                <a:cs typeface="Poppins Regular" panose="020B0604020202020204" charset="-18"/>
              </a:rPr>
              <a:t>- olyan betegek, akiknek az immunfunkciója károsodott (pl. </a:t>
            </a:r>
            <a:r>
              <a:rPr lang="hu-HU" sz="1600" dirty="0" err="1">
                <a:latin typeface="Poppins Regular" panose="020B0604020202020204" charset="-18"/>
                <a:cs typeface="Poppins Regular" panose="020B0604020202020204" charset="-18"/>
              </a:rPr>
              <a:t>cukorbetegek,splenectomián</a:t>
            </a:r>
            <a:r>
              <a:rPr lang="hu-HU" sz="1600" dirty="0">
                <a:latin typeface="Poppins Regular" panose="020B0604020202020204" charset="-18"/>
                <a:cs typeface="Poppins Regular" panose="020B0604020202020204" charset="-18"/>
              </a:rPr>
              <a:t> átesettek, sarlósejtes </a:t>
            </a:r>
            <a:r>
              <a:rPr lang="hu-HU" sz="1600" dirty="0" err="1">
                <a:latin typeface="Poppins Regular" panose="020B0604020202020204" charset="-18"/>
                <a:cs typeface="Poppins Regular" panose="020B0604020202020204" charset="-18"/>
              </a:rPr>
              <a:t>anaemiában</a:t>
            </a:r>
            <a:r>
              <a:rPr lang="hu-HU" sz="1600" dirty="0">
                <a:latin typeface="Poppins Regular" panose="020B0604020202020204" charset="-18"/>
                <a:cs typeface="Poppins Regular" panose="020B0604020202020204" charset="-18"/>
              </a:rPr>
              <a:t> szenvedők)</a:t>
            </a:r>
            <a:br>
              <a:rPr lang="hu-HU" sz="1600" dirty="0">
                <a:latin typeface="Poppins Regular" panose="020B0604020202020204" charset="-18"/>
                <a:cs typeface="Poppins Regular" panose="020B0604020202020204" charset="-18"/>
              </a:rPr>
            </a:br>
            <a:r>
              <a:rPr lang="hu-HU" sz="1600" dirty="0">
                <a:latin typeface="Poppins Regular" panose="020B0604020202020204" charset="-18"/>
                <a:cs typeface="Poppins Regular" panose="020B0604020202020204" charset="-18"/>
              </a:rPr>
              <a:t>- tartósan szteroidokat szedők</a:t>
            </a:r>
            <a:br>
              <a:rPr lang="hu-HU" sz="1600" dirty="0">
                <a:latin typeface="Poppins Regular" panose="020B0604020202020204" charset="-18"/>
                <a:cs typeface="Poppins Regular" panose="020B0604020202020204" charset="-18"/>
              </a:rPr>
            </a:br>
            <a:r>
              <a:rPr lang="hu-HU" sz="1600" dirty="0">
                <a:latin typeface="Poppins Regular" panose="020B0604020202020204" charset="-18"/>
                <a:cs typeface="Poppins Regular" panose="020B0604020202020204" charset="-18"/>
              </a:rPr>
              <a:t>- </a:t>
            </a:r>
            <a:r>
              <a:rPr lang="hu-HU" sz="1600" dirty="0" err="1">
                <a:latin typeface="Poppins Regular" panose="020B0604020202020204" charset="-18"/>
                <a:cs typeface="Poppins Regular" panose="020B0604020202020204" charset="-18"/>
              </a:rPr>
              <a:t>immunszuppresszáns</a:t>
            </a:r>
            <a:r>
              <a:rPr lang="hu-HU" sz="1600" dirty="0">
                <a:latin typeface="Poppins Regular" panose="020B0604020202020204" charset="-18"/>
                <a:cs typeface="Poppins Regular" panose="020B0604020202020204" charset="-18"/>
              </a:rPr>
              <a:t> gyógyszereket szedők: pl. </a:t>
            </a:r>
            <a:r>
              <a:rPr lang="hu-HU" sz="1600" dirty="0" err="1">
                <a:latin typeface="Poppins Regular" panose="020B0604020202020204" charset="-18"/>
                <a:cs typeface="Poppins Regular" panose="020B0604020202020204" charset="-18"/>
              </a:rPr>
              <a:t>reumatoid</a:t>
            </a:r>
            <a:r>
              <a:rPr lang="hu-HU" sz="1600" dirty="0"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hu-HU" sz="1600" dirty="0" err="1">
                <a:latin typeface="Poppins Regular" panose="020B0604020202020204" charset="-18"/>
                <a:cs typeface="Poppins Regular" panose="020B0604020202020204" charset="-18"/>
              </a:rPr>
              <a:t>artitiszben</a:t>
            </a:r>
            <a:r>
              <a:rPr lang="hu-HU" sz="1600" dirty="0">
                <a:latin typeface="Poppins Regular" panose="020B0604020202020204" charset="-18"/>
                <a:cs typeface="Poppins Regular" panose="020B0604020202020204" charset="-18"/>
              </a:rPr>
              <a:t> szenvedők</a:t>
            </a:r>
            <a:br>
              <a:rPr lang="hu-HU" sz="1600" dirty="0">
                <a:latin typeface="Poppins Regular" panose="020B0604020202020204" charset="-18"/>
                <a:cs typeface="Poppins Regular" panose="020B0604020202020204" charset="-18"/>
              </a:rPr>
            </a:br>
            <a:r>
              <a:rPr lang="hu-HU" sz="1600" dirty="0">
                <a:latin typeface="Poppins Regular" panose="020B0604020202020204" charset="-18"/>
                <a:cs typeface="Poppins Regular" panose="020B0604020202020204" charset="-18"/>
              </a:rPr>
              <a:t>- olyan személyek, akik az elmúlt 6 hétben műtéten vagy más </a:t>
            </a:r>
            <a:r>
              <a:rPr lang="hu-HU" sz="1600" dirty="0" err="1">
                <a:latin typeface="Poppins Regular" panose="020B0604020202020204" charset="-18"/>
                <a:cs typeface="Poppins Regular" panose="020B0604020202020204" charset="-18"/>
              </a:rPr>
              <a:t>invazív</a:t>
            </a:r>
            <a:r>
              <a:rPr lang="hu-HU" sz="1600" dirty="0">
                <a:latin typeface="Poppins Regular" panose="020B0604020202020204" charset="-18"/>
                <a:cs typeface="Poppins Regular" panose="020B0604020202020204" charset="-18"/>
              </a:rPr>
              <a:t> beavatkozáson estek át</a:t>
            </a:r>
            <a:br>
              <a:rPr lang="hu-HU" sz="1600" dirty="0">
                <a:latin typeface="Poppins Regular" panose="020B0604020202020204" charset="-18"/>
                <a:cs typeface="Poppins Regular" panose="020B0604020202020204" charset="-18"/>
              </a:rPr>
            </a:br>
            <a:r>
              <a:rPr lang="hu-HU" sz="1600" dirty="0">
                <a:latin typeface="Poppins Regular" panose="020B0604020202020204" charset="-18"/>
                <a:cs typeface="Poppins Regular" panose="020B0604020202020204" charset="-18"/>
              </a:rPr>
              <a:t>- olyan személyek, akiknél a bőr integritása sérült</a:t>
            </a:r>
            <a:br>
              <a:rPr lang="hu-HU" sz="1600" dirty="0">
                <a:latin typeface="Poppins Regular" panose="020B0604020202020204" charset="-18"/>
                <a:cs typeface="Poppins Regular" panose="020B0604020202020204" charset="-18"/>
              </a:rPr>
            </a:br>
            <a:r>
              <a:rPr lang="hu-HU" sz="1600" dirty="0">
                <a:latin typeface="Poppins Regular" panose="020B0604020202020204" charset="-18"/>
                <a:cs typeface="Poppins Regular" panose="020B0604020202020204" charset="-18"/>
              </a:rPr>
              <a:t>- intravénásan kábítószerrel visszaélő személyek</a:t>
            </a:r>
            <a:br>
              <a:rPr lang="hu-HU" sz="1600" dirty="0">
                <a:latin typeface="Poppins Regular" panose="020B0604020202020204" charset="-18"/>
                <a:cs typeface="Poppins Regular" panose="020B0604020202020204" charset="-18"/>
              </a:rPr>
            </a:br>
            <a:r>
              <a:rPr lang="hu-HU" sz="1600" dirty="0">
                <a:latin typeface="Poppins Regular" panose="020B0604020202020204" charset="-18"/>
                <a:cs typeface="Poppins Regular" panose="020B0604020202020204" charset="-18"/>
              </a:rPr>
              <a:t>- olyan személyek, akiknek </a:t>
            </a:r>
            <a:r>
              <a:rPr lang="hu-HU" sz="1600" dirty="0" err="1">
                <a:latin typeface="Poppins Regular" panose="020B0604020202020204" charset="-18"/>
                <a:cs typeface="Poppins Regular" panose="020B0604020202020204" charset="-18"/>
              </a:rPr>
              <a:t>intravazális</a:t>
            </a:r>
            <a:r>
              <a:rPr lang="hu-HU" sz="1600" dirty="0">
                <a:latin typeface="Poppins Regular" panose="020B0604020202020204" charset="-18"/>
                <a:cs typeface="Poppins Regular" panose="020B0604020202020204" charset="-18"/>
              </a:rPr>
              <a:t> eszközük/ katéterük van</a:t>
            </a:r>
            <a:br>
              <a:rPr lang="hu-HU" sz="1600" dirty="0">
                <a:latin typeface="Poppins Regular" panose="020B0604020202020204" charset="-18"/>
                <a:cs typeface="Poppins Regular" panose="020B0604020202020204" charset="-18"/>
              </a:rPr>
            </a:br>
            <a:br>
              <a:rPr lang="hu-HU" sz="1600" dirty="0">
                <a:latin typeface="Poppins Regular" panose="020B0604020202020204" charset="-18"/>
                <a:cs typeface="Poppins Regular" panose="020B0604020202020204" charset="-18"/>
              </a:rPr>
            </a:br>
            <a:r>
              <a:rPr lang="hu-HU" sz="1600" dirty="0">
                <a:solidFill>
                  <a:srgbClr val="FF0000"/>
                </a:solidFill>
                <a:latin typeface="Poppins Bold" panose="020B0604020202020204" charset="-18"/>
                <a:cs typeface="Poppins Bold" panose="020B0604020202020204" charset="-18"/>
              </a:rPr>
              <a:t>A</a:t>
            </a:r>
            <a:r>
              <a:rPr lang="hu-HU" sz="1600" dirty="0">
                <a:latin typeface="Poppins Bold" panose="020B0604020202020204" charset="-18"/>
                <a:cs typeface="Poppins Bold" panose="020B0604020202020204" charset="-18"/>
              </a:rPr>
              <a:t> </a:t>
            </a:r>
            <a:r>
              <a:rPr lang="hu-HU" sz="1600" dirty="0">
                <a:solidFill>
                  <a:srgbClr val="FF0000"/>
                </a:solidFill>
                <a:latin typeface="Poppins Bold" panose="020B0604020202020204" charset="-18"/>
                <a:cs typeface="Poppins Bold" panose="020B0604020202020204" charset="-18"/>
              </a:rPr>
              <a:t>terhes, szült, terhességmegszakításon vagy vetélésen átesett nők az elmúlt 6 hétben. Különösen azok a nők ,akik :</a:t>
            </a:r>
            <a:br>
              <a:rPr lang="hu-HU" sz="1600" dirty="0">
                <a:solidFill>
                  <a:srgbClr val="FF0000"/>
                </a:solidFill>
                <a:latin typeface="Poppins Bold" panose="020B0604020202020204" charset="-18"/>
                <a:cs typeface="Poppins Bold" panose="020B0604020202020204" charset="-18"/>
              </a:rPr>
            </a:br>
            <a:br>
              <a:rPr lang="hu-HU" sz="1600" dirty="0">
                <a:solidFill>
                  <a:srgbClr val="FF0000"/>
                </a:solidFill>
                <a:latin typeface="Poppins Bold" panose="020B0604020202020204" charset="-18"/>
                <a:cs typeface="Poppins Bold" panose="020B0604020202020204" charset="-18"/>
              </a:rPr>
            </a:br>
            <a:r>
              <a:rPr lang="hu-HU" sz="1600" dirty="0">
                <a:latin typeface="Poppins Regular" panose="020B0604020202020204" charset="-18"/>
                <a:cs typeface="Poppins Regular" panose="020B0604020202020204" charset="-18"/>
              </a:rPr>
              <a:t>- deprimált immunrendszerrel rendelkeznek</a:t>
            </a:r>
            <a:br>
              <a:rPr lang="hu-HU" sz="1600" dirty="0">
                <a:latin typeface="Poppins Regular" panose="020B0604020202020204" charset="-18"/>
                <a:cs typeface="Poppins Regular" panose="020B0604020202020204" charset="-18"/>
              </a:rPr>
            </a:br>
            <a:r>
              <a:rPr lang="hu-HU" sz="1600" dirty="0">
                <a:latin typeface="Poppins Regular" panose="020B0604020202020204" charset="-18"/>
                <a:cs typeface="Poppins Regular" panose="020B0604020202020204" charset="-18"/>
              </a:rPr>
              <a:t>- terhességi cukorbetegségben / cukorbetegségben vagy egyéb társbetegségben szenvednek</a:t>
            </a:r>
            <a:br>
              <a:rPr lang="hu-HU" sz="1600" dirty="0">
                <a:latin typeface="Poppins Regular" panose="020B0604020202020204" charset="-18"/>
                <a:cs typeface="Poppins Regular" panose="020B0604020202020204" charset="-18"/>
              </a:rPr>
            </a:br>
            <a:r>
              <a:rPr lang="hu-HU" sz="1600" dirty="0">
                <a:latin typeface="Poppins Regular" panose="020B0604020202020204" charset="-18"/>
                <a:cs typeface="Poppins Regular" panose="020B0604020202020204" charset="-18"/>
              </a:rPr>
              <a:t>- akiknél </a:t>
            </a:r>
            <a:r>
              <a:rPr lang="hu-HU" sz="1600" dirty="0" err="1">
                <a:latin typeface="Poppins Regular" panose="020B0604020202020204" charset="-18"/>
                <a:cs typeface="Poppins Regular" panose="020B0604020202020204" charset="-18"/>
              </a:rPr>
              <a:t>invazív</a:t>
            </a:r>
            <a:r>
              <a:rPr lang="hu-HU" sz="1600" dirty="0">
                <a:latin typeface="Poppins Regular" panose="020B0604020202020204" charset="-18"/>
                <a:cs typeface="Poppins Regular" panose="020B0604020202020204" charset="-18"/>
              </a:rPr>
              <a:t> beavatkozásra volt szükség (pl. császármetszés)</a:t>
            </a:r>
            <a:br>
              <a:rPr lang="hu-HU" sz="1600" dirty="0">
                <a:latin typeface="Poppins Regular" panose="020B0604020202020204" charset="-18"/>
                <a:cs typeface="Poppins Regular" panose="020B0604020202020204" charset="-18"/>
              </a:rPr>
            </a:br>
            <a:r>
              <a:rPr lang="hu-HU" sz="1600" dirty="0">
                <a:latin typeface="Poppins Regular" panose="020B0604020202020204" charset="-18"/>
                <a:cs typeface="Poppins Regular" panose="020B0604020202020204" charset="-18"/>
              </a:rPr>
              <a:t>- szoros kapcsolatban áll/állt például A csoportú </a:t>
            </a:r>
            <a:r>
              <a:rPr lang="hu-HU" sz="1600" dirty="0" err="1">
                <a:latin typeface="Poppins Regular" panose="020B0604020202020204" charset="-18"/>
                <a:cs typeface="Poppins Regular" panose="020B0604020202020204" charset="-18"/>
              </a:rPr>
              <a:t>streptococcus</a:t>
            </a:r>
            <a:r>
              <a:rPr lang="hu-HU" sz="1600" dirty="0">
                <a:latin typeface="Poppins Regular" panose="020B0604020202020204" charset="-18"/>
                <a:cs typeface="Poppins Regular" panose="020B0604020202020204" charset="-18"/>
              </a:rPr>
              <a:t> fertőzésben szenvedő személyekkel</a:t>
            </a:r>
            <a:br>
              <a:rPr lang="hu-HU" sz="1600" dirty="0">
                <a:latin typeface="Poppins Regular" panose="020B0604020202020204" charset="-18"/>
                <a:cs typeface="Poppins Regular" panose="020B0604020202020204" charset="-18"/>
              </a:rPr>
            </a:br>
            <a:r>
              <a:rPr lang="hu-HU" sz="1600" dirty="0">
                <a:latin typeface="Poppins Regular" panose="020B0604020202020204" charset="-18"/>
                <a:cs typeface="Poppins Regular" panose="020B0604020202020204" charset="-18"/>
              </a:rPr>
              <a:t>- folyamatos hüvelyi vérzés vagy kellemetlen hüvelyi folyás jelentkezik</a:t>
            </a:r>
            <a:br>
              <a:rPr lang="hu-HU" sz="1800" dirty="0">
                <a:latin typeface="Poppins Regular" panose="020B0604020202020204" charset="-18"/>
                <a:cs typeface="Poppins Regular" panose="020B0604020202020204" charset="-18"/>
              </a:rPr>
            </a:b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709031245"/>
      </p:ext>
    </p:extLst>
  </p:cSld>
  <p:clrMapOvr>
    <a:masterClrMapping/>
  </p:clrMapOvr>
  <p:transition>
    <p:wheel spokes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6"/>
          <p:cNvSpPr>
            <a:spLocks noGrp="1"/>
          </p:cNvSpPr>
          <p:nvPr>
            <p:ph type="title"/>
          </p:nvPr>
        </p:nvSpPr>
        <p:spPr>
          <a:xfrm>
            <a:off x="578602" y="698384"/>
            <a:ext cx="11004998" cy="803814"/>
          </a:xfrm>
        </p:spPr>
        <p:txBody>
          <a:bodyPr/>
          <a:lstStyle/>
          <a:p>
            <a:pPr algn="just"/>
            <a:r>
              <a:rPr lang="hu-HU" sz="2000" dirty="0"/>
              <a:t>P.E. Marik és munkacsoportja 2017 : C-vitamin, a </a:t>
            </a:r>
            <a:r>
              <a:rPr lang="hu-HU" sz="2000" dirty="0" err="1"/>
              <a:t>tiamin</a:t>
            </a:r>
            <a:r>
              <a:rPr lang="hu-HU" sz="2000" dirty="0"/>
              <a:t> és a hidrokortizon </a:t>
            </a:r>
            <a:br>
              <a:rPr lang="hu-HU" sz="2000" dirty="0"/>
            </a:br>
            <a:r>
              <a:rPr lang="hu-HU" sz="2000" dirty="0"/>
              <a:t>mint a szeptikus betegek szupportív terápiája</a:t>
            </a:r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>
          <a:xfrm>
            <a:off x="786375" y="6472406"/>
            <a:ext cx="6750000" cy="240469"/>
          </a:xfrm>
          <a:prstGeom prst="rect">
            <a:avLst/>
          </a:prstGeom>
        </p:spPr>
        <p:txBody>
          <a:bodyPr/>
          <a:lstStyle/>
          <a:p>
            <a:r>
              <a:rPr lang="fr-FR" b="0" i="0" dirty="0">
                <a:solidFill>
                  <a:srgbClr val="212121"/>
                </a:solidFill>
                <a:effectLst/>
                <a:latin typeface="Poppins Regular" panose="020B0604020202020204" charset="-18"/>
                <a:cs typeface="Poppins Regular" panose="020B0604020202020204" charset="-18"/>
              </a:rPr>
              <a:t> DOI: </a:t>
            </a:r>
            <a:r>
              <a:rPr lang="fr-FR" b="0" i="0" u="sng" dirty="0">
                <a:solidFill>
                  <a:srgbClr val="205493"/>
                </a:solidFill>
                <a:effectLst/>
                <a:latin typeface="Poppins Regular" panose="020B0604020202020204" charset="-18"/>
                <a:cs typeface="Poppins Regular" panose="020B0604020202020204" charset="-18"/>
                <a:hlinkClick r:id="rId2"/>
              </a:rPr>
              <a:t>10.1016/j.chest.2016.11.036</a:t>
            </a:r>
            <a:endParaRPr lang="fr-FR" b="0" i="0" dirty="0">
              <a:solidFill>
                <a:srgbClr val="212121"/>
              </a:solidFill>
              <a:effectLst/>
              <a:latin typeface="Poppins Regular" panose="020B0604020202020204" charset="-18"/>
              <a:cs typeface="Poppins Regular" panose="020B0604020202020204" charset="-18"/>
            </a:endParaRPr>
          </a:p>
          <a:p>
            <a:endParaRPr lang="hu-HU" dirty="0"/>
          </a:p>
        </p:txBody>
      </p:sp>
      <p:sp>
        <p:nvSpPr>
          <p:cNvPr id="8" name="Szöveg helye 7"/>
          <p:cNvSpPr>
            <a:spLocks noGrp="1"/>
          </p:cNvSpPr>
          <p:nvPr>
            <p:ph type="body" sz="quarter" idx="12"/>
          </p:nvPr>
        </p:nvSpPr>
        <p:spPr>
          <a:xfrm>
            <a:off x="0" y="4227454"/>
            <a:ext cx="4280400" cy="1354219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  <a:defRPr sz="1800">
                <a:solidFill>
                  <a:srgbClr val="121D46"/>
                </a:solidFill>
                <a:latin typeface="Poppins Bold"/>
                <a:ea typeface="Poppins Bold"/>
                <a:cs typeface="Poppins Bold"/>
                <a:sym typeface="Poppins Bold"/>
              </a:defRPr>
            </a:pPr>
            <a:r>
              <a:rPr lang="en-US" sz="1600" dirty="0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PCT </a:t>
            </a:r>
            <a:r>
              <a:rPr lang="en-US" sz="1600" dirty="0" err="1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szint</a:t>
            </a:r>
            <a:r>
              <a:rPr lang="en-US" sz="1600" dirty="0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en-US" sz="1600" dirty="0" err="1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szignifikáns</a:t>
            </a:r>
            <a:r>
              <a:rPr lang="en-US" sz="1600" dirty="0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 </a:t>
            </a:r>
            <a:r>
              <a:rPr lang="en-US" sz="1600" dirty="0" err="1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csökkenése</a:t>
            </a:r>
            <a:endParaRPr lang="en-US" sz="1600" dirty="0">
              <a:solidFill>
                <a:srgbClr val="9DA8C4"/>
              </a:solidFill>
              <a:latin typeface="Poppins Regular" panose="020B0604020202020204" charset="-18"/>
              <a:cs typeface="Poppins Regular" panose="020B0604020202020204" charset="-18"/>
            </a:endParaRPr>
          </a:p>
        </p:txBody>
      </p:sp>
      <p:sp>
        <p:nvSpPr>
          <p:cNvPr id="10" name="Szöveg helye 9"/>
          <p:cNvSpPr>
            <a:spLocks noGrp="1"/>
          </p:cNvSpPr>
          <p:nvPr>
            <p:ph type="body" sz="quarter" idx="15"/>
          </p:nvPr>
        </p:nvSpPr>
        <p:spPr>
          <a:xfrm>
            <a:off x="4013202" y="4227455"/>
            <a:ext cx="3898400" cy="1354219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  <a:defRPr sz="1800">
                <a:solidFill>
                  <a:srgbClr val="121D46"/>
                </a:solidFill>
                <a:latin typeface="Poppins Bold"/>
                <a:ea typeface="Poppins Bold"/>
                <a:cs typeface="Poppins Bold"/>
                <a:sym typeface="Poppins Bold"/>
              </a:defRPr>
            </a:pPr>
            <a:r>
              <a:rPr lang="hu-HU" sz="1600" dirty="0" err="1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vazopresszor</a:t>
            </a:r>
            <a:r>
              <a:rPr lang="hu-HU" sz="1600" dirty="0">
                <a:solidFill>
                  <a:srgbClr val="9DA8C4"/>
                </a:solidFill>
                <a:latin typeface="Poppins Regular" panose="020B0604020202020204" charset="-18"/>
                <a:cs typeface="Poppins Regular" panose="020B0604020202020204" charset="-18"/>
              </a:rPr>
              <a:t> igény szignifikáns csökkenése</a:t>
            </a:r>
          </a:p>
          <a:p>
            <a:pPr>
              <a:defRPr sz="1800">
                <a:solidFill>
                  <a:srgbClr val="121D46"/>
                </a:solidFill>
                <a:latin typeface="Poppins Bold"/>
                <a:ea typeface="Poppins Bold"/>
                <a:cs typeface="Poppins Bold"/>
                <a:sym typeface="Poppins Bold"/>
              </a:defRPr>
            </a:pPr>
            <a:endParaRPr lang="hu-HU" dirty="0"/>
          </a:p>
        </p:txBody>
      </p:sp>
      <p:sp>
        <p:nvSpPr>
          <p:cNvPr id="11" name="Szöveg helye 10"/>
          <p:cNvSpPr>
            <a:spLocks noGrp="1"/>
          </p:cNvSpPr>
          <p:nvPr>
            <p:ph type="body" sz="quarter" idx="16"/>
          </p:nvPr>
        </p:nvSpPr>
        <p:spPr>
          <a:xfrm>
            <a:off x="7597940" y="3975690"/>
            <a:ext cx="4326864" cy="1857745"/>
          </a:xfrm>
        </p:spPr>
        <p:txBody>
          <a:bodyPr>
            <a:normAutofit/>
          </a:bodyPr>
          <a:lstStyle/>
          <a:p>
            <a:pPr lvl="1"/>
            <a:r>
              <a:rPr lang="hu-HU" sz="1700" dirty="0">
                <a:solidFill>
                  <a:srgbClr val="9DA8C4"/>
                </a:solidFill>
                <a:latin typeface="Poppins Regular" panose="020B0604020202020204" charset="-18"/>
                <a:ea typeface="Tahoma" panose="020B0604030504040204" pitchFamily="34" charset="0"/>
                <a:cs typeface="Poppins Regular" panose="020B0604020202020204" charset="-18"/>
              </a:rPr>
              <a:t>SOFA pontszám szignifikáns csökkenése</a:t>
            </a:r>
          </a:p>
          <a:p>
            <a:pPr lvl="1"/>
            <a:r>
              <a:rPr lang="hu-HU" sz="1700" dirty="0">
                <a:solidFill>
                  <a:srgbClr val="9DA8C4"/>
                </a:solidFill>
                <a:latin typeface="Poppins Regular" panose="020B0604020202020204" charset="-18"/>
                <a:ea typeface="Tahoma" panose="020B0604030504040204" pitchFamily="34" charset="0"/>
                <a:cs typeface="Poppins Regular" panose="020B0604020202020204" charset="-18"/>
              </a:rPr>
              <a:t>intenzív osztályon kezelt napok számának szignifikáns csökkenése</a:t>
            </a:r>
          </a:p>
          <a:p>
            <a:pPr lvl="1"/>
            <a:r>
              <a:rPr lang="hu-HU" sz="1700" dirty="0">
                <a:solidFill>
                  <a:srgbClr val="9DA8C4"/>
                </a:solidFill>
                <a:latin typeface="Poppins Regular" panose="020B0604020202020204" charset="-18"/>
                <a:ea typeface="Tahoma" panose="020B0604030504040204" pitchFamily="34" charset="0"/>
                <a:cs typeface="Poppins Regular" panose="020B0604020202020204" charset="-18"/>
              </a:rPr>
              <a:t>a kórházi mortalitás szignifikáns csökkenése </a:t>
            </a:r>
          </a:p>
          <a:p>
            <a:pPr>
              <a:lnSpc>
                <a:spcPct val="150000"/>
              </a:lnSpc>
              <a:defRPr sz="1800">
                <a:solidFill>
                  <a:srgbClr val="121D46"/>
                </a:solidFill>
                <a:latin typeface="Poppins Bold"/>
                <a:ea typeface="Poppins Bold"/>
                <a:cs typeface="Poppins Bold"/>
                <a:sym typeface="Poppins Bold"/>
              </a:defRPr>
            </a:pPr>
            <a:endParaRPr lang="hu-HU" dirty="0">
              <a:latin typeface="Poppins Regular" panose="00000500000000000000" pitchFamily="2" charset="-18"/>
              <a:cs typeface="Poppins Regular" panose="00000500000000000000" pitchFamily="2" charset="-18"/>
            </a:endParaRP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BFF774CC-9539-3039-3E6C-B6C3DFF6D3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03"/>
          <a:stretch/>
        </p:blipFill>
        <p:spPr>
          <a:xfrm>
            <a:off x="741600" y="1991024"/>
            <a:ext cx="3165542" cy="2315129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B8D44F54-7DB0-66DD-5F93-C00A2F3CD9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0400" y="1991024"/>
            <a:ext cx="3050342" cy="2327485"/>
          </a:xfrm>
          <a:prstGeom prst="rect">
            <a:avLst/>
          </a:prstGeom>
        </p:spPr>
      </p:pic>
      <p:sp>
        <p:nvSpPr>
          <p:cNvPr id="6" name="Shape 2549">
            <a:extLst>
              <a:ext uri="{FF2B5EF4-FFF2-40B4-BE49-F238E27FC236}">
                <a16:creationId xmlns:a16="http://schemas.microsoft.com/office/drawing/2014/main" id="{65CD9EAA-A45E-ACFA-E95F-6BC200461BD4}"/>
              </a:ext>
            </a:extLst>
          </p:cNvPr>
          <p:cNvSpPr/>
          <p:nvPr/>
        </p:nvSpPr>
        <p:spPr>
          <a:xfrm>
            <a:off x="9453900" y="3148588"/>
            <a:ext cx="417600" cy="417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6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  <a:moveTo>
                  <a:pt x="10800" y="11291"/>
                </a:moveTo>
                <a:cubicBezTo>
                  <a:pt x="10529" y="11291"/>
                  <a:pt x="10309" y="11072"/>
                  <a:pt x="10309" y="10800"/>
                </a:cubicBezTo>
                <a:cubicBezTo>
                  <a:pt x="10309" y="10529"/>
                  <a:pt x="10529" y="10309"/>
                  <a:pt x="10800" y="10309"/>
                </a:cubicBezTo>
                <a:cubicBezTo>
                  <a:pt x="11071" y="10309"/>
                  <a:pt x="11291" y="10529"/>
                  <a:pt x="11291" y="10800"/>
                </a:cubicBezTo>
                <a:cubicBezTo>
                  <a:pt x="11291" y="11072"/>
                  <a:pt x="11071" y="11291"/>
                  <a:pt x="10800" y="11291"/>
                </a:cubicBezTo>
                <a:moveTo>
                  <a:pt x="10800" y="9327"/>
                </a:moveTo>
                <a:cubicBezTo>
                  <a:pt x="9986" y="9327"/>
                  <a:pt x="9327" y="9987"/>
                  <a:pt x="9327" y="10800"/>
                </a:cubicBezTo>
                <a:cubicBezTo>
                  <a:pt x="9327" y="11614"/>
                  <a:pt x="9986" y="12273"/>
                  <a:pt x="10800" y="12273"/>
                </a:cubicBezTo>
                <a:cubicBezTo>
                  <a:pt x="11614" y="12273"/>
                  <a:pt x="12273" y="11614"/>
                  <a:pt x="12273" y="10800"/>
                </a:cubicBezTo>
                <a:cubicBezTo>
                  <a:pt x="12273" y="9987"/>
                  <a:pt x="11614" y="9327"/>
                  <a:pt x="10800" y="9327"/>
                </a:cubicBezTo>
                <a:moveTo>
                  <a:pt x="5400" y="11291"/>
                </a:moveTo>
                <a:cubicBezTo>
                  <a:pt x="5129" y="11291"/>
                  <a:pt x="4909" y="11072"/>
                  <a:pt x="4909" y="10800"/>
                </a:cubicBezTo>
                <a:cubicBezTo>
                  <a:pt x="4909" y="10529"/>
                  <a:pt x="5129" y="10309"/>
                  <a:pt x="5400" y="10309"/>
                </a:cubicBezTo>
                <a:cubicBezTo>
                  <a:pt x="5671" y="10309"/>
                  <a:pt x="5891" y="10529"/>
                  <a:pt x="5891" y="10800"/>
                </a:cubicBezTo>
                <a:cubicBezTo>
                  <a:pt x="5891" y="11072"/>
                  <a:pt x="5671" y="11291"/>
                  <a:pt x="5400" y="11291"/>
                </a:cubicBezTo>
                <a:moveTo>
                  <a:pt x="5400" y="9327"/>
                </a:moveTo>
                <a:cubicBezTo>
                  <a:pt x="4586" y="9327"/>
                  <a:pt x="3927" y="9987"/>
                  <a:pt x="3927" y="10800"/>
                </a:cubicBezTo>
                <a:cubicBezTo>
                  <a:pt x="3927" y="11614"/>
                  <a:pt x="4586" y="12273"/>
                  <a:pt x="5400" y="12273"/>
                </a:cubicBezTo>
                <a:cubicBezTo>
                  <a:pt x="6214" y="12273"/>
                  <a:pt x="6873" y="11614"/>
                  <a:pt x="6873" y="10800"/>
                </a:cubicBezTo>
                <a:cubicBezTo>
                  <a:pt x="6873" y="9987"/>
                  <a:pt x="6214" y="9327"/>
                  <a:pt x="5400" y="9327"/>
                </a:cubicBezTo>
                <a:moveTo>
                  <a:pt x="16200" y="11291"/>
                </a:moveTo>
                <a:cubicBezTo>
                  <a:pt x="15929" y="11291"/>
                  <a:pt x="15709" y="11072"/>
                  <a:pt x="15709" y="10800"/>
                </a:cubicBezTo>
                <a:cubicBezTo>
                  <a:pt x="15709" y="10529"/>
                  <a:pt x="15929" y="10309"/>
                  <a:pt x="16200" y="10309"/>
                </a:cubicBezTo>
                <a:cubicBezTo>
                  <a:pt x="16471" y="10309"/>
                  <a:pt x="16691" y="10529"/>
                  <a:pt x="16691" y="10800"/>
                </a:cubicBezTo>
                <a:cubicBezTo>
                  <a:pt x="16691" y="11072"/>
                  <a:pt x="16471" y="11291"/>
                  <a:pt x="16200" y="11291"/>
                </a:cubicBezTo>
                <a:moveTo>
                  <a:pt x="16200" y="9327"/>
                </a:moveTo>
                <a:cubicBezTo>
                  <a:pt x="15386" y="9327"/>
                  <a:pt x="14727" y="9987"/>
                  <a:pt x="14727" y="10800"/>
                </a:cubicBezTo>
                <a:cubicBezTo>
                  <a:pt x="14727" y="11614"/>
                  <a:pt x="15386" y="12273"/>
                  <a:pt x="16200" y="12273"/>
                </a:cubicBezTo>
                <a:cubicBezTo>
                  <a:pt x="17014" y="12273"/>
                  <a:pt x="17673" y="11614"/>
                  <a:pt x="17673" y="10800"/>
                </a:cubicBezTo>
                <a:cubicBezTo>
                  <a:pt x="17673" y="9987"/>
                  <a:pt x="17014" y="9327"/>
                  <a:pt x="16200" y="9327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4289" tIns="34289" rIns="34289" bIns="34289" anchor="ctr"/>
          <a:lstStyle/>
          <a:p>
            <a:pPr defTabSz="228536">
              <a:defRPr sz="2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562">
              <a:latin typeface="Poppins Regular" panose="00000500000000000000" pitchFamily="2" charset="-18"/>
              <a:cs typeface="Poppins Regular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990993576"/>
      </p:ext>
    </p:extLst>
  </p:cSld>
  <p:clrMapOvr>
    <a:masterClrMapping/>
  </p:clrMapOvr>
  <p:transition>
    <p:wheel spokes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6"/>
          <p:cNvSpPr>
            <a:spLocks noGrp="1"/>
          </p:cNvSpPr>
          <p:nvPr>
            <p:ph type="title"/>
          </p:nvPr>
        </p:nvSpPr>
        <p:spPr>
          <a:xfrm>
            <a:off x="2315160" y="4189196"/>
            <a:ext cx="10749375" cy="554400"/>
          </a:xfrm>
        </p:spPr>
        <p:txBody>
          <a:bodyPr/>
          <a:lstStyle/>
          <a:p>
            <a:r>
              <a:rPr lang="hu-HU" dirty="0"/>
              <a:t>Szent-Györgyi Albert</a:t>
            </a:r>
          </a:p>
        </p:txBody>
      </p:sp>
      <p:sp>
        <p:nvSpPr>
          <p:cNvPr id="9" name="Szöveg helye 8"/>
          <p:cNvSpPr>
            <a:spLocks noGrp="1"/>
          </p:cNvSpPr>
          <p:nvPr>
            <p:ph type="body" sz="quarter" idx="15"/>
          </p:nvPr>
        </p:nvSpPr>
        <p:spPr>
          <a:xfrm>
            <a:off x="2223720" y="2917530"/>
            <a:ext cx="8989110" cy="2260406"/>
          </a:xfrm>
        </p:spPr>
        <p:txBody>
          <a:bodyPr/>
          <a:lstStyle/>
          <a:p>
            <a:r>
              <a:rPr lang="hu-HU" sz="2000" dirty="0"/>
              <a:t>„ </a:t>
            </a:r>
            <a:r>
              <a:rPr lang="hu-HU" sz="2000" b="0" i="0" u="none" strike="noStrike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A </a:t>
            </a:r>
            <a:r>
              <a:rPr lang="hu-HU" sz="2000" b="1" i="0" u="none" strike="noStrike" dirty="0">
                <a:solidFill>
                  <a:srgbClr val="5F6368"/>
                </a:solidFill>
                <a:effectLst/>
                <a:latin typeface="arial" panose="020B0604020202020204" pitchFamily="34" charset="0"/>
              </a:rPr>
              <a:t>vitamin</a:t>
            </a:r>
            <a:r>
              <a:rPr lang="hu-HU" sz="2000" b="0" i="0" u="none" strike="noStrike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 olyan anyag, ami akkor okoz betegséget, ha nem esszük meg. </a:t>
            </a:r>
            <a:r>
              <a:rPr lang="hu-HU" sz="2000" dirty="0"/>
              <a:t>”</a:t>
            </a:r>
          </a:p>
        </p:txBody>
      </p:sp>
      <p:pic>
        <p:nvPicPr>
          <p:cNvPr id="1026" name="Picture 2" descr="Szent-Györgyi Albert idézetek">
            <a:extLst>
              <a:ext uri="{FF2B5EF4-FFF2-40B4-BE49-F238E27FC236}">
                <a16:creationId xmlns:a16="http://schemas.microsoft.com/office/drawing/2014/main" id="{50D5001B-CF61-93DC-9409-96B08881F8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160" y="357311"/>
            <a:ext cx="2401187" cy="234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8073209"/>
      </p:ext>
    </p:extLst>
  </p:cSld>
  <p:clrMapOvr>
    <a:masterClrMapping/>
  </p:clrMapOvr>
  <p:transition>
    <p:wheel spokes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zöveg helye 1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hu-HU" sz="2000" dirty="0"/>
              <a:t>C-vitamin</a:t>
            </a:r>
          </a:p>
        </p:txBody>
      </p:sp>
      <p:sp>
        <p:nvSpPr>
          <p:cNvPr id="12" name="Tartalom helye 2">
            <a:extLst>
              <a:ext uri="{FF2B5EF4-FFF2-40B4-BE49-F238E27FC236}">
                <a16:creationId xmlns:a16="http://schemas.microsoft.com/office/drawing/2014/main" id="{C7832624-B00E-5EFE-2E02-E79FCA122F8D}"/>
              </a:ext>
            </a:extLst>
          </p:cNvPr>
          <p:cNvSpPr txBox="1">
            <a:spLocks/>
          </p:cNvSpPr>
          <p:nvPr/>
        </p:nvSpPr>
        <p:spPr>
          <a:xfrm>
            <a:off x="383742" y="1516685"/>
            <a:ext cx="10131425" cy="472978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39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99" indent="-22860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98" indent="-22860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98" indent="-22860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97" indent="-22860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96" indent="-22860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96" indent="-22860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95" indent="-22860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endParaRPr lang="hu-HU" sz="2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hu-HU" sz="11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hu-HU" sz="11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hu-HU" sz="11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hu-H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artalom helye 2">
            <a:extLst>
              <a:ext uri="{FF2B5EF4-FFF2-40B4-BE49-F238E27FC236}">
                <a16:creationId xmlns:a16="http://schemas.microsoft.com/office/drawing/2014/main" id="{7CF20426-123D-DD02-36A6-B6719AF490A7}"/>
              </a:ext>
            </a:extLst>
          </p:cNvPr>
          <p:cNvSpPr txBox="1">
            <a:spLocks/>
          </p:cNvSpPr>
          <p:nvPr/>
        </p:nvSpPr>
        <p:spPr>
          <a:xfrm>
            <a:off x="741600" y="1112194"/>
            <a:ext cx="10131425" cy="532411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39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99" indent="-22860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98" indent="-22860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98" indent="-22860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97" indent="-22860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96" indent="-22860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96" indent="-22860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95" indent="-22860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just">
              <a:lnSpc>
                <a:spcPct val="150000"/>
              </a:lnSpc>
              <a:spcBef>
                <a:spcPts val="0"/>
              </a:spcBef>
            </a:pPr>
            <a:r>
              <a:rPr lang="hu-HU" sz="1800" dirty="0">
                <a:solidFill>
                  <a:srgbClr val="173163"/>
                </a:solidFill>
                <a:latin typeface="Poppins Regular" panose="020B0604020202020204" charset="-18"/>
                <a:ea typeface="Tahoma" panose="020B0604030504040204" pitchFamily="34" charset="0"/>
                <a:cs typeface="Poppins Regular" panose="020B0604020202020204" charset="-18"/>
              </a:rPr>
              <a:t>antioxidáns (semlegesíti a ROS-t)</a:t>
            </a:r>
          </a:p>
          <a:p>
            <a:pPr marL="0" lvl="1" algn="just">
              <a:lnSpc>
                <a:spcPct val="150000"/>
              </a:lnSpc>
              <a:spcBef>
                <a:spcPts val="0"/>
              </a:spcBef>
            </a:pPr>
            <a:r>
              <a:rPr lang="hu-HU" sz="1800" dirty="0">
                <a:solidFill>
                  <a:srgbClr val="173163"/>
                </a:solidFill>
                <a:latin typeface="Poppins Regular" panose="020B0604020202020204" charset="-18"/>
                <a:ea typeface="Tahoma" panose="020B0604030504040204" pitchFamily="34" charset="0"/>
                <a:cs typeface="Poppins Regular" panose="020B0604020202020204" charset="-18"/>
              </a:rPr>
              <a:t>fokozott immunvédekezés</a:t>
            </a:r>
          </a:p>
          <a:p>
            <a:pPr marL="0" lvl="1" algn="just">
              <a:lnSpc>
                <a:spcPct val="150000"/>
              </a:lnSpc>
              <a:spcBef>
                <a:spcPts val="0"/>
              </a:spcBef>
            </a:pPr>
            <a:r>
              <a:rPr lang="hu-HU" sz="1800" dirty="0">
                <a:solidFill>
                  <a:srgbClr val="173163"/>
                </a:solidFill>
                <a:latin typeface="Poppins Regular" panose="020B0604020202020204" charset="-18"/>
                <a:ea typeface="Tahoma" panose="020B0604030504040204" pitchFamily="34" charset="0"/>
                <a:cs typeface="Poppins Regular" panose="020B0604020202020204" charset="-18"/>
              </a:rPr>
              <a:t>számos enzim </a:t>
            </a:r>
            <a:r>
              <a:rPr lang="hu-HU" sz="1800" dirty="0" err="1">
                <a:solidFill>
                  <a:srgbClr val="173163"/>
                </a:solidFill>
                <a:latin typeface="Poppins Regular" panose="020B0604020202020204" charset="-18"/>
                <a:ea typeface="Tahoma" panose="020B0604030504040204" pitchFamily="34" charset="0"/>
                <a:cs typeface="Poppins Regular" panose="020B0604020202020204" charset="-18"/>
              </a:rPr>
              <a:t>kofaktora</a:t>
            </a:r>
            <a:r>
              <a:rPr lang="hu-HU" sz="1800" dirty="0">
                <a:solidFill>
                  <a:srgbClr val="173163"/>
                </a:solidFill>
                <a:latin typeface="Poppins Regular" panose="020B0604020202020204" charset="-18"/>
                <a:ea typeface="Tahoma" panose="020B0604030504040204" pitchFamily="34" charset="0"/>
                <a:cs typeface="Poppins Regular" panose="020B0604020202020204" charset="-18"/>
              </a:rPr>
              <a:t> endogén NA szintézis nő</a:t>
            </a:r>
          </a:p>
          <a:p>
            <a:pPr marL="0" lvl="1" algn="just">
              <a:lnSpc>
                <a:spcPct val="150000"/>
              </a:lnSpc>
              <a:spcBef>
                <a:spcPts val="0"/>
              </a:spcBef>
            </a:pPr>
            <a:r>
              <a:rPr lang="hu-HU" sz="1800" dirty="0" err="1">
                <a:solidFill>
                  <a:srgbClr val="173163"/>
                </a:solidFill>
                <a:latin typeface="Poppins Regular" panose="020B0604020202020204" charset="-18"/>
                <a:ea typeface="Tahoma" panose="020B0604030504040204" pitchFamily="34" charset="0"/>
                <a:cs typeface="Poppins Regular" panose="020B0604020202020204" charset="-18"/>
              </a:rPr>
              <a:t>bakteriosztatikus</a:t>
            </a:r>
            <a:r>
              <a:rPr lang="hu-HU" sz="1800" dirty="0">
                <a:solidFill>
                  <a:srgbClr val="173163"/>
                </a:solidFill>
                <a:latin typeface="Poppins Regular" panose="020B0604020202020204" charset="-18"/>
                <a:ea typeface="Tahoma" panose="020B0604030504040204" pitchFamily="34" charset="0"/>
                <a:cs typeface="Poppins Regular" panose="020B0604020202020204" charset="-18"/>
              </a:rPr>
              <a:t> hatás </a:t>
            </a:r>
          </a:p>
          <a:p>
            <a:pPr marL="0" lvl="1" algn="just">
              <a:lnSpc>
                <a:spcPct val="150000"/>
              </a:lnSpc>
              <a:spcBef>
                <a:spcPts val="0"/>
              </a:spcBef>
            </a:pPr>
            <a:r>
              <a:rPr lang="hu-HU" sz="1800" dirty="0" err="1">
                <a:solidFill>
                  <a:srgbClr val="173163"/>
                </a:solidFill>
                <a:latin typeface="Poppins Regular" panose="020B0604020202020204" charset="-18"/>
                <a:ea typeface="Tahoma" panose="020B0604030504040204" pitchFamily="34" charset="0"/>
                <a:cs typeface="Poppins Regular" panose="020B0604020202020204" charset="-18"/>
              </a:rPr>
              <a:t>mikrovaszkuláris</a:t>
            </a:r>
            <a:r>
              <a:rPr lang="hu-HU" sz="1800" dirty="0">
                <a:solidFill>
                  <a:srgbClr val="173163"/>
                </a:solidFill>
                <a:latin typeface="Poppins Regular" panose="020B0604020202020204" charset="-18"/>
                <a:ea typeface="Tahoma" panose="020B0604030504040204" pitchFamily="34" charset="0"/>
                <a:cs typeface="Poppins Regular" panose="020B0604020202020204" charset="-18"/>
              </a:rPr>
              <a:t> funkció megőrzés</a:t>
            </a:r>
          </a:p>
          <a:p>
            <a:pPr marL="0" lvl="1" algn="just">
              <a:lnSpc>
                <a:spcPct val="150000"/>
              </a:lnSpc>
              <a:spcBef>
                <a:spcPts val="0"/>
              </a:spcBef>
            </a:pPr>
            <a:r>
              <a:rPr lang="hu-HU" sz="1800" dirty="0" err="1">
                <a:solidFill>
                  <a:srgbClr val="173163"/>
                </a:solidFill>
                <a:latin typeface="Poppins Regular" panose="020B0604020202020204" charset="-18"/>
                <a:ea typeface="Tahoma" panose="020B0604030504040204" pitchFamily="34" charset="0"/>
                <a:cs typeface="Poppins Regular" panose="020B0604020202020204" charset="-18"/>
              </a:rPr>
              <a:t>eNOS</a:t>
            </a:r>
            <a:r>
              <a:rPr lang="hu-HU" sz="1800" dirty="0">
                <a:solidFill>
                  <a:srgbClr val="173163"/>
                </a:solidFill>
                <a:latin typeface="Poppins Regular" panose="020B0604020202020204" charset="-18"/>
                <a:ea typeface="Tahoma" panose="020B0604030504040204" pitchFamily="34" charset="0"/>
                <a:cs typeface="Poppins Regular" panose="020B0604020202020204" charset="-18"/>
              </a:rPr>
              <a:t> szint emelés, </a:t>
            </a:r>
            <a:r>
              <a:rPr lang="hu-HU" sz="1800" dirty="0" err="1">
                <a:solidFill>
                  <a:srgbClr val="173163"/>
                </a:solidFill>
                <a:latin typeface="Poppins Regular" panose="020B0604020202020204" charset="-18"/>
                <a:ea typeface="Tahoma" panose="020B0604030504040204" pitchFamily="34" charset="0"/>
                <a:cs typeface="Poppins Regular" panose="020B0604020202020204" charset="-18"/>
              </a:rPr>
              <a:t>iNOS</a:t>
            </a:r>
            <a:r>
              <a:rPr lang="hu-HU" sz="1800" dirty="0">
                <a:solidFill>
                  <a:srgbClr val="173163"/>
                </a:solidFill>
                <a:latin typeface="Poppins Regular" panose="020B0604020202020204" charset="-18"/>
                <a:ea typeface="Tahoma" panose="020B0604030504040204" pitchFamily="34" charset="0"/>
                <a:cs typeface="Poppins Regular" panose="020B0604020202020204" charset="-18"/>
              </a:rPr>
              <a:t> szint csökkenés</a:t>
            </a:r>
          </a:p>
          <a:p>
            <a:pPr marL="0" lvl="1" algn="just">
              <a:lnSpc>
                <a:spcPct val="150000"/>
              </a:lnSpc>
              <a:spcBef>
                <a:spcPts val="0"/>
              </a:spcBef>
            </a:pPr>
            <a:r>
              <a:rPr lang="hu-HU" sz="1800" dirty="0" err="1">
                <a:solidFill>
                  <a:srgbClr val="173163"/>
                </a:solidFill>
                <a:latin typeface="Poppins Regular" panose="020B0604020202020204" charset="-18"/>
                <a:ea typeface="Tahoma" panose="020B0604030504040204" pitchFamily="34" charset="0"/>
                <a:cs typeface="Poppins Regular" panose="020B0604020202020204" charset="-18"/>
              </a:rPr>
              <a:t>endotheliális</a:t>
            </a:r>
            <a:r>
              <a:rPr lang="hu-HU" sz="1800" dirty="0">
                <a:solidFill>
                  <a:srgbClr val="173163"/>
                </a:solidFill>
                <a:latin typeface="Poppins Regular" panose="020B0604020202020204" charset="-18"/>
                <a:ea typeface="Tahoma" panose="020B0604030504040204" pitchFamily="34" charset="0"/>
                <a:cs typeface="Poppins Regular" panose="020B0604020202020204" charset="-18"/>
              </a:rPr>
              <a:t> </a:t>
            </a:r>
            <a:r>
              <a:rPr lang="hu-HU" sz="1800" dirty="0" err="1">
                <a:solidFill>
                  <a:srgbClr val="173163"/>
                </a:solidFill>
                <a:latin typeface="Poppins Regular" panose="020B0604020202020204" charset="-18"/>
                <a:ea typeface="Tahoma" panose="020B0604030504040204" pitchFamily="34" charset="0"/>
                <a:cs typeface="Poppins Regular" panose="020B0604020202020204" charset="-18"/>
              </a:rPr>
              <a:t>barrier</a:t>
            </a:r>
            <a:endParaRPr lang="hu-HU" sz="1800" dirty="0">
              <a:solidFill>
                <a:srgbClr val="173163"/>
              </a:solidFill>
              <a:latin typeface="Poppins Regular" panose="020B0604020202020204" charset="-18"/>
              <a:ea typeface="Tahoma" panose="020B0604030504040204" pitchFamily="34" charset="0"/>
              <a:cs typeface="Poppins Regular" panose="020B0604020202020204" charset="-18"/>
            </a:endParaRPr>
          </a:p>
          <a:p>
            <a:pPr algn="just"/>
            <a:endParaRPr lang="hu-HU" sz="2400" i="1" dirty="0">
              <a:solidFill>
                <a:srgbClr val="173163"/>
              </a:solidFill>
              <a:latin typeface="Poppins Regular" panose="020B0604020202020204" charset="-18"/>
              <a:ea typeface="Tahoma" panose="020B0604030504040204" pitchFamily="34" charset="0"/>
              <a:cs typeface="Poppins Regular" panose="020B0604020202020204" charset="-18"/>
            </a:endParaRPr>
          </a:p>
          <a:p>
            <a:pPr marL="0" lvl="1" algn="just">
              <a:lnSpc>
                <a:spcPct val="150000"/>
              </a:lnSpc>
              <a:spcBef>
                <a:spcPts val="0"/>
              </a:spcBef>
            </a:pPr>
            <a:r>
              <a:rPr lang="hu-HU" sz="2000" dirty="0">
                <a:solidFill>
                  <a:srgbClr val="173163"/>
                </a:solidFill>
                <a:latin typeface="Poppins Regular" panose="020B0604020202020204" charset="-18"/>
                <a:ea typeface="Tahoma" panose="020B0604030504040204" pitchFamily="34" charset="0"/>
                <a:cs typeface="Poppins Regular" panose="020B0604020202020204" charset="-18"/>
              </a:rPr>
              <a:t>esszenciális koenzim</a:t>
            </a:r>
          </a:p>
          <a:p>
            <a:pPr marL="0" lvl="1" algn="just">
              <a:lnSpc>
                <a:spcPct val="150000"/>
              </a:lnSpc>
              <a:spcBef>
                <a:spcPts val="0"/>
              </a:spcBef>
            </a:pPr>
            <a:r>
              <a:rPr lang="hu-HU" sz="2000" dirty="0" err="1">
                <a:solidFill>
                  <a:srgbClr val="173163"/>
                </a:solidFill>
                <a:latin typeface="Poppins Regular" panose="020B0604020202020204" charset="-18"/>
                <a:ea typeface="Tahoma" panose="020B0604030504040204" pitchFamily="34" charset="0"/>
                <a:cs typeface="Poppins Regular" panose="020B0604020202020204" charset="-18"/>
              </a:rPr>
              <a:t>myelin</a:t>
            </a:r>
            <a:r>
              <a:rPr lang="hu-HU" sz="2000" dirty="0">
                <a:solidFill>
                  <a:srgbClr val="173163"/>
                </a:solidFill>
                <a:latin typeface="Poppins Regular" panose="020B0604020202020204" charset="-18"/>
                <a:ea typeface="Tahoma" panose="020B0604030504040204" pitchFamily="34" charset="0"/>
                <a:cs typeface="Poppins Regular" panose="020B0604020202020204" charset="-18"/>
              </a:rPr>
              <a:t> szintézis, </a:t>
            </a:r>
            <a:r>
              <a:rPr lang="hu-HU" sz="2000" dirty="0" err="1">
                <a:solidFill>
                  <a:srgbClr val="173163"/>
                </a:solidFill>
                <a:latin typeface="Poppins Regular" panose="020B0604020202020204" charset="-18"/>
                <a:ea typeface="Tahoma" panose="020B0604030504040204" pitchFamily="34" charset="0"/>
                <a:cs typeface="Poppins Regular" panose="020B0604020202020204" charset="-18"/>
              </a:rPr>
              <a:t>interneuronális</a:t>
            </a:r>
            <a:r>
              <a:rPr lang="hu-HU" sz="2000" dirty="0">
                <a:solidFill>
                  <a:srgbClr val="173163"/>
                </a:solidFill>
                <a:latin typeface="Poppins Regular" panose="020B0604020202020204" charset="-18"/>
                <a:ea typeface="Tahoma" panose="020B0604030504040204" pitchFamily="34" charset="0"/>
                <a:cs typeface="Poppins Regular" panose="020B0604020202020204" charset="-18"/>
              </a:rPr>
              <a:t> kommunikáció</a:t>
            </a:r>
          </a:p>
          <a:p>
            <a:pPr marL="0" lvl="1" algn="just">
              <a:lnSpc>
                <a:spcPct val="150000"/>
              </a:lnSpc>
              <a:spcBef>
                <a:spcPts val="0"/>
              </a:spcBef>
            </a:pPr>
            <a:r>
              <a:rPr lang="hu-HU" sz="2000" dirty="0">
                <a:solidFill>
                  <a:srgbClr val="173163"/>
                </a:solidFill>
                <a:latin typeface="Poppins Regular" panose="020B0604020202020204" charset="-18"/>
                <a:ea typeface="Tahoma" panose="020B0604030504040204" pitchFamily="34" charset="0"/>
                <a:cs typeface="Poppins Regular" panose="020B0604020202020204" charset="-18"/>
              </a:rPr>
              <a:t>akut vesekárosodás megelőzés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hu-HU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hu-HU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D31FC288-EB55-FB9F-0E87-F459E5DFF8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1600" y="1112194"/>
            <a:ext cx="2889754" cy="1713124"/>
          </a:xfrm>
          <a:prstGeom prst="rect">
            <a:avLst/>
          </a:prstGeom>
        </p:spPr>
      </p:pic>
      <p:sp>
        <p:nvSpPr>
          <p:cNvPr id="6" name="Szöveg helye 15">
            <a:extLst>
              <a:ext uri="{FF2B5EF4-FFF2-40B4-BE49-F238E27FC236}">
                <a16:creationId xmlns:a16="http://schemas.microsoft.com/office/drawing/2014/main" id="{732F8CFE-B73D-9DE7-67D7-FB25DB30966D}"/>
              </a:ext>
            </a:extLst>
          </p:cNvPr>
          <p:cNvSpPr txBox="1">
            <a:spLocks/>
          </p:cNvSpPr>
          <p:nvPr/>
        </p:nvSpPr>
        <p:spPr>
          <a:xfrm>
            <a:off x="849612" y="4159060"/>
            <a:ext cx="10779996" cy="278438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 algn="l" defTabSz="91439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 spc="562" baseline="0">
                <a:solidFill>
                  <a:srgbClr val="9DA8C4"/>
                </a:solidFill>
                <a:latin typeface="Poppins Bold" panose="00000800000000000000" pitchFamily="2" charset="-18"/>
                <a:ea typeface="+mn-ea"/>
                <a:cs typeface="Poppins Bold" panose="00000800000000000000" pitchFamily="2" charset="-18"/>
              </a:defRPr>
            </a:lvl1pPr>
            <a:lvl2pPr marL="685800" indent="-22860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99" indent="-22860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98" indent="-22860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98" indent="-22860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97" indent="-22860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96" indent="-22860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96" indent="-22860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95" indent="-22860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000" dirty="0" err="1"/>
              <a:t>Tiamin</a:t>
            </a:r>
            <a:endParaRPr lang="hu-HU" sz="2000" dirty="0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3D81090E-DA01-3910-8419-335803AEF3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1600" y="3948229"/>
            <a:ext cx="3627434" cy="2103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600357"/>
      </p:ext>
    </p:extLst>
  </p:cSld>
  <p:clrMapOvr>
    <a:masterClrMapping/>
  </p:clrMapOvr>
  <p:transition>
    <p:wheel spokes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öveg helye 7">
            <a:extLst>
              <a:ext uri="{FF2B5EF4-FFF2-40B4-BE49-F238E27FC236}">
                <a16:creationId xmlns:a16="http://schemas.microsoft.com/office/drawing/2014/main" id="{B00B2305-F3B2-A35C-DBF8-6014522808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41600" y="730799"/>
            <a:ext cx="10779996" cy="393665"/>
          </a:xfrm>
        </p:spPr>
        <p:txBody>
          <a:bodyPr/>
          <a:lstStyle/>
          <a:p>
            <a:r>
              <a:rPr lang="hu-HU" sz="2000" dirty="0"/>
              <a:t>célkitűzés</a:t>
            </a:r>
          </a:p>
          <a:p>
            <a:endParaRPr lang="hu-HU" sz="1800" dirty="0"/>
          </a:p>
        </p:txBody>
      </p:sp>
      <p:sp>
        <p:nvSpPr>
          <p:cNvPr id="9" name="Szöveg helye 8">
            <a:extLst>
              <a:ext uri="{FF2B5EF4-FFF2-40B4-BE49-F238E27FC236}">
                <a16:creationId xmlns:a16="http://schemas.microsoft.com/office/drawing/2014/main" id="{B18F0F94-7609-84D3-47BC-0276A2517D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1600" y="1751905"/>
            <a:ext cx="10242084" cy="3532618"/>
          </a:xfrm>
        </p:spPr>
        <p:txBody>
          <a:bodyPr/>
          <a:lstStyle/>
          <a:p>
            <a:pPr marL="0" indent="0">
              <a:buNone/>
            </a:pPr>
            <a:r>
              <a:rPr lang="hu-HU" sz="1800" dirty="0"/>
              <a:t>A vizsgálatunk célja az volt, hogy a </a:t>
            </a:r>
            <a:r>
              <a:rPr lang="hu-HU" sz="1800" dirty="0">
                <a:solidFill>
                  <a:srgbClr val="9DA8C4"/>
                </a:solidFill>
              </a:rPr>
              <a:t>komplex vitaminterápia hatását </a:t>
            </a:r>
            <a:r>
              <a:rPr lang="hu-HU" sz="1800" dirty="0"/>
              <a:t>megvizsgáljuk szeptikus sokk diagnózisával intenzív osztályunkon kezelt betegek:</a:t>
            </a:r>
          </a:p>
          <a:p>
            <a:pPr marL="0" indent="0">
              <a:buNone/>
            </a:pPr>
            <a:endParaRPr lang="hu-HU" sz="1800" dirty="0"/>
          </a:p>
          <a:p>
            <a:r>
              <a:rPr lang="hu-HU" sz="1800" dirty="0" err="1"/>
              <a:t>hemodinamikai</a:t>
            </a:r>
            <a:r>
              <a:rPr lang="hu-HU" sz="1800" dirty="0"/>
              <a:t> paramétereire</a:t>
            </a:r>
          </a:p>
          <a:p>
            <a:r>
              <a:rPr lang="hu-HU" sz="1800" dirty="0"/>
              <a:t>a gépi lélegeztetési időre</a:t>
            </a:r>
          </a:p>
          <a:p>
            <a:r>
              <a:rPr lang="hu-HU" sz="1800" dirty="0"/>
              <a:t>a szepszis főbb laboratóriumi paramétereinek alakulására</a:t>
            </a:r>
          </a:p>
          <a:p>
            <a:r>
              <a:rPr lang="hu-HU" sz="1800" dirty="0"/>
              <a:t>és a mortalitásra.</a:t>
            </a:r>
          </a:p>
        </p:txBody>
      </p:sp>
    </p:spTree>
    <p:extLst>
      <p:ext uri="{BB962C8B-B14F-4D97-AF65-F5344CB8AC3E}">
        <p14:creationId xmlns:p14="http://schemas.microsoft.com/office/powerpoint/2010/main" val="3956158522"/>
      </p:ext>
    </p:extLst>
  </p:cSld>
  <p:clrMapOvr>
    <a:masterClrMapping/>
  </p:clrMapOvr>
  <p:transition>
    <p:wheel spokes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 helye 3">
            <a:extLst>
              <a:ext uri="{FF2B5EF4-FFF2-40B4-BE49-F238E27FC236}">
                <a16:creationId xmlns:a16="http://schemas.microsoft.com/office/drawing/2014/main" id="{DF7EC146-30D3-63A1-CA09-CC4F4AB3EB1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5938" y="2343179"/>
            <a:ext cx="10779995" cy="3790171"/>
          </a:xfrm>
        </p:spPr>
        <p:txBody>
          <a:bodyPr/>
          <a:lstStyle/>
          <a:p>
            <a:pPr marL="342900" indent="-34290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rgbClr val="173163"/>
                </a:solidFill>
                <a:effectLst/>
                <a:latin typeface="Poppins Regular" panose="020B0604020202020204" charset="-18"/>
                <a:ea typeface="Tahoma" panose="020B0604030504040204" pitchFamily="34" charset="0"/>
                <a:cs typeface="Poppins Regular" panose="020B0604020202020204" charset="-18"/>
              </a:rPr>
              <a:t>A kezelt csoportba </a:t>
            </a:r>
            <a:r>
              <a:rPr lang="hu-HU" dirty="0">
                <a:solidFill>
                  <a:srgbClr val="173163"/>
                </a:solidFill>
                <a:effectLst/>
                <a:latin typeface="Poppins Regular" panose="020B0604020202020204" charset="-18"/>
                <a:ea typeface="Tahoma" panose="020B0604030504040204" pitchFamily="34" charset="0"/>
                <a:cs typeface="Poppins Regular" panose="020B0604020202020204" charset="-18"/>
              </a:rPr>
              <a:t>23 szeptikus sokkos beteget választottunk, akik </a:t>
            </a: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u-HU" sz="1600" dirty="0">
                <a:solidFill>
                  <a:srgbClr val="173163"/>
                </a:solidFill>
                <a:effectLst/>
                <a:latin typeface="Poppins Regular" panose="020B0604020202020204" charset="-18"/>
                <a:ea typeface="Tahoma" panose="020B0604030504040204" pitchFamily="34" charset="0"/>
                <a:cs typeface="Poppins Regular" panose="020B0604020202020204" charset="-18"/>
              </a:rPr>
              <a:t>C-vitamin (4 x 1500 mg)</a:t>
            </a: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u-HU" sz="1600" dirty="0" err="1">
                <a:solidFill>
                  <a:srgbClr val="173163"/>
                </a:solidFill>
                <a:latin typeface="Poppins Regular" panose="020B0604020202020204" charset="-18"/>
                <a:ea typeface="Tahoma" panose="020B0604030504040204" pitchFamily="34" charset="0"/>
                <a:cs typeface="Poppins Regular" panose="020B0604020202020204" charset="-18"/>
              </a:rPr>
              <a:t>T</a:t>
            </a:r>
            <a:r>
              <a:rPr lang="hu-HU" sz="1600" dirty="0" err="1">
                <a:solidFill>
                  <a:srgbClr val="173163"/>
                </a:solidFill>
                <a:effectLst/>
                <a:latin typeface="Poppins Regular" panose="020B0604020202020204" charset="-18"/>
                <a:ea typeface="Tahoma" panose="020B0604030504040204" pitchFamily="34" charset="0"/>
                <a:cs typeface="Poppins Regular" panose="020B0604020202020204" charset="-18"/>
              </a:rPr>
              <a:t>iamin</a:t>
            </a:r>
            <a:r>
              <a:rPr lang="hu-HU" sz="1600" dirty="0">
                <a:solidFill>
                  <a:srgbClr val="173163"/>
                </a:solidFill>
                <a:effectLst/>
                <a:latin typeface="Poppins Regular" panose="020B0604020202020204" charset="-18"/>
                <a:ea typeface="Tahoma" panose="020B0604030504040204" pitchFamily="34" charset="0"/>
                <a:cs typeface="Poppins Regular" panose="020B0604020202020204" charset="-18"/>
              </a:rPr>
              <a:t> (2 x 200 mg</a:t>
            </a:r>
            <a:r>
              <a:rPr lang="hu-HU" sz="1600" dirty="0">
                <a:solidFill>
                  <a:srgbClr val="173163"/>
                </a:solidFill>
                <a:latin typeface="Poppins Regular" panose="020B0604020202020204" charset="-18"/>
                <a:ea typeface="Tahoma" panose="020B0604030504040204" pitchFamily="34" charset="0"/>
                <a:cs typeface="Poppins Regular" panose="020B0604020202020204" charset="-18"/>
              </a:rPr>
              <a:t>) részesültek három napon keresztül</a:t>
            </a:r>
            <a:endParaRPr lang="hu-HU" sz="1600" dirty="0">
              <a:solidFill>
                <a:srgbClr val="173163"/>
              </a:solidFill>
              <a:effectLst/>
              <a:latin typeface="Poppins Regular" panose="020B0604020202020204" charset="-18"/>
              <a:ea typeface="Tahoma" panose="020B0604030504040204" pitchFamily="34" charset="0"/>
              <a:cs typeface="Poppins Regular" panose="020B0604020202020204" charset="-18"/>
            </a:endParaRPr>
          </a:p>
          <a:p>
            <a:pPr marL="742950" lvl="1" indent="-28575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hu-HU" sz="1600" dirty="0">
                <a:solidFill>
                  <a:srgbClr val="173163"/>
                </a:solidFill>
                <a:effectLst/>
                <a:latin typeface="Poppins Regular" panose="020B0604020202020204" charset="-18"/>
                <a:ea typeface="Tahoma" panose="020B0604030504040204" pitchFamily="34" charset="0"/>
                <a:cs typeface="Poppins Regular" panose="020B0604020202020204" charset="-18"/>
              </a:rPr>
              <a:t>hidrokortizon terápiában (</a:t>
            </a:r>
            <a:r>
              <a:rPr lang="hu-HU" sz="1600" dirty="0">
                <a:solidFill>
                  <a:srgbClr val="173163"/>
                </a:solidFill>
                <a:latin typeface="Poppins Regular" panose="020B0604020202020204" charset="-18"/>
                <a:ea typeface="Tahoma" panose="020B0604030504040204" pitchFamily="34" charset="0"/>
                <a:cs typeface="Poppins Regular" panose="020B0604020202020204" charset="-18"/>
              </a:rPr>
              <a:t>200 </a:t>
            </a:r>
            <a:r>
              <a:rPr lang="hu-HU" sz="1600" dirty="0">
                <a:solidFill>
                  <a:srgbClr val="173163"/>
                </a:solidFill>
                <a:effectLst/>
                <a:latin typeface="Poppins Regular" panose="020B0604020202020204" charset="-18"/>
                <a:ea typeface="Tahoma" panose="020B0604030504040204" pitchFamily="34" charset="0"/>
                <a:cs typeface="Poppins Regular" panose="020B0604020202020204" charset="-18"/>
              </a:rPr>
              <a:t>mg/24h) az SSC ajánlása alapján </a:t>
            </a:r>
          </a:p>
          <a:p>
            <a:pPr marL="0" lvl="1" indent="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1600" b="1" dirty="0">
                <a:solidFill>
                  <a:srgbClr val="173163"/>
                </a:solidFill>
                <a:effectLst/>
                <a:latin typeface="Poppins Regular" panose="020B0604020202020204" charset="-18"/>
                <a:ea typeface="Tahoma" panose="020B0604030504040204" pitchFamily="34" charset="0"/>
                <a:cs typeface="Poppins Regular" panose="020B0604020202020204" charset="-18"/>
              </a:rPr>
              <a:t>A kontroll csoportba </a:t>
            </a:r>
            <a:r>
              <a:rPr lang="hu-HU" sz="1600" dirty="0">
                <a:solidFill>
                  <a:srgbClr val="173163"/>
                </a:solidFill>
                <a:effectLst/>
                <a:latin typeface="Poppins Regular" panose="020B0604020202020204" charset="-18"/>
                <a:ea typeface="Tahoma" panose="020B0604030504040204" pitchFamily="34" charset="0"/>
                <a:cs typeface="Poppins Regular" panose="020B0604020202020204" charset="-18"/>
              </a:rPr>
              <a:t>20 korban és nemben illesztett szeptikus sokkos beteget választottunk, akik </a:t>
            </a:r>
            <a:r>
              <a:rPr lang="hu-HU" sz="1600" dirty="0">
                <a:solidFill>
                  <a:srgbClr val="173163"/>
                </a:solidFill>
                <a:latin typeface="Poppins Regular" panose="020B0604020202020204" charset="-18"/>
                <a:ea typeface="Tahoma" panose="020B0604030504040204" pitchFamily="34" charset="0"/>
                <a:cs typeface="Poppins Regular" panose="020B0604020202020204" charset="-18"/>
              </a:rPr>
              <a:t>         </a:t>
            </a:r>
            <a:r>
              <a:rPr lang="hu-HU" sz="1600" dirty="0">
                <a:solidFill>
                  <a:srgbClr val="173163"/>
                </a:solidFill>
                <a:effectLst/>
                <a:latin typeface="Poppins Regular" panose="020B0604020202020204" charset="-18"/>
                <a:ea typeface="Tahoma" panose="020B0604030504040204" pitchFamily="34" charset="0"/>
                <a:cs typeface="Poppins Regular" panose="020B0604020202020204" charset="-18"/>
              </a:rPr>
              <a:t>azonban vitamin kezelésben nem részesültek.</a:t>
            </a:r>
          </a:p>
          <a:p>
            <a:pPr algn="just"/>
            <a:endParaRPr lang="hu-HU" dirty="0"/>
          </a:p>
        </p:txBody>
      </p:sp>
      <p:sp>
        <p:nvSpPr>
          <p:cNvPr id="6" name="Szöveg helye 5">
            <a:extLst>
              <a:ext uri="{FF2B5EF4-FFF2-40B4-BE49-F238E27FC236}">
                <a16:creationId xmlns:a16="http://schemas.microsoft.com/office/drawing/2014/main" id="{980805F0-08EC-3E87-7539-C1D12E2C8A7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hu-HU" sz="2000" dirty="0"/>
              <a:t>Anyag és módszertan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35DA8D96-3D53-8B27-C7B7-8C281F6EB7A3}"/>
              </a:ext>
            </a:extLst>
          </p:cNvPr>
          <p:cNvSpPr txBox="1"/>
          <p:nvPr/>
        </p:nvSpPr>
        <p:spPr>
          <a:xfrm>
            <a:off x="881108" y="1198550"/>
            <a:ext cx="10444825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hu-HU" sz="1600" dirty="0">
                <a:solidFill>
                  <a:srgbClr val="173163"/>
                </a:solidFill>
                <a:effectLst/>
                <a:latin typeface="Poppins Regular" panose="020B0604020202020204" charset="-18"/>
                <a:ea typeface="Tahoma" panose="020B0604030504040204" pitchFamily="34" charset="0"/>
                <a:cs typeface="Poppins Regular" panose="020B0604020202020204" charset="-18"/>
              </a:rPr>
              <a:t>Vizsgálatunk során a PTE KK AITI-n, a szeptikus sokk klinikai diagnózisával </a:t>
            </a:r>
            <a:r>
              <a:rPr lang="hu-HU" sz="1600" i="1" dirty="0">
                <a:solidFill>
                  <a:srgbClr val="173163"/>
                </a:solidFill>
                <a:effectLst/>
                <a:latin typeface="Poppins Regular" panose="020B0604020202020204" charset="-18"/>
                <a:ea typeface="Tahoma" panose="020B0604030504040204" pitchFamily="34" charset="0"/>
                <a:cs typeface="Poppins Regular" panose="020B0604020202020204" charset="-18"/>
              </a:rPr>
              <a:t>2019 január 1-től 2020 március 1-ig </a:t>
            </a:r>
            <a:r>
              <a:rPr lang="hu-HU" sz="1600" dirty="0">
                <a:solidFill>
                  <a:srgbClr val="173163"/>
                </a:solidFill>
                <a:effectLst/>
                <a:latin typeface="Poppins Regular" panose="020B0604020202020204" charset="-18"/>
                <a:ea typeface="Tahoma" panose="020B0604030504040204" pitchFamily="34" charset="0"/>
                <a:cs typeface="Poppins Regular" panose="020B0604020202020204" charset="-18"/>
              </a:rPr>
              <a:t>bezárólag osztályunkon kezelt 43 beteg különböző paramétereit gyűjtöttük pro és retrospektív módon.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983D1EF3-D9DF-5710-B8F0-8E67EDA4C228}"/>
              </a:ext>
            </a:extLst>
          </p:cNvPr>
          <p:cNvSpPr txBox="1"/>
          <p:nvPr/>
        </p:nvSpPr>
        <p:spPr>
          <a:xfrm>
            <a:off x="856174" y="6130640"/>
            <a:ext cx="6098058" cy="3431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hu-HU" sz="1200" dirty="0">
                <a:solidFill>
                  <a:srgbClr val="9DA8C4"/>
                </a:solidFill>
                <a:effectLst/>
                <a:latin typeface="Poppins Regular" panose="020B0604020202020204" charset="-18"/>
                <a:ea typeface="Tahoma" panose="020B0604030504040204" pitchFamily="34" charset="0"/>
                <a:cs typeface="Poppins Regular" panose="020B0604020202020204" charset="-18"/>
              </a:rPr>
              <a:t>Etikai engedély: 7849-PTE 2019, </a:t>
            </a:r>
            <a:r>
              <a:rPr lang="en-US" sz="1200" dirty="0">
                <a:solidFill>
                  <a:srgbClr val="9DA8C4"/>
                </a:solidFill>
                <a:effectLst/>
                <a:latin typeface="Poppins Regular" panose="020B0604020202020204" charset="-18"/>
                <a:ea typeface="SimSun" panose="02010600030101010101" pitchFamily="2" charset="-122"/>
                <a:cs typeface="Poppins Regular" panose="020B0604020202020204" charset="-18"/>
              </a:rPr>
              <a:t>Clinical Trials.gov</a:t>
            </a:r>
            <a:r>
              <a:rPr lang="hu-HU" sz="1200" dirty="0">
                <a:solidFill>
                  <a:srgbClr val="9DA8C4"/>
                </a:solidFill>
                <a:effectLst/>
                <a:latin typeface="Poppins Regular" panose="020B0604020202020204" charset="-18"/>
                <a:ea typeface="SimSun" panose="02010600030101010101" pitchFamily="2" charset="-122"/>
                <a:cs typeface="Poppins Regular" panose="020B0604020202020204" charset="-18"/>
              </a:rPr>
              <a:t>:</a:t>
            </a:r>
            <a:r>
              <a:rPr lang="en-US" sz="1200" dirty="0">
                <a:solidFill>
                  <a:srgbClr val="9DA8C4"/>
                </a:solidFill>
                <a:effectLst/>
                <a:latin typeface="Poppins Regular" panose="020B0604020202020204" charset="-18"/>
                <a:ea typeface="SimSun" panose="02010600030101010101" pitchFamily="2" charset="-122"/>
                <a:cs typeface="Poppins Regular" panose="020B0604020202020204" charset="-18"/>
              </a:rPr>
              <a:t> NCT06152458</a:t>
            </a:r>
            <a:endParaRPr lang="hu-HU" sz="1200" dirty="0">
              <a:solidFill>
                <a:srgbClr val="9DA8C4"/>
              </a:solidFill>
              <a:effectLst/>
              <a:latin typeface="Poppins Regular" panose="020B0604020202020204" charset="-18"/>
              <a:ea typeface="Tahoma" panose="020B0604030504040204" pitchFamily="34" charset="0"/>
              <a:cs typeface="Poppins Regular" panose="020B0604020202020204" charset="-18"/>
            </a:endParaRPr>
          </a:p>
        </p:txBody>
      </p:sp>
      <p:sp>
        <p:nvSpPr>
          <p:cNvPr id="2" name="Shape 2617">
            <a:extLst>
              <a:ext uri="{FF2B5EF4-FFF2-40B4-BE49-F238E27FC236}">
                <a16:creationId xmlns:a16="http://schemas.microsoft.com/office/drawing/2014/main" id="{5F8BDE83-5644-7107-ED20-A6223298347C}"/>
              </a:ext>
            </a:extLst>
          </p:cNvPr>
          <p:cNvSpPr/>
          <p:nvPr/>
        </p:nvSpPr>
        <p:spPr>
          <a:xfrm>
            <a:off x="5099317" y="618207"/>
            <a:ext cx="417600" cy="417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457" y="20400"/>
                </a:moveTo>
                <a:cubicBezTo>
                  <a:pt x="4686" y="18711"/>
                  <a:pt x="5897" y="18036"/>
                  <a:pt x="7134" y="17493"/>
                </a:cubicBezTo>
                <a:lnTo>
                  <a:pt x="7173" y="17477"/>
                </a:lnTo>
                <a:cubicBezTo>
                  <a:pt x="8055" y="17190"/>
                  <a:pt x="9626" y="16039"/>
                  <a:pt x="9626" y="13569"/>
                </a:cubicBezTo>
                <a:cubicBezTo>
                  <a:pt x="9626" y="11474"/>
                  <a:pt x="8932" y="10452"/>
                  <a:pt x="8558" y="9902"/>
                </a:cubicBezTo>
                <a:cubicBezTo>
                  <a:pt x="8484" y="9791"/>
                  <a:pt x="8394" y="9649"/>
                  <a:pt x="8414" y="9680"/>
                </a:cubicBezTo>
                <a:cubicBezTo>
                  <a:pt x="8384" y="9599"/>
                  <a:pt x="8237" y="9129"/>
                  <a:pt x="8449" y="8035"/>
                </a:cubicBezTo>
                <a:cubicBezTo>
                  <a:pt x="8549" y="7522"/>
                  <a:pt x="8380" y="7241"/>
                  <a:pt x="8380" y="7241"/>
                </a:cubicBezTo>
                <a:cubicBezTo>
                  <a:pt x="8112" y="6505"/>
                  <a:pt x="7614" y="5133"/>
                  <a:pt x="7988" y="4025"/>
                </a:cubicBezTo>
                <a:cubicBezTo>
                  <a:pt x="8490" y="2492"/>
                  <a:pt x="8935" y="2190"/>
                  <a:pt x="9741" y="1747"/>
                </a:cubicBezTo>
                <a:cubicBezTo>
                  <a:pt x="9788" y="1721"/>
                  <a:pt x="9834" y="1691"/>
                  <a:pt x="9877" y="1657"/>
                </a:cubicBezTo>
                <a:cubicBezTo>
                  <a:pt x="10029" y="1535"/>
                  <a:pt x="10674" y="1200"/>
                  <a:pt x="11403" y="1200"/>
                </a:cubicBezTo>
                <a:cubicBezTo>
                  <a:pt x="11768" y="1200"/>
                  <a:pt x="12075" y="1285"/>
                  <a:pt x="12318" y="1454"/>
                </a:cubicBezTo>
                <a:cubicBezTo>
                  <a:pt x="12610" y="1655"/>
                  <a:pt x="12890" y="2039"/>
                  <a:pt x="13313" y="3271"/>
                </a:cubicBezTo>
                <a:cubicBezTo>
                  <a:pt x="14101" y="5469"/>
                  <a:pt x="13602" y="6698"/>
                  <a:pt x="13350" y="7124"/>
                </a:cubicBezTo>
                <a:cubicBezTo>
                  <a:pt x="13183" y="7407"/>
                  <a:pt x="13126" y="7764"/>
                  <a:pt x="13191" y="8102"/>
                </a:cubicBezTo>
                <a:cubicBezTo>
                  <a:pt x="13386" y="9109"/>
                  <a:pt x="13260" y="9534"/>
                  <a:pt x="13227" y="9619"/>
                </a:cubicBezTo>
                <a:cubicBezTo>
                  <a:pt x="13219" y="9631"/>
                  <a:pt x="13101" y="9814"/>
                  <a:pt x="13041" y="9902"/>
                </a:cubicBezTo>
                <a:cubicBezTo>
                  <a:pt x="12668" y="10452"/>
                  <a:pt x="11973" y="11474"/>
                  <a:pt x="11973" y="13569"/>
                </a:cubicBezTo>
                <a:cubicBezTo>
                  <a:pt x="11973" y="16039"/>
                  <a:pt x="13545" y="17190"/>
                  <a:pt x="14427" y="17477"/>
                </a:cubicBezTo>
                <a:lnTo>
                  <a:pt x="14466" y="17493"/>
                </a:lnTo>
                <a:cubicBezTo>
                  <a:pt x="15703" y="18036"/>
                  <a:pt x="16914" y="18711"/>
                  <a:pt x="17143" y="20400"/>
                </a:cubicBezTo>
                <a:cubicBezTo>
                  <a:pt x="17143" y="20400"/>
                  <a:pt x="4457" y="20400"/>
                  <a:pt x="4457" y="20400"/>
                </a:cubicBezTo>
                <a:close/>
                <a:moveTo>
                  <a:pt x="14715" y="16328"/>
                </a:moveTo>
                <a:cubicBezTo>
                  <a:pt x="14715" y="16328"/>
                  <a:pt x="12955" y="15815"/>
                  <a:pt x="12955" y="13569"/>
                </a:cubicBezTo>
                <a:cubicBezTo>
                  <a:pt x="12955" y="11596"/>
                  <a:pt x="13678" y="10901"/>
                  <a:pt x="13957" y="10421"/>
                </a:cubicBezTo>
                <a:cubicBezTo>
                  <a:pt x="13957" y="10421"/>
                  <a:pt x="14531" y="9807"/>
                  <a:pt x="14146" y="7826"/>
                </a:cubicBezTo>
                <a:cubicBezTo>
                  <a:pt x="14787" y="6740"/>
                  <a:pt x="14995" y="4972"/>
                  <a:pt x="14211" y="2789"/>
                </a:cubicBezTo>
                <a:cubicBezTo>
                  <a:pt x="13774" y="1514"/>
                  <a:pt x="13389" y="815"/>
                  <a:pt x="12801" y="409"/>
                </a:cubicBezTo>
                <a:cubicBezTo>
                  <a:pt x="12370" y="110"/>
                  <a:pt x="11880" y="0"/>
                  <a:pt x="11403" y="0"/>
                </a:cubicBezTo>
                <a:cubicBezTo>
                  <a:pt x="10516" y="0"/>
                  <a:pt x="9675" y="384"/>
                  <a:pt x="9339" y="653"/>
                </a:cubicBezTo>
                <a:cubicBezTo>
                  <a:pt x="8357" y="1192"/>
                  <a:pt x="7697" y="1688"/>
                  <a:pt x="7077" y="3579"/>
                </a:cubicBezTo>
                <a:cubicBezTo>
                  <a:pt x="6540" y="5168"/>
                  <a:pt x="7179" y="6892"/>
                  <a:pt x="7494" y="7758"/>
                </a:cubicBezTo>
                <a:cubicBezTo>
                  <a:pt x="7110" y="9740"/>
                  <a:pt x="7642" y="10421"/>
                  <a:pt x="7642" y="10421"/>
                </a:cubicBezTo>
                <a:cubicBezTo>
                  <a:pt x="7922" y="10901"/>
                  <a:pt x="8644" y="11596"/>
                  <a:pt x="8644" y="13569"/>
                </a:cubicBezTo>
                <a:cubicBezTo>
                  <a:pt x="8644" y="15815"/>
                  <a:pt x="6885" y="16328"/>
                  <a:pt x="6885" y="16328"/>
                </a:cubicBezTo>
                <a:cubicBezTo>
                  <a:pt x="5768" y="16819"/>
                  <a:pt x="3436" y="17760"/>
                  <a:pt x="3436" y="21000"/>
                </a:cubicBezTo>
                <a:cubicBezTo>
                  <a:pt x="3436" y="21000"/>
                  <a:pt x="3436" y="21600"/>
                  <a:pt x="3927" y="21600"/>
                </a:cubicBezTo>
                <a:lnTo>
                  <a:pt x="17673" y="21600"/>
                </a:lnTo>
                <a:cubicBezTo>
                  <a:pt x="18164" y="21600"/>
                  <a:pt x="18164" y="21000"/>
                  <a:pt x="18164" y="21000"/>
                </a:cubicBezTo>
                <a:cubicBezTo>
                  <a:pt x="18164" y="17760"/>
                  <a:pt x="15832" y="16819"/>
                  <a:pt x="14715" y="16328"/>
                </a:cubicBezTo>
                <a:moveTo>
                  <a:pt x="19516" y="15006"/>
                </a:moveTo>
                <a:cubicBezTo>
                  <a:pt x="19516" y="15006"/>
                  <a:pt x="18416" y="14701"/>
                  <a:pt x="18416" y="12954"/>
                </a:cubicBezTo>
                <a:cubicBezTo>
                  <a:pt x="18416" y="11419"/>
                  <a:pt x="18794" y="10879"/>
                  <a:pt x="19017" y="10506"/>
                </a:cubicBezTo>
                <a:cubicBezTo>
                  <a:pt x="19017" y="10506"/>
                  <a:pt x="19443" y="9975"/>
                  <a:pt x="19136" y="8435"/>
                </a:cubicBezTo>
                <a:cubicBezTo>
                  <a:pt x="19388" y="7760"/>
                  <a:pt x="19900" y="6419"/>
                  <a:pt x="19470" y="5184"/>
                </a:cubicBezTo>
                <a:cubicBezTo>
                  <a:pt x="18974" y="3714"/>
                  <a:pt x="18645" y="3327"/>
                  <a:pt x="17860" y="2908"/>
                </a:cubicBezTo>
                <a:cubicBezTo>
                  <a:pt x="17591" y="2699"/>
                  <a:pt x="16918" y="2400"/>
                  <a:pt x="16208" y="2400"/>
                </a:cubicBezTo>
                <a:cubicBezTo>
                  <a:pt x="15873" y="2400"/>
                  <a:pt x="15531" y="2473"/>
                  <a:pt x="15218" y="2647"/>
                </a:cubicBezTo>
                <a:cubicBezTo>
                  <a:pt x="15343" y="3035"/>
                  <a:pt x="15449" y="3420"/>
                  <a:pt x="15525" y="3799"/>
                </a:cubicBezTo>
                <a:cubicBezTo>
                  <a:pt x="15537" y="3790"/>
                  <a:pt x="15550" y="3779"/>
                  <a:pt x="15563" y="3770"/>
                </a:cubicBezTo>
                <a:cubicBezTo>
                  <a:pt x="15730" y="3657"/>
                  <a:pt x="15948" y="3600"/>
                  <a:pt x="16208" y="3600"/>
                </a:cubicBezTo>
                <a:cubicBezTo>
                  <a:pt x="16716" y="3600"/>
                  <a:pt x="17211" y="3825"/>
                  <a:pt x="17332" y="3919"/>
                </a:cubicBezTo>
                <a:cubicBezTo>
                  <a:pt x="17375" y="3953"/>
                  <a:pt x="17421" y="3983"/>
                  <a:pt x="17467" y="4008"/>
                </a:cubicBezTo>
                <a:cubicBezTo>
                  <a:pt x="17950" y="4265"/>
                  <a:pt x="18131" y="4362"/>
                  <a:pt x="18562" y="5641"/>
                </a:cubicBezTo>
                <a:cubicBezTo>
                  <a:pt x="18822" y="6387"/>
                  <a:pt x="18452" y="7378"/>
                  <a:pt x="18253" y="7911"/>
                </a:cubicBezTo>
                <a:cubicBezTo>
                  <a:pt x="18161" y="8156"/>
                  <a:pt x="18130" y="8457"/>
                  <a:pt x="18182" y="8718"/>
                </a:cubicBezTo>
                <a:cubicBezTo>
                  <a:pt x="18316" y="9392"/>
                  <a:pt x="18254" y="9706"/>
                  <a:pt x="18232" y="9784"/>
                </a:cubicBezTo>
                <a:cubicBezTo>
                  <a:pt x="18230" y="9788"/>
                  <a:pt x="18227" y="9793"/>
                  <a:pt x="18224" y="9798"/>
                </a:cubicBezTo>
                <a:lnTo>
                  <a:pt x="18191" y="9853"/>
                </a:lnTo>
                <a:cubicBezTo>
                  <a:pt x="17926" y="10290"/>
                  <a:pt x="17434" y="11106"/>
                  <a:pt x="17434" y="12954"/>
                </a:cubicBezTo>
                <a:cubicBezTo>
                  <a:pt x="17434" y="15019"/>
                  <a:pt x="18570" y="15933"/>
                  <a:pt x="19229" y="16155"/>
                </a:cubicBezTo>
                <a:cubicBezTo>
                  <a:pt x="19856" y="16429"/>
                  <a:pt x="20435" y="16859"/>
                  <a:pt x="20582" y="17999"/>
                </a:cubicBezTo>
                <a:lnTo>
                  <a:pt x="18459" y="18000"/>
                </a:lnTo>
                <a:cubicBezTo>
                  <a:pt x="18647" y="18353"/>
                  <a:pt x="18802" y="18755"/>
                  <a:pt x="18920" y="19200"/>
                </a:cubicBezTo>
                <a:lnTo>
                  <a:pt x="21109" y="19199"/>
                </a:lnTo>
                <a:cubicBezTo>
                  <a:pt x="21600" y="19199"/>
                  <a:pt x="21600" y="18599"/>
                  <a:pt x="21600" y="18599"/>
                </a:cubicBezTo>
                <a:cubicBezTo>
                  <a:pt x="21600" y="16199"/>
                  <a:pt x="20410" y="15388"/>
                  <a:pt x="19516" y="15006"/>
                </a:cubicBezTo>
                <a:moveTo>
                  <a:pt x="2371" y="16155"/>
                </a:moveTo>
                <a:cubicBezTo>
                  <a:pt x="3030" y="15933"/>
                  <a:pt x="4166" y="15019"/>
                  <a:pt x="4166" y="12954"/>
                </a:cubicBezTo>
                <a:cubicBezTo>
                  <a:pt x="4166" y="11106"/>
                  <a:pt x="3673" y="10290"/>
                  <a:pt x="3409" y="9853"/>
                </a:cubicBezTo>
                <a:lnTo>
                  <a:pt x="3376" y="9798"/>
                </a:lnTo>
                <a:cubicBezTo>
                  <a:pt x="3373" y="9793"/>
                  <a:pt x="3370" y="9788"/>
                  <a:pt x="3367" y="9784"/>
                </a:cubicBezTo>
                <a:cubicBezTo>
                  <a:pt x="3346" y="9706"/>
                  <a:pt x="3283" y="9392"/>
                  <a:pt x="3418" y="8718"/>
                </a:cubicBezTo>
                <a:cubicBezTo>
                  <a:pt x="3470" y="8457"/>
                  <a:pt x="3439" y="8156"/>
                  <a:pt x="3347" y="7911"/>
                </a:cubicBezTo>
                <a:cubicBezTo>
                  <a:pt x="3148" y="7378"/>
                  <a:pt x="2778" y="6387"/>
                  <a:pt x="3038" y="5641"/>
                </a:cubicBezTo>
                <a:cubicBezTo>
                  <a:pt x="3469" y="4362"/>
                  <a:pt x="3649" y="4265"/>
                  <a:pt x="4133" y="4008"/>
                </a:cubicBezTo>
                <a:cubicBezTo>
                  <a:pt x="4180" y="3983"/>
                  <a:pt x="4225" y="3953"/>
                  <a:pt x="4268" y="3919"/>
                </a:cubicBezTo>
                <a:cubicBezTo>
                  <a:pt x="4389" y="3825"/>
                  <a:pt x="4884" y="3600"/>
                  <a:pt x="5392" y="3600"/>
                </a:cubicBezTo>
                <a:cubicBezTo>
                  <a:pt x="5636" y="3600"/>
                  <a:pt x="5839" y="3655"/>
                  <a:pt x="6002" y="3755"/>
                </a:cubicBezTo>
                <a:cubicBezTo>
                  <a:pt x="6045" y="3548"/>
                  <a:pt x="6096" y="3341"/>
                  <a:pt x="6165" y="3134"/>
                </a:cubicBezTo>
                <a:cubicBezTo>
                  <a:pt x="6225" y="2950"/>
                  <a:pt x="6289" y="2793"/>
                  <a:pt x="6351" y="2630"/>
                </a:cubicBezTo>
                <a:cubicBezTo>
                  <a:pt x="6046" y="2468"/>
                  <a:pt x="5716" y="2400"/>
                  <a:pt x="5392" y="2400"/>
                </a:cubicBezTo>
                <a:cubicBezTo>
                  <a:pt x="4682" y="2400"/>
                  <a:pt x="4009" y="2699"/>
                  <a:pt x="3740" y="2908"/>
                </a:cubicBezTo>
                <a:cubicBezTo>
                  <a:pt x="2955" y="3327"/>
                  <a:pt x="2625" y="3714"/>
                  <a:pt x="2130" y="5184"/>
                </a:cubicBezTo>
                <a:cubicBezTo>
                  <a:pt x="1700" y="6419"/>
                  <a:pt x="2212" y="7760"/>
                  <a:pt x="2464" y="8435"/>
                </a:cubicBezTo>
                <a:cubicBezTo>
                  <a:pt x="2156" y="9975"/>
                  <a:pt x="2583" y="10506"/>
                  <a:pt x="2583" y="10506"/>
                </a:cubicBezTo>
                <a:cubicBezTo>
                  <a:pt x="2806" y="10879"/>
                  <a:pt x="3185" y="11419"/>
                  <a:pt x="3185" y="12954"/>
                </a:cubicBezTo>
                <a:cubicBezTo>
                  <a:pt x="3185" y="14701"/>
                  <a:pt x="2084" y="15006"/>
                  <a:pt x="2084" y="15006"/>
                </a:cubicBezTo>
                <a:cubicBezTo>
                  <a:pt x="1191" y="15388"/>
                  <a:pt x="0" y="16199"/>
                  <a:pt x="0" y="18599"/>
                </a:cubicBezTo>
                <a:cubicBezTo>
                  <a:pt x="0" y="18599"/>
                  <a:pt x="0" y="19199"/>
                  <a:pt x="491" y="19199"/>
                </a:cubicBezTo>
                <a:lnTo>
                  <a:pt x="2680" y="19200"/>
                </a:lnTo>
                <a:cubicBezTo>
                  <a:pt x="2798" y="18755"/>
                  <a:pt x="2952" y="18353"/>
                  <a:pt x="3141" y="18000"/>
                </a:cubicBezTo>
                <a:lnTo>
                  <a:pt x="1018" y="17999"/>
                </a:lnTo>
                <a:cubicBezTo>
                  <a:pt x="1165" y="16859"/>
                  <a:pt x="1744" y="16429"/>
                  <a:pt x="2371" y="16155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34289" tIns="34289" rIns="34289" bIns="34289" anchor="ctr"/>
          <a:lstStyle/>
          <a:p>
            <a:pPr defTabSz="228536">
              <a:defRPr sz="2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562">
              <a:latin typeface="Poppins Regular" panose="00000500000000000000" pitchFamily="2" charset="-18"/>
              <a:cs typeface="Poppins Regular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209956727"/>
      </p:ext>
    </p:extLst>
  </p:cSld>
  <p:clrMapOvr>
    <a:masterClrMapping/>
  </p:clrMapOvr>
  <p:transition>
    <p:wheel spokes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 helye 3">
            <a:extLst>
              <a:ext uri="{FF2B5EF4-FFF2-40B4-BE49-F238E27FC236}">
                <a16:creationId xmlns:a16="http://schemas.microsoft.com/office/drawing/2014/main" id="{DF7EC146-30D3-63A1-CA09-CC4F4AB3EB1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3626" y="1639054"/>
            <a:ext cx="10779995" cy="3790171"/>
          </a:xfrm>
        </p:spPr>
        <p:txBody>
          <a:bodyPr/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u-HU" b="1" dirty="0">
                <a:solidFill>
                  <a:srgbClr val="173163"/>
                </a:solidFill>
              </a:rPr>
              <a:t>Öt napon keresztül mértük mindkét betegcsoportban:</a:t>
            </a: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hu-HU" dirty="0">
                <a:solidFill>
                  <a:srgbClr val="173163"/>
                </a:solidFill>
              </a:rPr>
              <a:t>ITO-</a:t>
            </a:r>
            <a:r>
              <a:rPr lang="hu-HU" dirty="0" err="1">
                <a:solidFill>
                  <a:srgbClr val="173163"/>
                </a:solidFill>
              </a:rPr>
              <a:t>on</a:t>
            </a:r>
            <a:r>
              <a:rPr lang="hu-HU" dirty="0">
                <a:solidFill>
                  <a:srgbClr val="173163"/>
                </a:solidFill>
              </a:rPr>
              <a:t> szokásos szeptikus és egyéb laborparamétereket</a:t>
            </a: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hu-HU" dirty="0" err="1">
                <a:solidFill>
                  <a:srgbClr val="173163"/>
                </a:solidFill>
              </a:rPr>
              <a:t>invazív</a:t>
            </a:r>
            <a:r>
              <a:rPr lang="hu-HU" dirty="0">
                <a:solidFill>
                  <a:srgbClr val="173163"/>
                </a:solidFill>
              </a:rPr>
              <a:t> </a:t>
            </a:r>
            <a:r>
              <a:rPr lang="hu-HU" dirty="0" err="1">
                <a:solidFill>
                  <a:srgbClr val="173163"/>
                </a:solidFill>
              </a:rPr>
              <a:t>hemodinamikai</a:t>
            </a:r>
            <a:r>
              <a:rPr lang="hu-HU" dirty="0">
                <a:solidFill>
                  <a:srgbClr val="173163"/>
                </a:solidFill>
              </a:rPr>
              <a:t> monitorozás (</a:t>
            </a:r>
            <a:r>
              <a:rPr lang="hu-HU" dirty="0" err="1">
                <a:solidFill>
                  <a:srgbClr val="173163"/>
                </a:solidFill>
              </a:rPr>
              <a:t>PiCCO</a:t>
            </a:r>
            <a:r>
              <a:rPr lang="hu-HU" dirty="0">
                <a:solidFill>
                  <a:srgbClr val="173163"/>
                </a:solidFill>
              </a:rPr>
              <a:t>) legfontosabb paramétereit</a:t>
            </a: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hu-HU" dirty="0">
                <a:solidFill>
                  <a:srgbClr val="173163"/>
                </a:solidFill>
              </a:rPr>
              <a:t>lélegeztetési, </a:t>
            </a:r>
            <a:r>
              <a:rPr lang="hu-HU" dirty="0" err="1">
                <a:solidFill>
                  <a:srgbClr val="173163"/>
                </a:solidFill>
              </a:rPr>
              <a:t>vazopresszor</a:t>
            </a:r>
            <a:r>
              <a:rPr lang="hu-HU" dirty="0">
                <a:solidFill>
                  <a:srgbClr val="173163"/>
                </a:solidFill>
              </a:rPr>
              <a:t> és antibiotikum igényt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hu-HU" dirty="0"/>
          </a:p>
        </p:txBody>
      </p:sp>
      <p:sp>
        <p:nvSpPr>
          <p:cNvPr id="6" name="Szöveg helye 5">
            <a:extLst>
              <a:ext uri="{FF2B5EF4-FFF2-40B4-BE49-F238E27FC236}">
                <a16:creationId xmlns:a16="http://schemas.microsoft.com/office/drawing/2014/main" id="{980805F0-08EC-3E87-7539-C1D12E2C8A7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hu-HU" sz="2000" dirty="0"/>
              <a:t>Anyag és módszertan</a:t>
            </a:r>
          </a:p>
        </p:txBody>
      </p:sp>
      <p:sp>
        <p:nvSpPr>
          <p:cNvPr id="2" name="Shape 2617">
            <a:extLst>
              <a:ext uri="{FF2B5EF4-FFF2-40B4-BE49-F238E27FC236}">
                <a16:creationId xmlns:a16="http://schemas.microsoft.com/office/drawing/2014/main" id="{5F8BDE83-5644-7107-ED20-A6223298347C}"/>
              </a:ext>
            </a:extLst>
          </p:cNvPr>
          <p:cNvSpPr/>
          <p:nvPr/>
        </p:nvSpPr>
        <p:spPr>
          <a:xfrm>
            <a:off x="5099317" y="618207"/>
            <a:ext cx="417600" cy="417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457" y="20400"/>
                </a:moveTo>
                <a:cubicBezTo>
                  <a:pt x="4686" y="18711"/>
                  <a:pt x="5897" y="18036"/>
                  <a:pt x="7134" y="17493"/>
                </a:cubicBezTo>
                <a:lnTo>
                  <a:pt x="7173" y="17477"/>
                </a:lnTo>
                <a:cubicBezTo>
                  <a:pt x="8055" y="17190"/>
                  <a:pt x="9626" y="16039"/>
                  <a:pt x="9626" y="13569"/>
                </a:cubicBezTo>
                <a:cubicBezTo>
                  <a:pt x="9626" y="11474"/>
                  <a:pt x="8932" y="10452"/>
                  <a:pt x="8558" y="9902"/>
                </a:cubicBezTo>
                <a:cubicBezTo>
                  <a:pt x="8484" y="9791"/>
                  <a:pt x="8394" y="9649"/>
                  <a:pt x="8414" y="9680"/>
                </a:cubicBezTo>
                <a:cubicBezTo>
                  <a:pt x="8384" y="9599"/>
                  <a:pt x="8237" y="9129"/>
                  <a:pt x="8449" y="8035"/>
                </a:cubicBezTo>
                <a:cubicBezTo>
                  <a:pt x="8549" y="7522"/>
                  <a:pt x="8380" y="7241"/>
                  <a:pt x="8380" y="7241"/>
                </a:cubicBezTo>
                <a:cubicBezTo>
                  <a:pt x="8112" y="6505"/>
                  <a:pt x="7614" y="5133"/>
                  <a:pt x="7988" y="4025"/>
                </a:cubicBezTo>
                <a:cubicBezTo>
                  <a:pt x="8490" y="2492"/>
                  <a:pt x="8935" y="2190"/>
                  <a:pt x="9741" y="1747"/>
                </a:cubicBezTo>
                <a:cubicBezTo>
                  <a:pt x="9788" y="1721"/>
                  <a:pt x="9834" y="1691"/>
                  <a:pt x="9877" y="1657"/>
                </a:cubicBezTo>
                <a:cubicBezTo>
                  <a:pt x="10029" y="1535"/>
                  <a:pt x="10674" y="1200"/>
                  <a:pt x="11403" y="1200"/>
                </a:cubicBezTo>
                <a:cubicBezTo>
                  <a:pt x="11768" y="1200"/>
                  <a:pt x="12075" y="1285"/>
                  <a:pt x="12318" y="1454"/>
                </a:cubicBezTo>
                <a:cubicBezTo>
                  <a:pt x="12610" y="1655"/>
                  <a:pt x="12890" y="2039"/>
                  <a:pt x="13313" y="3271"/>
                </a:cubicBezTo>
                <a:cubicBezTo>
                  <a:pt x="14101" y="5469"/>
                  <a:pt x="13602" y="6698"/>
                  <a:pt x="13350" y="7124"/>
                </a:cubicBezTo>
                <a:cubicBezTo>
                  <a:pt x="13183" y="7407"/>
                  <a:pt x="13126" y="7764"/>
                  <a:pt x="13191" y="8102"/>
                </a:cubicBezTo>
                <a:cubicBezTo>
                  <a:pt x="13386" y="9109"/>
                  <a:pt x="13260" y="9534"/>
                  <a:pt x="13227" y="9619"/>
                </a:cubicBezTo>
                <a:cubicBezTo>
                  <a:pt x="13219" y="9631"/>
                  <a:pt x="13101" y="9814"/>
                  <a:pt x="13041" y="9902"/>
                </a:cubicBezTo>
                <a:cubicBezTo>
                  <a:pt x="12668" y="10452"/>
                  <a:pt x="11973" y="11474"/>
                  <a:pt x="11973" y="13569"/>
                </a:cubicBezTo>
                <a:cubicBezTo>
                  <a:pt x="11973" y="16039"/>
                  <a:pt x="13545" y="17190"/>
                  <a:pt x="14427" y="17477"/>
                </a:cubicBezTo>
                <a:lnTo>
                  <a:pt x="14466" y="17493"/>
                </a:lnTo>
                <a:cubicBezTo>
                  <a:pt x="15703" y="18036"/>
                  <a:pt x="16914" y="18711"/>
                  <a:pt x="17143" y="20400"/>
                </a:cubicBezTo>
                <a:cubicBezTo>
                  <a:pt x="17143" y="20400"/>
                  <a:pt x="4457" y="20400"/>
                  <a:pt x="4457" y="20400"/>
                </a:cubicBezTo>
                <a:close/>
                <a:moveTo>
                  <a:pt x="14715" y="16328"/>
                </a:moveTo>
                <a:cubicBezTo>
                  <a:pt x="14715" y="16328"/>
                  <a:pt x="12955" y="15815"/>
                  <a:pt x="12955" y="13569"/>
                </a:cubicBezTo>
                <a:cubicBezTo>
                  <a:pt x="12955" y="11596"/>
                  <a:pt x="13678" y="10901"/>
                  <a:pt x="13957" y="10421"/>
                </a:cubicBezTo>
                <a:cubicBezTo>
                  <a:pt x="13957" y="10421"/>
                  <a:pt x="14531" y="9807"/>
                  <a:pt x="14146" y="7826"/>
                </a:cubicBezTo>
                <a:cubicBezTo>
                  <a:pt x="14787" y="6740"/>
                  <a:pt x="14995" y="4972"/>
                  <a:pt x="14211" y="2789"/>
                </a:cubicBezTo>
                <a:cubicBezTo>
                  <a:pt x="13774" y="1514"/>
                  <a:pt x="13389" y="815"/>
                  <a:pt x="12801" y="409"/>
                </a:cubicBezTo>
                <a:cubicBezTo>
                  <a:pt x="12370" y="110"/>
                  <a:pt x="11880" y="0"/>
                  <a:pt x="11403" y="0"/>
                </a:cubicBezTo>
                <a:cubicBezTo>
                  <a:pt x="10516" y="0"/>
                  <a:pt x="9675" y="384"/>
                  <a:pt x="9339" y="653"/>
                </a:cubicBezTo>
                <a:cubicBezTo>
                  <a:pt x="8357" y="1192"/>
                  <a:pt x="7697" y="1688"/>
                  <a:pt x="7077" y="3579"/>
                </a:cubicBezTo>
                <a:cubicBezTo>
                  <a:pt x="6540" y="5168"/>
                  <a:pt x="7179" y="6892"/>
                  <a:pt x="7494" y="7758"/>
                </a:cubicBezTo>
                <a:cubicBezTo>
                  <a:pt x="7110" y="9740"/>
                  <a:pt x="7642" y="10421"/>
                  <a:pt x="7642" y="10421"/>
                </a:cubicBezTo>
                <a:cubicBezTo>
                  <a:pt x="7922" y="10901"/>
                  <a:pt x="8644" y="11596"/>
                  <a:pt x="8644" y="13569"/>
                </a:cubicBezTo>
                <a:cubicBezTo>
                  <a:pt x="8644" y="15815"/>
                  <a:pt x="6885" y="16328"/>
                  <a:pt x="6885" y="16328"/>
                </a:cubicBezTo>
                <a:cubicBezTo>
                  <a:pt x="5768" y="16819"/>
                  <a:pt x="3436" y="17760"/>
                  <a:pt x="3436" y="21000"/>
                </a:cubicBezTo>
                <a:cubicBezTo>
                  <a:pt x="3436" y="21000"/>
                  <a:pt x="3436" y="21600"/>
                  <a:pt x="3927" y="21600"/>
                </a:cubicBezTo>
                <a:lnTo>
                  <a:pt x="17673" y="21600"/>
                </a:lnTo>
                <a:cubicBezTo>
                  <a:pt x="18164" y="21600"/>
                  <a:pt x="18164" y="21000"/>
                  <a:pt x="18164" y="21000"/>
                </a:cubicBezTo>
                <a:cubicBezTo>
                  <a:pt x="18164" y="17760"/>
                  <a:pt x="15832" y="16819"/>
                  <a:pt x="14715" y="16328"/>
                </a:cubicBezTo>
                <a:moveTo>
                  <a:pt x="19516" y="15006"/>
                </a:moveTo>
                <a:cubicBezTo>
                  <a:pt x="19516" y="15006"/>
                  <a:pt x="18416" y="14701"/>
                  <a:pt x="18416" y="12954"/>
                </a:cubicBezTo>
                <a:cubicBezTo>
                  <a:pt x="18416" y="11419"/>
                  <a:pt x="18794" y="10879"/>
                  <a:pt x="19017" y="10506"/>
                </a:cubicBezTo>
                <a:cubicBezTo>
                  <a:pt x="19017" y="10506"/>
                  <a:pt x="19443" y="9975"/>
                  <a:pt x="19136" y="8435"/>
                </a:cubicBezTo>
                <a:cubicBezTo>
                  <a:pt x="19388" y="7760"/>
                  <a:pt x="19900" y="6419"/>
                  <a:pt x="19470" y="5184"/>
                </a:cubicBezTo>
                <a:cubicBezTo>
                  <a:pt x="18974" y="3714"/>
                  <a:pt x="18645" y="3327"/>
                  <a:pt x="17860" y="2908"/>
                </a:cubicBezTo>
                <a:cubicBezTo>
                  <a:pt x="17591" y="2699"/>
                  <a:pt x="16918" y="2400"/>
                  <a:pt x="16208" y="2400"/>
                </a:cubicBezTo>
                <a:cubicBezTo>
                  <a:pt x="15873" y="2400"/>
                  <a:pt x="15531" y="2473"/>
                  <a:pt x="15218" y="2647"/>
                </a:cubicBezTo>
                <a:cubicBezTo>
                  <a:pt x="15343" y="3035"/>
                  <a:pt x="15449" y="3420"/>
                  <a:pt x="15525" y="3799"/>
                </a:cubicBezTo>
                <a:cubicBezTo>
                  <a:pt x="15537" y="3790"/>
                  <a:pt x="15550" y="3779"/>
                  <a:pt x="15563" y="3770"/>
                </a:cubicBezTo>
                <a:cubicBezTo>
                  <a:pt x="15730" y="3657"/>
                  <a:pt x="15948" y="3600"/>
                  <a:pt x="16208" y="3600"/>
                </a:cubicBezTo>
                <a:cubicBezTo>
                  <a:pt x="16716" y="3600"/>
                  <a:pt x="17211" y="3825"/>
                  <a:pt x="17332" y="3919"/>
                </a:cubicBezTo>
                <a:cubicBezTo>
                  <a:pt x="17375" y="3953"/>
                  <a:pt x="17421" y="3983"/>
                  <a:pt x="17467" y="4008"/>
                </a:cubicBezTo>
                <a:cubicBezTo>
                  <a:pt x="17950" y="4265"/>
                  <a:pt x="18131" y="4362"/>
                  <a:pt x="18562" y="5641"/>
                </a:cubicBezTo>
                <a:cubicBezTo>
                  <a:pt x="18822" y="6387"/>
                  <a:pt x="18452" y="7378"/>
                  <a:pt x="18253" y="7911"/>
                </a:cubicBezTo>
                <a:cubicBezTo>
                  <a:pt x="18161" y="8156"/>
                  <a:pt x="18130" y="8457"/>
                  <a:pt x="18182" y="8718"/>
                </a:cubicBezTo>
                <a:cubicBezTo>
                  <a:pt x="18316" y="9392"/>
                  <a:pt x="18254" y="9706"/>
                  <a:pt x="18232" y="9784"/>
                </a:cubicBezTo>
                <a:cubicBezTo>
                  <a:pt x="18230" y="9788"/>
                  <a:pt x="18227" y="9793"/>
                  <a:pt x="18224" y="9798"/>
                </a:cubicBezTo>
                <a:lnTo>
                  <a:pt x="18191" y="9853"/>
                </a:lnTo>
                <a:cubicBezTo>
                  <a:pt x="17926" y="10290"/>
                  <a:pt x="17434" y="11106"/>
                  <a:pt x="17434" y="12954"/>
                </a:cubicBezTo>
                <a:cubicBezTo>
                  <a:pt x="17434" y="15019"/>
                  <a:pt x="18570" y="15933"/>
                  <a:pt x="19229" y="16155"/>
                </a:cubicBezTo>
                <a:cubicBezTo>
                  <a:pt x="19856" y="16429"/>
                  <a:pt x="20435" y="16859"/>
                  <a:pt x="20582" y="17999"/>
                </a:cubicBezTo>
                <a:lnTo>
                  <a:pt x="18459" y="18000"/>
                </a:lnTo>
                <a:cubicBezTo>
                  <a:pt x="18647" y="18353"/>
                  <a:pt x="18802" y="18755"/>
                  <a:pt x="18920" y="19200"/>
                </a:cubicBezTo>
                <a:lnTo>
                  <a:pt x="21109" y="19199"/>
                </a:lnTo>
                <a:cubicBezTo>
                  <a:pt x="21600" y="19199"/>
                  <a:pt x="21600" y="18599"/>
                  <a:pt x="21600" y="18599"/>
                </a:cubicBezTo>
                <a:cubicBezTo>
                  <a:pt x="21600" y="16199"/>
                  <a:pt x="20410" y="15388"/>
                  <a:pt x="19516" y="15006"/>
                </a:cubicBezTo>
                <a:moveTo>
                  <a:pt x="2371" y="16155"/>
                </a:moveTo>
                <a:cubicBezTo>
                  <a:pt x="3030" y="15933"/>
                  <a:pt x="4166" y="15019"/>
                  <a:pt x="4166" y="12954"/>
                </a:cubicBezTo>
                <a:cubicBezTo>
                  <a:pt x="4166" y="11106"/>
                  <a:pt x="3673" y="10290"/>
                  <a:pt x="3409" y="9853"/>
                </a:cubicBezTo>
                <a:lnTo>
                  <a:pt x="3376" y="9798"/>
                </a:lnTo>
                <a:cubicBezTo>
                  <a:pt x="3373" y="9793"/>
                  <a:pt x="3370" y="9788"/>
                  <a:pt x="3367" y="9784"/>
                </a:cubicBezTo>
                <a:cubicBezTo>
                  <a:pt x="3346" y="9706"/>
                  <a:pt x="3283" y="9392"/>
                  <a:pt x="3418" y="8718"/>
                </a:cubicBezTo>
                <a:cubicBezTo>
                  <a:pt x="3470" y="8457"/>
                  <a:pt x="3439" y="8156"/>
                  <a:pt x="3347" y="7911"/>
                </a:cubicBezTo>
                <a:cubicBezTo>
                  <a:pt x="3148" y="7378"/>
                  <a:pt x="2778" y="6387"/>
                  <a:pt x="3038" y="5641"/>
                </a:cubicBezTo>
                <a:cubicBezTo>
                  <a:pt x="3469" y="4362"/>
                  <a:pt x="3649" y="4265"/>
                  <a:pt x="4133" y="4008"/>
                </a:cubicBezTo>
                <a:cubicBezTo>
                  <a:pt x="4180" y="3983"/>
                  <a:pt x="4225" y="3953"/>
                  <a:pt x="4268" y="3919"/>
                </a:cubicBezTo>
                <a:cubicBezTo>
                  <a:pt x="4389" y="3825"/>
                  <a:pt x="4884" y="3600"/>
                  <a:pt x="5392" y="3600"/>
                </a:cubicBezTo>
                <a:cubicBezTo>
                  <a:pt x="5636" y="3600"/>
                  <a:pt x="5839" y="3655"/>
                  <a:pt x="6002" y="3755"/>
                </a:cubicBezTo>
                <a:cubicBezTo>
                  <a:pt x="6045" y="3548"/>
                  <a:pt x="6096" y="3341"/>
                  <a:pt x="6165" y="3134"/>
                </a:cubicBezTo>
                <a:cubicBezTo>
                  <a:pt x="6225" y="2950"/>
                  <a:pt x="6289" y="2793"/>
                  <a:pt x="6351" y="2630"/>
                </a:cubicBezTo>
                <a:cubicBezTo>
                  <a:pt x="6046" y="2468"/>
                  <a:pt x="5716" y="2400"/>
                  <a:pt x="5392" y="2400"/>
                </a:cubicBezTo>
                <a:cubicBezTo>
                  <a:pt x="4682" y="2400"/>
                  <a:pt x="4009" y="2699"/>
                  <a:pt x="3740" y="2908"/>
                </a:cubicBezTo>
                <a:cubicBezTo>
                  <a:pt x="2955" y="3327"/>
                  <a:pt x="2625" y="3714"/>
                  <a:pt x="2130" y="5184"/>
                </a:cubicBezTo>
                <a:cubicBezTo>
                  <a:pt x="1700" y="6419"/>
                  <a:pt x="2212" y="7760"/>
                  <a:pt x="2464" y="8435"/>
                </a:cubicBezTo>
                <a:cubicBezTo>
                  <a:pt x="2156" y="9975"/>
                  <a:pt x="2583" y="10506"/>
                  <a:pt x="2583" y="10506"/>
                </a:cubicBezTo>
                <a:cubicBezTo>
                  <a:pt x="2806" y="10879"/>
                  <a:pt x="3185" y="11419"/>
                  <a:pt x="3185" y="12954"/>
                </a:cubicBezTo>
                <a:cubicBezTo>
                  <a:pt x="3185" y="14701"/>
                  <a:pt x="2084" y="15006"/>
                  <a:pt x="2084" y="15006"/>
                </a:cubicBezTo>
                <a:cubicBezTo>
                  <a:pt x="1191" y="15388"/>
                  <a:pt x="0" y="16199"/>
                  <a:pt x="0" y="18599"/>
                </a:cubicBezTo>
                <a:cubicBezTo>
                  <a:pt x="0" y="18599"/>
                  <a:pt x="0" y="19199"/>
                  <a:pt x="491" y="19199"/>
                </a:cubicBezTo>
                <a:lnTo>
                  <a:pt x="2680" y="19200"/>
                </a:lnTo>
                <a:cubicBezTo>
                  <a:pt x="2798" y="18755"/>
                  <a:pt x="2952" y="18353"/>
                  <a:pt x="3141" y="18000"/>
                </a:cubicBezTo>
                <a:lnTo>
                  <a:pt x="1018" y="17999"/>
                </a:lnTo>
                <a:cubicBezTo>
                  <a:pt x="1165" y="16859"/>
                  <a:pt x="1744" y="16429"/>
                  <a:pt x="2371" y="16155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34289" tIns="34289" rIns="34289" bIns="34289" anchor="ctr"/>
          <a:lstStyle/>
          <a:p>
            <a:pPr defTabSz="228536">
              <a:defRPr sz="2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562">
              <a:latin typeface="Poppins Regular" panose="00000500000000000000" pitchFamily="2" charset="-18"/>
              <a:cs typeface="Poppins Regular" panose="00000500000000000000" pitchFamily="2" charset="-18"/>
            </a:endParaRPr>
          </a:p>
        </p:txBody>
      </p:sp>
      <p:sp>
        <p:nvSpPr>
          <p:cNvPr id="3" name="Szöveg helye 6">
            <a:extLst>
              <a:ext uri="{FF2B5EF4-FFF2-40B4-BE49-F238E27FC236}">
                <a16:creationId xmlns:a16="http://schemas.microsoft.com/office/drawing/2014/main" id="{0FE28DE9-502B-CEE4-413D-3436F4F2FE13}"/>
              </a:ext>
            </a:extLst>
          </p:cNvPr>
          <p:cNvSpPr txBox="1">
            <a:spLocks/>
          </p:cNvSpPr>
          <p:nvPr/>
        </p:nvSpPr>
        <p:spPr>
          <a:xfrm>
            <a:off x="881108" y="5089729"/>
            <a:ext cx="10361604" cy="2377562"/>
          </a:xfrm>
          <a:prstGeom prst="rect">
            <a:avLst/>
          </a:prstGeom>
        </p:spPr>
        <p:txBody>
          <a:bodyPr lIns="50400" tIns="50400" rIns="50400" bIns="50400"/>
          <a:lstStyle>
            <a:lvl1pPr marL="0" indent="0" algn="l" defTabSz="914399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kern="1200">
                <a:solidFill>
                  <a:srgbClr val="121D46"/>
                </a:solidFill>
                <a:latin typeface="Poppins regular" panose="00000500000000000000" pitchFamily="2" charset="-18"/>
                <a:ea typeface="+mn-ea"/>
                <a:cs typeface="Poppins regular" panose="00000500000000000000" pitchFamily="2" charset="-18"/>
              </a:defRPr>
            </a:lvl1pPr>
            <a:lvl2pPr marL="457200" indent="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99" indent="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98" indent="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98" indent="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97" indent="-22860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96" indent="-22860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96" indent="-22860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95" indent="-228600" algn="l" defTabSz="91439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hu-HU" dirty="0"/>
          </a:p>
        </p:txBody>
      </p:sp>
      <p:sp>
        <p:nvSpPr>
          <p:cNvPr id="5" name="Szöveg helye 6">
            <a:extLst>
              <a:ext uri="{FF2B5EF4-FFF2-40B4-BE49-F238E27FC236}">
                <a16:creationId xmlns:a16="http://schemas.microsoft.com/office/drawing/2014/main" id="{0FE28DE9-502B-CEE4-413D-3436F4F2FE13}"/>
              </a:ext>
            </a:extLst>
          </p:cNvPr>
          <p:cNvSpPr txBox="1">
            <a:spLocks/>
          </p:cNvSpPr>
          <p:nvPr/>
        </p:nvSpPr>
        <p:spPr>
          <a:xfrm>
            <a:off x="753626" y="3941458"/>
            <a:ext cx="10696774" cy="1908871"/>
          </a:xfrm>
          <a:prstGeom prst="rect">
            <a:avLst/>
          </a:prstGeom>
        </p:spPr>
        <p:txBody>
          <a:bodyPr lIns="50400" tIns="50400" rIns="50400" bIns="50400"/>
          <a:lstStyle>
            <a:defPPr>
              <a:defRPr lang="en-US"/>
            </a:defPPr>
            <a:lvl1pPr marL="0" algn="l" defTabSz="382676" rtl="0" eaLnBrk="1" latinLnBrk="0" hangingPunct="1">
              <a:defRPr sz="15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2676" algn="l" defTabSz="382676" rtl="0" eaLnBrk="1" latinLnBrk="0" hangingPunct="1">
              <a:defRPr sz="15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65353" algn="l" defTabSz="382676" rtl="0" eaLnBrk="1" latinLnBrk="0" hangingPunct="1">
              <a:defRPr sz="15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8029" algn="l" defTabSz="382676" rtl="0" eaLnBrk="1" latinLnBrk="0" hangingPunct="1">
              <a:defRPr sz="15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30706" algn="l" defTabSz="382676" rtl="0" eaLnBrk="1" latinLnBrk="0" hangingPunct="1">
              <a:defRPr sz="15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13382" algn="l" defTabSz="382676" rtl="0" eaLnBrk="1" latinLnBrk="0" hangingPunct="1">
              <a:defRPr sz="15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96058" algn="l" defTabSz="382676" rtl="0" eaLnBrk="1" latinLnBrk="0" hangingPunct="1">
              <a:defRPr sz="15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78735" algn="l" defTabSz="382676" rtl="0" eaLnBrk="1" latinLnBrk="0" hangingPunct="1">
              <a:defRPr sz="15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61411" algn="l" defTabSz="382676" rtl="0" eaLnBrk="1" latinLnBrk="0" hangingPunct="1">
              <a:defRPr sz="15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>
                <a:solidFill>
                  <a:srgbClr val="9DA8C4"/>
                </a:solidFill>
                <a:latin typeface="Poppins Regular" panose="00000500000000000000" charset="-18"/>
                <a:cs typeface="Poppins Regular" panose="00000500000000000000" charset="-18"/>
              </a:rPr>
              <a:t>Statisztikai Analízis: IBPM SPSS Software ™ 26, JASP </a:t>
            </a:r>
            <a:r>
              <a:rPr lang="en-US" sz="1800" dirty="0">
                <a:solidFill>
                  <a:srgbClr val="9DA8C4"/>
                </a:solidFill>
                <a:effectLst/>
                <a:latin typeface="Palatino Linotype" panose="020405020505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0.16.3 </a:t>
            </a:r>
          </a:p>
          <a:p>
            <a:r>
              <a:rPr lang="en-US" sz="1800" dirty="0">
                <a:solidFill>
                  <a:srgbClr val="173163"/>
                </a:solidFill>
                <a:effectLst/>
                <a:latin typeface="Palatino Linotype" panose="020405020505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Fischer-</a:t>
            </a:r>
            <a:r>
              <a:rPr lang="en-US" sz="1800" dirty="0" err="1">
                <a:solidFill>
                  <a:srgbClr val="173163"/>
                </a:solidFill>
                <a:effectLst/>
                <a:latin typeface="Palatino Linotype" panose="020405020505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féle</a:t>
            </a:r>
            <a:r>
              <a:rPr lang="en-US" sz="1800" dirty="0">
                <a:solidFill>
                  <a:srgbClr val="173163"/>
                </a:solidFill>
                <a:effectLst/>
                <a:latin typeface="Palatino Linotype" panose="020405020505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173163"/>
                </a:solidFill>
                <a:effectLst/>
                <a:latin typeface="Palatino Linotype" panose="020405020505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egzakt</a:t>
            </a:r>
            <a:r>
              <a:rPr lang="en-US" sz="1800" dirty="0">
                <a:solidFill>
                  <a:srgbClr val="173163"/>
                </a:solidFill>
                <a:effectLst/>
                <a:latin typeface="Palatino Linotype" panose="020405020505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-, Mann- Whitney U-</a:t>
            </a:r>
            <a:r>
              <a:rPr lang="en-US" sz="1800" dirty="0" err="1">
                <a:solidFill>
                  <a:srgbClr val="173163"/>
                </a:solidFill>
                <a:effectLst/>
                <a:latin typeface="Palatino Linotype" panose="020405020505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teszt</a:t>
            </a:r>
            <a:r>
              <a:rPr lang="en-US" sz="1800" dirty="0">
                <a:solidFill>
                  <a:srgbClr val="173163"/>
                </a:solidFill>
                <a:effectLst/>
                <a:latin typeface="Palatino Linotype" panose="020405020505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Chi-</a:t>
            </a:r>
            <a:r>
              <a:rPr lang="en-US" sz="1800" dirty="0" err="1">
                <a:solidFill>
                  <a:srgbClr val="173163"/>
                </a:solidFill>
                <a:effectLst/>
                <a:latin typeface="Palatino Linotype" panose="020405020505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négyzet</a:t>
            </a:r>
            <a:r>
              <a:rPr lang="en-US" sz="1800" dirty="0">
                <a:solidFill>
                  <a:srgbClr val="173163"/>
                </a:solidFill>
                <a:effectLst/>
                <a:latin typeface="Palatino Linotype" panose="020405020505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-, </a:t>
            </a:r>
            <a:r>
              <a:rPr lang="en-US" sz="1800" dirty="0" err="1">
                <a:solidFill>
                  <a:srgbClr val="173163"/>
                </a:solidFill>
                <a:effectLst/>
                <a:latin typeface="Palatino Linotype" panose="020405020505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kétmintás</a:t>
            </a:r>
            <a:r>
              <a:rPr lang="en-US" sz="1800" dirty="0">
                <a:solidFill>
                  <a:srgbClr val="173163"/>
                </a:solidFill>
                <a:effectLst/>
                <a:latin typeface="Palatino Linotype" panose="020405020505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T-</a:t>
            </a:r>
            <a:r>
              <a:rPr lang="en-US" sz="1800" dirty="0" err="1">
                <a:solidFill>
                  <a:srgbClr val="173163"/>
                </a:solidFill>
                <a:effectLst/>
                <a:latin typeface="Palatino Linotype" panose="020405020505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próbát</a:t>
            </a:r>
            <a:r>
              <a:rPr lang="en-US" sz="1800" dirty="0">
                <a:solidFill>
                  <a:srgbClr val="173163"/>
                </a:solidFill>
                <a:latin typeface="Palatino Linotype" panose="020405020505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173163"/>
                </a:solidFill>
                <a:effectLst/>
                <a:latin typeface="Palatino Linotype" panose="020405020505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és</a:t>
            </a:r>
            <a:r>
              <a:rPr lang="en-US" sz="1800" dirty="0">
                <a:solidFill>
                  <a:srgbClr val="173163"/>
                </a:solidFill>
                <a:effectLst/>
                <a:latin typeface="Palatino Linotype" panose="020405020505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173163"/>
                </a:solidFill>
                <a:effectLst/>
                <a:latin typeface="Palatino Linotype" panose="020405020505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lineáris</a:t>
            </a:r>
            <a:r>
              <a:rPr lang="en-US" sz="1800" dirty="0">
                <a:solidFill>
                  <a:srgbClr val="173163"/>
                </a:solidFill>
                <a:effectLst/>
                <a:latin typeface="Palatino Linotype" panose="020405020505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173163"/>
                </a:solidFill>
                <a:effectLst/>
                <a:latin typeface="Palatino Linotype" panose="020405020505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vegyes</a:t>
            </a:r>
            <a:r>
              <a:rPr lang="en-US" sz="1800" dirty="0">
                <a:solidFill>
                  <a:srgbClr val="173163"/>
                </a:solidFill>
                <a:effectLst/>
                <a:latin typeface="Palatino Linotype" panose="020405020505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173163"/>
                </a:solidFill>
                <a:effectLst/>
                <a:latin typeface="Palatino Linotype" panose="020405020505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hatásmodellt</a:t>
            </a:r>
            <a:r>
              <a:rPr lang="en-US" sz="1800" dirty="0">
                <a:solidFill>
                  <a:srgbClr val="173163"/>
                </a:solidFill>
                <a:effectLst/>
                <a:latin typeface="Palatino Linotype" panose="020405020505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173163"/>
                </a:solidFill>
                <a:effectLst/>
                <a:latin typeface="Palatino Linotype" panose="020405020505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használtunk</a:t>
            </a:r>
            <a:r>
              <a:rPr lang="en-US" sz="1800" dirty="0">
                <a:solidFill>
                  <a:srgbClr val="173163"/>
                </a:solidFill>
                <a:effectLst/>
                <a:latin typeface="Palatino Linotype" panose="020405020505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  <a:endParaRPr lang="hu-HU" dirty="0">
              <a:solidFill>
                <a:srgbClr val="173163"/>
              </a:solidFill>
              <a:latin typeface="Poppins Regular" panose="00000500000000000000" charset="-18"/>
              <a:cs typeface="Poppins Regular" panose="00000500000000000000" charset="-18"/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32106066"/>
      </p:ext>
    </p:extLst>
  </p:cSld>
  <p:clrMapOvr>
    <a:masterClrMapping/>
  </p:clrMapOvr>
  <p:transition>
    <p:wheel spokes="1"/>
  </p:transition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ok-template-HU.pptx" id="{5902C0CD-3840-4895-98FC-91488E0E1C10}" vid="{94FCA8B2-C161-4BBE-BA04-7AB4325899AD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2" Type="http://schemas.microsoft.com/office/2011/relationships/webextension" Target="webextension2.xml"/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  <wetp:taskpane dockstate="right" visibility="0" width="350" row="1">
    <wetp:webextensionref xmlns:r="http://schemas.openxmlformats.org/officeDocument/2006/relationships" r:id="rId2"/>
  </wetp:taskpane>
</wetp:taskpanes>
</file>

<file path=ppt/webextensions/webextension1.xml><?xml version="1.0" encoding="utf-8"?>
<we:webextension xmlns:we="http://schemas.microsoft.com/office/webextensions/webextension/2010/11" id="{3447B2F6-10F0-4AC1-8A05-0BEE4877708B}">
  <we:reference id="f9ca3da2-1c13-4389-91ce-67dc3ac614b2" version="1.0.0.0" store="EXCatalog" storeType="EXCatalog"/>
  <we:alternateReferences/>
  <we:properties/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600CEB67-9BD5-4DB8-812D-2256064785E8}">
  <we:reference id="22ff87a5-132f-4d52-9e97-94d888e4dd91" version="3.8.0.0" store="EXCatalog" storeType="EXCatalog"/>
  <we:alternateReferences>
    <we:reference id="WA104380050" version="3.8.0.0" store="hu-HU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2591</TotalTime>
  <Words>1492</Words>
  <Application>Microsoft Office PowerPoint</Application>
  <PresentationFormat>Szélesvásznú</PresentationFormat>
  <Paragraphs>233</Paragraphs>
  <Slides>17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10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17</vt:i4>
      </vt:variant>
    </vt:vector>
  </HeadingPairs>
  <TitlesOfParts>
    <vt:vector size="28" baseType="lpstr">
      <vt:lpstr>Palatino Linotype</vt:lpstr>
      <vt:lpstr>arial</vt:lpstr>
      <vt:lpstr>Calibri</vt:lpstr>
      <vt:lpstr>Tahoma</vt:lpstr>
      <vt:lpstr>Poppins Regular</vt:lpstr>
      <vt:lpstr>Poppins Bold</vt:lpstr>
      <vt:lpstr>arial</vt:lpstr>
      <vt:lpstr>Wingdings</vt:lpstr>
      <vt:lpstr>Poppins Regular</vt:lpstr>
      <vt:lpstr>Cambria Math</vt:lpstr>
      <vt:lpstr>Office-téma</vt:lpstr>
      <vt:lpstr>Kombinált vitamin szupplementáció szeptikus sokkban- ma is kérdéses</vt:lpstr>
      <vt:lpstr>PowerPoint-bemutató</vt:lpstr>
      <vt:lpstr>   Nagyon fiatal (&lt;1 év ) és idős (&gt;75 év), vagy nagyon gyenge egészségi állapotú személyek  Olyan betegek, akiknek az immunrendszere károsodott, beleértve a következőket: - kemoterápiás kezelés alatt álló tumoros betegek - olyan betegek, akiknek az immunfunkciója károsodott (pl. cukorbetegek,splenectomián átesettek, sarlósejtes anaemiában szenvedők) - tartósan szteroidokat szedők - immunszuppresszáns gyógyszereket szedők: pl. reumatoid artitiszben szenvedők - olyan személyek, akik az elmúlt 6 hétben műtéten vagy más invazív beavatkozáson estek át - olyan személyek, akiknél a bőr integritása sérült - intravénásan kábítószerrel visszaélő személyek - olyan személyek, akiknek intravazális eszközük/ katéterük van  A terhes, szült, terhességmegszakításon vagy vetélésen átesett nők az elmúlt 6 hétben. Különösen azok a nők ,akik :  - deprimált immunrendszerrel rendelkeznek - terhességi cukorbetegségben / cukorbetegségben vagy egyéb társbetegségben szenvednek - akiknél invazív beavatkozásra volt szükség (pl. császármetszés) - szoros kapcsolatban áll/állt például A csoportú streptococcus fertőzésben szenvedő személyekkel - folyamatos hüvelyi vérzés vagy kellemetlen hüvelyi folyás jelentkezik </vt:lpstr>
      <vt:lpstr>P.E. Marik és munkacsoportja 2017 : C-vitamin, a tiamin és a hidrokortizon  mint a szeptikus betegek szupportív terápiája</vt:lpstr>
      <vt:lpstr>Szent-Györgyi Albert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Gépi lélegezetés és vazopresszor igény alakulása</vt:lpstr>
      <vt:lpstr>Invazív haemodinamikai mérések</vt:lpstr>
      <vt:lpstr>Vesefunkciós paraméterek</vt:lpstr>
      <vt:lpstr>PowerPoint-bemutató</vt:lpstr>
      <vt:lpstr>PowerPoint-bemutató</vt:lpstr>
      <vt:lpstr>Köszönöm a megtisztelő figyelmet!</vt:lpstr>
    </vt:vector>
  </TitlesOfParts>
  <Company>Pécsi Tudományegyetem Általáson Orvostudomámyi Kar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Czulák Szilvia</dc:creator>
  <cp:lastModifiedBy>Dr. Tóth Natália</cp:lastModifiedBy>
  <cp:revision>222</cp:revision>
  <dcterms:created xsi:type="dcterms:W3CDTF">2021-02-22T10:03:35Z</dcterms:created>
  <dcterms:modified xsi:type="dcterms:W3CDTF">2025-09-27T06:48:10Z</dcterms:modified>
</cp:coreProperties>
</file>