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sldIdLst>
    <p:sldId id="256" r:id="rId2"/>
    <p:sldId id="284" r:id="rId3"/>
    <p:sldId id="279" r:id="rId4"/>
    <p:sldId id="257" r:id="rId5"/>
    <p:sldId id="258" r:id="rId6"/>
    <p:sldId id="260" r:id="rId7"/>
    <p:sldId id="272" r:id="rId8"/>
    <p:sldId id="273" r:id="rId9"/>
    <p:sldId id="259" r:id="rId10"/>
    <p:sldId id="280" r:id="rId11"/>
    <p:sldId id="275" r:id="rId12"/>
    <p:sldId id="283" r:id="rId13"/>
    <p:sldId id="261" r:id="rId14"/>
    <p:sldId id="262" r:id="rId15"/>
    <p:sldId id="263" r:id="rId16"/>
    <p:sldId id="278" r:id="rId17"/>
    <p:sldId id="264" r:id="rId18"/>
    <p:sldId id="270" r:id="rId19"/>
    <p:sldId id="281" r:id="rId20"/>
    <p:sldId id="266" r:id="rId21"/>
    <p:sldId id="274" r:id="rId22"/>
    <p:sldId id="277" r:id="rId23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41100"/>
    <a:srgbClr val="C42672"/>
    <a:srgbClr val="FF2F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D72BB8E-300B-48E6-BA35-0CF7C9E2D1BC}" v="13" dt="2025-09-27T04:25:20.86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637" autoAdjust="0"/>
    <p:restoredTop sz="69458"/>
  </p:normalViewPr>
  <p:slideViewPr>
    <p:cSldViewPr snapToGrid="0" snapToObjects="1">
      <p:cViewPr varScale="1">
        <p:scale>
          <a:sx n="60" d="100"/>
          <a:sy n="60" d="100"/>
        </p:scale>
        <p:origin x="1382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tin Rozanovic" userId="ec31ec99c09026e3" providerId="LiveId" clId="{5A908706-017E-4E22-8806-DDD8506019D1}"/>
    <pc:docChg chg="custSel modSld sldOrd">
      <pc:chgData name="Martin Rozanovic" userId="ec31ec99c09026e3" providerId="LiveId" clId="{5A908706-017E-4E22-8806-DDD8506019D1}" dt="2025-09-27T04:26:38.993" v="1971"/>
      <pc:docMkLst>
        <pc:docMk/>
      </pc:docMkLst>
      <pc:sldChg chg="modSp mod">
        <pc:chgData name="Martin Rozanovic" userId="ec31ec99c09026e3" providerId="LiveId" clId="{5A908706-017E-4E22-8806-DDD8506019D1}" dt="2025-09-26T17:22:24.623" v="390" actId="1076"/>
        <pc:sldMkLst>
          <pc:docMk/>
          <pc:sldMk cId="1563412143" sldId="256"/>
        </pc:sldMkLst>
        <pc:spChg chg="mod">
          <ac:chgData name="Martin Rozanovic" userId="ec31ec99c09026e3" providerId="LiveId" clId="{5A908706-017E-4E22-8806-DDD8506019D1}" dt="2025-09-26T17:22:24.623" v="390" actId="1076"/>
          <ac:spMkLst>
            <pc:docMk/>
            <pc:sldMk cId="1563412143" sldId="256"/>
            <ac:spMk id="2" creationId="{E6B1C28B-1D93-8C49-A25F-4D50F127D973}"/>
          </ac:spMkLst>
        </pc:spChg>
        <pc:spChg chg="mod">
          <ac:chgData name="Martin Rozanovic" userId="ec31ec99c09026e3" providerId="LiveId" clId="{5A908706-017E-4E22-8806-DDD8506019D1}" dt="2025-09-26T17:22:19.503" v="389" actId="1076"/>
          <ac:spMkLst>
            <pc:docMk/>
            <pc:sldMk cId="1563412143" sldId="256"/>
            <ac:spMk id="6" creationId="{31904BA3-60A0-FC4A-B74C-51A586640129}"/>
          </ac:spMkLst>
        </pc:spChg>
      </pc:sldChg>
      <pc:sldChg chg="modNotesTx">
        <pc:chgData name="Martin Rozanovic" userId="ec31ec99c09026e3" providerId="LiveId" clId="{5A908706-017E-4E22-8806-DDD8506019D1}" dt="2025-09-26T17:20:23.842" v="353" actId="20577"/>
        <pc:sldMkLst>
          <pc:docMk/>
          <pc:sldMk cId="3180605789" sldId="257"/>
        </pc:sldMkLst>
      </pc:sldChg>
      <pc:sldChg chg="modNotesTx">
        <pc:chgData name="Martin Rozanovic" userId="ec31ec99c09026e3" providerId="LiveId" clId="{5A908706-017E-4E22-8806-DDD8506019D1}" dt="2025-09-27T03:58:06.448" v="423" actId="20577"/>
        <pc:sldMkLst>
          <pc:docMk/>
          <pc:sldMk cId="3723058980" sldId="259"/>
        </pc:sldMkLst>
      </pc:sldChg>
      <pc:sldChg chg="modNotesTx">
        <pc:chgData name="Martin Rozanovic" userId="ec31ec99c09026e3" providerId="LiveId" clId="{5A908706-017E-4E22-8806-DDD8506019D1}" dt="2025-09-26T17:21:17.664" v="362" actId="6549"/>
        <pc:sldMkLst>
          <pc:docMk/>
          <pc:sldMk cId="3898043420" sldId="260"/>
        </pc:sldMkLst>
      </pc:sldChg>
      <pc:sldChg chg="addSp modSp mod setBg addAnim">
        <pc:chgData name="Martin Rozanovic" userId="ec31ec99c09026e3" providerId="LiveId" clId="{5A908706-017E-4E22-8806-DDD8506019D1}" dt="2025-09-27T04:21:24.168" v="1896"/>
        <pc:sldMkLst>
          <pc:docMk/>
          <pc:sldMk cId="1164386543" sldId="266"/>
        </pc:sldMkLst>
        <pc:spChg chg="mod">
          <ac:chgData name="Martin Rozanovic" userId="ec31ec99c09026e3" providerId="LiveId" clId="{5A908706-017E-4E22-8806-DDD8506019D1}" dt="2025-09-27T04:21:24.167" v="1895" actId="26606"/>
          <ac:spMkLst>
            <pc:docMk/>
            <pc:sldMk cId="1164386543" sldId="266"/>
            <ac:spMk id="2" creationId="{026EAE56-DFB9-2A43-A344-E699B481BDFE}"/>
          </ac:spMkLst>
        </pc:spChg>
        <pc:spChg chg="add">
          <ac:chgData name="Martin Rozanovic" userId="ec31ec99c09026e3" providerId="LiveId" clId="{5A908706-017E-4E22-8806-DDD8506019D1}" dt="2025-09-27T04:21:24.167" v="1895" actId="26606"/>
          <ac:spMkLst>
            <pc:docMk/>
            <pc:sldMk cId="1164386543" sldId="266"/>
            <ac:spMk id="11" creationId="{D1520B01-A2E4-41C2-8A8F-7683F250890E}"/>
          </ac:spMkLst>
        </pc:spChg>
        <pc:grpChg chg="add">
          <ac:chgData name="Martin Rozanovic" userId="ec31ec99c09026e3" providerId="LiveId" clId="{5A908706-017E-4E22-8806-DDD8506019D1}" dt="2025-09-27T04:21:24.167" v="1895" actId="26606"/>
          <ac:grpSpMkLst>
            <pc:docMk/>
            <pc:sldMk cId="1164386543" sldId="266"/>
            <ac:grpSpMk id="13" creationId="{1F634C0A-A487-42AF-8DFD-4DAD62FE92BF}"/>
          </ac:grpSpMkLst>
        </pc:grpChg>
        <pc:grpChg chg="add">
          <ac:chgData name="Martin Rozanovic" userId="ec31ec99c09026e3" providerId="LiveId" clId="{5A908706-017E-4E22-8806-DDD8506019D1}" dt="2025-09-27T04:21:24.167" v="1895" actId="26606"/>
          <ac:grpSpMkLst>
            <pc:docMk/>
            <pc:sldMk cId="1164386543" sldId="266"/>
            <ac:grpSpMk id="17" creationId="{066EE5A2-0D35-4D6A-A5C7-1CA91F740684}"/>
          </ac:grpSpMkLst>
        </pc:grpChg>
        <pc:grpChg chg="add">
          <ac:chgData name="Martin Rozanovic" userId="ec31ec99c09026e3" providerId="LiveId" clId="{5A908706-017E-4E22-8806-DDD8506019D1}" dt="2025-09-27T04:21:24.167" v="1895" actId="26606"/>
          <ac:grpSpMkLst>
            <pc:docMk/>
            <pc:sldMk cId="1164386543" sldId="266"/>
            <ac:grpSpMk id="21" creationId="{56AA1647-0DA6-4A17-B3E1-95D61BD54714}"/>
          </ac:grpSpMkLst>
        </pc:grpChg>
        <pc:grpChg chg="add">
          <ac:chgData name="Martin Rozanovic" userId="ec31ec99c09026e3" providerId="LiveId" clId="{5A908706-017E-4E22-8806-DDD8506019D1}" dt="2025-09-27T04:21:24.167" v="1895" actId="26606"/>
          <ac:grpSpMkLst>
            <pc:docMk/>
            <pc:sldMk cId="1164386543" sldId="266"/>
            <ac:grpSpMk id="25" creationId="{08D20F07-CD49-4F17-BC00-9429DA80C502}"/>
          </ac:grpSpMkLst>
        </pc:grpChg>
        <pc:picChg chg="add mod">
          <ac:chgData name="Martin Rozanovic" userId="ec31ec99c09026e3" providerId="LiveId" clId="{5A908706-017E-4E22-8806-DDD8506019D1}" dt="2025-09-27T04:21:24.167" v="1895" actId="26606"/>
          <ac:picMkLst>
            <pc:docMk/>
            <pc:sldMk cId="1164386543" sldId="266"/>
            <ac:picMk id="4" creationId="{404EA6A6-20D4-B8CF-F2F2-B9693824CC98}"/>
          </ac:picMkLst>
        </pc:picChg>
        <pc:picChg chg="add mod">
          <ac:chgData name="Martin Rozanovic" userId="ec31ec99c09026e3" providerId="LiveId" clId="{5A908706-017E-4E22-8806-DDD8506019D1}" dt="2025-09-27T04:21:24.167" v="1895" actId="26606"/>
          <ac:picMkLst>
            <pc:docMk/>
            <pc:sldMk cId="1164386543" sldId="266"/>
            <ac:picMk id="6" creationId="{B2D46FF6-5042-4F74-6FE9-31B4EF9F2BE5}"/>
          </ac:picMkLst>
        </pc:picChg>
      </pc:sldChg>
      <pc:sldChg chg="ord">
        <pc:chgData name="Martin Rozanovic" userId="ec31ec99c09026e3" providerId="LiveId" clId="{5A908706-017E-4E22-8806-DDD8506019D1}" dt="2025-09-27T04:26:38.993" v="1971"/>
        <pc:sldMkLst>
          <pc:docMk/>
          <pc:sldMk cId="2998309006" sldId="270"/>
        </pc:sldMkLst>
      </pc:sldChg>
      <pc:sldChg chg="modNotesTx">
        <pc:chgData name="Martin Rozanovic" userId="ec31ec99c09026e3" providerId="LiveId" clId="{5A908706-017E-4E22-8806-DDD8506019D1}" dt="2025-09-26T17:23:01.477" v="416" actId="6549"/>
        <pc:sldMkLst>
          <pc:docMk/>
          <pc:sldMk cId="1312274927" sldId="272"/>
        </pc:sldMkLst>
      </pc:sldChg>
      <pc:sldChg chg="modNotesTx">
        <pc:chgData name="Martin Rozanovic" userId="ec31ec99c09026e3" providerId="LiveId" clId="{5A908706-017E-4E22-8806-DDD8506019D1}" dt="2025-09-27T03:55:28.523" v="417" actId="20577"/>
        <pc:sldMkLst>
          <pc:docMk/>
          <pc:sldMk cId="3148855577" sldId="273"/>
        </pc:sldMkLst>
      </pc:sldChg>
      <pc:sldChg chg="modSp mod">
        <pc:chgData name="Martin Rozanovic" userId="ec31ec99c09026e3" providerId="LiveId" clId="{5A908706-017E-4E22-8806-DDD8506019D1}" dt="2025-09-27T04:16:09.491" v="1887" actId="20577"/>
        <pc:sldMkLst>
          <pc:docMk/>
          <pc:sldMk cId="704251492" sldId="274"/>
        </pc:sldMkLst>
        <pc:spChg chg="mod">
          <ac:chgData name="Martin Rozanovic" userId="ec31ec99c09026e3" providerId="LiveId" clId="{5A908706-017E-4E22-8806-DDD8506019D1}" dt="2025-09-27T04:16:09.491" v="1887" actId="20577"/>
          <ac:spMkLst>
            <pc:docMk/>
            <pc:sldMk cId="704251492" sldId="274"/>
            <ac:spMk id="5" creationId="{D1387852-24E7-F84B-B975-10A0B501746E}"/>
          </ac:spMkLst>
        </pc:spChg>
      </pc:sldChg>
      <pc:sldChg chg="ord modNotesTx">
        <pc:chgData name="Martin Rozanovic" userId="ec31ec99c09026e3" providerId="LiveId" clId="{5A908706-017E-4E22-8806-DDD8506019D1}" dt="2025-09-27T04:06:20.329" v="1236" actId="20577"/>
        <pc:sldMkLst>
          <pc:docMk/>
          <pc:sldMk cId="2934673446" sldId="275"/>
        </pc:sldMkLst>
      </pc:sldChg>
      <pc:sldChg chg="modNotesTx">
        <pc:chgData name="Martin Rozanovic" userId="ec31ec99c09026e3" providerId="LiveId" clId="{5A908706-017E-4E22-8806-DDD8506019D1}" dt="2025-09-27T04:26:02.924" v="1969" actId="20577"/>
        <pc:sldMkLst>
          <pc:docMk/>
          <pc:sldMk cId="1944430086" sldId="278"/>
        </pc:sldMkLst>
      </pc:sldChg>
      <pc:sldChg chg="modNotesTx">
        <pc:chgData name="Martin Rozanovic" userId="ec31ec99c09026e3" providerId="LiveId" clId="{5A908706-017E-4E22-8806-DDD8506019D1}" dt="2025-09-26T17:16:25.630" v="314" actId="20577"/>
        <pc:sldMkLst>
          <pc:docMk/>
          <pc:sldMk cId="1750112321" sldId="279"/>
        </pc:sldMkLst>
      </pc:sldChg>
      <pc:sldChg chg="modNotesTx">
        <pc:chgData name="Martin Rozanovic" userId="ec31ec99c09026e3" providerId="LiveId" clId="{5A908706-017E-4E22-8806-DDD8506019D1}" dt="2025-09-27T04:00:09.639" v="664" actId="15"/>
        <pc:sldMkLst>
          <pc:docMk/>
          <pc:sldMk cId="1538216962" sldId="280"/>
        </pc:sldMkLst>
      </pc:sldChg>
      <pc:sldChg chg="modSp mod ord modNotesTx">
        <pc:chgData name="Martin Rozanovic" userId="ec31ec99c09026e3" providerId="LiveId" clId="{5A908706-017E-4E22-8806-DDD8506019D1}" dt="2025-09-27T04:11:52.587" v="1885" actId="20577"/>
        <pc:sldMkLst>
          <pc:docMk/>
          <pc:sldMk cId="1208112577" sldId="283"/>
        </pc:sldMkLst>
        <pc:spChg chg="mod">
          <ac:chgData name="Martin Rozanovic" userId="ec31ec99c09026e3" providerId="LiveId" clId="{5A908706-017E-4E22-8806-DDD8506019D1}" dt="2025-09-27T04:11:22.854" v="1825" actId="20577"/>
          <ac:spMkLst>
            <pc:docMk/>
            <pc:sldMk cId="1208112577" sldId="283"/>
            <ac:spMk id="3" creationId="{E03001E2-9906-B345-BBAD-0DE5D0AB462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56D16E-6788-E941-971D-A94723BF95C7}" type="datetimeFigureOut">
              <a:rPr lang="hu-HU" smtClean="0"/>
              <a:t>2025. 09. 27.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6FCF2D-1512-E245-8C8E-EB7DADB0892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01906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Tisztelt Hallgatóság! Kedves Kollégák!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6FCF2D-1512-E245-8C8E-EB7DADB0892F}" type="slidenum">
              <a:rPr lang="hu-HU" smtClean="0"/>
              <a:t>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458804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hu-HU" dirty="0"/>
              <a:t>Ezen 47 fős betegpopulációból, ahogy a táblázatban is láthatjátok 16 betegnél lépett fel valamilyen szeptikus szövődmény , illetve 12 betegnél került leírásra valamilyen egyéb típusú szövődmény.</a:t>
            </a:r>
            <a:endParaRPr lang="en-GB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6FCF2D-1512-E245-8C8E-EB7DADB0892F}" type="slidenum">
              <a:rPr lang="hu-HU" smtClean="0"/>
              <a:t>10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273733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A betegeket akkor soroltuk a szövődményes betegcsoportba, ha a </a:t>
            </a:r>
            <a:r>
              <a:rPr lang="hu-HU" dirty="0" err="1"/>
              <a:t>preoperatív</a:t>
            </a:r>
            <a:r>
              <a:rPr lang="hu-HU" dirty="0"/>
              <a:t> megkezdett antibiotikus terápiát, széles spektrumú </a:t>
            </a:r>
            <a:r>
              <a:rPr lang="hu-HU" dirty="0" err="1"/>
              <a:t>antiotikum</a:t>
            </a:r>
            <a:r>
              <a:rPr lang="hu-HU" dirty="0"/>
              <a:t> terápiára kellett váltanunk, illetve amennyiben a betegeknél 24 óránként felvett SOFA </a:t>
            </a:r>
            <a:r>
              <a:rPr lang="hu-HU" dirty="0" err="1"/>
              <a:t>score</a:t>
            </a:r>
            <a:r>
              <a:rPr lang="hu-HU" dirty="0"/>
              <a:t> az előző napit legalább 2 ponttal meghaladta.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6FCF2D-1512-E245-8C8E-EB7DADB0892F}" type="slidenum">
              <a:rPr lang="hu-HU" smtClean="0"/>
              <a:t>11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017918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Ezen elvek mentén a vizsgálati T2 T3 T4 napokon 3-11 és 2 beteg került a szeptikus szövődményes betegcsoportba. Alatta láthatjátok a pozitív kórokozónak feltételezett mikrobiológiai minták megoszlását. </a:t>
            </a:r>
            <a:endParaRPr lang="en-GB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6FCF2D-1512-E245-8C8E-EB7DADB0892F}" type="slidenum">
              <a:rPr lang="hu-HU" smtClean="0"/>
              <a:t>12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442012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>
              <a:effectLst/>
            </a:endParaRPr>
          </a:p>
          <a:p>
            <a:r>
              <a:rPr lang="hu-HU" dirty="0">
                <a:effectLst/>
              </a:rPr>
              <a:t>CRP: </a:t>
            </a:r>
            <a:r>
              <a:rPr lang="hu-HU" sz="1200" dirty="0">
                <a:latin typeface="Avenir Roman" panose="02000503020000020003" pitchFamily="2" charset="0"/>
              </a:rPr>
              <a:t>A </a:t>
            </a:r>
            <a:r>
              <a:rPr lang="hu-HU" sz="1200" dirty="0" err="1">
                <a:latin typeface="Avenir Roman" panose="02000503020000020003" pitchFamily="2" charset="0"/>
              </a:rPr>
              <a:t>posztoperatív</a:t>
            </a:r>
            <a:r>
              <a:rPr lang="hu-HU" sz="1200" dirty="0">
                <a:latin typeface="Avenir Roman" panose="02000503020000020003" pitchFamily="2" charset="0"/>
              </a:rPr>
              <a:t> </a:t>
            </a:r>
            <a:r>
              <a:rPr lang="hu-HU" sz="1200" dirty="0" err="1">
                <a:latin typeface="Avenir Roman" panose="02000503020000020003" pitchFamily="2" charset="0"/>
              </a:rPr>
              <a:t>időszak</a:t>
            </a:r>
            <a:r>
              <a:rPr lang="hu-HU" sz="1200" dirty="0">
                <a:latin typeface="Avenir Roman" panose="02000503020000020003" pitchFamily="2" charset="0"/>
              </a:rPr>
              <a:t> minden </a:t>
            </a:r>
            <a:r>
              <a:rPr lang="hu-HU" sz="1200" dirty="0" err="1">
                <a:latin typeface="Avenir Roman" panose="02000503020000020003" pitchFamily="2" charset="0"/>
              </a:rPr>
              <a:t>napján</a:t>
            </a:r>
            <a:r>
              <a:rPr lang="hu-HU" sz="1200" dirty="0">
                <a:latin typeface="Avenir Roman" panose="02000503020000020003" pitchFamily="2" charset="0"/>
              </a:rPr>
              <a:t> mind a </a:t>
            </a:r>
            <a:r>
              <a:rPr lang="hu-HU" sz="1200" dirty="0" err="1">
                <a:latin typeface="Avenir Roman" panose="02000503020000020003" pitchFamily="2" charset="0"/>
              </a:rPr>
              <a:t>szövődményes</a:t>
            </a:r>
            <a:r>
              <a:rPr lang="hu-HU" sz="1200" dirty="0">
                <a:latin typeface="Avenir Roman" panose="02000503020000020003" pitchFamily="2" charset="0"/>
              </a:rPr>
              <a:t>, mind a </a:t>
            </a:r>
            <a:r>
              <a:rPr lang="hu-HU" sz="1200" dirty="0" err="1">
                <a:latin typeface="Avenir Roman" panose="02000503020000020003" pitchFamily="2" charset="0"/>
              </a:rPr>
              <a:t>szövődménymentes</a:t>
            </a:r>
            <a:r>
              <a:rPr lang="hu-HU" sz="1200" dirty="0">
                <a:latin typeface="Avenir Roman" panose="02000503020000020003" pitchFamily="2" charset="0"/>
              </a:rPr>
              <a:t> betegcsoportban a CRP szintje meghaladta a </a:t>
            </a:r>
            <a:r>
              <a:rPr lang="hu-HU" sz="1200" dirty="0" err="1">
                <a:latin typeface="Avenir Roman" panose="02000503020000020003" pitchFamily="2" charset="0"/>
              </a:rPr>
              <a:t>laboratórium</a:t>
            </a:r>
            <a:r>
              <a:rPr lang="hu-HU" sz="1200" dirty="0">
                <a:latin typeface="Avenir Roman" panose="02000503020000020003" pitchFamily="2" charset="0"/>
              </a:rPr>
              <a:t> </a:t>
            </a:r>
            <a:r>
              <a:rPr lang="hu-HU" sz="1200" dirty="0" err="1">
                <a:latin typeface="Avenir Roman" panose="02000503020000020003" pitchFamily="2" charset="0"/>
              </a:rPr>
              <a:t>által</a:t>
            </a:r>
            <a:r>
              <a:rPr lang="hu-HU" sz="1200" dirty="0">
                <a:latin typeface="Avenir Roman" panose="02000503020000020003" pitchFamily="2" charset="0"/>
              </a:rPr>
              <a:t> </a:t>
            </a:r>
            <a:r>
              <a:rPr lang="hu-HU" sz="1200" dirty="0" err="1">
                <a:latin typeface="Avenir Roman" panose="02000503020000020003" pitchFamily="2" charset="0"/>
              </a:rPr>
              <a:t>meghatározott</a:t>
            </a:r>
            <a:r>
              <a:rPr lang="hu-HU" sz="1200" dirty="0">
                <a:latin typeface="Avenir Roman" panose="02000503020000020003" pitchFamily="2" charset="0"/>
              </a:rPr>
              <a:t> </a:t>
            </a:r>
            <a:r>
              <a:rPr lang="hu-HU" sz="1200" dirty="0" err="1">
                <a:latin typeface="Avenir Roman" panose="02000503020000020003" pitchFamily="2" charset="0"/>
              </a:rPr>
              <a:t>referenciaértéket</a:t>
            </a:r>
            <a:r>
              <a:rPr lang="hu-HU" sz="1200" dirty="0">
                <a:latin typeface="Avenir Roman" panose="02000503020000020003" pitchFamily="2" charset="0"/>
              </a:rPr>
              <a:t> (5 mg/L), de </a:t>
            </a:r>
            <a:r>
              <a:rPr lang="hu-HU" sz="1200" dirty="0" err="1">
                <a:latin typeface="Avenir Roman" panose="02000503020000020003" pitchFamily="2" charset="0"/>
              </a:rPr>
              <a:t>szignifikáns</a:t>
            </a:r>
            <a:r>
              <a:rPr lang="hu-HU" sz="1200" dirty="0">
                <a:latin typeface="Avenir Roman" panose="02000503020000020003" pitchFamily="2" charset="0"/>
              </a:rPr>
              <a:t> </a:t>
            </a:r>
            <a:r>
              <a:rPr lang="hu-HU" sz="1200" dirty="0" err="1">
                <a:latin typeface="Avenir Roman" panose="02000503020000020003" pitchFamily="2" charset="0"/>
              </a:rPr>
              <a:t>különbséget</a:t>
            </a:r>
            <a:r>
              <a:rPr lang="hu-HU" sz="1200" dirty="0">
                <a:latin typeface="Avenir Roman" panose="02000503020000020003" pitchFamily="2" charset="0"/>
              </a:rPr>
              <a:t> nem mutatott. A legmagasabb értéket a szövődménymentes csoportban a posztoperatív harmadik, a </a:t>
            </a:r>
            <a:r>
              <a:rPr lang="hu-HU" sz="1200" dirty="0" err="1">
                <a:latin typeface="Avenir Roman" panose="02000503020000020003" pitchFamily="2" charset="0"/>
              </a:rPr>
              <a:t>szeptikuss</a:t>
            </a:r>
            <a:r>
              <a:rPr lang="hu-HU" sz="1200" dirty="0">
                <a:latin typeface="Avenir Roman" panose="02000503020000020003" pitchFamily="2" charset="0"/>
              </a:rPr>
              <a:t> vált betegek setén a negyedik napon </a:t>
            </a:r>
            <a:r>
              <a:rPr lang="hu-HU" sz="1200" dirty="0" err="1">
                <a:latin typeface="Avenir Roman" panose="02000503020000020003" pitchFamily="2" charset="0"/>
              </a:rPr>
              <a:t>rözítettük</a:t>
            </a:r>
            <a:r>
              <a:rPr lang="hu-HU" sz="1200" dirty="0">
                <a:latin typeface="Avenir Roman" panose="02000503020000020003" pitchFamily="2" charset="0"/>
              </a:rPr>
              <a:t>-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6FCF2D-1512-E245-8C8E-EB7DADB0892F}" type="slidenum">
              <a:rPr lang="hu-HU" smtClean="0"/>
              <a:t>13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537274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PCT: </a:t>
            </a:r>
            <a:r>
              <a:rPr lang="hu-HU" sz="1200" dirty="0">
                <a:latin typeface="Avenir Roman" panose="02000503020000020003" pitchFamily="2" charset="0"/>
              </a:rPr>
              <a:t>A </a:t>
            </a:r>
            <a:r>
              <a:rPr lang="hu-HU" sz="1200" dirty="0" err="1">
                <a:latin typeface="Avenir Roman" panose="02000503020000020003" pitchFamily="2" charset="0"/>
              </a:rPr>
              <a:t>szérum</a:t>
            </a:r>
            <a:r>
              <a:rPr lang="hu-HU" sz="1200" dirty="0">
                <a:latin typeface="Avenir Roman" panose="02000503020000020003" pitchFamily="2" charset="0"/>
              </a:rPr>
              <a:t> PCT szintje a </a:t>
            </a:r>
            <a:r>
              <a:rPr lang="hu-HU" sz="1200" dirty="0" err="1">
                <a:latin typeface="Avenir Roman" panose="02000503020000020003" pitchFamily="2" charset="0"/>
              </a:rPr>
              <a:t>vizsgálati</a:t>
            </a:r>
            <a:r>
              <a:rPr lang="hu-HU" sz="1200" dirty="0">
                <a:latin typeface="Avenir Roman" panose="02000503020000020003" pitchFamily="2" charset="0"/>
              </a:rPr>
              <a:t> </a:t>
            </a:r>
            <a:r>
              <a:rPr lang="hu-HU" sz="1200" dirty="0" err="1">
                <a:latin typeface="Avenir Roman" panose="02000503020000020003" pitchFamily="2" charset="0"/>
              </a:rPr>
              <a:t>időszak</a:t>
            </a:r>
            <a:r>
              <a:rPr lang="hu-HU" sz="1200" dirty="0">
                <a:latin typeface="Avenir Roman" panose="02000503020000020003" pitchFamily="2" charset="0"/>
              </a:rPr>
              <a:t> alatt </a:t>
            </a:r>
            <a:r>
              <a:rPr lang="hu-HU" sz="1200" dirty="0" err="1">
                <a:latin typeface="Avenir Roman" panose="02000503020000020003" pitchFamily="2" charset="0"/>
              </a:rPr>
              <a:t>végig</a:t>
            </a:r>
            <a:r>
              <a:rPr lang="hu-HU" sz="1200" dirty="0">
                <a:latin typeface="Avenir Roman" panose="02000503020000020003" pitchFamily="2" charset="0"/>
              </a:rPr>
              <a:t> meghaladta a </a:t>
            </a:r>
            <a:r>
              <a:rPr lang="hu-HU" sz="1200" dirty="0" err="1">
                <a:latin typeface="Avenir Roman" panose="02000503020000020003" pitchFamily="2" charset="0"/>
              </a:rPr>
              <a:t>laboratórium</a:t>
            </a:r>
            <a:r>
              <a:rPr lang="hu-HU" sz="1200" dirty="0">
                <a:latin typeface="Avenir Roman" panose="02000503020000020003" pitchFamily="2" charset="0"/>
              </a:rPr>
              <a:t> </a:t>
            </a:r>
            <a:r>
              <a:rPr lang="hu-HU" sz="1200" dirty="0" err="1">
                <a:latin typeface="Avenir Roman" panose="02000503020000020003" pitchFamily="2" charset="0"/>
              </a:rPr>
              <a:t>által</a:t>
            </a:r>
            <a:r>
              <a:rPr lang="hu-HU" sz="1200" dirty="0">
                <a:latin typeface="Avenir Roman" panose="02000503020000020003" pitchFamily="2" charset="0"/>
              </a:rPr>
              <a:t> </a:t>
            </a:r>
            <a:r>
              <a:rPr lang="hu-HU" sz="1200" dirty="0" err="1">
                <a:latin typeface="Avenir Roman" panose="02000503020000020003" pitchFamily="2" charset="0"/>
              </a:rPr>
              <a:t>meghatározott</a:t>
            </a:r>
            <a:r>
              <a:rPr lang="hu-HU" sz="1200" dirty="0">
                <a:latin typeface="Avenir Roman" panose="02000503020000020003" pitchFamily="2" charset="0"/>
              </a:rPr>
              <a:t> </a:t>
            </a:r>
            <a:r>
              <a:rPr lang="hu-HU" sz="1200" dirty="0" err="1">
                <a:latin typeface="Avenir Roman" panose="02000503020000020003" pitchFamily="2" charset="0"/>
              </a:rPr>
              <a:t>referenciaértéket</a:t>
            </a:r>
            <a:r>
              <a:rPr lang="hu-HU" sz="1200" dirty="0">
                <a:latin typeface="Avenir Roman" panose="02000503020000020003" pitchFamily="2" charset="0"/>
              </a:rPr>
              <a:t> (0,5 </a:t>
            </a:r>
            <a:r>
              <a:rPr lang="hu-HU" sz="1200" dirty="0" err="1">
                <a:latin typeface="Avenir Roman" panose="02000503020000020003" pitchFamily="2" charset="0"/>
              </a:rPr>
              <a:t>ng</a:t>
            </a:r>
            <a:r>
              <a:rPr lang="hu-HU" sz="1200" dirty="0">
                <a:latin typeface="Avenir Roman" panose="02000503020000020003" pitchFamily="2" charset="0"/>
              </a:rPr>
              <a:t>/ml). </a:t>
            </a:r>
            <a:r>
              <a:rPr lang="hu-HU" sz="1200" dirty="0" err="1">
                <a:latin typeface="Avenir Roman" panose="02000503020000020003" pitchFamily="2" charset="0"/>
              </a:rPr>
              <a:t>Mindkét</a:t>
            </a:r>
            <a:r>
              <a:rPr lang="hu-HU" sz="1200" dirty="0">
                <a:latin typeface="Avenir Roman" panose="02000503020000020003" pitchFamily="2" charset="0"/>
              </a:rPr>
              <a:t> csoport </a:t>
            </a:r>
            <a:r>
              <a:rPr lang="hu-HU" sz="1200" dirty="0" err="1">
                <a:latin typeface="Avenir Roman" panose="02000503020000020003" pitchFamily="2" charset="0"/>
              </a:rPr>
              <a:t>medián</a:t>
            </a:r>
            <a:r>
              <a:rPr lang="hu-HU" sz="1200" dirty="0">
                <a:latin typeface="Avenir Roman" panose="02000503020000020003" pitchFamily="2" charset="0"/>
              </a:rPr>
              <a:t> </a:t>
            </a:r>
            <a:r>
              <a:rPr lang="hu-HU" sz="1200" dirty="0" err="1">
                <a:latin typeface="Avenir Roman" panose="02000503020000020003" pitchFamily="2" charset="0"/>
              </a:rPr>
              <a:t>értéke</a:t>
            </a:r>
            <a:r>
              <a:rPr lang="hu-HU" sz="1200" dirty="0">
                <a:latin typeface="Avenir Roman" panose="02000503020000020003" pitchFamily="2" charset="0"/>
              </a:rPr>
              <a:t> a </a:t>
            </a:r>
            <a:r>
              <a:rPr lang="hu-HU" sz="1200" dirty="0" err="1">
                <a:latin typeface="Avenir Roman" panose="02000503020000020003" pitchFamily="2" charset="0"/>
              </a:rPr>
              <a:t>posztoperatív</a:t>
            </a:r>
            <a:r>
              <a:rPr lang="hu-HU" sz="1200" dirty="0">
                <a:latin typeface="Avenir Roman" panose="02000503020000020003" pitchFamily="2" charset="0"/>
              </a:rPr>
              <a:t> </a:t>
            </a:r>
            <a:r>
              <a:rPr lang="hu-HU" sz="1200" dirty="0" err="1">
                <a:latin typeface="Avenir Roman" panose="02000503020000020003" pitchFamily="2" charset="0"/>
              </a:rPr>
              <a:t>második</a:t>
            </a:r>
            <a:r>
              <a:rPr lang="hu-HU" sz="1200" dirty="0">
                <a:latin typeface="Avenir Roman" panose="02000503020000020003" pitchFamily="2" charset="0"/>
              </a:rPr>
              <a:t> napon volt a legmagasabb. A </a:t>
            </a:r>
            <a:r>
              <a:rPr lang="hu-HU" sz="1200" dirty="0" err="1">
                <a:latin typeface="Avenir Roman" panose="02000503020000020003" pitchFamily="2" charset="0"/>
              </a:rPr>
              <a:t>posztoperatív</a:t>
            </a:r>
            <a:r>
              <a:rPr lang="hu-HU" sz="1200" dirty="0">
                <a:latin typeface="Avenir Roman" panose="02000503020000020003" pitchFamily="2" charset="0"/>
              </a:rPr>
              <a:t> másodiktól a negyedik napig végig szignifikáns különbséget mértünk a két csoport között.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6FCF2D-1512-E245-8C8E-EB7DADB0892F}" type="slidenum">
              <a:rPr lang="hu-HU" smtClean="0"/>
              <a:t>14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082265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hu-HU" dirty="0"/>
          </a:p>
          <a:p>
            <a:pPr algn="just"/>
            <a:r>
              <a:rPr lang="hu-HU" dirty="0"/>
              <a:t>NLR: </a:t>
            </a:r>
            <a:r>
              <a:rPr lang="hu-HU" sz="1200" dirty="0">
                <a:latin typeface="Avenir Roman" panose="02000503020000020003" pitchFamily="2" charset="0"/>
              </a:rPr>
              <a:t>Mindkét betegcsoport között szignifikánsan magasabb értékeket mértünk a másodiktól egészen a negyedik napig. A legmagasabb medián értékeket a posztoperatív első napon rögzítettük. Az előző dián bemutatott ábrával összevetve is láható, hogy ez az érték követte legszorosabban a rutinszerűen használt </a:t>
            </a:r>
            <a:r>
              <a:rPr lang="hu-HU" sz="1200" dirty="0" err="1">
                <a:latin typeface="Avenir Roman" panose="02000503020000020003" pitchFamily="2" charset="0"/>
              </a:rPr>
              <a:t>prokalcitonin</a:t>
            </a:r>
            <a:r>
              <a:rPr lang="hu-HU" sz="1200" dirty="0">
                <a:latin typeface="Avenir Roman" panose="02000503020000020003" pitchFamily="2" charset="0"/>
              </a:rPr>
              <a:t> értékeit.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6FCF2D-1512-E245-8C8E-EB7DADB0892F}" type="slidenum">
              <a:rPr lang="hu-HU" smtClean="0"/>
              <a:t>15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747417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Szintén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ezt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támasztja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alá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elvégzet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ROC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analízis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ami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dirty="0"/>
              <a:t>azt mutatja, hogy a </a:t>
            </a:r>
            <a:r>
              <a:rPr lang="hu-HU" dirty="0" err="1"/>
              <a:t>biomarkerek</a:t>
            </a:r>
            <a:r>
              <a:rPr lang="hu-HU" dirty="0"/>
              <a:t> közül önmagában a PCT és az NLR is jól használható, de a legjobb diagnosztikus teljesítményt egy időben történő kombinált vizsgálatuk adja.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6FCF2D-1512-E245-8C8E-EB7DADB0892F}" type="slidenum">
              <a:rPr lang="hu-HU" smtClean="0"/>
              <a:t>16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5858747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PLR: Végül, de nem utolsó sorban a PLR esetében a legmagasabb medián értékeket a posztoperatív első napon mértük, szignifikáns különbséget a csoportok között azonban nem találtunk.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6FCF2D-1512-E245-8C8E-EB7DADB0892F}" type="slidenum">
              <a:rPr lang="hu-HU" smtClean="0"/>
              <a:t>17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1807130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Vizsgálatunk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limitációja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hogy alacsony elemszámú beteg került bevonásra, így a jövőben érdemes lenne egy multicentrikus vizsgálatot végezni, a komplikációk tendenciájának megbízhatóbb látásának érdekében.</a:t>
            </a:r>
            <a:r>
              <a:rPr lang="hu-HU" dirty="0">
                <a:effectLst/>
              </a:rPr>
              <a:t> 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6FCF2D-1512-E245-8C8E-EB7DADB0892F}" type="slidenum">
              <a:rPr lang="hu-HU" smtClean="0"/>
              <a:t>18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5429792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Összeségében elmondható, hogy a PCT, illetve az NLR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előre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jelezhetik a posztoperatív komplikációk kialakulását ezen beteganyagban. A posztoperatív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időszakban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szövődményes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és a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szövődménymentes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esetek elkülönítésére a CRP, illetve a PLR értékek, valamint kinetikájuk jelen vizsgálatban nem bizonyultak kellően hatékonynak hasnyálmirigyrák miatt operált betegpopulációban. </a:t>
            </a:r>
            <a:endParaRPr lang="hu-HU" dirty="0"/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6FCF2D-1512-E245-8C8E-EB7DADB0892F}" type="slidenum">
              <a:rPr lang="hu-HU" smtClean="0"/>
              <a:t>19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806107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Tudják-e mi köti össze Benedek Tibort, Steve </a:t>
            </a:r>
            <a:r>
              <a:rPr lang="hu-HU" dirty="0" err="1"/>
              <a:t>Jobs</a:t>
            </a:r>
            <a:r>
              <a:rPr lang="hu-HU" dirty="0"/>
              <a:t>-ot, vagy a </a:t>
            </a:r>
            <a:r>
              <a:rPr lang="hu-HU" dirty="0" err="1"/>
              <a:t>Piton</a:t>
            </a:r>
            <a:r>
              <a:rPr lang="hu-HU" dirty="0"/>
              <a:t> professzorként ismert Alan Rickmant és Patrick </a:t>
            </a:r>
            <a:r>
              <a:rPr lang="hu-HU" dirty="0" err="1"/>
              <a:t>Swayzet</a:t>
            </a:r>
            <a:r>
              <a:rPr lang="hu-HU" dirty="0"/>
              <a:t>? </a:t>
            </a:r>
          </a:p>
          <a:p>
            <a:r>
              <a:rPr lang="hu-HU" dirty="0"/>
              <a:t>Mindannyian hasnyálmirigyrákban és túl fiatalon vesztették életüket.</a:t>
            </a:r>
            <a:endParaRPr lang="en-GB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6FCF2D-1512-E245-8C8E-EB7DADB0892F}" type="slidenum">
              <a:rPr lang="hu-HU" smtClean="0"/>
              <a:t>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6953892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6FCF2D-1512-E245-8C8E-EB7DADB0892F}" type="slidenum">
              <a:rPr lang="hu-HU" smtClean="0"/>
              <a:t>20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8187432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6FCF2D-1512-E245-8C8E-EB7DADB0892F}" type="slidenum">
              <a:rPr lang="hu-HU" smtClean="0"/>
              <a:t>22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786799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A hasnyálmirigyrák az egyik vezető okozója a tumoros halálozásnak a fejlett országokban, melynek becsült túlélési aránya jelenleg is kevesebb, mint 5%. Napjainkban a gyógyulásra, vagy legalább a túlélés megnövelésére a műtéti eltávolítás nyújtja az egyetlen reális esélyt. A letális kimenetel kapcsán sajnos további súlyosbító </a:t>
            </a:r>
            <a:r>
              <a:rPr lang="hu-HU" dirty="0" err="1"/>
              <a:t>tényezo</a:t>
            </a:r>
            <a:r>
              <a:rPr lang="hu-HU" dirty="0"/>
              <a:t>̋, hogy a betegek klinikai tüneteket </a:t>
            </a:r>
            <a:r>
              <a:rPr lang="hu-HU" dirty="0" err="1"/>
              <a:t>jellemzően</a:t>
            </a:r>
            <a:r>
              <a:rPr lang="hu-HU" dirty="0"/>
              <a:t> csak a daganat </a:t>
            </a:r>
            <a:r>
              <a:rPr lang="hu-HU" dirty="0" err="1"/>
              <a:t>előrehaladott</a:t>
            </a:r>
            <a:r>
              <a:rPr lang="hu-HU" dirty="0"/>
              <a:t> stádiumában mutatnak. Ilyenek lehetnek a közönséges hasfájás, </a:t>
            </a:r>
            <a:r>
              <a:rPr lang="hu-HU" dirty="0" err="1"/>
              <a:t>icterus</a:t>
            </a:r>
            <a:r>
              <a:rPr lang="hu-HU" dirty="0"/>
              <a:t>, hasi diszkomfort vagy a széklethabitus változás. Az </a:t>
            </a:r>
            <a:r>
              <a:rPr lang="hu-HU" dirty="0" err="1"/>
              <a:t>Overview</a:t>
            </a:r>
            <a:r>
              <a:rPr lang="hu-HU" dirty="0"/>
              <a:t> of </a:t>
            </a:r>
            <a:r>
              <a:rPr lang="hu-HU" dirty="0" err="1"/>
              <a:t>Pancreatic</a:t>
            </a:r>
            <a:r>
              <a:rPr lang="hu-HU" dirty="0"/>
              <a:t> </a:t>
            </a:r>
            <a:r>
              <a:rPr lang="hu-HU" dirty="0" err="1"/>
              <a:t>Cancer</a:t>
            </a:r>
            <a:r>
              <a:rPr lang="hu-HU" dirty="0"/>
              <a:t> </a:t>
            </a:r>
            <a:r>
              <a:rPr lang="hu-HU" dirty="0" err="1"/>
              <a:t>Epidemiology</a:t>
            </a:r>
            <a:r>
              <a:rPr lang="hu-HU" dirty="0"/>
              <a:t> in Europe összefoglalója szerint 2020-ban Európában kb. 140 116 új hasnyálmirigyrákot diagnosztizáltak és 132 134 haláleset volt amelyet a kórképhez kötöttek. Incidenciája a az elmúlt 30 évben csaknem 15%-</a:t>
            </a:r>
            <a:r>
              <a:rPr lang="hu-HU" dirty="0" err="1"/>
              <a:t>al</a:t>
            </a:r>
            <a:r>
              <a:rPr lang="hu-HU" dirty="0"/>
              <a:t> növekedett, jelenleg nagyjából 7.25/100ezer körüli.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6FCF2D-1512-E245-8C8E-EB7DADB0892F}" type="slidenum">
              <a:rPr lang="hu-HU" smtClean="0"/>
              <a:t>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616057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Maga a műtét szerencsére ma már nem, azonban az azt követően kialakuló szövődmények továbbra is magas morbiditást mutatnak, ami egyrészt rontja a betegek túlélési esélyeit, másrészt jelentős anyagi, és érzelmi terhet ró mind az egészségügyre, mind a betegek hozzátartozóira. Épp ezért, az időben történő felismerésükben kiemelt szerep jut olyan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biomarkereknek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amelyek a mindennapi klinikai gyakorlatban is konvencionális jelleggel/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rutinszerűen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alkalmazhatóak. 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6FCF2D-1512-E245-8C8E-EB7DADB0892F}" type="slidenum">
              <a:rPr lang="hu-HU" smtClean="0"/>
              <a:t>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739004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Ebből kiindulva korábbi biomarker kutatásainkat ezen betegcsoportra fokuszálva egészítettük ki. Vizsgálatunk célja tehát a hagyományos és ún. nem-konvencionálisan használt markerek összehasonlítása volt a hasnyálmirigyrák ellenes műtétek posztoperatív szövődményeinek előrejelzésében. 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6FCF2D-1512-E245-8C8E-EB7DADB0892F}" type="slidenum">
              <a:rPr lang="hu-HU" smtClean="0"/>
              <a:t>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871969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pancreatoduodenectomia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szerzői nevén a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whipple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műtét az egyik legbonyolultabb, és legkomplexebb sebészeti eljárás, mely során eltávolításra kerül a hasnyálmirigy feje, a közös epevezeték, az epehólyag, illetve a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duodenum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is. Amennyiben a gyomor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antrum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részét is eltávolítják a műtét úgynevezett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Kausch-Whipple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típusú, amennyiben viszont az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antrumot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és a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pylorust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megőrzik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Traverso-Longmire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típusú (PPPD).</a:t>
            </a:r>
            <a:r>
              <a:rPr lang="hu-HU" dirty="0">
                <a:effectLst/>
              </a:rPr>
              <a:t> </a:t>
            </a:r>
          </a:p>
          <a:p>
            <a:endParaRPr lang="hu-HU" dirty="0">
              <a:effectLst/>
            </a:endParaRPr>
          </a:p>
          <a:p>
            <a:r>
              <a:rPr lang="hu-HU" dirty="0">
                <a:effectLst/>
              </a:rPr>
              <a:t>Jelen kutatásban a műtétet követően előforduló szövődmények közül kiemelten a szeptikussá vált betegekkel foglalkoztunk.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6FCF2D-1512-E245-8C8E-EB7DADB0892F}" type="slidenum">
              <a:rPr lang="hu-HU" smtClean="0"/>
              <a:t>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532093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mindennapi klinikai gyakorlatban a szeptikus állapotok diagnózisában, illetve elkülönítésében leginkább alkalmazott laboratóriumi markerek a C-reaktív protein (CRP), illetve a prokalcitonin (PCT). Azonban a szepszis komplex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patofiziológiai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jellege miatt kizárólagos diagnosztikai tesztnek egyiket sem lehet tekinteni. Az infekció mihamarabbi felismerésének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jelentőségét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egyrészt az adja, hogy a szepszis jelenleg is az egyik leggyakoribb életveszélyes állapot, melynek kezelése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számottevo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̋ anyagi, orvosi és egészségügyi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erőforrásokat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igényel, másrészt túlélési esélyei az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időben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megkezdett és adekvát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antimikróbás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kezeléssel a kezdeti órákban szignifikánsan javíthatók.</a:t>
            </a:r>
            <a:r>
              <a:rPr lang="hu-HU" dirty="0">
                <a:effectLst/>
              </a:rPr>
              <a:t> </a:t>
            </a:r>
          </a:p>
          <a:p>
            <a:endParaRPr lang="hu-H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neutrofil-limfocita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arány (NLR) és a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trombocita-limfocita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arány (PLR), melyeket a mindennapi klinikai gyakorlatban rutinszerűen vizsgált ún. teljes vérkép adott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paramétereiből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számolhatunk ki, potenciális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markerei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lehetnek a szeptikus szövődmény felléptének.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Előnyük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hogy mivel a teljes vérkép egy automatizált, olcsó, és könnyen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elvégezheto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̋ vizsgálat, így ezen értékek meghatározása nem igényel semmilyen további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instrumentáriumot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humán erőforrást, illetve költségeket.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vizsgálat során kikértük a Laboratóriumi Medicina Intézettől ezen markerek meghatározásának költségeit egy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intenzíves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beteg számára. Míg egy egyszeri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prokalcitonin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meghatározás 6500 forint, egy rutin vérkép, amiből a NLR-t számítjuk  295 forint, ami azt jelenti, hogy nagyságrendileg 22-szeres árkülönbség van a két marker meghatározása között.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(A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neutrofil-limfocita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arány (NLR) a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neutrofil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granulociták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abszolút számának az abszolút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limfocitaszám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hányadosa alapján, a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trombocita-limfocita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arány (PLR) pedig a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trombocitaszám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és az abszolút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limfocitaszám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hányadosa alapján került meghatározásra.)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6FCF2D-1512-E245-8C8E-EB7DADB0892F}" type="slidenum">
              <a:rPr lang="hu-HU" smtClean="0"/>
              <a:t>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960651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Ezen markerek szerepe széleskörben kutatott különböző főleg hematológiai daganatos betegségek prognózisában, autoimmun krónikus állapotok monitorozásában, infekció eredetű akut állapotok prognózisának megítélésében, illetve az elmúlt időszakban kutatócsoportunk is vizsgálta COVID-19-el fertőzött betegeken, akiknél az emelkedett neutrofil-limfocita arány a klinikai kép kedvezőtlen prognózisát vetítette elő.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6FCF2D-1512-E245-8C8E-EB7DADB0892F}" type="slidenum">
              <a:rPr lang="hu-HU" smtClean="0"/>
              <a:t>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779284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Vizsgálatunkat 2021. január és 2023. decembere között a PTE KK AITI 16 ágyas Központi Intenzív Terápiás Osztályára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elektíven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felvételre került posztoperatív,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pancreatoduodenectomián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Whipple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-műtét) átesett betegeken végeztük. Összesen 47 fős beteganyagot vizsgáltunk, melyből 26 fő volt férfi és 21 fő nő. A vizsgálatba bevont betegektől a mintákat az intenzív terápiás osztályos ellátás ideje alatt végig mértük, a paraméterek kinetikáját ötnapos vizsgálati periódus során elemeztük. Ez alatt az öt napos periódus alatt a betegek C-reaktív protein (CRP), prokalcitonin (PCT), neutrofil-limfocita arány (NLR) illetve trombocita-limfocita arány (PLR)-szintjeit mértük, valamint ezen markerek szintjében bekövetkező változásokat hasonlítottuk össze a szeptikussá vált, illetve a szövődménymentes betegek esetében</a:t>
            </a:r>
            <a:r>
              <a:rPr lang="hu-HU" dirty="0">
                <a:effectLst/>
              </a:rPr>
              <a:t> 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6FCF2D-1512-E245-8C8E-EB7DADB0892F}" type="slidenum">
              <a:rPr lang="hu-HU" smtClean="0"/>
              <a:t>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12393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D1B5A42-E02C-B440-AC07-2405D44543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A994F9F2-B2A2-4440-A03F-AB0E0538FF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10C3D6F-E3AF-3046-93ED-C182B4BB05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FEFA-C4F6-A34F-94F3-84A7DC166AD7}" type="datetimeFigureOut">
              <a:rPr lang="hu-HU" smtClean="0"/>
              <a:t>2025. 09. 27.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CA45F38D-606A-C849-8ADD-23918BAC0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B31EA89D-75F7-974C-96E3-D4FC2565D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79B24-24C6-9543-A28D-C8EC6ACD282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312214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2018D28-40A5-4D4E-8637-A99B52BFE0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8643AA76-FC5B-A346-B46D-71FAE2E3F3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90B6E801-73DA-B847-AA72-8A03B869BE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FEFA-C4F6-A34F-94F3-84A7DC166AD7}" type="datetimeFigureOut">
              <a:rPr lang="hu-HU" smtClean="0"/>
              <a:t>2025. 09. 27.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B2BD261E-7DBF-254A-A48C-B68D8B051C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38535D2E-8983-464C-A770-C20EDFC93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79B24-24C6-9543-A28D-C8EC6ACD282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7400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5B064E3F-3F6B-FA41-920B-8BB7591DAF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69389B9C-56BC-5D4A-A1D0-C80815915D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F1BE9559-52E7-2743-B14C-5E92D0CDAE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FEFA-C4F6-A34F-94F3-84A7DC166AD7}" type="datetimeFigureOut">
              <a:rPr lang="hu-HU" smtClean="0"/>
              <a:t>2025. 09. 27.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9D26F906-5545-6748-97C3-FD28396C9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86C0A078-D6DA-BB4A-ADDC-B4423B5BB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79B24-24C6-9543-A28D-C8EC6ACD282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714704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862EB9D-BF6E-EB4E-83D4-6664C6E311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B1C85CD-E07C-C944-B766-117BD675DE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9B92EB8-94ED-9240-86B0-67F4B4C40F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FEFA-C4F6-A34F-94F3-84A7DC166AD7}" type="datetimeFigureOut">
              <a:rPr lang="hu-HU" smtClean="0"/>
              <a:t>2025. 09. 27.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CEC88F39-4703-D948-8061-DF0FEB9E25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3F10B545-8E6E-854F-B202-E3181F7E3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79B24-24C6-9543-A28D-C8EC6ACD282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05491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FC9DD1C-554F-E241-9A48-203F970A2A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EE508D49-D26F-3C42-B2A0-7D838BB332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9D2B6678-0932-BC47-A2D3-F7420243B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FEFA-C4F6-A34F-94F3-84A7DC166AD7}" type="datetimeFigureOut">
              <a:rPr lang="hu-HU" smtClean="0"/>
              <a:t>2025. 09. 27.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61A891E8-A14D-7444-A225-EF820D8DF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2C59D519-B7B4-5C4F-B75F-2C0E4942C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79B24-24C6-9543-A28D-C8EC6ACD282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687921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B956C95-501E-594B-9503-CA84DAA25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88B1173-B212-874D-9F80-1B556D2D41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71BAD4D0-A0AE-5F4B-8046-BD6CF298E2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3D55EC7F-31AD-8E4F-9EC5-644F0D3286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FEFA-C4F6-A34F-94F3-84A7DC166AD7}" type="datetimeFigureOut">
              <a:rPr lang="hu-HU" smtClean="0"/>
              <a:t>2025. 09. 27.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58CDAF2F-AE24-2B44-BAD4-1236BB7B0D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844B1BD8-83F3-F44F-9150-B34A91CC4B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79B24-24C6-9543-A28D-C8EC6ACD282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724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89C5107-62CC-F645-8929-EA87A9B676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18A13461-4041-9041-8D68-FA7842B841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E0AEC47F-D51A-324D-8B1C-EE8041EEEA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CA8AE7D3-961F-0E4A-AFC5-E43E4C9180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7E17AA0D-B961-374B-9FF7-CB520923BA6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2FB3E1F5-83FE-8640-B6C1-B03D55900D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FEFA-C4F6-A34F-94F3-84A7DC166AD7}" type="datetimeFigureOut">
              <a:rPr lang="hu-HU" smtClean="0"/>
              <a:t>2025. 09. 27.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3EAA7F4A-4D27-6D4B-93E2-C4F7C7616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EF9A7860-A39D-EF4B-9290-02CDE8B3EA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79B24-24C6-9543-A28D-C8EC6ACD282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05027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8EEB148-E0FD-EA48-AE03-3CB67634C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F20B954E-D68F-2049-AC2F-8B25FDB10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FEFA-C4F6-A34F-94F3-84A7DC166AD7}" type="datetimeFigureOut">
              <a:rPr lang="hu-HU" smtClean="0"/>
              <a:t>2025. 09. 27.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BF1BB6E2-52ED-8942-96FA-7279756037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EC1E267A-57B2-5048-A525-67E6E4DA4B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79B24-24C6-9543-A28D-C8EC6ACD282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34825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92F933B5-1FA9-B947-9328-F4A7FF154A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FEFA-C4F6-A34F-94F3-84A7DC166AD7}" type="datetimeFigureOut">
              <a:rPr lang="hu-HU" smtClean="0"/>
              <a:t>2025. 09. 27.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D634DC2E-D49A-654C-B363-53EEE887B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56DE264B-8527-7541-B362-A30B7F519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79B24-24C6-9543-A28D-C8EC6ACD282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35937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C1547C4-40CD-9E48-98DB-10520D3CFC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C97B4B8-9D85-1E46-80A2-AB6E087D78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065A09FD-BDB0-1945-B8F3-F78556F5C1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00103955-439C-4F40-8F14-029A6B9F53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FEFA-C4F6-A34F-94F3-84A7DC166AD7}" type="datetimeFigureOut">
              <a:rPr lang="hu-HU" smtClean="0"/>
              <a:t>2025. 09. 27.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D0672A12-9130-B64B-B2EB-CE4ED4E6C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19D83B61-E844-AD46-B26A-99D0396781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79B24-24C6-9543-A28D-C8EC6ACD282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814280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BEFA138-3E99-7B4D-B830-1AC05B447F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F33E0F05-4A88-C541-A62B-EB4078015D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BA0E503A-072F-324C-9516-D9457945CD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90B3BD27-D427-CE42-8AB6-53252E0A8F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FEFA-C4F6-A34F-94F3-84A7DC166AD7}" type="datetimeFigureOut">
              <a:rPr lang="hu-HU" smtClean="0"/>
              <a:t>2025. 09. 27.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D0C52A03-CEFA-8E42-ABE4-E39B95950E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96EB1D5B-A90A-C748-A8FE-7CF858F21E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79B24-24C6-9543-A28D-C8EC6ACD282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64143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C0793B6B-2C51-954B-84DB-BA8882EFD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A9147C32-99AB-8742-B200-3785B7DA89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01BA43E4-55EC-184E-8748-394284A877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D2FEFA-C4F6-A34F-94F3-84A7DC166AD7}" type="datetimeFigureOut">
              <a:rPr lang="hu-HU" smtClean="0"/>
              <a:t>2025. 09. 27.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AE8227E7-2746-4B49-B5C0-7BECC4DA07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FDEE0627-8BF4-CF48-A83C-69CF9F58ED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F79B24-24C6-9543-A28D-C8EC6ACD282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74494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tif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g"/><Relationship Id="rId4" Type="http://schemas.openxmlformats.org/officeDocument/2006/relationships/image" Target="../media/image28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6B1C28B-1D93-8C49-A25F-4D50F127D9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0969" y="1601101"/>
            <a:ext cx="10310062" cy="2070586"/>
          </a:xfrm>
        </p:spPr>
        <p:txBody>
          <a:bodyPr>
            <a:normAutofit fontScale="90000"/>
          </a:bodyPr>
          <a:lstStyle/>
          <a:p>
            <a:r>
              <a:rPr lang="pt-BR" sz="4000" b="1" dirty="0">
                <a:solidFill>
                  <a:srgbClr val="941100"/>
                </a:solidFill>
                <a:latin typeface="Avenir Roman" panose="02000503020000020003" pitchFamily="2" charset="0"/>
              </a:rPr>
              <a:t>Nem konvencionális gyulladásos markerek vizsgálata</a:t>
            </a:r>
            <a:r>
              <a:rPr lang="hu-HU" sz="4000" b="1" dirty="0">
                <a:solidFill>
                  <a:srgbClr val="941100"/>
                </a:solidFill>
                <a:latin typeface="Avenir Roman" panose="02000503020000020003" pitchFamily="2" charset="0"/>
              </a:rPr>
              <a:t> - </a:t>
            </a:r>
            <a:br>
              <a:rPr lang="hu-HU" sz="4000" b="1" dirty="0">
                <a:solidFill>
                  <a:srgbClr val="941100"/>
                </a:solidFill>
                <a:latin typeface="Avenir Roman" panose="02000503020000020003" pitchFamily="2" charset="0"/>
              </a:rPr>
            </a:br>
            <a:r>
              <a:rPr lang="hu-HU" sz="4000" b="1" dirty="0">
                <a:solidFill>
                  <a:srgbClr val="941100"/>
                </a:solidFill>
                <a:latin typeface="Avenir Roman" panose="02000503020000020003" pitchFamily="2" charset="0"/>
              </a:rPr>
              <a:t>Új típusú prognosztikai eszközök a hasnyálmirigy műtétek perioperatív időszakában</a:t>
            </a:r>
            <a:endParaRPr lang="hu-HU" sz="4000" dirty="0">
              <a:solidFill>
                <a:srgbClr val="941100"/>
              </a:solidFill>
              <a:latin typeface="Avenir Roman" panose="02000503020000020003" pitchFamily="2" charset="0"/>
            </a:endParaRP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31904BA3-60A0-FC4A-B74C-51A586640129}"/>
              </a:ext>
            </a:extLst>
          </p:cNvPr>
          <p:cNvSpPr txBox="1"/>
          <p:nvPr/>
        </p:nvSpPr>
        <p:spPr>
          <a:xfrm>
            <a:off x="835843" y="4018755"/>
            <a:ext cx="105203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800" dirty="0">
                <a:latin typeface="Avenir Roman" panose="02000503020000020003" pitchFamily="2" charset="0"/>
              </a:rPr>
              <a:t>Rozanovic Martin, Várady-Szabó Kata, Prof. Csontos Csaba, Prof. Kelemen Dezső, </a:t>
            </a:r>
            <a:r>
              <a:rPr lang="hu-HU" sz="2800" dirty="0" err="1">
                <a:latin typeface="Avenir Roman" panose="02000503020000020003" pitchFamily="2" charset="0"/>
              </a:rPr>
              <a:t>Loibl</a:t>
            </a:r>
            <a:r>
              <a:rPr lang="hu-HU" sz="2800" dirty="0">
                <a:latin typeface="Avenir Roman" panose="02000503020000020003" pitchFamily="2" charset="0"/>
              </a:rPr>
              <a:t> Csaba</a:t>
            </a: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281A8181-ED1C-394A-ADEC-15B5A0D6E3D6}"/>
              </a:ext>
            </a:extLst>
          </p:cNvPr>
          <p:cNvSpPr txBox="1"/>
          <p:nvPr/>
        </p:nvSpPr>
        <p:spPr>
          <a:xfrm>
            <a:off x="1848726" y="5116079"/>
            <a:ext cx="87310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3200" dirty="0">
                <a:latin typeface="Avenir Roman" panose="02000503020000020003" pitchFamily="2" charset="0"/>
              </a:rPr>
              <a:t>PTE KK </a:t>
            </a:r>
            <a:r>
              <a:rPr lang="hu-HU" sz="3200" dirty="0" err="1">
                <a:latin typeface="Avenir Roman" panose="02000503020000020003" pitchFamily="2" charset="0"/>
              </a:rPr>
              <a:t>Aneszteziológiai</a:t>
            </a:r>
            <a:r>
              <a:rPr lang="hu-HU" sz="3200" dirty="0">
                <a:latin typeface="Avenir Roman" panose="02000503020000020003" pitchFamily="2" charset="0"/>
              </a:rPr>
              <a:t> és Intenzív Terápiás Intézet 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468BA2B7-2394-B245-AF02-8F9491A08C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149773" cy="1254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4121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311BE96-F121-2A45-BFF2-7EADEF55D8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>
                <a:solidFill>
                  <a:srgbClr val="941100"/>
                </a:solidFill>
                <a:latin typeface="Avenir Roman" panose="02000503020000020003" pitchFamily="2" charset="0"/>
              </a:rPr>
              <a:t>Demográfiai adatok</a:t>
            </a:r>
            <a:endParaRPr lang="hu-HU" dirty="0"/>
          </a:p>
        </p:txBody>
      </p:sp>
      <p:graphicFrame>
        <p:nvGraphicFramePr>
          <p:cNvPr id="7" name="Tartalom helye 6">
            <a:extLst>
              <a:ext uri="{FF2B5EF4-FFF2-40B4-BE49-F238E27FC236}">
                <a16:creationId xmlns:a16="http://schemas.microsoft.com/office/drawing/2014/main" id="{D35B9AD8-79D7-0C41-B77E-66D4080C608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67420963"/>
              </p:ext>
            </p:extLst>
          </p:nvPr>
        </p:nvGraphicFramePr>
        <p:xfrm>
          <a:off x="838200" y="1825625"/>
          <a:ext cx="10515600" cy="35301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val="3006910638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4201218547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3617930996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101918938"/>
                    </a:ext>
                  </a:extLst>
                </a:gridCol>
              </a:tblGrid>
              <a:tr h="504721"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>
                    <a:solidFill>
                      <a:srgbClr val="9411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Összes beteg</a:t>
                      </a:r>
                    </a:p>
                  </a:txBody>
                  <a:tcPr>
                    <a:solidFill>
                      <a:srgbClr val="9411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Szövődménymentes</a:t>
                      </a:r>
                    </a:p>
                  </a:txBody>
                  <a:tcPr>
                    <a:solidFill>
                      <a:srgbClr val="9411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Szövődményes</a:t>
                      </a:r>
                    </a:p>
                  </a:txBody>
                  <a:tcPr>
                    <a:solidFill>
                      <a:srgbClr val="9411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8368273"/>
                  </a:ext>
                </a:extLst>
              </a:tr>
              <a:tr h="504721">
                <a:tc>
                  <a:txBody>
                    <a:bodyPr/>
                    <a:lstStyle/>
                    <a:p>
                      <a:pPr algn="ctr"/>
                      <a:r>
                        <a:rPr lang="hu-HU" dirty="0">
                          <a:latin typeface="Times" pitchFamily="2" charset="0"/>
                        </a:rPr>
                        <a:t>Betegek száma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>
                          <a:latin typeface="Times" pitchFamily="2" charset="0"/>
                        </a:rPr>
                        <a:t>47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>
                          <a:latin typeface="Times" pitchFamily="2" charset="0"/>
                        </a:rPr>
                        <a:t>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>
                          <a:latin typeface="Times" pitchFamily="2" charset="0"/>
                        </a:rPr>
                        <a:t>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082854"/>
                  </a:ext>
                </a:extLst>
              </a:tr>
              <a:tr h="504721">
                <a:tc>
                  <a:txBody>
                    <a:bodyPr/>
                    <a:lstStyle/>
                    <a:p>
                      <a:pPr algn="ctr"/>
                      <a:r>
                        <a:rPr lang="hu-HU" dirty="0">
                          <a:latin typeface="Times" pitchFamily="2" charset="0"/>
                        </a:rPr>
                        <a:t>Életkor (év)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>
                          <a:latin typeface="Times" pitchFamily="2" charset="0"/>
                        </a:rPr>
                        <a:t>66</a:t>
                      </a:r>
                    </a:p>
                    <a:p>
                      <a:pPr algn="ctr"/>
                      <a:r>
                        <a:rPr lang="hu-HU" dirty="0">
                          <a:latin typeface="Times" pitchFamily="2" charset="0"/>
                        </a:rPr>
                        <a:t>(58-70)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>
                          <a:latin typeface="Times" pitchFamily="2" charset="0"/>
                        </a:rPr>
                        <a:t>65</a:t>
                      </a:r>
                    </a:p>
                    <a:p>
                      <a:pPr algn="ctr"/>
                      <a:r>
                        <a:rPr lang="hu-HU" dirty="0">
                          <a:latin typeface="Times" pitchFamily="2" charset="0"/>
                        </a:rPr>
                        <a:t>(58-68)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>
                          <a:latin typeface="Times" pitchFamily="2" charset="0"/>
                        </a:rPr>
                        <a:t>69</a:t>
                      </a:r>
                    </a:p>
                    <a:p>
                      <a:pPr algn="ctr"/>
                      <a:r>
                        <a:rPr lang="hu-HU" dirty="0">
                          <a:latin typeface="Times" pitchFamily="2" charset="0"/>
                        </a:rPr>
                        <a:t>(63-78)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8505354"/>
                  </a:ext>
                </a:extLst>
              </a:tr>
              <a:tr h="504721">
                <a:tc>
                  <a:txBody>
                    <a:bodyPr/>
                    <a:lstStyle/>
                    <a:p>
                      <a:pPr algn="ctr"/>
                      <a:r>
                        <a:rPr lang="hu-HU" sz="2000" dirty="0">
                          <a:solidFill>
                            <a:srgbClr val="941100"/>
                          </a:solidFill>
                          <a:latin typeface="Times" pitchFamily="2" charset="0"/>
                        </a:rPr>
                        <a:t>Szepszis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hu-HU" dirty="0">
                        <a:latin typeface="Times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hu-HU" dirty="0">
                        <a:latin typeface="Times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000" dirty="0">
                          <a:solidFill>
                            <a:srgbClr val="941100"/>
                          </a:solidFill>
                          <a:latin typeface="Times" pitchFamily="2" charset="0"/>
                        </a:rPr>
                        <a:t>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8475648"/>
                  </a:ext>
                </a:extLst>
              </a:tr>
              <a:tr h="504721">
                <a:tc>
                  <a:txBody>
                    <a:bodyPr/>
                    <a:lstStyle/>
                    <a:p>
                      <a:pPr algn="ctr"/>
                      <a:r>
                        <a:rPr lang="hu-HU" dirty="0">
                          <a:latin typeface="Times" pitchFamily="2" charset="0"/>
                        </a:rPr>
                        <a:t>Meglassult gyomorürülés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hu-HU">
                        <a:latin typeface="Times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hu-HU" dirty="0">
                        <a:latin typeface="Times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>
                          <a:latin typeface="Times" pitchFamily="2" charset="0"/>
                        </a:rPr>
                        <a:t>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1324292"/>
                  </a:ext>
                </a:extLst>
              </a:tr>
              <a:tr h="871162">
                <a:tc>
                  <a:txBody>
                    <a:bodyPr/>
                    <a:lstStyle/>
                    <a:p>
                      <a:pPr algn="ctr"/>
                      <a:r>
                        <a:rPr lang="hu-HU" dirty="0">
                          <a:latin typeface="Times" pitchFamily="2" charset="0"/>
                        </a:rPr>
                        <a:t>Sebészeti jellegű szövődmény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hu-HU" dirty="0">
                        <a:latin typeface="Times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hu-HU" dirty="0">
                        <a:latin typeface="Times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>
                          <a:latin typeface="Times" pitchFamily="2" charset="0"/>
                        </a:rPr>
                        <a:t>5 </a:t>
                      </a:r>
                    </a:p>
                    <a:p>
                      <a:pPr algn="ctr"/>
                      <a:r>
                        <a:rPr lang="hu-HU" dirty="0">
                          <a:latin typeface="Times" pitchFamily="2" charset="0"/>
                        </a:rPr>
                        <a:t>(2 </a:t>
                      </a:r>
                      <a:r>
                        <a:rPr lang="hu-HU" dirty="0" err="1">
                          <a:latin typeface="Times" pitchFamily="2" charset="0"/>
                        </a:rPr>
                        <a:t>reoperáció</a:t>
                      </a:r>
                      <a:r>
                        <a:rPr lang="hu-HU" dirty="0">
                          <a:latin typeface="Times" pitchFamily="2" charset="0"/>
                        </a:rPr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7929815"/>
                  </a:ext>
                </a:extLst>
              </a:tr>
            </a:tbl>
          </a:graphicData>
        </a:graphic>
      </p:graphicFrame>
      <p:sp>
        <p:nvSpPr>
          <p:cNvPr id="8" name="Szövegdoboz 7">
            <a:extLst>
              <a:ext uri="{FF2B5EF4-FFF2-40B4-BE49-F238E27FC236}">
                <a16:creationId xmlns:a16="http://schemas.microsoft.com/office/drawing/2014/main" id="{4E249D26-5442-2941-A410-5AAE056AD112}"/>
              </a:ext>
            </a:extLst>
          </p:cNvPr>
          <p:cNvSpPr txBox="1"/>
          <p:nvPr/>
        </p:nvSpPr>
        <p:spPr>
          <a:xfrm>
            <a:off x="1948985" y="5490688"/>
            <a:ext cx="78838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Az adatokat, mint </a:t>
            </a:r>
            <a:r>
              <a:rPr lang="hu-HU" dirty="0" err="1"/>
              <a:t>medián</a:t>
            </a:r>
            <a:r>
              <a:rPr lang="hu-HU" dirty="0"/>
              <a:t>, </a:t>
            </a:r>
            <a:r>
              <a:rPr lang="hu-HU" dirty="0" err="1"/>
              <a:t>és</a:t>
            </a:r>
            <a:r>
              <a:rPr lang="hu-HU" dirty="0"/>
              <a:t> 25-75%-</a:t>
            </a:r>
            <a:r>
              <a:rPr lang="hu-HU" dirty="0" err="1"/>
              <a:t>os</a:t>
            </a:r>
            <a:r>
              <a:rPr lang="hu-HU" dirty="0"/>
              <a:t> </a:t>
            </a:r>
            <a:r>
              <a:rPr lang="hu-HU" dirty="0" err="1"/>
              <a:t>interkvartilis</a:t>
            </a:r>
            <a:r>
              <a:rPr lang="hu-HU" dirty="0"/>
              <a:t> (IQR) </a:t>
            </a:r>
            <a:r>
              <a:rPr lang="hu-HU" dirty="0" err="1"/>
              <a:t>tartomány</a:t>
            </a:r>
            <a:r>
              <a:rPr lang="hu-HU" dirty="0"/>
              <a:t> adtuk meg. </a:t>
            </a:r>
          </a:p>
        </p:txBody>
      </p:sp>
    </p:spTree>
    <p:extLst>
      <p:ext uri="{BB962C8B-B14F-4D97-AF65-F5344CB8AC3E}">
        <p14:creationId xmlns:p14="http://schemas.microsoft.com/office/powerpoint/2010/main" val="15382169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72334C8-18F8-5445-AB7D-947F5E74F7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731" y="88338"/>
            <a:ext cx="10515600" cy="1325563"/>
          </a:xfrm>
        </p:spPr>
        <p:txBody>
          <a:bodyPr>
            <a:normAutofit/>
          </a:bodyPr>
          <a:lstStyle/>
          <a:p>
            <a:r>
              <a:rPr lang="hu-HU" sz="4000" dirty="0">
                <a:solidFill>
                  <a:srgbClr val="941100"/>
                </a:solidFill>
                <a:latin typeface="Avenir Roman" panose="02000503020000020003" pitchFamily="2" charset="0"/>
              </a:rPr>
              <a:t>Szepszis kritériumok</a:t>
            </a:r>
            <a:endParaRPr lang="hu-HU" sz="4000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9D56A94-E91E-D14A-94D2-C3EC6DB40A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731" y="1413901"/>
            <a:ext cx="10515600" cy="4351338"/>
          </a:xfrm>
        </p:spPr>
        <p:txBody>
          <a:bodyPr/>
          <a:lstStyle/>
          <a:p>
            <a:r>
              <a:rPr lang="hu-HU" sz="2400" dirty="0">
                <a:latin typeface="Avenir Book" panose="02000503020000020003" pitchFamily="2" charset="0"/>
              </a:rPr>
              <a:t>Amennyiben az operációt megelőzően megkezdett antibiotikumot széles spektrumú antibiotikumra kellett konvertálni</a:t>
            </a:r>
          </a:p>
          <a:p>
            <a:r>
              <a:rPr lang="hu-HU" sz="2400" dirty="0">
                <a:latin typeface="Avenir Book" panose="02000503020000020003" pitchFamily="2" charset="0"/>
              </a:rPr>
              <a:t>SOFA kritériumok:</a:t>
            </a:r>
          </a:p>
          <a:p>
            <a:pPr marL="457200" lvl="1" indent="0">
              <a:buNone/>
            </a:pPr>
            <a:endParaRPr lang="hu-HU" dirty="0">
              <a:latin typeface="Avenir Book" panose="02000503020000020003" pitchFamily="2" charset="0"/>
            </a:endParaRP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8EEF5AD9-ADCC-1243-8181-F057D5C2F1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3225" y="2559605"/>
            <a:ext cx="6411686" cy="4071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6734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0A55434-6255-C14A-ADC3-3CAAB6C65E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>
                <a:solidFill>
                  <a:srgbClr val="941100"/>
                </a:solidFill>
                <a:latin typeface="Avenir Roman" panose="02000503020000020003" pitchFamily="2" charset="0"/>
              </a:rPr>
              <a:t>Szepszis kialakulásának ideje, infekcióforrás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03001E2-9906-B345-BBAD-0DE5D0AB46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u-HU" b="1" dirty="0">
                <a:latin typeface="Avenir Roman" panose="02000503020000020003" pitchFamily="2" charset="0"/>
              </a:rPr>
              <a:t>Kialakulás ideje:</a:t>
            </a:r>
            <a:endParaRPr lang="hu-HU" dirty="0">
              <a:latin typeface="Avenir Roman" panose="02000503020000020003" pitchFamily="2" charset="0"/>
            </a:endParaRPr>
          </a:p>
          <a:p>
            <a:pPr lvl="1"/>
            <a:r>
              <a:rPr lang="hu-HU" dirty="0">
                <a:latin typeface="Avenir Roman" panose="02000503020000020003" pitchFamily="2" charset="0"/>
              </a:rPr>
              <a:t>2. nap: 3 beteg</a:t>
            </a:r>
          </a:p>
          <a:p>
            <a:pPr lvl="1"/>
            <a:r>
              <a:rPr lang="hu-HU" dirty="0">
                <a:latin typeface="Avenir Roman" panose="02000503020000020003" pitchFamily="2" charset="0"/>
              </a:rPr>
              <a:t>3. nap: 11 beteg</a:t>
            </a:r>
          </a:p>
          <a:p>
            <a:pPr lvl="1"/>
            <a:r>
              <a:rPr lang="hu-HU" dirty="0">
                <a:latin typeface="Avenir Roman" panose="02000503020000020003" pitchFamily="2" charset="0"/>
              </a:rPr>
              <a:t>4. nap: 2 beteg</a:t>
            </a:r>
          </a:p>
          <a:p>
            <a:r>
              <a:rPr lang="hu-HU" b="1" dirty="0">
                <a:latin typeface="Avenir Roman" panose="02000503020000020003" pitchFamily="2" charset="0"/>
              </a:rPr>
              <a:t>Feltételezett infekcióforrás:</a:t>
            </a:r>
            <a:endParaRPr lang="hu-HU" dirty="0">
              <a:latin typeface="Avenir Roman" panose="02000503020000020003" pitchFamily="2" charset="0"/>
            </a:endParaRPr>
          </a:p>
          <a:p>
            <a:r>
              <a:rPr lang="hu-HU" dirty="0">
                <a:latin typeface="Avenir Roman" panose="02000503020000020003" pitchFamily="2" charset="0"/>
              </a:rPr>
              <a:t>4 esetben hasűri minta</a:t>
            </a:r>
          </a:p>
          <a:p>
            <a:r>
              <a:rPr lang="hu-HU" dirty="0">
                <a:latin typeface="Avenir Roman" panose="02000503020000020003" pitchFamily="2" charset="0"/>
              </a:rPr>
              <a:t>4 esetben epeúti minta</a:t>
            </a:r>
          </a:p>
          <a:p>
            <a:r>
              <a:rPr lang="hu-HU" dirty="0">
                <a:latin typeface="Avenir Roman" panose="02000503020000020003" pitchFamily="2" charset="0"/>
              </a:rPr>
              <a:t>2 esetben sebváladék</a:t>
            </a:r>
          </a:p>
          <a:p>
            <a:r>
              <a:rPr lang="hu-HU" dirty="0">
                <a:latin typeface="Avenir Roman" panose="02000503020000020003" pitchFamily="2" charset="0"/>
              </a:rPr>
              <a:t>1 esetben BAL</a:t>
            </a:r>
          </a:p>
          <a:p>
            <a:r>
              <a:rPr lang="hu-HU" dirty="0">
                <a:latin typeface="Avenir Roman" panose="02000503020000020003" pitchFamily="2" charset="0"/>
              </a:rPr>
              <a:t>5 esetben negatív mikrobiológiai minták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2081125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C4C7391-9E51-9640-9F78-44BA9C5D23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>
                <a:solidFill>
                  <a:srgbClr val="941100"/>
                </a:solidFill>
                <a:latin typeface="Avenir Roman" panose="02000503020000020003" pitchFamily="2" charset="0"/>
              </a:rPr>
              <a:t>Az ún. Konvencionálisan vizsgált gyulladásos markerek alakulása a betegcsoportokban</a:t>
            </a:r>
            <a:br>
              <a:rPr lang="hu-HU" dirty="0">
                <a:solidFill>
                  <a:srgbClr val="941100"/>
                </a:solidFill>
                <a:latin typeface="Avenir Roman" panose="02000503020000020003" pitchFamily="2" charset="0"/>
              </a:rPr>
            </a:br>
            <a:r>
              <a:rPr lang="hu-HU" dirty="0">
                <a:solidFill>
                  <a:srgbClr val="941100"/>
                </a:solidFill>
                <a:latin typeface="Avenir Roman" panose="02000503020000020003" pitchFamily="2" charset="0"/>
              </a:rPr>
              <a:t>I: CRP</a:t>
            </a:r>
          </a:p>
        </p:txBody>
      </p:sp>
      <p:pic>
        <p:nvPicPr>
          <p:cNvPr id="7" name="Tartalom helye 6">
            <a:extLst>
              <a:ext uri="{FF2B5EF4-FFF2-40B4-BE49-F238E27FC236}">
                <a16:creationId xmlns:a16="http://schemas.microsoft.com/office/drawing/2014/main" id="{58041277-4A11-B645-8947-1C59C2513B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465744" y="1980369"/>
            <a:ext cx="8641533" cy="4351338"/>
          </a:xfrm>
        </p:spPr>
      </p:pic>
    </p:spTree>
    <p:extLst>
      <p:ext uri="{BB962C8B-B14F-4D97-AF65-F5344CB8AC3E}">
        <p14:creationId xmlns:p14="http://schemas.microsoft.com/office/powerpoint/2010/main" val="13977838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F884A1E-BC60-C64A-B11B-59F0B7C4FB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hu-HU" dirty="0">
                <a:solidFill>
                  <a:srgbClr val="941100"/>
                </a:solidFill>
                <a:latin typeface="Avenir Roman" panose="02000503020000020003" pitchFamily="2" charset="0"/>
              </a:rPr>
              <a:t>Az ún. Konvencionálisan vizsgált gyulladásos markerek alakulása a betegcsoportokban </a:t>
            </a:r>
            <a:br>
              <a:rPr lang="hu-HU" dirty="0">
                <a:solidFill>
                  <a:srgbClr val="941100"/>
                </a:solidFill>
                <a:latin typeface="Avenir Roman" panose="02000503020000020003" pitchFamily="2" charset="0"/>
              </a:rPr>
            </a:br>
            <a:r>
              <a:rPr lang="hu-HU" dirty="0">
                <a:solidFill>
                  <a:srgbClr val="941100"/>
                </a:solidFill>
                <a:latin typeface="Avenir Roman" panose="02000503020000020003" pitchFamily="2" charset="0"/>
              </a:rPr>
              <a:t>II: PCT</a:t>
            </a:r>
            <a:endParaRPr lang="hu-HU" dirty="0">
              <a:latin typeface="Avenir Roman" panose="02000503020000020003" pitchFamily="2" charset="0"/>
            </a:endParaRPr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4F215EB8-B35A-A94C-AB6B-8A664D80F9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0957" y="1690688"/>
            <a:ext cx="8879944" cy="4527232"/>
          </a:xfrm>
          <a:prstGeom prst="rect">
            <a:avLst/>
          </a:prstGeom>
        </p:spPr>
      </p:pic>
      <p:sp>
        <p:nvSpPr>
          <p:cNvPr id="3" name="Szövegdoboz 2">
            <a:extLst>
              <a:ext uri="{FF2B5EF4-FFF2-40B4-BE49-F238E27FC236}">
                <a16:creationId xmlns:a16="http://schemas.microsoft.com/office/drawing/2014/main" id="{ECC5B687-6C3B-3947-8CCB-615895EA93F2}"/>
              </a:ext>
            </a:extLst>
          </p:cNvPr>
          <p:cNvSpPr txBox="1"/>
          <p:nvPr/>
        </p:nvSpPr>
        <p:spPr>
          <a:xfrm>
            <a:off x="3467495" y="6101542"/>
            <a:ext cx="103316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Times" pitchFamily="2" charset="0"/>
              </a:rPr>
              <a:t>*: p&lt;0.05 a </a:t>
            </a:r>
            <a:r>
              <a:rPr lang="en-GB" sz="1200" dirty="0" err="1">
                <a:latin typeface="Times" pitchFamily="2" charset="0"/>
              </a:rPr>
              <a:t>szövődménymentesés</a:t>
            </a:r>
            <a:r>
              <a:rPr lang="en-GB" sz="1200" dirty="0">
                <a:latin typeface="Times" pitchFamily="2" charset="0"/>
              </a:rPr>
              <a:t> a </a:t>
            </a:r>
            <a:r>
              <a:rPr lang="en-GB" sz="1200" dirty="0" err="1">
                <a:latin typeface="Times" pitchFamily="2" charset="0"/>
              </a:rPr>
              <a:t>szeptikussá</a:t>
            </a:r>
            <a:r>
              <a:rPr lang="en-GB" sz="1200" dirty="0">
                <a:latin typeface="Times" pitchFamily="2" charset="0"/>
              </a:rPr>
              <a:t> </a:t>
            </a:r>
            <a:r>
              <a:rPr lang="en-GB" sz="1200" dirty="0" err="1">
                <a:latin typeface="Times" pitchFamily="2" charset="0"/>
              </a:rPr>
              <a:t>vált</a:t>
            </a:r>
            <a:r>
              <a:rPr lang="en-GB" sz="1200" dirty="0">
                <a:latin typeface="Times" pitchFamily="2" charset="0"/>
              </a:rPr>
              <a:t> </a:t>
            </a:r>
            <a:r>
              <a:rPr lang="en-GB" sz="1200" dirty="0" err="1">
                <a:latin typeface="Times" pitchFamily="2" charset="0"/>
              </a:rPr>
              <a:t>csoport</a:t>
            </a:r>
            <a:r>
              <a:rPr lang="en-GB" sz="1200" dirty="0">
                <a:latin typeface="Times" pitchFamily="2" charset="0"/>
              </a:rPr>
              <a:t> </a:t>
            </a:r>
            <a:r>
              <a:rPr lang="en-GB" sz="1200" dirty="0" err="1">
                <a:latin typeface="Times" pitchFamily="2" charset="0"/>
              </a:rPr>
              <a:t>értékei</a:t>
            </a:r>
            <a:r>
              <a:rPr lang="en-GB" sz="1200" dirty="0">
                <a:latin typeface="Times" pitchFamily="2" charset="0"/>
              </a:rPr>
              <a:t> </a:t>
            </a:r>
            <a:r>
              <a:rPr lang="en-GB" sz="1200" dirty="0" err="1">
                <a:latin typeface="Times" pitchFamily="2" charset="0"/>
              </a:rPr>
              <a:t>között</a:t>
            </a:r>
            <a:r>
              <a:rPr lang="en-GB" sz="1200" dirty="0">
                <a:latin typeface="Times" pitchFamily="2" charset="0"/>
              </a:rPr>
              <a:t>.</a:t>
            </a:r>
            <a:endParaRPr lang="hu-HU" sz="1200" dirty="0">
              <a:latin typeface="Times" pitchFamily="2" charset="0"/>
            </a:endParaRPr>
          </a:p>
          <a:p>
            <a:pPr lvl="0">
              <a:defRPr/>
            </a:pPr>
            <a:r>
              <a:rPr lang="en-GB" sz="1200" dirty="0">
                <a:latin typeface="Times" pitchFamily="2" charset="0"/>
              </a:rPr>
              <a:t>**: p&lt;0.01 a </a:t>
            </a:r>
            <a:r>
              <a:rPr lang="en-GB" sz="1200" dirty="0" err="1">
                <a:latin typeface="Times" pitchFamily="2" charset="0"/>
              </a:rPr>
              <a:t>szövődménymentesés</a:t>
            </a:r>
            <a:r>
              <a:rPr lang="en-GB" sz="1200" dirty="0">
                <a:latin typeface="Times" pitchFamily="2" charset="0"/>
              </a:rPr>
              <a:t> a </a:t>
            </a:r>
            <a:r>
              <a:rPr lang="en-GB" sz="1200" dirty="0" err="1">
                <a:latin typeface="Times" pitchFamily="2" charset="0"/>
              </a:rPr>
              <a:t>szeptikussá</a:t>
            </a:r>
            <a:r>
              <a:rPr lang="en-GB" sz="1200" dirty="0">
                <a:latin typeface="Times" pitchFamily="2" charset="0"/>
              </a:rPr>
              <a:t> </a:t>
            </a:r>
            <a:r>
              <a:rPr lang="en-GB" sz="1200" dirty="0" err="1">
                <a:latin typeface="Times" pitchFamily="2" charset="0"/>
              </a:rPr>
              <a:t>vált</a:t>
            </a:r>
            <a:r>
              <a:rPr lang="en-GB" sz="1200" dirty="0">
                <a:latin typeface="Times" pitchFamily="2" charset="0"/>
              </a:rPr>
              <a:t> </a:t>
            </a:r>
            <a:r>
              <a:rPr lang="en-GB" sz="1200" dirty="0" err="1">
                <a:latin typeface="Times" pitchFamily="2" charset="0"/>
              </a:rPr>
              <a:t>csoport</a:t>
            </a:r>
            <a:r>
              <a:rPr lang="en-GB" sz="1200" dirty="0">
                <a:latin typeface="Times" pitchFamily="2" charset="0"/>
              </a:rPr>
              <a:t> </a:t>
            </a:r>
            <a:r>
              <a:rPr lang="en-GB" sz="1200" dirty="0" err="1">
                <a:latin typeface="Times" pitchFamily="2" charset="0"/>
              </a:rPr>
              <a:t>értékei</a:t>
            </a:r>
            <a:r>
              <a:rPr lang="en-GB" sz="1200" dirty="0">
                <a:latin typeface="Times" pitchFamily="2" charset="0"/>
              </a:rPr>
              <a:t> </a:t>
            </a:r>
            <a:r>
              <a:rPr lang="en-GB" sz="1200" dirty="0" err="1">
                <a:latin typeface="Times" pitchFamily="2" charset="0"/>
              </a:rPr>
              <a:t>között</a:t>
            </a:r>
            <a:r>
              <a:rPr lang="en-GB" sz="1200" dirty="0">
                <a:latin typeface="Times" pitchFamily="2" charset="0"/>
              </a:rPr>
              <a:t>.</a:t>
            </a:r>
          </a:p>
          <a:p>
            <a:pPr lvl="0">
              <a:defRPr/>
            </a:pPr>
            <a:r>
              <a:rPr lang="en-GB" sz="1200" dirty="0">
                <a:latin typeface="Times" pitchFamily="2" charset="0"/>
              </a:rPr>
              <a:t>***: p&lt;0.005 a </a:t>
            </a:r>
            <a:r>
              <a:rPr lang="en-GB" sz="1200" dirty="0" err="1">
                <a:latin typeface="Times" pitchFamily="2" charset="0"/>
              </a:rPr>
              <a:t>szövődménymentesés</a:t>
            </a:r>
            <a:r>
              <a:rPr lang="en-GB" sz="1200" dirty="0">
                <a:latin typeface="Times" pitchFamily="2" charset="0"/>
              </a:rPr>
              <a:t> a </a:t>
            </a:r>
            <a:r>
              <a:rPr lang="en-GB" sz="1200" dirty="0" err="1">
                <a:latin typeface="Times" pitchFamily="2" charset="0"/>
              </a:rPr>
              <a:t>szeptikussá</a:t>
            </a:r>
            <a:r>
              <a:rPr lang="en-GB" sz="1200" dirty="0">
                <a:latin typeface="Times" pitchFamily="2" charset="0"/>
              </a:rPr>
              <a:t> </a:t>
            </a:r>
            <a:r>
              <a:rPr lang="en-GB" sz="1200" dirty="0" err="1">
                <a:latin typeface="Times" pitchFamily="2" charset="0"/>
              </a:rPr>
              <a:t>vált</a:t>
            </a:r>
            <a:r>
              <a:rPr lang="en-GB" sz="1200" dirty="0">
                <a:latin typeface="Times" pitchFamily="2" charset="0"/>
              </a:rPr>
              <a:t> </a:t>
            </a:r>
            <a:r>
              <a:rPr lang="en-GB" sz="1200" dirty="0" err="1">
                <a:latin typeface="Times" pitchFamily="2" charset="0"/>
              </a:rPr>
              <a:t>csoport</a:t>
            </a:r>
            <a:r>
              <a:rPr lang="en-GB" sz="1200" dirty="0">
                <a:latin typeface="Times" pitchFamily="2" charset="0"/>
              </a:rPr>
              <a:t> </a:t>
            </a:r>
            <a:r>
              <a:rPr lang="en-GB" sz="1200" dirty="0" err="1">
                <a:latin typeface="Times" pitchFamily="2" charset="0"/>
              </a:rPr>
              <a:t>értékei</a:t>
            </a:r>
            <a:r>
              <a:rPr lang="en-GB" sz="1200" dirty="0">
                <a:latin typeface="Times" pitchFamily="2" charset="0"/>
              </a:rPr>
              <a:t> </a:t>
            </a:r>
            <a:r>
              <a:rPr lang="en-GB" sz="1200" dirty="0" err="1">
                <a:latin typeface="Times" pitchFamily="2" charset="0"/>
              </a:rPr>
              <a:t>között</a:t>
            </a:r>
            <a:r>
              <a:rPr lang="en-GB" sz="1200" dirty="0">
                <a:latin typeface="Times" pitchFamily="2" charset="0"/>
              </a:rPr>
              <a:t>.</a:t>
            </a:r>
            <a:endParaRPr lang="hu-HU" sz="1200" dirty="0">
              <a:latin typeface="Times" pitchFamily="2" charset="0"/>
            </a:endParaRP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9877303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F338378-9CCC-6B4D-B32D-3096EE7E21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3717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hu-HU" sz="4000" dirty="0">
                <a:solidFill>
                  <a:srgbClr val="941100"/>
                </a:solidFill>
                <a:latin typeface="Avenir Roman" panose="02000503020000020003" pitchFamily="2" charset="0"/>
              </a:rPr>
              <a:t>Az </a:t>
            </a:r>
            <a:r>
              <a:rPr lang="hu-HU" sz="4000" dirty="0" err="1">
                <a:solidFill>
                  <a:srgbClr val="941100"/>
                </a:solidFill>
                <a:latin typeface="Avenir Roman" panose="02000503020000020003" pitchFamily="2" charset="0"/>
              </a:rPr>
              <a:t>ún</a:t>
            </a:r>
            <a:r>
              <a:rPr lang="hu-HU" sz="4000" dirty="0">
                <a:solidFill>
                  <a:srgbClr val="941100"/>
                </a:solidFill>
                <a:latin typeface="Avenir Roman" panose="02000503020000020003" pitchFamily="2" charset="0"/>
              </a:rPr>
              <a:t>. </a:t>
            </a:r>
            <a:r>
              <a:rPr lang="hu-HU" sz="4000" dirty="0" err="1">
                <a:solidFill>
                  <a:srgbClr val="941100"/>
                </a:solidFill>
                <a:latin typeface="Avenir Roman" panose="02000503020000020003" pitchFamily="2" charset="0"/>
              </a:rPr>
              <a:t>non-konvencionálisan</a:t>
            </a:r>
            <a:r>
              <a:rPr lang="hu-HU" sz="4000" dirty="0">
                <a:solidFill>
                  <a:srgbClr val="941100"/>
                </a:solidFill>
                <a:latin typeface="Avenir Roman" panose="02000503020000020003" pitchFamily="2" charset="0"/>
              </a:rPr>
              <a:t> </a:t>
            </a:r>
            <a:r>
              <a:rPr lang="hu-HU" sz="4000" dirty="0" err="1">
                <a:solidFill>
                  <a:srgbClr val="941100"/>
                </a:solidFill>
                <a:latin typeface="Avenir Roman" panose="02000503020000020003" pitchFamily="2" charset="0"/>
              </a:rPr>
              <a:t>vizsgált</a:t>
            </a:r>
            <a:r>
              <a:rPr lang="hu-HU" sz="4000" dirty="0">
                <a:solidFill>
                  <a:srgbClr val="941100"/>
                </a:solidFill>
                <a:latin typeface="Avenir Roman" panose="02000503020000020003" pitchFamily="2" charset="0"/>
              </a:rPr>
              <a:t> markerek </a:t>
            </a:r>
            <a:r>
              <a:rPr lang="hu-HU" sz="4000" dirty="0" err="1">
                <a:solidFill>
                  <a:srgbClr val="941100"/>
                </a:solidFill>
                <a:latin typeface="Avenir Roman" panose="02000503020000020003" pitchFamily="2" charset="0"/>
              </a:rPr>
              <a:t>alakulása</a:t>
            </a:r>
            <a:r>
              <a:rPr lang="hu-HU" sz="4000" dirty="0">
                <a:solidFill>
                  <a:srgbClr val="941100"/>
                </a:solidFill>
                <a:latin typeface="Avenir Roman" panose="02000503020000020003" pitchFamily="2" charset="0"/>
              </a:rPr>
              <a:t> a betegcsoportokban I: </a:t>
            </a:r>
            <a:r>
              <a:rPr lang="hu-HU" sz="4000" dirty="0" err="1">
                <a:solidFill>
                  <a:srgbClr val="941100"/>
                </a:solidFill>
                <a:latin typeface="Avenir Roman" panose="02000503020000020003" pitchFamily="2" charset="0"/>
              </a:rPr>
              <a:t>Neutrofil-Limfocita</a:t>
            </a:r>
            <a:r>
              <a:rPr lang="hu-HU" sz="4000" dirty="0">
                <a:solidFill>
                  <a:srgbClr val="941100"/>
                </a:solidFill>
                <a:latin typeface="Avenir Roman" panose="02000503020000020003" pitchFamily="2" charset="0"/>
              </a:rPr>
              <a:t> Ráta (NLR)</a:t>
            </a:r>
            <a:endParaRPr lang="hu-HU" sz="4000" dirty="0">
              <a:latin typeface="Avenir Roman" panose="02000503020000020003" pitchFamily="2" charset="0"/>
            </a:endParaRPr>
          </a:p>
        </p:txBody>
      </p:sp>
      <p:pic>
        <p:nvPicPr>
          <p:cNvPr id="6" name="Tartalom helye 5">
            <a:extLst>
              <a:ext uri="{FF2B5EF4-FFF2-40B4-BE49-F238E27FC236}">
                <a16:creationId xmlns:a16="http://schemas.microsoft.com/office/drawing/2014/main" id="{2E0AB328-F869-1345-A5C5-1A1B14A13C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071288" y="1855534"/>
            <a:ext cx="8049421" cy="4122874"/>
          </a:xfrm>
        </p:spPr>
      </p:pic>
      <p:sp>
        <p:nvSpPr>
          <p:cNvPr id="3" name="Téglalap 2">
            <a:extLst>
              <a:ext uri="{FF2B5EF4-FFF2-40B4-BE49-F238E27FC236}">
                <a16:creationId xmlns:a16="http://schemas.microsoft.com/office/drawing/2014/main" id="{8DA76D00-F2C5-1544-8708-86815D4B1E39}"/>
              </a:ext>
            </a:extLst>
          </p:cNvPr>
          <p:cNvSpPr/>
          <p:nvPr/>
        </p:nvSpPr>
        <p:spPr>
          <a:xfrm>
            <a:off x="3048000" y="5978408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>
                <a:latin typeface="Times" pitchFamily="2" charset="0"/>
              </a:rPr>
              <a:t>*: p&lt;0.05 a </a:t>
            </a:r>
            <a:r>
              <a:rPr lang="en-GB" sz="1200" dirty="0" err="1">
                <a:latin typeface="Times" pitchFamily="2" charset="0"/>
              </a:rPr>
              <a:t>szövődménymentesés</a:t>
            </a:r>
            <a:r>
              <a:rPr lang="en-GB" sz="1200" dirty="0">
                <a:latin typeface="Times" pitchFamily="2" charset="0"/>
              </a:rPr>
              <a:t> a </a:t>
            </a:r>
            <a:r>
              <a:rPr lang="en-GB" sz="1200" dirty="0" err="1">
                <a:latin typeface="Times" pitchFamily="2" charset="0"/>
              </a:rPr>
              <a:t>szeptikussá</a:t>
            </a:r>
            <a:r>
              <a:rPr lang="en-GB" sz="1200" dirty="0">
                <a:latin typeface="Times" pitchFamily="2" charset="0"/>
              </a:rPr>
              <a:t> </a:t>
            </a:r>
            <a:r>
              <a:rPr lang="en-GB" sz="1200" dirty="0" err="1">
                <a:latin typeface="Times" pitchFamily="2" charset="0"/>
              </a:rPr>
              <a:t>vált</a:t>
            </a:r>
            <a:r>
              <a:rPr lang="en-GB" sz="1200" dirty="0">
                <a:latin typeface="Times" pitchFamily="2" charset="0"/>
              </a:rPr>
              <a:t> </a:t>
            </a:r>
            <a:r>
              <a:rPr lang="en-GB" sz="1200" dirty="0" err="1">
                <a:latin typeface="Times" pitchFamily="2" charset="0"/>
              </a:rPr>
              <a:t>csoport</a:t>
            </a:r>
            <a:r>
              <a:rPr lang="en-GB" sz="1200" dirty="0">
                <a:latin typeface="Times" pitchFamily="2" charset="0"/>
              </a:rPr>
              <a:t> </a:t>
            </a:r>
            <a:r>
              <a:rPr lang="en-GB" sz="1200" dirty="0" err="1">
                <a:latin typeface="Times" pitchFamily="2" charset="0"/>
              </a:rPr>
              <a:t>értékei</a:t>
            </a:r>
            <a:r>
              <a:rPr lang="en-GB" sz="1200" dirty="0">
                <a:latin typeface="Times" pitchFamily="2" charset="0"/>
              </a:rPr>
              <a:t> </a:t>
            </a:r>
            <a:r>
              <a:rPr lang="en-GB" sz="1200" dirty="0" err="1">
                <a:latin typeface="Times" pitchFamily="2" charset="0"/>
              </a:rPr>
              <a:t>között</a:t>
            </a:r>
            <a:r>
              <a:rPr lang="en-GB" sz="1200" dirty="0">
                <a:latin typeface="Times" pitchFamily="2" charset="0"/>
              </a:rPr>
              <a:t>.</a:t>
            </a:r>
            <a:endParaRPr lang="hu-HU" sz="1200" dirty="0">
              <a:latin typeface="Times" pitchFamily="2" charset="0"/>
            </a:endParaRPr>
          </a:p>
          <a:p>
            <a:pPr lvl="0">
              <a:defRPr/>
            </a:pPr>
            <a:r>
              <a:rPr lang="en-GB" sz="1200" dirty="0">
                <a:latin typeface="Times" pitchFamily="2" charset="0"/>
              </a:rPr>
              <a:t>**: p&lt;0.01 a </a:t>
            </a:r>
            <a:r>
              <a:rPr lang="en-GB" sz="1200" dirty="0" err="1">
                <a:latin typeface="Times" pitchFamily="2" charset="0"/>
              </a:rPr>
              <a:t>szövődménymentesés</a:t>
            </a:r>
            <a:r>
              <a:rPr lang="en-GB" sz="1200" dirty="0">
                <a:latin typeface="Times" pitchFamily="2" charset="0"/>
              </a:rPr>
              <a:t> a </a:t>
            </a:r>
            <a:r>
              <a:rPr lang="en-GB" sz="1200" dirty="0" err="1">
                <a:latin typeface="Times" pitchFamily="2" charset="0"/>
              </a:rPr>
              <a:t>szeptikussá</a:t>
            </a:r>
            <a:r>
              <a:rPr lang="en-GB" sz="1200" dirty="0">
                <a:latin typeface="Times" pitchFamily="2" charset="0"/>
              </a:rPr>
              <a:t> </a:t>
            </a:r>
            <a:r>
              <a:rPr lang="en-GB" sz="1200" dirty="0" err="1">
                <a:latin typeface="Times" pitchFamily="2" charset="0"/>
              </a:rPr>
              <a:t>vált</a:t>
            </a:r>
            <a:r>
              <a:rPr lang="en-GB" sz="1200" dirty="0">
                <a:latin typeface="Times" pitchFamily="2" charset="0"/>
              </a:rPr>
              <a:t> </a:t>
            </a:r>
            <a:r>
              <a:rPr lang="en-GB" sz="1200" dirty="0" err="1">
                <a:latin typeface="Times" pitchFamily="2" charset="0"/>
              </a:rPr>
              <a:t>csoport</a:t>
            </a:r>
            <a:r>
              <a:rPr lang="en-GB" sz="1200" dirty="0">
                <a:latin typeface="Times" pitchFamily="2" charset="0"/>
              </a:rPr>
              <a:t> </a:t>
            </a:r>
            <a:r>
              <a:rPr lang="en-GB" sz="1200" dirty="0" err="1">
                <a:latin typeface="Times" pitchFamily="2" charset="0"/>
              </a:rPr>
              <a:t>értékei</a:t>
            </a:r>
            <a:r>
              <a:rPr lang="en-GB" sz="1200" dirty="0">
                <a:latin typeface="Times" pitchFamily="2" charset="0"/>
              </a:rPr>
              <a:t> </a:t>
            </a:r>
            <a:r>
              <a:rPr lang="en-GB" sz="1200" dirty="0" err="1">
                <a:latin typeface="Times" pitchFamily="2" charset="0"/>
              </a:rPr>
              <a:t>között</a:t>
            </a:r>
            <a:r>
              <a:rPr lang="en-GB" sz="1200" dirty="0">
                <a:latin typeface="Times" pitchFamily="2" charset="0"/>
              </a:rPr>
              <a:t>.</a:t>
            </a:r>
          </a:p>
          <a:p>
            <a:pPr lvl="0">
              <a:defRPr/>
            </a:pPr>
            <a:r>
              <a:rPr lang="en-GB" sz="1200" dirty="0">
                <a:latin typeface="Times" pitchFamily="2" charset="0"/>
              </a:rPr>
              <a:t>***: p&lt;0.005 a </a:t>
            </a:r>
            <a:r>
              <a:rPr lang="en-GB" sz="1200" dirty="0" err="1">
                <a:latin typeface="Times" pitchFamily="2" charset="0"/>
              </a:rPr>
              <a:t>szövődménymentesés</a:t>
            </a:r>
            <a:r>
              <a:rPr lang="en-GB" sz="1200" dirty="0">
                <a:latin typeface="Times" pitchFamily="2" charset="0"/>
              </a:rPr>
              <a:t> a </a:t>
            </a:r>
            <a:r>
              <a:rPr lang="en-GB" sz="1200" dirty="0" err="1">
                <a:latin typeface="Times" pitchFamily="2" charset="0"/>
              </a:rPr>
              <a:t>szeptikussá</a:t>
            </a:r>
            <a:r>
              <a:rPr lang="en-GB" sz="1200" dirty="0">
                <a:latin typeface="Times" pitchFamily="2" charset="0"/>
              </a:rPr>
              <a:t> </a:t>
            </a:r>
            <a:r>
              <a:rPr lang="en-GB" sz="1200" dirty="0" err="1">
                <a:latin typeface="Times" pitchFamily="2" charset="0"/>
              </a:rPr>
              <a:t>vált</a:t>
            </a:r>
            <a:r>
              <a:rPr lang="en-GB" sz="1200" dirty="0">
                <a:latin typeface="Times" pitchFamily="2" charset="0"/>
              </a:rPr>
              <a:t> </a:t>
            </a:r>
            <a:r>
              <a:rPr lang="en-GB" sz="1200" dirty="0" err="1">
                <a:latin typeface="Times" pitchFamily="2" charset="0"/>
              </a:rPr>
              <a:t>csoport</a:t>
            </a:r>
            <a:r>
              <a:rPr lang="en-GB" sz="1200" dirty="0">
                <a:latin typeface="Times" pitchFamily="2" charset="0"/>
              </a:rPr>
              <a:t> </a:t>
            </a:r>
            <a:r>
              <a:rPr lang="en-GB" sz="1200" dirty="0" err="1">
                <a:latin typeface="Times" pitchFamily="2" charset="0"/>
              </a:rPr>
              <a:t>értékei</a:t>
            </a:r>
            <a:r>
              <a:rPr lang="en-GB" sz="1200" dirty="0">
                <a:latin typeface="Times" pitchFamily="2" charset="0"/>
              </a:rPr>
              <a:t> </a:t>
            </a:r>
            <a:r>
              <a:rPr lang="en-GB" sz="1200" dirty="0" err="1">
                <a:latin typeface="Times" pitchFamily="2" charset="0"/>
              </a:rPr>
              <a:t>között</a:t>
            </a:r>
            <a:r>
              <a:rPr lang="en-GB" sz="1200" dirty="0">
                <a:latin typeface="Times" pitchFamily="2" charset="0"/>
              </a:rPr>
              <a:t>.</a:t>
            </a:r>
            <a:endParaRPr lang="hu-HU" sz="1200" dirty="0">
              <a:latin typeface="Time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37163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BC7BBAA-63EB-E84B-821B-63D7CE0A8E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>
                <a:solidFill>
                  <a:srgbClr val="941100"/>
                </a:solidFill>
                <a:latin typeface="Avenir Roman" panose="02000503020000020003" pitchFamily="2" charset="0"/>
              </a:rPr>
              <a:t>ROC analízis</a:t>
            </a:r>
            <a:endParaRPr lang="hu-HU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AD577986-A15D-6541-B622-9E9D332536BB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294410" y="1405678"/>
            <a:ext cx="8431479" cy="5084185"/>
          </a:xfrm>
          <a:prstGeom prst="rect">
            <a:avLst/>
          </a:prstGeom>
        </p:spPr>
      </p:pic>
      <p:sp>
        <p:nvSpPr>
          <p:cNvPr id="3" name="Szövegdoboz 2">
            <a:extLst>
              <a:ext uri="{FF2B5EF4-FFF2-40B4-BE49-F238E27FC236}">
                <a16:creationId xmlns:a16="http://schemas.microsoft.com/office/drawing/2014/main" id="{6B00C7AB-B4D4-9943-88E0-CF133E097CE6}"/>
              </a:ext>
            </a:extLst>
          </p:cNvPr>
          <p:cNvSpPr txBox="1"/>
          <p:nvPr/>
        </p:nvSpPr>
        <p:spPr>
          <a:xfrm rot="16200000">
            <a:off x="1508166" y="3337571"/>
            <a:ext cx="168629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hu-HU" dirty="0"/>
              <a:t>szenzitivitás</a:t>
            </a: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948176B7-23FF-0E4E-BEE2-158449867313}"/>
              </a:ext>
            </a:extLst>
          </p:cNvPr>
          <p:cNvSpPr txBox="1"/>
          <p:nvPr/>
        </p:nvSpPr>
        <p:spPr>
          <a:xfrm>
            <a:off x="4162605" y="5723306"/>
            <a:ext cx="168629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hu-HU" dirty="0" err="1"/>
              <a:t>specificitás</a:t>
            </a:r>
            <a:endParaRPr lang="hu-HU" dirty="0"/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51CFA5A8-EBE3-EB44-B49E-A3D8135F904B}"/>
              </a:ext>
            </a:extLst>
          </p:cNvPr>
          <p:cNvSpPr txBox="1"/>
          <p:nvPr/>
        </p:nvSpPr>
        <p:spPr>
          <a:xfrm>
            <a:off x="7355393" y="1567543"/>
            <a:ext cx="1969477" cy="12761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u-HU" dirty="0"/>
          </a:p>
        </p:txBody>
      </p:sp>
      <p:cxnSp>
        <p:nvCxnSpPr>
          <p:cNvPr id="9" name="Egyenes összekötő nyíllal 8">
            <a:extLst>
              <a:ext uri="{FF2B5EF4-FFF2-40B4-BE49-F238E27FC236}">
                <a16:creationId xmlns:a16="http://schemas.microsoft.com/office/drawing/2014/main" id="{83F061E2-849C-D343-839F-9F45874E8B10}"/>
              </a:ext>
            </a:extLst>
          </p:cNvPr>
          <p:cNvCxnSpPr>
            <a:cxnSpLocks/>
          </p:cNvCxnSpPr>
          <p:nvPr/>
        </p:nvCxnSpPr>
        <p:spPr>
          <a:xfrm>
            <a:off x="5330263" y="2169988"/>
            <a:ext cx="1709978" cy="4734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Egyenes összekötő 11">
            <a:extLst>
              <a:ext uri="{FF2B5EF4-FFF2-40B4-BE49-F238E27FC236}">
                <a16:creationId xmlns:a16="http://schemas.microsoft.com/office/drawing/2014/main" id="{2CAC2857-D3EF-6E4E-A3C6-42AE50140BB8}"/>
              </a:ext>
            </a:extLst>
          </p:cNvPr>
          <p:cNvCxnSpPr/>
          <p:nvPr/>
        </p:nvCxnSpPr>
        <p:spPr>
          <a:xfrm>
            <a:off x="7285055" y="2679088"/>
            <a:ext cx="241160" cy="0"/>
          </a:xfrm>
          <a:prstGeom prst="line">
            <a:avLst/>
          </a:prstGeom>
          <a:ln w="15875">
            <a:solidFill>
              <a:srgbClr val="C4267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Egyenes összekötő 12">
            <a:extLst>
              <a:ext uri="{FF2B5EF4-FFF2-40B4-BE49-F238E27FC236}">
                <a16:creationId xmlns:a16="http://schemas.microsoft.com/office/drawing/2014/main" id="{7EB48973-FB5A-1540-A856-C7AF5DAD563D}"/>
              </a:ext>
            </a:extLst>
          </p:cNvPr>
          <p:cNvCxnSpPr/>
          <p:nvPr/>
        </p:nvCxnSpPr>
        <p:spPr>
          <a:xfrm>
            <a:off x="7284371" y="2843684"/>
            <a:ext cx="241160" cy="0"/>
          </a:xfrm>
          <a:prstGeom prst="line">
            <a:avLst/>
          </a:prstGeom>
          <a:ln w="158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zövegdoboz 13">
            <a:extLst>
              <a:ext uri="{FF2B5EF4-FFF2-40B4-BE49-F238E27FC236}">
                <a16:creationId xmlns:a16="http://schemas.microsoft.com/office/drawing/2014/main" id="{3F7FA591-2B5E-4747-9A25-DCBBA9B0C64F}"/>
              </a:ext>
            </a:extLst>
          </p:cNvPr>
          <p:cNvSpPr txBox="1"/>
          <p:nvPr/>
        </p:nvSpPr>
        <p:spPr>
          <a:xfrm>
            <a:off x="7527373" y="2605439"/>
            <a:ext cx="4267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000" dirty="0">
                <a:latin typeface="Avenir Roman" panose="02000503020000020003" pitchFamily="2" charset="0"/>
              </a:rPr>
              <a:t>NLR</a:t>
            </a:r>
          </a:p>
          <a:p>
            <a:r>
              <a:rPr lang="hu-HU" sz="1000" dirty="0">
                <a:latin typeface="Avenir Roman" panose="02000503020000020003" pitchFamily="2" charset="0"/>
              </a:rPr>
              <a:t>PCT</a:t>
            </a:r>
          </a:p>
        </p:txBody>
      </p:sp>
      <p:cxnSp>
        <p:nvCxnSpPr>
          <p:cNvPr id="16" name="Egyenes összekötő nyíllal 15">
            <a:extLst>
              <a:ext uri="{FF2B5EF4-FFF2-40B4-BE49-F238E27FC236}">
                <a16:creationId xmlns:a16="http://schemas.microsoft.com/office/drawing/2014/main" id="{A5470256-2919-B345-9F47-3F669DFF4702}"/>
              </a:ext>
            </a:extLst>
          </p:cNvPr>
          <p:cNvCxnSpPr>
            <a:cxnSpLocks/>
          </p:cNvCxnSpPr>
          <p:nvPr/>
        </p:nvCxnSpPr>
        <p:spPr>
          <a:xfrm>
            <a:off x="5465030" y="2351314"/>
            <a:ext cx="1747191" cy="4923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Egyenes összekötő 18">
            <a:extLst>
              <a:ext uri="{FF2B5EF4-FFF2-40B4-BE49-F238E27FC236}">
                <a16:creationId xmlns:a16="http://schemas.microsoft.com/office/drawing/2014/main" id="{01F56068-774C-ED47-B6AF-A94E5D751CF7}"/>
              </a:ext>
            </a:extLst>
          </p:cNvPr>
          <p:cNvCxnSpPr/>
          <p:nvPr/>
        </p:nvCxnSpPr>
        <p:spPr>
          <a:xfrm>
            <a:off x="7284371" y="3012248"/>
            <a:ext cx="241160" cy="0"/>
          </a:xfrm>
          <a:prstGeom prst="line">
            <a:avLst/>
          </a:prstGeom>
          <a:ln w="15875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Szövegdoboz 19">
            <a:extLst>
              <a:ext uri="{FF2B5EF4-FFF2-40B4-BE49-F238E27FC236}">
                <a16:creationId xmlns:a16="http://schemas.microsoft.com/office/drawing/2014/main" id="{4B0A005D-DF70-F948-86C6-0DB321856FCD}"/>
              </a:ext>
            </a:extLst>
          </p:cNvPr>
          <p:cNvSpPr txBox="1"/>
          <p:nvPr/>
        </p:nvSpPr>
        <p:spPr>
          <a:xfrm>
            <a:off x="7525531" y="2917333"/>
            <a:ext cx="21176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000" dirty="0">
                <a:latin typeface="Avenir Roman" panose="02000503020000020003" pitchFamily="2" charset="0"/>
              </a:rPr>
              <a:t>PCT+NLR együtt</a:t>
            </a:r>
          </a:p>
        </p:txBody>
      </p:sp>
    </p:spTree>
    <p:extLst>
      <p:ext uri="{BB962C8B-B14F-4D97-AF65-F5344CB8AC3E}">
        <p14:creationId xmlns:p14="http://schemas.microsoft.com/office/powerpoint/2010/main" val="19444300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5A100BC-3034-DF4F-B4FB-99DEB6D5EB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sz="3600" dirty="0">
                <a:solidFill>
                  <a:srgbClr val="941100"/>
                </a:solidFill>
                <a:latin typeface="Avenir Roman" panose="02000503020000020003" pitchFamily="2" charset="0"/>
              </a:rPr>
              <a:t>Az </a:t>
            </a:r>
            <a:r>
              <a:rPr lang="hu-HU" sz="3600" dirty="0" err="1">
                <a:solidFill>
                  <a:srgbClr val="941100"/>
                </a:solidFill>
                <a:latin typeface="Avenir Roman" panose="02000503020000020003" pitchFamily="2" charset="0"/>
              </a:rPr>
              <a:t>ún</a:t>
            </a:r>
            <a:r>
              <a:rPr lang="hu-HU" sz="3600" dirty="0">
                <a:solidFill>
                  <a:srgbClr val="941100"/>
                </a:solidFill>
                <a:latin typeface="Avenir Roman" panose="02000503020000020003" pitchFamily="2" charset="0"/>
              </a:rPr>
              <a:t>. </a:t>
            </a:r>
            <a:r>
              <a:rPr lang="hu-HU" sz="3600" dirty="0" err="1">
                <a:solidFill>
                  <a:srgbClr val="941100"/>
                </a:solidFill>
                <a:latin typeface="Avenir Roman" panose="02000503020000020003" pitchFamily="2" charset="0"/>
              </a:rPr>
              <a:t>non-konvencionálisan</a:t>
            </a:r>
            <a:r>
              <a:rPr lang="hu-HU" sz="3600" dirty="0">
                <a:solidFill>
                  <a:srgbClr val="941100"/>
                </a:solidFill>
                <a:latin typeface="Avenir Roman" panose="02000503020000020003" pitchFamily="2" charset="0"/>
              </a:rPr>
              <a:t> </a:t>
            </a:r>
            <a:r>
              <a:rPr lang="hu-HU" sz="3600" dirty="0" err="1">
                <a:solidFill>
                  <a:srgbClr val="941100"/>
                </a:solidFill>
                <a:latin typeface="Avenir Roman" panose="02000503020000020003" pitchFamily="2" charset="0"/>
              </a:rPr>
              <a:t>vizsgált</a:t>
            </a:r>
            <a:r>
              <a:rPr lang="hu-HU" sz="3600" dirty="0">
                <a:solidFill>
                  <a:srgbClr val="941100"/>
                </a:solidFill>
                <a:latin typeface="Avenir Roman" panose="02000503020000020003" pitchFamily="2" charset="0"/>
              </a:rPr>
              <a:t> markerek </a:t>
            </a:r>
            <a:r>
              <a:rPr lang="hu-HU" sz="3600" dirty="0" err="1">
                <a:solidFill>
                  <a:srgbClr val="941100"/>
                </a:solidFill>
                <a:latin typeface="Avenir Roman" panose="02000503020000020003" pitchFamily="2" charset="0"/>
              </a:rPr>
              <a:t>alakulása</a:t>
            </a:r>
            <a:r>
              <a:rPr lang="hu-HU" sz="3600" dirty="0">
                <a:solidFill>
                  <a:srgbClr val="941100"/>
                </a:solidFill>
                <a:latin typeface="Avenir Roman" panose="02000503020000020003" pitchFamily="2" charset="0"/>
              </a:rPr>
              <a:t> a betegcsoportokban I: </a:t>
            </a:r>
            <a:r>
              <a:rPr lang="hu-HU" sz="3600" dirty="0" err="1">
                <a:solidFill>
                  <a:srgbClr val="941100"/>
                </a:solidFill>
                <a:latin typeface="Avenir Roman" panose="02000503020000020003" pitchFamily="2" charset="0"/>
              </a:rPr>
              <a:t>Trombocita-Limfocita</a:t>
            </a:r>
            <a:r>
              <a:rPr lang="hu-HU" sz="3600" dirty="0">
                <a:solidFill>
                  <a:srgbClr val="941100"/>
                </a:solidFill>
                <a:latin typeface="Avenir Roman" panose="02000503020000020003" pitchFamily="2" charset="0"/>
              </a:rPr>
              <a:t> Ráta (PLR)</a:t>
            </a:r>
            <a:endParaRPr lang="hu-HU" sz="3900" dirty="0">
              <a:latin typeface="Avenir Roman" panose="02000503020000020003" pitchFamily="2" charset="0"/>
            </a:endParaRPr>
          </a:p>
        </p:txBody>
      </p:sp>
      <p:pic>
        <p:nvPicPr>
          <p:cNvPr id="6" name="Tartalom helye 5">
            <a:extLst>
              <a:ext uri="{FF2B5EF4-FFF2-40B4-BE49-F238E27FC236}">
                <a16:creationId xmlns:a16="http://schemas.microsoft.com/office/drawing/2014/main" id="{56DDD4C3-7547-9D42-88ED-673656DCF3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774196" y="1825625"/>
            <a:ext cx="8643608" cy="4351338"/>
          </a:xfrm>
        </p:spPr>
      </p:pic>
    </p:spTree>
    <p:extLst>
      <p:ext uri="{BB962C8B-B14F-4D97-AF65-F5344CB8AC3E}">
        <p14:creationId xmlns:p14="http://schemas.microsoft.com/office/powerpoint/2010/main" val="11214275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22D7336-BA00-6F4C-B23E-D06BEA81D1B1}"/>
              </a:ext>
            </a:extLst>
          </p:cNvPr>
          <p:cNvSpPr/>
          <p:nvPr/>
        </p:nvSpPr>
        <p:spPr>
          <a:xfrm>
            <a:off x="962187" y="2151529"/>
            <a:ext cx="10656072" cy="1023559"/>
          </a:xfrm>
          <a:prstGeom prst="rect">
            <a:avLst/>
          </a:prstGeom>
          <a:solidFill>
            <a:srgbClr val="941100"/>
          </a:solidFill>
          <a:ln>
            <a:solidFill>
              <a:srgbClr val="941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81D9FDC5-2444-9748-AC4A-4A98F16DD2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4000" dirty="0">
                <a:solidFill>
                  <a:srgbClr val="941100"/>
                </a:solidFill>
                <a:latin typeface="Avenir Roman" panose="02000503020000020003" pitchFamily="2" charset="0"/>
              </a:rPr>
              <a:t>A vizsgálatok </a:t>
            </a:r>
            <a:r>
              <a:rPr lang="hu-HU" sz="4000" dirty="0" err="1">
                <a:solidFill>
                  <a:srgbClr val="941100"/>
                </a:solidFill>
                <a:latin typeface="Avenir Roman" panose="02000503020000020003" pitchFamily="2" charset="0"/>
              </a:rPr>
              <a:t>limitációi</a:t>
            </a:r>
            <a:r>
              <a:rPr lang="hu-HU" sz="4000" dirty="0">
                <a:solidFill>
                  <a:srgbClr val="941100"/>
                </a:solidFill>
                <a:latin typeface="Avenir Roman" panose="02000503020000020003" pitchFamily="2" charset="0"/>
              </a:rPr>
              <a:t>, további lehetőségek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509F3E1-15FC-FE40-999D-9B9107743784}"/>
              </a:ext>
            </a:extLst>
          </p:cNvPr>
          <p:cNvSpPr/>
          <p:nvPr/>
        </p:nvSpPr>
        <p:spPr>
          <a:xfrm>
            <a:off x="838200" y="2315051"/>
            <a:ext cx="10656072" cy="1023559"/>
          </a:xfrm>
          <a:prstGeom prst="rect">
            <a:avLst/>
          </a:prstGeom>
          <a:solidFill>
            <a:schemeClr val="bg1"/>
          </a:solidFill>
          <a:ln>
            <a:solidFill>
              <a:srgbClr val="941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A8BF9C4-3515-FD41-93A7-768606538E47}"/>
              </a:ext>
            </a:extLst>
          </p:cNvPr>
          <p:cNvSpPr/>
          <p:nvPr/>
        </p:nvSpPr>
        <p:spPr>
          <a:xfrm>
            <a:off x="962187" y="4141693"/>
            <a:ext cx="10656072" cy="1023559"/>
          </a:xfrm>
          <a:prstGeom prst="rect">
            <a:avLst/>
          </a:prstGeom>
          <a:solidFill>
            <a:srgbClr val="941100"/>
          </a:solidFill>
          <a:ln>
            <a:solidFill>
              <a:srgbClr val="941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D3EE4DE-5C0C-8442-9FDC-5FCAB6F8CCFE}"/>
              </a:ext>
            </a:extLst>
          </p:cNvPr>
          <p:cNvSpPr/>
          <p:nvPr/>
        </p:nvSpPr>
        <p:spPr>
          <a:xfrm>
            <a:off x="838200" y="4290199"/>
            <a:ext cx="10656072" cy="1023559"/>
          </a:xfrm>
          <a:prstGeom prst="rect">
            <a:avLst/>
          </a:prstGeom>
          <a:solidFill>
            <a:schemeClr val="bg1"/>
          </a:solidFill>
          <a:ln>
            <a:solidFill>
              <a:srgbClr val="941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AF0B3D8F-8A9F-344B-9113-2E9707D14768}"/>
              </a:ext>
            </a:extLst>
          </p:cNvPr>
          <p:cNvSpPr/>
          <p:nvPr/>
        </p:nvSpPr>
        <p:spPr>
          <a:xfrm>
            <a:off x="854685" y="2643315"/>
            <a:ext cx="106395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dirty="0">
                <a:latin typeface="Avenir Book" panose="02000503020000020003" pitchFamily="2" charset="0"/>
              </a:rPr>
              <a:t>A bevont beteganyag elemszámának növelése</a:t>
            </a:r>
          </a:p>
        </p:txBody>
      </p:sp>
      <p:sp>
        <p:nvSpPr>
          <p:cNvPr id="9" name="Rectangle 11">
            <a:extLst>
              <a:ext uri="{FF2B5EF4-FFF2-40B4-BE49-F238E27FC236}">
                <a16:creationId xmlns:a16="http://schemas.microsoft.com/office/drawing/2014/main" id="{CFC1E559-1CE8-0043-9814-7B31EF043B73}"/>
              </a:ext>
            </a:extLst>
          </p:cNvPr>
          <p:cNvSpPr/>
          <p:nvPr/>
        </p:nvSpPr>
        <p:spPr>
          <a:xfrm>
            <a:off x="900194" y="4653472"/>
            <a:ext cx="106395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dirty="0">
                <a:latin typeface="Avenir Book" panose="02000503020000020003" pitchFamily="2" charset="0"/>
              </a:rPr>
              <a:t>Más típusú, sebészeti, illetve egyéb szövődmények vizsgálata</a:t>
            </a:r>
          </a:p>
        </p:txBody>
      </p:sp>
    </p:spTree>
    <p:extLst>
      <p:ext uri="{BB962C8B-B14F-4D97-AF65-F5344CB8AC3E}">
        <p14:creationId xmlns:p14="http://schemas.microsoft.com/office/powerpoint/2010/main" val="29983090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>
            <a:extLst>
              <a:ext uri="{FF2B5EF4-FFF2-40B4-BE49-F238E27FC236}">
                <a16:creationId xmlns:a16="http://schemas.microsoft.com/office/drawing/2014/main" id="{258FF33D-28F0-A641-B96F-9EC00177A6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>
                <a:solidFill>
                  <a:srgbClr val="941100"/>
                </a:solidFill>
                <a:latin typeface="Avenir Roman" panose="02000503020000020003" pitchFamily="2" charset="0"/>
              </a:rPr>
              <a:t>Konklúzió</a:t>
            </a:r>
          </a:p>
        </p:txBody>
      </p:sp>
      <p:pic>
        <p:nvPicPr>
          <p:cNvPr id="14" name="Tartalom helye 13">
            <a:extLst>
              <a:ext uri="{FF2B5EF4-FFF2-40B4-BE49-F238E27FC236}">
                <a16:creationId xmlns:a16="http://schemas.microsoft.com/office/drawing/2014/main" id="{09B391E9-FD78-C045-BD11-1DF86E070F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820288" y="1424538"/>
            <a:ext cx="8551424" cy="4810176"/>
          </a:xfrm>
        </p:spPr>
      </p:pic>
    </p:spTree>
    <p:extLst>
      <p:ext uri="{BB962C8B-B14F-4D97-AF65-F5344CB8AC3E}">
        <p14:creationId xmlns:p14="http://schemas.microsoft.com/office/powerpoint/2010/main" val="39368862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Kép 10" descr="A képen Emberi arc, személy, ruházat, Áll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F08CD5DB-AAB5-4820-B20B-B1E32E5CB9D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9152" r="-2" b="18694"/>
          <a:stretch>
            <a:fillRect/>
          </a:stretch>
        </p:blipFill>
        <p:spPr>
          <a:xfrm>
            <a:off x="4493436" y="243"/>
            <a:ext cx="7698564" cy="3346705"/>
          </a:xfrm>
          <a:custGeom>
            <a:avLst/>
            <a:gdLst/>
            <a:ahLst/>
            <a:cxnLst/>
            <a:rect l="l" t="t" r="r" b="b"/>
            <a:pathLst>
              <a:path w="7698564" h="3346705">
                <a:moveTo>
                  <a:pt x="1549963" y="0"/>
                </a:moveTo>
                <a:lnTo>
                  <a:pt x="1555540" y="0"/>
                </a:lnTo>
                <a:lnTo>
                  <a:pt x="2621768" y="0"/>
                </a:lnTo>
                <a:lnTo>
                  <a:pt x="6451640" y="0"/>
                </a:lnTo>
                <a:lnTo>
                  <a:pt x="6451640" y="479"/>
                </a:lnTo>
                <a:lnTo>
                  <a:pt x="7698564" y="479"/>
                </a:lnTo>
                <a:lnTo>
                  <a:pt x="7698564" y="3346705"/>
                </a:lnTo>
                <a:lnTo>
                  <a:pt x="0" y="3346705"/>
                </a:lnTo>
                <a:close/>
              </a:path>
            </a:pathLst>
          </a:custGeom>
        </p:spPr>
      </p:pic>
      <p:pic>
        <p:nvPicPr>
          <p:cNvPr id="9" name="Kép 8" descr="A képen személy, Emberi arc, ember, Mobiltelefon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601FE5A5-5E37-12E4-D9F7-4D919FE4799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2060" r="-3" b="29660"/>
          <a:stretch>
            <a:fillRect/>
          </a:stretch>
        </p:blipFill>
        <p:spPr>
          <a:xfrm>
            <a:off x="34557" y="39055"/>
            <a:ext cx="5859777" cy="3346695"/>
          </a:xfrm>
          <a:custGeom>
            <a:avLst/>
            <a:gdLst/>
            <a:ahLst/>
            <a:cxnLst/>
            <a:rect l="l" t="t" r="r" b="b"/>
            <a:pathLst>
              <a:path w="5859797" h="3346705">
                <a:moveTo>
                  <a:pt x="0" y="0"/>
                </a:moveTo>
                <a:lnTo>
                  <a:pt x="5859797" y="0"/>
                </a:lnTo>
                <a:lnTo>
                  <a:pt x="4309834" y="3346705"/>
                </a:lnTo>
                <a:lnTo>
                  <a:pt x="4304257" y="3346705"/>
                </a:lnTo>
                <a:lnTo>
                  <a:pt x="3238029" y="3346705"/>
                </a:lnTo>
                <a:lnTo>
                  <a:pt x="0" y="3346705"/>
                </a:lnTo>
                <a:close/>
              </a:path>
            </a:pathLst>
          </a:custGeom>
        </p:spPr>
      </p:pic>
      <p:pic>
        <p:nvPicPr>
          <p:cNvPr id="7" name="Kép 6" descr="A képen Emberi arc, személy, ruházat, fedett pályás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006CABFD-4221-D53C-DFD3-3E4A7AF9850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2" b="23617"/>
          <a:stretch>
            <a:fillRect/>
          </a:stretch>
        </p:blipFill>
        <p:spPr>
          <a:xfrm>
            <a:off x="6350089" y="3511295"/>
            <a:ext cx="5841911" cy="3346705"/>
          </a:xfrm>
          <a:custGeom>
            <a:avLst/>
            <a:gdLst/>
            <a:ahLst/>
            <a:cxnLst/>
            <a:rect l="l" t="t" r="r" b="b"/>
            <a:pathLst>
              <a:path w="5841911" h="3346705">
                <a:moveTo>
                  <a:pt x="1549963" y="0"/>
                </a:moveTo>
                <a:lnTo>
                  <a:pt x="1555540" y="0"/>
                </a:lnTo>
                <a:lnTo>
                  <a:pt x="2621768" y="0"/>
                </a:lnTo>
                <a:lnTo>
                  <a:pt x="5841911" y="0"/>
                </a:lnTo>
                <a:lnTo>
                  <a:pt x="5841911" y="3346705"/>
                </a:lnTo>
                <a:lnTo>
                  <a:pt x="0" y="3346705"/>
                </a:lnTo>
                <a:close/>
              </a:path>
            </a:pathLst>
          </a:custGeom>
        </p:spPr>
      </p:pic>
      <p:pic>
        <p:nvPicPr>
          <p:cNvPr id="5" name="Kép 4" descr="A képen sport, személy, víz, Emberi arc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80FC3CD9-51D1-EC39-408E-FB30C9861D5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-2" b="40448"/>
          <a:stretch>
            <a:fillRect/>
          </a:stretch>
        </p:blipFill>
        <p:spPr>
          <a:xfrm>
            <a:off x="20" y="3511295"/>
            <a:ext cx="7698544" cy="3346705"/>
          </a:xfrm>
          <a:custGeom>
            <a:avLst/>
            <a:gdLst/>
            <a:ahLst/>
            <a:cxnLst/>
            <a:rect l="l" t="t" r="r" b="b"/>
            <a:pathLst>
              <a:path w="7698564" h="3346705">
                <a:moveTo>
                  <a:pt x="0" y="0"/>
                </a:moveTo>
                <a:lnTo>
                  <a:pt x="7698564" y="0"/>
                </a:lnTo>
                <a:lnTo>
                  <a:pt x="6148601" y="3346705"/>
                </a:lnTo>
                <a:lnTo>
                  <a:pt x="6143024" y="3346705"/>
                </a:lnTo>
                <a:lnTo>
                  <a:pt x="5076796" y="3346705"/>
                </a:lnTo>
                <a:lnTo>
                  <a:pt x="1246924" y="3346705"/>
                </a:lnTo>
                <a:lnTo>
                  <a:pt x="1246924" y="3346226"/>
                </a:lnTo>
                <a:lnTo>
                  <a:pt x="0" y="3346226"/>
                </a:lnTo>
                <a:close/>
              </a:path>
            </a:pathLst>
          </a:custGeom>
        </p:spPr>
      </p:pic>
      <p:sp>
        <p:nvSpPr>
          <p:cNvPr id="12" name="Szövegdoboz 11">
            <a:extLst>
              <a:ext uri="{FF2B5EF4-FFF2-40B4-BE49-F238E27FC236}">
                <a16:creationId xmlns:a16="http://schemas.microsoft.com/office/drawing/2014/main" id="{39B20B9F-C727-2CCC-9A74-14FA9A9882FB}"/>
              </a:ext>
            </a:extLst>
          </p:cNvPr>
          <p:cNvSpPr txBox="1"/>
          <p:nvPr/>
        </p:nvSpPr>
        <p:spPr>
          <a:xfrm>
            <a:off x="4003242" y="137845"/>
            <a:ext cx="9803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400" dirty="0">
                <a:solidFill>
                  <a:schemeClr val="bg1"/>
                </a:solidFill>
              </a:rPr>
              <a:t>56</a:t>
            </a:r>
            <a:endParaRPr lang="en-GB" sz="4400" dirty="0">
              <a:solidFill>
                <a:schemeClr val="bg1"/>
              </a:solidFill>
            </a:endParaRPr>
          </a:p>
        </p:txBody>
      </p:sp>
      <p:sp>
        <p:nvSpPr>
          <p:cNvPr id="13" name="Szövegdoboz 12">
            <a:extLst>
              <a:ext uri="{FF2B5EF4-FFF2-40B4-BE49-F238E27FC236}">
                <a16:creationId xmlns:a16="http://schemas.microsoft.com/office/drawing/2014/main" id="{13B3BB06-337F-1730-F783-EDC347C7291A}"/>
              </a:ext>
            </a:extLst>
          </p:cNvPr>
          <p:cNvSpPr txBox="1"/>
          <p:nvPr/>
        </p:nvSpPr>
        <p:spPr>
          <a:xfrm>
            <a:off x="10499881" y="137845"/>
            <a:ext cx="9803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400" dirty="0">
                <a:solidFill>
                  <a:schemeClr val="bg1"/>
                </a:solidFill>
              </a:rPr>
              <a:t>57</a:t>
            </a:r>
            <a:endParaRPr lang="en-GB" sz="4400" dirty="0">
              <a:solidFill>
                <a:schemeClr val="bg1"/>
              </a:solidFill>
            </a:endParaRPr>
          </a:p>
        </p:txBody>
      </p:sp>
      <p:sp>
        <p:nvSpPr>
          <p:cNvPr id="14" name="Szövegdoboz 13">
            <a:extLst>
              <a:ext uri="{FF2B5EF4-FFF2-40B4-BE49-F238E27FC236}">
                <a16:creationId xmlns:a16="http://schemas.microsoft.com/office/drawing/2014/main" id="{E2EE2F7A-12CC-811F-A2B2-2B0A519D5C01}"/>
              </a:ext>
            </a:extLst>
          </p:cNvPr>
          <p:cNvSpPr txBox="1"/>
          <p:nvPr/>
        </p:nvSpPr>
        <p:spPr>
          <a:xfrm>
            <a:off x="6116416" y="3640834"/>
            <a:ext cx="9803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400" dirty="0"/>
              <a:t>48</a:t>
            </a:r>
            <a:endParaRPr lang="en-GB" sz="4400" dirty="0"/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A9D85EEC-2117-6B54-7855-73F353FC90F1}"/>
              </a:ext>
            </a:extLst>
          </p:cNvPr>
          <p:cNvSpPr txBox="1"/>
          <p:nvPr/>
        </p:nvSpPr>
        <p:spPr>
          <a:xfrm>
            <a:off x="10917802" y="3636950"/>
            <a:ext cx="9803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400" dirty="0">
                <a:solidFill>
                  <a:schemeClr val="bg1"/>
                </a:solidFill>
              </a:rPr>
              <a:t>70</a:t>
            </a:r>
            <a:endParaRPr lang="en-GB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5983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D1520B01-A2E4-41C2-8A8F-7683F25089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026EAE56-DFB9-2A43-A344-E699B481BD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4513" y="841375"/>
            <a:ext cx="3505200" cy="311469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Köszönöm a megtisztelő figyelmet!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F634C0A-A487-42AF-8DFD-4DAD62FE92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0"/>
            <a:ext cx="4087640" cy="6858000"/>
            <a:chOff x="1" y="0"/>
            <a:chExt cx="4087640" cy="6858000"/>
          </a:xfrm>
          <a:effectLst>
            <a:outerShdw blurRad="381000" dist="152400" algn="ctr" rotWithShape="0">
              <a:srgbClr val="000000">
                <a:alpha val="10000"/>
              </a:srgbClr>
            </a:outerShdw>
          </a:effectLst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7412B137-E115-42F2-8CF9-67E40B5D2C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0"/>
              <a:ext cx="3986041" cy="6858000"/>
            </a:xfrm>
            <a:custGeom>
              <a:avLst/>
              <a:gdLst>
                <a:gd name="connsiteX0" fmla="*/ 0 w 3986041"/>
                <a:gd name="connsiteY0" fmla="*/ 0 h 6858000"/>
                <a:gd name="connsiteX1" fmla="*/ 3066495 w 3986041"/>
                <a:gd name="connsiteY1" fmla="*/ 0 h 6858000"/>
                <a:gd name="connsiteX2" fmla="*/ 3427241 w 3986041"/>
                <a:gd name="connsiteY2" fmla="*/ 1211943 h 6858000"/>
                <a:gd name="connsiteX3" fmla="*/ 3986041 w 3986041"/>
                <a:gd name="connsiteY3" fmla="*/ 4122057 h 6858000"/>
                <a:gd name="connsiteX4" fmla="*/ 3751724 w 3986041"/>
                <a:gd name="connsiteY4" fmla="*/ 6858000 h 6858000"/>
                <a:gd name="connsiteX5" fmla="*/ 0 w 3986041"/>
                <a:gd name="connsiteY5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86041" h="6858000">
                  <a:moveTo>
                    <a:pt x="0" y="0"/>
                  </a:moveTo>
                  <a:lnTo>
                    <a:pt x="3066495" y="0"/>
                  </a:lnTo>
                  <a:lnTo>
                    <a:pt x="3427241" y="1211943"/>
                  </a:lnTo>
                  <a:lnTo>
                    <a:pt x="3986041" y="4122057"/>
                  </a:lnTo>
                  <a:lnTo>
                    <a:pt x="3751724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0779E94B-3A8C-4695-9DA1-2EDEFB170B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748588" y="0"/>
              <a:ext cx="1339053" cy="6858000"/>
            </a:xfrm>
            <a:custGeom>
              <a:avLst/>
              <a:gdLst>
                <a:gd name="connsiteX0" fmla="*/ 850532 w 1339053"/>
                <a:gd name="connsiteY0" fmla="*/ 3481838 h 6858000"/>
                <a:gd name="connsiteX1" fmla="*/ 877027 w 1339053"/>
                <a:gd name="connsiteY1" fmla="*/ 3490955 h 6858000"/>
                <a:gd name="connsiteX2" fmla="*/ 922718 w 1339053"/>
                <a:gd name="connsiteY2" fmla="*/ 3516472 h 6858000"/>
                <a:gd name="connsiteX3" fmla="*/ 1094179 w 1339053"/>
                <a:gd name="connsiteY3" fmla="*/ 3567567 h 6858000"/>
                <a:gd name="connsiteX4" fmla="*/ 1118891 w 1339053"/>
                <a:gd name="connsiteY4" fmla="*/ 3568331 h 6858000"/>
                <a:gd name="connsiteX5" fmla="*/ 1295961 w 1339053"/>
                <a:gd name="connsiteY5" fmla="*/ 3584709 h 6858000"/>
                <a:gd name="connsiteX6" fmla="*/ 1308070 w 1339053"/>
                <a:gd name="connsiteY6" fmla="*/ 3585183 h 6858000"/>
                <a:gd name="connsiteX7" fmla="*/ 1325263 w 1339053"/>
                <a:gd name="connsiteY7" fmla="*/ 3705453 h 6858000"/>
                <a:gd name="connsiteX8" fmla="*/ 1334107 w 1339053"/>
                <a:gd name="connsiteY8" fmla="*/ 3772268 h 6858000"/>
                <a:gd name="connsiteX9" fmla="*/ 1338203 w 1339053"/>
                <a:gd name="connsiteY9" fmla="*/ 3831076 h 6858000"/>
                <a:gd name="connsiteX10" fmla="*/ 1338805 w 1339053"/>
                <a:gd name="connsiteY10" fmla="*/ 3839709 h 6858000"/>
                <a:gd name="connsiteX11" fmla="*/ 1335635 w 1339053"/>
                <a:gd name="connsiteY11" fmla="*/ 4118635 h 6858000"/>
                <a:gd name="connsiteX12" fmla="*/ 1337171 w 1339053"/>
                <a:gd name="connsiteY12" fmla="*/ 4209403 h 6858000"/>
                <a:gd name="connsiteX13" fmla="*/ 1325840 w 1339053"/>
                <a:gd name="connsiteY13" fmla="*/ 4309174 h 6858000"/>
                <a:gd name="connsiteX14" fmla="*/ 1321122 w 1339053"/>
                <a:gd name="connsiteY14" fmla="*/ 4473630 h 6858000"/>
                <a:gd name="connsiteX15" fmla="*/ 1302196 w 1339053"/>
                <a:gd name="connsiteY15" fmla="*/ 4791709 h 6858000"/>
                <a:gd name="connsiteX16" fmla="*/ 1293239 w 1339053"/>
                <a:gd name="connsiteY16" fmla="*/ 4860048 h 6858000"/>
                <a:gd name="connsiteX17" fmla="*/ 1288829 w 1339053"/>
                <a:gd name="connsiteY17" fmla="*/ 5039837 h 6858000"/>
                <a:gd name="connsiteX18" fmla="*/ 1289584 w 1339053"/>
                <a:gd name="connsiteY18" fmla="*/ 5148703 h 6858000"/>
                <a:gd name="connsiteX19" fmla="*/ 1282205 w 1339053"/>
                <a:gd name="connsiteY19" fmla="*/ 5236435 h 6858000"/>
                <a:gd name="connsiteX20" fmla="*/ 1268145 w 1339053"/>
                <a:gd name="connsiteY20" fmla="*/ 5311662 h 6858000"/>
                <a:gd name="connsiteX21" fmla="*/ 1250547 w 1339053"/>
                <a:gd name="connsiteY21" fmla="*/ 5515595 h 6858000"/>
                <a:gd name="connsiteX22" fmla="*/ 1243323 w 1339053"/>
                <a:gd name="connsiteY22" fmla="*/ 5596885 h 6858000"/>
                <a:gd name="connsiteX23" fmla="*/ 1238303 w 1339053"/>
                <a:gd name="connsiteY23" fmla="*/ 5812036 h 6858000"/>
                <a:gd name="connsiteX24" fmla="*/ 1223551 w 1339053"/>
                <a:gd name="connsiteY24" fmla="*/ 5991171 h 6858000"/>
                <a:gd name="connsiteX25" fmla="*/ 1219699 w 1339053"/>
                <a:gd name="connsiteY25" fmla="*/ 6066726 h 6858000"/>
                <a:gd name="connsiteX26" fmla="*/ 1199935 w 1339053"/>
                <a:gd name="connsiteY26" fmla="*/ 6236130 h 6858000"/>
                <a:gd name="connsiteX27" fmla="*/ 1192857 w 1339053"/>
                <a:gd name="connsiteY27" fmla="*/ 6333267 h 6858000"/>
                <a:gd name="connsiteX28" fmla="*/ 1148174 w 1339053"/>
                <a:gd name="connsiteY28" fmla="*/ 6561849 h 6858000"/>
                <a:gd name="connsiteX29" fmla="*/ 1100424 w 1339053"/>
                <a:gd name="connsiteY29" fmla="*/ 6797385 h 6858000"/>
                <a:gd name="connsiteX30" fmla="*/ 1085621 w 1339053"/>
                <a:gd name="connsiteY30" fmla="*/ 6858000 h 6858000"/>
                <a:gd name="connsiteX31" fmla="*/ 932341 w 1339053"/>
                <a:gd name="connsiteY31" fmla="*/ 6858000 h 6858000"/>
                <a:gd name="connsiteX32" fmla="*/ 944496 w 1339053"/>
                <a:gd name="connsiteY32" fmla="*/ 6829656 h 6858000"/>
                <a:gd name="connsiteX33" fmla="*/ 913239 w 1339053"/>
                <a:gd name="connsiteY33" fmla="*/ 6720119 h 6858000"/>
                <a:gd name="connsiteX34" fmla="*/ 870682 w 1339053"/>
                <a:gd name="connsiteY34" fmla="*/ 6655346 h 6858000"/>
                <a:gd name="connsiteX35" fmla="*/ 846442 w 1339053"/>
                <a:gd name="connsiteY35" fmla="*/ 6498594 h 6858000"/>
                <a:gd name="connsiteX36" fmla="*/ 881150 w 1339053"/>
                <a:gd name="connsiteY36" fmla="*/ 6473756 h 6858000"/>
                <a:gd name="connsiteX37" fmla="*/ 922470 w 1339053"/>
                <a:gd name="connsiteY37" fmla="*/ 6377035 h 6858000"/>
                <a:gd name="connsiteX38" fmla="*/ 955039 w 1339053"/>
                <a:gd name="connsiteY38" fmla="*/ 6268585 h 6858000"/>
                <a:gd name="connsiteX39" fmla="*/ 1024350 w 1339053"/>
                <a:gd name="connsiteY39" fmla="*/ 6083443 h 6858000"/>
                <a:gd name="connsiteX40" fmla="*/ 999696 w 1339053"/>
                <a:gd name="connsiteY40" fmla="*/ 5938416 h 6858000"/>
                <a:gd name="connsiteX41" fmla="*/ 988342 w 1339053"/>
                <a:gd name="connsiteY41" fmla="*/ 5882426 h 6858000"/>
                <a:gd name="connsiteX42" fmla="*/ 985444 w 1339053"/>
                <a:gd name="connsiteY42" fmla="*/ 5832438 h 6858000"/>
                <a:gd name="connsiteX43" fmla="*/ 992016 w 1339053"/>
                <a:gd name="connsiteY43" fmla="*/ 5777751 h 6858000"/>
                <a:gd name="connsiteX44" fmla="*/ 995028 w 1339053"/>
                <a:gd name="connsiteY44" fmla="*/ 5641832 h 6858000"/>
                <a:gd name="connsiteX45" fmla="*/ 981247 w 1339053"/>
                <a:gd name="connsiteY45" fmla="*/ 5562522 h 6858000"/>
                <a:gd name="connsiteX46" fmla="*/ 995131 w 1339053"/>
                <a:gd name="connsiteY46" fmla="*/ 5398075 h 6858000"/>
                <a:gd name="connsiteX47" fmla="*/ 997379 w 1339053"/>
                <a:gd name="connsiteY47" fmla="*/ 5283928 h 6858000"/>
                <a:gd name="connsiteX48" fmla="*/ 979617 w 1339053"/>
                <a:gd name="connsiteY48" fmla="*/ 5157396 h 6858000"/>
                <a:gd name="connsiteX49" fmla="*/ 976441 w 1339053"/>
                <a:gd name="connsiteY49" fmla="*/ 5139485 h 6858000"/>
                <a:gd name="connsiteX50" fmla="*/ 953793 w 1339053"/>
                <a:gd name="connsiteY50" fmla="*/ 5091862 h 6858000"/>
                <a:gd name="connsiteX51" fmla="*/ 853056 w 1339053"/>
                <a:gd name="connsiteY51" fmla="*/ 5001787 h 6858000"/>
                <a:gd name="connsiteX52" fmla="*/ 833979 w 1339053"/>
                <a:gd name="connsiteY52" fmla="*/ 4978966 h 6858000"/>
                <a:gd name="connsiteX53" fmla="*/ 796995 w 1339053"/>
                <a:gd name="connsiteY53" fmla="*/ 4813768 h 6858000"/>
                <a:gd name="connsiteX54" fmla="*/ 820590 w 1339053"/>
                <a:gd name="connsiteY54" fmla="*/ 4764057 h 6858000"/>
                <a:gd name="connsiteX55" fmla="*/ 864688 w 1339053"/>
                <a:gd name="connsiteY55" fmla="*/ 4714752 h 6858000"/>
                <a:gd name="connsiteX56" fmla="*/ 910485 w 1339053"/>
                <a:gd name="connsiteY56" fmla="*/ 4590911 h 6858000"/>
                <a:gd name="connsiteX57" fmla="*/ 911445 w 1339053"/>
                <a:gd name="connsiteY57" fmla="*/ 4539571 h 6858000"/>
                <a:gd name="connsiteX58" fmla="*/ 900285 w 1339053"/>
                <a:gd name="connsiteY58" fmla="*/ 4445837 h 6858000"/>
                <a:gd name="connsiteX59" fmla="*/ 863237 w 1339053"/>
                <a:gd name="connsiteY59" fmla="*/ 4364703 h 6858000"/>
                <a:gd name="connsiteX60" fmla="*/ 798070 w 1339053"/>
                <a:gd name="connsiteY60" fmla="*/ 4243284 h 6858000"/>
                <a:gd name="connsiteX61" fmla="*/ 817097 w 1339053"/>
                <a:gd name="connsiteY61" fmla="*/ 4054750 h 6858000"/>
                <a:gd name="connsiteX62" fmla="*/ 826251 w 1339053"/>
                <a:gd name="connsiteY62" fmla="*/ 3982801 h 6858000"/>
                <a:gd name="connsiteX63" fmla="*/ 836848 w 1339053"/>
                <a:gd name="connsiteY63" fmla="*/ 3784939 h 6858000"/>
                <a:gd name="connsiteX64" fmla="*/ 841285 w 1339053"/>
                <a:gd name="connsiteY64" fmla="*/ 3766755 h 6858000"/>
                <a:gd name="connsiteX65" fmla="*/ 841284 w 1339053"/>
                <a:gd name="connsiteY65" fmla="*/ 3766755 h 6858000"/>
                <a:gd name="connsiteX66" fmla="*/ 852925 w 1339053"/>
                <a:gd name="connsiteY66" fmla="*/ 3719034 h 6858000"/>
                <a:gd name="connsiteX67" fmla="*/ 857932 w 1339053"/>
                <a:gd name="connsiteY67" fmla="*/ 3696880 h 6858000"/>
                <a:gd name="connsiteX68" fmla="*/ 853534 w 1339053"/>
                <a:gd name="connsiteY68" fmla="*/ 3507036 h 6858000"/>
                <a:gd name="connsiteX69" fmla="*/ 850226 w 1339053"/>
                <a:gd name="connsiteY69" fmla="*/ 3485839 h 6858000"/>
                <a:gd name="connsiteX70" fmla="*/ 0 w 1339053"/>
                <a:gd name="connsiteY70" fmla="*/ 0 h 6858000"/>
                <a:gd name="connsiteX71" fmla="*/ 455609 w 1339053"/>
                <a:gd name="connsiteY71" fmla="*/ 0 h 6858000"/>
                <a:gd name="connsiteX72" fmla="*/ 459171 w 1339053"/>
                <a:gd name="connsiteY72" fmla="*/ 72395 h 6858000"/>
                <a:gd name="connsiteX73" fmla="*/ 460041 w 1339053"/>
                <a:gd name="connsiteY73" fmla="*/ 131917 h 6858000"/>
                <a:gd name="connsiteX74" fmla="*/ 504421 w 1339053"/>
                <a:gd name="connsiteY74" fmla="*/ 389691 h 6858000"/>
                <a:gd name="connsiteX75" fmla="*/ 582097 w 1339053"/>
                <a:gd name="connsiteY75" fmla="*/ 634609 h 6858000"/>
                <a:gd name="connsiteX76" fmla="*/ 702468 w 1339053"/>
                <a:gd name="connsiteY76" fmla="*/ 834019 h 6858000"/>
                <a:gd name="connsiteX77" fmla="*/ 729203 w 1339053"/>
                <a:gd name="connsiteY77" fmla="*/ 887701 h 6858000"/>
                <a:gd name="connsiteX78" fmla="*/ 743787 w 1339053"/>
                <a:gd name="connsiteY78" fmla="*/ 1016355 h 6858000"/>
                <a:gd name="connsiteX79" fmla="*/ 750083 w 1339053"/>
                <a:gd name="connsiteY79" fmla="*/ 1128060 h 6858000"/>
                <a:gd name="connsiteX80" fmla="*/ 768866 w 1339053"/>
                <a:gd name="connsiteY80" fmla="*/ 1213431 h 6858000"/>
                <a:gd name="connsiteX81" fmla="*/ 787802 w 1339053"/>
                <a:gd name="connsiteY81" fmla="*/ 1286432 h 6858000"/>
                <a:gd name="connsiteX82" fmla="*/ 842837 w 1339053"/>
                <a:gd name="connsiteY82" fmla="*/ 1455511 h 6858000"/>
                <a:gd name="connsiteX83" fmla="*/ 877988 w 1339053"/>
                <a:gd name="connsiteY83" fmla="*/ 1634814 h 6858000"/>
                <a:gd name="connsiteX84" fmla="*/ 941063 w 1339053"/>
                <a:gd name="connsiteY84" fmla="*/ 1789731 h 6858000"/>
                <a:gd name="connsiteX85" fmla="*/ 980124 w 1339053"/>
                <a:gd name="connsiteY85" fmla="*/ 1857657 h 6858000"/>
                <a:gd name="connsiteX86" fmla="*/ 984484 w 1339053"/>
                <a:gd name="connsiteY86" fmla="*/ 1976384 h 6858000"/>
                <a:gd name="connsiteX87" fmla="*/ 1007189 w 1339053"/>
                <a:gd name="connsiteY87" fmla="*/ 2110650 h 6858000"/>
                <a:gd name="connsiteX88" fmla="*/ 1039893 w 1339053"/>
                <a:gd name="connsiteY88" fmla="*/ 2211041 h 6858000"/>
                <a:gd name="connsiteX89" fmla="*/ 1059162 w 1339053"/>
                <a:gd name="connsiteY89" fmla="*/ 2286682 h 6858000"/>
                <a:gd name="connsiteX90" fmla="*/ 1070522 w 1339053"/>
                <a:gd name="connsiteY90" fmla="*/ 2388667 h 6858000"/>
                <a:gd name="connsiteX91" fmla="*/ 1093939 w 1339053"/>
                <a:gd name="connsiteY91" fmla="*/ 2494653 h 6858000"/>
                <a:gd name="connsiteX92" fmla="*/ 1112007 w 1339053"/>
                <a:gd name="connsiteY92" fmla="*/ 2548197 h 6858000"/>
                <a:gd name="connsiteX93" fmla="*/ 1138346 w 1339053"/>
                <a:gd name="connsiteY93" fmla="*/ 2649163 h 6858000"/>
                <a:gd name="connsiteX94" fmla="*/ 1160337 w 1339053"/>
                <a:gd name="connsiteY94" fmla="*/ 2751608 h 6858000"/>
                <a:gd name="connsiteX95" fmla="*/ 1165737 w 1339053"/>
                <a:gd name="connsiteY95" fmla="*/ 2933012 h 6858000"/>
                <a:gd name="connsiteX96" fmla="*/ 1202029 w 1339053"/>
                <a:gd name="connsiteY96" fmla="*/ 3107873 h 6858000"/>
                <a:gd name="connsiteX97" fmla="*/ 1225692 w 1339053"/>
                <a:gd name="connsiteY97" fmla="*/ 3244974 h 6858000"/>
                <a:gd name="connsiteX98" fmla="*/ 1243916 w 1339053"/>
                <a:gd name="connsiteY98" fmla="*/ 3326221 h 6858000"/>
                <a:gd name="connsiteX99" fmla="*/ 1293067 w 1339053"/>
                <a:gd name="connsiteY99" fmla="*/ 3480219 h 6858000"/>
                <a:gd name="connsiteX100" fmla="*/ 1308071 w 1339053"/>
                <a:gd name="connsiteY100" fmla="*/ 3585182 h 6858000"/>
                <a:gd name="connsiteX101" fmla="*/ 1295962 w 1339053"/>
                <a:gd name="connsiteY101" fmla="*/ 3584708 h 6858000"/>
                <a:gd name="connsiteX102" fmla="*/ 1118893 w 1339053"/>
                <a:gd name="connsiteY102" fmla="*/ 3568330 h 6858000"/>
                <a:gd name="connsiteX103" fmla="*/ 1094179 w 1339053"/>
                <a:gd name="connsiteY103" fmla="*/ 3567566 h 6858000"/>
                <a:gd name="connsiteX104" fmla="*/ 922719 w 1339053"/>
                <a:gd name="connsiteY104" fmla="*/ 3516472 h 6858000"/>
                <a:gd name="connsiteX105" fmla="*/ 877028 w 1339053"/>
                <a:gd name="connsiteY105" fmla="*/ 3490955 h 6858000"/>
                <a:gd name="connsiteX106" fmla="*/ 850533 w 1339053"/>
                <a:gd name="connsiteY106" fmla="*/ 3481837 h 6858000"/>
                <a:gd name="connsiteX107" fmla="*/ 852113 w 1339053"/>
                <a:gd name="connsiteY107" fmla="*/ 3461170 h 6858000"/>
                <a:gd name="connsiteX108" fmla="*/ 831383 w 1339053"/>
                <a:gd name="connsiteY108" fmla="*/ 3399179 h 6858000"/>
                <a:gd name="connsiteX109" fmla="*/ 743141 w 1339053"/>
                <a:gd name="connsiteY109" fmla="*/ 3320580 h 6858000"/>
                <a:gd name="connsiteX110" fmla="*/ 713221 w 1339053"/>
                <a:gd name="connsiteY110" fmla="*/ 3251241 h 6858000"/>
                <a:gd name="connsiteX111" fmla="*/ 697098 w 1339053"/>
                <a:gd name="connsiteY111" fmla="*/ 3202528 h 6858000"/>
                <a:gd name="connsiteX112" fmla="*/ 664820 w 1339053"/>
                <a:gd name="connsiteY112" fmla="*/ 3154190 h 6858000"/>
                <a:gd name="connsiteX113" fmla="*/ 572501 w 1339053"/>
                <a:gd name="connsiteY113" fmla="*/ 3087312 h 6858000"/>
                <a:gd name="connsiteX114" fmla="*/ 497703 w 1339053"/>
                <a:gd name="connsiteY114" fmla="*/ 3005243 h 6858000"/>
                <a:gd name="connsiteX115" fmla="*/ 476984 w 1339053"/>
                <a:gd name="connsiteY115" fmla="*/ 2892751 h 6858000"/>
                <a:gd name="connsiteX116" fmla="*/ 468947 w 1339053"/>
                <a:gd name="connsiteY116" fmla="*/ 2824527 h 6858000"/>
                <a:gd name="connsiteX117" fmla="*/ 569138 w 1339053"/>
                <a:gd name="connsiteY117" fmla="*/ 2595026 h 6858000"/>
                <a:gd name="connsiteX118" fmla="*/ 645397 w 1339053"/>
                <a:gd name="connsiteY118" fmla="*/ 2440808 h 6858000"/>
                <a:gd name="connsiteX119" fmla="*/ 651820 w 1339053"/>
                <a:gd name="connsiteY119" fmla="*/ 2384384 h 6858000"/>
                <a:gd name="connsiteX120" fmla="*/ 612994 w 1339053"/>
                <a:gd name="connsiteY120" fmla="*/ 2207332 h 6858000"/>
                <a:gd name="connsiteX121" fmla="*/ 620894 w 1339053"/>
                <a:gd name="connsiteY121" fmla="*/ 2046679 h 6858000"/>
                <a:gd name="connsiteX122" fmla="*/ 644614 w 1339053"/>
                <a:gd name="connsiteY122" fmla="*/ 1931265 h 6858000"/>
                <a:gd name="connsiteX123" fmla="*/ 665994 w 1339053"/>
                <a:gd name="connsiteY123" fmla="*/ 1832337 h 6858000"/>
                <a:gd name="connsiteX124" fmla="*/ 678276 w 1339053"/>
                <a:gd name="connsiteY124" fmla="*/ 1709437 h 6858000"/>
                <a:gd name="connsiteX125" fmla="*/ 672955 w 1339053"/>
                <a:gd name="connsiteY125" fmla="*/ 1636123 h 6858000"/>
                <a:gd name="connsiteX126" fmla="*/ 668480 w 1339053"/>
                <a:gd name="connsiteY126" fmla="*/ 1520749 h 6858000"/>
                <a:gd name="connsiteX127" fmla="*/ 653920 w 1339053"/>
                <a:gd name="connsiteY127" fmla="*/ 1399437 h 6858000"/>
                <a:gd name="connsiteX128" fmla="*/ 612686 w 1339053"/>
                <a:gd name="connsiteY128" fmla="*/ 1296979 h 6858000"/>
                <a:gd name="connsiteX129" fmla="*/ 570220 w 1339053"/>
                <a:gd name="connsiteY129" fmla="*/ 1235618 h 6858000"/>
                <a:gd name="connsiteX130" fmla="*/ 529736 w 1339053"/>
                <a:gd name="connsiteY130" fmla="*/ 1081752 h 6858000"/>
                <a:gd name="connsiteX131" fmla="*/ 414305 w 1339053"/>
                <a:gd name="connsiteY131" fmla="*/ 918292 h 6858000"/>
                <a:gd name="connsiteX132" fmla="*/ 373924 w 1339053"/>
                <a:gd name="connsiteY132" fmla="*/ 825689 h 6858000"/>
                <a:gd name="connsiteX133" fmla="*/ 368949 w 1339053"/>
                <a:gd name="connsiteY133" fmla="*/ 778726 h 6858000"/>
                <a:gd name="connsiteX134" fmla="*/ 347020 w 1339053"/>
                <a:gd name="connsiteY134" fmla="*/ 694643 h 6858000"/>
                <a:gd name="connsiteX135" fmla="*/ 327478 w 1339053"/>
                <a:gd name="connsiteY135" fmla="*/ 642898 h 6858000"/>
                <a:gd name="connsiteX136" fmla="*/ 243468 w 1339053"/>
                <a:gd name="connsiteY136" fmla="*/ 491960 h 6858000"/>
                <a:gd name="connsiteX137" fmla="*/ 218930 w 1339053"/>
                <a:gd name="connsiteY137" fmla="*/ 446010 h 6858000"/>
                <a:gd name="connsiteX138" fmla="*/ 180614 w 1339053"/>
                <a:gd name="connsiteY138" fmla="*/ 354892 h 6858000"/>
                <a:gd name="connsiteX139" fmla="*/ 171988 w 1339053"/>
                <a:gd name="connsiteY139" fmla="*/ 317521 h 6858000"/>
                <a:gd name="connsiteX140" fmla="*/ 139875 w 1339053"/>
                <a:gd name="connsiteY140" fmla="*/ 246378 h 6858000"/>
                <a:gd name="connsiteX141" fmla="*/ 51499 w 1339053"/>
                <a:gd name="connsiteY141" fmla="*/ 73211 h 6858000"/>
                <a:gd name="connsiteX142" fmla="*/ 19690 w 1339053"/>
                <a:gd name="connsiteY142" fmla="*/ 36621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</a:cxnLst>
              <a:rect l="l" t="t" r="r" b="b"/>
              <a:pathLst>
                <a:path w="1339053" h="6858000">
                  <a:moveTo>
                    <a:pt x="850532" y="3481838"/>
                  </a:moveTo>
                  <a:lnTo>
                    <a:pt x="877027" y="3490955"/>
                  </a:lnTo>
                  <a:cubicBezTo>
                    <a:pt x="892941" y="3497986"/>
                    <a:pt x="908176" y="3506416"/>
                    <a:pt x="922718" y="3516472"/>
                  </a:cubicBezTo>
                  <a:cubicBezTo>
                    <a:pt x="967062" y="3547282"/>
                    <a:pt x="1027547" y="3564030"/>
                    <a:pt x="1094179" y="3567567"/>
                  </a:cubicBezTo>
                  <a:cubicBezTo>
                    <a:pt x="1102515" y="3567965"/>
                    <a:pt x="1113434" y="3565936"/>
                    <a:pt x="1118891" y="3568331"/>
                  </a:cubicBezTo>
                  <a:cubicBezTo>
                    <a:pt x="1180628" y="3594888"/>
                    <a:pt x="1237753" y="3586304"/>
                    <a:pt x="1295961" y="3584709"/>
                  </a:cubicBezTo>
                  <a:lnTo>
                    <a:pt x="1308070" y="3585183"/>
                  </a:lnTo>
                  <a:lnTo>
                    <a:pt x="1325263" y="3705453"/>
                  </a:lnTo>
                  <a:cubicBezTo>
                    <a:pt x="1328254" y="3727679"/>
                    <a:pt x="1331526" y="3749922"/>
                    <a:pt x="1334107" y="3772268"/>
                  </a:cubicBezTo>
                  <a:lnTo>
                    <a:pt x="1338203" y="3831076"/>
                  </a:lnTo>
                  <a:lnTo>
                    <a:pt x="1338805" y="3839709"/>
                  </a:lnTo>
                  <a:cubicBezTo>
                    <a:pt x="1339996" y="3932341"/>
                    <a:pt x="1336568" y="4025809"/>
                    <a:pt x="1335635" y="4118635"/>
                  </a:cubicBezTo>
                  <a:cubicBezTo>
                    <a:pt x="1335202" y="4148976"/>
                    <a:pt x="1338805" y="4178868"/>
                    <a:pt x="1337171" y="4209403"/>
                  </a:cubicBezTo>
                  <a:cubicBezTo>
                    <a:pt x="1335445" y="4242449"/>
                    <a:pt x="1327565" y="4276129"/>
                    <a:pt x="1325840" y="4309174"/>
                  </a:cubicBezTo>
                  <a:cubicBezTo>
                    <a:pt x="1322853" y="4364122"/>
                    <a:pt x="1323899" y="4418621"/>
                    <a:pt x="1321122" y="4473630"/>
                  </a:cubicBezTo>
                  <a:cubicBezTo>
                    <a:pt x="1315632" y="4579723"/>
                    <a:pt x="1309019" y="4685750"/>
                    <a:pt x="1302196" y="4791709"/>
                  </a:cubicBezTo>
                  <a:cubicBezTo>
                    <a:pt x="1300696" y="4814383"/>
                    <a:pt x="1294244" y="4837504"/>
                    <a:pt x="1293239" y="4860048"/>
                  </a:cubicBezTo>
                  <a:cubicBezTo>
                    <a:pt x="1290785" y="4919957"/>
                    <a:pt x="1289660" y="4979994"/>
                    <a:pt x="1288829" y="5039837"/>
                  </a:cubicBezTo>
                  <a:cubicBezTo>
                    <a:pt x="1288401" y="5076103"/>
                    <a:pt x="1290512" y="5112310"/>
                    <a:pt x="1289584" y="5148703"/>
                  </a:cubicBezTo>
                  <a:cubicBezTo>
                    <a:pt x="1288845" y="5177820"/>
                    <a:pt x="1286193" y="5207193"/>
                    <a:pt x="1282205" y="5236435"/>
                  </a:cubicBezTo>
                  <a:cubicBezTo>
                    <a:pt x="1278784" y="5261619"/>
                    <a:pt x="1270649" y="5286477"/>
                    <a:pt x="1268145" y="5311662"/>
                  </a:cubicBezTo>
                  <a:cubicBezTo>
                    <a:pt x="1261308" y="5379812"/>
                    <a:pt x="1256387" y="5447703"/>
                    <a:pt x="1250547" y="5515595"/>
                  </a:cubicBezTo>
                  <a:cubicBezTo>
                    <a:pt x="1248113" y="5542776"/>
                    <a:pt x="1244054" y="5570023"/>
                    <a:pt x="1243323" y="5596885"/>
                  </a:cubicBezTo>
                  <a:cubicBezTo>
                    <a:pt x="1241082" y="5668709"/>
                    <a:pt x="1241668" y="5740276"/>
                    <a:pt x="1238303" y="5812036"/>
                  </a:cubicBezTo>
                  <a:cubicBezTo>
                    <a:pt x="1235508" y="5871554"/>
                    <a:pt x="1228259" y="5931392"/>
                    <a:pt x="1223551" y="5991171"/>
                  </a:cubicBezTo>
                  <a:cubicBezTo>
                    <a:pt x="1221675" y="6016549"/>
                    <a:pt x="1222415" y="6041609"/>
                    <a:pt x="1219699" y="6066726"/>
                  </a:cubicBezTo>
                  <a:cubicBezTo>
                    <a:pt x="1213776" y="6123024"/>
                    <a:pt x="1205938" y="6179576"/>
                    <a:pt x="1199935" y="6236130"/>
                  </a:cubicBezTo>
                  <a:cubicBezTo>
                    <a:pt x="1196614" y="6268403"/>
                    <a:pt x="1198425" y="6301127"/>
                    <a:pt x="1192857" y="6333267"/>
                  </a:cubicBezTo>
                  <a:cubicBezTo>
                    <a:pt x="1179603" y="6409590"/>
                    <a:pt x="1163470" y="6485591"/>
                    <a:pt x="1148174" y="6561849"/>
                  </a:cubicBezTo>
                  <a:cubicBezTo>
                    <a:pt x="1132370" y="6640486"/>
                    <a:pt x="1117066" y="6719000"/>
                    <a:pt x="1100424" y="6797385"/>
                  </a:cubicBezTo>
                  <a:lnTo>
                    <a:pt x="1085621" y="6858000"/>
                  </a:lnTo>
                  <a:lnTo>
                    <a:pt x="932341" y="6858000"/>
                  </a:lnTo>
                  <a:lnTo>
                    <a:pt x="944496" y="6829656"/>
                  </a:lnTo>
                  <a:cubicBezTo>
                    <a:pt x="964836" y="6776399"/>
                    <a:pt x="953622" y="6744439"/>
                    <a:pt x="913239" y="6720119"/>
                  </a:cubicBezTo>
                  <a:cubicBezTo>
                    <a:pt x="890880" y="6706443"/>
                    <a:pt x="866986" y="6690318"/>
                    <a:pt x="870682" y="6655346"/>
                  </a:cubicBezTo>
                  <a:cubicBezTo>
                    <a:pt x="876846" y="6598274"/>
                    <a:pt x="889503" y="6540954"/>
                    <a:pt x="846442" y="6498594"/>
                  </a:cubicBezTo>
                  <a:cubicBezTo>
                    <a:pt x="862273" y="6487399"/>
                    <a:pt x="871751" y="6480449"/>
                    <a:pt x="881150" y="6473756"/>
                  </a:cubicBezTo>
                  <a:cubicBezTo>
                    <a:pt x="907245" y="6455292"/>
                    <a:pt x="930705" y="6407516"/>
                    <a:pt x="922470" y="6377035"/>
                  </a:cubicBezTo>
                  <a:cubicBezTo>
                    <a:pt x="910652" y="6332192"/>
                    <a:pt x="925705" y="6299028"/>
                    <a:pt x="955039" y="6268585"/>
                  </a:cubicBezTo>
                  <a:cubicBezTo>
                    <a:pt x="1003777" y="6217606"/>
                    <a:pt x="1017630" y="6148240"/>
                    <a:pt x="1024350" y="6083443"/>
                  </a:cubicBezTo>
                  <a:cubicBezTo>
                    <a:pt x="1029590" y="6034553"/>
                    <a:pt x="1028255" y="5980246"/>
                    <a:pt x="999696" y="5938416"/>
                  </a:cubicBezTo>
                  <a:cubicBezTo>
                    <a:pt x="990505" y="5925141"/>
                    <a:pt x="991039" y="5901884"/>
                    <a:pt x="988342" y="5882426"/>
                  </a:cubicBezTo>
                  <a:cubicBezTo>
                    <a:pt x="986229" y="5866254"/>
                    <a:pt x="984774" y="5849442"/>
                    <a:pt x="985444" y="5832438"/>
                  </a:cubicBezTo>
                  <a:cubicBezTo>
                    <a:pt x="986010" y="5814273"/>
                    <a:pt x="985042" y="5793656"/>
                    <a:pt x="992016" y="5777751"/>
                  </a:cubicBezTo>
                  <a:cubicBezTo>
                    <a:pt x="1012886" y="5729456"/>
                    <a:pt x="1014467" y="5686488"/>
                    <a:pt x="995028" y="5641832"/>
                  </a:cubicBezTo>
                  <a:cubicBezTo>
                    <a:pt x="984984" y="5618696"/>
                    <a:pt x="974301" y="5585771"/>
                    <a:pt x="981247" y="5562522"/>
                  </a:cubicBezTo>
                  <a:cubicBezTo>
                    <a:pt x="998041" y="5505913"/>
                    <a:pt x="997454" y="5454379"/>
                    <a:pt x="995131" y="5398075"/>
                  </a:cubicBezTo>
                  <a:cubicBezTo>
                    <a:pt x="993724" y="5361807"/>
                    <a:pt x="997229" y="5322258"/>
                    <a:pt x="997379" y="5283928"/>
                  </a:cubicBezTo>
                  <a:cubicBezTo>
                    <a:pt x="997473" y="5239095"/>
                    <a:pt x="1006631" y="5193105"/>
                    <a:pt x="979617" y="5157396"/>
                  </a:cubicBezTo>
                  <a:cubicBezTo>
                    <a:pt x="976728" y="5153402"/>
                    <a:pt x="978724" y="5144705"/>
                    <a:pt x="976441" y="5139485"/>
                  </a:cubicBezTo>
                  <a:cubicBezTo>
                    <a:pt x="969619" y="5122991"/>
                    <a:pt x="964828" y="5102888"/>
                    <a:pt x="953793" y="5091862"/>
                  </a:cubicBezTo>
                  <a:cubicBezTo>
                    <a:pt x="921506" y="5059884"/>
                    <a:pt x="886609" y="5031900"/>
                    <a:pt x="853056" y="5001787"/>
                  </a:cubicBezTo>
                  <a:cubicBezTo>
                    <a:pt x="845882" y="4995337"/>
                    <a:pt x="836325" y="4988437"/>
                    <a:pt x="833979" y="4978966"/>
                  </a:cubicBezTo>
                  <a:cubicBezTo>
                    <a:pt x="820602" y="4924328"/>
                    <a:pt x="808509" y="4869239"/>
                    <a:pt x="796995" y="4813768"/>
                  </a:cubicBezTo>
                  <a:cubicBezTo>
                    <a:pt x="792418" y="4791474"/>
                    <a:pt x="803209" y="4777314"/>
                    <a:pt x="820590" y="4764057"/>
                  </a:cubicBezTo>
                  <a:cubicBezTo>
                    <a:pt x="837188" y="4751123"/>
                    <a:pt x="855398" y="4734452"/>
                    <a:pt x="864688" y="4714752"/>
                  </a:cubicBezTo>
                  <a:cubicBezTo>
                    <a:pt x="883062" y="4675275"/>
                    <a:pt x="897521" y="4632902"/>
                    <a:pt x="910485" y="4590911"/>
                  </a:cubicBezTo>
                  <a:cubicBezTo>
                    <a:pt x="915338" y="4575199"/>
                    <a:pt x="912978" y="4556131"/>
                    <a:pt x="911445" y="4539571"/>
                  </a:cubicBezTo>
                  <a:cubicBezTo>
                    <a:pt x="908527" y="4508200"/>
                    <a:pt x="900999" y="4477659"/>
                    <a:pt x="900285" y="4445837"/>
                  </a:cubicBezTo>
                  <a:cubicBezTo>
                    <a:pt x="899539" y="4408923"/>
                    <a:pt x="887958" y="4383340"/>
                    <a:pt x="863237" y="4364703"/>
                  </a:cubicBezTo>
                  <a:cubicBezTo>
                    <a:pt x="826431" y="4336971"/>
                    <a:pt x="808536" y="4292507"/>
                    <a:pt x="798070" y="4243284"/>
                  </a:cubicBezTo>
                  <a:cubicBezTo>
                    <a:pt x="784617" y="4180721"/>
                    <a:pt x="805728" y="4117545"/>
                    <a:pt x="817097" y="4054750"/>
                  </a:cubicBezTo>
                  <a:cubicBezTo>
                    <a:pt x="821537" y="4030724"/>
                    <a:pt x="826632" y="4006057"/>
                    <a:pt x="826251" y="3982801"/>
                  </a:cubicBezTo>
                  <a:cubicBezTo>
                    <a:pt x="825347" y="3916709"/>
                    <a:pt x="825150" y="3850833"/>
                    <a:pt x="836848" y="3784939"/>
                  </a:cubicBezTo>
                  <a:lnTo>
                    <a:pt x="841285" y="3766755"/>
                  </a:lnTo>
                  <a:lnTo>
                    <a:pt x="841284" y="3766755"/>
                  </a:lnTo>
                  <a:lnTo>
                    <a:pt x="852925" y="3719034"/>
                  </a:lnTo>
                  <a:cubicBezTo>
                    <a:pt x="855152" y="3711822"/>
                    <a:pt x="856753" y="3704413"/>
                    <a:pt x="857932" y="3696880"/>
                  </a:cubicBezTo>
                  <a:cubicBezTo>
                    <a:pt x="868683" y="3631632"/>
                    <a:pt x="885300" y="3565939"/>
                    <a:pt x="853534" y="3507036"/>
                  </a:cubicBezTo>
                  <a:cubicBezTo>
                    <a:pt x="850623" y="3501622"/>
                    <a:pt x="849992" y="3494020"/>
                    <a:pt x="850226" y="3485839"/>
                  </a:cubicBezTo>
                  <a:close/>
                  <a:moveTo>
                    <a:pt x="0" y="0"/>
                  </a:moveTo>
                  <a:lnTo>
                    <a:pt x="455609" y="0"/>
                  </a:lnTo>
                  <a:lnTo>
                    <a:pt x="459171" y="72395"/>
                  </a:lnTo>
                  <a:cubicBezTo>
                    <a:pt x="459671" y="92301"/>
                    <a:pt x="456894" y="113171"/>
                    <a:pt x="460041" y="131917"/>
                  </a:cubicBezTo>
                  <a:cubicBezTo>
                    <a:pt x="474213" y="218122"/>
                    <a:pt x="492031" y="302910"/>
                    <a:pt x="504421" y="389691"/>
                  </a:cubicBezTo>
                  <a:cubicBezTo>
                    <a:pt x="517349" y="479177"/>
                    <a:pt x="539516" y="562489"/>
                    <a:pt x="582097" y="634609"/>
                  </a:cubicBezTo>
                  <a:cubicBezTo>
                    <a:pt x="621686" y="701573"/>
                    <a:pt x="662589" y="767248"/>
                    <a:pt x="702468" y="834019"/>
                  </a:cubicBezTo>
                  <a:cubicBezTo>
                    <a:pt x="712587" y="850968"/>
                    <a:pt x="725536" y="867665"/>
                    <a:pt x="729203" y="887701"/>
                  </a:cubicBezTo>
                  <a:cubicBezTo>
                    <a:pt x="736973" y="929321"/>
                    <a:pt x="740155" y="973193"/>
                    <a:pt x="743787" y="1016355"/>
                  </a:cubicBezTo>
                  <a:cubicBezTo>
                    <a:pt x="746786" y="1053398"/>
                    <a:pt x="745800" y="1091467"/>
                    <a:pt x="750083" y="1128060"/>
                  </a:cubicBezTo>
                  <a:cubicBezTo>
                    <a:pt x="753428" y="1157309"/>
                    <a:pt x="762038" y="1185083"/>
                    <a:pt x="768866" y="1213431"/>
                  </a:cubicBezTo>
                  <a:cubicBezTo>
                    <a:pt x="774767" y="1238107"/>
                    <a:pt x="778357" y="1264327"/>
                    <a:pt x="787802" y="1286432"/>
                  </a:cubicBezTo>
                  <a:cubicBezTo>
                    <a:pt x="810582" y="1340304"/>
                    <a:pt x="832653" y="1394242"/>
                    <a:pt x="842837" y="1455511"/>
                  </a:cubicBezTo>
                  <a:cubicBezTo>
                    <a:pt x="853049" y="1515944"/>
                    <a:pt x="867276" y="1574511"/>
                    <a:pt x="877988" y="1634814"/>
                  </a:cubicBezTo>
                  <a:cubicBezTo>
                    <a:pt x="888390" y="1693895"/>
                    <a:pt x="902813" y="1748857"/>
                    <a:pt x="941063" y="1789731"/>
                  </a:cubicBezTo>
                  <a:cubicBezTo>
                    <a:pt x="957906" y="1807908"/>
                    <a:pt x="975122" y="1831564"/>
                    <a:pt x="980124" y="1857657"/>
                  </a:cubicBezTo>
                  <a:cubicBezTo>
                    <a:pt x="987207" y="1894833"/>
                    <a:pt x="980788" y="1937150"/>
                    <a:pt x="984484" y="1976384"/>
                  </a:cubicBezTo>
                  <a:cubicBezTo>
                    <a:pt x="988781" y="2022576"/>
                    <a:pt x="988793" y="2074493"/>
                    <a:pt x="1007189" y="2110650"/>
                  </a:cubicBezTo>
                  <a:cubicBezTo>
                    <a:pt x="1023612" y="2142809"/>
                    <a:pt x="1034723" y="2173610"/>
                    <a:pt x="1039893" y="2211041"/>
                  </a:cubicBezTo>
                  <a:cubicBezTo>
                    <a:pt x="1043484" y="2237261"/>
                    <a:pt x="1057690" y="2260269"/>
                    <a:pt x="1059162" y="2286682"/>
                  </a:cubicBezTo>
                  <a:cubicBezTo>
                    <a:pt x="1061252" y="2321469"/>
                    <a:pt x="1060754" y="2355740"/>
                    <a:pt x="1070522" y="2388667"/>
                  </a:cubicBezTo>
                  <a:cubicBezTo>
                    <a:pt x="1080600" y="2422815"/>
                    <a:pt x="1085513" y="2459602"/>
                    <a:pt x="1093939" y="2494653"/>
                  </a:cubicBezTo>
                  <a:cubicBezTo>
                    <a:pt x="1098500" y="2513273"/>
                    <a:pt x="1106866" y="2529964"/>
                    <a:pt x="1112007" y="2548197"/>
                  </a:cubicBezTo>
                  <a:cubicBezTo>
                    <a:pt x="1121409" y="2581573"/>
                    <a:pt x="1130232" y="2615336"/>
                    <a:pt x="1138346" y="2649163"/>
                  </a:cubicBezTo>
                  <a:cubicBezTo>
                    <a:pt x="1146465" y="2682988"/>
                    <a:pt x="1157699" y="2716368"/>
                    <a:pt x="1160337" y="2751608"/>
                  </a:cubicBezTo>
                  <a:cubicBezTo>
                    <a:pt x="1164714" y="2811646"/>
                    <a:pt x="1159211" y="2873999"/>
                    <a:pt x="1165737" y="2933012"/>
                  </a:cubicBezTo>
                  <a:cubicBezTo>
                    <a:pt x="1172445" y="2992925"/>
                    <a:pt x="1185964" y="3051556"/>
                    <a:pt x="1202029" y="3107873"/>
                  </a:cubicBezTo>
                  <a:cubicBezTo>
                    <a:pt x="1214635" y="3152396"/>
                    <a:pt x="1227749" y="3194534"/>
                    <a:pt x="1225692" y="3244974"/>
                  </a:cubicBezTo>
                  <a:cubicBezTo>
                    <a:pt x="1224565" y="3273123"/>
                    <a:pt x="1231196" y="3305079"/>
                    <a:pt x="1243916" y="3326221"/>
                  </a:cubicBezTo>
                  <a:cubicBezTo>
                    <a:pt x="1271701" y="3372044"/>
                    <a:pt x="1285247" y="3423911"/>
                    <a:pt x="1293067" y="3480219"/>
                  </a:cubicBezTo>
                  <a:lnTo>
                    <a:pt x="1308071" y="3585182"/>
                  </a:lnTo>
                  <a:lnTo>
                    <a:pt x="1295962" y="3584708"/>
                  </a:lnTo>
                  <a:cubicBezTo>
                    <a:pt x="1237754" y="3586303"/>
                    <a:pt x="1180629" y="3594888"/>
                    <a:pt x="1118893" y="3568330"/>
                  </a:cubicBezTo>
                  <a:cubicBezTo>
                    <a:pt x="1113435" y="3565936"/>
                    <a:pt x="1102517" y="3567964"/>
                    <a:pt x="1094179" y="3567566"/>
                  </a:cubicBezTo>
                  <a:cubicBezTo>
                    <a:pt x="1027548" y="3564029"/>
                    <a:pt x="967064" y="3547281"/>
                    <a:pt x="922719" y="3516472"/>
                  </a:cubicBezTo>
                  <a:cubicBezTo>
                    <a:pt x="908178" y="3506414"/>
                    <a:pt x="892942" y="3497984"/>
                    <a:pt x="877028" y="3490955"/>
                  </a:cubicBezTo>
                  <a:lnTo>
                    <a:pt x="850533" y="3481837"/>
                  </a:lnTo>
                  <a:lnTo>
                    <a:pt x="852113" y="3461170"/>
                  </a:lnTo>
                  <a:cubicBezTo>
                    <a:pt x="854391" y="3434500"/>
                    <a:pt x="848474" y="3414331"/>
                    <a:pt x="831383" y="3399179"/>
                  </a:cubicBezTo>
                  <a:cubicBezTo>
                    <a:pt x="801767" y="3373388"/>
                    <a:pt x="773654" y="3344957"/>
                    <a:pt x="743141" y="3320580"/>
                  </a:cubicBezTo>
                  <a:cubicBezTo>
                    <a:pt x="722236" y="3303685"/>
                    <a:pt x="714543" y="3281842"/>
                    <a:pt x="713221" y="3251241"/>
                  </a:cubicBezTo>
                  <a:cubicBezTo>
                    <a:pt x="712555" y="3234106"/>
                    <a:pt x="704768" y="3217029"/>
                    <a:pt x="697098" y="3202528"/>
                  </a:cubicBezTo>
                  <a:cubicBezTo>
                    <a:pt x="687845" y="3184997"/>
                    <a:pt x="672212" y="3172554"/>
                    <a:pt x="664820" y="3154190"/>
                  </a:cubicBezTo>
                  <a:cubicBezTo>
                    <a:pt x="646169" y="3109209"/>
                    <a:pt x="616744" y="3087991"/>
                    <a:pt x="572501" y="3087312"/>
                  </a:cubicBezTo>
                  <a:cubicBezTo>
                    <a:pt x="533259" y="3086763"/>
                    <a:pt x="493731" y="3044085"/>
                    <a:pt x="497703" y="3005243"/>
                  </a:cubicBezTo>
                  <a:cubicBezTo>
                    <a:pt x="502030" y="2962279"/>
                    <a:pt x="490540" y="2928257"/>
                    <a:pt x="476984" y="2892751"/>
                  </a:cubicBezTo>
                  <a:cubicBezTo>
                    <a:pt x="469363" y="2872905"/>
                    <a:pt x="465404" y="2847135"/>
                    <a:pt x="468947" y="2824527"/>
                  </a:cubicBezTo>
                  <a:cubicBezTo>
                    <a:pt x="482188" y="2738605"/>
                    <a:pt x="520979" y="2665650"/>
                    <a:pt x="569138" y="2595026"/>
                  </a:cubicBezTo>
                  <a:cubicBezTo>
                    <a:pt x="600577" y="2548865"/>
                    <a:pt x="622260" y="2493483"/>
                    <a:pt x="645397" y="2440808"/>
                  </a:cubicBezTo>
                  <a:cubicBezTo>
                    <a:pt x="652529" y="2424387"/>
                    <a:pt x="655029" y="2401457"/>
                    <a:pt x="651820" y="2384384"/>
                  </a:cubicBezTo>
                  <a:cubicBezTo>
                    <a:pt x="640949" y="2324596"/>
                    <a:pt x="629163" y="2264805"/>
                    <a:pt x="612994" y="2207332"/>
                  </a:cubicBezTo>
                  <a:cubicBezTo>
                    <a:pt x="597678" y="2153787"/>
                    <a:pt x="601053" y="2099808"/>
                    <a:pt x="620894" y="2046679"/>
                  </a:cubicBezTo>
                  <a:cubicBezTo>
                    <a:pt x="635367" y="2007977"/>
                    <a:pt x="641110" y="1970814"/>
                    <a:pt x="644614" y="1931265"/>
                  </a:cubicBezTo>
                  <a:cubicBezTo>
                    <a:pt x="647465" y="1898285"/>
                    <a:pt x="653360" y="1862859"/>
                    <a:pt x="665994" y="1832337"/>
                  </a:cubicBezTo>
                  <a:cubicBezTo>
                    <a:pt x="683779" y="1789578"/>
                    <a:pt x="688928" y="1751381"/>
                    <a:pt x="678276" y="1709437"/>
                  </a:cubicBezTo>
                  <a:cubicBezTo>
                    <a:pt x="672576" y="1687079"/>
                    <a:pt x="673987" y="1660990"/>
                    <a:pt x="672955" y="1636123"/>
                  </a:cubicBezTo>
                  <a:cubicBezTo>
                    <a:pt x="671272" y="1597795"/>
                    <a:pt x="671867" y="1558758"/>
                    <a:pt x="668480" y="1520749"/>
                  </a:cubicBezTo>
                  <a:cubicBezTo>
                    <a:pt x="665050" y="1479903"/>
                    <a:pt x="655019" y="1440408"/>
                    <a:pt x="653920" y="1399437"/>
                  </a:cubicBezTo>
                  <a:cubicBezTo>
                    <a:pt x="652652" y="1355309"/>
                    <a:pt x="639893" y="1323154"/>
                    <a:pt x="612686" y="1296979"/>
                  </a:cubicBezTo>
                  <a:cubicBezTo>
                    <a:pt x="595576" y="1280408"/>
                    <a:pt x="578401" y="1259588"/>
                    <a:pt x="570220" y="1235618"/>
                  </a:cubicBezTo>
                  <a:cubicBezTo>
                    <a:pt x="553631" y="1186194"/>
                    <a:pt x="545669" y="1131821"/>
                    <a:pt x="529736" y="1081752"/>
                  </a:cubicBezTo>
                  <a:cubicBezTo>
                    <a:pt x="507466" y="1011390"/>
                    <a:pt x="481332" y="944631"/>
                    <a:pt x="414305" y="918292"/>
                  </a:cubicBezTo>
                  <a:cubicBezTo>
                    <a:pt x="377314" y="903769"/>
                    <a:pt x="368843" y="874065"/>
                    <a:pt x="373924" y="825689"/>
                  </a:cubicBezTo>
                  <a:cubicBezTo>
                    <a:pt x="375689" y="809590"/>
                    <a:pt x="376722" y="786203"/>
                    <a:pt x="368949" y="778726"/>
                  </a:cubicBezTo>
                  <a:cubicBezTo>
                    <a:pt x="345838" y="756354"/>
                    <a:pt x="349308" y="725824"/>
                    <a:pt x="347020" y="694643"/>
                  </a:cubicBezTo>
                  <a:cubicBezTo>
                    <a:pt x="345704" y="675894"/>
                    <a:pt x="339306" y="651346"/>
                    <a:pt x="327478" y="642898"/>
                  </a:cubicBezTo>
                  <a:cubicBezTo>
                    <a:pt x="279698" y="608395"/>
                    <a:pt x="263590" y="549247"/>
                    <a:pt x="243468" y="491960"/>
                  </a:cubicBezTo>
                  <a:cubicBezTo>
                    <a:pt x="237433" y="475142"/>
                    <a:pt x="230250" y="456843"/>
                    <a:pt x="218930" y="446010"/>
                  </a:cubicBezTo>
                  <a:cubicBezTo>
                    <a:pt x="194433" y="422927"/>
                    <a:pt x="180036" y="395344"/>
                    <a:pt x="180614" y="354892"/>
                  </a:cubicBezTo>
                  <a:cubicBezTo>
                    <a:pt x="180923" y="342010"/>
                    <a:pt x="176523" y="328798"/>
                    <a:pt x="171988" y="317521"/>
                  </a:cubicBezTo>
                  <a:cubicBezTo>
                    <a:pt x="162052" y="293291"/>
                    <a:pt x="148442" y="271315"/>
                    <a:pt x="139875" y="246378"/>
                  </a:cubicBezTo>
                  <a:cubicBezTo>
                    <a:pt x="117577" y="182780"/>
                    <a:pt x="95749" y="119890"/>
                    <a:pt x="51499" y="73211"/>
                  </a:cubicBezTo>
                  <a:cubicBezTo>
                    <a:pt x="40691" y="61834"/>
                    <a:pt x="29467" y="49763"/>
                    <a:pt x="19690" y="366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4" name="Kép 3" descr="A képen szöveg, illusztráció, Animációs film, clipart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404EA6A6-20D4-B8CF-F2F2-B9693824CC9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753" r="6661"/>
          <a:stretch>
            <a:fillRect/>
          </a:stretch>
        </p:blipFill>
        <p:spPr>
          <a:xfrm>
            <a:off x="20" y="10"/>
            <a:ext cx="3910064" cy="6857990"/>
          </a:xfrm>
          <a:custGeom>
            <a:avLst/>
            <a:gdLst/>
            <a:ahLst/>
            <a:cxnLst/>
            <a:rect l="l" t="t" r="r" b="b"/>
            <a:pathLst>
              <a:path w="3910084" h="6858000">
                <a:moveTo>
                  <a:pt x="0" y="0"/>
                </a:moveTo>
                <a:lnTo>
                  <a:pt x="2996382" y="0"/>
                </a:lnTo>
                <a:lnTo>
                  <a:pt x="3563333" y="1750276"/>
                </a:lnTo>
                <a:lnTo>
                  <a:pt x="3910084" y="6054385"/>
                </a:lnTo>
                <a:lnTo>
                  <a:pt x="3791309" y="6858000"/>
                </a:lnTo>
                <a:lnTo>
                  <a:pt x="0" y="6858000"/>
                </a:lnTo>
                <a:close/>
              </a:path>
            </a:pathLst>
          </a:cu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066EE5A2-0D35-4D6A-A5C7-1CA91F740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48589" y="0"/>
            <a:ext cx="1339053" cy="6858000"/>
            <a:chOff x="2661507" y="0"/>
            <a:chExt cx="1339053" cy="6858000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DFBB771-C61C-4F38-ABBB-98A2D8476D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61507" y="0"/>
              <a:ext cx="1339053" cy="6858000"/>
            </a:xfrm>
            <a:custGeom>
              <a:avLst/>
              <a:gdLst>
                <a:gd name="connsiteX0" fmla="*/ 850532 w 1339053"/>
                <a:gd name="connsiteY0" fmla="*/ 3481838 h 6858000"/>
                <a:gd name="connsiteX1" fmla="*/ 877027 w 1339053"/>
                <a:gd name="connsiteY1" fmla="*/ 3490955 h 6858000"/>
                <a:gd name="connsiteX2" fmla="*/ 922718 w 1339053"/>
                <a:gd name="connsiteY2" fmla="*/ 3516472 h 6858000"/>
                <a:gd name="connsiteX3" fmla="*/ 1094179 w 1339053"/>
                <a:gd name="connsiteY3" fmla="*/ 3567567 h 6858000"/>
                <a:gd name="connsiteX4" fmla="*/ 1118891 w 1339053"/>
                <a:gd name="connsiteY4" fmla="*/ 3568331 h 6858000"/>
                <a:gd name="connsiteX5" fmla="*/ 1295961 w 1339053"/>
                <a:gd name="connsiteY5" fmla="*/ 3584709 h 6858000"/>
                <a:gd name="connsiteX6" fmla="*/ 1308070 w 1339053"/>
                <a:gd name="connsiteY6" fmla="*/ 3585183 h 6858000"/>
                <a:gd name="connsiteX7" fmla="*/ 1325263 w 1339053"/>
                <a:gd name="connsiteY7" fmla="*/ 3705453 h 6858000"/>
                <a:gd name="connsiteX8" fmla="*/ 1334107 w 1339053"/>
                <a:gd name="connsiteY8" fmla="*/ 3772268 h 6858000"/>
                <a:gd name="connsiteX9" fmla="*/ 1338203 w 1339053"/>
                <a:gd name="connsiteY9" fmla="*/ 3831076 h 6858000"/>
                <a:gd name="connsiteX10" fmla="*/ 1338805 w 1339053"/>
                <a:gd name="connsiteY10" fmla="*/ 3839709 h 6858000"/>
                <a:gd name="connsiteX11" fmla="*/ 1335635 w 1339053"/>
                <a:gd name="connsiteY11" fmla="*/ 4118635 h 6858000"/>
                <a:gd name="connsiteX12" fmla="*/ 1337171 w 1339053"/>
                <a:gd name="connsiteY12" fmla="*/ 4209403 h 6858000"/>
                <a:gd name="connsiteX13" fmla="*/ 1325840 w 1339053"/>
                <a:gd name="connsiteY13" fmla="*/ 4309174 h 6858000"/>
                <a:gd name="connsiteX14" fmla="*/ 1321122 w 1339053"/>
                <a:gd name="connsiteY14" fmla="*/ 4473630 h 6858000"/>
                <a:gd name="connsiteX15" fmla="*/ 1302196 w 1339053"/>
                <a:gd name="connsiteY15" fmla="*/ 4791709 h 6858000"/>
                <a:gd name="connsiteX16" fmla="*/ 1293239 w 1339053"/>
                <a:gd name="connsiteY16" fmla="*/ 4860048 h 6858000"/>
                <a:gd name="connsiteX17" fmla="*/ 1288829 w 1339053"/>
                <a:gd name="connsiteY17" fmla="*/ 5039837 h 6858000"/>
                <a:gd name="connsiteX18" fmla="*/ 1289584 w 1339053"/>
                <a:gd name="connsiteY18" fmla="*/ 5148703 h 6858000"/>
                <a:gd name="connsiteX19" fmla="*/ 1282205 w 1339053"/>
                <a:gd name="connsiteY19" fmla="*/ 5236435 h 6858000"/>
                <a:gd name="connsiteX20" fmla="*/ 1268145 w 1339053"/>
                <a:gd name="connsiteY20" fmla="*/ 5311662 h 6858000"/>
                <a:gd name="connsiteX21" fmla="*/ 1250547 w 1339053"/>
                <a:gd name="connsiteY21" fmla="*/ 5515595 h 6858000"/>
                <a:gd name="connsiteX22" fmla="*/ 1243323 w 1339053"/>
                <a:gd name="connsiteY22" fmla="*/ 5596885 h 6858000"/>
                <a:gd name="connsiteX23" fmla="*/ 1238303 w 1339053"/>
                <a:gd name="connsiteY23" fmla="*/ 5812036 h 6858000"/>
                <a:gd name="connsiteX24" fmla="*/ 1223551 w 1339053"/>
                <a:gd name="connsiteY24" fmla="*/ 5991171 h 6858000"/>
                <a:gd name="connsiteX25" fmla="*/ 1219699 w 1339053"/>
                <a:gd name="connsiteY25" fmla="*/ 6066726 h 6858000"/>
                <a:gd name="connsiteX26" fmla="*/ 1199935 w 1339053"/>
                <a:gd name="connsiteY26" fmla="*/ 6236130 h 6858000"/>
                <a:gd name="connsiteX27" fmla="*/ 1192857 w 1339053"/>
                <a:gd name="connsiteY27" fmla="*/ 6333267 h 6858000"/>
                <a:gd name="connsiteX28" fmla="*/ 1148174 w 1339053"/>
                <a:gd name="connsiteY28" fmla="*/ 6561849 h 6858000"/>
                <a:gd name="connsiteX29" fmla="*/ 1100424 w 1339053"/>
                <a:gd name="connsiteY29" fmla="*/ 6797385 h 6858000"/>
                <a:gd name="connsiteX30" fmla="*/ 1085621 w 1339053"/>
                <a:gd name="connsiteY30" fmla="*/ 6858000 h 6858000"/>
                <a:gd name="connsiteX31" fmla="*/ 932341 w 1339053"/>
                <a:gd name="connsiteY31" fmla="*/ 6858000 h 6858000"/>
                <a:gd name="connsiteX32" fmla="*/ 944496 w 1339053"/>
                <a:gd name="connsiteY32" fmla="*/ 6829656 h 6858000"/>
                <a:gd name="connsiteX33" fmla="*/ 913239 w 1339053"/>
                <a:gd name="connsiteY33" fmla="*/ 6720119 h 6858000"/>
                <a:gd name="connsiteX34" fmla="*/ 870682 w 1339053"/>
                <a:gd name="connsiteY34" fmla="*/ 6655346 h 6858000"/>
                <a:gd name="connsiteX35" fmla="*/ 846442 w 1339053"/>
                <a:gd name="connsiteY35" fmla="*/ 6498594 h 6858000"/>
                <a:gd name="connsiteX36" fmla="*/ 881150 w 1339053"/>
                <a:gd name="connsiteY36" fmla="*/ 6473756 h 6858000"/>
                <a:gd name="connsiteX37" fmla="*/ 922470 w 1339053"/>
                <a:gd name="connsiteY37" fmla="*/ 6377035 h 6858000"/>
                <a:gd name="connsiteX38" fmla="*/ 955039 w 1339053"/>
                <a:gd name="connsiteY38" fmla="*/ 6268585 h 6858000"/>
                <a:gd name="connsiteX39" fmla="*/ 1024350 w 1339053"/>
                <a:gd name="connsiteY39" fmla="*/ 6083443 h 6858000"/>
                <a:gd name="connsiteX40" fmla="*/ 999696 w 1339053"/>
                <a:gd name="connsiteY40" fmla="*/ 5938416 h 6858000"/>
                <a:gd name="connsiteX41" fmla="*/ 988342 w 1339053"/>
                <a:gd name="connsiteY41" fmla="*/ 5882426 h 6858000"/>
                <a:gd name="connsiteX42" fmla="*/ 985444 w 1339053"/>
                <a:gd name="connsiteY42" fmla="*/ 5832438 h 6858000"/>
                <a:gd name="connsiteX43" fmla="*/ 992016 w 1339053"/>
                <a:gd name="connsiteY43" fmla="*/ 5777751 h 6858000"/>
                <a:gd name="connsiteX44" fmla="*/ 995028 w 1339053"/>
                <a:gd name="connsiteY44" fmla="*/ 5641832 h 6858000"/>
                <a:gd name="connsiteX45" fmla="*/ 981247 w 1339053"/>
                <a:gd name="connsiteY45" fmla="*/ 5562522 h 6858000"/>
                <a:gd name="connsiteX46" fmla="*/ 995131 w 1339053"/>
                <a:gd name="connsiteY46" fmla="*/ 5398075 h 6858000"/>
                <a:gd name="connsiteX47" fmla="*/ 997379 w 1339053"/>
                <a:gd name="connsiteY47" fmla="*/ 5283928 h 6858000"/>
                <a:gd name="connsiteX48" fmla="*/ 979617 w 1339053"/>
                <a:gd name="connsiteY48" fmla="*/ 5157396 h 6858000"/>
                <a:gd name="connsiteX49" fmla="*/ 976441 w 1339053"/>
                <a:gd name="connsiteY49" fmla="*/ 5139485 h 6858000"/>
                <a:gd name="connsiteX50" fmla="*/ 953793 w 1339053"/>
                <a:gd name="connsiteY50" fmla="*/ 5091862 h 6858000"/>
                <a:gd name="connsiteX51" fmla="*/ 853056 w 1339053"/>
                <a:gd name="connsiteY51" fmla="*/ 5001787 h 6858000"/>
                <a:gd name="connsiteX52" fmla="*/ 833979 w 1339053"/>
                <a:gd name="connsiteY52" fmla="*/ 4978966 h 6858000"/>
                <a:gd name="connsiteX53" fmla="*/ 796995 w 1339053"/>
                <a:gd name="connsiteY53" fmla="*/ 4813768 h 6858000"/>
                <a:gd name="connsiteX54" fmla="*/ 820590 w 1339053"/>
                <a:gd name="connsiteY54" fmla="*/ 4764057 h 6858000"/>
                <a:gd name="connsiteX55" fmla="*/ 864688 w 1339053"/>
                <a:gd name="connsiteY55" fmla="*/ 4714752 h 6858000"/>
                <a:gd name="connsiteX56" fmla="*/ 910485 w 1339053"/>
                <a:gd name="connsiteY56" fmla="*/ 4590911 h 6858000"/>
                <a:gd name="connsiteX57" fmla="*/ 911445 w 1339053"/>
                <a:gd name="connsiteY57" fmla="*/ 4539571 h 6858000"/>
                <a:gd name="connsiteX58" fmla="*/ 900285 w 1339053"/>
                <a:gd name="connsiteY58" fmla="*/ 4445837 h 6858000"/>
                <a:gd name="connsiteX59" fmla="*/ 863237 w 1339053"/>
                <a:gd name="connsiteY59" fmla="*/ 4364703 h 6858000"/>
                <a:gd name="connsiteX60" fmla="*/ 798070 w 1339053"/>
                <a:gd name="connsiteY60" fmla="*/ 4243284 h 6858000"/>
                <a:gd name="connsiteX61" fmla="*/ 817097 w 1339053"/>
                <a:gd name="connsiteY61" fmla="*/ 4054750 h 6858000"/>
                <a:gd name="connsiteX62" fmla="*/ 826251 w 1339053"/>
                <a:gd name="connsiteY62" fmla="*/ 3982801 h 6858000"/>
                <a:gd name="connsiteX63" fmla="*/ 836848 w 1339053"/>
                <a:gd name="connsiteY63" fmla="*/ 3784939 h 6858000"/>
                <a:gd name="connsiteX64" fmla="*/ 841285 w 1339053"/>
                <a:gd name="connsiteY64" fmla="*/ 3766755 h 6858000"/>
                <a:gd name="connsiteX65" fmla="*/ 841284 w 1339053"/>
                <a:gd name="connsiteY65" fmla="*/ 3766755 h 6858000"/>
                <a:gd name="connsiteX66" fmla="*/ 852925 w 1339053"/>
                <a:gd name="connsiteY66" fmla="*/ 3719034 h 6858000"/>
                <a:gd name="connsiteX67" fmla="*/ 857932 w 1339053"/>
                <a:gd name="connsiteY67" fmla="*/ 3696880 h 6858000"/>
                <a:gd name="connsiteX68" fmla="*/ 853534 w 1339053"/>
                <a:gd name="connsiteY68" fmla="*/ 3507036 h 6858000"/>
                <a:gd name="connsiteX69" fmla="*/ 850226 w 1339053"/>
                <a:gd name="connsiteY69" fmla="*/ 3485839 h 6858000"/>
                <a:gd name="connsiteX70" fmla="*/ 0 w 1339053"/>
                <a:gd name="connsiteY70" fmla="*/ 0 h 6858000"/>
                <a:gd name="connsiteX71" fmla="*/ 455609 w 1339053"/>
                <a:gd name="connsiteY71" fmla="*/ 0 h 6858000"/>
                <a:gd name="connsiteX72" fmla="*/ 459171 w 1339053"/>
                <a:gd name="connsiteY72" fmla="*/ 72395 h 6858000"/>
                <a:gd name="connsiteX73" fmla="*/ 460041 w 1339053"/>
                <a:gd name="connsiteY73" fmla="*/ 131917 h 6858000"/>
                <a:gd name="connsiteX74" fmla="*/ 504421 w 1339053"/>
                <a:gd name="connsiteY74" fmla="*/ 389691 h 6858000"/>
                <a:gd name="connsiteX75" fmla="*/ 582097 w 1339053"/>
                <a:gd name="connsiteY75" fmla="*/ 634609 h 6858000"/>
                <a:gd name="connsiteX76" fmla="*/ 702468 w 1339053"/>
                <a:gd name="connsiteY76" fmla="*/ 834019 h 6858000"/>
                <a:gd name="connsiteX77" fmla="*/ 729203 w 1339053"/>
                <a:gd name="connsiteY77" fmla="*/ 887701 h 6858000"/>
                <a:gd name="connsiteX78" fmla="*/ 743787 w 1339053"/>
                <a:gd name="connsiteY78" fmla="*/ 1016355 h 6858000"/>
                <a:gd name="connsiteX79" fmla="*/ 750083 w 1339053"/>
                <a:gd name="connsiteY79" fmla="*/ 1128060 h 6858000"/>
                <a:gd name="connsiteX80" fmla="*/ 768866 w 1339053"/>
                <a:gd name="connsiteY80" fmla="*/ 1213431 h 6858000"/>
                <a:gd name="connsiteX81" fmla="*/ 787802 w 1339053"/>
                <a:gd name="connsiteY81" fmla="*/ 1286432 h 6858000"/>
                <a:gd name="connsiteX82" fmla="*/ 842837 w 1339053"/>
                <a:gd name="connsiteY82" fmla="*/ 1455511 h 6858000"/>
                <a:gd name="connsiteX83" fmla="*/ 877988 w 1339053"/>
                <a:gd name="connsiteY83" fmla="*/ 1634814 h 6858000"/>
                <a:gd name="connsiteX84" fmla="*/ 941063 w 1339053"/>
                <a:gd name="connsiteY84" fmla="*/ 1789731 h 6858000"/>
                <a:gd name="connsiteX85" fmla="*/ 980124 w 1339053"/>
                <a:gd name="connsiteY85" fmla="*/ 1857657 h 6858000"/>
                <a:gd name="connsiteX86" fmla="*/ 984484 w 1339053"/>
                <a:gd name="connsiteY86" fmla="*/ 1976384 h 6858000"/>
                <a:gd name="connsiteX87" fmla="*/ 1007189 w 1339053"/>
                <a:gd name="connsiteY87" fmla="*/ 2110650 h 6858000"/>
                <a:gd name="connsiteX88" fmla="*/ 1039893 w 1339053"/>
                <a:gd name="connsiteY88" fmla="*/ 2211041 h 6858000"/>
                <a:gd name="connsiteX89" fmla="*/ 1059162 w 1339053"/>
                <a:gd name="connsiteY89" fmla="*/ 2286682 h 6858000"/>
                <a:gd name="connsiteX90" fmla="*/ 1070522 w 1339053"/>
                <a:gd name="connsiteY90" fmla="*/ 2388667 h 6858000"/>
                <a:gd name="connsiteX91" fmla="*/ 1093939 w 1339053"/>
                <a:gd name="connsiteY91" fmla="*/ 2494653 h 6858000"/>
                <a:gd name="connsiteX92" fmla="*/ 1112007 w 1339053"/>
                <a:gd name="connsiteY92" fmla="*/ 2548197 h 6858000"/>
                <a:gd name="connsiteX93" fmla="*/ 1138346 w 1339053"/>
                <a:gd name="connsiteY93" fmla="*/ 2649163 h 6858000"/>
                <a:gd name="connsiteX94" fmla="*/ 1160337 w 1339053"/>
                <a:gd name="connsiteY94" fmla="*/ 2751608 h 6858000"/>
                <a:gd name="connsiteX95" fmla="*/ 1165737 w 1339053"/>
                <a:gd name="connsiteY95" fmla="*/ 2933012 h 6858000"/>
                <a:gd name="connsiteX96" fmla="*/ 1202029 w 1339053"/>
                <a:gd name="connsiteY96" fmla="*/ 3107873 h 6858000"/>
                <a:gd name="connsiteX97" fmla="*/ 1225692 w 1339053"/>
                <a:gd name="connsiteY97" fmla="*/ 3244974 h 6858000"/>
                <a:gd name="connsiteX98" fmla="*/ 1243916 w 1339053"/>
                <a:gd name="connsiteY98" fmla="*/ 3326221 h 6858000"/>
                <a:gd name="connsiteX99" fmla="*/ 1293067 w 1339053"/>
                <a:gd name="connsiteY99" fmla="*/ 3480219 h 6858000"/>
                <a:gd name="connsiteX100" fmla="*/ 1308071 w 1339053"/>
                <a:gd name="connsiteY100" fmla="*/ 3585182 h 6858000"/>
                <a:gd name="connsiteX101" fmla="*/ 1295962 w 1339053"/>
                <a:gd name="connsiteY101" fmla="*/ 3584708 h 6858000"/>
                <a:gd name="connsiteX102" fmla="*/ 1118893 w 1339053"/>
                <a:gd name="connsiteY102" fmla="*/ 3568330 h 6858000"/>
                <a:gd name="connsiteX103" fmla="*/ 1094179 w 1339053"/>
                <a:gd name="connsiteY103" fmla="*/ 3567566 h 6858000"/>
                <a:gd name="connsiteX104" fmla="*/ 922719 w 1339053"/>
                <a:gd name="connsiteY104" fmla="*/ 3516472 h 6858000"/>
                <a:gd name="connsiteX105" fmla="*/ 877028 w 1339053"/>
                <a:gd name="connsiteY105" fmla="*/ 3490955 h 6858000"/>
                <a:gd name="connsiteX106" fmla="*/ 850533 w 1339053"/>
                <a:gd name="connsiteY106" fmla="*/ 3481837 h 6858000"/>
                <a:gd name="connsiteX107" fmla="*/ 852113 w 1339053"/>
                <a:gd name="connsiteY107" fmla="*/ 3461170 h 6858000"/>
                <a:gd name="connsiteX108" fmla="*/ 831383 w 1339053"/>
                <a:gd name="connsiteY108" fmla="*/ 3399179 h 6858000"/>
                <a:gd name="connsiteX109" fmla="*/ 743141 w 1339053"/>
                <a:gd name="connsiteY109" fmla="*/ 3320580 h 6858000"/>
                <a:gd name="connsiteX110" fmla="*/ 713221 w 1339053"/>
                <a:gd name="connsiteY110" fmla="*/ 3251241 h 6858000"/>
                <a:gd name="connsiteX111" fmla="*/ 697098 w 1339053"/>
                <a:gd name="connsiteY111" fmla="*/ 3202528 h 6858000"/>
                <a:gd name="connsiteX112" fmla="*/ 664820 w 1339053"/>
                <a:gd name="connsiteY112" fmla="*/ 3154190 h 6858000"/>
                <a:gd name="connsiteX113" fmla="*/ 572501 w 1339053"/>
                <a:gd name="connsiteY113" fmla="*/ 3087312 h 6858000"/>
                <a:gd name="connsiteX114" fmla="*/ 497703 w 1339053"/>
                <a:gd name="connsiteY114" fmla="*/ 3005243 h 6858000"/>
                <a:gd name="connsiteX115" fmla="*/ 476984 w 1339053"/>
                <a:gd name="connsiteY115" fmla="*/ 2892751 h 6858000"/>
                <a:gd name="connsiteX116" fmla="*/ 468947 w 1339053"/>
                <a:gd name="connsiteY116" fmla="*/ 2824527 h 6858000"/>
                <a:gd name="connsiteX117" fmla="*/ 569138 w 1339053"/>
                <a:gd name="connsiteY117" fmla="*/ 2595026 h 6858000"/>
                <a:gd name="connsiteX118" fmla="*/ 645397 w 1339053"/>
                <a:gd name="connsiteY118" fmla="*/ 2440808 h 6858000"/>
                <a:gd name="connsiteX119" fmla="*/ 651820 w 1339053"/>
                <a:gd name="connsiteY119" fmla="*/ 2384384 h 6858000"/>
                <a:gd name="connsiteX120" fmla="*/ 612994 w 1339053"/>
                <a:gd name="connsiteY120" fmla="*/ 2207332 h 6858000"/>
                <a:gd name="connsiteX121" fmla="*/ 620894 w 1339053"/>
                <a:gd name="connsiteY121" fmla="*/ 2046679 h 6858000"/>
                <a:gd name="connsiteX122" fmla="*/ 644614 w 1339053"/>
                <a:gd name="connsiteY122" fmla="*/ 1931265 h 6858000"/>
                <a:gd name="connsiteX123" fmla="*/ 665994 w 1339053"/>
                <a:gd name="connsiteY123" fmla="*/ 1832337 h 6858000"/>
                <a:gd name="connsiteX124" fmla="*/ 678276 w 1339053"/>
                <a:gd name="connsiteY124" fmla="*/ 1709437 h 6858000"/>
                <a:gd name="connsiteX125" fmla="*/ 672955 w 1339053"/>
                <a:gd name="connsiteY125" fmla="*/ 1636123 h 6858000"/>
                <a:gd name="connsiteX126" fmla="*/ 668480 w 1339053"/>
                <a:gd name="connsiteY126" fmla="*/ 1520749 h 6858000"/>
                <a:gd name="connsiteX127" fmla="*/ 653920 w 1339053"/>
                <a:gd name="connsiteY127" fmla="*/ 1399437 h 6858000"/>
                <a:gd name="connsiteX128" fmla="*/ 612686 w 1339053"/>
                <a:gd name="connsiteY128" fmla="*/ 1296979 h 6858000"/>
                <a:gd name="connsiteX129" fmla="*/ 570220 w 1339053"/>
                <a:gd name="connsiteY129" fmla="*/ 1235618 h 6858000"/>
                <a:gd name="connsiteX130" fmla="*/ 529736 w 1339053"/>
                <a:gd name="connsiteY130" fmla="*/ 1081752 h 6858000"/>
                <a:gd name="connsiteX131" fmla="*/ 414305 w 1339053"/>
                <a:gd name="connsiteY131" fmla="*/ 918292 h 6858000"/>
                <a:gd name="connsiteX132" fmla="*/ 373924 w 1339053"/>
                <a:gd name="connsiteY132" fmla="*/ 825689 h 6858000"/>
                <a:gd name="connsiteX133" fmla="*/ 368949 w 1339053"/>
                <a:gd name="connsiteY133" fmla="*/ 778726 h 6858000"/>
                <a:gd name="connsiteX134" fmla="*/ 347020 w 1339053"/>
                <a:gd name="connsiteY134" fmla="*/ 694643 h 6858000"/>
                <a:gd name="connsiteX135" fmla="*/ 327478 w 1339053"/>
                <a:gd name="connsiteY135" fmla="*/ 642898 h 6858000"/>
                <a:gd name="connsiteX136" fmla="*/ 243468 w 1339053"/>
                <a:gd name="connsiteY136" fmla="*/ 491960 h 6858000"/>
                <a:gd name="connsiteX137" fmla="*/ 218930 w 1339053"/>
                <a:gd name="connsiteY137" fmla="*/ 446010 h 6858000"/>
                <a:gd name="connsiteX138" fmla="*/ 180614 w 1339053"/>
                <a:gd name="connsiteY138" fmla="*/ 354892 h 6858000"/>
                <a:gd name="connsiteX139" fmla="*/ 171988 w 1339053"/>
                <a:gd name="connsiteY139" fmla="*/ 317521 h 6858000"/>
                <a:gd name="connsiteX140" fmla="*/ 139875 w 1339053"/>
                <a:gd name="connsiteY140" fmla="*/ 246378 h 6858000"/>
                <a:gd name="connsiteX141" fmla="*/ 51499 w 1339053"/>
                <a:gd name="connsiteY141" fmla="*/ 73211 h 6858000"/>
                <a:gd name="connsiteX142" fmla="*/ 19690 w 1339053"/>
                <a:gd name="connsiteY142" fmla="*/ 36621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</a:cxnLst>
              <a:rect l="l" t="t" r="r" b="b"/>
              <a:pathLst>
                <a:path w="1339053" h="6858000">
                  <a:moveTo>
                    <a:pt x="850532" y="3481838"/>
                  </a:moveTo>
                  <a:lnTo>
                    <a:pt x="877027" y="3490955"/>
                  </a:lnTo>
                  <a:cubicBezTo>
                    <a:pt x="892941" y="3497986"/>
                    <a:pt x="908176" y="3506416"/>
                    <a:pt x="922718" y="3516472"/>
                  </a:cubicBezTo>
                  <a:cubicBezTo>
                    <a:pt x="967062" y="3547282"/>
                    <a:pt x="1027547" y="3564030"/>
                    <a:pt x="1094179" y="3567567"/>
                  </a:cubicBezTo>
                  <a:cubicBezTo>
                    <a:pt x="1102515" y="3567965"/>
                    <a:pt x="1113434" y="3565936"/>
                    <a:pt x="1118891" y="3568331"/>
                  </a:cubicBezTo>
                  <a:cubicBezTo>
                    <a:pt x="1180628" y="3594888"/>
                    <a:pt x="1237753" y="3586304"/>
                    <a:pt x="1295961" y="3584709"/>
                  </a:cubicBezTo>
                  <a:lnTo>
                    <a:pt x="1308070" y="3585183"/>
                  </a:lnTo>
                  <a:lnTo>
                    <a:pt x="1325263" y="3705453"/>
                  </a:lnTo>
                  <a:cubicBezTo>
                    <a:pt x="1328254" y="3727679"/>
                    <a:pt x="1331526" y="3749922"/>
                    <a:pt x="1334107" y="3772268"/>
                  </a:cubicBezTo>
                  <a:lnTo>
                    <a:pt x="1338203" y="3831076"/>
                  </a:lnTo>
                  <a:lnTo>
                    <a:pt x="1338805" y="3839709"/>
                  </a:lnTo>
                  <a:cubicBezTo>
                    <a:pt x="1339996" y="3932341"/>
                    <a:pt x="1336568" y="4025809"/>
                    <a:pt x="1335635" y="4118635"/>
                  </a:cubicBezTo>
                  <a:cubicBezTo>
                    <a:pt x="1335202" y="4148976"/>
                    <a:pt x="1338805" y="4178868"/>
                    <a:pt x="1337171" y="4209403"/>
                  </a:cubicBezTo>
                  <a:cubicBezTo>
                    <a:pt x="1335445" y="4242449"/>
                    <a:pt x="1327565" y="4276129"/>
                    <a:pt x="1325840" y="4309174"/>
                  </a:cubicBezTo>
                  <a:cubicBezTo>
                    <a:pt x="1322853" y="4364122"/>
                    <a:pt x="1323899" y="4418621"/>
                    <a:pt x="1321122" y="4473630"/>
                  </a:cubicBezTo>
                  <a:cubicBezTo>
                    <a:pt x="1315632" y="4579723"/>
                    <a:pt x="1309019" y="4685750"/>
                    <a:pt x="1302196" y="4791709"/>
                  </a:cubicBezTo>
                  <a:cubicBezTo>
                    <a:pt x="1300696" y="4814383"/>
                    <a:pt x="1294244" y="4837504"/>
                    <a:pt x="1293239" y="4860048"/>
                  </a:cubicBezTo>
                  <a:cubicBezTo>
                    <a:pt x="1290785" y="4919957"/>
                    <a:pt x="1289660" y="4979994"/>
                    <a:pt x="1288829" y="5039837"/>
                  </a:cubicBezTo>
                  <a:cubicBezTo>
                    <a:pt x="1288401" y="5076103"/>
                    <a:pt x="1290512" y="5112310"/>
                    <a:pt x="1289584" y="5148703"/>
                  </a:cubicBezTo>
                  <a:cubicBezTo>
                    <a:pt x="1288845" y="5177820"/>
                    <a:pt x="1286193" y="5207193"/>
                    <a:pt x="1282205" y="5236435"/>
                  </a:cubicBezTo>
                  <a:cubicBezTo>
                    <a:pt x="1278784" y="5261619"/>
                    <a:pt x="1270649" y="5286477"/>
                    <a:pt x="1268145" y="5311662"/>
                  </a:cubicBezTo>
                  <a:cubicBezTo>
                    <a:pt x="1261308" y="5379812"/>
                    <a:pt x="1256387" y="5447703"/>
                    <a:pt x="1250547" y="5515595"/>
                  </a:cubicBezTo>
                  <a:cubicBezTo>
                    <a:pt x="1248113" y="5542776"/>
                    <a:pt x="1244054" y="5570023"/>
                    <a:pt x="1243323" y="5596885"/>
                  </a:cubicBezTo>
                  <a:cubicBezTo>
                    <a:pt x="1241082" y="5668709"/>
                    <a:pt x="1241668" y="5740276"/>
                    <a:pt x="1238303" y="5812036"/>
                  </a:cubicBezTo>
                  <a:cubicBezTo>
                    <a:pt x="1235508" y="5871554"/>
                    <a:pt x="1228259" y="5931392"/>
                    <a:pt x="1223551" y="5991171"/>
                  </a:cubicBezTo>
                  <a:cubicBezTo>
                    <a:pt x="1221675" y="6016549"/>
                    <a:pt x="1222415" y="6041609"/>
                    <a:pt x="1219699" y="6066726"/>
                  </a:cubicBezTo>
                  <a:cubicBezTo>
                    <a:pt x="1213776" y="6123024"/>
                    <a:pt x="1205938" y="6179576"/>
                    <a:pt x="1199935" y="6236130"/>
                  </a:cubicBezTo>
                  <a:cubicBezTo>
                    <a:pt x="1196614" y="6268403"/>
                    <a:pt x="1198425" y="6301127"/>
                    <a:pt x="1192857" y="6333267"/>
                  </a:cubicBezTo>
                  <a:cubicBezTo>
                    <a:pt x="1179603" y="6409590"/>
                    <a:pt x="1163470" y="6485591"/>
                    <a:pt x="1148174" y="6561849"/>
                  </a:cubicBezTo>
                  <a:cubicBezTo>
                    <a:pt x="1132370" y="6640486"/>
                    <a:pt x="1117066" y="6719000"/>
                    <a:pt x="1100424" y="6797385"/>
                  </a:cubicBezTo>
                  <a:lnTo>
                    <a:pt x="1085621" y="6858000"/>
                  </a:lnTo>
                  <a:lnTo>
                    <a:pt x="932341" y="6858000"/>
                  </a:lnTo>
                  <a:lnTo>
                    <a:pt x="944496" y="6829656"/>
                  </a:lnTo>
                  <a:cubicBezTo>
                    <a:pt x="964836" y="6776399"/>
                    <a:pt x="953622" y="6744439"/>
                    <a:pt x="913239" y="6720119"/>
                  </a:cubicBezTo>
                  <a:cubicBezTo>
                    <a:pt x="890880" y="6706443"/>
                    <a:pt x="866986" y="6690318"/>
                    <a:pt x="870682" y="6655346"/>
                  </a:cubicBezTo>
                  <a:cubicBezTo>
                    <a:pt x="876846" y="6598274"/>
                    <a:pt x="889503" y="6540954"/>
                    <a:pt x="846442" y="6498594"/>
                  </a:cubicBezTo>
                  <a:cubicBezTo>
                    <a:pt x="862273" y="6487399"/>
                    <a:pt x="871751" y="6480449"/>
                    <a:pt x="881150" y="6473756"/>
                  </a:cubicBezTo>
                  <a:cubicBezTo>
                    <a:pt x="907245" y="6455292"/>
                    <a:pt x="930705" y="6407516"/>
                    <a:pt x="922470" y="6377035"/>
                  </a:cubicBezTo>
                  <a:cubicBezTo>
                    <a:pt x="910652" y="6332192"/>
                    <a:pt x="925705" y="6299028"/>
                    <a:pt x="955039" y="6268585"/>
                  </a:cubicBezTo>
                  <a:cubicBezTo>
                    <a:pt x="1003777" y="6217606"/>
                    <a:pt x="1017630" y="6148240"/>
                    <a:pt x="1024350" y="6083443"/>
                  </a:cubicBezTo>
                  <a:cubicBezTo>
                    <a:pt x="1029590" y="6034553"/>
                    <a:pt x="1028255" y="5980246"/>
                    <a:pt x="999696" y="5938416"/>
                  </a:cubicBezTo>
                  <a:cubicBezTo>
                    <a:pt x="990505" y="5925141"/>
                    <a:pt x="991039" y="5901884"/>
                    <a:pt x="988342" y="5882426"/>
                  </a:cubicBezTo>
                  <a:cubicBezTo>
                    <a:pt x="986229" y="5866254"/>
                    <a:pt x="984774" y="5849442"/>
                    <a:pt x="985444" y="5832438"/>
                  </a:cubicBezTo>
                  <a:cubicBezTo>
                    <a:pt x="986010" y="5814273"/>
                    <a:pt x="985042" y="5793656"/>
                    <a:pt x="992016" y="5777751"/>
                  </a:cubicBezTo>
                  <a:cubicBezTo>
                    <a:pt x="1012886" y="5729456"/>
                    <a:pt x="1014467" y="5686488"/>
                    <a:pt x="995028" y="5641832"/>
                  </a:cubicBezTo>
                  <a:cubicBezTo>
                    <a:pt x="984984" y="5618696"/>
                    <a:pt x="974301" y="5585771"/>
                    <a:pt x="981247" y="5562522"/>
                  </a:cubicBezTo>
                  <a:cubicBezTo>
                    <a:pt x="998041" y="5505913"/>
                    <a:pt x="997454" y="5454379"/>
                    <a:pt x="995131" y="5398075"/>
                  </a:cubicBezTo>
                  <a:cubicBezTo>
                    <a:pt x="993724" y="5361807"/>
                    <a:pt x="997229" y="5322258"/>
                    <a:pt x="997379" y="5283928"/>
                  </a:cubicBezTo>
                  <a:cubicBezTo>
                    <a:pt x="997473" y="5239095"/>
                    <a:pt x="1006631" y="5193105"/>
                    <a:pt x="979617" y="5157396"/>
                  </a:cubicBezTo>
                  <a:cubicBezTo>
                    <a:pt x="976728" y="5153402"/>
                    <a:pt x="978724" y="5144705"/>
                    <a:pt x="976441" y="5139485"/>
                  </a:cubicBezTo>
                  <a:cubicBezTo>
                    <a:pt x="969619" y="5122991"/>
                    <a:pt x="964828" y="5102888"/>
                    <a:pt x="953793" y="5091862"/>
                  </a:cubicBezTo>
                  <a:cubicBezTo>
                    <a:pt x="921506" y="5059884"/>
                    <a:pt x="886609" y="5031900"/>
                    <a:pt x="853056" y="5001787"/>
                  </a:cubicBezTo>
                  <a:cubicBezTo>
                    <a:pt x="845882" y="4995337"/>
                    <a:pt x="836325" y="4988437"/>
                    <a:pt x="833979" y="4978966"/>
                  </a:cubicBezTo>
                  <a:cubicBezTo>
                    <a:pt x="820602" y="4924328"/>
                    <a:pt x="808509" y="4869239"/>
                    <a:pt x="796995" y="4813768"/>
                  </a:cubicBezTo>
                  <a:cubicBezTo>
                    <a:pt x="792418" y="4791474"/>
                    <a:pt x="803209" y="4777314"/>
                    <a:pt x="820590" y="4764057"/>
                  </a:cubicBezTo>
                  <a:cubicBezTo>
                    <a:pt x="837188" y="4751123"/>
                    <a:pt x="855398" y="4734452"/>
                    <a:pt x="864688" y="4714752"/>
                  </a:cubicBezTo>
                  <a:cubicBezTo>
                    <a:pt x="883062" y="4675275"/>
                    <a:pt x="897521" y="4632902"/>
                    <a:pt x="910485" y="4590911"/>
                  </a:cubicBezTo>
                  <a:cubicBezTo>
                    <a:pt x="915338" y="4575199"/>
                    <a:pt x="912978" y="4556131"/>
                    <a:pt x="911445" y="4539571"/>
                  </a:cubicBezTo>
                  <a:cubicBezTo>
                    <a:pt x="908527" y="4508200"/>
                    <a:pt x="900999" y="4477659"/>
                    <a:pt x="900285" y="4445837"/>
                  </a:cubicBezTo>
                  <a:cubicBezTo>
                    <a:pt x="899539" y="4408923"/>
                    <a:pt x="887958" y="4383340"/>
                    <a:pt x="863237" y="4364703"/>
                  </a:cubicBezTo>
                  <a:cubicBezTo>
                    <a:pt x="826431" y="4336971"/>
                    <a:pt x="808536" y="4292507"/>
                    <a:pt x="798070" y="4243284"/>
                  </a:cubicBezTo>
                  <a:cubicBezTo>
                    <a:pt x="784617" y="4180721"/>
                    <a:pt x="805728" y="4117545"/>
                    <a:pt x="817097" y="4054750"/>
                  </a:cubicBezTo>
                  <a:cubicBezTo>
                    <a:pt x="821537" y="4030724"/>
                    <a:pt x="826632" y="4006057"/>
                    <a:pt x="826251" y="3982801"/>
                  </a:cubicBezTo>
                  <a:cubicBezTo>
                    <a:pt x="825347" y="3916709"/>
                    <a:pt x="825150" y="3850833"/>
                    <a:pt x="836848" y="3784939"/>
                  </a:cubicBezTo>
                  <a:lnTo>
                    <a:pt x="841285" y="3766755"/>
                  </a:lnTo>
                  <a:lnTo>
                    <a:pt x="841284" y="3766755"/>
                  </a:lnTo>
                  <a:lnTo>
                    <a:pt x="852925" y="3719034"/>
                  </a:lnTo>
                  <a:cubicBezTo>
                    <a:pt x="855152" y="3711822"/>
                    <a:pt x="856753" y="3704413"/>
                    <a:pt x="857932" y="3696880"/>
                  </a:cubicBezTo>
                  <a:cubicBezTo>
                    <a:pt x="868683" y="3631632"/>
                    <a:pt x="885300" y="3565939"/>
                    <a:pt x="853534" y="3507036"/>
                  </a:cubicBezTo>
                  <a:cubicBezTo>
                    <a:pt x="850623" y="3501622"/>
                    <a:pt x="849992" y="3494020"/>
                    <a:pt x="850226" y="3485839"/>
                  </a:cubicBezTo>
                  <a:close/>
                  <a:moveTo>
                    <a:pt x="0" y="0"/>
                  </a:moveTo>
                  <a:lnTo>
                    <a:pt x="455609" y="0"/>
                  </a:lnTo>
                  <a:lnTo>
                    <a:pt x="459171" y="72395"/>
                  </a:lnTo>
                  <a:cubicBezTo>
                    <a:pt x="459671" y="92301"/>
                    <a:pt x="456894" y="113171"/>
                    <a:pt x="460041" y="131917"/>
                  </a:cubicBezTo>
                  <a:cubicBezTo>
                    <a:pt x="474213" y="218122"/>
                    <a:pt x="492031" y="302910"/>
                    <a:pt x="504421" y="389691"/>
                  </a:cubicBezTo>
                  <a:cubicBezTo>
                    <a:pt x="517349" y="479177"/>
                    <a:pt x="539516" y="562489"/>
                    <a:pt x="582097" y="634609"/>
                  </a:cubicBezTo>
                  <a:cubicBezTo>
                    <a:pt x="621686" y="701573"/>
                    <a:pt x="662589" y="767248"/>
                    <a:pt x="702468" y="834019"/>
                  </a:cubicBezTo>
                  <a:cubicBezTo>
                    <a:pt x="712587" y="850968"/>
                    <a:pt x="725536" y="867665"/>
                    <a:pt x="729203" y="887701"/>
                  </a:cubicBezTo>
                  <a:cubicBezTo>
                    <a:pt x="736973" y="929321"/>
                    <a:pt x="740155" y="973193"/>
                    <a:pt x="743787" y="1016355"/>
                  </a:cubicBezTo>
                  <a:cubicBezTo>
                    <a:pt x="746786" y="1053398"/>
                    <a:pt x="745800" y="1091467"/>
                    <a:pt x="750083" y="1128060"/>
                  </a:cubicBezTo>
                  <a:cubicBezTo>
                    <a:pt x="753428" y="1157309"/>
                    <a:pt x="762038" y="1185083"/>
                    <a:pt x="768866" y="1213431"/>
                  </a:cubicBezTo>
                  <a:cubicBezTo>
                    <a:pt x="774767" y="1238107"/>
                    <a:pt x="778357" y="1264327"/>
                    <a:pt x="787802" y="1286432"/>
                  </a:cubicBezTo>
                  <a:cubicBezTo>
                    <a:pt x="810582" y="1340304"/>
                    <a:pt x="832653" y="1394242"/>
                    <a:pt x="842837" y="1455511"/>
                  </a:cubicBezTo>
                  <a:cubicBezTo>
                    <a:pt x="853049" y="1515944"/>
                    <a:pt x="867276" y="1574511"/>
                    <a:pt x="877988" y="1634814"/>
                  </a:cubicBezTo>
                  <a:cubicBezTo>
                    <a:pt x="888390" y="1693895"/>
                    <a:pt x="902813" y="1748857"/>
                    <a:pt x="941063" y="1789731"/>
                  </a:cubicBezTo>
                  <a:cubicBezTo>
                    <a:pt x="957906" y="1807908"/>
                    <a:pt x="975122" y="1831564"/>
                    <a:pt x="980124" y="1857657"/>
                  </a:cubicBezTo>
                  <a:cubicBezTo>
                    <a:pt x="987207" y="1894833"/>
                    <a:pt x="980788" y="1937150"/>
                    <a:pt x="984484" y="1976384"/>
                  </a:cubicBezTo>
                  <a:cubicBezTo>
                    <a:pt x="988781" y="2022576"/>
                    <a:pt x="988793" y="2074493"/>
                    <a:pt x="1007189" y="2110650"/>
                  </a:cubicBezTo>
                  <a:cubicBezTo>
                    <a:pt x="1023612" y="2142809"/>
                    <a:pt x="1034723" y="2173610"/>
                    <a:pt x="1039893" y="2211041"/>
                  </a:cubicBezTo>
                  <a:cubicBezTo>
                    <a:pt x="1043484" y="2237261"/>
                    <a:pt x="1057690" y="2260269"/>
                    <a:pt x="1059162" y="2286682"/>
                  </a:cubicBezTo>
                  <a:cubicBezTo>
                    <a:pt x="1061252" y="2321469"/>
                    <a:pt x="1060754" y="2355740"/>
                    <a:pt x="1070522" y="2388667"/>
                  </a:cubicBezTo>
                  <a:cubicBezTo>
                    <a:pt x="1080600" y="2422815"/>
                    <a:pt x="1085513" y="2459602"/>
                    <a:pt x="1093939" y="2494653"/>
                  </a:cubicBezTo>
                  <a:cubicBezTo>
                    <a:pt x="1098500" y="2513273"/>
                    <a:pt x="1106866" y="2529964"/>
                    <a:pt x="1112007" y="2548197"/>
                  </a:cubicBezTo>
                  <a:cubicBezTo>
                    <a:pt x="1121409" y="2581573"/>
                    <a:pt x="1130232" y="2615336"/>
                    <a:pt x="1138346" y="2649163"/>
                  </a:cubicBezTo>
                  <a:cubicBezTo>
                    <a:pt x="1146465" y="2682988"/>
                    <a:pt x="1157699" y="2716368"/>
                    <a:pt x="1160337" y="2751608"/>
                  </a:cubicBezTo>
                  <a:cubicBezTo>
                    <a:pt x="1164714" y="2811646"/>
                    <a:pt x="1159211" y="2873999"/>
                    <a:pt x="1165737" y="2933012"/>
                  </a:cubicBezTo>
                  <a:cubicBezTo>
                    <a:pt x="1172445" y="2992925"/>
                    <a:pt x="1185964" y="3051556"/>
                    <a:pt x="1202029" y="3107873"/>
                  </a:cubicBezTo>
                  <a:cubicBezTo>
                    <a:pt x="1214635" y="3152396"/>
                    <a:pt x="1227749" y="3194534"/>
                    <a:pt x="1225692" y="3244974"/>
                  </a:cubicBezTo>
                  <a:cubicBezTo>
                    <a:pt x="1224565" y="3273123"/>
                    <a:pt x="1231196" y="3305079"/>
                    <a:pt x="1243916" y="3326221"/>
                  </a:cubicBezTo>
                  <a:cubicBezTo>
                    <a:pt x="1271701" y="3372044"/>
                    <a:pt x="1285247" y="3423911"/>
                    <a:pt x="1293067" y="3480219"/>
                  </a:cubicBezTo>
                  <a:lnTo>
                    <a:pt x="1308071" y="3585182"/>
                  </a:lnTo>
                  <a:lnTo>
                    <a:pt x="1295962" y="3584708"/>
                  </a:lnTo>
                  <a:cubicBezTo>
                    <a:pt x="1237754" y="3586303"/>
                    <a:pt x="1180629" y="3594888"/>
                    <a:pt x="1118893" y="3568330"/>
                  </a:cubicBezTo>
                  <a:cubicBezTo>
                    <a:pt x="1113435" y="3565936"/>
                    <a:pt x="1102517" y="3567964"/>
                    <a:pt x="1094179" y="3567566"/>
                  </a:cubicBezTo>
                  <a:cubicBezTo>
                    <a:pt x="1027548" y="3564029"/>
                    <a:pt x="967064" y="3547281"/>
                    <a:pt x="922719" y="3516472"/>
                  </a:cubicBezTo>
                  <a:cubicBezTo>
                    <a:pt x="908178" y="3506414"/>
                    <a:pt x="892942" y="3497984"/>
                    <a:pt x="877028" y="3490955"/>
                  </a:cubicBezTo>
                  <a:lnTo>
                    <a:pt x="850533" y="3481837"/>
                  </a:lnTo>
                  <a:lnTo>
                    <a:pt x="852113" y="3461170"/>
                  </a:lnTo>
                  <a:cubicBezTo>
                    <a:pt x="854391" y="3434500"/>
                    <a:pt x="848474" y="3414331"/>
                    <a:pt x="831383" y="3399179"/>
                  </a:cubicBezTo>
                  <a:cubicBezTo>
                    <a:pt x="801767" y="3373388"/>
                    <a:pt x="773654" y="3344957"/>
                    <a:pt x="743141" y="3320580"/>
                  </a:cubicBezTo>
                  <a:cubicBezTo>
                    <a:pt x="722236" y="3303685"/>
                    <a:pt x="714543" y="3281842"/>
                    <a:pt x="713221" y="3251241"/>
                  </a:cubicBezTo>
                  <a:cubicBezTo>
                    <a:pt x="712555" y="3234106"/>
                    <a:pt x="704768" y="3217029"/>
                    <a:pt x="697098" y="3202528"/>
                  </a:cubicBezTo>
                  <a:cubicBezTo>
                    <a:pt x="687845" y="3184997"/>
                    <a:pt x="672212" y="3172554"/>
                    <a:pt x="664820" y="3154190"/>
                  </a:cubicBezTo>
                  <a:cubicBezTo>
                    <a:pt x="646169" y="3109209"/>
                    <a:pt x="616744" y="3087991"/>
                    <a:pt x="572501" y="3087312"/>
                  </a:cubicBezTo>
                  <a:cubicBezTo>
                    <a:pt x="533259" y="3086763"/>
                    <a:pt x="493731" y="3044085"/>
                    <a:pt x="497703" y="3005243"/>
                  </a:cubicBezTo>
                  <a:cubicBezTo>
                    <a:pt x="502030" y="2962279"/>
                    <a:pt x="490540" y="2928257"/>
                    <a:pt x="476984" y="2892751"/>
                  </a:cubicBezTo>
                  <a:cubicBezTo>
                    <a:pt x="469363" y="2872905"/>
                    <a:pt x="465404" y="2847135"/>
                    <a:pt x="468947" y="2824527"/>
                  </a:cubicBezTo>
                  <a:cubicBezTo>
                    <a:pt x="482188" y="2738605"/>
                    <a:pt x="520979" y="2665650"/>
                    <a:pt x="569138" y="2595026"/>
                  </a:cubicBezTo>
                  <a:cubicBezTo>
                    <a:pt x="600577" y="2548865"/>
                    <a:pt x="622260" y="2493483"/>
                    <a:pt x="645397" y="2440808"/>
                  </a:cubicBezTo>
                  <a:cubicBezTo>
                    <a:pt x="652529" y="2424387"/>
                    <a:pt x="655029" y="2401457"/>
                    <a:pt x="651820" y="2384384"/>
                  </a:cubicBezTo>
                  <a:cubicBezTo>
                    <a:pt x="640949" y="2324596"/>
                    <a:pt x="629163" y="2264805"/>
                    <a:pt x="612994" y="2207332"/>
                  </a:cubicBezTo>
                  <a:cubicBezTo>
                    <a:pt x="597678" y="2153787"/>
                    <a:pt x="601053" y="2099808"/>
                    <a:pt x="620894" y="2046679"/>
                  </a:cubicBezTo>
                  <a:cubicBezTo>
                    <a:pt x="635367" y="2007977"/>
                    <a:pt x="641110" y="1970814"/>
                    <a:pt x="644614" y="1931265"/>
                  </a:cubicBezTo>
                  <a:cubicBezTo>
                    <a:pt x="647465" y="1898285"/>
                    <a:pt x="653360" y="1862859"/>
                    <a:pt x="665994" y="1832337"/>
                  </a:cubicBezTo>
                  <a:cubicBezTo>
                    <a:pt x="683779" y="1789578"/>
                    <a:pt x="688928" y="1751381"/>
                    <a:pt x="678276" y="1709437"/>
                  </a:cubicBezTo>
                  <a:cubicBezTo>
                    <a:pt x="672576" y="1687079"/>
                    <a:pt x="673987" y="1660990"/>
                    <a:pt x="672955" y="1636123"/>
                  </a:cubicBezTo>
                  <a:cubicBezTo>
                    <a:pt x="671272" y="1597795"/>
                    <a:pt x="671867" y="1558758"/>
                    <a:pt x="668480" y="1520749"/>
                  </a:cubicBezTo>
                  <a:cubicBezTo>
                    <a:pt x="665050" y="1479903"/>
                    <a:pt x="655019" y="1440408"/>
                    <a:pt x="653920" y="1399437"/>
                  </a:cubicBezTo>
                  <a:cubicBezTo>
                    <a:pt x="652652" y="1355309"/>
                    <a:pt x="639893" y="1323154"/>
                    <a:pt x="612686" y="1296979"/>
                  </a:cubicBezTo>
                  <a:cubicBezTo>
                    <a:pt x="595576" y="1280408"/>
                    <a:pt x="578401" y="1259588"/>
                    <a:pt x="570220" y="1235618"/>
                  </a:cubicBezTo>
                  <a:cubicBezTo>
                    <a:pt x="553631" y="1186194"/>
                    <a:pt x="545669" y="1131821"/>
                    <a:pt x="529736" y="1081752"/>
                  </a:cubicBezTo>
                  <a:cubicBezTo>
                    <a:pt x="507466" y="1011390"/>
                    <a:pt x="481332" y="944631"/>
                    <a:pt x="414305" y="918292"/>
                  </a:cubicBezTo>
                  <a:cubicBezTo>
                    <a:pt x="377314" y="903769"/>
                    <a:pt x="368843" y="874065"/>
                    <a:pt x="373924" y="825689"/>
                  </a:cubicBezTo>
                  <a:cubicBezTo>
                    <a:pt x="375689" y="809590"/>
                    <a:pt x="376722" y="786203"/>
                    <a:pt x="368949" y="778726"/>
                  </a:cubicBezTo>
                  <a:cubicBezTo>
                    <a:pt x="345838" y="756354"/>
                    <a:pt x="349308" y="725824"/>
                    <a:pt x="347020" y="694643"/>
                  </a:cubicBezTo>
                  <a:cubicBezTo>
                    <a:pt x="345704" y="675894"/>
                    <a:pt x="339306" y="651346"/>
                    <a:pt x="327478" y="642898"/>
                  </a:cubicBezTo>
                  <a:cubicBezTo>
                    <a:pt x="279698" y="608395"/>
                    <a:pt x="263590" y="549247"/>
                    <a:pt x="243468" y="491960"/>
                  </a:cubicBezTo>
                  <a:cubicBezTo>
                    <a:pt x="237433" y="475142"/>
                    <a:pt x="230250" y="456843"/>
                    <a:pt x="218930" y="446010"/>
                  </a:cubicBezTo>
                  <a:cubicBezTo>
                    <a:pt x="194433" y="422927"/>
                    <a:pt x="180036" y="395344"/>
                    <a:pt x="180614" y="354892"/>
                  </a:cubicBezTo>
                  <a:cubicBezTo>
                    <a:pt x="180923" y="342010"/>
                    <a:pt x="176523" y="328798"/>
                    <a:pt x="171988" y="317521"/>
                  </a:cubicBezTo>
                  <a:cubicBezTo>
                    <a:pt x="162052" y="293291"/>
                    <a:pt x="148442" y="271315"/>
                    <a:pt x="139875" y="246378"/>
                  </a:cubicBezTo>
                  <a:cubicBezTo>
                    <a:pt x="117577" y="182780"/>
                    <a:pt x="95749" y="119890"/>
                    <a:pt x="51499" y="73211"/>
                  </a:cubicBezTo>
                  <a:cubicBezTo>
                    <a:pt x="40691" y="61834"/>
                    <a:pt x="29467" y="49763"/>
                    <a:pt x="19690" y="366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A2432BD6-3DCC-4397-BD7F-3FE84F3210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61507" y="0"/>
              <a:ext cx="1339053" cy="6858000"/>
            </a:xfrm>
            <a:custGeom>
              <a:avLst/>
              <a:gdLst>
                <a:gd name="connsiteX0" fmla="*/ 850532 w 1339053"/>
                <a:gd name="connsiteY0" fmla="*/ 3481838 h 6858000"/>
                <a:gd name="connsiteX1" fmla="*/ 877027 w 1339053"/>
                <a:gd name="connsiteY1" fmla="*/ 3490955 h 6858000"/>
                <a:gd name="connsiteX2" fmla="*/ 922718 w 1339053"/>
                <a:gd name="connsiteY2" fmla="*/ 3516472 h 6858000"/>
                <a:gd name="connsiteX3" fmla="*/ 1094179 w 1339053"/>
                <a:gd name="connsiteY3" fmla="*/ 3567567 h 6858000"/>
                <a:gd name="connsiteX4" fmla="*/ 1118891 w 1339053"/>
                <a:gd name="connsiteY4" fmla="*/ 3568331 h 6858000"/>
                <a:gd name="connsiteX5" fmla="*/ 1295961 w 1339053"/>
                <a:gd name="connsiteY5" fmla="*/ 3584709 h 6858000"/>
                <a:gd name="connsiteX6" fmla="*/ 1308070 w 1339053"/>
                <a:gd name="connsiteY6" fmla="*/ 3585183 h 6858000"/>
                <a:gd name="connsiteX7" fmla="*/ 1325263 w 1339053"/>
                <a:gd name="connsiteY7" fmla="*/ 3705453 h 6858000"/>
                <a:gd name="connsiteX8" fmla="*/ 1334107 w 1339053"/>
                <a:gd name="connsiteY8" fmla="*/ 3772268 h 6858000"/>
                <a:gd name="connsiteX9" fmla="*/ 1338203 w 1339053"/>
                <a:gd name="connsiteY9" fmla="*/ 3831076 h 6858000"/>
                <a:gd name="connsiteX10" fmla="*/ 1338805 w 1339053"/>
                <a:gd name="connsiteY10" fmla="*/ 3839709 h 6858000"/>
                <a:gd name="connsiteX11" fmla="*/ 1335635 w 1339053"/>
                <a:gd name="connsiteY11" fmla="*/ 4118635 h 6858000"/>
                <a:gd name="connsiteX12" fmla="*/ 1337171 w 1339053"/>
                <a:gd name="connsiteY12" fmla="*/ 4209403 h 6858000"/>
                <a:gd name="connsiteX13" fmla="*/ 1325840 w 1339053"/>
                <a:gd name="connsiteY13" fmla="*/ 4309174 h 6858000"/>
                <a:gd name="connsiteX14" fmla="*/ 1321122 w 1339053"/>
                <a:gd name="connsiteY14" fmla="*/ 4473630 h 6858000"/>
                <a:gd name="connsiteX15" fmla="*/ 1302196 w 1339053"/>
                <a:gd name="connsiteY15" fmla="*/ 4791709 h 6858000"/>
                <a:gd name="connsiteX16" fmla="*/ 1293239 w 1339053"/>
                <a:gd name="connsiteY16" fmla="*/ 4860048 h 6858000"/>
                <a:gd name="connsiteX17" fmla="*/ 1288829 w 1339053"/>
                <a:gd name="connsiteY17" fmla="*/ 5039837 h 6858000"/>
                <a:gd name="connsiteX18" fmla="*/ 1289584 w 1339053"/>
                <a:gd name="connsiteY18" fmla="*/ 5148703 h 6858000"/>
                <a:gd name="connsiteX19" fmla="*/ 1282205 w 1339053"/>
                <a:gd name="connsiteY19" fmla="*/ 5236435 h 6858000"/>
                <a:gd name="connsiteX20" fmla="*/ 1268145 w 1339053"/>
                <a:gd name="connsiteY20" fmla="*/ 5311662 h 6858000"/>
                <a:gd name="connsiteX21" fmla="*/ 1250547 w 1339053"/>
                <a:gd name="connsiteY21" fmla="*/ 5515595 h 6858000"/>
                <a:gd name="connsiteX22" fmla="*/ 1243323 w 1339053"/>
                <a:gd name="connsiteY22" fmla="*/ 5596885 h 6858000"/>
                <a:gd name="connsiteX23" fmla="*/ 1238303 w 1339053"/>
                <a:gd name="connsiteY23" fmla="*/ 5812036 h 6858000"/>
                <a:gd name="connsiteX24" fmla="*/ 1223551 w 1339053"/>
                <a:gd name="connsiteY24" fmla="*/ 5991171 h 6858000"/>
                <a:gd name="connsiteX25" fmla="*/ 1219699 w 1339053"/>
                <a:gd name="connsiteY25" fmla="*/ 6066726 h 6858000"/>
                <a:gd name="connsiteX26" fmla="*/ 1199935 w 1339053"/>
                <a:gd name="connsiteY26" fmla="*/ 6236130 h 6858000"/>
                <a:gd name="connsiteX27" fmla="*/ 1192857 w 1339053"/>
                <a:gd name="connsiteY27" fmla="*/ 6333267 h 6858000"/>
                <a:gd name="connsiteX28" fmla="*/ 1148174 w 1339053"/>
                <a:gd name="connsiteY28" fmla="*/ 6561849 h 6858000"/>
                <a:gd name="connsiteX29" fmla="*/ 1100424 w 1339053"/>
                <a:gd name="connsiteY29" fmla="*/ 6797385 h 6858000"/>
                <a:gd name="connsiteX30" fmla="*/ 1085621 w 1339053"/>
                <a:gd name="connsiteY30" fmla="*/ 6858000 h 6858000"/>
                <a:gd name="connsiteX31" fmla="*/ 932341 w 1339053"/>
                <a:gd name="connsiteY31" fmla="*/ 6858000 h 6858000"/>
                <a:gd name="connsiteX32" fmla="*/ 944496 w 1339053"/>
                <a:gd name="connsiteY32" fmla="*/ 6829656 h 6858000"/>
                <a:gd name="connsiteX33" fmla="*/ 913239 w 1339053"/>
                <a:gd name="connsiteY33" fmla="*/ 6720119 h 6858000"/>
                <a:gd name="connsiteX34" fmla="*/ 870682 w 1339053"/>
                <a:gd name="connsiteY34" fmla="*/ 6655346 h 6858000"/>
                <a:gd name="connsiteX35" fmla="*/ 846442 w 1339053"/>
                <a:gd name="connsiteY35" fmla="*/ 6498594 h 6858000"/>
                <a:gd name="connsiteX36" fmla="*/ 881150 w 1339053"/>
                <a:gd name="connsiteY36" fmla="*/ 6473756 h 6858000"/>
                <a:gd name="connsiteX37" fmla="*/ 922470 w 1339053"/>
                <a:gd name="connsiteY37" fmla="*/ 6377035 h 6858000"/>
                <a:gd name="connsiteX38" fmla="*/ 955039 w 1339053"/>
                <a:gd name="connsiteY38" fmla="*/ 6268585 h 6858000"/>
                <a:gd name="connsiteX39" fmla="*/ 1024350 w 1339053"/>
                <a:gd name="connsiteY39" fmla="*/ 6083443 h 6858000"/>
                <a:gd name="connsiteX40" fmla="*/ 999696 w 1339053"/>
                <a:gd name="connsiteY40" fmla="*/ 5938416 h 6858000"/>
                <a:gd name="connsiteX41" fmla="*/ 988342 w 1339053"/>
                <a:gd name="connsiteY41" fmla="*/ 5882426 h 6858000"/>
                <a:gd name="connsiteX42" fmla="*/ 985444 w 1339053"/>
                <a:gd name="connsiteY42" fmla="*/ 5832438 h 6858000"/>
                <a:gd name="connsiteX43" fmla="*/ 992016 w 1339053"/>
                <a:gd name="connsiteY43" fmla="*/ 5777751 h 6858000"/>
                <a:gd name="connsiteX44" fmla="*/ 995028 w 1339053"/>
                <a:gd name="connsiteY44" fmla="*/ 5641832 h 6858000"/>
                <a:gd name="connsiteX45" fmla="*/ 981247 w 1339053"/>
                <a:gd name="connsiteY45" fmla="*/ 5562522 h 6858000"/>
                <a:gd name="connsiteX46" fmla="*/ 995131 w 1339053"/>
                <a:gd name="connsiteY46" fmla="*/ 5398075 h 6858000"/>
                <a:gd name="connsiteX47" fmla="*/ 997379 w 1339053"/>
                <a:gd name="connsiteY47" fmla="*/ 5283928 h 6858000"/>
                <a:gd name="connsiteX48" fmla="*/ 979617 w 1339053"/>
                <a:gd name="connsiteY48" fmla="*/ 5157396 h 6858000"/>
                <a:gd name="connsiteX49" fmla="*/ 976441 w 1339053"/>
                <a:gd name="connsiteY49" fmla="*/ 5139485 h 6858000"/>
                <a:gd name="connsiteX50" fmla="*/ 953793 w 1339053"/>
                <a:gd name="connsiteY50" fmla="*/ 5091862 h 6858000"/>
                <a:gd name="connsiteX51" fmla="*/ 853056 w 1339053"/>
                <a:gd name="connsiteY51" fmla="*/ 5001787 h 6858000"/>
                <a:gd name="connsiteX52" fmla="*/ 833979 w 1339053"/>
                <a:gd name="connsiteY52" fmla="*/ 4978966 h 6858000"/>
                <a:gd name="connsiteX53" fmla="*/ 796995 w 1339053"/>
                <a:gd name="connsiteY53" fmla="*/ 4813768 h 6858000"/>
                <a:gd name="connsiteX54" fmla="*/ 820590 w 1339053"/>
                <a:gd name="connsiteY54" fmla="*/ 4764057 h 6858000"/>
                <a:gd name="connsiteX55" fmla="*/ 864688 w 1339053"/>
                <a:gd name="connsiteY55" fmla="*/ 4714752 h 6858000"/>
                <a:gd name="connsiteX56" fmla="*/ 910485 w 1339053"/>
                <a:gd name="connsiteY56" fmla="*/ 4590911 h 6858000"/>
                <a:gd name="connsiteX57" fmla="*/ 911445 w 1339053"/>
                <a:gd name="connsiteY57" fmla="*/ 4539571 h 6858000"/>
                <a:gd name="connsiteX58" fmla="*/ 900285 w 1339053"/>
                <a:gd name="connsiteY58" fmla="*/ 4445837 h 6858000"/>
                <a:gd name="connsiteX59" fmla="*/ 863237 w 1339053"/>
                <a:gd name="connsiteY59" fmla="*/ 4364703 h 6858000"/>
                <a:gd name="connsiteX60" fmla="*/ 798070 w 1339053"/>
                <a:gd name="connsiteY60" fmla="*/ 4243284 h 6858000"/>
                <a:gd name="connsiteX61" fmla="*/ 817097 w 1339053"/>
                <a:gd name="connsiteY61" fmla="*/ 4054750 h 6858000"/>
                <a:gd name="connsiteX62" fmla="*/ 826251 w 1339053"/>
                <a:gd name="connsiteY62" fmla="*/ 3982801 h 6858000"/>
                <a:gd name="connsiteX63" fmla="*/ 836848 w 1339053"/>
                <a:gd name="connsiteY63" fmla="*/ 3784939 h 6858000"/>
                <a:gd name="connsiteX64" fmla="*/ 841285 w 1339053"/>
                <a:gd name="connsiteY64" fmla="*/ 3766755 h 6858000"/>
                <a:gd name="connsiteX65" fmla="*/ 841284 w 1339053"/>
                <a:gd name="connsiteY65" fmla="*/ 3766755 h 6858000"/>
                <a:gd name="connsiteX66" fmla="*/ 852925 w 1339053"/>
                <a:gd name="connsiteY66" fmla="*/ 3719034 h 6858000"/>
                <a:gd name="connsiteX67" fmla="*/ 857932 w 1339053"/>
                <a:gd name="connsiteY67" fmla="*/ 3696880 h 6858000"/>
                <a:gd name="connsiteX68" fmla="*/ 853534 w 1339053"/>
                <a:gd name="connsiteY68" fmla="*/ 3507036 h 6858000"/>
                <a:gd name="connsiteX69" fmla="*/ 850226 w 1339053"/>
                <a:gd name="connsiteY69" fmla="*/ 3485839 h 6858000"/>
                <a:gd name="connsiteX70" fmla="*/ 0 w 1339053"/>
                <a:gd name="connsiteY70" fmla="*/ 0 h 6858000"/>
                <a:gd name="connsiteX71" fmla="*/ 455609 w 1339053"/>
                <a:gd name="connsiteY71" fmla="*/ 0 h 6858000"/>
                <a:gd name="connsiteX72" fmla="*/ 459171 w 1339053"/>
                <a:gd name="connsiteY72" fmla="*/ 72395 h 6858000"/>
                <a:gd name="connsiteX73" fmla="*/ 460041 w 1339053"/>
                <a:gd name="connsiteY73" fmla="*/ 131917 h 6858000"/>
                <a:gd name="connsiteX74" fmla="*/ 504421 w 1339053"/>
                <a:gd name="connsiteY74" fmla="*/ 389691 h 6858000"/>
                <a:gd name="connsiteX75" fmla="*/ 582097 w 1339053"/>
                <a:gd name="connsiteY75" fmla="*/ 634609 h 6858000"/>
                <a:gd name="connsiteX76" fmla="*/ 702468 w 1339053"/>
                <a:gd name="connsiteY76" fmla="*/ 834019 h 6858000"/>
                <a:gd name="connsiteX77" fmla="*/ 729203 w 1339053"/>
                <a:gd name="connsiteY77" fmla="*/ 887701 h 6858000"/>
                <a:gd name="connsiteX78" fmla="*/ 743787 w 1339053"/>
                <a:gd name="connsiteY78" fmla="*/ 1016355 h 6858000"/>
                <a:gd name="connsiteX79" fmla="*/ 750083 w 1339053"/>
                <a:gd name="connsiteY79" fmla="*/ 1128060 h 6858000"/>
                <a:gd name="connsiteX80" fmla="*/ 768866 w 1339053"/>
                <a:gd name="connsiteY80" fmla="*/ 1213431 h 6858000"/>
                <a:gd name="connsiteX81" fmla="*/ 787802 w 1339053"/>
                <a:gd name="connsiteY81" fmla="*/ 1286432 h 6858000"/>
                <a:gd name="connsiteX82" fmla="*/ 842837 w 1339053"/>
                <a:gd name="connsiteY82" fmla="*/ 1455511 h 6858000"/>
                <a:gd name="connsiteX83" fmla="*/ 877988 w 1339053"/>
                <a:gd name="connsiteY83" fmla="*/ 1634814 h 6858000"/>
                <a:gd name="connsiteX84" fmla="*/ 941063 w 1339053"/>
                <a:gd name="connsiteY84" fmla="*/ 1789731 h 6858000"/>
                <a:gd name="connsiteX85" fmla="*/ 980124 w 1339053"/>
                <a:gd name="connsiteY85" fmla="*/ 1857657 h 6858000"/>
                <a:gd name="connsiteX86" fmla="*/ 984484 w 1339053"/>
                <a:gd name="connsiteY86" fmla="*/ 1976384 h 6858000"/>
                <a:gd name="connsiteX87" fmla="*/ 1007189 w 1339053"/>
                <a:gd name="connsiteY87" fmla="*/ 2110650 h 6858000"/>
                <a:gd name="connsiteX88" fmla="*/ 1039893 w 1339053"/>
                <a:gd name="connsiteY88" fmla="*/ 2211041 h 6858000"/>
                <a:gd name="connsiteX89" fmla="*/ 1059162 w 1339053"/>
                <a:gd name="connsiteY89" fmla="*/ 2286682 h 6858000"/>
                <a:gd name="connsiteX90" fmla="*/ 1070522 w 1339053"/>
                <a:gd name="connsiteY90" fmla="*/ 2388667 h 6858000"/>
                <a:gd name="connsiteX91" fmla="*/ 1093939 w 1339053"/>
                <a:gd name="connsiteY91" fmla="*/ 2494653 h 6858000"/>
                <a:gd name="connsiteX92" fmla="*/ 1112007 w 1339053"/>
                <a:gd name="connsiteY92" fmla="*/ 2548197 h 6858000"/>
                <a:gd name="connsiteX93" fmla="*/ 1138346 w 1339053"/>
                <a:gd name="connsiteY93" fmla="*/ 2649163 h 6858000"/>
                <a:gd name="connsiteX94" fmla="*/ 1160337 w 1339053"/>
                <a:gd name="connsiteY94" fmla="*/ 2751608 h 6858000"/>
                <a:gd name="connsiteX95" fmla="*/ 1165737 w 1339053"/>
                <a:gd name="connsiteY95" fmla="*/ 2933012 h 6858000"/>
                <a:gd name="connsiteX96" fmla="*/ 1202029 w 1339053"/>
                <a:gd name="connsiteY96" fmla="*/ 3107873 h 6858000"/>
                <a:gd name="connsiteX97" fmla="*/ 1225692 w 1339053"/>
                <a:gd name="connsiteY97" fmla="*/ 3244974 h 6858000"/>
                <a:gd name="connsiteX98" fmla="*/ 1243916 w 1339053"/>
                <a:gd name="connsiteY98" fmla="*/ 3326221 h 6858000"/>
                <a:gd name="connsiteX99" fmla="*/ 1293067 w 1339053"/>
                <a:gd name="connsiteY99" fmla="*/ 3480219 h 6858000"/>
                <a:gd name="connsiteX100" fmla="*/ 1308071 w 1339053"/>
                <a:gd name="connsiteY100" fmla="*/ 3585182 h 6858000"/>
                <a:gd name="connsiteX101" fmla="*/ 1295962 w 1339053"/>
                <a:gd name="connsiteY101" fmla="*/ 3584708 h 6858000"/>
                <a:gd name="connsiteX102" fmla="*/ 1118893 w 1339053"/>
                <a:gd name="connsiteY102" fmla="*/ 3568330 h 6858000"/>
                <a:gd name="connsiteX103" fmla="*/ 1094179 w 1339053"/>
                <a:gd name="connsiteY103" fmla="*/ 3567566 h 6858000"/>
                <a:gd name="connsiteX104" fmla="*/ 922719 w 1339053"/>
                <a:gd name="connsiteY104" fmla="*/ 3516472 h 6858000"/>
                <a:gd name="connsiteX105" fmla="*/ 877028 w 1339053"/>
                <a:gd name="connsiteY105" fmla="*/ 3490955 h 6858000"/>
                <a:gd name="connsiteX106" fmla="*/ 850533 w 1339053"/>
                <a:gd name="connsiteY106" fmla="*/ 3481837 h 6858000"/>
                <a:gd name="connsiteX107" fmla="*/ 852113 w 1339053"/>
                <a:gd name="connsiteY107" fmla="*/ 3461170 h 6858000"/>
                <a:gd name="connsiteX108" fmla="*/ 831383 w 1339053"/>
                <a:gd name="connsiteY108" fmla="*/ 3399179 h 6858000"/>
                <a:gd name="connsiteX109" fmla="*/ 743141 w 1339053"/>
                <a:gd name="connsiteY109" fmla="*/ 3320580 h 6858000"/>
                <a:gd name="connsiteX110" fmla="*/ 713221 w 1339053"/>
                <a:gd name="connsiteY110" fmla="*/ 3251241 h 6858000"/>
                <a:gd name="connsiteX111" fmla="*/ 697098 w 1339053"/>
                <a:gd name="connsiteY111" fmla="*/ 3202528 h 6858000"/>
                <a:gd name="connsiteX112" fmla="*/ 664820 w 1339053"/>
                <a:gd name="connsiteY112" fmla="*/ 3154190 h 6858000"/>
                <a:gd name="connsiteX113" fmla="*/ 572501 w 1339053"/>
                <a:gd name="connsiteY113" fmla="*/ 3087312 h 6858000"/>
                <a:gd name="connsiteX114" fmla="*/ 497703 w 1339053"/>
                <a:gd name="connsiteY114" fmla="*/ 3005243 h 6858000"/>
                <a:gd name="connsiteX115" fmla="*/ 476984 w 1339053"/>
                <a:gd name="connsiteY115" fmla="*/ 2892751 h 6858000"/>
                <a:gd name="connsiteX116" fmla="*/ 468947 w 1339053"/>
                <a:gd name="connsiteY116" fmla="*/ 2824527 h 6858000"/>
                <a:gd name="connsiteX117" fmla="*/ 569138 w 1339053"/>
                <a:gd name="connsiteY117" fmla="*/ 2595026 h 6858000"/>
                <a:gd name="connsiteX118" fmla="*/ 645397 w 1339053"/>
                <a:gd name="connsiteY118" fmla="*/ 2440808 h 6858000"/>
                <a:gd name="connsiteX119" fmla="*/ 651820 w 1339053"/>
                <a:gd name="connsiteY119" fmla="*/ 2384384 h 6858000"/>
                <a:gd name="connsiteX120" fmla="*/ 612994 w 1339053"/>
                <a:gd name="connsiteY120" fmla="*/ 2207332 h 6858000"/>
                <a:gd name="connsiteX121" fmla="*/ 620894 w 1339053"/>
                <a:gd name="connsiteY121" fmla="*/ 2046679 h 6858000"/>
                <a:gd name="connsiteX122" fmla="*/ 644614 w 1339053"/>
                <a:gd name="connsiteY122" fmla="*/ 1931265 h 6858000"/>
                <a:gd name="connsiteX123" fmla="*/ 665994 w 1339053"/>
                <a:gd name="connsiteY123" fmla="*/ 1832337 h 6858000"/>
                <a:gd name="connsiteX124" fmla="*/ 678276 w 1339053"/>
                <a:gd name="connsiteY124" fmla="*/ 1709437 h 6858000"/>
                <a:gd name="connsiteX125" fmla="*/ 672955 w 1339053"/>
                <a:gd name="connsiteY125" fmla="*/ 1636123 h 6858000"/>
                <a:gd name="connsiteX126" fmla="*/ 668480 w 1339053"/>
                <a:gd name="connsiteY126" fmla="*/ 1520749 h 6858000"/>
                <a:gd name="connsiteX127" fmla="*/ 653920 w 1339053"/>
                <a:gd name="connsiteY127" fmla="*/ 1399437 h 6858000"/>
                <a:gd name="connsiteX128" fmla="*/ 612686 w 1339053"/>
                <a:gd name="connsiteY128" fmla="*/ 1296979 h 6858000"/>
                <a:gd name="connsiteX129" fmla="*/ 570220 w 1339053"/>
                <a:gd name="connsiteY129" fmla="*/ 1235618 h 6858000"/>
                <a:gd name="connsiteX130" fmla="*/ 529736 w 1339053"/>
                <a:gd name="connsiteY130" fmla="*/ 1081752 h 6858000"/>
                <a:gd name="connsiteX131" fmla="*/ 414305 w 1339053"/>
                <a:gd name="connsiteY131" fmla="*/ 918292 h 6858000"/>
                <a:gd name="connsiteX132" fmla="*/ 373924 w 1339053"/>
                <a:gd name="connsiteY132" fmla="*/ 825689 h 6858000"/>
                <a:gd name="connsiteX133" fmla="*/ 368949 w 1339053"/>
                <a:gd name="connsiteY133" fmla="*/ 778726 h 6858000"/>
                <a:gd name="connsiteX134" fmla="*/ 347020 w 1339053"/>
                <a:gd name="connsiteY134" fmla="*/ 694643 h 6858000"/>
                <a:gd name="connsiteX135" fmla="*/ 327478 w 1339053"/>
                <a:gd name="connsiteY135" fmla="*/ 642898 h 6858000"/>
                <a:gd name="connsiteX136" fmla="*/ 243468 w 1339053"/>
                <a:gd name="connsiteY136" fmla="*/ 491960 h 6858000"/>
                <a:gd name="connsiteX137" fmla="*/ 218930 w 1339053"/>
                <a:gd name="connsiteY137" fmla="*/ 446010 h 6858000"/>
                <a:gd name="connsiteX138" fmla="*/ 180614 w 1339053"/>
                <a:gd name="connsiteY138" fmla="*/ 354892 h 6858000"/>
                <a:gd name="connsiteX139" fmla="*/ 171988 w 1339053"/>
                <a:gd name="connsiteY139" fmla="*/ 317521 h 6858000"/>
                <a:gd name="connsiteX140" fmla="*/ 139875 w 1339053"/>
                <a:gd name="connsiteY140" fmla="*/ 246378 h 6858000"/>
                <a:gd name="connsiteX141" fmla="*/ 51499 w 1339053"/>
                <a:gd name="connsiteY141" fmla="*/ 73211 h 6858000"/>
                <a:gd name="connsiteX142" fmla="*/ 19690 w 1339053"/>
                <a:gd name="connsiteY142" fmla="*/ 36621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</a:cxnLst>
              <a:rect l="l" t="t" r="r" b="b"/>
              <a:pathLst>
                <a:path w="1339053" h="6858000">
                  <a:moveTo>
                    <a:pt x="850532" y="3481838"/>
                  </a:moveTo>
                  <a:lnTo>
                    <a:pt x="877027" y="3490955"/>
                  </a:lnTo>
                  <a:cubicBezTo>
                    <a:pt x="892941" y="3497986"/>
                    <a:pt x="908176" y="3506416"/>
                    <a:pt x="922718" y="3516472"/>
                  </a:cubicBezTo>
                  <a:cubicBezTo>
                    <a:pt x="967062" y="3547282"/>
                    <a:pt x="1027547" y="3564030"/>
                    <a:pt x="1094179" y="3567567"/>
                  </a:cubicBezTo>
                  <a:cubicBezTo>
                    <a:pt x="1102515" y="3567965"/>
                    <a:pt x="1113434" y="3565936"/>
                    <a:pt x="1118891" y="3568331"/>
                  </a:cubicBezTo>
                  <a:cubicBezTo>
                    <a:pt x="1180628" y="3594888"/>
                    <a:pt x="1237753" y="3586304"/>
                    <a:pt x="1295961" y="3584709"/>
                  </a:cubicBezTo>
                  <a:lnTo>
                    <a:pt x="1308070" y="3585183"/>
                  </a:lnTo>
                  <a:lnTo>
                    <a:pt x="1325263" y="3705453"/>
                  </a:lnTo>
                  <a:cubicBezTo>
                    <a:pt x="1328254" y="3727679"/>
                    <a:pt x="1331526" y="3749922"/>
                    <a:pt x="1334107" y="3772268"/>
                  </a:cubicBezTo>
                  <a:lnTo>
                    <a:pt x="1338203" y="3831076"/>
                  </a:lnTo>
                  <a:lnTo>
                    <a:pt x="1338805" y="3839709"/>
                  </a:lnTo>
                  <a:cubicBezTo>
                    <a:pt x="1339996" y="3932341"/>
                    <a:pt x="1336568" y="4025809"/>
                    <a:pt x="1335635" y="4118635"/>
                  </a:cubicBezTo>
                  <a:cubicBezTo>
                    <a:pt x="1335202" y="4148976"/>
                    <a:pt x="1338805" y="4178868"/>
                    <a:pt x="1337171" y="4209403"/>
                  </a:cubicBezTo>
                  <a:cubicBezTo>
                    <a:pt x="1335445" y="4242449"/>
                    <a:pt x="1327565" y="4276129"/>
                    <a:pt x="1325840" y="4309174"/>
                  </a:cubicBezTo>
                  <a:cubicBezTo>
                    <a:pt x="1322853" y="4364122"/>
                    <a:pt x="1323899" y="4418621"/>
                    <a:pt x="1321122" y="4473630"/>
                  </a:cubicBezTo>
                  <a:cubicBezTo>
                    <a:pt x="1315632" y="4579723"/>
                    <a:pt x="1309019" y="4685750"/>
                    <a:pt x="1302196" y="4791709"/>
                  </a:cubicBezTo>
                  <a:cubicBezTo>
                    <a:pt x="1300696" y="4814383"/>
                    <a:pt x="1294244" y="4837504"/>
                    <a:pt x="1293239" y="4860048"/>
                  </a:cubicBezTo>
                  <a:cubicBezTo>
                    <a:pt x="1290785" y="4919957"/>
                    <a:pt x="1289660" y="4979994"/>
                    <a:pt x="1288829" y="5039837"/>
                  </a:cubicBezTo>
                  <a:cubicBezTo>
                    <a:pt x="1288401" y="5076103"/>
                    <a:pt x="1290512" y="5112310"/>
                    <a:pt x="1289584" y="5148703"/>
                  </a:cubicBezTo>
                  <a:cubicBezTo>
                    <a:pt x="1288845" y="5177820"/>
                    <a:pt x="1286193" y="5207193"/>
                    <a:pt x="1282205" y="5236435"/>
                  </a:cubicBezTo>
                  <a:cubicBezTo>
                    <a:pt x="1278784" y="5261619"/>
                    <a:pt x="1270649" y="5286477"/>
                    <a:pt x="1268145" y="5311662"/>
                  </a:cubicBezTo>
                  <a:cubicBezTo>
                    <a:pt x="1261308" y="5379812"/>
                    <a:pt x="1256387" y="5447703"/>
                    <a:pt x="1250547" y="5515595"/>
                  </a:cubicBezTo>
                  <a:cubicBezTo>
                    <a:pt x="1248113" y="5542776"/>
                    <a:pt x="1244054" y="5570023"/>
                    <a:pt x="1243323" y="5596885"/>
                  </a:cubicBezTo>
                  <a:cubicBezTo>
                    <a:pt x="1241082" y="5668709"/>
                    <a:pt x="1241668" y="5740276"/>
                    <a:pt x="1238303" y="5812036"/>
                  </a:cubicBezTo>
                  <a:cubicBezTo>
                    <a:pt x="1235508" y="5871554"/>
                    <a:pt x="1228259" y="5931392"/>
                    <a:pt x="1223551" y="5991171"/>
                  </a:cubicBezTo>
                  <a:cubicBezTo>
                    <a:pt x="1221675" y="6016549"/>
                    <a:pt x="1222415" y="6041609"/>
                    <a:pt x="1219699" y="6066726"/>
                  </a:cubicBezTo>
                  <a:cubicBezTo>
                    <a:pt x="1213776" y="6123024"/>
                    <a:pt x="1205938" y="6179576"/>
                    <a:pt x="1199935" y="6236130"/>
                  </a:cubicBezTo>
                  <a:cubicBezTo>
                    <a:pt x="1196614" y="6268403"/>
                    <a:pt x="1198425" y="6301127"/>
                    <a:pt x="1192857" y="6333267"/>
                  </a:cubicBezTo>
                  <a:cubicBezTo>
                    <a:pt x="1179603" y="6409590"/>
                    <a:pt x="1163470" y="6485591"/>
                    <a:pt x="1148174" y="6561849"/>
                  </a:cubicBezTo>
                  <a:cubicBezTo>
                    <a:pt x="1132370" y="6640486"/>
                    <a:pt x="1117066" y="6719000"/>
                    <a:pt x="1100424" y="6797385"/>
                  </a:cubicBezTo>
                  <a:lnTo>
                    <a:pt x="1085621" y="6858000"/>
                  </a:lnTo>
                  <a:lnTo>
                    <a:pt x="932341" y="6858000"/>
                  </a:lnTo>
                  <a:lnTo>
                    <a:pt x="944496" y="6829656"/>
                  </a:lnTo>
                  <a:cubicBezTo>
                    <a:pt x="964836" y="6776399"/>
                    <a:pt x="953622" y="6744439"/>
                    <a:pt x="913239" y="6720119"/>
                  </a:cubicBezTo>
                  <a:cubicBezTo>
                    <a:pt x="890880" y="6706443"/>
                    <a:pt x="866986" y="6690318"/>
                    <a:pt x="870682" y="6655346"/>
                  </a:cubicBezTo>
                  <a:cubicBezTo>
                    <a:pt x="876846" y="6598274"/>
                    <a:pt x="889503" y="6540954"/>
                    <a:pt x="846442" y="6498594"/>
                  </a:cubicBezTo>
                  <a:cubicBezTo>
                    <a:pt x="862273" y="6487399"/>
                    <a:pt x="871751" y="6480449"/>
                    <a:pt x="881150" y="6473756"/>
                  </a:cubicBezTo>
                  <a:cubicBezTo>
                    <a:pt x="907245" y="6455292"/>
                    <a:pt x="930705" y="6407516"/>
                    <a:pt x="922470" y="6377035"/>
                  </a:cubicBezTo>
                  <a:cubicBezTo>
                    <a:pt x="910652" y="6332192"/>
                    <a:pt x="925705" y="6299028"/>
                    <a:pt x="955039" y="6268585"/>
                  </a:cubicBezTo>
                  <a:cubicBezTo>
                    <a:pt x="1003777" y="6217606"/>
                    <a:pt x="1017630" y="6148240"/>
                    <a:pt x="1024350" y="6083443"/>
                  </a:cubicBezTo>
                  <a:cubicBezTo>
                    <a:pt x="1029590" y="6034553"/>
                    <a:pt x="1028255" y="5980246"/>
                    <a:pt x="999696" y="5938416"/>
                  </a:cubicBezTo>
                  <a:cubicBezTo>
                    <a:pt x="990505" y="5925141"/>
                    <a:pt x="991039" y="5901884"/>
                    <a:pt x="988342" y="5882426"/>
                  </a:cubicBezTo>
                  <a:cubicBezTo>
                    <a:pt x="986229" y="5866254"/>
                    <a:pt x="984774" y="5849442"/>
                    <a:pt x="985444" y="5832438"/>
                  </a:cubicBezTo>
                  <a:cubicBezTo>
                    <a:pt x="986010" y="5814273"/>
                    <a:pt x="985042" y="5793656"/>
                    <a:pt x="992016" y="5777751"/>
                  </a:cubicBezTo>
                  <a:cubicBezTo>
                    <a:pt x="1012886" y="5729456"/>
                    <a:pt x="1014467" y="5686488"/>
                    <a:pt x="995028" y="5641832"/>
                  </a:cubicBezTo>
                  <a:cubicBezTo>
                    <a:pt x="984984" y="5618696"/>
                    <a:pt x="974301" y="5585771"/>
                    <a:pt x="981247" y="5562522"/>
                  </a:cubicBezTo>
                  <a:cubicBezTo>
                    <a:pt x="998041" y="5505913"/>
                    <a:pt x="997454" y="5454379"/>
                    <a:pt x="995131" y="5398075"/>
                  </a:cubicBezTo>
                  <a:cubicBezTo>
                    <a:pt x="993724" y="5361807"/>
                    <a:pt x="997229" y="5322258"/>
                    <a:pt x="997379" y="5283928"/>
                  </a:cubicBezTo>
                  <a:cubicBezTo>
                    <a:pt x="997473" y="5239095"/>
                    <a:pt x="1006631" y="5193105"/>
                    <a:pt x="979617" y="5157396"/>
                  </a:cubicBezTo>
                  <a:cubicBezTo>
                    <a:pt x="976728" y="5153402"/>
                    <a:pt x="978724" y="5144705"/>
                    <a:pt x="976441" y="5139485"/>
                  </a:cubicBezTo>
                  <a:cubicBezTo>
                    <a:pt x="969619" y="5122991"/>
                    <a:pt x="964828" y="5102888"/>
                    <a:pt x="953793" y="5091862"/>
                  </a:cubicBezTo>
                  <a:cubicBezTo>
                    <a:pt x="921506" y="5059884"/>
                    <a:pt x="886609" y="5031900"/>
                    <a:pt x="853056" y="5001787"/>
                  </a:cubicBezTo>
                  <a:cubicBezTo>
                    <a:pt x="845882" y="4995337"/>
                    <a:pt x="836325" y="4988437"/>
                    <a:pt x="833979" y="4978966"/>
                  </a:cubicBezTo>
                  <a:cubicBezTo>
                    <a:pt x="820602" y="4924328"/>
                    <a:pt x="808509" y="4869239"/>
                    <a:pt x="796995" y="4813768"/>
                  </a:cubicBezTo>
                  <a:cubicBezTo>
                    <a:pt x="792418" y="4791474"/>
                    <a:pt x="803209" y="4777314"/>
                    <a:pt x="820590" y="4764057"/>
                  </a:cubicBezTo>
                  <a:cubicBezTo>
                    <a:pt x="837188" y="4751123"/>
                    <a:pt x="855398" y="4734452"/>
                    <a:pt x="864688" y="4714752"/>
                  </a:cubicBezTo>
                  <a:cubicBezTo>
                    <a:pt x="883062" y="4675275"/>
                    <a:pt x="897521" y="4632902"/>
                    <a:pt x="910485" y="4590911"/>
                  </a:cubicBezTo>
                  <a:cubicBezTo>
                    <a:pt x="915338" y="4575199"/>
                    <a:pt x="912978" y="4556131"/>
                    <a:pt x="911445" y="4539571"/>
                  </a:cubicBezTo>
                  <a:cubicBezTo>
                    <a:pt x="908527" y="4508200"/>
                    <a:pt x="900999" y="4477659"/>
                    <a:pt x="900285" y="4445837"/>
                  </a:cubicBezTo>
                  <a:cubicBezTo>
                    <a:pt x="899539" y="4408923"/>
                    <a:pt x="887958" y="4383340"/>
                    <a:pt x="863237" y="4364703"/>
                  </a:cubicBezTo>
                  <a:cubicBezTo>
                    <a:pt x="826431" y="4336971"/>
                    <a:pt x="808536" y="4292507"/>
                    <a:pt x="798070" y="4243284"/>
                  </a:cubicBezTo>
                  <a:cubicBezTo>
                    <a:pt x="784617" y="4180721"/>
                    <a:pt x="805728" y="4117545"/>
                    <a:pt x="817097" y="4054750"/>
                  </a:cubicBezTo>
                  <a:cubicBezTo>
                    <a:pt x="821537" y="4030724"/>
                    <a:pt x="826632" y="4006057"/>
                    <a:pt x="826251" y="3982801"/>
                  </a:cubicBezTo>
                  <a:cubicBezTo>
                    <a:pt x="825347" y="3916709"/>
                    <a:pt x="825150" y="3850833"/>
                    <a:pt x="836848" y="3784939"/>
                  </a:cubicBezTo>
                  <a:lnTo>
                    <a:pt x="841285" y="3766755"/>
                  </a:lnTo>
                  <a:lnTo>
                    <a:pt x="841284" y="3766755"/>
                  </a:lnTo>
                  <a:lnTo>
                    <a:pt x="852925" y="3719034"/>
                  </a:lnTo>
                  <a:cubicBezTo>
                    <a:pt x="855152" y="3711822"/>
                    <a:pt x="856753" y="3704413"/>
                    <a:pt x="857932" y="3696880"/>
                  </a:cubicBezTo>
                  <a:cubicBezTo>
                    <a:pt x="868683" y="3631632"/>
                    <a:pt x="885300" y="3565939"/>
                    <a:pt x="853534" y="3507036"/>
                  </a:cubicBezTo>
                  <a:cubicBezTo>
                    <a:pt x="850623" y="3501622"/>
                    <a:pt x="849992" y="3494020"/>
                    <a:pt x="850226" y="3485839"/>
                  </a:cubicBezTo>
                  <a:close/>
                  <a:moveTo>
                    <a:pt x="0" y="0"/>
                  </a:moveTo>
                  <a:lnTo>
                    <a:pt x="455609" y="0"/>
                  </a:lnTo>
                  <a:lnTo>
                    <a:pt x="459171" y="72395"/>
                  </a:lnTo>
                  <a:cubicBezTo>
                    <a:pt x="459671" y="92301"/>
                    <a:pt x="456894" y="113171"/>
                    <a:pt x="460041" y="131917"/>
                  </a:cubicBezTo>
                  <a:cubicBezTo>
                    <a:pt x="474213" y="218122"/>
                    <a:pt x="492031" y="302910"/>
                    <a:pt x="504421" y="389691"/>
                  </a:cubicBezTo>
                  <a:cubicBezTo>
                    <a:pt x="517349" y="479177"/>
                    <a:pt x="539516" y="562489"/>
                    <a:pt x="582097" y="634609"/>
                  </a:cubicBezTo>
                  <a:cubicBezTo>
                    <a:pt x="621686" y="701573"/>
                    <a:pt x="662589" y="767248"/>
                    <a:pt x="702468" y="834019"/>
                  </a:cubicBezTo>
                  <a:cubicBezTo>
                    <a:pt x="712587" y="850968"/>
                    <a:pt x="725536" y="867665"/>
                    <a:pt x="729203" y="887701"/>
                  </a:cubicBezTo>
                  <a:cubicBezTo>
                    <a:pt x="736973" y="929321"/>
                    <a:pt x="740155" y="973193"/>
                    <a:pt x="743787" y="1016355"/>
                  </a:cubicBezTo>
                  <a:cubicBezTo>
                    <a:pt x="746786" y="1053398"/>
                    <a:pt x="745800" y="1091467"/>
                    <a:pt x="750083" y="1128060"/>
                  </a:cubicBezTo>
                  <a:cubicBezTo>
                    <a:pt x="753428" y="1157309"/>
                    <a:pt x="762038" y="1185083"/>
                    <a:pt x="768866" y="1213431"/>
                  </a:cubicBezTo>
                  <a:cubicBezTo>
                    <a:pt x="774767" y="1238107"/>
                    <a:pt x="778357" y="1264327"/>
                    <a:pt x="787802" y="1286432"/>
                  </a:cubicBezTo>
                  <a:cubicBezTo>
                    <a:pt x="810582" y="1340304"/>
                    <a:pt x="832653" y="1394242"/>
                    <a:pt x="842837" y="1455511"/>
                  </a:cubicBezTo>
                  <a:cubicBezTo>
                    <a:pt x="853049" y="1515944"/>
                    <a:pt x="867276" y="1574511"/>
                    <a:pt x="877988" y="1634814"/>
                  </a:cubicBezTo>
                  <a:cubicBezTo>
                    <a:pt x="888390" y="1693895"/>
                    <a:pt x="902813" y="1748857"/>
                    <a:pt x="941063" y="1789731"/>
                  </a:cubicBezTo>
                  <a:cubicBezTo>
                    <a:pt x="957906" y="1807908"/>
                    <a:pt x="975122" y="1831564"/>
                    <a:pt x="980124" y="1857657"/>
                  </a:cubicBezTo>
                  <a:cubicBezTo>
                    <a:pt x="987207" y="1894833"/>
                    <a:pt x="980788" y="1937150"/>
                    <a:pt x="984484" y="1976384"/>
                  </a:cubicBezTo>
                  <a:cubicBezTo>
                    <a:pt x="988781" y="2022576"/>
                    <a:pt x="988793" y="2074493"/>
                    <a:pt x="1007189" y="2110650"/>
                  </a:cubicBezTo>
                  <a:cubicBezTo>
                    <a:pt x="1023612" y="2142809"/>
                    <a:pt x="1034723" y="2173610"/>
                    <a:pt x="1039893" y="2211041"/>
                  </a:cubicBezTo>
                  <a:cubicBezTo>
                    <a:pt x="1043484" y="2237261"/>
                    <a:pt x="1057690" y="2260269"/>
                    <a:pt x="1059162" y="2286682"/>
                  </a:cubicBezTo>
                  <a:cubicBezTo>
                    <a:pt x="1061252" y="2321469"/>
                    <a:pt x="1060754" y="2355740"/>
                    <a:pt x="1070522" y="2388667"/>
                  </a:cubicBezTo>
                  <a:cubicBezTo>
                    <a:pt x="1080600" y="2422815"/>
                    <a:pt x="1085513" y="2459602"/>
                    <a:pt x="1093939" y="2494653"/>
                  </a:cubicBezTo>
                  <a:cubicBezTo>
                    <a:pt x="1098500" y="2513273"/>
                    <a:pt x="1106866" y="2529964"/>
                    <a:pt x="1112007" y="2548197"/>
                  </a:cubicBezTo>
                  <a:cubicBezTo>
                    <a:pt x="1121409" y="2581573"/>
                    <a:pt x="1130232" y="2615336"/>
                    <a:pt x="1138346" y="2649163"/>
                  </a:cubicBezTo>
                  <a:cubicBezTo>
                    <a:pt x="1146465" y="2682988"/>
                    <a:pt x="1157699" y="2716368"/>
                    <a:pt x="1160337" y="2751608"/>
                  </a:cubicBezTo>
                  <a:cubicBezTo>
                    <a:pt x="1164714" y="2811646"/>
                    <a:pt x="1159211" y="2873999"/>
                    <a:pt x="1165737" y="2933012"/>
                  </a:cubicBezTo>
                  <a:cubicBezTo>
                    <a:pt x="1172445" y="2992925"/>
                    <a:pt x="1185964" y="3051556"/>
                    <a:pt x="1202029" y="3107873"/>
                  </a:cubicBezTo>
                  <a:cubicBezTo>
                    <a:pt x="1214635" y="3152396"/>
                    <a:pt x="1227749" y="3194534"/>
                    <a:pt x="1225692" y="3244974"/>
                  </a:cubicBezTo>
                  <a:cubicBezTo>
                    <a:pt x="1224565" y="3273123"/>
                    <a:pt x="1231196" y="3305079"/>
                    <a:pt x="1243916" y="3326221"/>
                  </a:cubicBezTo>
                  <a:cubicBezTo>
                    <a:pt x="1271701" y="3372044"/>
                    <a:pt x="1285247" y="3423911"/>
                    <a:pt x="1293067" y="3480219"/>
                  </a:cubicBezTo>
                  <a:lnTo>
                    <a:pt x="1308071" y="3585182"/>
                  </a:lnTo>
                  <a:lnTo>
                    <a:pt x="1295962" y="3584708"/>
                  </a:lnTo>
                  <a:cubicBezTo>
                    <a:pt x="1237754" y="3586303"/>
                    <a:pt x="1180629" y="3594888"/>
                    <a:pt x="1118893" y="3568330"/>
                  </a:cubicBezTo>
                  <a:cubicBezTo>
                    <a:pt x="1113435" y="3565936"/>
                    <a:pt x="1102517" y="3567964"/>
                    <a:pt x="1094179" y="3567566"/>
                  </a:cubicBezTo>
                  <a:cubicBezTo>
                    <a:pt x="1027548" y="3564029"/>
                    <a:pt x="967064" y="3547281"/>
                    <a:pt x="922719" y="3516472"/>
                  </a:cubicBezTo>
                  <a:cubicBezTo>
                    <a:pt x="908178" y="3506414"/>
                    <a:pt x="892942" y="3497984"/>
                    <a:pt x="877028" y="3490955"/>
                  </a:cubicBezTo>
                  <a:lnTo>
                    <a:pt x="850533" y="3481837"/>
                  </a:lnTo>
                  <a:lnTo>
                    <a:pt x="852113" y="3461170"/>
                  </a:lnTo>
                  <a:cubicBezTo>
                    <a:pt x="854391" y="3434500"/>
                    <a:pt x="848474" y="3414331"/>
                    <a:pt x="831383" y="3399179"/>
                  </a:cubicBezTo>
                  <a:cubicBezTo>
                    <a:pt x="801767" y="3373388"/>
                    <a:pt x="773654" y="3344957"/>
                    <a:pt x="743141" y="3320580"/>
                  </a:cubicBezTo>
                  <a:cubicBezTo>
                    <a:pt x="722236" y="3303685"/>
                    <a:pt x="714543" y="3281842"/>
                    <a:pt x="713221" y="3251241"/>
                  </a:cubicBezTo>
                  <a:cubicBezTo>
                    <a:pt x="712555" y="3234106"/>
                    <a:pt x="704768" y="3217029"/>
                    <a:pt x="697098" y="3202528"/>
                  </a:cubicBezTo>
                  <a:cubicBezTo>
                    <a:pt x="687845" y="3184997"/>
                    <a:pt x="672212" y="3172554"/>
                    <a:pt x="664820" y="3154190"/>
                  </a:cubicBezTo>
                  <a:cubicBezTo>
                    <a:pt x="646169" y="3109209"/>
                    <a:pt x="616744" y="3087991"/>
                    <a:pt x="572501" y="3087312"/>
                  </a:cubicBezTo>
                  <a:cubicBezTo>
                    <a:pt x="533259" y="3086763"/>
                    <a:pt x="493731" y="3044085"/>
                    <a:pt x="497703" y="3005243"/>
                  </a:cubicBezTo>
                  <a:cubicBezTo>
                    <a:pt x="502030" y="2962279"/>
                    <a:pt x="490540" y="2928257"/>
                    <a:pt x="476984" y="2892751"/>
                  </a:cubicBezTo>
                  <a:cubicBezTo>
                    <a:pt x="469363" y="2872905"/>
                    <a:pt x="465404" y="2847135"/>
                    <a:pt x="468947" y="2824527"/>
                  </a:cubicBezTo>
                  <a:cubicBezTo>
                    <a:pt x="482188" y="2738605"/>
                    <a:pt x="520979" y="2665650"/>
                    <a:pt x="569138" y="2595026"/>
                  </a:cubicBezTo>
                  <a:cubicBezTo>
                    <a:pt x="600577" y="2548865"/>
                    <a:pt x="622260" y="2493483"/>
                    <a:pt x="645397" y="2440808"/>
                  </a:cubicBezTo>
                  <a:cubicBezTo>
                    <a:pt x="652529" y="2424387"/>
                    <a:pt x="655029" y="2401457"/>
                    <a:pt x="651820" y="2384384"/>
                  </a:cubicBezTo>
                  <a:cubicBezTo>
                    <a:pt x="640949" y="2324596"/>
                    <a:pt x="629163" y="2264805"/>
                    <a:pt x="612994" y="2207332"/>
                  </a:cubicBezTo>
                  <a:cubicBezTo>
                    <a:pt x="597678" y="2153787"/>
                    <a:pt x="601053" y="2099808"/>
                    <a:pt x="620894" y="2046679"/>
                  </a:cubicBezTo>
                  <a:cubicBezTo>
                    <a:pt x="635367" y="2007977"/>
                    <a:pt x="641110" y="1970814"/>
                    <a:pt x="644614" y="1931265"/>
                  </a:cubicBezTo>
                  <a:cubicBezTo>
                    <a:pt x="647465" y="1898285"/>
                    <a:pt x="653360" y="1862859"/>
                    <a:pt x="665994" y="1832337"/>
                  </a:cubicBezTo>
                  <a:cubicBezTo>
                    <a:pt x="683779" y="1789578"/>
                    <a:pt x="688928" y="1751381"/>
                    <a:pt x="678276" y="1709437"/>
                  </a:cubicBezTo>
                  <a:cubicBezTo>
                    <a:pt x="672576" y="1687079"/>
                    <a:pt x="673987" y="1660990"/>
                    <a:pt x="672955" y="1636123"/>
                  </a:cubicBezTo>
                  <a:cubicBezTo>
                    <a:pt x="671272" y="1597795"/>
                    <a:pt x="671867" y="1558758"/>
                    <a:pt x="668480" y="1520749"/>
                  </a:cubicBezTo>
                  <a:cubicBezTo>
                    <a:pt x="665050" y="1479903"/>
                    <a:pt x="655019" y="1440408"/>
                    <a:pt x="653920" y="1399437"/>
                  </a:cubicBezTo>
                  <a:cubicBezTo>
                    <a:pt x="652652" y="1355309"/>
                    <a:pt x="639893" y="1323154"/>
                    <a:pt x="612686" y="1296979"/>
                  </a:cubicBezTo>
                  <a:cubicBezTo>
                    <a:pt x="595576" y="1280408"/>
                    <a:pt x="578401" y="1259588"/>
                    <a:pt x="570220" y="1235618"/>
                  </a:cubicBezTo>
                  <a:cubicBezTo>
                    <a:pt x="553631" y="1186194"/>
                    <a:pt x="545669" y="1131821"/>
                    <a:pt x="529736" y="1081752"/>
                  </a:cubicBezTo>
                  <a:cubicBezTo>
                    <a:pt x="507466" y="1011390"/>
                    <a:pt x="481332" y="944631"/>
                    <a:pt x="414305" y="918292"/>
                  </a:cubicBezTo>
                  <a:cubicBezTo>
                    <a:pt x="377314" y="903769"/>
                    <a:pt x="368843" y="874065"/>
                    <a:pt x="373924" y="825689"/>
                  </a:cubicBezTo>
                  <a:cubicBezTo>
                    <a:pt x="375689" y="809590"/>
                    <a:pt x="376722" y="786203"/>
                    <a:pt x="368949" y="778726"/>
                  </a:cubicBezTo>
                  <a:cubicBezTo>
                    <a:pt x="345838" y="756354"/>
                    <a:pt x="349308" y="725824"/>
                    <a:pt x="347020" y="694643"/>
                  </a:cubicBezTo>
                  <a:cubicBezTo>
                    <a:pt x="345704" y="675894"/>
                    <a:pt x="339306" y="651346"/>
                    <a:pt x="327478" y="642898"/>
                  </a:cubicBezTo>
                  <a:cubicBezTo>
                    <a:pt x="279698" y="608395"/>
                    <a:pt x="263590" y="549247"/>
                    <a:pt x="243468" y="491960"/>
                  </a:cubicBezTo>
                  <a:cubicBezTo>
                    <a:pt x="237433" y="475142"/>
                    <a:pt x="230250" y="456843"/>
                    <a:pt x="218930" y="446010"/>
                  </a:cubicBezTo>
                  <a:cubicBezTo>
                    <a:pt x="194433" y="422927"/>
                    <a:pt x="180036" y="395344"/>
                    <a:pt x="180614" y="354892"/>
                  </a:cubicBezTo>
                  <a:cubicBezTo>
                    <a:pt x="180923" y="342010"/>
                    <a:pt x="176523" y="328798"/>
                    <a:pt x="171988" y="317521"/>
                  </a:cubicBezTo>
                  <a:cubicBezTo>
                    <a:pt x="162052" y="293291"/>
                    <a:pt x="148442" y="271315"/>
                    <a:pt x="139875" y="246378"/>
                  </a:cubicBezTo>
                  <a:cubicBezTo>
                    <a:pt x="117577" y="182780"/>
                    <a:pt x="95749" y="119890"/>
                    <a:pt x="51499" y="73211"/>
                  </a:cubicBezTo>
                  <a:cubicBezTo>
                    <a:pt x="40691" y="61834"/>
                    <a:pt x="29467" y="49763"/>
                    <a:pt x="19690" y="36621"/>
                  </a:cubicBezTo>
                  <a:close/>
                </a:path>
              </a:pathLst>
            </a:custGeom>
            <a:blipFill dpi="0" rotWithShape="1">
              <a:blip r:embed="rId4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6AA1647-0DA6-4A17-B3E1-95D61BD547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8104360" y="0"/>
            <a:ext cx="4087640" cy="6858000"/>
            <a:chOff x="1" y="0"/>
            <a:chExt cx="4087640" cy="6858000"/>
          </a:xfrm>
          <a:effectLst>
            <a:outerShdw blurRad="381000" dist="152400" algn="ctr" rotWithShape="0">
              <a:srgbClr val="000000">
                <a:alpha val="10000"/>
              </a:srgbClr>
            </a:outerShdw>
          </a:effectLst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1F1D8352-2F00-4057-8781-E455C455B9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0"/>
              <a:ext cx="3986041" cy="6858000"/>
            </a:xfrm>
            <a:custGeom>
              <a:avLst/>
              <a:gdLst>
                <a:gd name="connsiteX0" fmla="*/ 0 w 3986041"/>
                <a:gd name="connsiteY0" fmla="*/ 0 h 6858000"/>
                <a:gd name="connsiteX1" fmla="*/ 3066495 w 3986041"/>
                <a:gd name="connsiteY1" fmla="*/ 0 h 6858000"/>
                <a:gd name="connsiteX2" fmla="*/ 3427241 w 3986041"/>
                <a:gd name="connsiteY2" fmla="*/ 1211943 h 6858000"/>
                <a:gd name="connsiteX3" fmla="*/ 3986041 w 3986041"/>
                <a:gd name="connsiteY3" fmla="*/ 4122057 h 6858000"/>
                <a:gd name="connsiteX4" fmla="*/ 3751724 w 3986041"/>
                <a:gd name="connsiteY4" fmla="*/ 6858000 h 6858000"/>
                <a:gd name="connsiteX5" fmla="*/ 0 w 3986041"/>
                <a:gd name="connsiteY5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86041" h="6858000">
                  <a:moveTo>
                    <a:pt x="0" y="0"/>
                  </a:moveTo>
                  <a:lnTo>
                    <a:pt x="3066495" y="0"/>
                  </a:lnTo>
                  <a:lnTo>
                    <a:pt x="3427241" y="1211943"/>
                  </a:lnTo>
                  <a:lnTo>
                    <a:pt x="3986041" y="4122057"/>
                  </a:lnTo>
                  <a:lnTo>
                    <a:pt x="3751724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3BE70D92-7E07-4A6F-BD82-729F71C268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748588" y="0"/>
              <a:ext cx="1339053" cy="6858000"/>
            </a:xfrm>
            <a:custGeom>
              <a:avLst/>
              <a:gdLst>
                <a:gd name="connsiteX0" fmla="*/ 850532 w 1339053"/>
                <a:gd name="connsiteY0" fmla="*/ 3481838 h 6858000"/>
                <a:gd name="connsiteX1" fmla="*/ 877027 w 1339053"/>
                <a:gd name="connsiteY1" fmla="*/ 3490955 h 6858000"/>
                <a:gd name="connsiteX2" fmla="*/ 922718 w 1339053"/>
                <a:gd name="connsiteY2" fmla="*/ 3516472 h 6858000"/>
                <a:gd name="connsiteX3" fmla="*/ 1094179 w 1339053"/>
                <a:gd name="connsiteY3" fmla="*/ 3567567 h 6858000"/>
                <a:gd name="connsiteX4" fmla="*/ 1118891 w 1339053"/>
                <a:gd name="connsiteY4" fmla="*/ 3568331 h 6858000"/>
                <a:gd name="connsiteX5" fmla="*/ 1295961 w 1339053"/>
                <a:gd name="connsiteY5" fmla="*/ 3584709 h 6858000"/>
                <a:gd name="connsiteX6" fmla="*/ 1308070 w 1339053"/>
                <a:gd name="connsiteY6" fmla="*/ 3585183 h 6858000"/>
                <a:gd name="connsiteX7" fmla="*/ 1325263 w 1339053"/>
                <a:gd name="connsiteY7" fmla="*/ 3705453 h 6858000"/>
                <a:gd name="connsiteX8" fmla="*/ 1334107 w 1339053"/>
                <a:gd name="connsiteY8" fmla="*/ 3772268 h 6858000"/>
                <a:gd name="connsiteX9" fmla="*/ 1338203 w 1339053"/>
                <a:gd name="connsiteY9" fmla="*/ 3831076 h 6858000"/>
                <a:gd name="connsiteX10" fmla="*/ 1338805 w 1339053"/>
                <a:gd name="connsiteY10" fmla="*/ 3839709 h 6858000"/>
                <a:gd name="connsiteX11" fmla="*/ 1335635 w 1339053"/>
                <a:gd name="connsiteY11" fmla="*/ 4118635 h 6858000"/>
                <a:gd name="connsiteX12" fmla="*/ 1337171 w 1339053"/>
                <a:gd name="connsiteY12" fmla="*/ 4209403 h 6858000"/>
                <a:gd name="connsiteX13" fmla="*/ 1325840 w 1339053"/>
                <a:gd name="connsiteY13" fmla="*/ 4309174 h 6858000"/>
                <a:gd name="connsiteX14" fmla="*/ 1321122 w 1339053"/>
                <a:gd name="connsiteY14" fmla="*/ 4473630 h 6858000"/>
                <a:gd name="connsiteX15" fmla="*/ 1302196 w 1339053"/>
                <a:gd name="connsiteY15" fmla="*/ 4791709 h 6858000"/>
                <a:gd name="connsiteX16" fmla="*/ 1293239 w 1339053"/>
                <a:gd name="connsiteY16" fmla="*/ 4860048 h 6858000"/>
                <a:gd name="connsiteX17" fmla="*/ 1288829 w 1339053"/>
                <a:gd name="connsiteY17" fmla="*/ 5039837 h 6858000"/>
                <a:gd name="connsiteX18" fmla="*/ 1289584 w 1339053"/>
                <a:gd name="connsiteY18" fmla="*/ 5148703 h 6858000"/>
                <a:gd name="connsiteX19" fmla="*/ 1282205 w 1339053"/>
                <a:gd name="connsiteY19" fmla="*/ 5236435 h 6858000"/>
                <a:gd name="connsiteX20" fmla="*/ 1268145 w 1339053"/>
                <a:gd name="connsiteY20" fmla="*/ 5311662 h 6858000"/>
                <a:gd name="connsiteX21" fmla="*/ 1250547 w 1339053"/>
                <a:gd name="connsiteY21" fmla="*/ 5515595 h 6858000"/>
                <a:gd name="connsiteX22" fmla="*/ 1243323 w 1339053"/>
                <a:gd name="connsiteY22" fmla="*/ 5596885 h 6858000"/>
                <a:gd name="connsiteX23" fmla="*/ 1238303 w 1339053"/>
                <a:gd name="connsiteY23" fmla="*/ 5812036 h 6858000"/>
                <a:gd name="connsiteX24" fmla="*/ 1223551 w 1339053"/>
                <a:gd name="connsiteY24" fmla="*/ 5991171 h 6858000"/>
                <a:gd name="connsiteX25" fmla="*/ 1219699 w 1339053"/>
                <a:gd name="connsiteY25" fmla="*/ 6066726 h 6858000"/>
                <a:gd name="connsiteX26" fmla="*/ 1199935 w 1339053"/>
                <a:gd name="connsiteY26" fmla="*/ 6236130 h 6858000"/>
                <a:gd name="connsiteX27" fmla="*/ 1192857 w 1339053"/>
                <a:gd name="connsiteY27" fmla="*/ 6333267 h 6858000"/>
                <a:gd name="connsiteX28" fmla="*/ 1148174 w 1339053"/>
                <a:gd name="connsiteY28" fmla="*/ 6561849 h 6858000"/>
                <a:gd name="connsiteX29" fmla="*/ 1100424 w 1339053"/>
                <a:gd name="connsiteY29" fmla="*/ 6797385 h 6858000"/>
                <a:gd name="connsiteX30" fmla="*/ 1085621 w 1339053"/>
                <a:gd name="connsiteY30" fmla="*/ 6858000 h 6858000"/>
                <a:gd name="connsiteX31" fmla="*/ 932341 w 1339053"/>
                <a:gd name="connsiteY31" fmla="*/ 6858000 h 6858000"/>
                <a:gd name="connsiteX32" fmla="*/ 944496 w 1339053"/>
                <a:gd name="connsiteY32" fmla="*/ 6829656 h 6858000"/>
                <a:gd name="connsiteX33" fmla="*/ 913239 w 1339053"/>
                <a:gd name="connsiteY33" fmla="*/ 6720119 h 6858000"/>
                <a:gd name="connsiteX34" fmla="*/ 870682 w 1339053"/>
                <a:gd name="connsiteY34" fmla="*/ 6655346 h 6858000"/>
                <a:gd name="connsiteX35" fmla="*/ 846442 w 1339053"/>
                <a:gd name="connsiteY35" fmla="*/ 6498594 h 6858000"/>
                <a:gd name="connsiteX36" fmla="*/ 881150 w 1339053"/>
                <a:gd name="connsiteY36" fmla="*/ 6473756 h 6858000"/>
                <a:gd name="connsiteX37" fmla="*/ 922470 w 1339053"/>
                <a:gd name="connsiteY37" fmla="*/ 6377035 h 6858000"/>
                <a:gd name="connsiteX38" fmla="*/ 955039 w 1339053"/>
                <a:gd name="connsiteY38" fmla="*/ 6268585 h 6858000"/>
                <a:gd name="connsiteX39" fmla="*/ 1024350 w 1339053"/>
                <a:gd name="connsiteY39" fmla="*/ 6083443 h 6858000"/>
                <a:gd name="connsiteX40" fmla="*/ 999696 w 1339053"/>
                <a:gd name="connsiteY40" fmla="*/ 5938416 h 6858000"/>
                <a:gd name="connsiteX41" fmla="*/ 988342 w 1339053"/>
                <a:gd name="connsiteY41" fmla="*/ 5882426 h 6858000"/>
                <a:gd name="connsiteX42" fmla="*/ 985444 w 1339053"/>
                <a:gd name="connsiteY42" fmla="*/ 5832438 h 6858000"/>
                <a:gd name="connsiteX43" fmla="*/ 992016 w 1339053"/>
                <a:gd name="connsiteY43" fmla="*/ 5777751 h 6858000"/>
                <a:gd name="connsiteX44" fmla="*/ 995028 w 1339053"/>
                <a:gd name="connsiteY44" fmla="*/ 5641832 h 6858000"/>
                <a:gd name="connsiteX45" fmla="*/ 981247 w 1339053"/>
                <a:gd name="connsiteY45" fmla="*/ 5562522 h 6858000"/>
                <a:gd name="connsiteX46" fmla="*/ 995131 w 1339053"/>
                <a:gd name="connsiteY46" fmla="*/ 5398075 h 6858000"/>
                <a:gd name="connsiteX47" fmla="*/ 997379 w 1339053"/>
                <a:gd name="connsiteY47" fmla="*/ 5283928 h 6858000"/>
                <a:gd name="connsiteX48" fmla="*/ 979617 w 1339053"/>
                <a:gd name="connsiteY48" fmla="*/ 5157396 h 6858000"/>
                <a:gd name="connsiteX49" fmla="*/ 976441 w 1339053"/>
                <a:gd name="connsiteY49" fmla="*/ 5139485 h 6858000"/>
                <a:gd name="connsiteX50" fmla="*/ 953793 w 1339053"/>
                <a:gd name="connsiteY50" fmla="*/ 5091862 h 6858000"/>
                <a:gd name="connsiteX51" fmla="*/ 853056 w 1339053"/>
                <a:gd name="connsiteY51" fmla="*/ 5001787 h 6858000"/>
                <a:gd name="connsiteX52" fmla="*/ 833979 w 1339053"/>
                <a:gd name="connsiteY52" fmla="*/ 4978966 h 6858000"/>
                <a:gd name="connsiteX53" fmla="*/ 796995 w 1339053"/>
                <a:gd name="connsiteY53" fmla="*/ 4813768 h 6858000"/>
                <a:gd name="connsiteX54" fmla="*/ 820590 w 1339053"/>
                <a:gd name="connsiteY54" fmla="*/ 4764057 h 6858000"/>
                <a:gd name="connsiteX55" fmla="*/ 864688 w 1339053"/>
                <a:gd name="connsiteY55" fmla="*/ 4714752 h 6858000"/>
                <a:gd name="connsiteX56" fmla="*/ 910485 w 1339053"/>
                <a:gd name="connsiteY56" fmla="*/ 4590911 h 6858000"/>
                <a:gd name="connsiteX57" fmla="*/ 911445 w 1339053"/>
                <a:gd name="connsiteY57" fmla="*/ 4539571 h 6858000"/>
                <a:gd name="connsiteX58" fmla="*/ 900285 w 1339053"/>
                <a:gd name="connsiteY58" fmla="*/ 4445837 h 6858000"/>
                <a:gd name="connsiteX59" fmla="*/ 863237 w 1339053"/>
                <a:gd name="connsiteY59" fmla="*/ 4364703 h 6858000"/>
                <a:gd name="connsiteX60" fmla="*/ 798070 w 1339053"/>
                <a:gd name="connsiteY60" fmla="*/ 4243284 h 6858000"/>
                <a:gd name="connsiteX61" fmla="*/ 817097 w 1339053"/>
                <a:gd name="connsiteY61" fmla="*/ 4054750 h 6858000"/>
                <a:gd name="connsiteX62" fmla="*/ 826251 w 1339053"/>
                <a:gd name="connsiteY62" fmla="*/ 3982801 h 6858000"/>
                <a:gd name="connsiteX63" fmla="*/ 836848 w 1339053"/>
                <a:gd name="connsiteY63" fmla="*/ 3784939 h 6858000"/>
                <a:gd name="connsiteX64" fmla="*/ 841285 w 1339053"/>
                <a:gd name="connsiteY64" fmla="*/ 3766755 h 6858000"/>
                <a:gd name="connsiteX65" fmla="*/ 841284 w 1339053"/>
                <a:gd name="connsiteY65" fmla="*/ 3766755 h 6858000"/>
                <a:gd name="connsiteX66" fmla="*/ 852925 w 1339053"/>
                <a:gd name="connsiteY66" fmla="*/ 3719034 h 6858000"/>
                <a:gd name="connsiteX67" fmla="*/ 857932 w 1339053"/>
                <a:gd name="connsiteY67" fmla="*/ 3696880 h 6858000"/>
                <a:gd name="connsiteX68" fmla="*/ 853534 w 1339053"/>
                <a:gd name="connsiteY68" fmla="*/ 3507036 h 6858000"/>
                <a:gd name="connsiteX69" fmla="*/ 850226 w 1339053"/>
                <a:gd name="connsiteY69" fmla="*/ 3485839 h 6858000"/>
                <a:gd name="connsiteX70" fmla="*/ 0 w 1339053"/>
                <a:gd name="connsiteY70" fmla="*/ 0 h 6858000"/>
                <a:gd name="connsiteX71" fmla="*/ 455609 w 1339053"/>
                <a:gd name="connsiteY71" fmla="*/ 0 h 6858000"/>
                <a:gd name="connsiteX72" fmla="*/ 459171 w 1339053"/>
                <a:gd name="connsiteY72" fmla="*/ 72395 h 6858000"/>
                <a:gd name="connsiteX73" fmla="*/ 460041 w 1339053"/>
                <a:gd name="connsiteY73" fmla="*/ 131917 h 6858000"/>
                <a:gd name="connsiteX74" fmla="*/ 504421 w 1339053"/>
                <a:gd name="connsiteY74" fmla="*/ 389691 h 6858000"/>
                <a:gd name="connsiteX75" fmla="*/ 582097 w 1339053"/>
                <a:gd name="connsiteY75" fmla="*/ 634609 h 6858000"/>
                <a:gd name="connsiteX76" fmla="*/ 702468 w 1339053"/>
                <a:gd name="connsiteY76" fmla="*/ 834019 h 6858000"/>
                <a:gd name="connsiteX77" fmla="*/ 729203 w 1339053"/>
                <a:gd name="connsiteY77" fmla="*/ 887701 h 6858000"/>
                <a:gd name="connsiteX78" fmla="*/ 743787 w 1339053"/>
                <a:gd name="connsiteY78" fmla="*/ 1016355 h 6858000"/>
                <a:gd name="connsiteX79" fmla="*/ 750083 w 1339053"/>
                <a:gd name="connsiteY79" fmla="*/ 1128060 h 6858000"/>
                <a:gd name="connsiteX80" fmla="*/ 768866 w 1339053"/>
                <a:gd name="connsiteY80" fmla="*/ 1213431 h 6858000"/>
                <a:gd name="connsiteX81" fmla="*/ 787802 w 1339053"/>
                <a:gd name="connsiteY81" fmla="*/ 1286432 h 6858000"/>
                <a:gd name="connsiteX82" fmla="*/ 842837 w 1339053"/>
                <a:gd name="connsiteY82" fmla="*/ 1455511 h 6858000"/>
                <a:gd name="connsiteX83" fmla="*/ 877988 w 1339053"/>
                <a:gd name="connsiteY83" fmla="*/ 1634814 h 6858000"/>
                <a:gd name="connsiteX84" fmla="*/ 941063 w 1339053"/>
                <a:gd name="connsiteY84" fmla="*/ 1789731 h 6858000"/>
                <a:gd name="connsiteX85" fmla="*/ 980124 w 1339053"/>
                <a:gd name="connsiteY85" fmla="*/ 1857657 h 6858000"/>
                <a:gd name="connsiteX86" fmla="*/ 984484 w 1339053"/>
                <a:gd name="connsiteY86" fmla="*/ 1976384 h 6858000"/>
                <a:gd name="connsiteX87" fmla="*/ 1007189 w 1339053"/>
                <a:gd name="connsiteY87" fmla="*/ 2110650 h 6858000"/>
                <a:gd name="connsiteX88" fmla="*/ 1039893 w 1339053"/>
                <a:gd name="connsiteY88" fmla="*/ 2211041 h 6858000"/>
                <a:gd name="connsiteX89" fmla="*/ 1059162 w 1339053"/>
                <a:gd name="connsiteY89" fmla="*/ 2286682 h 6858000"/>
                <a:gd name="connsiteX90" fmla="*/ 1070522 w 1339053"/>
                <a:gd name="connsiteY90" fmla="*/ 2388667 h 6858000"/>
                <a:gd name="connsiteX91" fmla="*/ 1093939 w 1339053"/>
                <a:gd name="connsiteY91" fmla="*/ 2494653 h 6858000"/>
                <a:gd name="connsiteX92" fmla="*/ 1112007 w 1339053"/>
                <a:gd name="connsiteY92" fmla="*/ 2548197 h 6858000"/>
                <a:gd name="connsiteX93" fmla="*/ 1138346 w 1339053"/>
                <a:gd name="connsiteY93" fmla="*/ 2649163 h 6858000"/>
                <a:gd name="connsiteX94" fmla="*/ 1160337 w 1339053"/>
                <a:gd name="connsiteY94" fmla="*/ 2751608 h 6858000"/>
                <a:gd name="connsiteX95" fmla="*/ 1165737 w 1339053"/>
                <a:gd name="connsiteY95" fmla="*/ 2933012 h 6858000"/>
                <a:gd name="connsiteX96" fmla="*/ 1202029 w 1339053"/>
                <a:gd name="connsiteY96" fmla="*/ 3107873 h 6858000"/>
                <a:gd name="connsiteX97" fmla="*/ 1225692 w 1339053"/>
                <a:gd name="connsiteY97" fmla="*/ 3244974 h 6858000"/>
                <a:gd name="connsiteX98" fmla="*/ 1243916 w 1339053"/>
                <a:gd name="connsiteY98" fmla="*/ 3326221 h 6858000"/>
                <a:gd name="connsiteX99" fmla="*/ 1293067 w 1339053"/>
                <a:gd name="connsiteY99" fmla="*/ 3480219 h 6858000"/>
                <a:gd name="connsiteX100" fmla="*/ 1308071 w 1339053"/>
                <a:gd name="connsiteY100" fmla="*/ 3585182 h 6858000"/>
                <a:gd name="connsiteX101" fmla="*/ 1295962 w 1339053"/>
                <a:gd name="connsiteY101" fmla="*/ 3584708 h 6858000"/>
                <a:gd name="connsiteX102" fmla="*/ 1118893 w 1339053"/>
                <a:gd name="connsiteY102" fmla="*/ 3568330 h 6858000"/>
                <a:gd name="connsiteX103" fmla="*/ 1094179 w 1339053"/>
                <a:gd name="connsiteY103" fmla="*/ 3567566 h 6858000"/>
                <a:gd name="connsiteX104" fmla="*/ 922719 w 1339053"/>
                <a:gd name="connsiteY104" fmla="*/ 3516472 h 6858000"/>
                <a:gd name="connsiteX105" fmla="*/ 877028 w 1339053"/>
                <a:gd name="connsiteY105" fmla="*/ 3490955 h 6858000"/>
                <a:gd name="connsiteX106" fmla="*/ 850533 w 1339053"/>
                <a:gd name="connsiteY106" fmla="*/ 3481837 h 6858000"/>
                <a:gd name="connsiteX107" fmla="*/ 852113 w 1339053"/>
                <a:gd name="connsiteY107" fmla="*/ 3461170 h 6858000"/>
                <a:gd name="connsiteX108" fmla="*/ 831383 w 1339053"/>
                <a:gd name="connsiteY108" fmla="*/ 3399179 h 6858000"/>
                <a:gd name="connsiteX109" fmla="*/ 743141 w 1339053"/>
                <a:gd name="connsiteY109" fmla="*/ 3320580 h 6858000"/>
                <a:gd name="connsiteX110" fmla="*/ 713221 w 1339053"/>
                <a:gd name="connsiteY110" fmla="*/ 3251241 h 6858000"/>
                <a:gd name="connsiteX111" fmla="*/ 697098 w 1339053"/>
                <a:gd name="connsiteY111" fmla="*/ 3202528 h 6858000"/>
                <a:gd name="connsiteX112" fmla="*/ 664820 w 1339053"/>
                <a:gd name="connsiteY112" fmla="*/ 3154190 h 6858000"/>
                <a:gd name="connsiteX113" fmla="*/ 572501 w 1339053"/>
                <a:gd name="connsiteY113" fmla="*/ 3087312 h 6858000"/>
                <a:gd name="connsiteX114" fmla="*/ 497703 w 1339053"/>
                <a:gd name="connsiteY114" fmla="*/ 3005243 h 6858000"/>
                <a:gd name="connsiteX115" fmla="*/ 476984 w 1339053"/>
                <a:gd name="connsiteY115" fmla="*/ 2892751 h 6858000"/>
                <a:gd name="connsiteX116" fmla="*/ 468947 w 1339053"/>
                <a:gd name="connsiteY116" fmla="*/ 2824527 h 6858000"/>
                <a:gd name="connsiteX117" fmla="*/ 569138 w 1339053"/>
                <a:gd name="connsiteY117" fmla="*/ 2595026 h 6858000"/>
                <a:gd name="connsiteX118" fmla="*/ 645397 w 1339053"/>
                <a:gd name="connsiteY118" fmla="*/ 2440808 h 6858000"/>
                <a:gd name="connsiteX119" fmla="*/ 651820 w 1339053"/>
                <a:gd name="connsiteY119" fmla="*/ 2384384 h 6858000"/>
                <a:gd name="connsiteX120" fmla="*/ 612994 w 1339053"/>
                <a:gd name="connsiteY120" fmla="*/ 2207332 h 6858000"/>
                <a:gd name="connsiteX121" fmla="*/ 620894 w 1339053"/>
                <a:gd name="connsiteY121" fmla="*/ 2046679 h 6858000"/>
                <a:gd name="connsiteX122" fmla="*/ 644614 w 1339053"/>
                <a:gd name="connsiteY122" fmla="*/ 1931265 h 6858000"/>
                <a:gd name="connsiteX123" fmla="*/ 665994 w 1339053"/>
                <a:gd name="connsiteY123" fmla="*/ 1832337 h 6858000"/>
                <a:gd name="connsiteX124" fmla="*/ 678276 w 1339053"/>
                <a:gd name="connsiteY124" fmla="*/ 1709437 h 6858000"/>
                <a:gd name="connsiteX125" fmla="*/ 672955 w 1339053"/>
                <a:gd name="connsiteY125" fmla="*/ 1636123 h 6858000"/>
                <a:gd name="connsiteX126" fmla="*/ 668480 w 1339053"/>
                <a:gd name="connsiteY126" fmla="*/ 1520749 h 6858000"/>
                <a:gd name="connsiteX127" fmla="*/ 653920 w 1339053"/>
                <a:gd name="connsiteY127" fmla="*/ 1399437 h 6858000"/>
                <a:gd name="connsiteX128" fmla="*/ 612686 w 1339053"/>
                <a:gd name="connsiteY128" fmla="*/ 1296979 h 6858000"/>
                <a:gd name="connsiteX129" fmla="*/ 570220 w 1339053"/>
                <a:gd name="connsiteY129" fmla="*/ 1235618 h 6858000"/>
                <a:gd name="connsiteX130" fmla="*/ 529736 w 1339053"/>
                <a:gd name="connsiteY130" fmla="*/ 1081752 h 6858000"/>
                <a:gd name="connsiteX131" fmla="*/ 414305 w 1339053"/>
                <a:gd name="connsiteY131" fmla="*/ 918292 h 6858000"/>
                <a:gd name="connsiteX132" fmla="*/ 373924 w 1339053"/>
                <a:gd name="connsiteY132" fmla="*/ 825689 h 6858000"/>
                <a:gd name="connsiteX133" fmla="*/ 368949 w 1339053"/>
                <a:gd name="connsiteY133" fmla="*/ 778726 h 6858000"/>
                <a:gd name="connsiteX134" fmla="*/ 347020 w 1339053"/>
                <a:gd name="connsiteY134" fmla="*/ 694643 h 6858000"/>
                <a:gd name="connsiteX135" fmla="*/ 327478 w 1339053"/>
                <a:gd name="connsiteY135" fmla="*/ 642898 h 6858000"/>
                <a:gd name="connsiteX136" fmla="*/ 243468 w 1339053"/>
                <a:gd name="connsiteY136" fmla="*/ 491960 h 6858000"/>
                <a:gd name="connsiteX137" fmla="*/ 218930 w 1339053"/>
                <a:gd name="connsiteY137" fmla="*/ 446010 h 6858000"/>
                <a:gd name="connsiteX138" fmla="*/ 180614 w 1339053"/>
                <a:gd name="connsiteY138" fmla="*/ 354892 h 6858000"/>
                <a:gd name="connsiteX139" fmla="*/ 171988 w 1339053"/>
                <a:gd name="connsiteY139" fmla="*/ 317521 h 6858000"/>
                <a:gd name="connsiteX140" fmla="*/ 139875 w 1339053"/>
                <a:gd name="connsiteY140" fmla="*/ 246378 h 6858000"/>
                <a:gd name="connsiteX141" fmla="*/ 51499 w 1339053"/>
                <a:gd name="connsiteY141" fmla="*/ 73211 h 6858000"/>
                <a:gd name="connsiteX142" fmla="*/ 19690 w 1339053"/>
                <a:gd name="connsiteY142" fmla="*/ 36621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</a:cxnLst>
              <a:rect l="l" t="t" r="r" b="b"/>
              <a:pathLst>
                <a:path w="1339053" h="6858000">
                  <a:moveTo>
                    <a:pt x="850532" y="3481838"/>
                  </a:moveTo>
                  <a:lnTo>
                    <a:pt x="877027" y="3490955"/>
                  </a:lnTo>
                  <a:cubicBezTo>
                    <a:pt x="892941" y="3497986"/>
                    <a:pt x="908176" y="3506416"/>
                    <a:pt x="922718" y="3516472"/>
                  </a:cubicBezTo>
                  <a:cubicBezTo>
                    <a:pt x="967062" y="3547282"/>
                    <a:pt x="1027547" y="3564030"/>
                    <a:pt x="1094179" y="3567567"/>
                  </a:cubicBezTo>
                  <a:cubicBezTo>
                    <a:pt x="1102515" y="3567965"/>
                    <a:pt x="1113434" y="3565936"/>
                    <a:pt x="1118891" y="3568331"/>
                  </a:cubicBezTo>
                  <a:cubicBezTo>
                    <a:pt x="1180628" y="3594888"/>
                    <a:pt x="1237753" y="3586304"/>
                    <a:pt x="1295961" y="3584709"/>
                  </a:cubicBezTo>
                  <a:lnTo>
                    <a:pt x="1308070" y="3585183"/>
                  </a:lnTo>
                  <a:lnTo>
                    <a:pt x="1325263" y="3705453"/>
                  </a:lnTo>
                  <a:cubicBezTo>
                    <a:pt x="1328254" y="3727679"/>
                    <a:pt x="1331526" y="3749922"/>
                    <a:pt x="1334107" y="3772268"/>
                  </a:cubicBezTo>
                  <a:lnTo>
                    <a:pt x="1338203" y="3831076"/>
                  </a:lnTo>
                  <a:lnTo>
                    <a:pt x="1338805" y="3839709"/>
                  </a:lnTo>
                  <a:cubicBezTo>
                    <a:pt x="1339996" y="3932341"/>
                    <a:pt x="1336568" y="4025809"/>
                    <a:pt x="1335635" y="4118635"/>
                  </a:cubicBezTo>
                  <a:cubicBezTo>
                    <a:pt x="1335202" y="4148976"/>
                    <a:pt x="1338805" y="4178868"/>
                    <a:pt x="1337171" y="4209403"/>
                  </a:cubicBezTo>
                  <a:cubicBezTo>
                    <a:pt x="1335445" y="4242449"/>
                    <a:pt x="1327565" y="4276129"/>
                    <a:pt x="1325840" y="4309174"/>
                  </a:cubicBezTo>
                  <a:cubicBezTo>
                    <a:pt x="1322853" y="4364122"/>
                    <a:pt x="1323899" y="4418621"/>
                    <a:pt x="1321122" y="4473630"/>
                  </a:cubicBezTo>
                  <a:cubicBezTo>
                    <a:pt x="1315632" y="4579723"/>
                    <a:pt x="1309019" y="4685750"/>
                    <a:pt x="1302196" y="4791709"/>
                  </a:cubicBezTo>
                  <a:cubicBezTo>
                    <a:pt x="1300696" y="4814383"/>
                    <a:pt x="1294244" y="4837504"/>
                    <a:pt x="1293239" y="4860048"/>
                  </a:cubicBezTo>
                  <a:cubicBezTo>
                    <a:pt x="1290785" y="4919957"/>
                    <a:pt x="1289660" y="4979994"/>
                    <a:pt x="1288829" y="5039837"/>
                  </a:cubicBezTo>
                  <a:cubicBezTo>
                    <a:pt x="1288401" y="5076103"/>
                    <a:pt x="1290512" y="5112310"/>
                    <a:pt x="1289584" y="5148703"/>
                  </a:cubicBezTo>
                  <a:cubicBezTo>
                    <a:pt x="1288845" y="5177820"/>
                    <a:pt x="1286193" y="5207193"/>
                    <a:pt x="1282205" y="5236435"/>
                  </a:cubicBezTo>
                  <a:cubicBezTo>
                    <a:pt x="1278784" y="5261619"/>
                    <a:pt x="1270649" y="5286477"/>
                    <a:pt x="1268145" y="5311662"/>
                  </a:cubicBezTo>
                  <a:cubicBezTo>
                    <a:pt x="1261308" y="5379812"/>
                    <a:pt x="1256387" y="5447703"/>
                    <a:pt x="1250547" y="5515595"/>
                  </a:cubicBezTo>
                  <a:cubicBezTo>
                    <a:pt x="1248113" y="5542776"/>
                    <a:pt x="1244054" y="5570023"/>
                    <a:pt x="1243323" y="5596885"/>
                  </a:cubicBezTo>
                  <a:cubicBezTo>
                    <a:pt x="1241082" y="5668709"/>
                    <a:pt x="1241668" y="5740276"/>
                    <a:pt x="1238303" y="5812036"/>
                  </a:cubicBezTo>
                  <a:cubicBezTo>
                    <a:pt x="1235508" y="5871554"/>
                    <a:pt x="1228259" y="5931392"/>
                    <a:pt x="1223551" y="5991171"/>
                  </a:cubicBezTo>
                  <a:cubicBezTo>
                    <a:pt x="1221675" y="6016549"/>
                    <a:pt x="1222415" y="6041609"/>
                    <a:pt x="1219699" y="6066726"/>
                  </a:cubicBezTo>
                  <a:cubicBezTo>
                    <a:pt x="1213776" y="6123024"/>
                    <a:pt x="1205938" y="6179576"/>
                    <a:pt x="1199935" y="6236130"/>
                  </a:cubicBezTo>
                  <a:cubicBezTo>
                    <a:pt x="1196614" y="6268403"/>
                    <a:pt x="1198425" y="6301127"/>
                    <a:pt x="1192857" y="6333267"/>
                  </a:cubicBezTo>
                  <a:cubicBezTo>
                    <a:pt x="1179603" y="6409590"/>
                    <a:pt x="1163470" y="6485591"/>
                    <a:pt x="1148174" y="6561849"/>
                  </a:cubicBezTo>
                  <a:cubicBezTo>
                    <a:pt x="1132370" y="6640486"/>
                    <a:pt x="1117066" y="6719000"/>
                    <a:pt x="1100424" y="6797385"/>
                  </a:cubicBezTo>
                  <a:lnTo>
                    <a:pt x="1085621" y="6858000"/>
                  </a:lnTo>
                  <a:lnTo>
                    <a:pt x="932341" y="6858000"/>
                  </a:lnTo>
                  <a:lnTo>
                    <a:pt x="944496" y="6829656"/>
                  </a:lnTo>
                  <a:cubicBezTo>
                    <a:pt x="964836" y="6776399"/>
                    <a:pt x="953622" y="6744439"/>
                    <a:pt x="913239" y="6720119"/>
                  </a:cubicBezTo>
                  <a:cubicBezTo>
                    <a:pt x="890880" y="6706443"/>
                    <a:pt x="866986" y="6690318"/>
                    <a:pt x="870682" y="6655346"/>
                  </a:cubicBezTo>
                  <a:cubicBezTo>
                    <a:pt x="876846" y="6598274"/>
                    <a:pt x="889503" y="6540954"/>
                    <a:pt x="846442" y="6498594"/>
                  </a:cubicBezTo>
                  <a:cubicBezTo>
                    <a:pt x="862273" y="6487399"/>
                    <a:pt x="871751" y="6480449"/>
                    <a:pt x="881150" y="6473756"/>
                  </a:cubicBezTo>
                  <a:cubicBezTo>
                    <a:pt x="907245" y="6455292"/>
                    <a:pt x="930705" y="6407516"/>
                    <a:pt x="922470" y="6377035"/>
                  </a:cubicBezTo>
                  <a:cubicBezTo>
                    <a:pt x="910652" y="6332192"/>
                    <a:pt x="925705" y="6299028"/>
                    <a:pt x="955039" y="6268585"/>
                  </a:cubicBezTo>
                  <a:cubicBezTo>
                    <a:pt x="1003777" y="6217606"/>
                    <a:pt x="1017630" y="6148240"/>
                    <a:pt x="1024350" y="6083443"/>
                  </a:cubicBezTo>
                  <a:cubicBezTo>
                    <a:pt x="1029590" y="6034553"/>
                    <a:pt x="1028255" y="5980246"/>
                    <a:pt x="999696" y="5938416"/>
                  </a:cubicBezTo>
                  <a:cubicBezTo>
                    <a:pt x="990505" y="5925141"/>
                    <a:pt x="991039" y="5901884"/>
                    <a:pt x="988342" y="5882426"/>
                  </a:cubicBezTo>
                  <a:cubicBezTo>
                    <a:pt x="986229" y="5866254"/>
                    <a:pt x="984774" y="5849442"/>
                    <a:pt x="985444" y="5832438"/>
                  </a:cubicBezTo>
                  <a:cubicBezTo>
                    <a:pt x="986010" y="5814273"/>
                    <a:pt x="985042" y="5793656"/>
                    <a:pt x="992016" y="5777751"/>
                  </a:cubicBezTo>
                  <a:cubicBezTo>
                    <a:pt x="1012886" y="5729456"/>
                    <a:pt x="1014467" y="5686488"/>
                    <a:pt x="995028" y="5641832"/>
                  </a:cubicBezTo>
                  <a:cubicBezTo>
                    <a:pt x="984984" y="5618696"/>
                    <a:pt x="974301" y="5585771"/>
                    <a:pt x="981247" y="5562522"/>
                  </a:cubicBezTo>
                  <a:cubicBezTo>
                    <a:pt x="998041" y="5505913"/>
                    <a:pt x="997454" y="5454379"/>
                    <a:pt x="995131" y="5398075"/>
                  </a:cubicBezTo>
                  <a:cubicBezTo>
                    <a:pt x="993724" y="5361807"/>
                    <a:pt x="997229" y="5322258"/>
                    <a:pt x="997379" y="5283928"/>
                  </a:cubicBezTo>
                  <a:cubicBezTo>
                    <a:pt x="997473" y="5239095"/>
                    <a:pt x="1006631" y="5193105"/>
                    <a:pt x="979617" y="5157396"/>
                  </a:cubicBezTo>
                  <a:cubicBezTo>
                    <a:pt x="976728" y="5153402"/>
                    <a:pt x="978724" y="5144705"/>
                    <a:pt x="976441" y="5139485"/>
                  </a:cubicBezTo>
                  <a:cubicBezTo>
                    <a:pt x="969619" y="5122991"/>
                    <a:pt x="964828" y="5102888"/>
                    <a:pt x="953793" y="5091862"/>
                  </a:cubicBezTo>
                  <a:cubicBezTo>
                    <a:pt x="921506" y="5059884"/>
                    <a:pt x="886609" y="5031900"/>
                    <a:pt x="853056" y="5001787"/>
                  </a:cubicBezTo>
                  <a:cubicBezTo>
                    <a:pt x="845882" y="4995337"/>
                    <a:pt x="836325" y="4988437"/>
                    <a:pt x="833979" y="4978966"/>
                  </a:cubicBezTo>
                  <a:cubicBezTo>
                    <a:pt x="820602" y="4924328"/>
                    <a:pt x="808509" y="4869239"/>
                    <a:pt x="796995" y="4813768"/>
                  </a:cubicBezTo>
                  <a:cubicBezTo>
                    <a:pt x="792418" y="4791474"/>
                    <a:pt x="803209" y="4777314"/>
                    <a:pt x="820590" y="4764057"/>
                  </a:cubicBezTo>
                  <a:cubicBezTo>
                    <a:pt x="837188" y="4751123"/>
                    <a:pt x="855398" y="4734452"/>
                    <a:pt x="864688" y="4714752"/>
                  </a:cubicBezTo>
                  <a:cubicBezTo>
                    <a:pt x="883062" y="4675275"/>
                    <a:pt x="897521" y="4632902"/>
                    <a:pt x="910485" y="4590911"/>
                  </a:cubicBezTo>
                  <a:cubicBezTo>
                    <a:pt x="915338" y="4575199"/>
                    <a:pt x="912978" y="4556131"/>
                    <a:pt x="911445" y="4539571"/>
                  </a:cubicBezTo>
                  <a:cubicBezTo>
                    <a:pt x="908527" y="4508200"/>
                    <a:pt x="900999" y="4477659"/>
                    <a:pt x="900285" y="4445837"/>
                  </a:cubicBezTo>
                  <a:cubicBezTo>
                    <a:pt x="899539" y="4408923"/>
                    <a:pt x="887958" y="4383340"/>
                    <a:pt x="863237" y="4364703"/>
                  </a:cubicBezTo>
                  <a:cubicBezTo>
                    <a:pt x="826431" y="4336971"/>
                    <a:pt x="808536" y="4292507"/>
                    <a:pt x="798070" y="4243284"/>
                  </a:cubicBezTo>
                  <a:cubicBezTo>
                    <a:pt x="784617" y="4180721"/>
                    <a:pt x="805728" y="4117545"/>
                    <a:pt x="817097" y="4054750"/>
                  </a:cubicBezTo>
                  <a:cubicBezTo>
                    <a:pt x="821537" y="4030724"/>
                    <a:pt x="826632" y="4006057"/>
                    <a:pt x="826251" y="3982801"/>
                  </a:cubicBezTo>
                  <a:cubicBezTo>
                    <a:pt x="825347" y="3916709"/>
                    <a:pt x="825150" y="3850833"/>
                    <a:pt x="836848" y="3784939"/>
                  </a:cubicBezTo>
                  <a:lnTo>
                    <a:pt x="841285" y="3766755"/>
                  </a:lnTo>
                  <a:lnTo>
                    <a:pt x="841284" y="3766755"/>
                  </a:lnTo>
                  <a:lnTo>
                    <a:pt x="852925" y="3719034"/>
                  </a:lnTo>
                  <a:cubicBezTo>
                    <a:pt x="855152" y="3711822"/>
                    <a:pt x="856753" y="3704413"/>
                    <a:pt x="857932" y="3696880"/>
                  </a:cubicBezTo>
                  <a:cubicBezTo>
                    <a:pt x="868683" y="3631632"/>
                    <a:pt x="885300" y="3565939"/>
                    <a:pt x="853534" y="3507036"/>
                  </a:cubicBezTo>
                  <a:cubicBezTo>
                    <a:pt x="850623" y="3501622"/>
                    <a:pt x="849992" y="3494020"/>
                    <a:pt x="850226" y="3485839"/>
                  </a:cubicBezTo>
                  <a:close/>
                  <a:moveTo>
                    <a:pt x="0" y="0"/>
                  </a:moveTo>
                  <a:lnTo>
                    <a:pt x="455609" y="0"/>
                  </a:lnTo>
                  <a:lnTo>
                    <a:pt x="459171" y="72395"/>
                  </a:lnTo>
                  <a:cubicBezTo>
                    <a:pt x="459671" y="92301"/>
                    <a:pt x="456894" y="113171"/>
                    <a:pt x="460041" y="131917"/>
                  </a:cubicBezTo>
                  <a:cubicBezTo>
                    <a:pt x="474213" y="218122"/>
                    <a:pt x="492031" y="302910"/>
                    <a:pt x="504421" y="389691"/>
                  </a:cubicBezTo>
                  <a:cubicBezTo>
                    <a:pt x="517349" y="479177"/>
                    <a:pt x="539516" y="562489"/>
                    <a:pt x="582097" y="634609"/>
                  </a:cubicBezTo>
                  <a:cubicBezTo>
                    <a:pt x="621686" y="701573"/>
                    <a:pt x="662589" y="767248"/>
                    <a:pt x="702468" y="834019"/>
                  </a:cubicBezTo>
                  <a:cubicBezTo>
                    <a:pt x="712587" y="850968"/>
                    <a:pt x="725536" y="867665"/>
                    <a:pt x="729203" y="887701"/>
                  </a:cubicBezTo>
                  <a:cubicBezTo>
                    <a:pt x="736973" y="929321"/>
                    <a:pt x="740155" y="973193"/>
                    <a:pt x="743787" y="1016355"/>
                  </a:cubicBezTo>
                  <a:cubicBezTo>
                    <a:pt x="746786" y="1053398"/>
                    <a:pt x="745800" y="1091467"/>
                    <a:pt x="750083" y="1128060"/>
                  </a:cubicBezTo>
                  <a:cubicBezTo>
                    <a:pt x="753428" y="1157309"/>
                    <a:pt x="762038" y="1185083"/>
                    <a:pt x="768866" y="1213431"/>
                  </a:cubicBezTo>
                  <a:cubicBezTo>
                    <a:pt x="774767" y="1238107"/>
                    <a:pt x="778357" y="1264327"/>
                    <a:pt x="787802" y="1286432"/>
                  </a:cubicBezTo>
                  <a:cubicBezTo>
                    <a:pt x="810582" y="1340304"/>
                    <a:pt x="832653" y="1394242"/>
                    <a:pt x="842837" y="1455511"/>
                  </a:cubicBezTo>
                  <a:cubicBezTo>
                    <a:pt x="853049" y="1515944"/>
                    <a:pt x="867276" y="1574511"/>
                    <a:pt x="877988" y="1634814"/>
                  </a:cubicBezTo>
                  <a:cubicBezTo>
                    <a:pt x="888390" y="1693895"/>
                    <a:pt x="902813" y="1748857"/>
                    <a:pt x="941063" y="1789731"/>
                  </a:cubicBezTo>
                  <a:cubicBezTo>
                    <a:pt x="957906" y="1807908"/>
                    <a:pt x="975122" y="1831564"/>
                    <a:pt x="980124" y="1857657"/>
                  </a:cubicBezTo>
                  <a:cubicBezTo>
                    <a:pt x="987207" y="1894833"/>
                    <a:pt x="980788" y="1937150"/>
                    <a:pt x="984484" y="1976384"/>
                  </a:cubicBezTo>
                  <a:cubicBezTo>
                    <a:pt x="988781" y="2022576"/>
                    <a:pt x="988793" y="2074493"/>
                    <a:pt x="1007189" y="2110650"/>
                  </a:cubicBezTo>
                  <a:cubicBezTo>
                    <a:pt x="1023612" y="2142809"/>
                    <a:pt x="1034723" y="2173610"/>
                    <a:pt x="1039893" y="2211041"/>
                  </a:cubicBezTo>
                  <a:cubicBezTo>
                    <a:pt x="1043484" y="2237261"/>
                    <a:pt x="1057690" y="2260269"/>
                    <a:pt x="1059162" y="2286682"/>
                  </a:cubicBezTo>
                  <a:cubicBezTo>
                    <a:pt x="1061252" y="2321469"/>
                    <a:pt x="1060754" y="2355740"/>
                    <a:pt x="1070522" y="2388667"/>
                  </a:cubicBezTo>
                  <a:cubicBezTo>
                    <a:pt x="1080600" y="2422815"/>
                    <a:pt x="1085513" y="2459602"/>
                    <a:pt x="1093939" y="2494653"/>
                  </a:cubicBezTo>
                  <a:cubicBezTo>
                    <a:pt x="1098500" y="2513273"/>
                    <a:pt x="1106866" y="2529964"/>
                    <a:pt x="1112007" y="2548197"/>
                  </a:cubicBezTo>
                  <a:cubicBezTo>
                    <a:pt x="1121409" y="2581573"/>
                    <a:pt x="1130232" y="2615336"/>
                    <a:pt x="1138346" y="2649163"/>
                  </a:cubicBezTo>
                  <a:cubicBezTo>
                    <a:pt x="1146465" y="2682988"/>
                    <a:pt x="1157699" y="2716368"/>
                    <a:pt x="1160337" y="2751608"/>
                  </a:cubicBezTo>
                  <a:cubicBezTo>
                    <a:pt x="1164714" y="2811646"/>
                    <a:pt x="1159211" y="2873999"/>
                    <a:pt x="1165737" y="2933012"/>
                  </a:cubicBezTo>
                  <a:cubicBezTo>
                    <a:pt x="1172445" y="2992925"/>
                    <a:pt x="1185964" y="3051556"/>
                    <a:pt x="1202029" y="3107873"/>
                  </a:cubicBezTo>
                  <a:cubicBezTo>
                    <a:pt x="1214635" y="3152396"/>
                    <a:pt x="1227749" y="3194534"/>
                    <a:pt x="1225692" y="3244974"/>
                  </a:cubicBezTo>
                  <a:cubicBezTo>
                    <a:pt x="1224565" y="3273123"/>
                    <a:pt x="1231196" y="3305079"/>
                    <a:pt x="1243916" y="3326221"/>
                  </a:cubicBezTo>
                  <a:cubicBezTo>
                    <a:pt x="1271701" y="3372044"/>
                    <a:pt x="1285247" y="3423911"/>
                    <a:pt x="1293067" y="3480219"/>
                  </a:cubicBezTo>
                  <a:lnTo>
                    <a:pt x="1308071" y="3585182"/>
                  </a:lnTo>
                  <a:lnTo>
                    <a:pt x="1295962" y="3584708"/>
                  </a:lnTo>
                  <a:cubicBezTo>
                    <a:pt x="1237754" y="3586303"/>
                    <a:pt x="1180629" y="3594888"/>
                    <a:pt x="1118893" y="3568330"/>
                  </a:cubicBezTo>
                  <a:cubicBezTo>
                    <a:pt x="1113435" y="3565936"/>
                    <a:pt x="1102517" y="3567964"/>
                    <a:pt x="1094179" y="3567566"/>
                  </a:cubicBezTo>
                  <a:cubicBezTo>
                    <a:pt x="1027548" y="3564029"/>
                    <a:pt x="967064" y="3547281"/>
                    <a:pt x="922719" y="3516472"/>
                  </a:cubicBezTo>
                  <a:cubicBezTo>
                    <a:pt x="908178" y="3506414"/>
                    <a:pt x="892942" y="3497984"/>
                    <a:pt x="877028" y="3490955"/>
                  </a:cubicBezTo>
                  <a:lnTo>
                    <a:pt x="850533" y="3481837"/>
                  </a:lnTo>
                  <a:lnTo>
                    <a:pt x="852113" y="3461170"/>
                  </a:lnTo>
                  <a:cubicBezTo>
                    <a:pt x="854391" y="3434500"/>
                    <a:pt x="848474" y="3414331"/>
                    <a:pt x="831383" y="3399179"/>
                  </a:cubicBezTo>
                  <a:cubicBezTo>
                    <a:pt x="801767" y="3373388"/>
                    <a:pt x="773654" y="3344957"/>
                    <a:pt x="743141" y="3320580"/>
                  </a:cubicBezTo>
                  <a:cubicBezTo>
                    <a:pt x="722236" y="3303685"/>
                    <a:pt x="714543" y="3281842"/>
                    <a:pt x="713221" y="3251241"/>
                  </a:cubicBezTo>
                  <a:cubicBezTo>
                    <a:pt x="712555" y="3234106"/>
                    <a:pt x="704768" y="3217029"/>
                    <a:pt x="697098" y="3202528"/>
                  </a:cubicBezTo>
                  <a:cubicBezTo>
                    <a:pt x="687845" y="3184997"/>
                    <a:pt x="672212" y="3172554"/>
                    <a:pt x="664820" y="3154190"/>
                  </a:cubicBezTo>
                  <a:cubicBezTo>
                    <a:pt x="646169" y="3109209"/>
                    <a:pt x="616744" y="3087991"/>
                    <a:pt x="572501" y="3087312"/>
                  </a:cubicBezTo>
                  <a:cubicBezTo>
                    <a:pt x="533259" y="3086763"/>
                    <a:pt x="493731" y="3044085"/>
                    <a:pt x="497703" y="3005243"/>
                  </a:cubicBezTo>
                  <a:cubicBezTo>
                    <a:pt x="502030" y="2962279"/>
                    <a:pt x="490540" y="2928257"/>
                    <a:pt x="476984" y="2892751"/>
                  </a:cubicBezTo>
                  <a:cubicBezTo>
                    <a:pt x="469363" y="2872905"/>
                    <a:pt x="465404" y="2847135"/>
                    <a:pt x="468947" y="2824527"/>
                  </a:cubicBezTo>
                  <a:cubicBezTo>
                    <a:pt x="482188" y="2738605"/>
                    <a:pt x="520979" y="2665650"/>
                    <a:pt x="569138" y="2595026"/>
                  </a:cubicBezTo>
                  <a:cubicBezTo>
                    <a:pt x="600577" y="2548865"/>
                    <a:pt x="622260" y="2493483"/>
                    <a:pt x="645397" y="2440808"/>
                  </a:cubicBezTo>
                  <a:cubicBezTo>
                    <a:pt x="652529" y="2424387"/>
                    <a:pt x="655029" y="2401457"/>
                    <a:pt x="651820" y="2384384"/>
                  </a:cubicBezTo>
                  <a:cubicBezTo>
                    <a:pt x="640949" y="2324596"/>
                    <a:pt x="629163" y="2264805"/>
                    <a:pt x="612994" y="2207332"/>
                  </a:cubicBezTo>
                  <a:cubicBezTo>
                    <a:pt x="597678" y="2153787"/>
                    <a:pt x="601053" y="2099808"/>
                    <a:pt x="620894" y="2046679"/>
                  </a:cubicBezTo>
                  <a:cubicBezTo>
                    <a:pt x="635367" y="2007977"/>
                    <a:pt x="641110" y="1970814"/>
                    <a:pt x="644614" y="1931265"/>
                  </a:cubicBezTo>
                  <a:cubicBezTo>
                    <a:pt x="647465" y="1898285"/>
                    <a:pt x="653360" y="1862859"/>
                    <a:pt x="665994" y="1832337"/>
                  </a:cubicBezTo>
                  <a:cubicBezTo>
                    <a:pt x="683779" y="1789578"/>
                    <a:pt x="688928" y="1751381"/>
                    <a:pt x="678276" y="1709437"/>
                  </a:cubicBezTo>
                  <a:cubicBezTo>
                    <a:pt x="672576" y="1687079"/>
                    <a:pt x="673987" y="1660990"/>
                    <a:pt x="672955" y="1636123"/>
                  </a:cubicBezTo>
                  <a:cubicBezTo>
                    <a:pt x="671272" y="1597795"/>
                    <a:pt x="671867" y="1558758"/>
                    <a:pt x="668480" y="1520749"/>
                  </a:cubicBezTo>
                  <a:cubicBezTo>
                    <a:pt x="665050" y="1479903"/>
                    <a:pt x="655019" y="1440408"/>
                    <a:pt x="653920" y="1399437"/>
                  </a:cubicBezTo>
                  <a:cubicBezTo>
                    <a:pt x="652652" y="1355309"/>
                    <a:pt x="639893" y="1323154"/>
                    <a:pt x="612686" y="1296979"/>
                  </a:cubicBezTo>
                  <a:cubicBezTo>
                    <a:pt x="595576" y="1280408"/>
                    <a:pt x="578401" y="1259588"/>
                    <a:pt x="570220" y="1235618"/>
                  </a:cubicBezTo>
                  <a:cubicBezTo>
                    <a:pt x="553631" y="1186194"/>
                    <a:pt x="545669" y="1131821"/>
                    <a:pt x="529736" y="1081752"/>
                  </a:cubicBezTo>
                  <a:cubicBezTo>
                    <a:pt x="507466" y="1011390"/>
                    <a:pt x="481332" y="944631"/>
                    <a:pt x="414305" y="918292"/>
                  </a:cubicBezTo>
                  <a:cubicBezTo>
                    <a:pt x="377314" y="903769"/>
                    <a:pt x="368843" y="874065"/>
                    <a:pt x="373924" y="825689"/>
                  </a:cubicBezTo>
                  <a:cubicBezTo>
                    <a:pt x="375689" y="809590"/>
                    <a:pt x="376722" y="786203"/>
                    <a:pt x="368949" y="778726"/>
                  </a:cubicBezTo>
                  <a:cubicBezTo>
                    <a:pt x="345838" y="756354"/>
                    <a:pt x="349308" y="725824"/>
                    <a:pt x="347020" y="694643"/>
                  </a:cubicBezTo>
                  <a:cubicBezTo>
                    <a:pt x="345704" y="675894"/>
                    <a:pt x="339306" y="651346"/>
                    <a:pt x="327478" y="642898"/>
                  </a:cubicBezTo>
                  <a:cubicBezTo>
                    <a:pt x="279698" y="608395"/>
                    <a:pt x="263590" y="549247"/>
                    <a:pt x="243468" y="491960"/>
                  </a:cubicBezTo>
                  <a:cubicBezTo>
                    <a:pt x="237433" y="475142"/>
                    <a:pt x="230250" y="456843"/>
                    <a:pt x="218930" y="446010"/>
                  </a:cubicBezTo>
                  <a:cubicBezTo>
                    <a:pt x="194433" y="422927"/>
                    <a:pt x="180036" y="395344"/>
                    <a:pt x="180614" y="354892"/>
                  </a:cubicBezTo>
                  <a:cubicBezTo>
                    <a:pt x="180923" y="342010"/>
                    <a:pt x="176523" y="328798"/>
                    <a:pt x="171988" y="317521"/>
                  </a:cubicBezTo>
                  <a:cubicBezTo>
                    <a:pt x="162052" y="293291"/>
                    <a:pt x="148442" y="271315"/>
                    <a:pt x="139875" y="246378"/>
                  </a:cubicBezTo>
                  <a:cubicBezTo>
                    <a:pt x="117577" y="182780"/>
                    <a:pt x="95749" y="119890"/>
                    <a:pt x="51499" y="73211"/>
                  </a:cubicBezTo>
                  <a:cubicBezTo>
                    <a:pt x="40691" y="61834"/>
                    <a:pt x="29467" y="49763"/>
                    <a:pt x="19690" y="366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6" name="Kép 5" descr="A képen rajz, clipart, illusztráció, rajzfilm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B2D46FF6-5042-4F74-6FE9-31B4EF9F2BE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9252" r="33733"/>
          <a:stretch>
            <a:fillRect/>
          </a:stretch>
        </p:blipFill>
        <p:spPr>
          <a:xfrm>
            <a:off x="8281916" y="1"/>
            <a:ext cx="3910084" cy="6858000"/>
          </a:xfrm>
          <a:custGeom>
            <a:avLst/>
            <a:gdLst/>
            <a:ahLst/>
            <a:cxnLst/>
            <a:rect l="l" t="t" r="r" b="b"/>
            <a:pathLst>
              <a:path w="3910084" h="6858000">
                <a:moveTo>
                  <a:pt x="118775" y="0"/>
                </a:moveTo>
                <a:lnTo>
                  <a:pt x="3910084" y="0"/>
                </a:lnTo>
                <a:lnTo>
                  <a:pt x="3910084" y="6858000"/>
                </a:lnTo>
                <a:lnTo>
                  <a:pt x="913702" y="6858000"/>
                </a:lnTo>
                <a:lnTo>
                  <a:pt x="346751" y="5107724"/>
                </a:lnTo>
                <a:lnTo>
                  <a:pt x="0" y="803615"/>
                </a:lnTo>
                <a:close/>
              </a:path>
            </a:pathLst>
          </a:cu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08D20F07-CD49-4F17-BC00-9429DA80C5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8104359" y="-2"/>
            <a:ext cx="1339053" cy="6858000"/>
            <a:chOff x="2661507" y="0"/>
            <a:chExt cx="1339053" cy="6858000"/>
          </a:xfrm>
          <a:effectLst>
            <a:outerShdw blurRad="381000" dist="152400" dir="10800000" algn="r" rotWithShape="0">
              <a:prstClr val="black">
                <a:alpha val="10000"/>
              </a:prstClr>
            </a:outerShdw>
          </a:effectLst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11F66703-4D0D-42DF-8150-991FE9F869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61507" y="0"/>
              <a:ext cx="1339053" cy="6858000"/>
            </a:xfrm>
            <a:custGeom>
              <a:avLst/>
              <a:gdLst>
                <a:gd name="connsiteX0" fmla="*/ 850532 w 1339053"/>
                <a:gd name="connsiteY0" fmla="*/ 3481838 h 6858000"/>
                <a:gd name="connsiteX1" fmla="*/ 877027 w 1339053"/>
                <a:gd name="connsiteY1" fmla="*/ 3490955 h 6858000"/>
                <a:gd name="connsiteX2" fmla="*/ 922718 w 1339053"/>
                <a:gd name="connsiteY2" fmla="*/ 3516472 h 6858000"/>
                <a:gd name="connsiteX3" fmla="*/ 1094179 w 1339053"/>
                <a:gd name="connsiteY3" fmla="*/ 3567567 h 6858000"/>
                <a:gd name="connsiteX4" fmla="*/ 1118891 w 1339053"/>
                <a:gd name="connsiteY4" fmla="*/ 3568331 h 6858000"/>
                <a:gd name="connsiteX5" fmla="*/ 1295961 w 1339053"/>
                <a:gd name="connsiteY5" fmla="*/ 3584709 h 6858000"/>
                <a:gd name="connsiteX6" fmla="*/ 1308070 w 1339053"/>
                <a:gd name="connsiteY6" fmla="*/ 3585183 h 6858000"/>
                <a:gd name="connsiteX7" fmla="*/ 1325263 w 1339053"/>
                <a:gd name="connsiteY7" fmla="*/ 3705453 h 6858000"/>
                <a:gd name="connsiteX8" fmla="*/ 1334107 w 1339053"/>
                <a:gd name="connsiteY8" fmla="*/ 3772268 h 6858000"/>
                <a:gd name="connsiteX9" fmla="*/ 1338203 w 1339053"/>
                <a:gd name="connsiteY9" fmla="*/ 3831076 h 6858000"/>
                <a:gd name="connsiteX10" fmla="*/ 1338805 w 1339053"/>
                <a:gd name="connsiteY10" fmla="*/ 3839709 h 6858000"/>
                <a:gd name="connsiteX11" fmla="*/ 1335635 w 1339053"/>
                <a:gd name="connsiteY11" fmla="*/ 4118635 h 6858000"/>
                <a:gd name="connsiteX12" fmla="*/ 1337171 w 1339053"/>
                <a:gd name="connsiteY12" fmla="*/ 4209403 h 6858000"/>
                <a:gd name="connsiteX13" fmla="*/ 1325840 w 1339053"/>
                <a:gd name="connsiteY13" fmla="*/ 4309174 h 6858000"/>
                <a:gd name="connsiteX14" fmla="*/ 1321122 w 1339053"/>
                <a:gd name="connsiteY14" fmla="*/ 4473630 h 6858000"/>
                <a:gd name="connsiteX15" fmla="*/ 1302196 w 1339053"/>
                <a:gd name="connsiteY15" fmla="*/ 4791709 h 6858000"/>
                <a:gd name="connsiteX16" fmla="*/ 1293239 w 1339053"/>
                <a:gd name="connsiteY16" fmla="*/ 4860048 h 6858000"/>
                <a:gd name="connsiteX17" fmla="*/ 1288829 w 1339053"/>
                <a:gd name="connsiteY17" fmla="*/ 5039837 h 6858000"/>
                <a:gd name="connsiteX18" fmla="*/ 1289584 w 1339053"/>
                <a:gd name="connsiteY18" fmla="*/ 5148703 h 6858000"/>
                <a:gd name="connsiteX19" fmla="*/ 1282205 w 1339053"/>
                <a:gd name="connsiteY19" fmla="*/ 5236435 h 6858000"/>
                <a:gd name="connsiteX20" fmla="*/ 1268145 w 1339053"/>
                <a:gd name="connsiteY20" fmla="*/ 5311662 h 6858000"/>
                <a:gd name="connsiteX21" fmla="*/ 1250547 w 1339053"/>
                <a:gd name="connsiteY21" fmla="*/ 5515595 h 6858000"/>
                <a:gd name="connsiteX22" fmla="*/ 1243323 w 1339053"/>
                <a:gd name="connsiteY22" fmla="*/ 5596885 h 6858000"/>
                <a:gd name="connsiteX23" fmla="*/ 1238303 w 1339053"/>
                <a:gd name="connsiteY23" fmla="*/ 5812036 h 6858000"/>
                <a:gd name="connsiteX24" fmla="*/ 1223551 w 1339053"/>
                <a:gd name="connsiteY24" fmla="*/ 5991171 h 6858000"/>
                <a:gd name="connsiteX25" fmla="*/ 1219699 w 1339053"/>
                <a:gd name="connsiteY25" fmla="*/ 6066726 h 6858000"/>
                <a:gd name="connsiteX26" fmla="*/ 1199935 w 1339053"/>
                <a:gd name="connsiteY26" fmla="*/ 6236130 h 6858000"/>
                <a:gd name="connsiteX27" fmla="*/ 1192857 w 1339053"/>
                <a:gd name="connsiteY27" fmla="*/ 6333267 h 6858000"/>
                <a:gd name="connsiteX28" fmla="*/ 1148174 w 1339053"/>
                <a:gd name="connsiteY28" fmla="*/ 6561849 h 6858000"/>
                <a:gd name="connsiteX29" fmla="*/ 1100424 w 1339053"/>
                <a:gd name="connsiteY29" fmla="*/ 6797385 h 6858000"/>
                <a:gd name="connsiteX30" fmla="*/ 1085621 w 1339053"/>
                <a:gd name="connsiteY30" fmla="*/ 6858000 h 6858000"/>
                <a:gd name="connsiteX31" fmla="*/ 932341 w 1339053"/>
                <a:gd name="connsiteY31" fmla="*/ 6858000 h 6858000"/>
                <a:gd name="connsiteX32" fmla="*/ 944496 w 1339053"/>
                <a:gd name="connsiteY32" fmla="*/ 6829656 h 6858000"/>
                <a:gd name="connsiteX33" fmla="*/ 913239 w 1339053"/>
                <a:gd name="connsiteY33" fmla="*/ 6720119 h 6858000"/>
                <a:gd name="connsiteX34" fmla="*/ 870682 w 1339053"/>
                <a:gd name="connsiteY34" fmla="*/ 6655346 h 6858000"/>
                <a:gd name="connsiteX35" fmla="*/ 846442 w 1339053"/>
                <a:gd name="connsiteY35" fmla="*/ 6498594 h 6858000"/>
                <a:gd name="connsiteX36" fmla="*/ 881150 w 1339053"/>
                <a:gd name="connsiteY36" fmla="*/ 6473756 h 6858000"/>
                <a:gd name="connsiteX37" fmla="*/ 922470 w 1339053"/>
                <a:gd name="connsiteY37" fmla="*/ 6377035 h 6858000"/>
                <a:gd name="connsiteX38" fmla="*/ 955039 w 1339053"/>
                <a:gd name="connsiteY38" fmla="*/ 6268585 h 6858000"/>
                <a:gd name="connsiteX39" fmla="*/ 1024350 w 1339053"/>
                <a:gd name="connsiteY39" fmla="*/ 6083443 h 6858000"/>
                <a:gd name="connsiteX40" fmla="*/ 999696 w 1339053"/>
                <a:gd name="connsiteY40" fmla="*/ 5938416 h 6858000"/>
                <a:gd name="connsiteX41" fmla="*/ 988342 w 1339053"/>
                <a:gd name="connsiteY41" fmla="*/ 5882426 h 6858000"/>
                <a:gd name="connsiteX42" fmla="*/ 985444 w 1339053"/>
                <a:gd name="connsiteY42" fmla="*/ 5832438 h 6858000"/>
                <a:gd name="connsiteX43" fmla="*/ 992016 w 1339053"/>
                <a:gd name="connsiteY43" fmla="*/ 5777751 h 6858000"/>
                <a:gd name="connsiteX44" fmla="*/ 995028 w 1339053"/>
                <a:gd name="connsiteY44" fmla="*/ 5641832 h 6858000"/>
                <a:gd name="connsiteX45" fmla="*/ 981247 w 1339053"/>
                <a:gd name="connsiteY45" fmla="*/ 5562522 h 6858000"/>
                <a:gd name="connsiteX46" fmla="*/ 995131 w 1339053"/>
                <a:gd name="connsiteY46" fmla="*/ 5398075 h 6858000"/>
                <a:gd name="connsiteX47" fmla="*/ 997379 w 1339053"/>
                <a:gd name="connsiteY47" fmla="*/ 5283928 h 6858000"/>
                <a:gd name="connsiteX48" fmla="*/ 979617 w 1339053"/>
                <a:gd name="connsiteY48" fmla="*/ 5157396 h 6858000"/>
                <a:gd name="connsiteX49" fmla="*/ 976441 w 1339053"/>
                <a:gd name="connsiteY49" fmla="*/ 5139485 h 6858000"/>
                <a:gd name="connsiteX50" fmla="*/ 953793 w 1339053"/>
                <a:gd name="connsiteY50" fmla="*/ 5091862 h 6858000"/>
                <a:gd name="connsiteX51" fmla="*/ 853056 w 1339053"/>
                <a:gd name="connsiteY51" fmla="*/ 5001787 h 6858000"/>
                <a:gd name="connsiteX52" fmla="*/ 833979 w 1339053"/>
                <a:gd name="connsiteY52" fmla="*/ 4978966 h 6858000"/>
                <a:gd name="connsiteX53" fmla="*/ 796995 w 1339053"/>
                <a:gd name="connsiteY53" fmla="*/ 4813768 h 6858000"/>
                <a:gd name="connsiteX54" fmla="*/ 820590 w 1339053"/>
                <a:gd name="connsiteY54" fmla="*/ 4764057 h 6858000"/>
                <a:gd name="connsiteX55" fmla="*/ 864688 w 1339053"/>
                <a:gd name="connsiteY55" fmla="*/ 4714752 h 6858000"/>
                <a:gd name="connsiteX56" fmla="*/ 910485 w 1339053"/>
                <a:gd name="connsiteY56" fmla="*/ 4590911 h 6858000"/>
                <a:gd name="connsiteX57" fmla="*/ 911445 w 1339053"/>
                <a:gd name="connsiteY57" fmla="*/ 4539571 h 6858000"/>
                <a:gd name="connsiteX58" fmla="*/ 900285 w 1339053"/>
                <a:gd name="connsiteY58" fmla="*/ 4445837 h 6858000"/>
                <a:gd name="connsiteX59" fmla="*/ 863237 w 1339053"/>
                <a:gd name="connsiteY59" fmla="*/ 4364703 h 6858000"/>
                <a:gd name="connsiteX60" fmla="*/ 798070 w 1339053"/>
                <a:gd name="connsiteY60" fmla="*/ 4243284 h 6858000"/>
                <a:gd name="connsiteX61" fmla="*/ 817097 w 1339053"/>
                <a:gd name="connsiteY61" fmla="*/ 4054750 h 6858000"/>
                <a:gd name="connsiteX62" fmla="*/ 826251 w 1339053"/>
                <a:gd name="connsiteY62" fmla="*/ 3982801 h 6858000"/>
                <a:gd name="connsiteX63" fmla="*/ 836848 w 1339053"/>
                <a:gd name="connsiteY63" fmla="*/ 3784939 h 6858000"/>
                <a:gd name="connsiteX64" fmla="*/ 841285 w 1339053"/>
                <a:gd name="connsiteY64" fmla="*/ 3766755 h 6858000"/>
                <a:gd name="connsiteX65" fmla="*/ 841284 w 1339053"/>
                <a:gd name="connsiteY65" fmla="*/ 3766755 h 6858000"/>
                <a:gd name="connsiteX66" fmla="*/ 852925 w 1339053"/>
                <a:gd name="connsiteY66" fmla="*/ 3719034 h 6858000"/>
                <a:gd name="connsiteX67" fmla="*/ 857932 w 1339053"/>
                <a:gd name="connsiteY67" fmla="*/ 3696880 h 6858000"/>
                <a:gd name="connsiteX68" fmla="*/ 853534 w 1339053"/>
                <a:gd name="connsiteY68" fmla="*/ 3507036 h 6858000"/>
                <a:gd name="connsiteX69" fmla="*/ 850226 w 1339053"/>
                <a:gd name="connsiteY69" fmla="*/ 3485839 h 6858000"/>
                <a:gd name="connsiteX70" fmla="*/ 0 w 1339053"/>
                <a:gd name="connsiteY70" fmla="*/ 0 h 6858000"/>
                <a:gd name="connsiteX71" fmla="*/ 455609 w 1339053"/>
                <a:gd name="connsiteY71" fmla="*/ 0 h 6858000"/>
                <a:gd name="connsiteX72" fmla="*/ 459171 w 1339053"/>
                <a:gd name="connsiteY72" fmla="*/ 72395 h 6858000"/>
                <a:gd name="connsiteX73" fmla="*/ 460041 w 1339053"/>
                <a:gd name="connsiteY73" fmla="*/ 131917 h 6858000"/>
                <a:gd name="connsiteX74" fmla="*/ 504421 w 1339053"/>
                <a:gd name="connsiteY74" fmla="*/ 389691 h 6858000"/>
                <a:gd name="connsiteX75" fmla="*/ 582097 w 1339053"/>
                <a:gd name="connsiteY75" fmla="*/ 634609 h 6858000"/>
                <a:gd name="connsiteX76" fmla="*/ 702468 w 1339053"/>
                <a:gd name="connsiteY76" fmla="*/ 834019 h 6858000"/>
                <a:gd name="connsiteX77" fmla="*/ 729203 w 1339053"/>
                <a:gd name="connsiteY77" fmla="*/ 887701 h 6858000"/>
                <a:gd name="connsiteX78" fmla="*/ 743787 w 1339053"/>
                <a:gd name="connsiteY78" fmla="*/ 1016355 h 6858000"/>
                <a:gd name="connsiteX79" fmla="*/ 750083 w 1339053"/>
                <a:gd name="connsiteY79" fmla="*/ 1128060 h 6858000"/>
                <a:gd name="connsiteX80" fmla="*/ 768866 w 1339053"/>
                <a:gd name="connsiteY80" fmla="*/ 1213431 h 6858000"/>
                <a:gd name="connsiteX81" fmla="*/ 787802 w 1339053"/>
                <a:gd name="connsiteY81" fmla="*/ 1286432 h 6858000"/>
                <a:gd name="connsiteX82" fmla="*/ 842837 w 1339053"/>
                <a:gd name="connsiteY82" fmla="*/ 1455511 h 6858000"/>
                <a:gd name="connsiteX83" fmla="*/ 877988 w 1339053"/>
                <a:gd name="connsiteY83" fmla="*/ 1634814 h 6858000"/>
                <a:gd name="connsiteX84" fmla="*/ 941063 w 1339053"/>
                <a:gd name="connsiteY84" fmla="*/ 1789731 h 6858000"/>
                <a:gd name="connsiteX85" fmla="*/ 980124 w 1339053"/>
                <a:gd name="connsiteY85" fmla="*/ 1857657 h 6858000"/>
                <a:gd name="connsiteX86" fmla="*/ 984484 w 1339053"/>
                <a:gd name="connsiteY86" fmla="*/ 1976384 h 6858000"/>
                <a:gd name="connsiteX87" fmla="*/ 1007189 w 1339053"/>
                <a:gd name="connsiteY87" fmla="*/ 2110650 h 6858000"/>
                <a:gd name="connsiteX88" fmla="*/ 1039893 w 1339053"/>
                <a:gd name="connsiteY88" fmla="*/ 2211041 h 6858000"/>
                <a:gd name="connsiteX89" fmla="*/ 1059162 w 1339053"/>
                <a:gd name="connsiteY89" fmla="*/ 2286682 h 6858000"/>
                <a:gd name="connsiteX90" fmla="*/ 1070522 w 1339053"/>
                <a:gd name="connsiteY90" fmla="*/ 2388667 h 6858000"/>
                <a:gd name="connsiteX91" fmla="*/ 1093939 w 1339053"/>
                <a:gd name="connsiteY91" fmla="*/ 2494653 h 6858000"/>
                <a:gd name="connsiteX92" fmla="*/ 1112007 w 1339053"/>
                <a:gd name="connsiteY92" fmla="*/ 2548197 h 6858000"/>
                <a:gd name="connsiteX93" fmla="*/ 1138346 w 1339053"/>
                <a:gd name="connsiteY93" fmla="*/ 2649163 h 6858000"/>
                <a:gd name="connsiteX94" fmla="*/ 1160337 w 1339053"/>
                <a:gd name="connsiteY94" fmla="*/ 2751608 h 6858000"/>
                <a:gd name="connsiteX95" fmla="*/ 1165737 w 1339053"/>
                <a:gd name="connsiteY95" fmla="*/ 2933012 h 6858000"/>
                <a:gd name="connsiteX96" fmla="*/ 1202029 w 1339053"/>
                <a:gd name="connsiteY96" fmla="*/ 3107873 h 6858000"/>
                <a:gd name="connsiteX97" fmla="*/ 1225692 w 1339053"/>
                <a:gd name="connsiteY97" fmla="*/ 3244974 h 6858000"/>
                <a:gd name="connsiteX98" fmla="*/ 1243916 w 1339053"/>
                <a:gd name="connsiteY98" fmla="*/ 3326221 h 6858000"/>
                <a:gd name="connsiteX99" fmla="*/ 1293067 w 1339053"/>
                <a:gd name="connsiteY99" fmla="*/ 3480219 h 6858000"/>
                <a:gd name="connsiteX100" fmla="*/ 1308071 w 1339053"/>
                <a:gd name="connsiteY100" fmla="*/ 3585182 h 6858000"/>
                <a:gd name="connsiteX101" fmla="*/ 1295962 w 1339053"/>
                <a:gd name="connsiteY101" fmla="*/ 3584708 h 6858000"/>
                <a:gd name="connsiteX102" fmla="*/ 1118893 w 1339053"/>
                <a:gd name="connsiteY102" fmla="*/ 3568330 h 6858000"/>
                <a:gd name="connsiteX103" fmla="*/ 1094179 w 1339053"/>
                <a:gd name="connsiteY103" fmla="*/ 3567566 h 6858000"/>
                <a:gd name="connsiteX104" fmla="*/ 922719 w 1339053"/>
                <a:gd name="connsiteY104" fmla="*/ 3516472 h 6858000"/>
                <a:gd name="connsiteX105" fmla="*/ 877028 w 1339053"/>
                <a:gd name="connsiteY105" fmla="*/ 3490955 h 6858000"/>
                <a:gd name="connsiteX106" fmla="*/ 850533 w 1339053"/>
                <a:gd name="connsiteY106" fmla="*/ 3481837 h 6858000"/>
                <a:gd name="connsiteX107" fmla="*/ 852113 w 1339053"/>
                <a:gd name="connsiteY107" fmla="*/ 3461170 h 6858000"/>
                <a:gd name="connsiteX108" fmla="*/ 831383 w 1339053"/>
                <a:gd name="connsiteY108" fmla="*/ 3399179 h 6858000"/>
                <a:gd name="connsiteX109" fmla="*/ 743141 w 1339053"/>
                <a:gd name="connsiteY109" fmla="*/ 3320580 h 6858000"/>
                <a:gd name="connsiteX110" fmla="*/ 713221 w 1339053"/>
                <a:gd name="connsiteY110" fmla="*/ 3251241 h 6858000"/>
                <a:gd name="connsiteX111" fmla="*/ 697098 w 1339053"/>
                <a:gd name="connsiteY111" fmla="*/ 3202528 h 6858000"/>
                <a:gd name="connsiteX112" fmla="*/ 664820 w 1339053"/>
                <a:gd name="connsiteY112" fmla="*/ 3154190 h 6858000"/>
                <a:gd name="connsiteX113" fmla="*/ 572501 w 1339053"/>
                <a:gd name="connsiteY113" fmla="*/ 3087312 h 6858000"/>
                <a:gd name="connsiteX114" fmla="*/ 497703 w 1339053"/>
                <a:gd name="connsiteY114" fmla="*/ 3005243 h 6858000"/>
                <a:gd name="connsiteX115" fmla="*/ 476984 w 1339053"/>
                <a:gd name="connsiteY115" fmla="*/ 2892751 h 6858000"/>
                <a:gd name="connsiteX116" fmla="*/ 468947 w 1339053"/>
                <a:gd name="connsiteY116" fmla="*/ 2824527 h 6858000"/>
                <a:gd name="connsiteX117" fmla="*/ 569138 w 1339053"/>
                <a:gd name="connsiteY117" fmla="*/ 2595026 h 6858000"/>
                <a:gd name="connsiteX118" fmla="*/ 645397 w 1339053"/>
                <a:gd name="connsiteY118" fmla="*/ 2440808 h 6858000"/>
                <a:gd name="connsiteX119" fmla="*/ 651820 w 1339053"/>
                <a:gd name="connsiteY119" fmla="*/ 2384384 h 6858000"/>
                <a:gd name="connsiteX120" fmla="*/ 612994 w 1339053"/>
                <a:gd name="connsiteY120" fmla="*/ 2207332 h 6858000"/>
                <a:gd name="connsiteX121" fmla="*/ 620894 w 1339053"/>
                <a:gd name="connsiteY121" fmla="*/ 2046679 h 6858000"/>
                <a:gd name="connsiteX122" fmla="*/ 644614 w 1339053"/>
                <a:gd name="connsiteY122" fmla="*/ 1931265 h 6858000"/>
                <a:gd name="connsiteX123" fmla="*/ 665994 w 1339053"/>
                <a:gd name="connsiteY123" fmla="*/ 1832337 h 6858000"/>
                <a:gd name="connsiteX124" fmla="*/ 678276 w 1339053"/>
                <a:gd name="connsiteY124" fmla="*/ 1709437 h 6858000"/>
                <a:gd name="connsiteX125" fmla="*/ 672955 w 1339053"/>
                <a:gd name="connsiteY125" fmla="*/ 1636123 h 6858000"/>
                <a:gd name="connsiteX126" fmla="*/ 668480 w 1339053"/>
                <a:gd name="connsiteY126" fmla="*/ 1520749 h 6858000"/>
                <a:gd name="connsiteX127" fmla="*/ 653920 w 1339053"/>
                <a:gd name="connsiteY127" fmla="*/ 1399437 h 6858000"/>
                <a:gd name="connsiteX128" fmla="*/ 612686 w 1339053"/>
                <a:gd name="connsiteY128" fmla="*/ 1296979 h 6858000"/>
                <a:gd name="connsiteX129" fmla="*/ 570220 w 1339053"/>
                <a:gd name="connsiteY129" fmla="*/ 1235618 h 6858000"/>
                <a:gd name="connsiteX130" fmla="*/ 529736 w 1339053"/>
                <a:gd name="connsiteY130" fmla="*/ 1081752 h 6858000"/>
                <a:gd name="connsiteX131" fmla="*/ 414305 w 1339053"/>
                <a:gd name="connsiteY131" fmla="*/ 918292 h 6858000"/>
                <a:gd name="connsiteX132" fmla="*/ 373924 w 1339053"/>
                <a:gd name="connsiteY132" fmla="*/ 825689 h 6858000"/>
                <a:gd name="connsiteX133" fmla="*/ 368949 w 1339053"/>
                <a:gd name="connsiteY133" fmla="*/ 778726 h 6858000"/>
                <a:gd name="connsiteX134" fmla="*/ 347020 w 1339053"/>
                <a:gd name="connsiteY134" fmla="*/ 694643 h 6858000"/>
                <a:gd name="connsiteX135" fmla="*/ 327478 w 1339053"/>
                <a:gd name="connsiteY135" fmla="*/ 642898 h 6858000"/>
                <a:gd name="connsiteX136" fmla="*/ 243468 w 1339053"/>
                <a:gd name="connsiteY136" fmla="*/ 491960 h 6858000"/>
                <a:gd name="connsiteX137" fmla="*/ 218930 w 1339053"/>
                <a:gd name="connsiteY137" fmla="*/ 446010 h 6858000"/>
                <a:gd name="connsiteX138" fmla="*/ 180614 w 1339053"/>
                <a:gd name="connsiteY138" fmla="*/ 354892 h 6858000"/>
                <a:gd name="connsiteX139" fmla="*/ 171988 w 1339053"/>
                <a:gd name="connsiteY139" fmla="*/ 317521 h 6858000"/>
                <a:gd name="connsiteX140" fmla="*/ 139875 w 1339053"/>
                <a:gd name="connsiteY140" fmla="*/ 246378 h 6858000"/>
                <a:gd name="connsiteX141" fmla="*/ 51499 w 1339053"/>
                <a:gd name="connsiteY141" fmla="*/ 73211 h 6858000"/>
                <a:gd name="connsiteX142" fmla="*/ 19690 w 1339053"/>
                <a:gd name="connsiteY142" fmla="*/ 36621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</a:cxnLst>
              <a:rect l="l" t="t" r="r" b="b"/>
              <a:pathLst>
                <a:path w="1339053" h="6858000">
                  <a:moveTo>
                    <a:pt x="850532" y="3481838"/>
                  </a:moveTo>
                  <a:lnTo>
                    <a:pt x="877027" y="3490955"/>
                  </a:lnTo>
                  <a:cubicBezTo>
                    <a:pt x="892941" y="3497986"/>
                    <a:pt x="908176" y="3506416"/>
                    <a:pt x="922718" y="3516472"/>
                  </a:cubicBezTo>
                  <a:cubicBezTo>
                    <a:pt x="967062" y="3547282"/>
                    <a:pt x="1027547" y="3564030"/>
                    <a:pt x="1094179" y="3567567"/>
                  </a:cubicBezTo>
                  <a:cubicBezTo>
                    <a:pt x="1102515" y="3567965"/>
                    <a:pt x="1113434" y="3565936"/>
                    <a:pt x="1118891" y="3568331"/>
                  </a:cubicBezTo>
                  <a:cubicBezTo>
                    <a:pt x="1180628" y="3594888"/>
                    <a:pt x="1237753" y="3586304"/>
                    <a:pt x="1295961" y="3584709"/>
                  </a:cubicBezTo>
                  <a:lnTo>
                    <a:pt x="1308070" y="3585183"/>
                  </a:lnTo>
                  <a:lnTo>
                    <a:pt x="1325263" y="3705453"/>
                  </a:lnTo>
                  <a:cubicBezTo>
                    <a:pt x="1328254" y="3727679"/>
                    <a:pt x="1331526" y="3749922"/>
                    <a:pt x="1334107" y="3772268"/>
                  </a:cubicBezTo>
                  <a:lnTo>
                    <a:pt x="1338203" y="3831076"/>
                  </a:lnTo>
                  <a:lnTo>
                    <a:pt x="1338805" y="3839709"/>
                  </a:lnTo>
                  <a:cubicBezTo>
                    <a:pt x="1339996" y="3932341"/>
                    <a:pt x="1336568" y="4025809"/>
                    <a:pt x="1335635" y="4118635"/>
                  </a:cubicBezTo>
                  <a:cubicBezTo>
                    <a:pt x="1335202" y="4148976"/>
                    <a:pt x="1338805" y="4178868"/>
                    <a:pt x="1337171" y="4209403"/>
                  </a:cubicBezTo>
                  <a:cubicBezTo>
                    <a:pt x="1335445" y="4242449"/>
                    <a:pt x="1327565" y="4276129"/>
                    <a:pt x="1325840" y="4309174"/>
                  </a:cubicBezTo>
                  <a:cubicBezTo>
                    <a:pt x="1322853" y="4364122"/>
                    <a:pt x="1323899" y="4418621"/>
                    <a:pt x="1321122" y="4473630"/>
                  </a:cubicBezTo>
                  <a:cubicBezTo>
                    <a:pt x="1315632" y="4579723"/>
                    <a:pt x="1309019" y="4685750"/>
                    <a:pt x="1302196" y="4791709"/>
                  </a:cubicBezTo>
                  <a:cubicBezTo>
                    <a:pt x="1300696" y="4814383"/>
                    <a:pt x="1294244" y="4837504"/>
                    <a:pt x="1293239" y="4860048"/>
                  </a:cubicBezTo>
                  <a:cubicBezTo>
                    <a:pt x="1290785" y="4919957"/>
                    <a:pt x="1289660" y="4979994"/>
                    <a:pt x="1288829" y="5039837"/>
                  </a:cubicBezTo>
                  <a:cubicBezTo>
                    <a:pt x="1288401" y="5076103"/>
                    <a:pt x="1290512" y="5112310"/>
                    <a:pt x="1289584" y="5148703"/>
                  </a:cubicBezTo>
                  <a:cubicBezTo>
                    <a:pt x="1288845" y="5177820"/>
                    <a:pt x="1286193" y="5207193"/>
                    <a:pt x="1282205" y="5236435"/>
                  </a:cubicBezTo>
                  <a:cubicBezTo>
                    <a:pt x="1278784" y="5261619"/>
                    <a:pt x="1270649" y="5286477"/>
                    <a:pt x="1268145" y="5311662"/>
                  </a:cubicBezTo>
                  <a:cubicBezTo>
                    <a:pt x="1261308" y="5379812"/>
                    <a:pt x="1256387" y="5447703"/>
                    <a:pt x="1250547" y="5515595"/>
                  </a:cubicBezTo>
                  <a:cubicBezTo>
                    <a:pt x="1248113" y="5542776"/>
                    <a:pt x="1244054" y="5570023"/>
                    <a:pt x="1243323" y="5596885"/>
                  </a:cubicBezTo>
                  <a:cubicBezTo>
                    <a:pt x="1241082" y="5668709"/>
                    <a:pt x="1241668" y="5740276"/>
                    <a:pt x="1238303" y="5812036"/>
                  </a:cubicBezTo>
                  <a:cubicBezTo>
                    <a:pt x="1235508" y="5871554"/>
                    <a:pt x="1228259" y="5931392"/>
                    <a:pt x="1223551" y="5991171"/>
                  </a:cubicBezTo>
                  <a:cubicBezTo>
                    <a:pt x="1221675" y="6016549"/>
                    <a:pt x="1222415" y="6041609"/>
                    <a:pt x="1219699" y="6066726"/>
                  </a:cubicBezTo>
                  <a:cubicBezTo>
                    <a:pt x="1213776" y="6123024"/>
                    <a:pt x="1205938" y="6179576"/>
                    <a:pt x="1199935" y="6236130"/>
                  </a:cubicBezTo>
                  <a:cubicBezTo>
                    <a:pt x="1196614" y="6268403"/>
                    <a:pt x="1198425" y="6301127"/>
                    <a:pt x="1192857" y="6333267"/>
                  </a:cubicBezTo>
                  <a:cubicBezTo>
                    <a:pt x="1179603" y="6409590"/>
                    <a:pt x="1163470" y="6485591"/>
                    <a:pt x="1148174" y="6561849"/>
                  </a:cubicBezTo>
                  <a:cubicBezTo>
                    <a:pt x="1132370" y="6640486"/>
                    <a:pt x="1117066" y="6719000"/>
                    <a:pt x="1100424" y="6797385"/>
                  </a:cubicBezTo>
                  <a:lnTo>
                    <a:pt x="1085621" y="6858000"/>
                  </a:lnTo>
                  <a:lnTo>
                    <a:pt x="932341" y="6858000"/>
                  </a:lnTo>
                  <a:lnTo>
                    <a:pt x="944496" y="6829656"/>
                  </a:lnTo>
                  <a:cubicBezTo>
                    <a:pt x="964836" y="6776399"/>
                    <a:pt x="953622" y="6744439"/>
                    <a:pt x="913239" y="6720119"/>
                  </a:cubicBezTo>
                  <a:cubicBezTo>
                    <a:pt x="890880" y="6706443"/>
                    <a:pt x="866986" y="6690318"/>
                    <a:pt x="870682" y="6655346"/>
                  </a:cubicBezTo>
                  <a:cubicBezTo>
                    <a:pt x="876846" y="6598274"/>
                    <a:pt x="889503" y="6540954"/>
                    <a:pt x="846442" y="6498594"/>
                  </a:cubicBezTo>
                  <a:cubicBezTo>
                    <a:pt x="862273" y="6487399"/>
                    <a:pt x="871751" y="6480449"/>
                    <a:pt x="881150" y="6473756"/>
                  </a:cubicBezTo>
                  <a:cubicBezTo>
                    <a:pt x="907245" y="6455292"/>
                    <a:pt x="930705" y="6407516"/>
                    <a:pt x="922470" y="6377035"/>
                  </a:cubicBezTo>
                  <a:cubicBezTo>
                    <a:pt x="910652" y="6332192"/>
                    <a:pt x="925705" y="6299028"/>
                    <a:pt x="955039" y="6268585"/>
                  </a:cubicBezTo>
                  <a:cubicBezTo>
                    <a:pt x="1003777" y="6217606"/>
                    <a:pt x="1017630" y="6148240"/>
                    <a:pt x="1024350" y="6083443"/>
                  </a:cubicBezTo>
                  <a:cubicBezTo>
                    <a:pt x="1029590" y="6034553"/>
                    <a:pt x="1028255" y="5980246"/>
                    <a:pt x="999696" y="5938416"/>
                  </a:cubicBezTo>
                  <a:cubicBezTo>
                    <a:pt x="990505" y="5925141"/>
                    <a:pt x="991039" y="5901884"/>
                    <a:pt x="988342" y="5882426"/>
                  </a:cubicBezTo>
                  <a:cubicBezTo>
                    <a:pt x="986229" y="5866254"/>
                    <a:pt x="984774" y="5849442"/>
                    <a:pt x="985444" y="5832438"/>
                  </a:cubicBezTo>
                  <a:cubicBezTo>
                    <a:pt x="986010" y="5814273"/>
                    <a:pt x="985042" y="5793656"/>
                    <a:pt x="992016" y="5777751"/>
                  </a:cubicBezTo>
                  <a:cubicBezTo>
                    <a:pt x="1012886" y="5729456"/>
                    <a:pt x="1014467" y="5686488"/>
                    <a:pt x="995028" y="5641832"/>
                  </a:cubicBezTo>
                  <a:cubicBezTo>
                    <a:pt x="984984" y="5618696"/>
                    <a:pt x="974301" y="5585771"/>
                    <a:pt x="981247" y="5562522"/>
                  </a:cubicBezTo>
                  <a:cubicBezTo>
                    <a:pt x="998041" y="5505913"/>
                    <a:pt x="997454" y="5454379"/>
                    <a:pt x="995131" y="5398075"/>
                  </a:cubicBezTo>
                  <a:cubicBezTo>
                    <a:pt x="993724" y="5361807"/>
                    <a:pt x="997229" y="5322258"/>
                    <a:pt x="997379" y="5283928"/>
                  </a:cubicBezTo>
                  <a:cubicBezTo>
                    <a:pt x="997473" y="5239095"/>
                    <a:pt x="1006631" y="5193105"/>
                    <a:pt x="979617" y="5157396"/>
                  </a:cubicBezTo>
                  <a:cubicBezTo>
                    <a:pt x="976728" y="5153402"/>
                    <a:pt x="978724" y="5144705"/>
                    <a:pt x="976441" y="5139485"/>
                  </a:cubicBezTo>
                  <a:cubicBezTo>
                    <a:pt x="969619" y="5122991"/>
                    <a:pt x="964828" y="5102888"/>
                    <a:pt x="953793" y="5091862"/>
                  </a:cubicBezTo>
                  <a:cubicBezTo>
                    <a:pt x="921506" y="5059884"/>
                    <a:pt x="886609" y="5031900"/>
                    <a:pt x="853056" y="5001787"/>
                  </a:cubicBezTo>
                  <a:cubicBezTo>
                    <a:pt x="845882" y="4995337"/>
                    <a:pt x="836325" y="4988437"/>
                    <a:pt x="833979" y="4978966"/>
                  </a:cubicBezTo>
                  <a:cubicBezTo>
                    <a:pt x="820602" y="4924328"/>
                    <a:pt x="808509" y="4869239"/>
                    <a:pt x="796995" y="4813768"/>
                  </a:cubicBezTo>
                  <a:cubicBezTo>
                    <a:pt x="792418" y="4791474"/>
                    <a:pt x="803209" y="4777314"/>
                    <a:pt x="820590" y="4764057"/>
                  </a:cubicBezTo>
                  <a:cubicBezTo>
                    <a:pt x="837188" y="4751123"/>
                    <a:pt x="855398" y="4734452"/>
                    <a:pt x="864688" y="4714752"/>
                  </a:cubicBezTo>
                  <a:cubicBezTo>
                    <a:pt x="883062" y="4675275"/>
                    <a:pt x="897521" y="4632902"/>
                    <a:pt x="910485" y="4590911"/>
                  </a:cubicBezTo>
                  <a:cubicBezTo>
                    <a:pt x="915338" y="4575199"/>
                    <a:pt x="912978" y="4556131"/>
                    <a:pt x="911445" y="4539571"/>
                  </a:cubicBezTo>
                  <a:cubicBezTo>
                    <a:pt x="908527" y="4508200"/>
                    <a:pt x="900999" y="4477659"/>
                    <a:pt x="900285" y="4445837"/>
                  </a:cubicBezTo>
                  <a:cubicBezTo>
                    <a:pt x="899539" y="4408923"/>
                    <a:pt x="887958" y="4383340"/>
                    <a:pt x="863237" y="4364703"/>
                  </a:cubicBezTo>
                  <a:cubicBezTo>
                    <a:pt x="826431" y="4336971"/>
                    <a:pt x="808536" y="4292507"/>
                    <a:pt x="798070" y="4243284"/>
                  </a:cubicBezTo>
                  <a:cubicBezTo>
                    <a:pt x="784617" y="4180721"/>
                    <a:pt x="805728" y="4117545"/>
                    <a:pt x="817097" y="4054750"/>
                  </a:cubicBezTo>
                  <a:cubicBezTo>
                    <a:pt x="821537" y="4030724"/>
                    <a:pt x="826632" y="4006057"/>
                    <a:pt x="826251" y="3982801"/>
                  </a:cubicBezTo>
                  <a:cubicBezTo>
                    <a:pt x="825347" y="3916709"/>
                    <a:pt x="825150" y="3850833"/>
                    <a:pt x="836848" y="3784939"/>
                  </a:cubicBezTo>
                  <a:lnTo>
                    <a:pt x="841285" y="3766755"/>
                  </a:lnTo>
                  <a:lnTo>
                    <a:pt x="841284" y="3766755"/>
                  </a:lnTo>
                  <a:lnTo>
                    <a:pt x="852925" y="3719034"/>
                  </a:lnTo>
                  <a:cubicBezTo>
                    <a:pt x="855152" y="3711822"/>
                    <a:pt x="856753" y="3704413"/>
                    <a:pt x="857932" y="3696880"/>
                  </a:cubicBezTo>
                  <a:cubicBezTo>
                    <a:pt x="868683" y="3631632"/>
                    <a:pt x="885300" y="3565939"/>
                    <a:pt x="853534" y="3507036"/>
                  </a:cubicBezTo>
                  <a:cubicBezTo>
                    <a:pt x="850623" y="3501622"/>
                    <a:pt x="849992" y="3494020"/>
                    <a:pt x="850226" y="3485839"/>
                  </a:cubicBezTo>
                  <a:close/>
                  <a:moveTo>
                    <a:pt x="0" y="0"/>
                  </a:moveTo>
                  <a:lnTo>
                    <a:pt x="455609" y="0"/>
                  </a:lnTo>
                  <a:lnTo>
                    <a:pt x="459171" y="72395"/>
                  </a:lnTo>
                  <a:cubicBezTo>
                    <a:pt x="459671" y="92301"/>
                    <a:pt x="456894" y="113171"/>
                    <a:pt x="460041" y="131917"/>
                  </a:cubicBezTo>
                  <a:cubicBezTo>
                    <a:pt x="474213" y="218122"/>
                    <a:pt x="492031" y="302910"/>
                    <a:pt x="504421" y="389691"/>
                  </a:cubicBezTo>
                  <a:cubicBezTo>
                    <a:pt x="517349" y="479177"/>
                    <a:pt x="539516" y="562489"/>
                    <a:pt x="582097" y="634609"/>
                  </a:cubicBezTo>
                  <a:cubicBezTo>
                    <a:pt x="621686" y="701573"/>
                    <a:pt x="662589" y="767248"/>
                    <a:pt x="702468" y="834019"/>
                  </a:cubicBezTo>
                  <a:cubicBezTo>
                    <a:pt x="712587" y="850968"/>
                    <a:pt x="725536" y="867665"/>
                    <a:pt x="729203" y="887701"/>
                  </a:cubicBezTo>
                  <a:cubicBezTo>
                    <a:pt x="736973" y="929321"/>
                    <a:pt x="740155" y="973193"/>
                    <a:pt x="743787" y="1016355"/>
                  </a:cubicBezTo>
                  <a:cubicBezTo>
                    <a:pt x="746786" y="1053398"/>
                    <a:pt x="745800" y="1091467"/>
                    <a:pt x="750083" y="1128060"/>
                  </a:cubicBezTo>
                  <a:cubicBezTo>
                    <a:pt x="753428" y="1157309"/>
                    <a:pt x="762038" y="1185083"/>
                    <a:pt x="768866" y="1213431"/>
                  </a:cubicBezTo>
                  <a:cubicBezTo>
                    <a:pt x="774767" y="1238107"/>
                    <a:pt x="778357" y="1264327"/>
                    <a:pt x="787802" y="1286432"/>
                  </a:cubicBezTo>
                  <a:cubicBezTo>
                    <a:pt x="810582" y="1340304"/>
                    <a:pt x="832653" y="1394242"/>
                    <a:pt x="842837" y="1455511"/>
                  </a:cubicBezTo>
                  <a:cubicBezTo>
                    <a:pt x="853049" y="1515944"/>
                    <a:pt x="867276" y="1574511"/>
                    <a:pt x="877988" y="1634814"/>
                  </a:cubicBezTo>
                  <a:cubicBezTo>
                    <a:pt x="888390" y="1693895"/>
                    <a:pt x="902813" y="1748857"/>
                    <a:pt x="941063" y="1789731"/>
                  </a:cubicBezTo>
                  <a:cubicBezTo>
                    <a:pt x="957906" y="1807908"/>
                    <a:pt x="975122" y="1831564"/>
                    <a:pt x="980124" y="1857657"/>
                  </a:cubicBezTo>
                  <a:cubicBezTo>
                    <a:pt x="987207" y="1894833"/>
                    <a:pt x="980788" y="1937150"/>
                    <a:pt x="984484" y="1976384"/>
                  </a:cubicBezTo>
                  <a:cubicBezTo>
                    <a:pt x="988781" y="2022576"/>
                    <a:pt x="988793" y="2074493"/>
                    <a:pt x="1007189" y="2110650"/>
                  </a:cubicBezTo>
                  <a:cubicBezTo>
                    <a:pt x="1023612" y="2142809"/>
                    <a:pt x="1034723" y="2173610"/>
                    <a:pt x="1039893" y="2211041"/>
                  </a:cubicBezTo>
                  <a:cubicBezTo>
                    <a:pt x="1043484" y="2237261"/>
                    <a:pt x="1057690" y="2260269"/>
                    <a:pt x="1059162" y="2286682"/>
                  </a:cubicBezTo>
                  <a:cubicBezTo>
                    <a:pt x="1061252" y="2321469"/>
                    <a:pt x="1060754" y="2355740"/>
                    <a:pt x="1070522" y="2388667"/>
                  </a:cubicBezTo>
                  <a:cubicBezTo>
                    <a:pt x="1080600" y="2422815"/>
                    <a:pt x="1085513" y="2459602"/>
                    <a:pt x="1093939" y="2494653"/>
                  </a:cubicBezTo>
                  <a:cubicBezTo>
                    <a:pt x="1098500" y="2513273"/>
                    <a:pt x="1106866" y="2529964"/>
                    <a:pt x="1112007" y="2548197"/>
                  </a:cubicBezTo>
                  <a:cubicBezTo>
                    <a:pt x="1121409" y="2581573"/>
                    <a:pt x="1130232" y="2615336"/>
                    <a:pt x="1138346" y="2649163"/>
                  </a:cubicBezTo>
                  <a:cubicBezTo>
                    <a:pt x="1146465" y="2682988"/>
                    <a:pt x="1157699" y="2716368"/>
                    <a:pt x="1160337" y="2751608"/>
                  </a:cubicBezTo>
                  <a:cubicBezTo>
                    <a:pt x="1164714" y="2811646"/>
                    <a:pt x="1159211" y="2873999"/>
                    <a:pt x="1165737" y="2933012"/>
                  </a:cubicBezTo>
                  <a:cubicBezTo>
                    <a:pt x="1172445" y="2992925"/>
                    <a:pt x="1185964" y="3051556"/>
                    <a:pt x="1202029" y="3107873"/>
                  </a:cubicBezTo>
                  <a:cubicBezTo>
                    <a:pt x="1214635" y="3152396"/>
                    <a:pt x="1227749" y="3194534"/>
                    <a:pt x="1225692" y="3244974"/>
                  </a:cubicBezTo>
                  <a:cubicBezTo>
                    <a:pt x="1224565" y="3273123"/>
                    <a:pt x="1231196" y="3305079"/>
                    <a:pt x="1243916" y="3326221"/>
                  </a:cubicBezTo>
                  <a:cubicBezTo>
                    <a:pt x="1271701" y="3372044"/>
                    <a:pt x="1285247" y="3423911"/>
                    <a:pt x="1293067" y="3480219"/>
                  </a:cubicBezTo>
                  <a:lnTo>
                    <a:pt x="1308071" y="3585182"/>
                  </a:lnTo>
                  <a:lnTo>
                    <a:pt x="1295962" y="3584708"/>
                  </a:lnTo>
                  <a:cubicBezTo>
                    <a:pt x="1237754" y="3586303"/>
                    <a:pt x="1180629" y="3594888"/>
                    <a:pt x="1118893" y="3568330"/>
                  </a:cubicBezTo>
                  <a:cubicBezTo>
                    <a:pt x="1113435" y="3565936"/>
                    <a:pt x="1102517" y="3567964"/>
                    <a:pt x="1094179" y="3567566"/>
                  </a:cubicBezTo>
                  <a:cubicBezTo>
                    <a:pt x="1027548" y="3564029"/>
                    <a:pt x="967064" y="3547281"/>
                    <a:pt x="922719" y="3516472"/>
                  </a:cubicBezTo>
                  <a:cubicBezTo>
                    <a:pt x="908178" y="3506414"/>
                    <a:pt x="892942" y="3497984"/>
                    <a:pt x="877028" y="3490955"/>
                  </a:cubicBezTo>
                  <a:lnTo>
                    <a:pt x="850533" y="3481837"/>
                  </a:lnTo>
                  <a:lnTo>
                    <a:pt x="852113" y="3461170"/>
                  </a:lnTo>
                  <a:cubicBezTo>
                    <a:pt x="854391" y="3434500"/>
                    <a:pt x="848474" y="3414331"/>
                    <a:pt x="831383" y="3399179"/>
                  </a:cubicBezTo>
                  <a:cubicBezTo>
                    <a:pt x="801767" y="3373388"/>
                    <a:pt x="773654" y="3344957"/>
                    <a:pt x="743141" y="3320580"/>
                  </a:cubicBezTo>
                  <a:cubicBezTo>
                    <a:pt x="722236" y="3303685"/>
                    <a:pt x="714543" y="3281842"/>
                    <a:pt x="713221" y="3251241"/>
                  </a:cubicBezTo>
                  <a:cubicBezTo>
                    <a:pt x="712555" y="3234106"/>
                    <a:pt x="704768" y="3217029"/>
                    <a:pt x="697098" y="3202528"/>
                  </a:cubicBezTo>
                  <a:cubicBezTo>
                    <a:pt x="687845" y="3184997"/>
                    <a:pt x="672212" y="3172554"/>
                    <a:pt x="664820" y="3154190"/>
                  </a:cubicBezTo>
                  <a:cubicBezTo>
                    <a:pt x="646169" y="3109209"/>
                    <a:pt x="616744" y="3087991"/>
                    <a:pt x="572501" y="3087312"/>
                  </a:cubicBezTo>
                  <a:cubicBezTo>
                    <a:pt x="533259" y="3086763"/>
                    <a:pt x="493731" y="3044085"/>
                    <a:pt x="497703" y="3005243"/>
                  </a:cubicBezTo>
                  <a:cubicBezTo>
                    <a:pt x="502030" y="2962279"/>
                    <a:pt x="490540" y="2928257"/>
                    <a:pt x="476984" y="2892751"/>
                  </a:cubicBezTo>
                  <a:cubicBezTo>
                    <a:pt x="469363" y="2872905"/>
                    <a:pt x="465404" y="2847135"/>
                    <a:pt x="468947" y="2824527"/>
                  </a:cubicBezTo>
                  <a:cubicBezTo>
                    <a:pt x="482188" y="2738605"/>
                    <a:pt x="520979" y="2665650"/>
                    <a:pt x="569138" y="2595026"/>
                  </a:cubicBezTo>
                  <a:cubicBezTo>
                    <a:pt x="600577" y="2548865"/>
                    <a:pt x="622260" y="2493483"/>
                    <a:pt x="645397" y="2440808"/>
                  </a:cubicBezTo>
                  <a:cubicBezTo>
                    <a:pt x="652529" y="2424387"/>
                    <a:pt x="655029" y="2401457"/>
                    <a:pt x="651820" y="2384384"/>
                  </a:cubicBezTo>
                  <a:cubicBezTo>
                    <a:pt x="640949" y="2324596"/>
                    <a:pt x="629163" y="2264805"/>
                    <a:pt x="612994" y="2207332"/>
                  </a:cubicBezTo>
                  <a:cubicBezTo>
                    <a:pt x="597678" y="2153787"/>
                    <a:pt x="601053" y="2099808"/>
                    <a:pt x="620894" y="2046679"/>
                  </a:cubicBezTo>
                  <a:cubicBezTo>
                    <a:pt x="635367" y="2007977"/>
                    <a:pt x="641110" y="1970814"/>
                    <a:pt x="644614" y="1931265"/>
                  </a:cubicBezTo>
                  <a:cubicBezTo>
                    <a:pt x="647465" y="1898285"/>
                    <a:pt x="653360" y="1862859"/>
                    <a:pt x="665994" y="1832337"/>
                  </a:cubicBezTo>
                  <a:cubicBezTo>
                    <a:pt x="683779" y="1789578"/>
                    <a:pt x="688928" y="1751381"/>
                    <a:pt x="678276" y="1709437"/>
                  </a:cubicBezTo>
                  <a:cubicBezTo>
                    <a:pt x="672576" y="1687079"/>
                    <a:pt x="673987" y="1660990"/>
                    <a:pt x="672955" y="1636123"/>
                  </a:cubicBezTo>
                  <a:cubicBezTo>
                    <a:pt x="671272" y="1597795"/>
                    <a:pt x="671867" y="1558758"/>
                    <a:pt x="668480" y="1520749"/>
                  </a:cubicBezTo>
                  <a:cubicBezTo>
                    <a:pt x="665050" y="1479903"/>
                    <a:pt x="655019" y="1440408"/>
                    <a:pt x="653920" y="1399437"/>
                  </a:cubicBezTo>
                  <a:cubicBezTo>
                    <a:pt x="652652" y="1355309"/>
                    <a:pt x="639893" y="1323154"/>
                    <a:pt x="612686" y="1296979"/>
                  </a:cubicBezTo>
                  <a:cubicBezTo>
                    <a:pt x="595576" y="1280408"/>
                    <a:pt x="578401" y="1259588"/>
                    <a:pt x="570220" y="1235618"/>
                  </a:cubicBezTo>
                  <a:cubicBezTo>
                    <a:pt x="553631" y="1186194"/>
                    <a:pt x="545669" y="1131821"/>
                    <a:pt x="529736" y="1081752"/>
                  </a:cubicBezTo>
                  <a:cubicBezTo>
                    <a:pt x="507466" y="1011390"/>
                    <a:pt x="481332" y="944631"/>
                    <a:pt x="414305" y="918292"/>
                  </a:cubicBezTo>
                  <a:cubicBezTo>
                    <a:pt x="377314" y="903769"/>
                    <a:pt x="368843" y="874065"/>
                    <a:pt x="373924" y="825689"/>
                  </a:cubicBezTo>
                  <a:cubicBezTo>
                    <a:pt x="375689" y="809590"/>
                    <a:pt x="376722" y="786203"/>
                    <a:pt x="368949" y="778726"/>
                  </a:cubicBezTo>
                  <a:cubicBezTo>
                    <a:pt x="345838" y="756354"/>
                    <a:pt x="349308" y="725824"/>
                    <a:pt x="347020" y="694643"/>
                  </a:cubicBezTo>
                  <a:cubicBezTo>
                    <a:pt x="345704" y="675894"/>
                    <a:pt x="339306" y="651346"/>
                    <a:pt x="327478" y="642898"/>
                  </a:cubicBezTo>
                  <a:cubicBezTo>
                    <a:pt x="279698" y="608395"/>
                    <a:pt x="263590" y="549247"/>
                    <a:pt x="243468" y="491960"/>
                  </a:cubicBezTo>
                  <a:cubicBezTo>
                    <a:pt x="237433" y="475142"/>
                    <a:pt x="230250" y="456843"/>
                    <a:pt x="218930" y="446010"/>
                  </a:cubicBezTo>
                  <a:cubicBezTo>
                    <a:pt x="194433" y="422927"/>
                    <a:pt x="180036" y="395344"/>
                    <a:pt x="180614" y="354892"/>
                  </a:cubicBezTo>
                  <a:cubicBezTo>
                    <a:pt x="180923" y="342010"/>
                    <a:pt x="176523" y="328798"/>
                    <a:pt x="171988" y="317521"/>
                  </a:cubicBezTo>
                  <a:cubicBezTo>
                    <a:pt x="162052" y="293291"/>
                    <a:pt x="148442" y="271315"/>
                    <a:pt x="139875" y="246378"/>
                  </a:cubicBezTo>
                  <a:cubicBezTo>
                    <a:pt x="117577" y="182780"/>
                    <a:pt x="95749" y="119890"/>
                    <a:pt x="51499" y="73211"/>
                  </a:cubicBezTo>
                  <a:cubicBezTo>
                    <a:pt x="40691" y="61834"/>
                    <a:pt x="29467" y="49763"/>
                    <a:pt x="19690" y="366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E96840F9-95E6-4C98-BFE4-21B5954236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61507" y="0"/>
              <a:ext cx="1339053" cy="6858000"/>
            </a:xfrm>
            <a:custGeom>
              <a:avLst/>
              <a:gdLst>
                <a:gd name="connsiteX0" fmla="*/ 850532 w 1339053"/>
                <a:gd name="connsiteY0" fmla="*/ 3481838 h 6858000"/>
                <a:gd name="connsiteX1" fmla="*/ 877027 w 1339053"/>
                <a:gd name="connsiteY1" fmla="*/ 3490955 h 6858000"/>
                <a:gd name="connsiteX2" fmla="*/ 922718 w 1339053"/>
                <a:gd name="connsiteY2" fmla="*/ 3516472 h 6858000"/>
                <a:gd name="connsiteX3" fmla="*/ 1094179 w 1339053"/>
                <a:gd name="connsiteY3" fmla="*/ 3567567 h 6858000"/>
                <a:gd name="connsiteX4" fmla="*/ 1118891 w 1339053"/>
                <a:gd name="connsiteY4" fmla="*/ 3568331 h 6858000"/>
                <a:gd name="connsiteX5" fmla="*/ 1295961 w 1339053"/>
                <a:gd name="connsiteY5" fmla="*/ 3584709 h 6858000"/>
                <a:gd name="connsiteX6" fmla="*/ 1308070 w 1339053"/>
                <a:gd name="connsiteY6" fmla="*/ 3585183 h 6858000"/>
                <a:gd name="connsiteX7" fmla="*/ 1325263 w 1339053"/>
                <a:gd name="connsiteY7" fmla="*/ 3705453 h 6858000"/>
                <a:gd name="connsiteX8" fmla="*/ 1334107 w 1339053"/>
                <a:gd name="connsiteY8" fmla="*/ 3772268 h 6858000"/>
                <a:gd name="connsiteX9" fmla="*/ 1338203 w 1339053"/>
                <a:gd name="connsiteY9" fmla="*/ 3831076 h 6858000"/>
                <a:gd name="connsiteX10" fmla="*/ 1338805 w 1339053"/>
                <a:gd name="connsiteY10" fmla="*/ 3839709 h 6858000"/>
                <a:gd name="connsiteX11" fmla="*/ 1335635 w 1339053"/>
                <a:gd name="connsiteY11" fmla="*/ 4118635 h 6858000"/>
                <a:gd name="connsiteX12" fmla="*/ 1337171 w 1339053"/>
                <a:gd name="connsiteY12" fmla="*/ 4209403 h 6858000"/>
                <a:gd name="connsiteX13" fmla="*/ 1325840 w 1339053"/>
                <a:gd name="connsiteY13" fmla="*/ 4309174 h 6858000"/>
                <a:gd name="connsiteX14" fmla="*/ 1321122 w 1339053"/>
                <a:gd name="connsiteY14" fmla="*/ 4473630 h 6858000"/>
                <a:gd name="connsiteX15" fmla="*/ 1302196 w 1339053"/>
                <a:gd name="connsiteY15" fmla="*/ 4791709 h 6858000"/>
                <a:gd name="connsiteX16" fmla="*/ 1293239 w 1339053"/>
                <a:gd name="connsiteY16" fmla="*/ 4860048 h 6858000"/>
                <a:gd name="connsiteX17" fmla="*/ 1288829 w 1339053"/>
                <a:gd name="connsiteY17" fmla="*/ 5039837 h 6858000"/>
                <a:gd name="connsiteX18" fmla="*/ 1289584 w 1339053"/>
                <a:gd name="connsiteY18" fmla="*/ 5148703 h 6858000"/>
                <a:gd name="connsiteX19" fmla="*/ 1282205 w 1339053"/>
                <a:gd name="connsiteY19" fmla="*/ 5236435 h 6858000"/>
                <a:gd name="connsiteX20" fmla="*/ 1268145 w 1339053"/>
                <a:gd name="connsiteY20" fmla="*/ 5311662 h 6858000"/>
                <a:gd name="connsiteX21" fmla="*/ 1250547 w 1339053"/>
                <a:gd name="connsiteY21" fmla="*/ 5515595 h 6858000"/>
                <a:gd name="connsiteX22" fmla="*/ 1243323 w 1339053"/>
                <a:gd name="connsiteY22" fmla="*/ 5596885 h 6858000"/>
                <a:gd name="connsiteX23" fmla="*/ 1238303 w 1339053"/>
                <a:gd name="connsiteY23" fmla="*/ 5812036 h 6858000"/>
                <a:gd name="connsiteX24" fmla="*/ 1223551 w 1339053"/>
                <a:gd name="connsiteY24" fmla="*/ 5991171 h 6858000"/>
                <a:gd name="connsiteX25" fmla="*/ 1219699 w 1339053"/>
                <a:gd name="connsiteY25" fmla="*/ 6066726 h 6858000"/>
                <a:gd name="connsiteX26" fmla="*/ 1199935 w 1339053"/>
                <a:gd name="connsiteY26" fmla="*/ 6236130 h 6858000"/>
                <a:gd name="connsiteX27" fmla="*/ 1192857 w 1339053"/>
                <a:gd name="connsiteY27" fmla="*/ 6333267 h 6858000"/>
                <a:gd name="connsiteX28" fmla="*/ 1148174 w 1339053"/>
                <a:gd name="connsiteY28" fmla="*/ 6561849 h 6858000"/>
                <a:gd name="connsiteX29" fmla="*/ 1100424 w 1339053"/>
                <a:gd name="connsiteY29" fmla="*/ 6797385 h 6858000"/>
                <a:gd name="connsiteX30" fmla="*/ 1085621 w 1339053"/>
                <a:gd name="connsiteY30" fmla="*/ 6858000 h 6858000"/>
                <a:gd name="connsiteX31" fmla="*/ 932341 w 1339053"/>
                <a:gd name="connsiteY31" fmla="*/ 6858000 h 6858000"/>
                <a:gd name="connsiteX32" fmla="*/ 944496 w 1339053"/>
                <a:gd name="connsiteY32" fmla="*/ 6829656 h 6858000"/>
                <a:gd name="connsiteX33" fmla="*/ 913239 w 1339053"/>
                <a:gd name="connsiteY33" fmla="*/ 6720119 h 6858000"/>
                <a:gd name="connsiteX34" fmla="*/ 870682 w 1339053"/>
                <a:gd name="connsiteY34" fmla="*/ 6655346 h 6858000"/>
                <a:gd name="connsiteX35" fmla="*/ 846442 w 1339053"/>
                <a:gd name="connsiteY35" fmla="*/ 6498594 h 6858000"/>
                <a:gd name="connsiteX36" fmla="*/ 881150 w 1339053"/>
                <a:gd name="connsiteY36" fmla="*/ 6473756 h 6858000"/>
                <a:gd name="connsiteX37" fmla="*/ 922470 w 1339053"/>
                <a:gd name="connsiteY37" fmla="*/ 6377035 h 6858000"/>
                <a:gd name="connsiteX38" fmla="*/ 955039 w 1339053"/>
                <a:gd name="connsiteY38" fmla="*/ 6268585 h 6858000"/>
                <a:gd name="connsiteX39" fmla="*/ 1024350 w 1339053"/>
                <a:gd name="connsiteY39" fmla="*/ 6083443 h 6858000"/>
                <a:gd name="connsiteX40" fmla="*/ 999696 w 1339053"/>
                <a:gd name="connsiteY40" fmla="*/ 5938416 h 6858000"/>
                <a:gd name="connsiteX41" fmla="*/ 988342 w 1339053"/>
                <a:gd name="connsiteY41" fmla="*/ 5882426 h 6858000"/>
                <a:gd name="connsiteX42" fmla="*/ 985444 w 1339053"/>
                <a:gd name="connsiteY42" fmla="*/ 5832438 h 6858000"/>
                <a:gd name="connsiteX43" fmla="*/ 992016 w 1339053"/>
                <a:gd name="connsiteY43" fmla="*/ 5777751 h 6858000"/>
                <a:gd name="connsiteX44" fmla="*/ 995028 w 1339053"/>
                <a:gd name="connsiteY44" fmla="*/ 5641832 h 6858000"/>
                <a:gd name="connsiteX45" fmla="*/ 981247 w 1339053"/>
                <a:gd name="connsiteY45" fmla="*/ 5562522 h 6858000"/>
                <a:gd name="connsiteX46" fmla="*/ 995131 w 1339053"/>
                <a:gd name="connsiteY46" fmla="*/ 5398075 h 6858000"/>
                <a:gd name="connsiteX47" fmla="*/ 997379 w 1339053"/>
                <a:gd name="connsiteY47" fmla="*/ 5283928 h 6858000"/>
                <a:gd name="connsiteX48" fmla="*/ 979617 w 1339053"/>
                <a:gd name="connsiteY48" fmla="*/ 5157396 h 6858000"/>
                <a:gd name="connsiteX49" fmla="*/ 976441 w 1339053"/>
                <a:gd name="connsiteY49" fmla="*/ 5139485 h 6858000"/>
                <a:gd name="connsiteX50" fmla="*/ 953793 w 1339053"/>
                <a:gd name="connsiteY50" fmla="*/ 5091862 h 6858000"/>
                <a:gd name="connsiteX51" fmla="*/ 853056 w 1339053"/>
                <a:gd name="connsiteY51" fmla="*/ 5001787 h 6858000"/>
                <a:gd name="connsiteX52" fmla="*/ 833979 w 1339053"/>
                <a:gd name="connsiteY52" fmla="*/ 4978966 h 6858000"/>
                <a:gd name="connsiteX53" fmla="*/ 796995 w 1339053"/>
                <a:gd name="connsiteY53" fmla="*/ 4813768 h 6858000"/>
                <a:gd name="connsiteX54" fmla="*/ 820590 w 1339053"/>
                <a:gd name="connsiteY54" fmla="*/ 4764057 h 6858000"/>
                <a:gd name="connsiteX55" fmla="*/ 864688 w 1339053"/>
                <a:gd name="connsiteY55" fmla="*/ 4714752 h 6858000"/>
                <a:gd name="connsiteX56" fmla="*/ 910485 w 1339053"/>
                <a:gd name="connsiteY56" fmla="*/ 4590911 h 6858000"/>
                <a:gd name="connsiteX57" fmla="*/ 911445 w 1339053"/>
                <a:gd name="connsiteY57" fmla="*/ 4539571 h 6858000"/>
                <a:gd name="connsiteX58" fmla="*/ 900285 w 1339053"/>
                <a:gd name="connsiteY58" fmla="*/ 4445837 h 6858000"/>
                <a:gd name="connsiteX59" fmla="*/ 863237 w 1339053"/>
                <a:gd name="connsiteY59" fmla="*/ 4364703 h 6858000"/>
                <a:gd name="connsiteX60" fmla="*/ 798070 w 1339053"/>
                <a:gd name="connsiteY60" fmla="*/ 4243284 h 6858000"/>
                <a:gd name="connsiteX61" fmla="*/ 817097 w 1339053"/>
                <a:gd name="connsiteY61" fmla="*/ 4054750 h 6858000"/>
                <a:gd name="connsiteX62" fmla="*/ 826251 w 1339053"/>
                <a:gd name="connsiteY62" fmla="*/ 3982801 h 6858000"/>
                <a:gd name="connsiteX63" fmla="*/ 836848 w 1339053"/>
                <a:gd name="connsiteY63" fmla="*/ 3784939 h 6858000"/>
                <a:gd name="connsiteX64" fmla="*/ 841285 w 1339053"/>
                <a:gd name="connsiteY64" fmla="*/ 3766755 h 6858000"/>
                <a:gd name="connsiteX65" fmla="*/ 841284 w 1339053"/>
                <a:gd name="connsiteY65" fmla="*/ 3766755 h 6858000"/>
                <a:gd name="connsiteX66" fmla="*/ 852925 w 1339053"/>
                <a:gd name="connsiteY66" fmla="*/ 3719034 h 6858000"/>
                <a:gd name="connsiteX67" fmla="*/ 857932 w 1339053"/>
                <a:gd name="connsiteY67" fmla="*/ 3696880 h 6858000"/>
                <a:gd name="connsiteX68" fmla="*/ 853534 w 1339053"/>
                <a:gd name="connsiteY68" fmla="*/ 3507036 h 6858000"/>
                <a:gd name="connsiteX69" fmla="*/ 850226 w 1339053"/>
                <a:gd name="connsiteY69" fmla="*/ 3485839 h 6858000"/>
                <a:gd name="connsiteX70" fmla="*/ 0 w 1339053"/>
                <a:gd name="connsiteY70" fmla="*/ 0 h 6858000"/>
                <a:gd name="connsiteX71" fmla="*/ 455609 w 1339053"/>
                <a:gd name="connsiteY71" fmla="*/ 0 h 6858000"/>
                <a:gd name="connsiteX72" fmla="*/ 459171 w 1339053"/>
                <a:gd name="connsiteY72" fmla="*/ 72395 h 6858000"/>
                <a:gd name="connsiteX73" fmla="*/ 460041 w 1339053"/>
                <a:gd name="connsiteY73" fmla="*/ 131917 h 6858000"/>
                <a:gd name="connsiteX74" fmla="*/ 504421 w 1339053"/>
                <a:gd name="connsiteY74" fmla="*/ 389691 h 6858000"/>
                <a:gd name="connsiteX75" fmla="*/ 582097 w 1339053"/>
                <a:gd name="connsiteY75" fmla="*/ 634609 h 6858000"/>
                <a:gd name="connsiteX76" fmla="*/ 702468 w 1339053"/>
                <a:gd name="connsiteY76" fmla="*/ 834019 h 6858000"/>
                <a:gd name="connsiteX77" fmla="*/ 729203 w 1339053"/>
                <a:gd name="connsiteY77" fmla="*/ 887701 h 6858000"/>
                <a:gd name="connsiteX78" fmla="*/ 743787 w 1339053"/>
                <a:gd name="connsiteY78" fmla="*/ 1016355 h 6858000"/>
                <a:gd name="connsiteX79" fmla="*/ 750083 w 1339053"/>
                <a:gd name="connsiteY79" fmla="*/ 1128060 h 6858000"/>
                <a:gd name="connsiteX80" fmla="*/ 768866 w 1339053"/>
                <a:gd name="connsiteY80" fmla="*/ 1213431 h 6858000"/>
                <a:gd name="connsiteX81" fmla="*/ 787802 w 1339053"/>
                <a:gd name="connsiteY81" fmla="*/ 1286432 h 6858000"/>
                <a:gd name="connsiteX82" fmla="*/ 842837 w 1339053"/>
                <a:gd name="connsiteY82" fmla="*/ 1455511 h 6858000"/>
                <a:gd name="connsiteX83" fmla="*/ 877988 w 1339053"/>
                <a:gd name="connsiteY83" fmla="*/ 1634814 h 6858000"/>
                <a:gd name="connsiteX84" fmla="*/ 941063 w 1339053"/>
                <a:gd name="connsiteY84" fmla="*/ 1789731 h 6858000"/>
                <a:gd name="connsiteX85" fmla="*/ 980124 w 1339053"/>
                <a:gd name="connsiteY85" fmla="*/ 1857657 h 6858000"/>
                <a:gd name="connsiteX86" fmla="*/ 984484 w 1339053"/>
                <a:gd name="connsiteY86" fmla="*/ 1976384 h 6858000"/>
                <a:gd name="connsiteX87" fmla="*/ 1007189 w 1339053"/>
                <a:gd name="connsiteY87" fmla="*/ 2110650 h 6858000"/>
                <a:gd name="connsiteX88" fmla="*/ 1039893 w 1339053"/>
                <a:gd name="connsiteY88" fmla="*/ 2211041 h 6858000"/>
                <a:gd name="connsiteX89" fmla="*/ 1059162 w 1339053"/>
                <a:gd name="connsiteY89" fmla="*/ 2286682 h 6858000"/>
                <a:gd name="connsiteX90" fmla="*/ 1070522 w 1339053"/>
                <a:gd name="connsiteY90" fmla="*/ 2388667 h 6858000"/>
                <a:gd name="connsiteX91" fmla="*/ 1093939 w 1339053"/>
                <a:gd name="connsiteY91" fmla="*/ 2494653 h 6858000"/>
                <a:gd name="connsiteX92" fmla="*/ 1112007 w 1339053"/>
                <a:gd name="connsiteY92" fmla="*/ 2548197 h 6858000"/>
                <a:gd name="connsiteX93" fmla="*/ 1138346 w 1339053"/>
                <a:gd name="connsiteY93" fmla="*/ 2649163 h 6858000"/>
                <a:gd name="connsiteX94" fmla="*/ 1160337 w 1339053"/>
                <a:gd name="connsiteY94" fmla="*/ 2751608 h 6858000"/>
                <a:gd name="connsiteX95" fmla="*/ 1165737 w 1339053"/>
                <a:gd name="connsiteY95" fmla="*/ 2933012 h 6858000"/>
                <a:gd name="connsiteX96" fmla="*/ 1202029 w 1339053"/>
                <a:gd name="connsiteY96" fmla="*/ 3107873 h 6858000"/>
                <a:gd name="connsiteX97" fmla="*/ 1225692 w 1339053"/>
                <a:gd name="connsiteY97" fmla="*/ 3244974 h 6858000"/>
                <a:gd name="connsiteX98" fmla="*/ 1243916 w 1339053"/>
                <a:gd name="connsiteY98" fmla="*/ 3326221 h 6858000"/>
                <a:gd name="connsiteX99" fmla="*/ 1293067 w 1339053"/>
                <a:gd name="connsiteY99" fmla="*/ 3480219 h 6858000"/>
                <a:gd name="connsiteX100" fmla="*/ 1308071 w 1339053"/>
                <a:gd name="connsiteY100" fmla="*/ 3585182 h 6858000"/>
                <a:gd name="connsiteX101" fmla="*/ 1295962 w 1339053"/>
                <a:gd name="connsiteY101" fmla="*/ 3584708 h 6858000"/>
                <a:gd name="connsiteX102" fmla="*/ 1118893 w 1339053"/>
                <a:gd name="connsiteY102" fmla="*/ 3568330 h 6858000"/>
                <a:gd name="connsiteX103" fmla="*/ 1094179 w 1339053"/>
                <a:gd name="connsiteY103" fmla="*/ 3567566 h 6858000"/>
                <a:gd name="connsiteX104" fmla="*/ 922719 w 1339053"/>
                <a:gd name="connsiteY104" fmla="*/ 3516472 h 6858000"/>
                <a:gd name="connsiteX105" fmla="*/ 877028 w 1339053"/>
                <a:gd name="connsiteY105" fmla="*/ 3490955 h 6858000"/>
                <a:gd name="connsiteX106" fmla="*/ 850533 w 1339053"/>
                <a:gd name="connsiteY106" fmla="*/ 3481837 h 6858000"/>
                <a:gd name="connsiteX107" fmla="*/ 852113 w 1339053"/>
                <a:gd name="connsiteY107" fmla="*/ 3461170 h 6858000"/>
                <a:gd name="connsiteX108" fmla="*/ 831383 w 1339053"/>
                <a:gd name="connsiteY108" fmla="*/ 3399179 h 6858000"/>
                <a:gd name="connsiteX109" fmla="*/ 743141 w 1339053"/>
                <a:gd name="connsiteY109" fmla="*/ 3320580 h 6858000"/>
                <a:gd name="connsiteX110" fmla="*/ 713221 w 1339053"/>
                <a:gd name="connsiteY110" fmla="*/ 3251241 h 6858000"/>
                <a:gd name="connsiteX111" fmla="*/ 697098 w 1339053"/>
                <a:gd name="connsiteY111" fmla="*/ 3202528 h 6858000"/>
                <a:gd name="connsiteX112" fmla="*/ 664820 w 1339053"/>
                <a:gd name="connsiteY112" fmla="*/ 3154190 h 6858000"/>
                <a:gd name="connsiteX113" fmla="*/ 572501 w 1339053"/>
                <a:gd name="connsiteY113" fmla="*/ 3087312 h 6858000"/>
                <a:gd name="connsiteX114" fmla="*/ 497703 w 1339053"/>
                <a:gd name="connsiteY114" fmla="*/ 3005243 h 6858000"/>
                <a:gd name="connsiteX115" fmla="*/ 476984 w 1339053"/>
                <a:gd name="connsiteY115" fmla="*/ 2892751 h 6858000"/>
                <a:gd name="connsiteX116" fmla="*/ 468947 w 1339053"/>
                <a:gd name="connsiteY116" fmla="*/ 2824527 h 6858000"/>
                <a:gd name="connsiteX117" fmla="*/ 569138 w 1339053"/>
                <a:gd name="connsiteY117" fmla="*/ 2595026 h 6858000"/>
                <a:gd name="connsiteX118" fmla="*/ 645397 w 1339053"/>
                <a:gd name="connsiteY118" fmla="*/ 2440808 h 6858000"/>
                <a:gd name="connsiteX119" fmla="*/ 651820 w 1339053"/>
                <a:gd name="connsiteY119" fmla="*/ 2384384 h 6858000"/>
                <a:gd name="connsiteX120" fmla="*/ 612994 w 1339053"/>
                <a:gd name="connsiteY120" fmla="*/ 2207332 h 6858000"/>
                <a:gd name="connsiteX121" fmla="*/ 620894 w 1339053"/>
                <a:gd name="connsiteY121" fmla="*/ 2046679 h 6858000"/>
                <a:gd name="connsiteX122" fmla="*/ 644614 w 1339053"/>
                <a:gd name="connsiteY122" fmla="*/ 1931265 h 6858000"/>
                <a:gd name="connsiteX123" fmla="*/ 665994 w 1339053"/>
                <a:gd name="connsiteY123" fmla="*/ 1832337 h 6858000"/>
                <a:gd name="connsiteX124" fmla="*/ 678276 w 1339053"/>
                <a:gd name="connsiteY124" fmla="*/ 1709437 h 6858000"/>
                <a:gd name="connsiteX125" fmla="*/ 672955 w 1339053"/>
                <a:gd name="connsiteY125" fmla="*/ 1636123 h 6858000"/>
                <a:gd name="connsiteX126" fmla="*/ 668480 w 1339053"/>
                <a:gd name="connsiteY126" fmla="*/ 1520749 h 6858000"/>
                <a:gd name="connsiteX127" fmla="*/ 653920 w 1339053"/>
                <a:gd name="connsiteY127" fmla="*/ 1399437 h 6858000"/>
                <a:gd name="connsiteX128" fmla="*/ 612686 w 1339053"/>
                <a:gd name="connsiteY128" fmla="*/ 1296979 h 6858000"/>
                <a:gd name="connsiteX129" fmla="*/ 570220 w 1339053"/>
                <a:gd name="connsiteY129" fmla="*/ 1235618 h 6858000"/>
                <a:gd name="connsiteX130" fmla="*/ 529736 w 1339053"/>
                <a:gd name="connsiteY130" fmla="*/ 1081752 h 6858000"/>
                <a:gd name="connsiteX131" fmla="*/ 414305 w 1339053"/>
                <a:gd name="connsiteY131" fmla="*/ 918292 h 6858000"/>
                <a:gd name="connsiteX132" fmla="*/ 373924 w 1339053"/>
                <a:gd name="connsiteY132" fmla="*/ 825689 h 6858000"/>
                <a:gd name="connsiteX133" fmla="*/ 368949 w 1339053"/>
                <a:gd name="connsiteY133" fmla="*/ 778726 h 6858000"/>
                <a:gd name="connsiteX134" fmla="*/ 347020 w 1339053"/>
                <a:gd name="connsiteY134" fmla="*/ 694643 h 6858000"/>
                <a:gd name="connsiteX135" fmla="*/ 327478 w 1339053"/>
                <a:gd name="connsiteY135" fmla="*/ 642898 h 6858000"/>
                <a:gd name="connsiteX136" fmla="*/ 243468 w 1339053"/>
                <a:gd name="connsiteY136" fmla="*/ 491960 h 6858000"/>
                <a:gd name="connsiteX137" fmla="*/ 218930 w 1339053"/>
                <a:gd name="connsiteY137" fmla="*/ 446010 h 6858000"/>
                <a:gd name="connsiteX138" fmla="*/ 180614 w 1339053"/>
                <a:gd name="connsiteY138" fmla="*/ 354892 h 6858000"/>
                <a:gd name="connsiteX139" fmla="*/ 171988 w 1339053"/>
                <a:gd name="connsiteY139" fmla="*/ 317521 h 6858000"/>
                <a:gd name="connsiteX140" fmla="*/ 139875 w 1339053"/>
                <a:gd name="connsiteY140" fmla="*/ 246378 h 6858000"/>
                <a:gd name="connsiteX141" fmla="*/ 51499 w 1339053"/>
                <a:gd name="connsiteY141" fmla="*/ 73211 h 6858000"/>
                <a:gd name="connsiteX142" fmla="*/ 19690 w 1339053"/>
                <a:gd name="connsiteY142" fmla="*/ 36621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</a:cxnLst>
              <a:rect l="l" t="t" r="r" b="b"/>
              <a:pathLst>
                <a:path w="1339053" h="6858000">
                  <a:moveTo>
                    <a:pt x="850532" y="3481838"/>
                  </a:moveTo>
                  <a:lnTo>
                    <a:pt x="877027" y="3490955"/>
                  </a:lnTo>
                  <a:cubicBezTo>
                    <a:pt x="892941" y="3497986"/>
                    <a:pt x="908176" y="3506416"/>
                    <a:pt x="922718" y="3516472"/>
                  </a:cubicBezTo>
                  <a:cubicBezTo>
                    <a:pt x="967062" y="3547282"/>
                    <a:pt x="1027547" y="3564030"/>
                    <a:pt x="1094179" y="3567567"/>
                  </a:cubicBezTo>
                  <a:cubicBezTo>
                    <a:pt x="1102515" y="3567965"/>
                    <a:pt x="1113434" y="3565936"/>
                    <a:pt x="1118891" y="3568331"/>
                  </a:cubicBezTo>
                  <a:cubicBezTo>
                    <a:pt x="1180628" y="3594888"/>
                    <a:pt x="1237753" y="3586304"/>
                    <a:pt x="1295961" y="3584709"/>
                  </a:cubicBezTo>
                  <a:lnTo>
                    <a:pt x="1308070" y="3585183"/>
                  </a:lnTo>
                  <a:lnTo>
                    <a:pt x="1325263" y="3705453"/>
                  </a:lnTo>
                  <a:cubicBezTo>
                    <a:pt x="1328254" y="3727679"/>
                    <a:pt x="1331526" y="3749922"/>
                    <a:pt x="1334107" y="3772268"/>
                  </a:cubicBezTo>
                  <a:lnTo>
                    <a:pt x="1338203" y="3831076"/>
                  </a:lnTo>
                  <a:lnTo>
                    <a:pt x="1338805" y="3839709"/>
                  </a:lnTo>
                  <a:cubicBezTo>
                    <a:pt x="1339996" y="3932341"/>
                    <a:pt x="1336568" y="4025809"/>
                    <a:pt x="1335635" y="4118635"/>
                  </a:cubicBezTo>
                  <a:cubicBezTo>
                    <a:pt x="1335202" y="4148976"/>
                    <a:pt x="1338805" y="4178868"/>
                    <a:pt x="1337171" y="4209403"/>
                  </a:cubicBezTo>
                  <a:cubicBezTo>
                    <a:pt x="1335445" y="4242449"/>
                    <a:pt x="1327565" y="4276129"/>
                    <a:pt x="1325840" y="4309174"/>
                  </a:cubicBezTo>
                  <a:cubicBezTo>
                    <a:pt x="1322853" y="4364122"/>
                    <a:pt x="1323899" y="4418621"/>
                    <a:pt x="1321122" y="4473630"/>
                  </a:cubicBezTo>
                  <a:cubicBezTo>
                    <a:pt x="1315632" y="4579723"/>
                    <a:pt x="1309019" y="4685750"/>
                    <a:pt x="1302196" y="4791709"/>
                  </a:cubicBezTo>
                  <a:cubicBezTo>
                    <a:pt x="1300696" y="4814383"/>
                    <a:pt x="1294244" y="4837504"/>
                    <a:pt x="1293239" y="4860048"/>
                  </a:cubicBezTo>
                  <a:cubicBezTo>
                    <a:pt x="1290785" y="4919957"/>
                    <a:pt x="1289660" y="4979994"/>
                    <a:pt x="1288829" y="5039837"/>
                  </a:cubicBezTo>
                  <a:cubicBezTo>
                    <a:pt x="1288401" y="5076103"/>
                    <a:pt x="1290512" y="5112310"/>
                    <a:pt x="1289584" y="5148703"/>
                  </a:cubicBezTo>
                  <a:cubicBezTo>
                    <a:pt x="1288845" y="5177820"/>
                    <a:pt x="1286193" y="5207193"/>
                    <a:pt x="1282205" y="5236435"/>
                  </a:cubicBezTo>
                  <a:cubicBezTo>
                    <a:pt x="1278784" y="5261619"/>
                    <a:pt x="1270649" y="5286477"/>
                    <a:pt x="1268145" y="5311662"/>
                  </a:cubicBezTo>
                  <a:cubicBezTo>
                    <a:pt x="1261308" y="5379812"/>
                    <a:pt x="1256387" y="5447703"/>
                    <a:pt x="1250547" y="5515595"/>
                  </a:cubicBezTo>
                  <a:cubicBezTo>
                    <a:pt x="1248113" y="5542776"/>
                    <a:pt x="1244054" y="5570023"/>
                    <a:pt x="1243323" y="5596885"/>
                  </a:cubicBezTo>
                  <a:cubicBezTo>
                    <a:pt x="1241082" y="5668709"/>
                    <a:pt x="1241668" y="5740276"/>
                    <a:pt x="1238303" y="5812036"/>
                  </a:cubicBezTo>
                  <a:cubicBezTo>
                    <a:pt x="1235508" y="5871554"/>
                    <a:pt x="1228259" y="5931392"/>
                    <a:pt x="1223551" y="5991171"/>
                  </a:cubicBezTo>
                  <a:cubicBezTo>
                    <a:pt x="1221675" y="6016549"/>
                    <a:pt x="1222415" y="6041609"/>
                    <a:pt x="1219699" y="6066726"/>
                  </a:cubicBezTo>
                  <a:cubicBezTo>
                    <a:pt x="1213776" y="6123024"/>
                    <a:pt x="1205938" y="6179576"/>
                    <a:pt x="1199935" y="6236130"/>
                  </a:cubicBezTo>
                  <a:cubicBezTo>
                    <a:pt x="1196614" y="6268403"/>
                    <a:pt x="1198425" y="6301127"/>
                    <a:pt x="1192857" y="6333267"/>
                  </a:cubicBezTo>
                  <a:cubicBezTo>
                    <a:pt x="1179603" y="6409590"/>
                    <a:pt x="1163470" y="6485591"/>
                    <a:pt x="1148174" y="6561849"/>
                  </a:cubicBezTo>
                  <a:cubicBezTo>
                    <a:pt x="1132370" y="6640486"/>
                    <a:pt x="1117066" y="6719000"/>
                    <a:pt x="1100424" y="6797385"/>
                  </a:cubicBezTo>
                  <a:lnTo>
                    <a:pt x="1085621" y="6858000"/>
                  </a:lnTo>
                  <a:lnTo>
                    <a:pt x="932341" y="6858000"/>
                  </a:lnTo>
                  <a:lnTo>
                    <a:pt x="944496" y="6829656"/>
                  </a:lnTo>
                  <a:cubicBezTo>
                    <a:pt x="964836" y="6776399"/>
                    <a:pt x="953622" y="6744439"/>
                    <a:pt x="913239" y="6720119"/>
                  </a:cubicBezTo>
                  <a:cubicBezTo>
                    <a:pt x="890880" y="6706443"/>
                    <a:pt x="866986" y="6690318"/>
                    <a:pt x="870682" y="6655346"/>
                  </a:cubicBezTo>
                  <a:cubicBezTo>
                    <a:pt x="876846" y="6598274"/>
                    <a:pt x="889503" y="6540954"/>
                    <a:pt x="846442" y="6498594"/>
                  </a:cubicBezTo>
                  <a:cubicBezTo>
                    <a:pt x="862273" y="6487399"/>
                    <a:pt x="871751" y="6480449"/>
                    <a:pt x="881150" y="6473756"/>
                  </a:cubicBezTo>
                  <a:cubicBezTo>
                    <a:pt x="907245" y="6455292"/>
                    <a:pt x="930705" y="6407516"/>
                    <a:pt x="922470" y="6377035"/>
                  </a:cubicBezTo>
                  <a:cubicBezTo>
                    <a:pt x="910652" y="6332192"/>
                    <a:pt x="925705" y="6299028"/>
                    <a:pt x="955039" y="6268585"/>
                  </a:cubicBezTo>
                  <a:cubicBezTo>
                    <a:pt x="1003777" y="6217606"/>
                    <a:pt x="1017630" y="6148240"/>
                    <a:pt x="1024350" y="6083443"/>
                  </a:cubicBezTo>
                  <a:cubicBezTo>
                    <a:pt x="1029590" y="6034553"/>
                    <a:pt x="1028255" y="5980246"/>
                    <a:pt x="999696" y="5938416"/>
                  </a:cubicBezTo>
                  <a:cubicBezTo>
                    <a:pt x="990505" y="5925141"/>
                    <a:pt x="991039" y="5901884"/>
                    <a:pt x="988342" y="5882426"/>
                  </a:cubicBezTo>
                  <a:cubicBezTo>
                    <a:pt x="986229" y="5866254"/>
                    <a:pt x="984774" y="5849442"/>
                    <a:pt x="985444" y="5832438"/>
                  </a:cubicBezTo>
                  <a:cubicBezTo>
                    <a:pt x="986010" y="5814273"/>
                    <a:pt x="985042" y="5793656"/>
                    <a:pt x="992016" y="5777751"/>
                  </a:cubicBezTo>
                  <a:cubicBezTo>
                    <a:pt x="1012886" y="5729456"/>
                    <a:pt x="1014467" y="5686488"/>
                    <a:pt x="995028" y="5641832"/>
                  </a:cubicBezTo>
                  <a:cubicBezTo>
                    <a:pt x="984984" y="5618696"/>
                    <a:pt x="974301" y="5585771"/>
                    <a:pt x="981247" y="5562522"/>
                  </a:cubicBezTo>
                  <a:cubicBezTo>
                    <a:pt x="998041" y="5505913"/>
                    <a:pt x="997454" y="5454379"/>
                    <a:pt x="995131" y="5398075"/>
                  </a:cubicBezTo>
                  <a:cubicBezTo>
                    <a:pt x="993724" y="5361807"/>
                    <a:pt x="997229" y="5322258"/>
                    <a:pt x="997379" y="5283928"/>
                  </a:cubicBezTo>
                  <a:cubicBezTo>
                    <a:pt x="997473" y="5239095"/>
                    <a:pt x="1006631" y="5193105"/>
                    <a:pt x="979617" y="5157396"/>
                  </a:cubicBezTo>
                  <a:cubicBezTo>
                    <a:pt x="976728" y="5153402"/>
                    <a:pt x="978724" y="5144705"/>
                    <a:pt x="976441" y="5139485"/>
                  </a:cubicBezTo>
                  <a:cubicBezTo>
                    <a:pt x="969619" y="5122991"/>
                    <a:pt x="964828" y="5102888"/>
                    <a:pt x="953793" y="5091862"/>
                  </a:cubicBezTo>
                  <a:cubicBezTo>
                    <a:pt x="921506" y="5059884"/>
                    <a:pt x="886609" y="5031900"/>
                    <a:pt x="853056" y="5001787"/>
                  </a:cubicBezTo>
                  <a:cubicBezTo>
                    <a:pt x="845882" y="4995337"/>
                    <a:pt x="836325" y="4988437"/>
                    <a:pt x="833979" y="4978966"/>
                  </a:cubicBezTo>
                  <a:cubicBezTo>
                    <a:pt x="820602" y="4924328"/>
                    <a:pt x="808509" y="4869239"/>
                    <a:pt x="796995" y="4813768"/>
                  </a:cubicBezTo>
                  <a:cubicBezTo>
                    <a:pt x="792418" y="4791474"/>
                    <a:pt x="803209" y="4777314"/>
                    <a:pt x="820590" y="4764057"/>
                  </a:cubicBezTo>
                  <a:cubicBezTo>
                    <a:pt x="837188" y="4751123"/>
                    <a:pt x="855398" y="4734452"/>
                    <a:pt x="864688" y="4714752"/>
                  </a:cubicBezTo>
                  <a:cubicBezTo>
                    <a:pt x="883062" y="4675275"/>
                    <a:pt x="897521" y="4632902"/>
                    <a:pt x="910485" y="4590911"/>
                  </a:cubicBezTo>
                  <a:cubicBezTo>
                    <a:pt x="915338" y="4575199"/>
                    <a:pt x="912978" y="4556131"/>
                    <a:pt x="911445" y="4539571"/>
                  </a:cubicBezTo>
                  <a:cubicBezTo>
                    <a:pt x="908527" y="4508200"/>
                    <a:pt x="900999" y="4477659"/>
                    <a:pt x="900285" y="4445837"/>
                  </a:cubicBezTo>
                  <a:cubicBezTo>
                    <a:pt x="899539" y="4408923"/>
                    <a:pt x="887958" y="4383340"/>
                    <a:pt x="863237" y="4364703"/>
                  </a:cubicBezTo>
                  <a:cubicBezTo>
                    <a:pt x="826431" y="4336971"/>
                    <a:pt x="808536" y="4292507"/>
                    <a:pt x="798070" y="4243284"/>
                  </a:cubicBezTo>
                  <a:cubicBezTo>
                    <a:pt x="784617" y="4180721"/>
                    <a:pt x="805728" y="4117545"/>
                    <a:pt x="817097" y="4054750"/>
                  </a:cubicBezTo>
                  <a:cubicBezTo>
                    <a:pt x="821537" y="4030724"/>
                    <a:pt x="826632" y="4006057"/>
                    <a:pt x="826251" y="3982801"/>
                  </a:cubicBezTo>
                  <a:cubicBezTo>
                    <a:pt x="825347" y="3916709"/>
                    <a:pt x="825150" y="3850833"/>
                    <a:pt x="836848" y="3784939"/>
                  </a:cubicBezTo>
                  <a:lnTo>
                    <a:pt x="841285" y="3766755"/>
                  </a:lnTo>
                  <a:lnTo>
                    <a:pt x="841284" y="3766755"/>
                  </a:lnTo>
                  <a:lnTo>
                    <a:pt x="852925" y="3719034"/>
                  </a:lnTo>
                  <a:cubicBezTo>
                    <a:pt x="855152" y="3711822"/>
                    <a:pt x="856753" y="3704413"/>
                    <a:pt x="857932" y="3696880"/>
                  </a:cubicBezTo>
                  <a:cubicBezTo>
                    <a:pt x="868683" y="3631632"/>
                    <a:pt x="885300" y="3565939"/>
                    <a:pt x="853534" y="3507036"/>
                  </a:cubicBezTo>
                  <a:cubicBezTo>
                    <a:pt x="850623" y="3501622"/>
                    <a:pt x="849992" y="3494020"/>
                    <a:pt x="850226" y="3485839"/>
                  </a:cubicBezTo>
                  <a:close/>
                  <a:moveTo>
                    <a:pt x="0" y="0"/>
                  </a:moveTo>
                  <a:lnTo>
                    <a:pt x="455609" y="0"/>
                  </a:lnTo>
                  <a:lnTo>
                    <a:pt x="459171" y="72395"/>
                  </a:lnTo>
                  <a:cubicBezTo>
                    <a:pt x="459671" y="92301"/>
                    <a:pt x="456894" y="113171"/>
                    <a:pt x="460041" y="131917"/>
                  </a:cubicBezTo>
                  <a:cubicBezTo>
                    <a:pt x="474213" y="218122"/>
                    <a:pt x="492031" y="302910"/>
                    <a:pt x="504421" y="389691"/>
                  </a:cubicBezTo>
                  <a:cubicBezTo>
                    <a:pt x="517349" y="479177"/>
                    <a:pt x="539516" y="562489"/>
                    <a:pt x="582097" y="634609"/>
                  </a:cubicBezTo>
                  <a:cubicBezTo>
                    <a:pt x="621686" y="701573"/>
                    <a:pt x="662589" y="767248"/>
                    <a:pt x="702468" y="834019"/>
                  </a:cubicBezTo>
                  <a:cubicBezTo>
                    <a:pt x="712587" y="850968"/>
                    <a:pt x="725536" y="867665"/>
                    <a:pt x="729203" y="887701"/>
                  </a:cubicBezTo>
                  <a:cubicBezTo>
                    <a:pt x="736973" y="929321"/>
                    <a:pt x="740155" y="973193"/>
                    <a:pt x="743787" y="1016355"/>
                  </a:cubicBezTo>
                  <a:cubicBezTo>
                    <a:pt x="746786" y="1053398"/>
                    <a:pt x="745800" y="1091467"/>
                    <a:pt x="750083" y="1128060"/>
                  </a:cubicBezTo>
                  <a:cubicBezTo>
                    <a:pt x="753428" y="1157309"/>
                    <a:pt x="762038" y="1185083"/>
                    <a:pt x="768866" y="1213431"/>
                  </a:cubicBezTo>
                  <a:cubicBezTo>
                    <a:pt x="774767" y="1238107"/>
                    <a:pt x="778357" y="1264327"/>
                    <a:pt x="787802" y="1286432"/>
                  </a:cubicBezTo>
                  <a:cubicBezTo>
                    <a:pt x="810582" y="1340304"/>
                    <a:pt x="832653" y="1394242"/>
                    <a:pt x="842837" y="1455511"/>
                  </a:cubicBezTo>
                  <a:cubicBezTo>
                    <a:pt x="853049" y="1515944"/>
                    <a:pt x="867276" y="1574511"/>
                    <a:pt x="877988" y="1634814"/>
                  </a:cubicBezTo>
                  <a:cubicBezTo>
                    <a:pt x="888390" y="1693895"/>
                    <a:pt x="902813" y="1748857"/>
                    <a:pt x="941063" y="1789731"/>
                  </a:cubicBezTo>
                  <a:cubicBezTo>
                    <a:pt x="957906" y="1807908"/>
                    <a:pt x="975122" y="1831564"/>
                    <a:pt x="980124" y="1857657"/>
                  </a:cubicBezTo>
                  <a:cubicBezTo>
                    <a:pt x="987207" y="1894833"/>
                    <a:pt x="980788" y="1937150"/>
                    <a:pt x="984484" y="1976384"/>
                  </a:cubicBezTo>
                  <a:cubicBezTo>
                    <a:pt x="988781" y="2022576"/>
                    <a:pt x="988793" y="2074493"/>
                    <a:pt x="1007189" y="2110650"/>
                  </a:cubicBezTo>
                  <a:cubicBezTo>
                    <a:pt x="1023612" y="2142809"/>
                    <a:pt x="1034723" y="2173610"/>
                    <a:pt x="1039893" y="2211041"/>
                  </a:cubicBezTo>
                  <a:cubicBezTo>
                    <a:pt x="1043484" y="2237261"/>
                    <a:pt x="1057690" y="2260269"/>
                    <a:pt x="1059162" y="2286682"/>
                  </a:cubicBezTo>
                  <a:cubicBezTo>
                    <a:pt x="1061252" y="2321469"/>
                    <a:pt x="1060754" y="2355740"/>
                    <a:pt x="1070522" y="2388667"/>
                  </a:cubicBezTo>
                  <a:cubicBezTo>
                    <a:pt x="1080600" y="2422815"/>
                    <a:pt x="1085513" y="2459602"/>
                    <a:pt x="1093939" y="2494653"/>
                  </a:cubicBezTo>
                  <a:cubicBezTo>
                    <a:pt x="1098500" y="2513273"/>
                    <a:pt x="1106866" y="2529964"/>
                    <a:pt x="1112007" y="2548197"/>
                  </a:cubicBezTo>
                  <a:cubicBezTo>
                    <a:pt x="1121409" y="2581573"/>
                    <a:pt x="1130232" y="2615336"/>
                    <a:pt x="1138346" y="2649163"/>
                  </a:cubicBezTo>
                  <a:cubicBezTo>
                    <a:pt x="1146465" y="2682988"/>
                    <a:pt x="1157699" y="2716368"/>
                    <a:pt x="1160337" y="2751608"/>
                  </a:cubicBezTo>
                  <a:cubicBezTo>
                    <a:pt x="1164714" y="2811646"/>
                    <a:pt x="1159211" y="2873999"/>
                    <a:pt x="1165737" y="2933012"/>
                  </a:cubicBezTo>
                  <a:cubicBezTo>
                    <a:pt x="1172445" y="2992925"/>
                    <a:pt x="1185964" y="3051556"/>
                    <a:pt x="1202029" y="3107873"/>
                  </a:cubicBezTo>
                  <a:cubicBezTo>
                    <a:pt x="1214635" y="3152396"/>
                    <a:pt x="1227749" y="3194534"/>
                    <a:pt x="1225692" y="3244974"/>
                  </a:cubicBezTo>
                  <a:cubicBezTo>
                    <a:pt x="1224565" y="3273123"/>
                    <a:pt x="1231196" y="3305079"/>
                    <a:pt x="1243916" y="3326221"/>
                  </a:cubicBezTo>
                  <a:cubicBezTo>
                    <a:pt x="1271701" y="3372044"/>
                    <a:pt x="1285247" y="3423911"/>
                    <a:pt x="1293067" y="3480219"/>
                  </a:cubicBezTo>
                  <a:lnTo>
                    <a:pt x="1308071" y="3585182"/>
                  </a:lnTo>
                  <a:lnTo>
                    <a:pt x="1295962" y="3584708"/>
                  </a:lnTo>
                  <a:cubicBezTo>
                    <a:pt x="1237754" y="3586303"/>
                    <a:pt x="1180629" y="3594888"/>
                    <a:pt x="1118893" y="3568330"/>
                  </a:cubicBezTo>
                  <a:cubicBezTo>
                    <a:pt x="1113435" y="3565936"/>
                    <a:pt x="1102517" y="3567964"/>
                    <a:pt x="1094179" y="3567566"/>
                  </a:cubicBezTo>
                  <a:cubicBezTo>
                    <a:pt x="1027548" y="3564029"/>
                    <a:pt x="967064" y="3547281"/>
                    <a:pt x="922719" y="3516472"/>
                  </a:cubicBezTo>
                  <a:cubicBezTo>
                    <a:pt x="908178" y="3506414"/>
                    <a:pt x="892942" y="3497984"/>
                    <a:pt x="877028" y="3490955"/>
                  </a:cubicBezTo>
                  <a:lnTo>
                    <a:pt x="850533" y="3481837"/>
                  </a:lnTo>
                  <a:lnTo>
                    <a:pt x="852113" y="3461170"/>
                  </a:lnTo>
                  <a:cubicBezTo>
                    <a:pt x="854391" y="3434500"/>
                    <a:pt x="848474" y="3414331"/>
                    <a:pt x="831383" y="3399179"/>
                  </a:cubicBezTo>
                  <a:cubicBezTo>
                    <a:pt x="801767" y="3373388"/>
                    <a:pt x="773654" y="3344957"/>
                    <a:pt x="743141" y="3320580"/>
                  </a:cubicBezTo>
                  <a:cubicBezTo>
                    <a:pt x="722236" y="3303685"/>
                    <a:pt x="714543" y="3281842"/>
                    <a:pt x="713221" y="3251241"/>
                  </a:cubicBezTo>
                  <a:cubicBezTo>
                    <a:pt x="712555" y="3234106"/>
                    <a:pt x="704768" y="3217029"/>
                    <a:pt x="697098" y="3202528"/>
                  </a:cubicBezTo>
                  <a:cubicBezTo>
                    <a:pt x="687845" y="3184997"/>
                    <a:pt x="672212" y="3172554"/>
                    <a:pt x="664820" y="3154190"/>
                  </a:cubicBezTo>
                  <a:cubicBezTo>
                    <a:pt x="646169" y="3109209"/>
                    <a:pt x="616744" y="3087991"/>
                    <a:pt x="572501" y="3087312"/>
                  </a:cubicBezTo>
                  <a:cubicBezTo>
                    <a:pt x="533259" y="3086763"/>
                    <a:pt x="493731" y="3044085"/>
                    <a:pt x="497703" y="3005243"/>
                  </a:cubicBezTo>
                  <a:cubicBezTo>
                    <a:pt x="502030" y="2962279"/>
                    <a:pt x="490540" y="2928257"/>
                    <a:pt x="476984" y="2892751"/>
                  </a:cubicBezTo>
                  <a:cubicBezTo>
                    <a:pt x="469363" y="2872905"/>
                    <a:pt x="465404" y="2847135"/>
                    <a:pt x="468947" y="2824527"/>
                  </a:cubicBezTo>
                  <a:cubicBezTo>
                    <a:pt x="482188" y="2738605"/>
                    <a:pt x="520979" y="2665650"/>
                    <a:pt x="569138" y="2595026"/>
                  </a:cubicBezTo>
                  <a:cubicBezTo>
                    <a:pt x="600577" y="2548865"/>
                    <a:pt x="622260" y="2493483"/>
                    <a:pt x="645397" y="2440808"/>
                  </a:cubicBezTo>
                  <a:cubicBezTo>
                    <a:pt x="652529" y="2424387"/>
                    <a:pt x="655029" y="2401457"/>
                    <a:pt x="651820" y="2384384"/>
                  </a:cubicBezTo>
                  <a:cubicBezTo>
                    <a:pt x="640949" y="2324596"/>
                    <a:pt x="629163" y="2264805"/>
                    <a:pt x="612994" y="2207332"/>
                  </a:cubicBezTo>
                  <a:cubicBezTo>
                    <a:pt x="597678" y="2153787"/>
                    <a:pt x="601053" y="2099808"/>
                    <a:pt x="620894" y="2046679"/>
                  </a:cubicBezTo>
                  <a:cubicBezTo>
                    <a:pt x="635367" y="2007977"/>
                    <a:pt x="641110" y="1970814"/>
                    <a:pt x="644614" y="1931265"/>
                  </a:cubicBezTo>
                  <a:cubicBezTo>
                    <a:pt x="647465" y="1898285"/>
                    <a:pt x="653360" y="1862859"/>
                    <a:pt x="665994" y="1832337"/>
                  </a:cubicBezTo>
                  <a:cubicBezTo>
                    <a:pt x="683779" y="1789578"/>
                    <a:pt x="688928" y="1751381"/>
                    <a:pt x="678276" y="1709437"/>
                  </a:cubicBezTo>
                  <a:cubicBezTo>
                    <a:pt x="672576" y="1687079"/>
                    <a:pt x="673987" y="1660990"/>
                    <a:pt x="672955" y="1636123"/>
                  </a:cubicBezTo>
                  <a:cubicBezTo>
                    <a:pt x="671272" y="1597795"/>
                    <a:pt x="671867" y="1558758"/>
                    <a:pt x="668480" y="1520749"/>
                  </a:cubicBezTo>
                  <a:cubicBezTo>
                    <a:pt x="665050" y="1479903"/>
                    <a:pt x="655019" y="1440408"/>
                    <a:pt x="653920" y="1399437"/>
                  </a:cubicBezTo>
                  <a:cubicBezTo>
                    <a:pt x="652652" y="1355309"/>
                    <a:pt x="639893" y="1323154"/>
                    <a:pt x="612686" y="1296979"/>
                  </a:cubicBezTo>
                  <a:cubicBezTo>
                    <a:pt x="595576" y="1280408"/>
                    <a:pt x="578401" y="1259588"/>
                    <a:pt x="570220" y="1235618"/>
                  </a:cubicBezTo>
                  <a:cubicBezTo>
                    <a:pt x="553631" y="1186194"/>
                    <a:pt x="545669" y="1131821"/>
                    <a:pt x="529736" y="1081752"/>
                  </a:cubicBezTo>
                  <a:cubicBezTo>
                    <a:pt x="507466" y="1011390"/>
                    <a:pt x="481332" y="944631"/>
                    <a:pt x="414305" y="918292"/>
                  </a:cubicBezTo>
                  <a:cubicBezTo>
                    <a:pt x="377314" y="903769"/>
                    <a:pt x="368843" y="874065"/>
                    <a:pt x="373924" y="825689"/>
                  </a:cubicBezTo>
                  <a:cubicBezTo>
                    <a:pt x="375689" y="809590"/>
                    <a:pt x="376722" y="786203"/>
                    <a:pt x="368949" y="778726"/>
                  </a:cubicBezTo>
                  <a:cubicBezTo>
                    <a:pt x="345838" y="756354"/>
                    <a:pt x="349308" y="725824"/>
                    <a:pt x="347020" y="694643"/>
                  </a:cubicBezTo>
                  <a:cubicBezTo>
                    <a:pt x="345704" y="675894"/>
                    <a:pt x="339306" y="651346"/>
                    <a:pt x="327478" y="642898"/>
                  </a:cubicBezTo>
                  <a:cubicBezTo>
                    <a:pt x="279698" y="608395"/>
                    <a:pt x="263590" y="549247"/>
                    <a:pt x="243468" y="491960"/>
                  </a:cubicBezTo>
                  <a:cubicBezTo>
                    <a:pt x="237433" y="475142"/>
                    <a:pt x="230250" y="456843"/>
                    <a:pt x="218930" y="446010"/>
                  </a:cubicBezTo>
                  <a:cubicBezTo>
                    <a:pt x="194433" y="422927"/>
                    <a:pt x="180036" y="395344"/>
                    <a:pt x="180614" y="354892"/>
                  </a:cubicBezTo>
                  <a:cubicBezTo>
                    <a:pt x="180923" y="342010"/>
                    <a:pt x="176523" y="328798"/>
                    <a:pt x="171988" y="317521"/>
                  </a:cubicBezTo>
                  <a:cubicBezTo>
                    <a:pt x="162052" y="293291"/>
                    <a:pt x="148442" y="271315"/>
                    <a:pt x="139875" y="246378"/>
                  </a:cubicBezTo>
                  <a:cubicBezTo>
                    <a:pt x="117577" y="182780"/>
                    <a:pt x="95749" y="119890"/>
                    <a:pt x="51499" y="73211"/>
                  </a:cubicBezTo>
                  <a:cubicBezTo>
                    <a:pt x="40691" y="61834"/>
                    <a:pt x="29467" y="49763"/>
                    <a:pt x="19690" y="36621"/>
                  </a:cubicBezTo>
                  <a:close/>
                </a:path>
              </a:pathLst>
            </a:custGeom>
            <a:blipFill dpi="0" rotWithShape="1">
              <a:blip r:embed="rId4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64386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311BE96-F121-2A45-BFF2-7EADEF55D8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>
                <a:solidFill>
                  <a:srgbClr val="941100"/>
                </a:solidFill>
                <a:latin typeface="Avenir Roman" panose="02000503020000020003" pitchFamily="2" charset="0"/>
              </a:rPr>
              <a:t>Egyéb szövődmények alakulása</a:t>
            </a:r>
            <a:br>
              <a:rPr lang="hu-HU" dirty="0">
                <a:solidFill>
                  <a:srgbClr val="941100"/>
                </a:solidFill>
                <a:latin typeface="Avenir Roman" panose="02000503020000020003" pitchFamily="2" charset="0"/>
              </a:rPr>
            </a:br>
            <a:r>
              <a:rPr lang="hu-HU" dirty="0">
                <a:solidFill>
                  <a:srgbClr val="941100"/>
                </a:solidFill>
                <a:latin typeface="Avenir Roman" panose="02000503020000020003" pitchFamily="2" charset="0"/>
              </a:rPr>
              <a:t>Meglassult gyomorürülés</a:t>
            </a:r>
            <a:endParaRPr lang="hu-HU" dirty="0"/>
          </a:p>
        </p:txBody>
      </p:sp>
      <p:sp>
        <p:nvSpPr>
          <p:cNvPr id="5" name="Tartalom helye 4">
            <a:extLst>
              <a:ext uri="{FF2B5EF4-FFF2-40B4-BE49-F238E27FC236}">
                <a16:creationId xmlns:a16="http://schemas.microsoft.com/office/drawing/2014/main" id="{D1387852-24E7-F84B-B975-10A0B50174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7 fő</a:t>
            </a:r>
          </a:p>
          <a:p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Posztoperatív harmadik napon túli </a:t>
            </a:r>
            <a:r>
              <a:rPr lang="hu-HU" dirty="0" err="1">
                <a:latin typeface="Arial" panose="020B0604020202020204" pitchFamily="34" charset="0"/>
                <a:cs typeface="Arial" panose="020B0604020202020204" pitchFamily="34" charset="0"/>
              </a:rPr>
              <a:t>nasogastricus</a:t>
            </a: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 szonda igény</a:t>
            </a:r>
          </a:p>
          <a:p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Tartós hányás miatt vissza kell helyezni a szondát</a:t>
            </a:r>
          </a:p>
          <a:p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Posztoperatív hetedik napon túl sem tolerálja a szilárd táplálékot</a:t>
            </a:r>
          </a:p>
        </p:txBody>
      </p:sp>
    </p:spTree>
    <p:extLst>
      <p:ext uri="{BB962C8B-B14F-4D97-AF65-F5344CB8AC3E}">
        <p14:creationId xmlns:p14="http://schemas.microsoft.com/office/powerpoint/2010/main" val="7042514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8703615-0E20-614E-BC1D-118EFC11FC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>
                <a:solidFill>
                  <a:srgbClr val="941100"/>
                </a:solidFill>
                <a:latin typeface="Avenir Roman" panose="02000503020000020003" pitchFamily="2" charset="0"/>
              </a:rPr>
              <a:t>Egyéb szövődmények alakulása a PCT vonatkozásában</a:t>
            </a:r>
            <a:endParaRPr lang="hu-HU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C846624A-643C-EB4E-BE88-A132103139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577" y="2500406"/>
            <a:ext cx="5798182" cy="3416300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85E6E604-AA25-CE49-9D0A-D297700623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2500406"/>
            <a:ext cx="5896535" cy="3416300"/>
          </a:xfrm>
          <a:prstGeom prst="rect">
            <a:avLst/>
          </a:prstGeom>
        </p:spPr>
      </p:pic>
      <p:sp>
        <p:nvSpPr>
          <p:cNvPr id="8" name="Szövegdoboz 7">
            <a:extLst>
              <a:ext uri="{FF2B5EF4-FFF2-40B4-BE49-F238E27FC236}">
                <a16:creationId xmlns:a16="http://schemas.microsoft.com/office/drawing/2014/main" id="{862A5023-DED0-EF48-931C-1C515A1BE3D2}"/>
              </a:ext>
            </a:extLst>
          </p:cNvPr>
          <p:cNvSpPr txBox="1"/>
          <p:nvPr/>
        </p:nvSpPr>
        <p:spPr>
          <a:xfrm>
            <a:off x="1556718" y="1676349"/>
            <a:ext cx="36619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dirty="0">
                <a:latin typeface="Avenir Roman" panose="02000503020000020003" pitchFamily="2" charset="0"/>
              </a:rPr>
              <a:t>Meglassult gyomorürülés</a:t>
            </a:r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B306CC00-C87B-8447-A7F5-46B89F983A06}"/>
              </a:ext>
            </a:extLst>
          </p:cNvPr>
          <p:cNvSpPr txBox="1"/>
          <p:nvPr/>
        </p:nvSpPr>
        <p:spPr>
          <a:xfrm>
            <a:off x="7755467" y="1673704"/>
            <a:ext cx="33188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dirty="0">
                <a:latin typeface="Avenir Roman" panose="02000503020000020003" pitchFamily="2" charset="0"/>
              </a:rPr>
              <a:t>Sebészeti szövődmény</a:t>
            </a:r>
          </a:p>
        </p:txBody>
      </p:sp>
    </p:spTree>
    <p:extLst>
      <p:ext uri="{BB962C8B-B14F-4D97-AF65-F5344CB8AC3E}">
        <p14:creationId xmlns:p14="http://schemas.microsoft.com/office/powerpoint/2010/main" val="36754029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D28992E-E883-D340-8C14-3E8A317483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407729" cy="712561"/>
          </a:xfrm>
        </p:spPr>
        <p:txBody>
          <a:bodyPr/>
          <a:lstStyle/>
          <a:p>
            <a:r>
              <a:rPr lang="hu-HU" dirty="0">
                <a:solidFill>
                  <a:srgbClr val="941100"/>
                </a:solidFill>
                <a:latin typeface="Avenir Book" panose="02000503020000020003" pitchFamily="2" charset="0"/>
              </a:rPr>
              <a:t>Bevezetés</a:t>
            </a:r>
            <a:endParaRPr lang="hu-HU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74C7CC58-FB91-A740-B8F2-68B5137319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3329047"/>
            <a:ext cx="10030691" cy="901731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6EB57166-F1F1-384F-B8C0-97B51146E4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0057" y="1484449"/>
            <a:ext cx="10118411" cy="909617"/>
          </a:xfrm>
          <a:prstGeom prst="rect">
            <a:avLst/>
          </a:prstGeom>
        </p:spPr>
      </p:pic>
      <p:pic>
        <p:nvPicPr>
          <p:cNvPr id="13" name="Kép 12">
            <a:extLst>
              <a:ext uri="{FF2B5EF4-FFF2-40B4-BE49-F238E27FC236}">
                <a16:creationId xmlns:a16="http://schemas.microsoft.com/office/drawing/2014/main" id="{C2F353B9-AEA9-7C41-B3B6-BFE7ED1CA6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075" y="2410691"/>
            <a:ext cx="10190018" cy="901731"/>
          </a:xfrm>
          <a:prstGeom prst="rect">
            <a:avLst/>
          </a:prstGeom>
        </p:spPr>
      </p:pic>
      <p:pic>
        <p:nvPicPr>
          <p:cNvPr id="15" name="Kép 14">
            <a:extLst>
              <a:ext uri="{FF2B5EF4-FFF2-40B4-BE49-F238E27FC236}">
                <a16:creationId xmlns:a16="http://schemas.microsoft.com/office/drawing/2014/main" id="{0A527847-F768-FD48-896C-9708781257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916" y="5294804"/>
            <a:ext cx="10030691" cy="901731"/>
          </a:xfrm>
          <a:prstGeom prst="rect">
            <a:avLst/>
          </a:prstGeom>
        </p:spPr>
      </p:pic>
      <p:pic>
        <p:nvPicPr>
          <p:cNvPr id="17" name="Kép 16">
            <a:extLst>
              <a:ext uri="{FF2B5EF4-FFF2-40B4-BE49-F238E27FC236}">
                <a16:creationId xmlns:a16="http://schemas.microsoft.com/office/drawing/2014/main" id="{213C0FD3-7C72-0F42-8C49-1878279DFF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4738" y="4303613"/>
            <a:ext cx="10030691" cy="901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1123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zövegdoboz 4">
            <a:extLst>
              <a:ext uri="{FF2B5EF4-FFF2-40B4-BE49-F238E27FC236}">
                <a16:creationId xmlns:a16="http://schemas.microsoft.com/office/drawing/2014/main" id="{445FD4E0-CD42-804D-8E08-018D422898E8}"/>
              </a:ext>
            </a:extLst>
          </p:cNvPr>
          <p:cNvSpPr txBox="1"/>
          <p:nvPr/>
        </p:nvSpPr>
        <p:spPr>
          <a:xfrm>
            <a:off x="1534332" y="1038385"/>
            <a:ext cx="32546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400" dirty="0">
                <a:solidFill>
                  <a:srgbClr val="941100"/>
                </a:solidFill>
                <a:latin typeface="Avenir Book" panose="02000503020000020003" pitchFamily="2" charset="0"/>
              </a:rPr>
              <a:t>Bevezetés</a:t>
            </a:r>
            <a:endParaRPr lang="hu-HU" dirty="0">
              <a:latin typeface="Avenir Book" panose="02000503020000020003" pitchFamily="2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A6D6E72-4C5F-D841-B907-5729B87B2D9E}"/>
              </a:ext>
            </a:extLst>
          </p:cNvPr>
          <p:cNvSpPr/>
          <p:nvPr/>
        </p:nvSpPr>
        <p:spPr>
          <a:xfrm>
            <a:off x="1766807" y="3569236"/>
            <a:ext cx="9221365" cy="867130"/>
          </a:xfrm>
          <a:prstGeom prst="rect">
            <a:avLst/>
          </a:prstGeom>
          <a:solidFill>
            <a:srgbClr val="941100"/>
          </a:solidFill>
          <a:ln>
            <a:solidFill>
              <a:srgbClr val="941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62E77F8-95D7-0F41-8787-91572B1E4FD9}"/>
              </a:ext>
            </a:extLst>
          </p:cNvPr>
          <p:cNvSpPr/>
          <p:nvPr/>
        </p:nvSpPr>
        <p:spPr>
          <a:xfrm>
            <a:off x="1642820" y="3693996"/>
            <a:ext cx="9221365" cy="867130"/>
          </a:xfrm>
          <a:prstGeom prst="rect">
            <a:avLst/>
          </a:prstGeom>
          <a:solidFill>
            <a:schemeClr val="bg1"/>
          </a:solidFill>
          <a:ln>
            <a:solidFill>
              <a:srgbClr val="941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65E6CD93-876F-BC4E-B294-9FD4E95E4C31}"/>
              </a:ext>
            </a:extLst>
          </p:cNvPr>
          <p:cNvSpPr txBox="1"/>
          <p:nvPr/>
        </p:nvSpPr>
        <p:spPr>
          <a:xfrm>
            <a:off x="1859796" y="3832707"/>
            <a:ext cx="88030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>
                <a:latin typeface="Avenir Book" panose="02000503020000020003" pitchFamily="2" charset="0"/>
              </a:rPr>
              <a:t>A műtéti szakellátást követően kialakuló szövődmények morbiditása továbbra is magas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C118E6C-740B-6E47-A0C4-6CEB2991D299}"/>
              </a:ext>
            </a:extLst>
          </p:cNvPr>
          <p:cNvSpPr/>
          <p:nvPr/>
        </p:nvSpPr>
        <p:spPr>
          <a:xfrm>
            <a:off x="1766807" y="5057073"/>
            <a:ext cx="9221365" cy="867130"/>
          </a:xfrm>
          <a:prstGeom prst="rect">
            <a:avLst/>
          </a:prstGeom>
          <a:solidFill>
            <a:srgbClr val="941100"/>
          </a:solidFill>
          <a:ln>
            <a:solidFill>
              <a:srgbClr val="941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D3BC93C-331E-8940-800D-1DABF7EC3A68}"/>
              </a:ext>
            </a:extLst>
          </p:cNvPr>
          <p:cNvSpPr/>
          <p:nvPr/>
        </p:nvSpPr>
        <p:spPr>
          <a:xfrm>
            <a:off x="1642820" y="5181833"/>
            <a:ext cx="9221365" cy="867130"/>
          </a:xfrm>
          <a:prstGeom prst="rect">
            <a:avLst/>
          </a:prstGeom>
          <a:solidFill>
            <a:schemeClr val="bg1"/>
          </a:solidFill>
          <a:ln>
            <a:solidFill>
              <a:srgbClr val="941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zövegdoboz 8">
            <a:extLst>
              <a:ext uri="{FF2B5EF4-FFF2-40B4-BE49-F238E27FC236}">
                <a16:creationId xmlns:a16="http://schemas.microsoft.com/office/drawing/2014/main" id="{0DF8640B-F4B5-8844-8771-892C329401EC}"/>
              </a:ext>
            </a:extLst>
          </p:cNvPr>
          <p:cNvSpPr txBox="1"/>
          <p:nvPr/>
        </p:nvSpPr>
        <p:spPr>
          <a:xfrm>
            <a:off x="1859796" y="5320544"/>
            <a:ext cx="880303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>
                <a:latin typeface="Avenir Book" panose="02000503020000020003" pitchFamily="2" charset="0"/>
              </a:rPr>
              <a:t>Időben történő felismerésükben kiemelkedő szerep jut a mindennapi klinikai gyakorlatban konvencionális jelleggel alkalmazható markereknek</a:t>
            </a:r>
          </a:p>
          <a:p>
            <a:endParaRPr lang="hu-HU" sz="2000" dirty="0">
              <a:latin typeface="Avenir Book" panose="02000503020000020003" pitchFamily="2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6933E00-F308-FF4B-9A52-227363C72624}"/>
              </a:ext>
            </a:extLst>
          </p:cNvPr>
          <p:cNvSpPr/>
          <p:nvPr/>
        </p:nvSpPr>
        <p:spPr>
          <a:xfrm>
            <a:off x="1766807" y="2003672"/>
            <a:ext cx="9221365" cy="867130"/>
          </a:xfrm>
          <a:prstGeom prst="rect">
            <a:avLst/>
          </a:prstGeom>
          <a:solidFill>
            <a:srgbClr val="941100"/>
          </a:solidFill>
          <a:ln>
            <a:solidFill>
              <a:srgbClr val="941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14A9CF6-5FFF-F041-8FE4-0E92092160C5}"/>
              </a:ext>
            </a:extLst>
          </p:cNvPr>
          <p:cNvSpPr/>
          <p:nvPr/>
        </p:nvSpPr>
        <p:spPr>
          <a:xfrm>
            <a:off x="1642820" y="2128432"/>
            <a:ext cx="9221365" cy="867130"/>
          </a:xfrm>
          <a:prstGeom prst="rect">
            <a:avLst/>
          </a:prstGeom>
          <a:solidFill>
            <a:schemeClr val="bg1"/>
          </a:solidFill>
          <a:ln>
            <a:solidFill>
              <a:srgbClr val="941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Szövegdoboz 7">
            <a:extLst>
              <a:ext uri="{FF2B5EF4-FFF2-40B4-BE49-F238E27FC236}">
                <a16:creationId xmlns:a16="http://schemas.microsoft.com/office/drawing/2014/main" id="{743F2380-B9F0-804F-9711-C1E40AB7619F}"/>
              </a:ext>
            </a:extLst>
          </p:cNvPr>
          <p:cNvSpPr txBox="1"/>
          <p:nvPr/>
        </p:nvSpPr>
        <p:spPr>
          <a:xfrm>
            <a:off x="1859797" y="2386932"/>
            <a:ext cx="81115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000" dirty="0">
                <a:latin typeface="Avenir Book" panose="02000503020000020003" pitchFamily="2" charset="0"/>
              </a:rPr>
              <a:t>A hasnyálmirigyrák becsült túlélése napjainkban is kevesebb, mint 5%</a:t>
            </a:r>
          </a:p>
        </p:txBody>
      </p:sp>
    </p:spTree>
    <p:extLst>
      <p:ext uri="{BB962C8B-B14F-4D97-AF65-F5344CB8AC3E}">
        <p14:creationId xmlns:p14="http://schemas.microsoft.com/office/powerpoint/2010/main" val="31806057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riangle 4">
            <a:extLst>
              <a:ext uri="{FF2B5EF4-FFF2-40B4-BE49-F238E27FC236}">
                <a16:creationId xmlns:a16="http://schemas.microsoft.com/office/drawing/2014/main" id="{390CBF18-82A1-8F44-B5C1-208FD3FE5FA0}"/>
              </a:ext>
            </a:extLst>
          </p:cNvPr>
          <p:cNvSpPr/>
          <p:nvPr/>
        </p:nvSpPr>
        <p:spPr>
          <a:xfrm rot="5400000">
            <a:off x="741406" y="1890586"/>
            <a:ext cx="3855802" cy="3323967"/>
          </a:xfrm>
          <a:prstGeom prst="triangle">
            <a:avLst/>
          </a:prstGeom>
          <a:solidFill>
            <a:srgbClr val="941100"/>
          </a:solidFill>
          <a:ln>
            <a:solidFill>
              <a:srgbClr val="941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ADA53A5A-3410-7B4A-B895-5935D69F07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>
                <a:solidFill>
                  <a:srgbClr val="941100"/>
                </a:solidFill>
                <a:latin typeface="Avenir Roman" panose="02000503020000020003" pitchFamily="2" charset="0"/>
              </a:rPr>
              <a:t>Cél</a:t>
            </a:r>
            <a:r>
              <a:rPr lang="hu-HU" dirty="0">
                <a:solidFill>
                  <a:srgbClr val="941100"/>
                </a:solidFill>
              </a:rPr>
              <a:t> </a:t>
            </a:r>
            <a:r>
              <a:rPr lang="hu-HU" dirty="0">
                <a:solidFill>
                  <a:srgbClr val="941100"/>
                </a:solidFill>
                <a:latin typeface="Avenir Roman" panose="02000503020000020003" pitchFamily="2" charset="0"/>
              </a:rPr>
              <a:t>kitűzés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890C580-D785-C04A-9973-A3A06024A6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5697" y="1342458"/>
            <a:ext cx="6238103" cy="456281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hu-HU" dirty="0">
                <a:latin typeface="Avenir Roman" panose="02000503020000020003" pitchFamily="2" charset="0"/>
              </a:rPr>
              <a:t>A hagyományos és ún. non-konvencionálisan használt markerek összehasonlítása a hasnyálmirigyrák ellenes műtétek posztoperatív szövődményeinek előrejelzésében</a:t>
            </a:r>
          </a:p>
        </p:txBody>
      </p:sp>
      <p:sp>
        <p:nvSpPr>
          <p:cNvPr id="4" name="Triangle 3">
            <a:extLst>
              <a:ext uri="{FF2B5EF4-FFF2-40B4-BE49-F238E27FC236}">
                <a16:creationId xmlns:a16="http://schemas.microsoft.com/office/drawing/2014/main" id="{C6EFA9ED-2005-0842-BC6D-5FCB8AE96B29}"/>
              </a:ext>
            </a:extLst>
          </p:cNvPr>
          <p:cNvSpPr/>
          <p:nvPr/>
        </p:nvSpPr>
        <p:spPr>
          <a:xfrm rot="5400000">
            <a:off x="976184" y="2248930"/>
            <a:ext cx="3855802" cy="3323967"/>
          </a:xfrm>
          <a:prstGeom prst="triangle">
            <a:avLst/>
          </a:prstGeom>
          <a:solidFill>
            <a:schemeClr val="bg1"/>
          </a:solidFill>
          <a:ln>
            <a:solidFill>
              <a:srgbClr val="941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4910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1AFD62F-1D64-CF48-8C23-AE63A32D72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>
                <a:solidFill>
                  <a:srgbClr val="941100"/>
                </a:solidFill>
                <a:latin typeface="Avenir Roman" panose="02000503020000020003" pitchFamily="2" charset="0"/>
              </a:rPr>
              <a:t>Whipple</a:t>
            </a:r>
            <a:r>
              <a:rPr lang="hu-HU" dirty="0">
                <a:solidFill>
                  <a:srgbClr val="C00000"/>
                </a:solidFill>
                <a:latin typeface="Avenir Roman" panose="02000503020000020003" pitchFamily="2" charset="0"/>
              </a:rPr>
              <a:t> </a:t>
            </a:r>
            <a:r>
              <a:rPr lang="hu-HU" dirty="0">
                <a:solidFill>
                  <a:srgbClr val="941100"/>
                </a:solidFill>
                <a:latin typeface="Avenir Roman" panose="02000503020000020003" pitchFamily="2" charset="0"/>
              </a:rPr>
              <a:t>műtét</a:t>
            </a:r>
          </a:p>
        </p:txBody>
      </p:sp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14D4BCBD-AD14-554B-9FE2-9382B679B1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30306" y="2000931"/>
            <a:ext cx="6992736" cy="3893683"/>
          </a:xfrm>
        </p:spPr>
      </p:pic>
      <p:pic>
        <p:nvPicPr>
          <p:cNvPr id="3" name="Kép 2">
            <a:extLst>
              <a:ext uri="{FF2B5EF4-FFF2-40B4-BE49-F238E27FC236}">
                <a16:creationId xmlns:a16="http://schemas.microsoft.com/office/drawing/2014/main" id="{88CC7C01-CBE5-9442-AA9E-1AA45DD3CD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23434" y="1579273"/>
            <a:ext cx="3630366" cy="4315341"/>
          </a:xfrm>
          <a:prstGeom prst="rect">
            <a:avLst/>
          </a:prstGeom>
        </p:spPr>
      </p:pic>
      <p:sp>
        <p:nvSpPr>
          <p:cNvPr id="4" name="Szövegdoboz 3">
            <a:extLst>
              <a:ext uri="{FF2B5EF4-FFF2-40B4-BE49-F238E27FC236}">
                <a16:creationId xmlns:a16="http://schemas.microsoft.com/office/drawing/2014/main" id="{7406CA4B-188F-B248-A311-FE7F66B0FF3B}"/>
              </a:ext>
            </a:extLst>
          </p:cNvPr>
          <p:cNvSpPr txBox="1"/>
          <p:nvPr/>
        </p:nvSpPr>
        <p:spPr>
          <a:xfrm>
            <a:off x="2545976" y="6364941"/>
            <a:ext cx="313739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000" dirty="0"/>
              <a:t>A John’s </a:t>
            </a:r>
            <a:r>
              <a:rPr lang="hu-HU" sz="1000" dirty="0" err="1"/>
              <a:t>Hopkins</a:t>
            </a:r>
            <a:r>
              <a:rPr lang="hu-HU" sz="1000" dirty="0"/>
              <a:t> kórház ábrája alapján saját vázlatos rajz</a:t>
            </a: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FB8F5960-BF9B-5A4E-B7D8-BD08933CC8E6}"/>
              </a:ext>
            </a:extLst>
          </p:cNvPr>
          <p:cNvSpPr txBox="1"/>
          <p:nvPr/>
        </p:nvSpPr>
        <p:spPr>
          <a:xfrm>
            <a:off x="7920657" y="6382870"/>
            <a:ext cx="37872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000" dirty="0" err="1"/>
              <a:t>Whipple's</a:t>
            </a:r>
            <a:r>
              <a:rPr lang="hu-HU" sz="1000" dirty="0"/>
              <a:t> </a:t>
            </a:r>
            <a:r>
              <a:rPr lang="hu-HU" sz="1000" dirty="0" err="1"/>
              <a:t>procedure</a:t>
            </a:r>
            <a:r>
              <a:rPr lang="hu-HU" sz="1000" dirty="0"/>
              <a:t>. </a:t>
            </a:r>
            <a:r>
              <a:rPr lang="hu-HU" sz="1000" dirty="0" err="1"/>
              <a:t>Contributed</a:t>
            </a:r>
            <a:r>
              <a:rPr lang="hu-HU" sz="1000" dirty="0"/>
              <a:t> </a:t>
            </a:r>
            <a:r>
              <a:rPr lang="hu-HU" sz="1000" dirty="0" err="1"/>
              <a:t>by</a:t>
            </a:r>
            <a:r>
              <a:rPr lang="hu-HU" sz="1000" dirty="0"/>
              <a:t> </a:t>
            </a:r>
            <a:r>
              <a:rPr lang="hu-HU" sz="1000" dirty="0" err="1"/>
              <a:t>Sunil</a:t>
            </a:r>
            <a:r>
              <a:rPr lang="hu-HU" sz="1000" dirty="0"/>
              <a:t> </a:t>
            </a:r>
            <a:r>
              <a:rPr lang="hu-HU" sz="1000" dirty="0" err="1"/>
              <a:t>Munakomi</a:t>
            </a:r>
            <a:r>
              <a:rPr lang="hu-HU" sz="1000" dirty="0"/>
              <a:t>, MD</a:t>
            </a:r>
          </a:p>
        </p:txBody>
      </p:sp>
    </p:spTree>
    <p:extLst>
      <p:ext uri="{BB962C8B-B14F-4D97-AF65-F5344CB8AC3E}">
        <p14:creationId xmlns:p14="http://schemas.microsoft.com/office/powerpoint/2010/main" val="38980434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9F154C9-C525-ED49-86EF-C989858AD0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6993"/>
            <a:ext cx="2721864" cy="1373696"/>
          </a:xfrm>
        </p:spPr>
        <p:txBody>
          <a:bodyPr/>
          <a:lstStyle/>
          <a:p>
            <a:r>
              <a:rPr lang="hu-HU" dirty="0">
                <a:solidFill>
                  <a:srgbClr val="941100"/>
                </a:solidFill>
                <a:latin typeface="Avenir Roman" panose="02000503020000020003" pitchFamily="2" charset="0"/>
              </a:rPr>
              <a:t>CRP, PCT</a:t>
            </a:r>
            <a:endParaRPr lang="hu-HU" dirty="0"/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E6AB501C-CA39-DB44-B4EA-7ACC8D0909B5}"/>
              </a:ext>
            </a:extLst>
          </p:cNvPr>
          <p:cNvSpPr txBox="1"/>
          <p:nvPr/>
        </p:nvSpPr>
        <p:spPr>
          <a:xfrm>
            <a:off x="786795" y="5870524"/>
            <a:ext cx="71801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>
                <a:latin typeface="Avenir Book" panose="02000503020000020003" pitchFamily="2" charset="0"/>
              </a:rPr>
              <a:t>NLR= </a:t>
            </a:r>
            <a:r>
              <a:rPr lang="hu-HU" dirty="0" err="1">
                <a:latin typeface="Avenir Book" panose="02000503020000020003" pitchFamily="2" charset="0"/>
              </a:rPr>
              <a:t>neutrofil</a:t>
            </a:r>
            <a:r>
              <a:rPr lang="hu-HU" dirty="0">
                <a:latin typeface="Avenir Book" panose="02000503020000020003" pitchFamily="2" charset="0"/>
              </a:rPr>
              <a:t> </a:t>
            </a:r>
            <a:r>
              <a:rPr lang="hu-HU" dirty="0" err="1">
                <a:latin typeface="Avenir Book" panose="02000503020000020003" pitchFamily="2" charset="0"/>
              </a:rPr>
              <a:t>granulociták</a:t>
            </a:r>
            <a:r>
              <a:rPr lang="hu-HU" dirty="0">
                <a:latin typeface="Avenir Book" panose="02000503020000020003" pitchFamily="2" charset="0"/>
              </a:rPr>
              <a:t> abszolút száma </a:t>
            </a:r>
            <a:r>
              <a:rPr lang="hu-HU" dirty="0"/>
              <a:t>÷</a:t>
            </a:r>
            <a:r>
              <a:rPr lang="hu-HU" dirty="0">
                <a:latin typeface="Avenir Book" panose="02000503020000020003" pitchFamily="2" charset="0"/>
              </a:rPr>
              <a:t> abszolút </a:t>
            </a:r>
            <a:r>
              <a:rPr lang="hu-HU" dirty="0" err="1">
                <a:latin typeface="Avenir Book" panose="02000503020000020003" pitchFamily="2" charset="0"/>
              </a:rPr>
              <a:t>limfocitaszám</a:t>
            </a:r>
            <a:endParaRPr lang="hu-HU" dirty="0">
              <a:latin typeface="Avenir Book" panose="02000503020000020003" pitchFamily="2" charset="0"/>
            </a:endParaRP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5BEE5F40-DD1C-7849-87B0-9B3F9EF454A5}"/>
              </a:ext>
            </a:extLst>
          </p:cNvPr>
          <p:cNvSpPr txBox="1"/>
          <p:nvPr/>
        </p:nvSpPr>
        <p:spPr>
          <a:xfrm>
            <a:off x="786795" y="6361743"/>
            <a:ext cx="61911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>
                <a:latin typeface="Avenir Book" panose="02000503020000020003" pitchFamily="2" charset="0"/>
              </a:rPr>
              <a:t>PLR= </a:t>
            </a:r>
            <a:r>
              <a:rPr lang="hu-HU" dirty="0" err="1">
                <a:latin typeface="Avenir Book" panose="02000503020000020003" pitchFamily="2" charset="0"/>
              </a:rPr>
              <a:t>tromboctiák</a:t>
            </a:r>
            <a:r>
              <a:rPr lang="hu-HU" dirty="0">
                <a:latin typeface="Avenir Book" panose="02000503020000020003" pitchFamily="2" charset="0"/>
              </a:rPr>
              <a:t> abszolút száma </a:t>
            </a:r>
            <a:r>
              <a:rPr lang="hu-HU" dirty="0"/>
              <a:t>÷</a:t>
            </a:r>
            <a:r>
              <a:rPr lang="hu-HU" dirty="0">
                <a:latin typeface="Avenir Book" panose="02000503020000020003" pitchFamily="2" charset="0"/>
              </a:rPr>
              <a:t> abszolút </a:t>
            </a:r>
            <a:r>
              <a:rPr lang="hu-HU" dirty="0" err="1">
                <a:latin typeface="Avenir Book" panose="02000503020000020003" pitchFamily="2" charset="0"/>
              </a:rPr>
              <a:t>limfocitaszám</a:t>
            </a:r>
            <a:endParaRPr lang="hu-HU" dirty="0">
              <a:latin typeface="Avenir Book" panose="02000503020000020003" pitchFamily="2" charset="0"/>
            </a:endParaRPr>
          </a:p>
        </p:txBody>
      </p:sp>
      <p:pic>
        <p:nvPicPr>
          <p:cNvPr id="19" name="Tartalom helye 18">
            <a:extLst>
              <a:ext uri="{FF2B5EF4-FFF2-40B4-BE49-F238E27FC236}">
                <a16:creationId xmlns:a16="http://schemas.microsoft.com/office/drawing/2014/main" id="{EBB36DED-1F54-054B-8982-4090DA42E4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51480" y="1766673"/>
            <a:ext cx="9738440" cy="3619974"/>
          </a:xfrm>
        </p:spPr>
      </p:pic>
      <p:sp>
        <p:nvSpPr>
          <p:cNvPr id="20" name="Szövegdoboz 19">
            <a:extLst>
              <a:ext uri="{FF2B5EF4-FFF2-40B4-BE49-F238E27FC236}">
                <a16:creationId xmlns:a16="http://schemas.microsoft.com/office/drawing/2014/main" id="{24F8E6C4-7E45-0E4F-991F-668454859983}"/>
              </a:ext>
            </a:extLst>
          </p:cNvPr>
          <p:cNvSpPr txBox="1"/>
          <p:nvPr/>
        </p:nvSpPr>
        <p:spPr>
          <a:xfrm>
            <a:off x="3681984" y="574520"/>
            <a:ext cx="274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400" dirty="0">
                <a:solidFill>
                  <a:srgbClr val="941100"/>
                </a:solidFill>
                <a:latin typeface="Avenir Roman" panose="02000503020000020003" pitchFamily="2" charset="0"/>
              </a:rPr>
              <a:t>NLR, PLR</a:t>
            </a:r>
            <a:endParaRPr lang="hu-HU" sz="4400" dirty="0"/>
          </a:p>
        </p:txBody>
      </p:sp>
    </p:spTree>
    <p:extLst>
      <p:ext uri="{BB962C8B-B14F-4D97-AF65-F5344CB8AC3E}">
        <p14:creationId xmlns:p14="http://schemas.microsoft.com/office/powerpoint/2010/main" val="1312274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A54DD2B-AC10-644B-A8FA-2D5DE6FC13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1575" y="282503"/>
            <a:ext cx="10515600" cy="1325563"/>
          </a:xfrm>
        </p:spPr>
        <p:txBody>
          <a:bodyPr/>
          <a:lstStyle/>
          <a:p>
            <a:pPr algn="ctr"/>
            <a:r>
              <a:rPr lang="hu-HU">
                <a:solidFill>
                  <a:srgbClr val="941100"/>
                </a:solidFill>
                <a:latin typeface="Avenir Roman" panose="02000503020000020003" pitchFamily="2" charset="0"/>
              </a:rPr>
              <a:t>Neutrofil-Limfocita Ráta, </a:t>
            </a:r>
            <a:br>
              <a:rPr lang="hu-HU">
                <a:solidFill>
                  <a:srgbClr val="941100"/>
                </a:solidFill>
                <a:latin typeface="Avenir Roman" panose="02000503020000020003" pitchFamily="2" charset="0"/>
              </a:rPr>
            </a:br>
            <a:r>
              <a:rPr lang="hu-HU">
                <a:solidFill>
                  <a:srgbClr val="941100"/>
                </a:solidFill>
                <a:latin typeface="Avenir Roman" panose="02000503020000020003" pitchFamily="2" charset="0"/>
              </a:rPr>
              <a:t>Trombocita-Limfocita Ráta</a:t>
            </a:r>
            <a:endParaRPr lang="hu-HU" dirty="0"/>
          </a:p>
        </p:txBody>
      </p:sp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F35A141B-6CBD-AE41-BA74-9535A782D0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7114" y="1518444"/>
            <a:ext cx="6148614" cy="1928812"/>
          </a:xfrm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id="{83F4EA9D-6089-3343-87BF-C7E16F6154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114" y="3780159"/>
            <a:ext cx="6148614" cy="1640832"/>
          </a:xfrm>
          <a:prstGeom prst="rect">
            <a:avLst/>
          </a:prstGeom>
        </p:spPr>
      </p:pic>
      <p:pic>
        <p:nvPicPr>
          <p:cNvPr id="11" name="Kép 10">
            <a:extLst>
              <a:ext uri="{FF2B5EF4-FFF2-40B4-BE49-F238E27FC236}">
                <a16:creationId xmlns:a16="http://schemas.microsoft.com/office/drawing/2014/main" id="{F7FAA352-037E-9648-8636-C15CE07E7C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52636" y="5016332"/>
            <a:ext cx="5114392" cy="1640600"/>
          </a:xfrm>
          <a:prstGeom prst="rect">
            <a:avLst/>
          </a:prstGeom>
        </p:spPr>
      </p:pic>
      <p:pic>
        <p:nvPicPr>
          <p:cNvPr id="4" name="Kép 3">
            <a:extLst>
              <a:ext uri="{FF2B5EF4-FFF2-40B4-BE49-F238E27FC236}">
                <a16:creationId xmlns:a16="http://schemas.microsoft.com/office/drawing/2014/main" id="{F9219AB4-B7B1-2B4F-B72B-F1E9B4A7942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41118" y="2482850"/>
            <a:ext cx="5430521" cy="187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855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500" fill="hold"/>
                                        <p:tgtEl>
                                          <p:spTgt spid="4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C62795C-2DEA-B94C-8148-A4AA4832D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>
                <a:solidFill>
                  <a:srgbClr val="941100"/>
                </a:solidFill>
                <a:latin typeface="Avenir Book" panose="02000503020000020003" pitchFamily="2" charset="0"/>
              </a:rPr>
              <a:t>Beteganyag és módszer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F90BD31-81C4-3946-A5D8-0FC172F0D4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26399" y="4421430"/>
            <a:ext cx="9525000" cy="882653"/>
          </a:xfrm>
        </p:spPr>
        <p:txBody>
          <a:bodyPr>
            <a:normAutofit/>
          </a:bodyPr>
          <a:lstStyle/>
          <a:p>
            <a:pPr marL="0" indent="0">
              <a:lnSpc>
                <a:spcPct val="160000"/>
              </a:lnSpc>
              <a:buClr>
                <a:srgbClr val="941100"/>
              </a:buClr>
              <a:buNone/>
            </a:pPr>
            <a:r>
              <a:rPr lang="hu-HU" dirty="0">
                <a:latin typeface="Avenir Book" panose="02000503020000020003" pitchFamily="2" charset="0"/>
              </a:rPr>
              <a:t>47 fős beteganyag, 21 fő nő, 26 fő férfi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4F3B30A-0AFB-054C-9BA7-904B7E40D23B}"/>
              </a:ext>
            </a:extLst>
          </p:cNvPr>
          <p:cNvSpPr/>
          <p:nvPr/>
        </p:nvSpPr>
        <p:spPr>
          <a:xfrm>
            <a:off x="838200" y="1825625"/>
            <a:ext cx="609771" cy="587375"/>
          </a:xfrm>
          <a:prstGeom prst="rect">
            <a:avLst/>
          </a:prstGeom>
          <a:solidFill>
            <a:srgbClr val="941100"/>
          </a:solidFill>
          <a:ln>
            <a:solidFill>
              <a:srgbClr val="941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F016546-E60D-1F4B-9B76-E38B9B0AB289}"/>
              </a:ext>
            </a:extLst>
          </p:cNvPr>
          <p:cNvSpPr/>
          <p:nvPr/>
        </p:nvSpPr>
        <p:spPr>
          <a:xfrm>
            <a:off x="838200" y="2729268"/>
            <a:ext cx="609771" cy="587375"/>
          </a:xfrm>
          <a:prstGeom prst="rect">
            <a:avLst/>
          </a:prstGeom>
          <a:solidFill>
            <a:srgbClr val="941100"/>
          </a:solidFill>
          <a:ln>
            <a:solidFill>
              <a:srgbClr val="941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952761C-DA0A-3445-8B8A-6D1668321589}"/>
              </a:ext>
            </a:extLst>
          </p:cNvPr>
          <p:cNvSpPr/>
          <p:nvPr/>
        </p:nvSpPr>
        <p:spPr>
          <a:xfrm>
            <a:off x="838200" y="3632911"/>
            <a:ext cx="609771" cy="587375"/>
          </a:xfrm>
          <a:prstGeom prst="rect">
            <a:avLst/>
          </a:prstGeom>
          <a:solidFill>
            <a:srgbClr val="941100"/>
          </a:solidFill>
          <a:ln>
            <a:solidFill>
              <a:srgbClr val="941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367DB67-2877-6648-B577-E86FF4A61B98}"/>
              </a:ext>
            </a:extLst>
          </p:cNvPr>
          <p:cNvSpPr/>
          <p:nvPr/>
        </p:nvSpPr>
        <p:spPr>
          <a:xfrm>
            <a:off x="838200" y="4536554"/>
            <a:ext cx="609771" cy="587375"/>
          </a:xfrm>
          <a:prstGeom prst="rect">
            <a:avLst/>
          </a:prstGeom>
          <a:solidFill>
            <a:srgbClr val="941100"/>
          </a:solidFill>
          <a:ln>
            <a:solidFill>
              <a:srgbClr val="941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30919B8-8E97-044C-AD18-58330F9287F6}"/>
              </a:ext>
            </a:extLst>
          </p:cNvPr>
          <p:cNvSpPr/>
          <p:nvPr/>
        </p:nvSpPr>
        <p:spPr>
          <a:xfrm>
            <a:off x="838200" y="5461711"/>
            <a:ext cx="609771" cy="587375"/>
          </a:xfrm>
          <a:prstGeom prst="rect">
            <a:avLst/>
          </a:prstGeom>
          <a:solidFill>
            <a:srgbClr val="941100"/>
          </a:solidFill>
          <a:ln>
            <a:solidFill>
              <a:srgbClr val="941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4B5FCB0-7BE6-FB4B-8B54-601AC3EC448C}"/>
              </a:ext>
            </a:extLst>
          </p:cNvPr>
          <p:cNvSpPr/>
          <p:nvPr/>
        </p:nvSpPr>
        <p:spPr>
          <a:xfrm>
            <a:off x="1684019" y="1668724"/>
            <a:ext cx="8376204" cy="71506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60000"/>
              </a:lnSpc>
              <a:buClr>
                <a:srgbClr val="941100"/>
              </a:buClr>
            </a:pPr>
            <a:r>
              <a:rPr lang="hu-HU" sz="2800" dirty="0">
                <a:latin typeface="Avenir Book" panose="02000503020000020003" pitchFamily="2" charset="0"/>
              </a:rPr>
              <a:t>A PTE KK AITI Központi Intenzív Terápiás Osztályán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769C7E1-F5B2-EB46-9416-DDDF07E7C72C}"/>
              </a:ext>
            </a:extLst>
          </p:cNvPr>
          <p:cNvSpPr/>
          <p:nvPr/>
        </p:nvSpPr>
        <p:spPr>
          <a:xfrm>
            <a:off x="1684019" y="2622426"/>
            <a:ext cx="6635086" cy="7817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60000"/>
              </a:lnSpc>
              <a:buClr>
                <a:srgbClr val="941100"/>
              </a:buClr>
            </a:pPr>
            <a:r>
              <a:rPr lang="hu-HU" sz="2800" dirty="0">
                <a:latin typeface="Avenir Book" panose="02000503020000020003" pitchFamily="2" charset="0"/>
              </a:rPr>
              <a:t>2021. január és 2023. decembere között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EF54CBA-3DA2-804A-80B1-4D0F45C4E6E9}"/>
              </a:ext>
            </a:extLst>
          </p:cNvPr>
          <p:cNvSpPr/>
          <p:nvPr/>
        </p:nvSpPr>
        <p:spPr>
          <a:xfrm>
            <a:off x="1684019" y="3515317"/>
            <a:ext cx="5641288" cy="71506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60000"/>
              </a:lnSpc>
              <a:buClr>
                <a:srgbClr val="941100"/>
              </a:buClr>
            </a:pPr>
            <a:r>
              <a:rPr lang="hu-HU" sz="2800" dirty="0" err="1">
                <a:latin typeface="Avenir Book" panose="02000503020000020003" pitchFamily="2" charset="0"/>
              </a:rPr>
              <a:t>Elektív</a:t>
            </a:r>
            <a:r>
              <a:rPr lang="hu-HU" sz="2800" dirty="0">
                <a:latin typeface="Avenir Book" panose="02000503020000020003" pitchFamily="2" charset="0"/>
              </a:rPr>
              <a:t> </a:t>
            </a:r>
            <a:r>
              <a:rPr lang="hu-HU" sz="2800" dirty="0" err="1">
                <a:latin typeface="Avenir Book" panose="02000503020000020003" pitchFamily="2" charset="0"/>
              </a:rPr>
              <a:t>Whipple</a:t>
            </a:r>
            <a:r>
              <a:rPr lang="hu-HU" sz="2800" dirty="0">
                <a:latin typeface="Avenir Book" panose="02000503020000020003" pitchFamily="2" charset="0"/>
              </a:rPr>
              <a:t> műtétet követően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7CF8F00-85D8-664D-A728-0C0DD8E284D4}"/>
              </a:ext>
            </a:extLst>
          </p:cNvPr>
          <p:cNvSpPr/>
          <p:nvPr/>
        </p:nvSpPr>
        <p:spPr>
          <a:xfrm>
            <a:off x="1726399" y="5364424"/>
            <a:ext cx="8462573" cy="7817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60000"/>
              </a:lnSpc>
              <a:buClr>
                <a:srgbClr val="941100"/>
              </a:buClr>
            </a:pPr>
            <a:r>
              <a:rPr lang="hu-HU" sz="2800" dirty="0">
                <a:latin typeface="Avenir Book" panose="02000503020000020003" pitchFamily="2" charset="0"/>
              </a:rPr>
              <a:t>CRP, PCT, NLR, PLR-szintjeiket vizsgáltuk 5 napon át</a:t>
            </a:r>
          </a:p>
        </p:txBody>
      </p:sp>
      <p:pic>
        <p:nvPicPr>
          <p:cNvPr id="18" name="Picture 17" descr="A white and black building with a cross&#10;&#10;Description automatically generated">
            <a:extLst>
              <a:ext uri="{FF2B5EF4-FFF2-40B4-BE49-F238E27FC236}">
                <a16:creationId xmlns:a16="http://schemas.microsoft.com/office/drawing/2014/main" id="{966ECE16-7E4A-7446-A657-F10AB7D8A8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0439" y="1919273"/>
            <a:ext cx="415139" cy="415139"/>
          </a:xfrm>
          <a:prstGeom prst="rect">
            <a:avLst/>
          </a:prstGeom>
        </p:spPr>
      </p:pic>
      <p:pic>
        <p:nvPicPr>
          <p:cNvPr id="20" name="Picture 19" descr="A white drop of water in a black background&#10;&#10;Description automatically generated">
            <a:extLst>
              <a:ext uri="{FF2B5EF4-FFF2-40B4-BE49-F238E27FC236}">
                <a16:creationId xmlns:a16="http://schemas.microsoft.com/office/drawing/2014/main" id="{6D633615-A897-8C49-9E9A-018D653AE3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8944" y="5587515"/>
            <a:ext cx="335766" cy="335766"/>
          </a:xfrm>
          <a:prstGeom prst="rect">
            <a:avLst/>
          </a:prstGeom>
        </p:spPr>
      </p:pic>
      <p:pic>
        <p:nvPicPr>
          <p:cNvPr id="22" name="Picture 21" descr="A white clock with a black background&#10;&#10;Description automatically generated">
            <a:extLst>
              <a:ext uri="{FF2B5EF4-FFF2-40B4-BE49-F238E27FC236}">
                <a16:creationId xmlns:a16="http://schemas.microsoft.com/office/drawing/2014/main" id="{A822AB87-5738-1D42-9EBE-4E5F7767CF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7780" y="2811217"/>
            <a:ext cx="449545" cy="449545"/>
          </a:xfrm>
          <a:prstGeom prst="rect">
            <a:avLst/>
          </a:prstGeom>
        </p:spPr>
      </p:pic>
      <p:pic>
        <p:nvPicPr>
          <p:cNvPr id="24" name="Picture 23" descr="A black cross in a white square&#10;&#10;Description automatically generated">
            <a:extLst>
              <a:ext uri="{FF2B5EF4-FFF2-40B4-BE49-F238E27FC236}">
                <a16:creationId xmlns:a16="http://schemas.microsoft.com/office/drawing/2014/main" id="{E7DF14A7-72F1-6844-89B5-7C7D24FD37D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0891" y="3683172"/>
            <a:ext cx="483325" cy="483325"/>
          </a:xfrm>
          <a:prstGeom prst="rect">
            <a:avLst/>
          </a:prstGeom>
        </p:spPr>
      </p:pic>
      <p:pic>
        <p:nvPicPr>
          <p:cNvPr id="26" name="Picture 25" descr="A symbol of two people&#10;&#10;Description automatically generated">
            <a:extLst>
              <a:ext uri="{FF2B5EF4-FFF2-40B4-BE49-F238E27FC236}">
                <a16:creationId xmlns:a16="http://schemas.microsoft.com/office/drawing/2014/main" id="{A2C15A7D-595F-FC43-B1E6-E5D2756CD17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0439" y="4630569"/>
            <a:ext cx="404271" cy="404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0589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38877</TotalTime>
  <Words>1745</Words>
  <Application>Microsoft Office PowerPoint</Application>
  <PresentationFormat>Szélesvásznú</PresentationFormat>
  <Paragraphs>144</Paragraphs>
  <Slides>22</Slides>
  <Notes>21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6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22</vt:i4>
      </vt:variant>
    </vt:vector>
  </HeadingPairs>
  <TitlesOfParts>
    <vt:vector size="29" baseType="lpstr">
      <vt:lpstr>Arial</vt:lpstr>
      <vt:lpstr>Avenir Book</vt:lpstr>
      <vt:lpstr>Avenir Roman</vt:lpstr>
      <vt:lpstr>Calibri</vt:lpstr>
      <vt:lpstr>Calibri Light</vt:lpstr>
      <vt:lpstr>Times</vt:lpstr>
      <vt:lpstr>Office-téma</vt:lpstr>
      <vt:lpstr>Nem konvencionális gyulladásos markerek vizsgálata -  Új típusú prognosztikai eszközök a hasnyálmirigy műtétek perioperatív időszakában</vt:lpstr>
      <vt:lpstr>PowerPoint-bemutató</vt:lpstr>
      <vt:lpstr>Bevezetés</vt:lpstr>
      <vt:lpstr>PowerPoint-bemutató</vt:lpstr>
      <vt:lpstr>Cél kitűzés</vt:lpstr>
      <vt:lpstr>Whipple műtét</vt:lpstr>
      <vt:lpstr>CRP, PCT</vt:lpstr>
      <vt:lpstr>Neutrofil-Limfocita Ráta,  Trombocita-Limfocita Ráta</vt:lpstr>
      <vt:lpstr>Beteganyag és módszer</vt:lpstr>
      <vt:lpstr>Demográfiai adatok</vt:lpstr>
      <vt:lpstr>Szepszis kritériumok</vt:lpstr>
      <vt:lpstr>Szepszis kialakulásának ideje, infekcióforrás</vt:lpstr>
      <vt:lpstr>Az ún. Konvencionálisan vizsgált gyulladásos markerek alakulása a betegcsoportokban I: CRP</vt:lpstr>
      <vt:lpstr>Az ún. Konvencionálisan vizsgált gyulladásos markerek alakulása a betegcsoportokban  II: PCT</vt:lpstr>
      <vt:lpstr>Az ún. non-konvencionálisan vizsgált markerek alakulása a betegcsoportokban I: Neutrofil-Limfocita Ráta (NLR)</vt:lpstr>
      <vt:lpstr>ROC analízis</vt:lpstr>
      <vt:lpstr>Az ún. non-konvencionálisan vizsgált markerek alakulása a betegcsoportokban I: Trombocita-Limfocita Ráta (PLR)</vt:lpstr>
      <vt:lpstr>A vizsgálatok limitációi, további lehetőségek</vt:lpstr>
      <vt:lpstr>Konklúzió</vt:lpstr>
      <vt:lpstr>Köszönöm a megtisztelő figyelmet!</vt:lpstr>
      <vt:lpstr>Egyéb szövődmények alakulása Meglassult gyomorürülés</vt:lpstr>
      <vt:lpstr>Egyéb szövődmények alakulása a PCT vonatkozásában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kata.varadyszab@gmail.com</dc:creator>
  <cp:lastModifiedBy>GUEST</cp:lastModifiedBy>
  <cp:revision>183</cp:revision>
  <dcterms:created xsi:type="dcterms:W3CDTF">2023-11-12T15:10:10Z</dcterms:created>
  <dcterms:modified xsi:type="dcterms:W3CDTF">2025-09-27T09:09:58Z</dcterms:modified>
</cp:coreProperties>
</file>