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79" r:id="rId4"/>
    <p:sldId id="257" r:id="rId5"/>
    <p:sldId id="258" r:id="rId6"/>
    <p:sldId id="260" r:id="rId7"/>
    <p:sldId id="272" r:id="rId8"/>
    <p:sldId id="273" r:id="rId9"/>
    <p:sldId id="259" r:id="rId10"/>
    <p:sldId id="280" r:id="rId11"/>
    <p:sldId id="275" r:id="rId12"/>
    <p:sldId id="283" r:id="rId13"/>
    <p:sldId id="261" r:id="rId14"/>
    <p:sldId id="262" r:id="rId15"/>
    <p:sldId id="263" r:id="rId16"/>
    <p:sldId id="278" r:id="rId17"/>
    <p:sldId id="264" r:id="rId18"/>
    <p:sldId id="270" r:id="rId19"/>
    <p:sldId id="281" r:id="rId20"/>
    <p:sldId id="266" r:id="rId21"/>
    <p:sldId id="274" r:id="rId22"/>
    <p:sldId id="277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C42672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2BB8E-300B-48E6-BA35-0CF7C9E2D1BC}" v="13" dt="2025-09-27T04:25:20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7" autoAdjust="0"/>
    <p:restoredTop sz="69458"/>
  </p:normalViewPr>
  <p:slideViewPr>
    <p:cSldViewPr snapToGrid="0" snapToObjects="1">
      <p:cViewPr varScale="1">
        <p:scale>
          <a:sx n="60" d="100"/>
          <a:sy n="60" d="100"/>
        </p:scale>
        <p:origin x="13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Rozanovic" userId="ec31ec99c09026e3" providerId="LiveId" clId="{5A908706-017E-4E22-8806-DDD8506019D1}"/>
    <pc:docChg chg="custSel modSld sldOrd">
      <pc:chgData name="Martin Rozanovic" userId="ec31ec99c09026e3" providerId="LiveId" clId="{5A908706-017E-4E22-8806-DDD8506019D1}" dt="2025-09-27T04:26:38.993" v="1971"/>
      <pc:docMkLst>
        <pc:docMk/>
      </pc:docMkLst>
      <pc:sldChg chg="modSp mod">
        <pc:chgData name="Martin Rozanovic" userId="ec31ec99c09026e3" providerId="LiveId" clId="{5A908706-017E-4E22-8806-DDD8506019D1}" dt="2025-09-26T17:22:24.623" v="390" actId="1076"/>
        <pc:sldMkLst>
          <pc:docMk/>
          <pc:sldMk cId="1563412143" sldId="256"/>
        </pc:sldMkLst>
        <pc:spChg chg="mod">
          <ac:chgData name="Martin Rozanovic" userId="ec31ec99c09026e3" providerId="LiveId" clId="{5A908706-017E-4E22-8806-DDD8506019D1}" dt="2025-09-26T17:22:24.623" v="390" actId="1076"/>
          <ac:spMkLst>
            <pc:docMk/>
            <pc:sldMk cId="1563412143" sldId="256"/>
            <ac:spMk id="2" creationId="{E6B1C28B-1D93-8C49-A25F-4D50F127D973}"/>
          </ac:spMkLst>
        </pc:spChg>
        <pc:spChg chg="mod">
          <ac:chgData name="Martin Rozanovic" userId="ec31ec99c09026e3" providerId="LiveId" clId="{5A908706-017E-4E22-8806-DDD8506019D1}" dt="2025-09-26T17:22:19.503" v="389" actId="1076"/>
          <ac:spMkLst>
            <pc:docMk/>
            <pc:sldMk cId="1563412143" sldId="256"/>
            <ac:spMk id="6" creationId="{31904BA3-60A0-FC4A-B74C-51A586640129}"/>
          </ac:spMkLst>
        </pc:spChg>
      </pc:sldChg>
      <pc:sldChg chg="modNotesTx">
        <pc:chgData name="Martin Rozanovic" userId="ec31ec99c09026e3" providerId="LiveId" clId="{5A908706-017E-4E22-8806-DDD8506019D1}" dt="2025-09-26T17:20:23.842" v="353" actId="20577"/>
        <pc:sldMkLst>
          <pc:docMk/>
          <pc:sldMk cId="3180605789" sldId="257"/>
        </pc:sldMkLst>
      </pc:sldChg>
      <pc:sldChg chg="modNotesTx">
        <pc:chgData name="Martin Rozanovic" userId="ec31ec99c09026e3" providerId="LiveId" clId="{5A908706-017E-4E22-8806-DDD8506019D1}" dt="2025-09-27T03:58:06.448" v="423" actId="20577"/>
        <pc:sldMkLst>
          <pc:docMk/>
          <pc:sldMk cId="3723058980" sldId="259"/>
        </pc:sldMkLst>
      </pc:sldChg>
      <pc:sldChg chg="modNotesTx">
        <pc:chgData name="Martin Rozanovic" userId="ec31ec99c09026e3" providerId="LiveId" clId="{5A908706-017E-4E22-8806-DDD8506019D1}" dt="2025-09-26T17:21:17.664" v="362" actId="6549"/>
        <pc:sldMkLst>
          <pc:docMk/>
          <pc:sldMk cId="3898043420" sldId="260"/>
        </pc:sldMkLst>
      </pc:sldChg>
      <pc:sldChg chg="addSp modSp mod setBg addAnim">
        <pc:chgData name="Martin Rozanovic" userId="ec31ec99c09026e3" providerId="LiveId" clId="{5A908706-017E-4E22-8806-DDD8506019D1}" dt="2025-09-27T04:21:24.168" v="1896"/>
        <pc:sldMkLst>
          <pc:docMk/>
          <pc:sldMk cId="1164386543" sldId="266"/>
        </pc:sldMkLst>
        <pc:spChg chg="mod">
          <ac:chgData name="Martin Rozanovic" userId="ec31ec99c09026e3" providerId="LiveId" clId="{5A908706-017E-4E22-8806-DDD8506019D1}" dt="2025-09-27T04:21:24.167" v="1895" actId="26606"/>
          <ac:spMkLst>
            <pc:docMk/>
            <pc:sldMk cId="1164386543" sldId="266"/>
            <ac:spMk id="2" creationId="{026EAE56-DFB9-2A43-A344-E699B481BDFE}"/>
          </ac:spMkLst>
        </pc:spChg>
        <pc:spChg chg="add">
          <ac:chgData name="Martin Rozanovic" userId="ec31ec99c09026e3" providerId="LiveId" clId="{5A908706-017E-4E22-8806-DDD8506019D1}" dt="2025-09-27T04:21:24.167" v="1895" actId="26606"/>
          <ac:spMkLst>
            <pc:docMk/>
            <pc:sldMk cId="1164386543" sldId="266"/>
            <ac:spMk id="11" creationId="{D1520B01-A2E4-41C2-8A8F-7683F250890E}"/>
          </ac:spMkLst>
        </pc:spChg>
        <pc:grpChg chg="add">
          <ac:chgData name="Martin Rozanovic" userId="ec31ec99c09026e3" providerId="LiveId" clId="{5A908706-017E-4E22-8806-DDD8506019D1}" dt="2025-09-27T04:21:24.167" v="1895" actId="26606"/>
          <ac:grpSpMkLst>
            <pc:docMk/>
            <pc:sldMk cId="1164386543" sldId="266"/>
            <ac:grpSpMk id="13" creationId="{1F634C0A-A487-42AF-8DFD-4DAD62FE92BF}"/>
          </ac:grpSpMkLst>
        </pc:grpChg>
        <pc:grpChg chg="add">
          <ac:chgData name="Martin Rozanovic" userId="ec31ec99c09026e3" providerId="LiveId" clId="{5A908706-017E-4E22-8806-DDD8506019D1}" dt="2025-09-27T04:21:24.167" v="1895" actId="26606"/>
          <ac:grpSpMkLst>
            <pc:docMk/>
            <pc:sldMk cId="1164386543" sldId="266"/>
            <ac:grpSpMk id="17" creationId="{066EE5A2-0D35-4D6A-A5C7-1CA91F740684}"/>
          </ac:grpSpMkLst>
        </pc:grpChg>
        <pc:grpChg chg="add">
          <ac:chgData name="Martin Rozanovic" userId="ec31ec99c09026e3" providerId="LiveId" clId="{5A908706-017E-4E22-8806-DDD8506019D1}" dt="2025-09-27T04:21:24.167" v="1895" actId="26606"/>
          <ac:grpSpMkLst>
            <pc:docMk/>
            <pc:sldMk cId="1164386543" sldId="266"/>
            <ac:grpSpMk id="21" creationId="{56AA1647-0DA6-4A17-B3E1-95D61BD54714}"/>
          </ac:grpSpMkLst>
        </pc:grpChg>
        <pc:grpChg chg="add">
          <ac:chgData name="Martin Rozanovic" userId="ec31ec99c09026e3" providerId="LiveId" clId="{5A908706-017E-4E22-8806-DDD8506019D1}" dt="2025-09-27T04:21:24.167" v="1895" actId="26606"/>
          <ac:grpSpMkLst>
            <pc:docMk/>
            <pc:sldMk cId="1164386543" sldId="266"/>
            <ac:grpSpMk id="25" creationId="{08D20F07-CD49-4F17-BC00-9429DA80C502}"/>
          </ac:grpSpMkLst>
        </pc:grpChg>
        <pc:picChg chg="add mod">
          <ac:chgData name="Martin Rozanovic" userId="ec31ec99c09026e3" providerId="LiveId" clId="{5A908706-017E-4E22-8806-DDD8506019D1}" dt="2025-09-27T04:21:24.167" v="1895" actId="26606"/>
          <ac:picMkLst>
            <pc:docMk/>
            <pc:sldMk cId="1164386543" sldId="266"/>
            <ac:picMk id="4" creationId="{404EA6A6-20D4-B8CF-F2F2-B9693824CC98}"/>
          </ac:picMkLst>
        </pc:picChg>
        <pc:picChg chg="add mod">
          <ac:chgData name="Martin Rozanovic" userId="ec31ec99c09026e3" providerId="LiveId" clId="{5A908706-017E-4E22-8806-DDD8506019D1}" dt="2025-09-27T04:21:24.167" v="1895" actId="26606"/>
          <ac:picMkLst>
            <pc:docMk/>
            <pc:sldMk cId="1164386543" sldId="266"/>
            <ac:picMk id="6" creationId="{B2D46FF6-5042-4F74-6FE9-31B4EF9F2BE5}"/>
          </ac:picMkLst>
        </pc:picChg>
      </pc:sldChg>
      <pc:sldChg chg="ord">
        <pc:chgData name="Martin Rozanovic" userId="ec31ec99c09026e3" providerId="LiveId" clId="{5A908706-017E-4E22-8806-DDD8506019D1}" dt="2025-09-27T04:26:38.993" v="1971"/>
        <pc:sldMkLst>
          <pc:docMk/>
          <pc:sldMk cId="2998309006" sldId="270"/>
        </pc:sldMkLst>
      </pc:sldChg>
      <pc:sldChg chg="modNotesTx">
        <pc:chgData name="Martin Rozanovic" userId="ec31ec99c09026e3" providerId="LiveId" clId="{5A908706-017E-4E22-8806-DDD8506019D1}" dt="2025-09-26T17:23:01.477" v="416" actId="6549"/>
        <pc:sldMkLst>
          <pc:docMk/>
          <pc:sldMk cId="1312274927" sldId="272"/>
        </pc:sldMkLst>
      </pc:sldChg>
      <pc:sldChg chg="modNotesTx">
        <pc:chgData name="Martin Rozanovic" userId="ec31ec99c09026e3" providerId="LiveId" clId="{5A908706-017E-4E22-8806-DDD8506019D1}" dt="2025-09-27T03:55:28.523" v="417" actId="20577"/>
        <pc:sldMkLst>
          <pc:docMk/>
          <pc:sldMk cId="3148855577" sldId="273"/>
        </pc:sldMkLst>
      </pc:sldChg>
      <pc:sldChg chg="modSp mod">
        <pc:chgData name="Martin Rozanovic" userId="ec31ec99c09026e3" providerId="LiveId" clId="{5A908706-017E-4E22-8806-DDD8506019D1}" dt="2025-09-27T04:16:09.491" v="1887" actId="20577"/>
        <pc:sldMkLst>
          <pc:docMk/>
          <pc:sldMk cId="704251492" sldId="274"/>
        </pc:sldMkLst>
        <pc:spChg chg="mod">
          <ac:chgData name="Martin Rozanovic" userId="ec31ec99c09026e3" providerId="LiveId" clId="{5A908706-017E-4E22-8806-DDD8506019D1}" dt="2025-09-27T04:16:09.491" v="1887" actId="20577"/>
          <ac:spMkLst>
            <pc:docMk/>
            <pc:sldMk cId="704251492" sldId="274"/>
            <ac:spMk id="5" creationId="{D1387852-24E7-F84B-B975-10A0B501746E}"/>
          </ac:spMkLst>
        </pc:spChg>
      </pc:sldChg>
      <pc:sldChg chg="ord modNotesTx">
        <pc:chgData name="Martin Rozanovic" userId="ec31ec99c09026e3" providerId="LiveId" clId="{5A908706-017E-4E22-8806-DDD8506019D1}" dt="2025-09-27T04:06:20.329" v="1236" actId="20577"/>
        <pc:sldMkLst>
          <pc:docMk/>
          <pc:sldMk cId="2934673446" sldId="275"/>
        </pc:sldMkLst>
      </pc:sldChg>
      <pc:sldChg chg="modNotesTx">
        <pc:chgData name="Martin Rozanovic" userId="ec31ec99c09026e3" providerId="LiveId" clId="{5A908706-017E-4E22-8806-DDD8506019D1}" dt="2025-09-27T04:26:02.924" v="1969" actId="20577"/>
        <pc:sldMkLst>
          <pc:docMk/>
          <pc:sldMk cId="1944430086" sldId="278"/>
        </pc:sldMkLst>
      </pc:sldChg>
      <pc:sldChg chg="modNotesTx">
        <pc:chgData name="Martin Rozanovic" userId="ec31ec99c09026e3" providerId="LiveId" clId="{5A908706-017E-4E22-8806-DDD8506019D1}" dt="2025-09-26T17:16:25.630" v="314" actId="20577"/>
        <pc:sldMkLst>
          <pc:docMk/>
          <pc:sldMk cId="1750112321" sldId="279"/>
        </pc:sldMkLst>
      </pc:sldChg>
      <pc:sldChg chg="modNotesTx">
        <pc:chgData name="Martin Rozanovic" userId="ec31ec99c09026e3" providerId="LiveId" clId="{5A908706-017E-4E22-8806-DDD8506019D1}" dt="2025-09-27T04:00:09.639" v="664" actId="15"/>
        <pc:sldMkLst>
          <pc:docMk/>
          <pc:sldMk cId="1538216962" sldId="280"/>
        </pc:sldMkLst>
      </pc:sldChg>
      <pc:sldChg chg="modSp mod ord modNotesTx">
        <pc:chgData name="Martin Rozanovic" userId="ec31ec99c09026e3" providerId="LiveId" clId="{5A908706-017E-4E22-8806-DDD8506019D1}" dt="2025-09-27T04:11:52.587" v="1885" actId="20577"/>
        <pc:sldMkLst>
          <pc:docMk/>
          <pc:sldMk cId="1208112577" sldId="283"/>
        </pc:sldMkLst>
        <pc:spChg chg="mod">
          <ac:chgData name="Martin Rozanovic" userId="ec31ec99c09026e3" providerId="LiveId" clId="{5A908706-017E-4E22-8806-DDD8506019D1}" dt="2025-09-27T04:11:22.854" v="1825" actId="20577"/>
          <ac:spMkLst>
            <pc:docMk/>
            <pc:sldMk cId="1208112577" sldId="283"/>
            <ac:spMk id="3" creationId="{E03001E2-9906-B345-BBAD-0DE5D0AB46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6D16E-6788-E941-971D-A94723BF95C7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FCF2D-1512-E245-8C8E-EB7DADB089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90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Tisztelt Hallgatóság! Kedves Kollégák!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880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hu-HU" dirty="0"/>
              <a:t>Ezen 47 fős betegpopulációból, ahogy a táblázatban is láthatjátok 16 betegnél lépett fel valamilyen szeptikus szövődmény , illetve 12 betegnél került leírásra valamilyen egyéb típusú szövődmény.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37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betegeket akkor soroltuk a szövődményes betegcsoportba, ha a </a:t>
            </a:r>
            <a:r>
              <a:rPr lang="hu-HU" dirty="0" err="1"/>
              <a:t>preoperatív</a:t>
            </a:r>
            <a:r>
              <a:rPr lang="hu-HU" dirty="0"/>
              <a:t> megkezdett antibiotikus terápiát, széles spektrumú </a:t>
            </a:r>
            <a:r>
              <a:rPr lang="hu-HU" dirty="0" err="1"/>
              <a:t>antiotikum</a:t>
            </a:r>
            <a:r>
              <a:rPr lang="hu-HU" dirty="0"/>
              <a:t> terápiára kellett váltanunk, illetve amennyiben a betegeknél 24 óránként felvett SOFA </a:t>
            </a:r>
            <a:r>
              <a:rPr lang="hu-HU" dirty="0" err="1"/>
              <a:t>score</a:t>
            </a:r>
            <a:r>
              <a:rPr lang="hu-HU" dirty="0"/>
              <a:t> az előző napit legalább 2 ponttal meghaladta.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1791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Ezen elvek mentén a vizsgálati T2 T3 T4 napokon 3-11 és 2 beteg került a szeptikus szövődményes betegcsoportba. Alatta láthatjátok a pozitív kórokozónak feltételezett mikrobiológiai minták megoszlását.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4201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effectLst/>
            </a:endParaRPr>
          </a:p>
          <a:p>
            <a:r>
              <a:rPr lang="hu-HU" dirty="0">
                <a:effectLst/>
              </a:rPr>
              <a:t>CRP: </a:t>
            </a:r>
            <a:r>
              <a:rPr lang="hu-HU" sz="1200" dirty="0">
                <a:latin typeface="Avenir Roman" panose="02000503020000020003" pitchFamily="2" charset="0"/>
              </a:rPr>
              <a:t>A </a:t>
            </a:r>
            <a:r>
              <a:rPr lang="hu-HU" sz="1200" dirty="0" err="1">
                <a:latin typeface="Avenir Roman" panose="02000503020000020003" pitchFamily="2" charset="0"/>
              </a:rPr>
              <a:t>posztoperatív</a:t>
            </a:r>
            <a:r>
              <a:rPr lang="hu-HU" sz="1200" dirty="0">
                <a:latin typeface="Avenir Roman" panose="02000503020000020003" pitchFamily="2" charset="0"/>
              </a:rPr>
              <a:t> </a:t>
            </a:r>
            <a:r>
              <a:rPr lang="hu-HU" sz="1200" dirty="0" err="1">
                <a:latin typeface="Avenir Roman" panose="02000503020000020003" pitchFamily="2" charset="0"/>
              </a:rPr>
              <a:t>időszak</a:t>
            </a:r>
            <a:r>
              <a:rPr lang="hu-HU" sz="1200" dirty="0">
                <a:latin typeface="Avenir Roman" panose="02000503020000020003" pitchFamily="2" charset="0"/>
              </a:rPr>
              <a:t> minden </a:t>
            </a:r>
            <a:r>
              <a:rPr lang="hu-HU" sz="1200" dirty="0" err="1">
                <a:latin typeface="Avenir Roman" panose="02000503020000020003" pitchFamily="2" charset="0"/>
              </a:rPr>
              <a:t>napján</a:t>
            </a:r>
            <a:r>
              <a:rPr lang="hu-HU" sz="1200" dirty="0">
                <a:latin typeface="Avenir Roman" panose="02000503020000020003" pitchFamily="2" charset="0"/>
              </a:rPr>
              <a:t> mind a </a:t>
            </a:r>
            <a:r>
              <a:rPr lang="hu-HU" sz="1200" dirty="0" err="1">
                <a:latin typeface="Avenir Roman" panose="02000503020000020003" pitchFamily="2" charset="0"/>
              </a:rPr>
              <a:t>szövődményes</a:t>
            </a:r>
            <a:r>
              <a:rPr lang="hu-HU" sz="1200" dirty="0">
                <a:latin typeface="Avenir Roman" panose="02000503020000020003" pitchFamily="2" charset="0"/>
              </a:rPr>
              <a:t>, mind a </a:t>
            </a:r>
            <a:r>
              <a:rPr lang="hu-HU" sz="1200" dirty="0" err="1">
                <a:latin typeface="Avenir Roman" panose="02000503020000020003" pitchFamily="2" charset="0"/>
              </a:rPr>
              <a:t>szövődménymentes</a:t>
            </a:r>
            <a:r>
              <a:rPr lang="hu-HU" sz="1200" dirty="0">
                <a:latin typeface="Avenir Roman" panose="02000503020000020003" pitchFamily="2" charset="0"/>
              </a:rPr>
              <a:t> betegcsoportban a CRP szintje meghaladta a </a:t>
            </a:r>
            <a:r>
              <a:rPr lang="hu-HU" sz="1200" dirty="0" err="1">
                <a:latin typeface="Avenir Roman" panose="02000503020000020003" pitchFamily="2" charset="0"/>
              </a:rPr>
              <a:t>laboratórium</a:t>
            </a:r>
            <a:r>
              <a:rPr lang="hu-HU" sz="1200" dirty="0">
                <a:latin typeface="Avenir Roman" panose="02000503020000020003" pitchFamily="2" charset="0"/>
              </a:rPr>
              <a:t> </a:t>
            </a:r>
            <a:r>
              <a:rPr lang="hu-HU" sz="1200" dirty="0" err="1">
                <a:latin typeface="Avenir Roman" panose="02000503020000020003" pitchFamily="2" charset="0"/>
              </a:rPr>
              <a:t>által</a:t>
            </a:r>
            <a:r>
              <a:rPr lang="hu-HU" sz="1200" dirty="0">
                <a:latin typeface="Avenir Roman" panose="02000503020000020003" pitchFamily="2" charset="0"/>
              </a:rPr>
              <a:t> </a:t>
            </a:r>
            <a:r>
              <a:rPr lang="hu-HU" sz="1200" dirty="0" err="1">
                <a:latin typeface="Avenir Roman" panose="02000503020000020003" pitchFamily="2" charset="0"/>
              </a:rPr>
              <a:t>meghatározott</a:t>
            </a:r>
            <a:r>
              <a:rPr lang="hu-HU" sz="1200" dirty="0">
                <a:latin typeface="Avenir Roman" panose="02000503020000020003" pitchFamily="2" charset="0"/>
              </a:rPr>
              <a:t> </a:t>
            </a:r>
            <a:r>
              <a:rPr lang="hu-HU" sz="1200" dirty="0" err="1">
                <a:latin typeface="Avenir Roman" panose="02000503020000020003" pitchFamily="2" charset="0"/>
              </a:rPr>
              <a:t>referenciaértéket</a:t>
            </a:r>
            <a:r>
              <a:rPr lang="hu-HU" sz="1200" dirty="0">
                <a:latin typeface="Avenir Roman" panose="02000503020000020003" pitchFamily="2" charset="0"/>
              </a:rPr>
              <a:t> (5 mg/L), de </a:t>
            </a:r>
            <a:r>
              <a:rPr lang="hu-HU" sz="1200" dirty="0" err="1">
                <a:latin typeface="Avenir Roman" panose="02000503020000020003" pitchFamily="2" charset="0"/>
              </a:rPr>
              <a:t>szignifikáns</a:t>
            </a:r>
            <a:r>
              <a:rPr lang="hu-HU" sz="1200" dirty="0">
                <a:latin typeface="Avenir Roman" panose="02000503020000020003" pitchFamily="2" charset="0"/>
              </a:rPr>
              <a:t> </a:t>
            </a:r>
            <a:r>
              <a:rPr lang="hu-HU" sz="1200" dirty="0" err="1">
                <a:latin typeface="Avenir Roman" panose="02000503020000020003" pitchFamily="2" charset="0"/>
              </a:rPr>
              <a:t>különbséget</a:t>
            </a:r>
            <a:r>
              <a:rPr lang="hu-HU" sz="1200" dirty="0">
                <a:latin typeface="Avenir Roman" panose="02000503020000020003" pitchFamily="2" charset="0"/>
              </a:rPr>
              <a:t> nem mutatott. A legmagasabb értéket a szövődménymentes csoportban a posztoperatív harmadik, a </a:t>
            </a:r>
            <a:r>
              <a:rPr lang="hu-HU" sz="1200" dirty="0" err="1">
                <a:latin typeface="Avenir Roman" panose="02000503020000020003" pitchFamily="2" charset="0"/>
              </a:rPr>
              <a:t>szeptikuss</a:t>
            </a:r>
            <a:r>
              <a:rPr lang="hu-HU" sz="1200" dirty="0">
                <a:latin typeface="Avenir Roman" panose="02000503020000020003" pitchFamily="2" charset="0"/>
              </a:rPr>
              <a:t> vált betegek setén a negyedik napon </a:t>
            </a:r>
            <a:r>
              <a:rPr lang="hu-HU" sz="1200" dirty="0" err="1">
                <a:latin typeface="Avenir Roman" panose="02000503020000020003" pitchFamily="2" charset="0"/>
              </a:rPr>
              <a:t>rözítettük</a:t>
            </a:r>
            <a:r>
              <a:rPr lang="hu-HU" sz="1200" dirty="0">
                <a:latin typeface="Avenir Roman" panose="02000503020000020003" pitchFamily="2" charset="0"/>
              </a:rPr>
              <a:t>-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3727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PCT: </a:t>
            </a:r>
            <a:r>
              <a:rPr lang="hu-HU" sz="1200" dirty="0">
                <a:latin typeface="Avenir Roman" panose="02000503020000020003" pitchFamily="2" charset="0"/>
              </a:rPr>
              <a:t>A </a:t>
            </a:r>
            <a:r>
              <a:rPr lang="hu-HU" sz="1200" dirty="0" err="1">
                <a:latin typeface="Avenir Roman" panose="02000503020000020003" pitchFamily="2" charset="0"/>
              </a:rPr>
              <a:t>szérum</a:t>
            </a:r>
            <a:r>
              <a:rPr lang="hu-HU" sz="1200" dirty="0">
                <a:latin typeface="Avenir Roman" panose="02000503020000020003" pitchFamily="2" charset="0"/>
              </a:rPr>
              <a:t> PCT szintje a </a:t>
            </a:r>
            <a:r>
              <a:rPr lang="hu-HU" sz="1200" dirty="0" err="1">
                <a:latin typeface="Avenir Roman" panose="02000503020000020003" pitchFamily="2" charset="0"/>
              </a:rPr>
              <a:t>vizsgálati</a:t>
            </a:r>
            <a:r>
              <a:rPr lang="hu-HU" sz="1200" dirty="0">
                <a:latin typeface="Avenir Roman" panose="02000503020000020003" pitchFamily="2" charset="0"/>
              </a:rPr>
              <a:t> </a:t>
            </a:r>
            <a:r>
              <a:rPr lang="hu-HU" sz="1200" dirty="0" err="1">
                <a:latin typeface="Avenir Roman" panose="02000503020000020003" pitchFamily="2" charset="0"/>
              </a:rPr>
              <a:t>időszak</a:t>
            </a:r>
            <a:r>
              <a:rPr lang="hu-HU" sz="1200" dirty="0">
                <a:latin typeface="Avenir Roman" panose="02000503020000020003" pitchFamily="2" charset="0"/>
              </a:rPr>
              <a:t> alatt </a:t>
            </a:r>
            <a:r>
              <a:rPr lang="hu-HU" sz="1200" dirty="0" err="1">
                <a:latin typeface="Avenir Roman" panose="02000503020000020003" pitchFamily="2" charset="0"/>
              </a:rPr>
              <a:t>végig</a:t>
            </a:r>
            <a:r>
              <a:rPr lang="hu-HU" sz="1200" dirty="0">
                <a:latin typeface="Avenir Roman" panose="02000503020000020003" pitchFamily="2" charset="0"/>
              </a:rPr>
              <a:t> meghaladta a </a:t>
            </a:r>
            <a:r>
              <a:rPr lang="hu-HU" sz="1200" dirty="0" err="1">
                <a:latin typeface="Avenir Roman" panose="02000503020000020003" pitchFamily="2" charset="0"/>
              </a:rPr>
              <a:t>laboratórium</a:t>
            </a:r>
            <a:r>
              <a:rPr lang="hu-HU" sz="1200" dirty="0">
                <a:latin typeface="Avenir Roman" panose="02000503020000020003" pitchFamily="2" charset="0"/>
              </a:rPr>
              <a:t> </a:t>
            </a:r>
            <a:r>
              <a:rPr lang="hu-HU" sz="1200" dirty="0" err="1">
                <a:latin typeface="Avenir Roman" panose="02000503020000020003" pitchFamily="2" charset="0"/>
              </a:rPr>
              <a:t>által</a:t>
            </a:r>
            <a:r>
              <a:rPr lang="hu-HU" sz="1200" dirty="0">
                <a:latin typeface="Avenir Roman" panose="02000503020000020003" pitchFamily="2" charset="0"/>
              </a:rPr>
              <a:t> </a:t>
            </a:r>
            <a:r>
              <a:rPr lang="hu-HU" sz="1200" dirty="0" err="1">
                <a:latin typeface="Avenir Roman" panose="02000503020000020003" pitchFamily="2" charset="0"/>
              </a:rPr>
              <a:t>meghatározott</a:t>
            </a:r>
            <a:r>
              <a:rPr lang="hu-HU" sz="1200" dirty="0">
                <a:latin typeface="Avenir Roman" panose="02000503020000020003" pitchFamily="2" charset="0"/>
              </a:rPr>
              <a:t> </a:t>
            </a:r>
            <a:r>
              <a:rPr lang="hu-HU" sz="1200" dirty="0" err="1">
                <a:latin typeface="Avenir Roman" panose="02000503020000020003" pitchFamily="2" charset="0"/>
              </a:rPr>
              <a:t>referenciaértéket</a:t>
            </a:r>
            <a:r>
              <a:rPr lang="hu-HU" sz="1200" dirty="0">
                <a:latin typeface="Avenir Roman" panose="02000503020000020003" pitchFamily="2" charset="0"/>
              </a:rPr>
              <a:t> (0,5 </a:t>
            </a:r>
            <a:r>
              <a:rPr lang="hu-HU" sz="1200" dirty="0" err="1">
                <a:latin typeface="Avenir Roman" panose="02000503020000020003" pitchFamily="2" charset="0"/>
              </a:rPr>
              <a:t>ng</a:t>
            </a:r>
            <a:r>
              <a:rPr lang="hu-HU" sz="1200" dirty="0">
                <a:latin typeface="Avenir Roman" panose="02000503020000020003" pitchFamily="2" charset="0"/>
              </a:rPr>
              <a:t>/ml). </a:t>
            </a:r>
            <a:r>
              <a:rPr lang="hu-HU" sz="1200" dirty="0" err="1">
                <a:latin typeface="Avenir Roman" panose="02000503020000020003" pitchFamily="2" charset="0"/>
              </a:rPr>
              <a:t>Mindkét</a:t>
            </a:r>
            <a:r>
              <a:rPr lang="hu-HU" sz="1200" dirty="0">
                <a:latin typeface="Avenir Roman" panose="02000503020000020003" pitchFamily="2" charset="0"/>
              </a:rPr>
              <a:t> csoport </a:t>
            </a:r>
            <a:r>
              <a:rPr lang="hu-HU" sz="1200" dirty="0" err="1">
                <a:latin typeface="Avenir Roman" panose="02000503020000020003" pitchFamily="2" charset="0"/>
              </a:rPr>
              <a:t>medián</a:t>
            </a:r>
            <a:r>
              <a:rPr lang="hu-HU" sz="1200" dirty="0">
                <a:latin typeface="Avenir Roman" panose="02000503020000020003" pitchFamily="2" charset="0"/>
              </a:rPr>
              <a:t> </a:t>
            </a:r>
            <a:r>
              <a:rPr lang="hu-HU" sz="1200" dirty="0" err="1">
                <a:latin typeface="Avenir Roman" panose="02000503020000020003" pitchFamily="2" charset="0"/>
              </a:rPr>
              <a:t>értéke</a:t>
            </a:r>
            <a:r>
              <a:rPr lang="hu-HU" sz="1200" dirty="0">
                <a:latin typeface="Avenir Roman" panose="02000503020000020003" pitchFamily="2" charset="0"/>
              </a:rPr>
              <a:t> a </a:t>
            </a:r>
            <a:r>
              <a:rPr lang="hu-HU" sz="1200" dirty="0" err="1">
                <a:latin typeface="Avenir Roman" panose="02000503020000020003" pitchFamily="2" charset="0"/>
              </a:rPr>
              <a:t>posztoperatív</a:t>
            </a:r>
            <a:r>
              <a:rPr lang="hu-HU" sz="1200" dirty="0">
                <a:latin typeface="Avenir Roman" panose="02000503020000020003" pitchFamily="2" charset="0"/>
              </a:rPr>
              <a:t> </a:t>
            </a:r>
            <a:r>
              <a:rPr lang="hu-HU" sz="1200" dirty="0" err="1">
                <a:latin typeface="Avenir Roman" panose="02000503020000020003" pitchFamily="2" charset="0"/>
              </a:rPr>
              <a:t>második</a:t>
            </a:r>
            <a:r>
              <a:rPr lang="hu-HU" sz="1200" dirty="0">
                <a:latin typeface="Avenir Roman" panose="02000503020000020003" pitchFamily="2" charset="0"/>
              </a:rPr>
              <a:t> napon volt a legmagasabb. A </a:t>
            </a:r>
            <a:r>
              <a:rPr lang="hu-HU" sz="1200" dirty="0" err="1">
                <a:latin typeface="Avenir Roman" panose="02000503020000020003" pitchFamily="2" charset="0"/>
              </a:rPr>
              <a:t>posztoperatív</a:t>
            </a:r>
            <a:r>
              <a:rPr lang="hu-HU" sz="1200" dirty="0">
                <a:latin typeface="Avenir Roman" panose="02000503020000020003" pitchFamily="2" charset="0"/>
              </a:rPr>
              <a:t> másodiktól a negyedik napig végig szignifikáns különbséget mértünk a két csoport között.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8226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/>
          </a:p>
          <a:p>
            <a:pPr algn="just"/>
            <a:r>
              <a:rPr lang="hu-HU" dirty="0"/>
              <a:t>NLR: </a:t>
            </a:r>
            <a:r>
              <a:rPr lang="hu-HU" sz="1200" dirty="0">
                <a:latin typeface="Avenir Roman" panose="02000503020000020003" pitchFamily="2" charset="0"/>
              </a:rPr>
              <a:t>Mindkét betegcsoport között szignifikánsan magasabb értékeket mértünk a másodiktól egészen a negyedik napig. A legmagasabb medián értékeket a posztoperatív első napon rögzítettük. Az előző dián bemutatott ábrával összevetve is láható, hogy ez az érték követte legszorosabban a rutinszerűen használt </a:t>
            </a:r>
            <a:r>
              <a:rPr lang="hu-HU" sz="1200" dirty="0" err="1">
                <a:latin typeface="Avenir Roman" panose="02000503020000020003" pitchFamily="2" charset="0"/>
              </a:rPr>
              <a:t>prokalcitonin</a:t>
            </a:r>
            <a:r>
              <a:rPr lang="hu-HU" sz="1200" dirty="0">
                <a:latin typeface="Avenir Roman" panose="02000503020000020003" pitchFamily="2" charset="0"/>
              </a:rPr>
              <a:t> értékeit.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74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Szintén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támasztja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elvégzet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analízis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dirty="0"/>
              <a:t>azt mutatja, hogy a </a:t>
            </a:r>
            <a:r>
              <a:rPr lang="hu-HU" dirty="0" err="1"/>
              <a:t>biomarkerek</a:t>
            </a:r>
            <a:r>
              <a:rPr lang="hu-HU" dirty="0"/>
              <a:t> közül önmagában a PCT és az NLR is jól használható, de a legjobb diagnosztikus teljesítményt egy időben történő kombinált vizsgálatuk adja.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87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PLR: Végül, de nem utolsó sorban a PLR esetében a legmagasabb medián értékeket a posztoperatív első napon mértük, szignifikáns különbséget a csoportok között azonban nem találtunk.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8071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Vizsgálatunk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limitációja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alacsony elemszámú beteg került bevonásra, így a jövőben érdemes lenne egy multicentrikus vizsgálatot végezni, a komplikációk tendenciájának megbízhatóbb látásának érdekében.</a:t>
            </a:r>
            <a:r>
              <a:rPr lang="hu-HU" dirty="0">
                <a:effectLst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297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Összeségében elmondható, hogy a PCT, illetve az NLR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előre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jelezhetik a posztoperatív komplikációk kialakulását ezen beteganyagban. A posztoperatív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időszakban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szövődményes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szövődménymentes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esetek elkülönítésére a CRP, illetve a PLR értékek, valamint kinetikájuk jelen vizsgálatban nem bizonyultak kellően hatékonynak hasnyálmirigyrák miatt operált betegpopulációban. 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61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Tudják-e mi köti össze Benedek Tibort, Steve </a:t>
            </a:r>
            <a:r>
              <a:rPr lang="hu-HU" dirty="0" err="1"/>
              <a:t>Jobs</a:t>
            </a:r>
            <a:r>
              <a:rPr lang="hu-HU" dirty="0"/>
              <a:t>-ot, vagy a </a:t>
            </a:r>
            <a:r>
              <a:rPr lang="hu-HU" dirty="0" err="1"/>
              <a:t>Piton</a:t>
            </a:r>
            <a:r>
              <a:rPr lang="hu-HU" dirty="0"/>
              <a:t> professzorként ismert Alan Rickmant és Patrick </a:t>
            </a:r>
            <a:r>
              <a:rPr lang="hu-HU" dirty="0" err="1"/>
              <a:t>Swayzet</a:t>
            </a:r>
            <a:r>
              <a:rPr lang="hu-HU" dirty="0"/>
              <a:t>? </a:t>
            </a:r>
          </a:p>
          <a:p>
            <a:r>
              <a:rPr lang="hu-HU" dirty="0"/>
              <a:t>Mindannyian hasnyálmirigyrákban és túl fiatalon vesztették életüket.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538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1874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67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hasnyálmirigyrák az egyik vezető okozója a tumoros halálozásnak a fejlett országokban, melynek becsült túlélési aránya jelenleg is kevesebb, mint 5%. Napjainkban a gyógyulásra, vagy legalább a túlélés megnövelésére a műtéti eltávolítás nyújtja az egyetlen reális esélyt. A letális kimenetel kapcsán sajnos további súlyosbító </a:t>
            </a:r>
            <a:r>
              <a:rPr lang="hu-HU" dirty="0" err="1"/>
              <a:t>tényezo</a:t>
            </a:r>
            <a:r>
              <a:rPr lang="hu-HU" dirty="0"/>
              <a:t>̋, hogy a betegek klinikai tüneteket </a:t>
            </a:r>
            <a:r>
              <a:rPr lang="hu-HU" dirty="0" err="1"/>
              <a:t>jellemzően</a:t>
            </a:r>
            <a:r>
              <a:rPr lang="hu-HU" dirty="0"/>
              <a:t> csak a daganat </a:t>
            </a:r>
            <a:r>
              <a:rPr lang="hu-HU" dirty="0" err="1"/>
              <a:t>előrehaladott</a:t>
            </a:r>
            <a:r>
              <a:rPr lang="hu-HU" dirty="0"/>
              <a:t> stádiumában mutatnak. Ilyenek lehetnek a közönséges hasfájás, </a:t>
            </a:r>
            <a:r>
              <a:rPr lang="hu-HU" dirty="0" err="1"/>
              <a:t>icterus</a:t>
            </a:r>
            <a:r>
              <a:rPr lang="hu-HU" dirty="0"/>
              <a:t>, hasi diszkomfort vagy a széklethabitus változás. Az </a:t>
            </a:r>
            <a:r>
              <a:rPr lang="hu-HU" dirty="0" err="1"/>
              <a:t>Overview</a:t>
            </a:r>
            <a:r>
              <a:rPr lang="hu-HU" dirty="0"/>
              <a:t> of </a:t>
            </a:r>
            <a:r>
              <a:rPr lang="hu-HU" dirty="0" err="1"/>
              <a:t>Pancreatic</a:t>
            </a:r>
            <a:r>
              <a:rPr lang="hu-HU" dirty="0"/>
              <a:t> </a:t>
            </a:r>
            <a:r>
              <a:rPr lang="hu-HU" dirty="0" err="1"/>
              <a:t>Cancer</a:t>
            </a:r>
            <a:r>
              <a:rPr lang="hu-HU" dirty="0"/>
              <a:t> </a:t>
            </a:r>
            <a:r>
              <a:rPr lang="hu-HU" dirty="0" err="1"/>
              <a:t>Epidemiology</a:t>
            </a:r>
            <a:r>
              <a:rPr lang="hu-HU" dirty="0"/>
              <a:t> in Europe összefoglalója szerint 2020-ban Európában kb. 140 116 új hasnyálmirigyrákot diagnosztizáltak és 132 134 haláleset volt amelyet a kórképhez kötöttek. Incidenciája a az elmúlt 30 évben csaknem 15%-</a:t>
            </a:r>
            <a:r>
              <a:rPr lang="hu-HU" dirty="0" err="1"/>
              <a:t>al</a:t>
            </a:r>
            <a:r>
              <a:rPr lang="hu-HU" dirty="0"/>
              <a:t> növekedett, jelenleg nagyjából 7.25/100ezer körüli.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60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 a műtét szerencsére ma már nem, azonban az azt követően kialakuló szövődmények továbbra is magas morbiditást mutatnak, ami egyrészt rontja a betegek túlélési esélyeit, másrészt jelentős anyagi, és érzelmi terhet ró mind az egészségügyre, mind a betegek hozzátartozóira. Épp ezért, az időben történő felismerésükben kiemelt szerep jut olyan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biomarkereknek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amelyek a mindennapi klinikai gyakorlatban is konvencionális jelleggel/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rutinszerűen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alkalmazhatóak.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3900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Ebből kiindulva korábbi biomarker kutatásainkat ezen betegcsoportra fokuszálva egészítettük ki. Vizsgálatunk célja tehát a hagyományos és ún. nem-konvencionálisan használt markerek összehasonlítása volt a hasnyálmirigyrák ellenes műtétek posztoperatív szövődményeinek előrejelzésében.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19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pancreatoduodenectomia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szerzői nevén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whipple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műtét az egyik legbonyolultabb, és legkomplexebb sebészeti eljárás, mely során eltávolításra kerül a hasnyálmirigy feje, a közös epevezeték, az epehólyag, illetve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duodenum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is. Amennyiben a gyomor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antrum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részét is eltávolítják a műtét úgynevezett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Kausch-Whipple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típusú, amennyiben viszont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antrumot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pylorust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megőrzik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Traverso-Longmire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típusú (PPPD).</a:t>
            </a:r>
            <a:r>
              <a:rPr lang="hu-HU" dirty="0">
                <a:effectLst/>
              </a:rPr>
              <a:t> </a:t>
            </a:r>
          </a:p>
          <a:p>
            <a:endParaRPr lang="hu-HU" dirty="0">
              <a:effectLst/>
            </a:endParaRPr>
          </a:p>
          <a:p>
            <a:r>
              <a:rPr lang="hu-HU" dirty="0">
                <a:effectLst/>
              </a:rPr>
              <a:t>Jelen kutatásban a műtétet követően előforduló szövődmények közül kiemelten a szeptikussá vált betegekkel foglalkoztunk.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20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mindennapi klinikai gyakorlatban a szeptikus állapotok diagnózisában, illetve elkülönítésében leginkább alkalmazott laboratóriumi markerek a C-reaktív protein (CRP), illetve a prokalcitonin (PCT). Azonban a szepszis komplex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patofiziológiai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jellege miatt kizárólagos diagnosztikai tesztnek egyiket sem lehet tekinteni. Az infekció mihamarabbi felismerésének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jelentőségét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egyrészt az adja, hogy a szepszis jelenleg is az egyik leggyakoribb életveszélyes állapot, melynek kezelése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számottevo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̋ anyagi, orvosi és egészségügyi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erőforrásokat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igényel, másrészt túlélési esélyei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időben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megkezdett és adekvát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antimikróbás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kezeléssel a kezdeti órákban szignifikánsan javíthatók.</a:t>
            </a:r>
            <a:r>
              <a:rPr lang="hu-HU" dirty="0">
                <a:effectLst/>
              </a:rPr>
              <a:t> </a:t>
            </a:r>
          </a:p>
          <a:p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neutrofil-limfocita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arány (NLR) és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trombocita-limfocita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arány (PLR), melyeket a mindennapi klinikai gyakorlatban rutinszerűen vizsgált ún. teljes vérkép adott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paramétereiből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számolhatunk ki, potenciális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markerei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lehetnek a szeptikus szövődmény felléptének.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Előnyük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mivel a teljes vérkép egy automatizált, olcsó, és könnyen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elvégezheto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̋ vizsgálat, így ezen értékek meghatározása nem igényel semmilyen további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instrumentáriumot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humán erőforrást, illetve költségeket.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vizsgálat során kikértük a Laboratóriumi Medicina Intézettől ezen markerek meghatározásának költségeit egy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intenzíves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beteg számára. Míg egy egyszeri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prokalcitonin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meghatározás 6500 forint, egy rutin vérkép, amiből a NLR-t számítjuk  295 forint, ami azt jelenti, hogy nagyságrendileg 22-szeres árkülönbség van a két marker meghatározása között.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neutrofil-limfocita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arány (NLR)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neutrofil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granulociták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abszolút számának az abszolút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limfocitaszám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hányadosa alapján,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trombocita-limfocita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arány (PLR) pedig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trombocitaszám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az abszolút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limfocitaszám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hányadosa alapján került meghatározásra.)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06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Ezen markerek szerepe széleskörben kutatott különböző főleg hematológiai daganatos betegségek prognózisában, autoimmun krónikus állapotok monitorozásában, infekció eredetű akut állapotok prognózisának megítélésében, illetve az elmúlt időszakban kutatócsoportunk is vizsgálta COVID-19-el fertőzött betegeken, akiknél az emelkedett neutrofil-limfocita arány a klinikai kép kedvezőtlen prognózisát vetítette elő.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928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Vizsgálatunkat 2021. január és 2023. decembere között a PTE KK AITI 16 ágyas Központi Intenzív Terápiás Osztályára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elektíven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felvételre került posztoperatív,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pancreatoduodenectomián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Whipple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-műtét) átesett betegeken végeztük. Összesen 47 fős beteganyagot vizsgáltunk, melyből 26 fő volt férfi és 21 fő nő. A vizsgálatba bevont betegektől a mintákat az intenzív terápiás osztályos ellátás ideje alatt végig mértük, a paraméterek kinetikáját ötnapos vizsgálati periódus során elemeztük. Ez alatt az öt napos periódus alatt a betegek C-reaktív protein (CRP), prokalcitonin (PCT), neutrofil-limfocita arány (NLR) illetve trombocita-limfocita arány (PLR)-szintjeit mértük, valamint ezen markerek szintjében bekövetkező változásokat hasonlítottuk össze a szeptikussá vált, illetve a szövődménymentes betegek esetében</a:t>
            </a:r>
            <a:r>
              <a:rPr lang="hu-HU" dirty="0">
                <a:effectLst/>
              </a:rPr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CF2D-1512-E245-8C8E-EB7DADB0892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23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1B5A42-E02C-B440-AC07-2405D4454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994F9F2-B2A2-4440-A03F-AB0E0538F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10C3D6F-E3AF-3046-93ED-C182B4BB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EFA-C4F6-A34F-94F3-84A7DC166AD7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45F38D-606A-C849-8ADD-23918BAC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31EA89D-75F7-974C-96E3-D4FC2565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B24-24C6-9543-A28D-C8EC6ACD2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22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018D28-40A5-4D4E-8637-A99B52BF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643AA76-FC5B-A346-B46D-71FAE2E3F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B6E801-73DA-B847-AA72-8A03B869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EFA-C4F6-A34F-94F3-84A7DC166AD7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BD261E-7DBF-254A-A48C-B68D8B05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8535D2E-8983-464C-A770-C20EDFC9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B24-24C6-9543-A28D-C8EC6ACD2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0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B064E3F-3F6B-FA41-920B-8BB7591DA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9389B9C-56BC-5D4A-A1D0-C80815915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BE9559-52E7-2743-B14C-5E92D0CD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EFA-C4F6-A34F-94F3-84A7DC166AD7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26F906-5545-6748-97C3-FD28396C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6C0A078-D6DA-BB4A-ADDC-B4423B5B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B24-24C6-9543-A28D-C8EC6ACD2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47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62EB9D-BF6E-EB4E-83D4-6664C6E3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1C85CD-E07C-C944-B766-117BD675D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9B92EB8-94ED-9240-86B0-67F4B4C4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EFA-C4F6-A34F-94F3-84A7DC166AD7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C88F39-4703-D948-8061-DF0FEB9E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10B545-8E6E-854F-B202-E3181F7E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B24-24C6-9543-A28D-C8EC6ACD2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549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C9DD1C-554F-E241-9A48-203F970A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E508D49-D26F-3C42-B2A0-7D838BB33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D2B6678-0932-BC47-A2D3-F7420243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EFA-C4F6-A34F-94F3-84A7DC166AD7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A891E8-A14D-7444-A225-EF820D8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59D519-B7B4-5C4F-B75F-2C0E4942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B24-24C6-9543-A28D-C8EC6ACD2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79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956C95-501E-594B-9503-CA84DAA2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8B1173-B212-874D-9F80-1B556D2D4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1BAD4D0-A0AE-5F4B-8046-BD6CF298E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55EC7F-31AD-8E4F-9EC5-644F0D32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EFA-C4F6-A34F-94F3-84A7DC166AD7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8CDAF2F-AE24-2B44-BAD4-1236BB7B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44B1BD8-83F3-F44F-9150-B34A91CC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B24-24C6-9543-A28D-C8EC6ACD2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9C5107-62CC-F645-8929-EA87A9B6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A13461-4041-9041-8D68-FA7842B84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0AEC47F-D51A-324D-8B1C-EE8041EEE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A8AE7D3-961F-0E4A-AFC5-E43E4C918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E17AA0D-B961-374B-9FF7-CB520923B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FB3E1F5-83FE-8640-B6C1-B03D5590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EFA-C4F6-A34F-94F3-84A7DC166AD7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EAA7F4A-4D27-6D4B-93E2-C4F7C761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F9A7860-A39D-EF4B-9290-02CDE8B3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B24-24C6-9543-A28D-C8EC6ACD2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02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EEB148-E0FD-EA48-AE03-3CB67634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20B954E-D68F-2049-AC2F-8B25FDB1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EFA-C4F6-A34F-94F3-84A7DC166AD7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F1BB6E2-52ED-8942-96FA-72797560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C1E267A-57B2-5048-A525-67E6E4DA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B24-24C6-9543-A28D-C8EC6ACD2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482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2F933B5-1FA9-B947-9328-F4A7FF15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EFA-C4F6-A34F-94F3-84A7DC166AD7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634DC2E-D49A-654C-B363-53EEE887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6DE264B-8527-7541-B362-A30B7F51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B24-24C6-9543-A28D-C8EC6ACD2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93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1547C4-40CD-9E48-98DB-10520D3C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97B4B8-9D85-1E46-80A2-AB6E087D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65A09FD-BDB0-1945-B8F3-F78556F5C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0103955-439C-4F40-8F14-029A6B9F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EFA-C4F6-A34F-94F3-84A7DC166AD7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0672A12-9130-B64B-B2EB-CE4ED4E6C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9D83B61-E844-AD46-B26A-99D03967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B24-24C6-9543-A28D-C8EC6ACD2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142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EFA138-3E99-7B4D-B830-1AC05B44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33E0F05-4A88-C541-A62B-EB4078015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A0E503A-072F-324C-9516-D9457945C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0B3BD27-D427-CE42-8AB6-53252E0A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EFA-C4F6-A34F-94F3-84A7DC166AD7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0C52A03-CEFA-8E42-ABE4-E39B9595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6EB1D5B-A90A-C748-A8FE-7CF858F2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B24-24C6-9543-A28D-C8EC6ACD2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14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0793B6B-2C51-954B-84DB-BA8882E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9147C32-99AB-8742-B200-3785B7DA8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1BA43E4-55EC-184E-8748-394284A87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FEFA-C4F6-A34F-94F3-84A7DC166AD7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8227E7-2746-4B49-B5C0-7BECC4DA0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DEE0627-8BF4-CF48-A83C-69CF9F58E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9B24-24C6-9543-A28D-C8EC6ACD2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49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B1C28B-1D93-8C49-A25F-4D50F127D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969" y="1601101"/>
            <a:ext cx="10310062" cy="2070586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rgbClr val="941100"/>
                </a:solidFill>
                <a:latin typeface="Avenir Roman" panose="02000503020000020003" pitchFamily="2" charset="0"/>
              </a:rPr>
              <a:t>Nem konvencionális gyulladásos markerek vizsgálata</a:t>
            </a:r>
            <a:r>
              <a:rPr lang="hu-HU" sz="4000" b="1" dirty="0">
                <a:solidFill>
                  <a:srgbClr val="941100"/>
                </a:solidFill>
                <a:latin typeface="Avenir Roman" panose="02000503020000020003" pitchFamily="2" charset="0"/>
              </a:rPr>
              <a:t> - </a:t>
            </a:r>
            <a:br>
              <a:rPr lang="hu-HU" sz="4000" b="1" dirty="0">
                <a:solidFill>
                  <a:srgbClr val="941100"/>
                </a:solidFill>
                <a:latin typeface="Avenir Roman" panose="02000503020000020003" pitchFamily="2" charset="0"/>
              </a:rPr>
            </a:br>
            <a:r>
              <a:rPr lang="hu-HU" sz="4000" b="1" dirty="0">
                <a:solidFill>
                  <a:srgbClr val="941100"/>
                </a:solidFill>
                <a:latin typeface="Avenir Roman" panose="02000503020000020003" pitchFamily="2" charset="0"/>
              </a:rPr>
              <a:t>Új típusú prognosztikai eszközök a hasnyálmirigy műtétek perioperatív időszakában</a:t>
            </a:r>
            <a:endParaRPr lang="hu-HU" sz="4000" dirty="0">
              <a:solidFill>
                <a:srgbClr val="941100"/>
              </a:solidFill>
              <a:latin typeface="Avenir Roman" panose="02000503020000020003" pitchFamily="2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1904BA3-60A0-FC4A-B74C-51A586640129}"/>
              </a:ext>
            </a:extLst>
          </p:cNvPr>
          <p:cNvSpPr txBox="1"/>
          <p:nvPr/>
        </p:nvSpPr>
        <p:spPr>
          <a:xfrm>
            <a:off x="835843" y="4018755"/>
            <a:ext cx="10520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Avenir Roman" panose="02000503020000020003" pitchFamily="2" charset="0"/>
              </a:rPr>
              <a:t>Rozanovic Martin, Várady-Szabó Kata, Prof. Csontos Csaba, Prof. Kelemen Dezső, </a:t>
            </a:r>
            <a:r>
              <a:rPr lang="hu-HU" sz="2800" dirty="0" err="1">
                <a:latin typeface="Avenir Roman" panose="02000503020000020003" pitchFamily="2" charset="0"/>
              </a:rPr>
              <a:t>Loibl</a:t>
            </a:r>
            <a:r>
              <a:rPr lang="hu-HU" sz="2800" dirty="0">
                <a:latin typeface="Avenir Roman" panose="02000503020000020003" pitchFamily="2" charset="0"/>
              </a:rPr>
              <a:t> Csaba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81A8181-ED1C-394A-ADEC-15B5A0D6E3D6}"/>
              </a:ext>
            </a:extLst>
          </p:cNvPr>
          <p:cNvSpPr txBox="1"/>
          <p:nvPr/>
        </p:nvSpPr>
        <p:spPr>
          <a:xfrm>
            <a:off x="1848726" y="5116079"/>
            <a:ext cx="873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Avenir Roman" panose="02000503020000020003" pitchFamily="2" charset="0"/>
              </a:rPr>
              <a:t>PTE KK </a:t>
            </a:r>
            <a:r>
              <a:rPr lang="hu-HU" sz="3200" dirty="0" err="1">
                <a:latin typeface="Avenir Roman" panose="02000503020000020003" pitchFamily="2" charset="0"/>
              </a:rPr>
              <a:t>Aneszteziológiai</a:t>
            </a:r>
            <a:r>
              <a:rPr lang="hu-HU" sz="3200" dirty="0">
                <a:latin typeface="Avenir Roman" panose="02000503020000020003" pitchFamily="2" charset="0"/>
              </a:rPr>
              <a:t> és Intenzív Terápiás Intézet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68BA2B7-2394-B245-AF02-8F9491A08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49773" cy="12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1BE96-F121-2A45-BFF2-7EADEF55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Demográfiai adatok</a:t>
            </a:r>
            <a:endParaRPr lang="hu-HU" dirty="0"/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D35B9AD8-79D7-0C41-B77E-66D4080C6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420963"/>
              </p:ext>
            </p:extLst>
          </p:nvPr>
        </p:nvGraphicFramePr>
        <p:xfrm>
          <a:off x="838200" y="1825625"/>
          <a:ext cx="10515600" cy="3530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069106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0121854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179309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1918938"/>
                    </a:ext>
                  </a:extLst>
                </a:gridCol>
              </a:tblGrid>
              <a:tr h="50472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Összes beteg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Szövődménymentes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Szövődményes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368273"/>
                  </a:ext>
                </a:extLst>
              </a:tr>
              <a:tr h="504721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Betegek száma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82854"/>
                  </a:ext>
                </a:extLst>
              </a:tr>
              <a:tr h="504721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Életkor (év)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66</a:t>
                      </a:r>
                    </a:p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(58-70)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65</a:t>
                      </a:r>
                    </a:p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(58-68)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69</a:t>
                      </a:r>
                    </a:p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(63-78)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505354"/>
                  </a:ext>
                </a:extLst>
              </a:tr>
              <a:tr h="50472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941100"/>
                          </a:solidFill>
                          <a:latin typeface="Times" pitchFamily="2" charset="0"/>
                        </a:rPr>
                        <a:t>Szepszis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941100"/>
                          </a:solidFill>
                          <a:latin typeface="Times" pitchFamily="2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475648"/>
                  </a:ext>
                </a:extLst>
              </a:tr>
              <a:tr h="504721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Meglassult gyomorürülés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324292"/>
                  </a:ext>
                </a:extLst>
              </a:tr>
              <a:tr h="871162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Sebészeti jellegű szövődmény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5 </a:t>
                      </a:r>
                    </a:p>
                    <a:p>
                      <a:pPr algn="ctr"/>
                      <a:r>
                        <a:rPr lang="hu-HU" dirty="0">
                          <a:latin typeface="Times" pitchFamily="2" charset="0"/>
                        </a:rPr>
                        <a:t>(2 </a:t>
                      </a:r>
                      <a:r>
                        <a:rPr lang="hu-HU" dirty="0" err="1">
                          <a:latin typeface="Times" pitchFamily="2" charset="0"/>
                        </a:rPr>
                        <a:t>reoperáció</a:t>
                      </a:r>
                      <a:r>
                        <a:rPr lang="hu-HU" dirty="0">
                          <a:latin typeface="Times" pitchFamily="2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929815"/>
                  </a:ext>
                </a:extLst>
              </a:tr>
            </a:tbl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4E249D26-5442-2941-A410-5AAE056AD112}"/>
              </a:ext>
            </a:extLst>
          </p:cNvPr>
          <p:cNvSpPr txBox="1"/>
          <p:nvPr/>
        </p:nvSpPr>
        <p:spPr>
          <a:xfrm>
            <a:off x="1948985" y="5490688"/>
            <a:ext cx="788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adatokat, mint </a:t>
            </a:r>
            <a:r>
              <a:rPr lang="hu-HU" dirty="0" err="1"/>
              <a:t>medián</a:t>
            </a:r>
            <a:r>
              <a:rPr lang="hu-HU" dirty="0"/>
              <a:t>, </a:t>
            </a:r>
            <a:r>
              <a:rPr lang="hu-HU" dirty="0" err="1"/>
              <a:t>és</a:t>
            </a:r>
            <a:r>
              <a:rPr lang="hu-HU" dirty="0"/>
              <a:t> 25-75%-</a:t>
            </a:r>
            <a:r>
              <a:rPr lang="hu-HU" dirty="0" err="1"/>
              <a:t>os</a:t>
            </a:r>
            <a:r>
              <a:rPr lang="hu-HU" dirty="0"/>
              <a:t> </a:t>
            </a:r>
            <a:r>
              <a:rPr lang="hu-HU" dirty="0" err="1"/>
              <a:t>interkvartilis</a:t>
            </a:r>
            <a:r>
              <a:rPr lang="hu-HU" dirty="0"/>
              <a:t> (IQR) </a:t>
            </a:r>
            <a:r>
              <a:rPr lang="hu-HU" dirty="0" err="1"/>
              <a:t>tartomány</a:t>
            </a:r>
            <a:r>
              <a:rPr lang="hu-HU" dirty="0"/>
              <a:t> adtuk meg. </a:t>
            </a:r>
          </a:p>
        </p:txBody>
      </p:sp>
    </p:spTree>
    <p:extLst>
      <p:ext uri="{BB962C8B-B14F-4D97-AF65-F5344CB8AC3E}">
        <p14:creationId xmlns:p14="http://schemas.microsoft.com/office/powerpoint/2010/main" val="153821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2334C8-18F8-5445-AB7D-947F5E74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31" y="88338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941100"/>
                </a:solidFill>
                <a:latin typeface="Avenir Roman" panose="02000503020000020003" pitchFamily="2" charset="0"/>
              </a:rPr>
              <a:t>Szepszis kritériumok</a:t>
            </a:r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D56A94-E91E-D14A-94D2-C3EC6DB4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31" y="1413901"/>
            <a:ext cx="10515600" cy="4351338"/>
          </a:xfrm>
        </p:spPr>
        <p:txBody>
          <a:bodyPr/>
          <a:lstStyle/>
          <a:p>
            <a:r>
              <a:rPr lang="hu-HU" sz="2400" dirty="0">
                <a:latin typeface="Avenir Book" panose="02000503020000020003" pitchFamily="2" charset="0"/>
              </a:rPr>
              <a:t>Amennyiben az operációt megelőzően megkezdett antibiotikumot széles spektrumú antibiotikumra kellett konvertálni</a:t>
            </a:r>
          </a:p>
          <a:p>
            <a:r>
              <a:rPr lang="hu-HU" sz="2400" dirty="0">
                <a:latin typeface="Avenir Book" panose="02000503020000020003" pitchFamily="2" charset="0"/>
              </a:rPr>
              <a:t>SOFA kritériumok:</a:t>
            </a:r>
          </a:p>
          <a:p>
            <a:pPr marL="457200" lvl="1" indent="0">
              <a:buNone/>
            </a:pPr>
            <a:endParaRPr lang="hu-HU" dirty="0">
              <a:latin typeface="Avenir Book" panose="02000503020000020003" pitchFamily="2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EEF5AD9-ADCC-1243-8181-F057D5C2F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225" y="2559605"/>
            <a:ext cx="6411686" cy="40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7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A55434-6255-C14A-ADC3-3CAAB6C6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Szepszis kialakulásának ideje, infekcióforrás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3001E2-9906-B345-BBAD-0DE5D0AB4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>
                <a:latin typeface="Avenir Roman" panose="02000503020000020003" pitchFamily="2" charset="0"/>
              </a:rPr>
              <a:t>Kialakulás ideje:</a:t>
            </a:r>
            <a:endParaRPr lang="hu-HU" dirty="0">
              <a:latin typeface="Avenir Roman" panose="02000503020000020003" pitchFamily="2" charset="0"/>
            </a:endParaRPr>
          </a:p>
          <a:p>
            <a:pPr lvl="1"/>
            <a:r>
              <a:rPr lang="hu-HU" dirty="0">
                <a:latin typeface="Avenir Roman" panose="02000503020000020003" pitchFamily="2" charset="0"/>
              </a:rPr>
              <a:t>2. nap: 3 beteg</a:t>
            </a:r>
          </a:p>
          <a:p>
            <a:pPr lvl="1"/>
            <a:r>
              <a:rPr lang="hu-HU" dirty="0">
                <a:latin typeface="Avenir Roman" panose="02000503020000020003" pitchFamily="2" charset="0"/>
              </a:rPr>
              <a:t>3. nap: 11 beteg</a:t>
            </a:r>
          </a:p>
          <a:p>
            <a:pPr lvl="1"/>
            <a:r>
              <a:rPr lang="hu-HU" dirty="0">
                <a:latin typeface="Avenir Roman" panose="02000503020000020003" pitchFamily="2" charset="0"/>
              </a:rPr>
              <a:t>4. nap: 2 beteg</a:t>
            </a:r>
          </a:p>
          <a:p>
            <a:r>
              <a:rPr lang="hu-HU" b="1" dirty="0">
                <a:latin typeface="Avenir Roman" panose="02000503020000020003" pitchFamily="2" charset="0"/>
              </a:rPr>
              <a:t>Feltételezett infekcióforrás:</a:t>
            </a:r>
            <a:endParaRPr lang="hu-HU" dirty="0">
              <a:latin typeface="Avenir Roman" panose="02000503020000020003" pitchFamily="2" charset="0"/>
            </a:endParaRPr>
          </a:p>
          <a:p>
            <a:r>
              <a:rPr lang="hu-HU" dirty="0">
                <a:latin typeface="Avenir Roman" panose="02000503020000020003" pitchFamily="2" charset="0"/>
              </a:rPr>
              <a:t>4 esetben hasűri minta</a:t>
            </a:r>
          </a:p>
          <a:p>
            <a:r>
              <a:rPr lang="hu-HU" dirty="0">
                <a:latin typeface="Avenir Roman" panose="02000503020000020003" pitchFamily="2" charset="0"/>
              </a:rPr>
              <a:t>4 esetben epeúti minta</a:t>
            </a:r>
          </a:p>
          <a:p>
            <a:r>
              <a:rPr lang="hu-HU" dirty="0">
                <a:latin typeface="Avenir Roman" panose="02000503020000020003" pitchFamily="2" charset="0"/>
              </a:rPr>
              <a:t>2 esetben sebváladék</a:t>
            </a:r>
          </a:p>
          <a:p>
            <a:r>
              <a:rPr lang="hu-HU" dirty="0">
                <a:latin typeface="Avenir Roman" panose="02000503020000020003" pitchFamily="2" charset="0"/>
              </a:rPr>
              <a:t>1 esetben BAL</a:t>
            </a:r>
          </a:p>
          <a:p>
            <a:r>
              <a:rPr lang="hu-HU" dirty="0">
                <a:latin typeface="Avenir Roman" panose="02000503020000020003" pitchFamily="2" charset="0"/>
              </a:rPr>
              <a:t>5 esetben negatív mikrobiológiai minták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811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4C7391-9E51-9640-9F78-44BA9C5D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Az ún. Konvencionálisan vizsgált gyulladásos markerek alakulása a betegcsoportokban</a:t>
            </a:r>
            <a:b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</a:br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I: CRP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58041277-4A11-B645-8947-1C59C2513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5744" y="1980369"/>
            <a:ext cx="8641533" cy="4351338"/>
          </a:xfrm>
        </p:spPr>
      </p:pic>
    </p:spTree>
    <p:extLst>
      <p:ext uri="{BB962C8B-B14F-4D97-AF65-F5344CB8AC3E}">
        <p14:creationId xmlns:p14="http://schemas.microsoft.com/office/powerpoint/2010/main" val="139778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884A1E-BC60-C64A-B11B-59F0B7C4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Az ún. Konvencionálisan vizsgált gyulladásos markerek alakulása a betegcsoportokban </a:t>
            </a:r>
            <a:b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</a:br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II: PCT</a:t>
            </a:r>
            <a:endParaRPr lang="hu-HU" dirty="0">
              <a:latin typeface="Avenir Roman" panose="02000503020000020003" pitchFamily="2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F215EB8-B35A-A94C-AB6B-8A664D80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957" y="1690688"/>
            <a:ext cx="8879944" cy="452723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ECC5B687-6C3B-3947-8CCB-615895EA93F2}"/>
              </a:ext>
            </a:extLst>
          </p:cNvPr>
          <p:cNvSpPr txBox="1"/>
          <p:nvPr/>
        </p:nvSpPr>
        <p:spPr>
          <a:xfrm>
            <a:off x="3467495" y="6101542"/>
            <a:ext cx="10331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imes" pitchFamily="2" charset="0"/>
              </a:rPr>
              <a:t>*: p&lt;0.05 a </a:t>
            </a:r>
            <a:r>
              <a:rPr lang="en-GB" sz="1200" dirty="0" err="1">
                <a:latin typeface="Times" pitchFamily="2" charset="0"/>
              </a:rPr>
              <a:t>szövődménymentesés</a:t>
            </a:r>
            <a:r>
              <a:rPr lang="en-GB" sz="1200" dirty="0">
                <a:latin typeface="Times" pitchFamily="2" charset="0"/>
              </a:rPr>
              <a:t> a </a:t>
            </a:r>
            <a:r>
              <a:rPr lang="en-GB" sz="1200" dirty="0" err="1">
                <a:latin typeface="Times" pitchFamily="2" charset="0"/>
              </a:rPr>
              <a:t>szeptikussá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vált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csoport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értékei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között</a:t>
            </a:r>
            <a:r>
              <a:rPr lang="en-GB" sz="1200" dirty="0">
                <a:latin typeface="Times" pitchFamily="2" charset="0"/>
              </a:rPr>
              <a:t>.</a:t>
            </a:r>
            <a:endParaRPr lang="hu-HU" sz="1200" dirty="0">
              <a:latin typeface="Times" pitchFamily="2" charset="0"/>
            </a:endParaRPr>
          </a:p>
          <a:p>
            <a:pPr lvl="0">
              <a:defRPr/>
            </a:pPr>
            <a:r>
              <a:rPr lang="en-GB" sz="1200" dirty="0">
                <a:latin typeface="Times" pitchFamily="2" charset="0"/>
              </a:rPr>
              <a:t>**: p&lt;0.01 a </a:t>
            </a:r>
            <a:r>
              <a:rPr lang="en-GB" sz="1200" dirty="0" err="1">
                <a:latin typeface="Times" pitchFamily="2" charset="0"/>
              </a:rPr>
              <a:t>szövődménymentesés</a:t>
            </a:r>
            <a:r>
              <a:rPr lang="en-GB" sz="1200" dirty="0">
                <a:latin typeface="Times" pitchFamily="2" charset="0"/>
              </a:rPr>
              <a:t> a </a:t>
            </a:r>
            <a:r>
              <a:rPr lang="en-GB" sz="1200" dirty="0" err="1">
                <a:latin typeface="Times" pitchFamily="2" charset="0"/>
              </a:rPr>
              <a:t>szeptikussá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vált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csoport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értékei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között</a:t>
            </a:r>
            <a:r>
              <a:rPr lang="en-GB" sz="1200" dirty="0">
                <a:latin typeface="Times" pitchFamily="2" charset="0"/>
              </a:rPr>
              <a:t>.</a:t>
            </a:r>
          </a:p>
          <a:p>
            <a:pPr lvl="0">
              <a:defRPr/>
            </a:pPr>
            <a:r>
              <a:rPr lang="en-GB" sz="1200" dirty="0">
                <a:latin typeface="Times" pitchFamily="2" charset="0"/>
              </a:rPr>
              <a:t>***: p&lt;0.005 a </a:t>
            </a:r>
            <a:r>
              <a:rPr lang="en-GB" sz="1200" dirty="0" err="1">
                <a:latin typeface="Times" pitchFamily="2" charset="0"/>
              </a:rPr>
              <a:t>szövődménymentesés</a:t>
            </a:r>
            <a:r>
              <a:rPr lang="en-GB" sz="1200" dirty="0">
                <a:latin typeface="Times" pitchFamily="2" charset="0"/>
              </a:rPr>
              <a:t> a </a:t>
            </a:r>
            <a:r>
              <a:rPr lang="en-GB" sz="1200" dirty="0" err="1">
                <a:latin typeface="Times" pitchFamily="2" charset="0"/>
              </a:rPr>
              <a:t>szeptikussá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vált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csoport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értékei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között</a:t>
            </a:r>
            <a:r>
              <a:rPr lang="en-GB" sz="1200" dirty="0">
                <a:latin typeface="Times" pitchFamily="2" charset="0"/>
              </a:rPr>
              <a:t>.</a:t>
            </a:r>
            <a:endParaRPr lang="hu-HU" sz="1200" dirty="0">
              <a:latin typeface="Times" pitchFamily="2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7730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338378-9CCC-6B4D-B32D-3096EE7E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37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srgbClr val="941100"/>
                </a:solidFill>
                <a:latin typeface="Avenir Roman" panose="02000503020000020003" pitchFamily="2" charset="0"/>
              </a:rPr>
              <a:t>Az </a:t>
            </a:r>
            <a:r>
              <a:rPr lang="hu-HU" sz="4000" dirty="0" err="1">
                <a:solidFill>
                  <a:srgbClr val="941100"/>
                </a:solidFill>
                <a:latin typeface="Avenir Roman" panose="02000503020000020003" pitchFamily="2" charset="0"/>
              </a:rPr>
              <a:t>ún</a:t>
            </a:r>
            <a:r>
              <a:rPr lang="hu-HU" sz="4000" dirty="0">
                <a:solidFill>
                  <a:srgbClr val="941100"/>
                </a:solidFill>
                <a:latin typeface="Avenir Roman" panose="02000503020000020003" pitchFamily="2" charset="0"/>
              </a:rPr>
              <a:t>. </a:t>
            </a:r>
            <a:r>
              <a:rPr lang="hu-HU" sz="4000" dirty="0" err="1">
                <a:solidFill>
                  <a:srgbClr val="941100"/>
                </a:solidFill>
                <a:latin typeface="Avenir Roman" panose="02000503020000020003" pitchFamily="2" charset="0"/>
              </a:rPr>
              <a:t>non-konvencionálisan</a:t>
            </a:r>
            <a:r>
              <a:rPr lang="hu-HU" sz="4000" dirty="0">
                <a:solidFill>
                  <a:srgbClr val="941100"/>
                </a:solidFill>
                <a:latin typeface="Avenir Roman" panose="02000503020000020003" pitchFamily="2" charset="0"/>
              </a:rPr>
              <a:t> </a:t>
            </a:r>
            <a:r>
              <a:rPr lang="hu-HU" sz="4000" dirty="0" err="1">
                <a:solidFill>
                  <a:srgbClr val="941100"/>
                </a:solidFill>
                <a:latin typeface="Avenir Roman" panose="02000503020000020003" pitchFamily="2" charset="0"/>
              </a:rPr>
              <a:t>vizsgált</a:t>
            </a:r>
            <a:r>
              <a:rPr lang="hu-HU" sz="4000" dirty="0">
                <a:solidFill>
                  <a:srgbClr val="941100"/>
                </a:solidFill>
                <a:latin typeface="Avenir Roman" panose="02000503020000020003" pitchFamily="2" charset="0"/>
              </a:rPr>
              <a:t> markerek </a:t>
            </a:r>
            <a:r>
              <a:rPr lang="hu-HU" sz="4000" dirty="0" err="1">
                <a:solidFill>
                  <a:srgbClr val="941100"/>
                </a:solidFill>
                <a:latin typeface="Avenir Roman" panose="02000503020000020003" pitchFamily="2" charset="0"/>
              </a:rPr>
              <a:t>alakulása</a:t>
            </a:r>
            <a:r>
              <a:rPr lang="hu-HU" sz="4000" dirty="0">
                <a:solidFill>
                  <a:srgbClr val="941100"/>
                </a:solidFill>
                <a:latin typeface="Avenir Roman" panose="02000503020000020003" pitchFamily="2" charset="0"/>
              </a:rPr>
              <a:t> a betegcsoportokban I: </a:t>
            </a:r>
            <a:r>
              <a:rPr lang="hu-HU" sz="4000" dirty="0" err="1">
                <a:solidFill>
                  <a:srgbClr val="941100"/>
                </a:solidFill>
                <a:latin typeface="Avenir Roman" panose="02000503020000020003" pitchFamily="2" charset="0"/>
              </a:rPr>
              <a:t>Neutrofil-Limfocita</a:t>
            </a:r>
            <a:r>
              <a:rPr lang="hu-HU" sz="4000" dirty="0">
                <a:solidFill>
                  <a:srgbClr val="941100"/>
                </a:solidFill>
                <a:latin typeface="Avenir Roman" panose="02000503020000020003" pitchFamily="2" charset="0"/>
              </a:rPr>
              <a:t> Ráta (NLR)</a:t>
            </a:r>
            <a:endParaRPr lang="hu-HU" sz="4000" dirty="0">
              <a:latin typeface="Avenir Roman" panose="02000503020000020003" pitchFamily="2" charset="0"/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2E0AB328-F869-1345-A5C5-1A1B14A13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288" y="1855534"/>
            <a:ext cx="8049421" cy="4122874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8DA76D00-F2C5-1544-8708-86815D4B1E39}"/>
              </a:ext>
            </a:extLst>
          </p:cNvPr>
          <p:cNvSpPr/>
          <p:nvPr/>
        </p:nvSpPr>
        <p:spPr>
          <a:xfrm>
            <a:off x="3048000" y="59784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Times" pitchFamily="2" charset="0"/>
              </a:rPr>
              <a:t>*: p&lt;0.05 a </a:t>
            </a:r>
            <a:r>
              <a:rPr lang="en-GB" sz="1200" dirty="0" err="1">
                <a:latin typeface="Times" pitchFamily="2" charset="0"/>
              </a:rPr>
              <a:t>szövődménymentesés</a:t>
            </a:r>
            <a:r>
              <a:rPr lang="en-GB" sz="1200" dirty="0">
                <a:latin typeface="Times" pitchFamily="2" charset="0"/>
              </a:rPr>
              <a:t> a </a:t>
            </a:r>
            <a:r>
              <a:rPr lang="en-GB" sz="1200" dirty="0" err="1">
                <a:latin typeface="Times" pitchFamily="2" charset="0"/>
              </a:rPr>
              <a:t>szeptikussá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vált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csoport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értékei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között</a:t>
            </a:r>
            <a:r>
              <a:rPr lang="en-GB" sz="1200" dirty="0">
                <a:latin typeface="Times" pitchFamily="2" charset="0"/>
              </a:rPr>
              <a:t>.</a:t>
            </a:r>
            <a:endParaRPr lang="hu-HU" sz="1200" dirty="0">
              <a:latin typeface="Times" pitchFamily="2" charset="0"/>
            </a:endParaRPr>
          </a:p>
          <a:p>
            <a:pPr lvl="0">
              <a:defRPr/>
            </a:pPr>
            <a:r>
              <a:rPr lang="en-GB" sz="1200" dirty="0">
                <a:latin typeface="Times" pitchFamily="2" charset="0"/>
              </a:rPr>
              <a:t>**: p&lt;0.01 a </a:t>
            </a:r>
            <a:r>
              <a:rPr lang="en-GB" sz="1200" dirty="0" err="1">
                <a:latin typeface="Times" pitchFamily="2" charset="0"/>
              </a:rPr>
              <a:t>szövődménymentesés</a:t>
            </a:r>
            <a:r>
              <a:rPr lang="en-GB" sz="1200" dirty="0">
                <a:latin typeface="Times" pitchFamily="2" charset="0"/>
              </a:rPr>
              <a:t> a </a:t>
            </a:r>
            <a:r>
              <a:rPr lang="en-GB" sz="1200" dirty="0" err="1">
                <a:latin typeface="Times" pitchFamily="2" charset="0"/>
              </a:rPr>
              <a:t>szeptikussá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vált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csoport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értékei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között</a:t>
            </a:r>
            <a:r>
              <a:rPr lang="en-GB" sz="1200" dirty="0">
                <a:latin typeface="Times" pitchFamily="2" charset="0"/>
              </a:rPr>
              <a:t>.</a:t>
            </a:r>
          </a:p>
          <a:p>
            <a:pPr lvl="0">
              <a:defRPr/>
            </a:pPr>
            <a:r>
              <a:rPr lang="en-GB" sz="1200" dirty="0">
                <a:latin typeface="Times" pitchFamily="2" charset="0"/>
              </a:rPr>
              <a:t>***: p&lt;0.005 a </a:t>
            </a:r>
            <a:r>
              <a:rPr lang="en-GB" sz="1200" dirty="0" err="1">
                <a:latin typeface="Times" pitchFamily="2" charset="0"/>
              </a:rPr>
              <a:t>szövődménymentesés</a:t>
            </a:r>
            <a:r>
              <a:rPr lang="en-GB" sz="1200" dirty="0">
                <a:latin typeface="Times" pitchFamily="2" charset="0"/>
              </a:rPr>
              <a:t> a </a:t>
            </a:r>
            <a:r>
              <a:rPr lang="en-GB" sz="1200" dirty="0" err="1">
                <a:latin typeface="Times" pitchFamily="2" charset="0"/>
              </a:rPr>
              <a:t>szeptikussá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vált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csoport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értékei</a:t>
            </a:r>
            <a:r>
              <a:rPr lang="en-GB" sz="1200" dirty="0">
                <a:latin typeface="Times" pitchFamily="2" charset="0"/>
              </a:rPr>
              <a:t> </a:t>
            </a:r>
            <a:r>
              <a:rPr lang="en-GB" sz="1200" dirty="0" err="1">
                <a:latin typeface="Times" pitchFamily="2" charset="0"/>
              </a:rPr>
              <a:t>között</a:t>
            </a:r>
            <a:r>
              <a:rPr lang="en-GB" sz="1200" dirty="0">
                <a:latin typeface="Times" pitchFamily="2" charset="0"/>
              </a:rPr>
              <a:t>.</a:t>
            </a:r>
            <a:endParaRPr lang="hu-HU" sz="12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16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C7BBAA-63EB-E84B-821B-63D7CE0A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ROC analízis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D577986-A15D-6541-B622-9E9D332536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94410" y="1405678"/>
            <a:ext cx="8431479" cy="508418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6B00C7AB-B4D4-9943-88E0-CF133E097CE6}"/>
              </a:ext>
            </a:extLst>
          </p:cNvPr>
          <p:cNvSpPr txBox="1"/>
          <p:nvPr/>
        </p:nvSpPr>
        <p:spPr>
          <a:xfrm rot="16200000">
            <a:off x="1508166" y="3337571"/>
            <a:ext cx="1686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szenzitivitás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48176B7-23FF-0E4E-BEE2-158449867313}"/>
              </a:ext>
            </a:extLst>
          </p:cNvPr>
          <p:cNvSpPr txBox="1"/>
          <p:nvPr/>
        </p:nvSpPr>
        <p:spPr>
          <a:xfrm>
            <a:off x="4162605" y="5723306"/>
            <a:ext cx="1686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specificitás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1CFA5A8-EBE3-EB44-B49E-A3D8135F904B}"/>
              </a:ext>
            </a:extLst>
          </p:cNvPr>
          <p:cNvSpPr txBox="1"/>
          <p:nvPr/>
        </p:nvSpPr>
        <p:spPr>
          <a:xfrm>
            <a:off x="7355393" y="1567543"/>
            <a:ext cx="1969477" cy="12761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83F061E2-849C-D343-839F-9F45874E8B10}"/>
              </a:ext>
            </a:extLst>
          </p:cNvPr>
          <p:cNvCxnSpPr>
            <a:cxnSpLocks/>
          </p:cNvCxnSpPr>
          <p:nvPr/>
        </p:nvCxnSpPr>
        <p:spPr>
          <a:xfrm>
            <a:off x="5330263" y="2169988"/>
            <a:ext cx="1709978" cy="473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2CAC2857-D3EF-6E4E-A3C6-42AE50140BB8}"/>
              </a:ext>
            </a:extLst>
          </p:cNvPr>
          <p:cNvCxnSpPr/>
          <p:nvPr/>
        </p:nvCxnSpPr>
        <p:spPr>
          <a:xfrm>
            <a:off x="7285055" y="2679088"/>
            <a:ext cx="241160" cy="0"/>
          </a:xfrm>
          <a:prstGeom prst="line">
            <a:avLst/>
          </a:prstGeom>
          <a:ln w="15875">
            <a:solidFill>
              <a:srgbClr val="C426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7EB48973-FB5A-1540-A856-C7AF5DAD563D}"/>
              </a:ext>
            </a:extLst>
          </p:cNvPr>
          <p:cNvCxnSpPr/>
          <p:nvPr/>
        </p:nvCxnSpPr>
        <p:spPr>
          <a:xfrm>
            <a:off x="7284371" y="2843684"/>
            <a:ext cx="241160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F7FA591-2B5E-4747-9A25-DCBBA9B0C64F}"/>
              </a:ext>
            </a:extLst>
          </p:cNvPr>
          <p:cNvSpPr txBox="1"/>
          <p:nvPr/>
        </p:nvSpPr>
        <p:spPr>
          <a:xfrm>
            <a:off x="7527373" y="2605439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>
                <a:latin typeface="Avenir Roman" panose="02000503020000020003" pitchFamily="2" charset="0"/>
              </a:rPr>
              <a:t>NLR</a:t>
            </a:r>
          </a:p>
          <a:p>
            <a:r>
              <a:rPr lang="hu-HU" sz="1000" dirty="0">
                <a:latin typeface="Avenir Roman" panose="02000503020000020003" pitchFamily="2" charset="0"/>
              </a:rPr>
              <a:t>PCT</a:t>
            </a:r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A5470256-2919-B345-9F47-3F669DFF4702}"/>
              </a:ext>
            </a:extLst>
          </p:cNvPr>
          <p:cNvCxnSpPr>
            <a:cxnSpLocks/>
          </p:cNvCxnSpPr>
          <p:nvPr/>
        </p:nvCxnSpPr>
        <p:spPr>
          <a:xfrm>
            <a:off x="5465030" y="2351314"/>
            <a:ext cx="1747191" cy="492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01F56068-774C-ED47-B6AF-A94E5D751CF7}"/>
              </a:ext>
            </a:extLst>
          </p:cNvPr>
          <p:cNvCxnSpPr/>
          <p:nvPr/>
        </p:nvCxnSpPr>
        <p:spPr>
          <a:xfrm>
            <a:off x="7284371" y="3012248"/>
            <a:ext cx="241160" cy="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B0A005D-DF70-F948-86C6-0DB321856FCD}"/>
              </a:ext>
            </a:extLst>
          </p:cNvPr>
          <p:cNvSpPr txBox="1"/>
          <p:nvPr/>
        </p:nvSpPr>
        <p:spPr>
          <a:xfrm>
            <a:off x="7525531" y="2917333"/>
            <a:ext cx="2117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latin typeface="Avenir Roman" panose="02000503020000020003" pitchFamily="2" charset="0"/>
              </a:rPr>
              <a:t>PCT+NLR együtt</a:t>
            </a:r>
          </a:p>
        </p:txBody>
      </p:sp>
    </p:spTree>
    <p:extLst>
      <p:ext uri="{BB962C8B-B14F-4D97-AF65-F5344CB8AC3E}">
        <p14:creationId xmlns:p14="http://schemas.microsoft.com/office/powerpoint/2010/main" val="1944430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A100BC-3034-DF4F-B4FB-99DEB6D5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>
                <a:solidFill>
                  <a:srgbClr val="941100"/>
                </a:solidFill>
                <a:latin typeface="Avenir Roman" panose="02000503020000020003" pitchFamily="2" charset="0"/>
              </a:rPr>
              <a:t>Az </a:t>
            </a:r>
            <a:r>
              <a:rPr lang="hu-HU" sz="3600" dirty="0" err="1">
                <a:solidFill>
                  <a:srgbClr val="941100"/>
                </a:solidFill>
                <a:latin typeface="Avenir Roman" panose="02000503020000020003" pitchFamily="2" charset="0"/>
              </a:rPr>
              <a:t>ún</a:t>
            </a:r>
            <a:r>
              <a:rPr lang="hu-HU" sz="3600" dirty="0">
                <a:solidFill>
                  <a:srgbClr val="941100"/>
                </a:solidFill>
                <a:latin typeface="Avenir Roman" panose="02000503020000020003" pitchFamily="2" charset="0"/>
              </a:rPr>
              <a:t>. </a:t>
            </a:r>
            <a:r>
              <a:rPr lang="hu-HU" sz="3600" dirty="0" err="1">
                <a:solidFill>
                  <a:srgbClr val="941100"/>
                </a:solidFill>
                <a:latin typeface="Avenir Roman" panose="02000503020000020003" pitchFamily="2" charset="0"/>
              </a:rPr>
              <a:t>non-konvencionálisan</a:t>
            </a:r>
            <a:r>
              <a:rPr lang="hu-HU" sz="3600" dirty="0">
                <a:solidFill>
                  <a:srgbClr val="941100"/>
                </a:solidFill>
                <a:latin typeface="Avenir Roman" panose="02000503020000020003" pitchFamily="2" charset="0"/>
              </a:rPr>
              <a:t> </a:t>
            </a:r>
            <a:r>
              <a:rPr lang="hu-HU" sz="3600" dirty="0" err="1">
                <a:solidFill>
                  <a:srgbClr val="941100"/>
                </a:solidFill>
                <a:latin typeface="Avenir Roman" panose="02000503020000020003" pitchFamily="2" charset="0"/>
              </a:rPr>
              <a:t>vizsgált</a:t>
            </a:r>
            <a:r>
              <a:rPr lang="hu-HU" sz="3600" dirty="0">
                <a:solidFill>
                  <a:srgbClr val="941100"/>
                </a:solidFill>
                <a:latin typeface="Avenir Roman" panose="02000503020000020003" pitchFamily="2" charset="0"/>
              </a:rPr>
              <a:t> markerek </a:t>
            </a:r>
            <a:r>
              <a:rPr lang="hu-HU" sz="3600" dirty="0" err="1">
                <a:solidFill>
                  <a:srgbClr val="941100"/>
                </a:solidFill>
                <a:latin typeface="Avenir Roman" panose="02000503020000020003" pitchFamily="2" charset="0"/>
              </a:rPr>
              <a:t>alakulása</a:t>
            </a:r>
            <a:r>
              <a:rPr lang="hu-HU" sz="3600" dirty="0">
                <a:solidFill>
                  <a:srgbClr val="941100"/>
                </a:solidFill>
                <a:latin typeface="Avenir Roman" panose="02000503020000020003" pitchFamily="2" charset="0"/>
              </a:rPr>
              <a:t> a betegcsoportokban I: </a:t>
            </a:r>
            <a:r>
              <a:rPr lang="hu-HU" sz="3600" dirty="0" err="1">
                <a:solidFill>
                  <a:srgbClr val="941100"/>
                </a:solidFill>
                <a:latin typeface="Avenir Roman" panose="02000503020000020003" pitchFamily="2" charset="0"/>
              </a:rPr>
              <a:t>Trombocita-Limfocita</a:t>
            </a:r>
            <a:r>
              <a:rPr lang="hu-HU" sz="3600" dirty="0">
                <a:solidFill>
                  <a:srgbClr val="941100"/>
                </a:solidFill>
                <a:latin typeface="Avenir Roman" panose="02000503020000020003" pitchFamily="2" charset="0"/>
              </a:rPr>
              <a:t> Ráta (PLR)</a:t>
            </a:r>
            <a:endParaRPr lang="hu-HU" sz="3900" dirty="0">
              <a:latin typeface="Avenir Roman" panose="02000503020000020003" pitchFamily="2" charset="0"/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56DDD4C3-7547-9D42-88ED-673656DCF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4196" y="1825625"/>
            <a:ext cx="8643608" cy="4351338"/>
          </a:xfrm>
        </p:spPr>
      </p:pic>
    </p:spTree>
    <p:extLst>
      <p:ext uri="{BB962C8B-B14F-4D97-AF65-F5344CB8AC3E}">
        <p14:creationId xmlns:p14="http://schemas.microsoft.com/office/powerpoint/2010/main" val="112142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2D7336-BA00-6F4C-B23E-D06BEA81D1B1}"/>
              </a:ext>
            </a:extLst>
          </p:cNvPr>
          <p:cNvSpPr/>
          <p:nvPr/>
        </p:nvSpPr>
        <p:spPr>
          <a:xfrm>
            <a:off x="962187" y="2151529"/>
            <a:ext cx="10656072" cy="1023559"/>
          </a:xfrm>
          <a:prstGeom prst="rect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1D9FDC5-2444-9748-AC4A-4A98F16D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solidFill>
                  <a:srgbClr val="941100"/>
                </a:solidFill>
                <a:latin typeface="Avenir Roman" panose="02000503020000020003" pitchFamily="2" charset="0"/>
              </a:rPr>
              <a:t>A vizsgálatok </a:t>
            </a:r>
            <a:r>
              <a:rPr lang="hu-HU" sz="4000" dirty="0" err="1">
                <a:solidFill>
                  <a:srgbClr val="941100"/>
                </a:solidFill>
                <a:latin typeface="Avenir Roman" panose="02000503020000020003" pitchFamily="2" charset="0"/>
              </a:rPr>
              <a:t>limitációi</a:t>
            </a:r>
            <a:r>
              <a:rPr lang="hu-HU" sz="4000" dirty="0">
                <a:solidFill>
                  <a:srgbClr val="941100"/>
                </a:solidFill>
                <a:latin typeface="Avenir Roman" panose="02000503020000020003" pitchFamily="2" charset="0"/>
              </a:rPr>
              <a:t>, további lehetőségek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09F3E1-15FC-FE40-999D-9B9107743784}"/>
              </a:ext>
            </a:extLst>
          </p:cNvPr>
          <p:cNvSpPr/>
          <p:nvPr/>
        </p:nvSpPr>
        <p:spPr>
          <a:xfrm>
            <a:off x="838200" y="2315051"/>
            <a:ext cx="10656072" cy="1023559"/>
          </a:xfrm>
          <a:prstGeom prst="rect">
            <a:avLst/>
          </a:prstGeom>
          <a:solidFill>
            <a:schemeClr val="bg1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8BF9C4-3515-FD41-93A7-768606538E47}"/>
              </a:ext>
            </a:extLst>
          </p:cNvPr>
          <p:cNvSpPr/>
          <p:nvPr/>
        </p:nvSpPr>
        <p:spPr>
          <a:xfrm>
            <a:off x="962187" y="4141693"/>
            <a:ext cx="10656072" cy="1023559"/>
          </a:xfrm>
          <a:prstGeom prst="rect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EE4DE-5C0C-8442-9FDC-5FCAB6F8CCFE}"/>
              </a:ext>
            </a:extLst>
          </p:cNvPr>
          <p:cNvSpPr/>
          <p:nvPr/>
        </p:nvSpPr>
        <p:spPr>
          <a:xfrm>
            <a:off x="838200" y="4290199"/>
            <a:ext cx="10656072" cy="1023559"/>
          </a:xfrm>
          <a:prstGeom prst="rect">
            <a:avLst/>
          </a:prstGeom>
          <a:solidFill>
            <a:schemeClr val="bg1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F0B3D8F-8A9F-344B-9113-2E9707D14768}"/>
              </a:ext>
            </a:extLst>
          </p:cNvPr>
          <p:cNvSpPr/>
          <p:nvPr/>
        </p:nvSpPr>
        <p:spPr>
          <a:xfrm>
            <a:off x="854685" y="2643315"/>
            <a:ext cx="10639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venir Book" panose="02000503020000020003" pitchFamily="2" charset="0"/>
              </a:rPr>
              <a:t>A bevont beteganyag elemszámának növelése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FC1E559-1CE8-0043-9814-7B31EF043B73}"/>
              </a:ext>
            </a:extLst>
          </p:cNvPr>
          <p:cNvSpPr/>
          <p:nvPr/>
        </p:nvSpPr>
        <p:spPr>
          <a:xfrm>
            <a:off x="900194" y="4653472"/>
            <a:ext cx="10639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venir Book" panose="02000503020000020003" pitchFamily="2" charset="0"/>
              </a:rPr>
              <a:t>Más típusú, sebészeti, illetve egyéb szövődmények vizsgálata</a:t>
            </a:r>
          </a:p>
        </p:txBody>
      </p:sp>
    </p:spTree>
    <p:extLst>
      <p:ext uri="{BB962C8B-B14F-4D97-AF65-F5344CB8AC3E}">
        <p14:creationId xmlns:p14="http://schemas.microsoft.com/office/powerpoint/2010/main" val="2998309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58FF33D-28F0-A641-B96F-9EC00177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Konklúzió</a:t>
            </a:r>
          </a:p>
        </p:txBody>
      </p:sp>
      <p:pic>
        <p:nvPicPr>
          <p:cNvPr id="14" name="Tartalom helye 13">
            <a:extLst>
              <a:ext uri="{FF2B5EF4-FFF2-40B4-BE49-F238E27FC236}">
                <a16:creationId xmlns:a16="http://schemas.microsoft.com/office/drawing/2014/main" id="{09B391E9-FD78-C045-BD11-1DF86E070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0288" y="1424538"/>
            <a:ext cx="8551424" cy="4810176"/>
          </a:xfrm>
        </p:spPr>
      </p:pic>
    </p:spTree>
    <p:extLst>
      <p:ext uri="{BB962C8B-B14F-4D97-AF65-F5344CB8AC3E}">
        <p14:creationId xmlns:p14="http://schemas.microsoft.com/office/powerpoint/2010/main" val="393688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A képen Emberi arc, személy, ruházat, Ál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08CD5DB-AAB5-4820-B20B-B1E32E5CB9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52" r="-2" b="18694"/>
          <a:stretch>
            <a:fillRect/>
          </a:stretch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Kép 8" descr="A képen személy, Emberi arc, ember, Mobiltelef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01FE5A5-5E37-12E4-D9F7-4D919FE479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060" r="-3" b="29660"/>
          <a:stretch>
            <a:fillRect/>
          </a:stretch>
        </p:blipFill>
        <p:spPr>
          <a:xfrm>
            <a:off x="34557" y="39055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Kép 6" descr="A képen Emberi arc, személy, ruházat, fedett pályá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06CABFD-4221-D53C-DFD3-3E4A7AF985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" b="23617"/>
          <a:stretch>
            <a:fillRect/>
          </a:stretch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Kép 4" descr="A képen sport, személy, víz, Emberi arc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0FC3CD9-51D1-EC39-408E-FB30C9861D5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2" b="40448"/>
          <a:stretch>
            <a:fillRect/>
          </a:stretch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39B20B9F-C727-2CCC-9A74-14FA9A9882FB}"/>
              </a:ext>
            </a:extLst>
          </p:cNvPr>
          <p:cNvSpPr txBox="1"/>
          <p:nvPr/>
        </p:nvSpPr>
        <p:spPr>
          <a:xfrm>
            <a:off x="4003242" y="137845"/>
            <a:ext cx="98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56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3B3BB06-337F-1730-F783-EDC347C7291A}"/>
              </a:ext>
            </a:extLst>
          </p:cNvPr>
          <p:cNvSpPr txBox="1"/>
          <p:nvPr/>
        </p:nvSpPr>
        <p:spPr>
          <a:xfrm>
            <a:off x="10499881" y="137845"/>
            <a:ext cx="98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57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2EE2F7A-12CC-811F-A2B2-2B0A519D5C01}"/>
              </a:ext>
            </a:extLst>
          </p:cNvPr>
          <p:cNvSpPr txBox="1"/>
          <p:nvPr/>
        </p:nvSpPr>
        <p:spPr>
          <a:xfrm>
            <a:off x="6116416" y="3640834"/>
            <a:ext cx="98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/>
              <a:t>48</a:t>
            </a:r>
            <a:endParaRPr lang="en-GB" sz="44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9D85EEC-2117-6B54-7855-73F353FC90F1}"/>
              </a:ext>
            </a:extLst>
          </p:cNvPr>
          <p:cNvSpPr txBox="1"/>
          <p:nvPr/>
        </p:nvSpPr>
        <p:spPr>
          <a:xfrm>
            <a:off x="10917802" y="3636950"/>
            <a:ext cx="98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70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26EAE56-DFB9-2A43-A344-E699B481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Köszönöm a megtisztelő figyelmet!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Kép 3" descr="A képen szöveg, illusztráció, Animációs film, clipar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04EA6A6-20D4-B8CF-F2F2-B9693824CC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53" r="6661"/>
          <a:stretch>
            <a:fillRect/>
          </a:stretch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Kép 5" descr="A képen rajz, clipart, illusztráció, rajzfil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2D46FF6-5042-4F74-6FE9-31B4EF9F2B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52" r="33733"/>
          <a:stretch>
            <a:fillRect/>
          </a:stretch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43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1BE96-F121-2A45-BFF2-7EADEF55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Egyéb szövődmények alakulása</a:t>
            </a:r>
            <a:b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</a:br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Meglassult gyomorürülés</a:t>
            </a:r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D1387852-24E7-F84B-B975-10A0B5017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7 fő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Posztoperatív harmadik napon túli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nasogastricus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szonda igény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Tartós hányás miatt vissza kell helyezni a szondát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Posztoperatív hetedik napon túl sem tolerálja a szilárd táplálékot</a:t>
            </a:r>
          </a:p>
        </p:txBody>
      </p:sp>
    </p:spTree>
    <p:extLst>
      <p:ext uri="{BB962C8B-B14F-4D97-AF65-F5344CB8AC3E}">
        <p14:creationId xmlns:p14="http://schemas.microsoft.com/office/powerpoint/2010/main" val="704251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703615-0E20-614E-BC1D-118EFC11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Egyéb szövődmények alakulása a PCT vonatkozásában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846624A-643C-EB4E-BE88-A13210313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7" y="2500406"/>
            <a:ext cx="5798182" cy="34163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5E6E604-AA25-CE49-9D0A-D29770062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00406"/>
            <a:ext cx="5896535" cy="34163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62A5023-DED0-EF48-931C-1C515A1BE3D2}"/>
              </a:ext>
            </a:extLst>
          </p:cNvPr>
          <p:cNvSpPr txBox="1"/>
          <p:nvPr/>
        </p:nvSpPr>
        <p:spPr>
          <a:xfrm>
            <a:off x="1556718" y="1676349"/>
            <a:ext cx="366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venir Roman" panose="02000503020000020003" pitchFamily="2" charset="0"/>
              </a:rPr>
              <a:t>Meglassult gyomorürülés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306CC00-C87B-8447-A7F5-46B89F983A06}"/>
              </a:ext>
            </a:extLst>
          </p:cNvPr>
          <p:cNvSpPr txBox="1"/>
          <p:nvPr/>
        </p:nvSpPr>
        <p:spPr>
          <a:xfrm>
            <a:off x="7755467" y="1673704"/>
            <a:ext cx="331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venir Roman" panose="02000503020000020003" pitchFamily="2" charset="0"/>
              </a:rPr>
              <a:t>Sebészeti szövődmény</a:t>
            </a:r>
          </a:p>
        </p:txBody>
      </p:sp>
    </p:spTree>
    <p:extLst>
      <p:ext uri="{BB962C8B-B14F-4D97-AF65-F5344CB8AC3E}">
        <p14:creationId xmlns:p14="http://schemas.microsoft.com/office/powerpoint/2010/main" val="367540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28992E-E883-D340-8C14-3E8A3174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07729" cy="712561"/>
          </a:xfrm>
        </p:spPr>
        <p:txBody>
          <a:bodyPr/>
          <a:lstStyle/>
          <a:p>
            <a:r>
              <a:rPr lang="hu-HU" dirty="0">
                <a:solidFill>
                  <a:srgbClr val="941100"/>
                </a:solidFill>
                <a:latin typeface="Avenir Book" panose="02000503020000020003" pitchFamily="2" charset="0"/>
              </a:rPr>
              <a:t>Bevezetés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4C7CC58-FB91-A740-B8F2-68B513731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29047"/>
            <a:ext cx="10030691" cy="90173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EB57166-F1F1-384F-B8C0-97B51146E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57" y="1484449"/>
            <a:ext cx="10118411" cy="90961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C2F353B9-AEA9-7C41-B3B6-BFE7ED1CA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5" y="2410691"/>
            <a:ext cx="10190018" cy="90173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0A527847-F768-FD48-896C-970878125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6" y="5294804"/>
            <a:ext cx="10030691" cy="901731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213C0FD3-7C72-0F42-8C49-1878279DF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38" y="4303613"/>
            <a:ext cx="10030691" cy="9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1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445FD4E0-CD42-804D-8E08-018D422898E8}"/>
              </a:ext>
            </a:extLst>
          </p:cNvPr>
          <p:cNvSpPr txBox="1"/>
          <p:nvPr/>
        </p:nvSpPr>
        <p:spPr>
          <a:xfrm>
            <a:off x="1534332" y="1038385"/>
            <a:ext cx="325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941100"/>
                </a:solidFill>
                <a:latin typeface="Avenir Book" panose="02000503020000020003" pitchFamily="2" charset="0"/>
              </a:rPr>
              <a:t>Bevezetés</a:t>
            </a:r>
            <a:endParaRPr lang="hu-HU" dirty="0">
              <a:latin typeface="Avenir Book" panose="02000503020000020003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6D6E72-4C5F-D841-B907-5729B87B2D9E}"/>
              </a:ext>
            </a:extLst>
          </p:cNvPr>
          <p:cNvSpPr/>
          <p:nvPr/>
        </p:nvSpPr>
        <p:spPr>
          <a:xfrm>
            <a:off x="1766807" y="3569236"/>
            <a:ext cx="9221365" cy="867130"/>
          </a:xfrm>
          <a:prstGeom prst="rect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2E77F8-95D7-0F41-8787-91572B1E4FD9}"/>
              </a:ext>
            </a:extLst>
          </p:cNvPr>
          <p:cNvSpPr/>
          <p:nvPr/>
        </p:nvSpPr>
        <p:spPr>
          <a:xfrm>
            <a:off x="1642820" y="3693996"/>
            <a:ext cx="9221365" cy="867130"/>
          </a:xfrm>
          <a:prstGeom prst="rect">
            <a:avLst/>
          </a:prstGeom>
          <a:solidFill>
            <a:schemeClr val="bg1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5E6CD93-876F-BC4E-B294-9FD4E95E4C31}"/>
              </a:ext>
            </a:extLst>
          </p:cNvPr>
          <p:cNvSpPr txBox="1"/>
          <p:nvPr/>
        </p:nvSpPr>
        <p:spPr>
          <a:xfrm>
            <a:off x="1859796" y="3832707"/>
            <a:ext cx="880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venir Book" panose="02000503020000020003" pitchFamily="2" charset="0"/>
              </a:rPr>
              <a:t>A műtéti szakellátást követően kialakuló szövődmények morbiditása továbbra is magas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18E6C-740B-6E47-A0C4-6CEB2991D299}"/>
              </a:ext>
            </a:extLst>
          </p:cNvPr>
          <p:cNvSpPr/>
          <p:nvPr/>
        </p:nvSpPr>
        <p:spPr>
          <a:xfrm>
            <a:off x="1766807" y="5057073"/>
            <a:ext cx="9221365" cy="867130"/>
          </a:xfrm>
          <a:prstGeom prst="rect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3BC93C-331E-8940-800D-1DABF7EC3A68}"/>
              </a:ext>
            </a:extLst>
          </p:cNvPr>
          <p:cNvSpPr/>
          <p:nvPr/>
        </p:nvSpPr>
        <p:spPr>
          <a:xfrm>
            <a:off x="1642820" y="5181833"/>
            <a:ext cx="9221365" cy="867130"/>
          </a:xfrm>
          <a:prstGeom prst="rect">
            <a:avLst/>
          </a:prstGeom>
          <a:solidFill>
            <a:schemeClr val="bg1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zövegdoboz 8">
            <a:extLst>
              <a:ext uri="{FF2B5EF4-FFF2-40B4-BE49-F238E27FC236}">
                <a16:creationId xmlns:a16="http://schemas.microsoft.com/office/drawing/2014/main" id="{0DF8640B-F4B5-8844-8771-892C329401EC}"/>
              </a:ext>
            </a:extLst>
          </p:cNvPr>
          <p:cNvSpPr txBox="1"/>
          <p:nvPr/>
        </p:nvSpPr>
        <p:spPr>
          <a:xfrm>
            <a:off x="1859796" y="5320544"/>
            <a:ext cx="8803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venir Book" panose="02000503020000020003" pitchFamily="2" charset="0"/>
              </a:rPr>
              <a:t>Időben történő felismerésükben kiemelkedő szerep jut a mindennapi klinikai gyakorlatban konvencionális jelleggel alkalmazható markereknek</a:t>
            </a:r>
          </a:p>
          <a:p>
            <a:endParaRPr lang="hu-HU" sz="2000" dirty="0">
              <a:latin typeface="Avenir Book" panose="02000503020000020003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33E00-F308-FF4B-9A52-227363C72624}"/>
              </a:ext>
            </a:extLst>
          </p:cNvPr>
          <p:cNvSpPr/>
          <p:nvPr/>
        </p:nvSpPr>
        <p:spPr>
          <a:xfrm>
            <a:off x="1766807" y="2003672"/>
            <a:ext cx="9221365" cy="867130"/>
          </a:xfrm>
          <a:prstGeom prst="rect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4A9CF6-5FFF-F041-8FE4-0E92092160C5}"/>
              </a:ext>
            </a:extLst>
          </p:cNvPr>
          <p:cNvSpPr/>
          <p:nvPr/>
        </p:nvSpPr>
        <p:spPr>
          <a:xfrm>
            <a:off x="1642820" y="2128432"/>
            <a:ext cx="9221365" cy="867130"/>
          </a:xfrm>
          <a:prstGeom prst="rect">
            <a:avLst/>
          </a:prstGeom>
          <a:solidFill>
            <a:schemeClr val="bg1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7">
            <a:extLst>
              <a:ext uri="{FF2B5EF4-FFF2-40B4-BE49-F238E27FC236}">
                <a16:creationId xmlns:a16="http://schemas.microsoft.com/office/drawing/2014/main" id="{743F2380-B9F0-804F-9711-C1E40AB7619F}"/>
              </a:ext>
            </a:extLst>
          </p:cNvPr>
          <p:cNvSpPr txBox="1"/>
          <p:nvPr/>
        </p:nvSpPr>
        <p:spPr>
          <a:xfrm>
            <a:off x="1859797" y="2386932"/>
            <a:ext cx="8111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Avenir Book" panose="02000503020000020003" pitchFamily="2" charset="0"/>
              </a:rPr>
              <a:t>A hasnyálmirigyrák becsült túlélése napjainkban is kevesebb, mint 5%</a:t>
            </a:r>
          </a:p>
        </p:txBody>
      </p:sp>
    </p:spTree>
    <p:extLst>
      <p:ext uri="{BB962C8B-B14F-4D97-AF65-F5344CB8AC3E}">
        <p14:creationId xmlns:p14="http://schemas.microsoft.com/office/powerpoint/2010/main" val="318060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4">
            <a:extLst>
              <a:ext uri="{FF2B5EF4-FFF2-40B4-BE49-F238E27FC236}">
                <a16:creationId xmlns:a16="http://schemas.microsoft.com/office/drawing/2014/main" id="{390CBF18-82A1-8F44-B5C1-208FD3FE5FA0}"/>
              </a:ext>
            </a:extLst>
          </p:cNvPr>
          <p:cNvSpPr/>
          <p:nvPr/>
        </p:nvSpPr>
        <p:spPr>
          <a:xfrm rot="5400000">
            <a:off x="741406" y="1890586"/>
            <a:ext cx="3855802" cy="3323967"/>
          </a:xfrm>
          <a:prstGeom prst="triangle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DA53A5A-3410-7B4A-B895-5935D69F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Cél</a:t>
            </a:r>
            <a:r>
              <a:rPr lang="hu-HU" dirty="0">
                <a:solidFill>
                  <a:srgbClr val="941100"/>
                </a:solidFill>
              </a:rPr>
              <a:t> </a:t>
            </a:r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kitűzés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90C580-D785-C04A-9973-A3A06024A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697" y="1342458"/>
            <a:ext cx="6238103" cy="45628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dirty="0">
                <a:latin typeface="Avenir Roman" panose="02000503020000020003" pitchFamily="2" charset="0"/>
              </a:rPr>
              <a:t>A hagyományos és ún. non-konvencionálisan használt markerek összehasonlítása a hasnyálmirigyrák ellenes műtétek posztoperatív szövődményeinek előrejelzésében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C6EFA9ED-2005-0842-BC6D-5FCB8AE96B29}"/>
              </a:ext>
            </a:extLst>
          </p:cNvPr>
          <p:cNvSpPr/>
          <p:nvPr/>
        </p:nvSpPr>
        <p:spPr>
          <a:xfrm rot="5400000">
            <a:off x="976184" y="2248930"/>
            <a:ext cx="3855802" cy="3323967"/>
          </a:xfrm>
          <a:prstGeom prst="triangle">
            <a:avLst/>
          </a:prstGeom>
          <a:solidFill>
            <a:schemeClr val="bg1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AFD62F-1D64-CF48-8C23-AE63A32D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rgbClr val="941100"/>
                </a:solidFill>
                <a:latin typeface="Avenir Roman" panose="02000503020000020003" pitchFamily="2" charset="0"/>
              </a:rPr>
              <a:t>Whipple</a:t>
            </a:r>
            <a:r>
              <a:rPr lang="hu-HU" dirty="0">
                <a:solidFill>
                  <a:srgbClr val="C00000"/>
                </a:solidFill>
                <a:latin typeface="Avenir Roman" panose="02000503020000020003" pitchFamily="2" charset="0"/>
              </a:rPr>
              <a:t> </a:t>
            </a:r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műtét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4D4BCBD-AD14-554B-9FE2-9382B679B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306" y="2000931"/>
            <a:ext cx="6992736" cy="3893683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8CC7C01-CBE5-9442-AA9E-1AA45DD3C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434" y="1579273"/>
            <a:ext cx="3630366" cy="431534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406CA4B-188F-B248-A311-FE7F66B0FF3B}"/>
              </a:ext>
            </a:extLst>
          </p:cNvPr>
          <p:cNvSpPr txBox="1"/>
          <p:nvPr/>
        </p:nvSpPr>
        <p:spPr>
          <a:xfrm>
            <a:off x="2545976" y="6364941"/>
            <a:ext cx="3137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A John’s </a:t>
            </a:r>
            <a:r>
              <a:rPr lang="hu-HU" sz="1000" dirty="0" err="1"/>
              <a:t>Hopkins</a:t>
            </a:r>
            <a:r>
              <a:rPr lang="hu-HU" sz="1000" dirty="0"/>
              <a:t> kórház ábrája alapján saját vázlatos rajz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B8F5960-BF9B-5A4E-B7D8-BD08933CC8E6}"/>
              </a:ext>
            </a:extLst>
          </p:cNvPr>
          <p:cNvSpPr txBox="1"/>
          <p:nvPr/>
        </p:nvSpPr>
        <p:spPr>
          <a:xfrm>
            <a:off x="7920657" y="6382870"/>
            <a:ext cx="3787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/>
              <a:t>Whipple's</a:t>
            </a:r>
            <a:r>
              <a:rPr lang="hu-HU" sz="1000" dirty="0"/>
              <a:t> </a:t>
            </a:r>
            <a:r>
              <a:rPr lang="hu-HU" sz="1000" dirty="0" err="1"/>
              <a:t>procedure</a:t>
            </a:r>
            <a:r>
              <a:rPr lang="hu-HU" sz="1000" dirty="0"/>
              <a:t>. </a:t>
            </a:r>
            <a:r>
              <a:rPr lang="hu-HU" sz="1000" dirty="0" err="1"/>
              <a:t>Contributed</a:t>
            </a:r>
            <a:r>
              <a:rPr lang="hu-HU" sz="1000" dirty="0"/>
              <a:t> </a:t>
            </a:r>
            <a:r>
              <a:rPr lang="hu-HU" sz="1000" dirty="0" err="1"/>
              <a:t>by</a:t>
            </a:r>
            <a:r>
              <a:rPr lang="hu-HU" sz="1000" dirty="0"/>
              <a:t> </a:t>
            </a:r>
            <a:r>
              <a:rPr lang="hu-HU" sz="1000" dirty="0" err="1"/>
              <a:t>Sunil</a:t>
            </a:r>
            <a:r>
              <a:rPr lang="hu-HU" sz="1000" dirty="0"/>
              <a:t> </a:t>
            </a:r>
            <a:r>
              <a:rPr lang="hu-HU" sz="1000" dirty="0" err="1"/>
              <a:t>Munakomi</a:t>
            </a:r>
            <a:r>
              <a:rPr lang="hu-HU" sz="1000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389804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F154C9-C525-ED49-86EF-C989858A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93"/>
            <a:ext cx="2721864" cy="1373696"/>
          </a:xfrm>
        </p:spPr>
        <p:txBody>
          <a:bodyPr/>
          <a:lstStyle/>
          <a:p>
            <a:r>
              <a:rPr lang="hu-HU" dirty="0">
                <a:solidFill>
                  <a:srgbClr val="941100"/>
                </a:solidFill>
                <a:latin typeface="Avenir Roman" panose="02000503020000020003" pitchFamily="2" charset="0"/>
              </a:rPr>
              <a:t>CRP, PCT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6AB501C-CA39-DB44-B4EA-7ACC8D0909B5}"/>
              </a:ext>
            </a:extLst>
          </p:cNvPr>
          <p:cNvSpPr txBox="1"/>
          <p:nvPr/>
        </p:nvSpPr>
        <p:spPr>
          <a:xfrm>
            <a:off x="786795" y="5870524"/>
            <a:ext cx="718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venir Book" panose="02000503020000020003" pitchFamily="2" charset="0"/>
              </a:rPr>
              <a:t>NLR= </a:t>
            </a:r>
            <a:r>
              <a:rPr lang="hu-HU" dirty="0" err="1">
                <a:latin typeface="Avenir Book" panose="02000503020000020003" pitchFamily="2" charset="0"/>
              </a:rPr>
              <a:t>neutrofil</a:t>
            </a:r>
            <a:r>
              <a:rPr lang="hu-HU" dirty="0">
                <a:latin typeface="Avenir Book" panose="02000503020000020003" pitchFamily="2" charset="0"/>
              </a:rPr>
              <a:t> </a:t>
            </a:r>
            <a:r>
              <a:rPr lang="hu-HU" dirty="0" err="1">
                <a:latin typeface="Avenir Book" panose="02000503020000020003" pitchFamily="2" charset="0"/>
              </a:rPr>
              <a:t>granulociták</a:t>
            </a:r>
            <a:r>
              <a:rPr lang="hu-HU" dirty="0">
                <a:latin typeface="Avenir Book" panose="02000503020000020003" pitchFamily="2" charset="0"/>
              </a:rPr>
              <a:t> abszolút száma </a:t>
            </a:r>
            <a:r>
              <a:rPr lang="hu-HU" dirty="0"/>
              <a:t>÷</a:t>
            </a:r>
            <a:r>
              <a:rPr lang="hu-HU" dirty="0">
                <a:latin typeface="Avenir Book" panose="02000503020000020003" pitchFamily="2" charset="0"/>
              </a:rPr>
              <a:t> abszolút </a:t>
            </a:r>
            <a:r>
              <a:rPr lang="hu-HU" dirty="0" err="1">
                <a:latin typeface="Avenir Book" panose="02000503020000020003" pitchFamily="2" charset="0"/>
              </a:rPr>
              <a:t>limfocitaszám</a:t>
            </a:r>
            <a:endParaRPr lang="hu-HU" dirty="0">
              <a:latin typeface="Avenir Book" panose="02000503020000020003" pitchFamily="2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BEE5F40-DD1C-7849-87B0-9B3F9EF454A5}"/>
              </a:ext>
            </a:extLst>
          </p:cNvPr>
          <p:cNvSpPr txBox="1"/>
          <p:nvPr/>
        </p:nvSpPr>
        <p:spPr>
          <a:xfrm>
            <a:off x="786795" y="6361743"/>
            <a:ext cx="619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venir Book" panose="02000503020000020003" pitchFamily="2" charset="0"/>
              </a:rPr>
              <a:t>PLR= </a:t>
            </a:r>
            <a:r>
              <a:rPr lang="hu-HU" dirty="0" err="1">
                <a:latin typeface="Avenir Book" panose="02000503020000020003" pitchFamily="2" charset="0"/>
              </a:rPr>
              <a:t>tromboctiák</a:t>
            </a:r>
            <a:r>
              <a:rPr lang="hu-HU" dirty="0">
                <a:latin typeface="Avenir Book" panose="02000503020000020003" pitchFamily="2" charset="0"/>
              </a:rPr>
              <a:t> abszolút száma </a:t>
            </a:r>
            <a:r>
              <a:rPr lang="hu-HU" dirty="0"/>
              <a:t>÷</a:t>
            </a:r>
            <a:r>
              <a:rPr lang="hu-HU" dirty="0">
                <a:latin typeface="Avenir Book" panose="02000503020000020003" pitchFamily="2" charset="0"/>
              </a:rPr>
              <a:t> abszolút </a:t>
            </a:r>
            <a:r>
              <a:rPr lang="hu-HU" dirty="0" err="1">
                <a:latin typeface="Avenir Book" panose="02000503020000020003" pitchFamily="2" charset="0"/>
              </a:rPr>
              <a:t>limfocitaszám</a:t>
            </a:r>
            <a:endParaRPr lang="hu-HU" dirty="0">
              <a:latin typeface="Avenir Book" panose="02000503020000020003" pitchFamily="2" charset="0"/>
            </a:endParaRPr>
          </a:p>
        </p:txBody>
      </p:sp>
      <p:pic>
        <p:nvPicPr>
          <p:cNvPr id="19" name="Tartalom helye 18">
            <a:extLst>
              <a:ext uri="{FF2B5EF4-FFF2-40B4-BE49-F238E27FC236}">
                <a16:creationId xmlns:a16="http://schemas.microsoft.com/office/drawing/2014/main" id="{EBB36DED-1F54-054B-8982-4090DA42E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1480" y="1766673"/>
            <a:ext cx="9738440" cy="3619974"/>
          </a:xfr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24F8E6C4-7E45-0E4F-991F-668454859983}"/>
              </a:ext>
            </a:extLst>
          </p:cNvPr>
          <p:cNvSpPr txBox="1"/>
          <p:nvPr/>
        </p:nvSpPr>
        <p:spPr>
          <a:xfrm>
            <a:off x="3681984" y="57452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941100"/>
                </a:solidFill>
                <a:latin typeface="Avenir Roman" panose="02000503020000020003" pitchFamily="2" charset="0"/>
              </a:rPr>
              <a:t>NLR, PLR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3122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54DD2B-AC10-644B-A8FA-2D5DE6FC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75" y="282503"/>
            <a:ext cx="10515600" cy="1325563"/>
          </a:xfrm>
        </p:spPr>
        <p:txBody>
          <a:bodyPr/>
          <a:lstStyle/>
          <a:p>
            <a:pPr algn="ctr"/>
            <a:r>
              <a:rPr lang="hu-HU">
                <a:solidFill>
                  <a:srgbClr val="941100"/>
                </a:solidFill>
                <a:latin typeface="Avenir Roman" panose="02000503020000020003" pitchFamily="2" charset="0"/>
              </a:rPr>
              <a:t>Neutrofil-Limfocita Ráta, </a:t>
            </a:r>
            <a:br>
              <a:rPr lang="hu-HU">
                <a:solidFill>
                  <a:srgbClr val="941100"/>
                </a:solidFill>
                <a:latin typeface="Avenir Roman" panose="02000503020000020003" pitchFamily="2" charset="0"/>
              </a:rPr>
            </a:br>
            <a:r>
              <a:rPr lang="hu-HU">
                <a:solidFill>
                  <a:srgbClr val="941100"/>
                </a:solidFill>
                <a:latin typeface="Avenir Roman" panose="02000503020000020003" pitchFamily="2" charset="0"/>
              </a:rPr>
              <a:t>Trombocita-Limfocita Ráta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35A141B-6CBD-AE41-BA74-9535A782D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114" y="1518444"/>
            <a:ext cx="6148614" cy="1928812"/>
          </a:xfr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3F4EA9D-6089-3343-87BF-C7E16F615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14" y="3780159"/>
            <a:ext cx="6148614" cy="164083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7FAA352-037E-9648-8636-C15CE07E7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636" y="5016332"/>
            <a:ext cx="5114392" cy="16406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9219AB4-B7B1-2B4F-B72B-F1E9B4A79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118" y="2482850"/>
            <a:ext cx="5430521" cy="187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5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62795C-2DEA-B94C-8148-A4AA4832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41100"/>
                </a:solidFill>
                <a:latin typeface="Avenir Book" panose="02000503020000020003" pitchFamily="2" charset="0"/>
              </a:rPr>
              <a:t>Beteganyag és módszer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90BD31-81C4-3946-A5D8-0FC172F0D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399" y="4421430"/>
            <a:ext cx="9525000" cy="882653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Clr>
                <a:srgbClr val="941100"/>
              </a:buClr>
              <a:buNone/>
            </a:pPr>
            <a:r>
              <a:rPr lang="hu-HU" dirty="0">
                <a:latin typeface="Avenir Book" panose="02000503020000020003" pitchFamily="2" charset="0"/>
              </a:rPr>
              <a:t>47 fős beteganyag, 21 fő nő, 26 fő férfi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F3B30A-0AFB-054C-9BA7-904B7E40D23B}"/>
              </a:ext>
            </a:extLst>
          </p:cNvPr>
          <p:cNvSpPr/>
          <p:nvPr/>
        </p:nvSpPr>
        <p:spPr>
          <a:xfrm>
            <a:off x="838200" y="1825625"/>
            <a:ext cx="609771" cy="587375"/>
          </a:xfrm>
          <a:prstGeom prst="rect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016546-E60D-1F4B-9B76-E38B9B0AB289}"/>
              </a:ext>
            </a:extLst>
          </p:cNvPr>
          <p:cNvSpPr/>
          <p:nvPr/>
        </p:nvSpPr>
        <p:spPr>
          <a:xfrm>
            <a:off x="838200" y="2729268"/>
            <a:ext cx="609771" cy="587375"/>
          </a:xfrm>
          <a:prstGeom prst="rect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52761C-DA0A-3445-8B8A-6D1668321589}"/>
              </a:ext>
            </a:extLst>
          </p:cNvPr>
          <p:cNvSpPr/>
          <p:nvPr/>
        </p:nvSpPr>
        <p:spPr>
          <a:xfrm>
            <a:off x="838200" y="3632911"/>
            <a:ext cx="609771" cy="587375"/>
          </a:xfrm>
          <a:prstGeom prst="rect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67DB67-2877-6648-B577-E86FF4A61B98}"/>
              </a:ext>
            </a:extLst>
          </p:cNvPr>
          <p:cNvSpPr/>
          <p:nvPr/>
        </p:nvSpPr>
        <p:spPr>
          <a:xfrm>
            <a:off x="838200" y="4536554"/>
            <a:ext cx="609771" cy="587375"/>
          </a:xfrm>
          <a:prstGeom prst="rect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0919B8-8E97-044C-AD18-58330F9287F6}"/>
              </a:ext>
            </a:extLst>
          </p:cNvPr>
          <p:cNvSpPr/>
          <p:nvPr/>
        </p:nvSpPr>
        <p:spPr>
          <a:xfrm>
            <a:off x="838200" y="5461711"/>
            <a:ext cx="609771" cy="587375"/>
          </a:xfrm>
          <a:prstGeom prst="rect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B5FCB0-7BE6-FB4B-8B54-601AC3EC448C}"/>
              </a:ext>
            </a:extLst>
          </p:cNvPr>
          <p:cNvSpPr/>
          <p:nvPr/>
        </p:nvSpPr>
        <p:spPr>
          <a:xfrm>
            <a:off x="1684019" y="1668724"/>
            <a:ext cx="8376204" cy="715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  <a:buClr>
                <a:srgbClr val="941100"/>
              </a:buClr>
            </a:pPr>
            <a:r>
              <a:rPr lang="hu-HU" sz="2800" dirty="0">
                <a:latin typeface="Avenir Book" panose="02000503020000020003" pitchFamily="2" charset="0"/>
              </a:rPr>
              <a:t>A PTE KK AITI Központi Intenzív Terápiás Osztályán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69C7E1-F5B2-EB46-9416-DDDF07E7C72C}"/>
              </a:ext>
            </a:extLst>
          </p:cNvPr>
          <p:cNvSpPr/>
          <p:nvPr/>
        </p:nvSpPr>
        <p:spPr>
          <a:xfrm>
            <a:off x="1684019" y="2622426"/>
            <a:ext cx="6635086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  <a:buClr>
                <a:srgbClr val="941100"/>
              </a:buClr>
            </a:pPr>
            <a:r>
              <a:rPr lang="hu-HU" sz="2800" dirty="0">
                <a:latin typeface="Avenir Book" panose="02000503020000020003" pitchFamily="2" charset="0"/>
              </a:rPr>
              <a:t>2021. január és 2023. decembere között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F54CBA-3DA2-804A-80B1-4D0F45C4E6E9}"/>
              </a:ext>
            </a:extLst>
          </p:cNvPr>
          <p:cNvSpPr/>
          <p:nvPr/>
        </p:nvSpPr>
        <p:spPr>
          <a:xfrm>
            <a:off x="1684019" y="3515317"/>
            <a:ext cx="5641288" cy="715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  <a:buClr>
                <a:srgbClr val="941100"/>
              </a:buClr>
            </a:pPr>
            <a:r>
              <a:rPr lang="hu-HU" sz="2800" dirty="0" err="1">
                <a:latin typeface="Avenir Book" panose="02000503020000020003" pitchFamily="2" charset="0"/>
              </a:rPr>
              <a:t>Elektív</a:t>
            </a:r>
            <a:r>
              <a:rPr lang="hu-HU" sz="2800" dirty="0">
                <a:latin typeface="Avenir Book" panose="02000503020000020003" pitchFamily="2" charset="0"/>
              </a:rPr>
              <a:t> </a:t>
            </a:r>
            <a:r>
              <a:rPr lang="hu-HU" sz="2800" dirty="0" err="1">
                <a:latin typeface="Avenir Book" panose="02000503020000020003" pitchFamily="2" charset="0"/>
              </a:rPr>
              <a:t>Whipple</a:t>
            </a:r>
            <a:r>
              <a:rPr lang="hu-HU" sz="2800" dirty="0">
                <a:latin typeface="Avenir Book" panose="02000503020000020003" pitchFamily="2" charset="0"/>
              </a:rPr>
              <a:t> műtétet követően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CF8F00-85D8-664D-A728-0C0DD8E284D4}"/>
              </a:ext>
            </a:extLst>
          </p:cNvPr>
          <p:cNvSpPr/>
          <p:nvPr/>
        </p:nvSpPr>
        <p:spPr>
          <a:xfrm>
            <a:off x="1726399" y="5364424"/>
            <a:ext cx="8462573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  <a:buClr>
                <a:srgbClr val="941100"/>
              </a:buClr>
            </a:pPr>
            <a:r>
              <a:rPr lang="hu-HU" sz="2800" dirty="0">
                <a:latin typeface="Avenir Book" panose="02000503020000020003" pitchFamily="2" charset="0"/>
              </a:rPr>
              <a:t>CRP, PCT, NLR, PLR-szintjeiket vizsgáltuk 5 napon át</a:t>
            </a:r>
          </a:p>
        </p:txBody>
      </p:sp>
      <p:pic>
        <p:nvPicPr>
          <p:cNvPr id="18" name="Picture 17" descr="A white and black building with a cross&#10;&#10;Description automatically generated">
            <a:extLst>
              <a:ext uri="{FF2B5EF4-FFF2-40B4-BE49-F238E27FC236}">
                <a16:creationId xmlns:a16="http://schemas.microsoft.com/office/drawing/2014/main" id="{966ECE16-7E4A-7446-A657-F10AB7D8A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39" y="1919273"/>
            <a:ext cx="415139" cy="415139"/>
          </a:xfrm>
          <a:prstGeom prst="rect">
            <a:avLst/>
          </a:prstGeom>
        </p:spPr>
      </p:pic>
      <p:pic>
        <p:nvPicPr>
          <p:cNvPr id="20" name="Picture 19" descr="A white drop of water in a black background&#10;&#10;Description automatically generated">
            <a:extLst>
              <a:ext uri="{FF2B5EF4-FFF2-40B4-BE49-F238E27FC236}">
                <a16:creationId xmlns:a16="http://schemas.microsoft.com/office/drawing/2014/main" id="{6D633615-A897-8C49-9E9A-018D653AE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44" y="5587515"/>
            <a:ext cx="335766" cy="335766"/>
          </a:xfrm>
          <a:prstGeom prst="rect">
            <a:avLst/>
          </a:prstGeom>
        </p:spPr>
      </p:pic>
      <p:pic>
        <p:nvPicPr>
          <p:cNvPr id="22" name="Picture 21" descr="A white clock with a black background&#10;&#10;Description automatically generated">
            <a:extLst>
              <a:ext uri="{FF2B5EF4-FFF2-40B4-BE49-F238E27FC236}">
                <a16:creationId xmlns:a16="http://schemas.microsoft.com/office/drawing/2014/main" id="{A822AB87-5738-1D42-9EBE-4E5F7767C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80" y="2811217"/>
            <a:ext cx="449545" cy="449545"/>
          </a:xfrm>
          <a:prstGeom prst="rect">
            <a:avLst/>
          </a:prstGeom>
        </p:spPr>
      </p:pic>
      <p:pic>
        <p:nvPicPr>
          <p:cNvPr id="24" name="Picture 23" descr="A black cross in a white square&#10;&#10;Description automatically generated">
            <a:extLst>
              <a:ext uri="{FF2B5EF4-FFF2-40B4-BE49-F238E27FC236}">
                <a16:creationId xmlns:a16="http://schemas.microsoft.com/office/drawing/2014/main" id="{E7DF14A7-72F1-6844-89B5-7C7D24FD3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91" y="3683172"/>
            <a:ext cx="483325" cy="483325"/>
          </a:xfrm>
          <a:prstGeom prst="rect">
            <a:avLst/>
          </a:prstGeom>
        </p:spPr>
      </p:pic>
      <p:pic>
        <p:nvPicPr>
          <p:cNvPr id="26" name="Picture 25" descr="A symbol of two people&#10;&#10;Description automatically generated">
            <a:extLst>
              <a:ext uri="{FF2B5EF4-FFF2-40B4-BE49-F238E27FC236}">
                <a16:creationId xmlns:a16="http://schemas.microsoft.com/office/drawing/2014/main" id="{A2C15A7D-595F-FC43-B1E6-E5D2756CD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439" y="4630569"/>
            <a:ext cx="404271" cy="4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5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38877</TotalTime>
  <Words>1745</Words>
  <Application>Microsoft Office PowerPoint</Application>
  <PresentationFormat>Szélesvásznú</PresentationFormat>
  <Paragraphs>144</Paragraphs>
  <Slides>22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9" baseType="lpstr">
      <vt:lpstr>Arial</vt:lpstr>
      <vt:lpstr>Avenir Book</vt:lpstr>
      <vt:lpstr>Avenir Roman</vt:lpstr>
      <vt:lpstr>Calibri</vt:lpstr>
      <vt:lpstr>Calibri Light</vt:lpstr>
      <vt:lpstr>Times</vt:lpstr>
      <vt:lpstr>Office-téma</vt:lpstr>
      <vt:lpstr>Nem konvencionális gyulladásos markerek vizsgálata -  Új típusú prognosztikai eszközök a hasnyálmirigy műtétek perioperatív időszakában</vt:lpstr>
      <vt:lpstr>PowerPoint-bemutató</vt:lpstr>
      <vt:lpstr>Bevezetés</vt:lpstr>
      <vt:lpstr>PowerPoint-bemutató</vt:lpstr>
      <vt:lpstr>Cél kitűzés</vt:lpstr>
      <vt:lpstr>Whipple műtét</vt:lpstr>
      <vt:lpstr>CRP, PCT</vt:lpstr>
      <vt:lpstr>Neutrofil-Limfocita Ráta,  Trombocita-Limfocita Ráta</vt:lpstr>
      <vt:lpstr>Beteganyag és módszer</vt:lpstr>
      <vt:lpstr>Demográfiai adatok</vt:lpstr>
      <vt:lpstr>Szepszis kritériumok</vt:lpstr>
      <vt:lpstr>Szepszis kialakulásának ideje, infekcióforrás</vt:lpstr>
      <vt:lpstr>Az ún. Konvencionálisan vizsgált gyulladásos markerek alakulása a betegcsoportokban I: CRP</vt:lpstr>
      <vt:lpstr>Az ún. Konvencionálisan vizsgált gyulladásos markerek alakulása a betegcsoportokban  II: PCT</vt:lpstr>
      <vt:lpstr>Az ún. non-konvencionálisan vizsgált markerek alakulása a betegcsoportokban I: Neutrofil-Limfocita Ráta (NLR)</vt:lpstr>
      <vt:lpstr>ROC analízis</vt:lpstr>
      <vt:lpstr>Az ún. non-konvencionálisan vizsgált markerek alakulása a betegcsoportokban I: Trombocita-Limfocita Ráta (PLR)</vt:lpstr>
      <vt:lpstr>A vizsgálatok limitációi, további lehetőségek</vt:lpstr>
      <vt:lpstr>Konklúzió</vt:lpstr>
      <vt:lpstr>Köszönöm a megtisztelő figyelmet!</vt:lpstr>
      <vt:lpstr>Egyéb szövődmények alakulása Meglassult gyomorürülés</vt:lpstr>
      <vt:lpstr>Egyéb szövődmények alakulása a PCT vonatkozásában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kata.varadyszab@gmail.com</dc:creator>
  <cp:lastModifiedBy>GUEST</cp:lastModifiedBy>
  <cp:revision>183</cp:revision>
  <dcterms:created xsi:type="dcterms:W3CDTF">2023-11-12T15:10:10Z</dcterms:created>
  <dcterms:modified xsi:type="dcterms:W3CDTF">2025-09-27T09:09:58Z</dcterms:modified>
</cp:coreProperties>
</file>