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77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8" r:id="rId13"/>
    <p:sldId id="268" r:id="rId14"/>
    <p:sldId id="270" r:id="rId15"/>
    <p:sldId id="271" r:id="rId16"/>
    <p:sldId id="272" r:id="rId17"/>
    <p:sldId id="273" r:id="rId18"/>
    <p:sldId id="274" r:id="rId19"/>
    <p:sldId id="279" r:id="rId20"/>
    <p:sldId id="275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E1C529-4487-CF4E-BE39-30BE4A5203BA}" v="29" dt="2025-09-21T16:22:18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/>
    <p:restoredTop sz="94592"/>
  </p:normalViewPr>
  <p:slideViewPr>
    <p:cSldViewPr snapToGrid="0">
      <p:cViewPr varScale="1">
        <p:scale>
          <a:sx n="88" d="100"/>
          <a:sy n="88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15DE5-E2F4-4261-BEBF-7428393368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3A3DAA-B40C-4550-AE8B-8AB6C59DD58F}">
      <dgm:prSet custT="1"/>
      <dgm:spPr>
        <a:solidFill>
          <a:schemeClr val="tx1">
            <a:lumMod val="75000"/>
            <a:lumOff val="25000"/>
          </a:schemeClr>
        </a:solidFill>
      </dgm:spPr>
      <dgm:t>
        <a:bodyPr anchor="ctr" anchorCtr="0"/>
        <a:lstStyle/>
        <a:p>
          <a:r>
            <a:rPr lang="hu-HU" sz="2200" dirty="0">
              <a:solidFill>
                <a:schemeClr val="bg1"/>
              </a:solidFill>
            </a:rPr>
            <a:t>Meglévő</a:t>
          </a:r>
          <a:r>
            <a:rPr lang="hu-HU" sz="2200" dirty="0"/>
            <a:t> </a:t>
          </a:r>
          <a:r>
            <a:rPr lang="hu-HU" sz="2200" dirty="0">
              <a:solidFill>
                <a:schemeClr val="bg1"/>
              </a:solidFill>
            </a:rPr>
            <a:t>CT felhasználása + utófeldolgozása 	</a:t>
          </a:r>
          <a:r>
            <a:rPr lang="hu-HU" sz="1600" dirty="0">
              <a:solidFill>
                <a:schemeClr val="bg1"/>
              </a:solidFill>
            </a:rPr>
            <a:t>(RKEB Engedély szám: 9242-PTE/2022)</a:t>
          </a:r>
        </a:p>
      </dgm:t>
    </dgm:pt>
    <dgm:pt modelId="{38542145-557B-43C1-AE91-84B9DB199752}" type="parTrans" cxnId="{3BA57C8B-7ABA-4C32-AC4C-EBEDD9EA4EAC}">
      <dgm:prSet/>
      <dgm:spPr/>
      <dgm:t>
        <a:bodyPr/>
        <a:lstStyle/>
        <a:p>
          <a:endParaRPr lang="en-US"/>
        </a:p>
      </dgm:t>
    </dgm:pt>
    <dgm:pt modelId="{4A6E465C-B353-428A-9472-E6F4C6FCFF2A}" type="sibTrans" cxnId="{3BA57C8B-7ABA-4C32-AC4C-EBEDD9EA4EAC}">
      <dgm:prSet/>
      <dgm:spPr/>
      <dgm:t>
        <a:bodyPr/>
        <a:lstStyle/>
        <a:p>
          <a:endParaRPr lang="en-US"/>
        </a:p>
      </dgm:t>
    </dgm:pt>
    <dgm:pt modelId="{C1BEB536-08FC-4A6F-9789-6E29585A8042}">
      <dgm:prSet/>
      <dgm:spPr>
        <a:solidFill>
          <a:schemeClr val="tx1">
            <a:lumMod val="75000"/>
            <a:lumOff val="25000"/>
          </a:schemeClr>
        </a:solidFill>
      </dgm:spPr>
      <dgm:t>
        <a:bodyPr anchor="ctr" anchorCtr="0"/>
        <a:lstStyle/>
        <a:p>
          <a:r>
            <a:rPr lang="hu-HU" i="1" dirty="0">
              <a:solidFill>
                <a:schemeClr val="bg1"/>
              </a:solidFill>
            </a:rPr>
            <a:t>Különbség van a különböző elváltozások között az eltérő tüdősűrűség miatt </a:t>
          </a:r>
          <a:r>
            <a:rPr lang="hu-HU" dirty="0">
              <a:solidFill>
                <a:schemeClr val="bg1"/>
              </a:solidFill>
            </a:rPr>
            <a:t>➜ egészséges, </a:t>
          </a:r>
          <a:r>
            <a:rPr lang="hu-HU" dirty="0">
              <a:solidFill>
                <a:srgbClr val="00B050"/>
              </a:solidFill>
            </a:rPr>
            <a:t>légtartó</a:t>
          </a:r>
          <a:r>
            <a:rPr lang="hu-HU" dirty="0">
              <a:solidFill>
                <a:schemeClr val="bg1"/>
              </a:solidFill>
            </a:rPr>
            <a:t> tüdő </a:t>
          </a:r>
          <a:r>
            <a:rPr lang="hu-HU" dirty="0">
              <a:solidFill>
                <a:srgbClr val="FFC000"/>
              </a:solidFill>
            </a:rPr>
            <a:t>⬌</a:t>
          </a:r>
          <a:r>
            <a:rPr lang="hu-HU" dirty="0"/>
            <a:t> </a:t>
          </a:r>
          <a:r>
            <a:rPr lang="hu-HU" dirty="0" err="1">
              <a:solidFill>
                <a:srgbClr val="0070C0"/>
              </a:solidFill>
            </a:rPr>
            <a:t>emfizémás</a:t>
          </a:r>
          <a:r>
            <a:rPr lang="hu-HU" dirty="0"/>
            <a:t>, </a:t>
          </a:r>
          <a:r>
            <a:rPr lang="hu-HU" dirty="0" err="1">
              <a:solidFill>
                <a:srgbClr val="FFFF00"/>
              </a:solidFill>
            </a:rPr>
            <a:t>atelektáziás</a:t>
          </a:r>
          <a:r>
            <a:rPr lang="hu-HU" dirty="0">
              <a:solidFill>
                <a:schemeClr val="bg1"/>
              </a:solidFill>
            </a:rPr>
            <a:t>, </a:t>
          </a:r>
          <a:r>
            <a:rPr lang="hu-HU" dirty="0" err="1">
              <a:solidFill>
                <a:srgbClr val="FFFF00"/>
              </a:solidFill>
            </a:rPr>
            <a:t>fibrotikus</a:t>
          </a:r>
          <a:r>
            <a:rPr lang="hu-HU" dirty="0"/>
            <a:t>, </a:t>
          </a:r>
          <a:r>
            <a:rPr lang="hu-HU" dirty="0">
              <a:solidFill>
                <a:schemeClr val="accent5">
                  <a:lumMod val="60000"/>
                  <a:lumOff val="40000"/>
                </a:schemeClr>
              </a:solidFill>
            </a:rPr>
            <a:t>gyulladt</a:t>
          </a:r>
          <a:r>
            <a:rPr lang="hu-HU" dirty="0"/>
            <a:t>, </a:t>
          </a:r>
          <a:r>
            <a:rPr lang="hu-HU" dirty="0">
              <a:solidFill>
                <a:schemeClr val="bg1"/>
              </a:solidFill>
            </a:rPr>
            <a:t>ARDS-s területek differenciálása.</a:t>
          </a:r>
          <a:endParaRPr lang="en-US" dirty="0">
            <a:solidFill>
              <a:schemeClr val="bg1"/>
            </a:solidFill>
          </a:endParaRPr>
        </a:p>
      </dgm:t>
    </dgm:pt>
    <dgm:pt modelId="{2A18A25C-6642-407E-9455-99C55CE7653A}" type="parTrans" cxnId="{2AC5843D-7BED-40D3-96A6-29F8C939F619}">
      <dgm:prSet/>
      <dgm:spPr/>
      <dgm:t>
        <a:bodyPr/>
        <a:lstStyle/>
        <a:p>
          <a:endParaRPr lang="en-US"/>
        </a:p>
      </dgm:t>
    </dgm:pt>
    <dgm:pt modelId="{FDC5A246-7960-4FE5-8E0A-F45D8CB45195}" type="sibTrans" cxnId="{2AC5843D-7BED-40D3-96A6-29F8C939F619}">
      <dgm:prSet/>
      <dgm:spPr/>
      <dgm:t>
        <a:bodyPr/>
        <a:lstStyle/>
        <a:p>
          <a:endParaRPr lang="en-US"/>
        </a:p>
      </dgm:t>
    </dgm:pt>
    <dgm:pt modelId="{EA452F31-D90F-44FC-A4DA-5FA6A8F0BF32}">
      <dgm:prSet custT="1"/>
      <dgm:spPr/>
      <dgm:t>
        <a:bodyPr anchor="ctr" anchorCtr="0"/>
        <a:lstStyle/>
        <a:p>
          <a:r>
            <a:rPr lang="hu-HU" sz="2400" b="1" dirty="0"/>
            <a:t>HIPOTÉZIS: Egyenes arányosság áll fent a mért értékek súlyossága és a betegség kórlefolyása között.</a:t>
          </a:r>
          <a:endParaRPr lang="en-US" sz="2400" b="1" dirty="0"/>
        </a:p>
      </dgm:t>
    </dgm:pt>
    <dgm:pt modelId="{BEFA2E69-CDCA-4808-95AF-B6975F7878E9}" type="parTrans" cxnId="{98CD6327-757F-40A4-8257-74D70BE0F050}">
      <dgm:prSet/>
      <dgm:spPr/>
      <dgm:t>
        <a:bodyPr/>
        <a:lstStyle/>
        <a:p>
          <a:endParaRPr lang="en-US"/>
        </a:p>
      </dgm:t>
    </dgm:pt>
    <dgm:pt modelId="{C3229B6A-7745-4503-BD51-F0771AEA53C6}" type="sibTrans" cxnId="{98CD6327-757F-40A4-8257-74D70BE0F050}">
      <dgm:prSet/>
      <dgm:spPr/>
      <dgm:t>
        <a:bodyPr/>
        <a:lstStyle/>
        <a:p>
          <a:endParaRPr lang="en-US"/>
        </a:p>
      </dgm:t>
    </dgm:pt>
    <dgm:pt modelId="{E586EECB-8696-40B4-8260-90800B162051}">
      <dgm:prSet custT="1"/>
      <dgm:spPr/>
      <dgm:t>
        <a:bodyPr anchor="ctr" anchorCtr="0"/>
        <a:lstStyle/>
        <a:p>
          <a:r>
            <a:rPr lang="hu-HU" sz="2400" dirty="0"/>
            <a:t>Az eredmény prediktív tényező lehet a kórkép progressziója, terápiája, túlélése, mortalitása szempontjából.</a:t>
          </a:r>
        </a:p>
      </dgm:t>
    </dgm:pt>
    <dgm:pt modelId="{CB5A417F-5221-4E9B-BF11-19D9E4A0AB51}" type="parTrans" cxnId="{C2DB517B-CF74-46CC-99E4-C1F60263C3B4}">
      <dgm:prSet/>
      <dgm:spPr/>
      <dgm:t>
        <a:bodyPr/>
        <a:lstStyle/>
        <a:p>
          <a:endParaRPr lang="en-US"/>
        </a:p>
      </dgm:t>
    </dgm:pt>
    <dgm:pt modelId="{BE1EA922-4D3D-4AFF-9082-13D6D5D8697D}" type="sibTrans" cxnId="{C2DB517B-CF74-46CC-99E4-C1F60263C3B4}">
      <dgm:prSet/>
      <dgm:spPr/>
      <dgm:t>
        <a:bodyPr/>
        <a:lstStyle/>
        <a:p>
          <a:endParaRPr lang="en-US"/>
        </a:p>
      </dgm:t>
    </dgm:pt>
    <dgm:pt modelId="{384065BF-A2F5-AF45-8DB1-97C43DA24E25}" type="pres">
      <dgm:prSet presAssocID="{F6D15DE5-E2F4-4261-BEBF-7428393368E9}" presName="vert0" presStyleCnt="0">
        <dgm:presLayoutVars>
          <dgm:dir/>
          <dgm:animOne val="branch"/>
          <dgm:animLvl val="lvl"/>
        </dgm:presLayoutVars>
      </dgm:prSet>
      <dgm:spPr/>
    </dgm:pt>
    <dgm:pt modelId="{8D369946-10CE-8645-9FC1-5DE3561918D5}" type="pres">
      <dgm:prSet presAssocID="{573A3DAA-B40C-4550-AE8B-8AB6C59DD58F}" presName="thickLine" presStyleLbl="alignNode1" presStyleIdx="0" presStyleCnt="4"/>
      <dgm:spPr/>
    </dgm:pt>
    <dgm:pt modelId="{DA04CCE5-8A05-6B4E-8B29-77CF0BF2CADA}" type="pres">
      <dgm:prSet presAssocID="{573A3DAA-B40C-4550-AE8B-8AB6C59DD58F}" presName="horz1" presStyleCnt="0"/>
      <dgm:spPr/>
    </dgm:pt>
    <dgm:pt modelId="{5FE5B5D1-ED85-8643-B581-1BE1C5F8B246}" type="pres">
      <dgm:prSet presAssocID="{573A3DAA-B40C-4550-AE8B-8AB6C59DD58F}" presName="tx1" presStyleLbl="revTx" presStyleIdx="0" presStyleCnt="4" custScaleY="57715"/>
      <dgm:spPr/>
    </dgm:pt>
    <dgm:pt modelId="{6E7B8A27-206B-3E44-8820-699570FDC374}" type="pres">
      <dgm:prSet presAssocID="{573A3DAA-B40C-4550-AE8B-8AB6C59DD58F}" presName="vert1" presStyleCnt="0"/>
      <dgm:spPr/>
    </dgm:pt>
    <dgm:pt modelId="{2BFB9DE1-3A0C-074B-A1D9-7DBFB0B2A824}" type="pres">
      <dgm:prSet presAssocID="{C1BEB536-08FC-4A6F-9789-6E29585A8042}" presName="thickLine" presStyleLbl="alignNode1" presStyleIdx="1" presStyleCnt="4"/>
      <dgm:spPr/>
    </dgm:pt>
    <dgm:pt modelId="{4DE7C7B4-9C9D-874D-8E66-69A4E2DE6FF4}" type="pres">
      <dgm:prSet presAssocID="{C1BEB536-08FC-4A6F-9789-6E29585A8042}" presName="horz1" presStyleCnt="0"/>
      <dgm:spPr/>
    </dgm:pt>
    <dgm:pt modelId="{B6F98150-FBC0-534A-873C-1506C84650D3}" type="pres">
      <dgm:prSet presAssocID="{C1BEB536-08FC-4A6F-9789-6E29585A8042}" presName="tx1" presStyleLbl="revTx" presStyleIdx="1" presStyleCnt="4"/>
      <dgm:spPr/>
    </dgm:pt>
    <dgm:pt modelId="{363D1F44-8639-DB49-8AFF-F5D17C5B64D3}" type="pres">
      <dgm:prSet presAssocID="{C1BEB536-08FC-4A6F-9789-6E29585A8042}" presName="vert1" presStyleCnt="0"/>
      <dgm:spPr/>
    </dgm:pt>
    <dgm:pt modelId="{26730234-5BEC-654C-8E40-4DEED573912C}" type="pres">
      <dgm:prSet presAssocID="{EA452F31-D90F-44FC-A4DA-5FA6A8F0BF32}" presName="thickLine" presStyleLbl="alignNode1" presStyleIdx="2" presStyleCnt="4"/>
      <dgm:spPr/>
    </dgm:pt>
    <dgm:pt modelId="{6AA4474F-0F52-3E4D-9241-72B99FFED94A}" type="pres">
      <dgm:prSet presAssocID="{EA452F31-D90F-44FC-A4DA-5FA6A8F0BF32}" presName="horz1" presStyleCnt="0"/>
      <dgm:spPr/>
    </dgm:pt>
    <dgm:pt modelId="{A71203A1-784A-6142-AF6F-2B12D5AB46E0}" type="pres">
      <dgm:prSet presAssocID="{EA452F31-D90F-44FC-A4DA-5FA6A8F0BF32}" presName="tx1" presStyleLbl="revTx" presStyleIdx="2" presStyleCnt="4"/>
      <dgm:spPr/>
    </dgm:pt>
    <dgm:pt modelId="{C171E12B-6D75-784C-96EE-D38A756C5227}" type="pres">
      <dgm:prSet presAssocID="{EA452F31-D90F-44FC-A4DA-5FA6A8F0BF32}" presName="vert1" presStyleCnt="0"/>
      <dgm:spPr/>
    </dgm:pt>
    <dgm:pt modelId="{85059917-B5F8-A74C-B8DE-13728E0B74D9}" type="pres">
      <dgm:prSet presAssocID="{E586EECB-8696-40B4-8260-90800B162051}" presName="thickLine" presStyleLbl="alignNode1" presStyleIdx="3" presStyleCnt="4"/>
      <dgm:spPr/>
    </dgm:pt>
    <dgm:pt modelId="{FBD187C8-B13A-E44E-BC57-09A207EEE85D}" type="pres">
      <dgm:prSet presAssocID="{E586EECB-8696-40B4-8260-90800B162051}" presName="horz1" presStyleCnt="0"/>
      <dgm:spPr/>
    </dgm:pt>
    <dgm:pt modelId="{C69EF545-8D23-7145-805A-5CC103EC9B88}" type="pres">
      <dgm:prSet presAssocID="{E586EECB-8696-40B4-8260-90800B162051}" presName="tx1" presStyleLbl="revTx" presStyleIdx="3" presStyleCnt="4"/>
      <dgm:spPr/>
    </dgm:pt>
    <dgm:pt modelId="{A532D797-0BD2-4546-B802-F9DFA33DA9BB}" type="pres">
      <dgm:prSet presAssocID="{E586EECB-8696-40B4-8260-90800B162051}" presName="vert1" presStyleCnt="0"/>
      <dgm:spPr/>
    </dgm:pt>
  </dgm:ptLst>
  <dgm:cxnLst>
    <dgm:cxn modelId="{E2AC3722-000E-F244-B0F8-12A262A6CDE8}" type="presOf" srcId="{F6D15DE5-E2F4-4261-BEBF-7428393368E9}" destId="{384065BF-A2F5-AF45-8DB1-97C43DA24E25}" srcOrd="0" destOrd="0" presId="urn:microsoft.com/office/officeart/2008/layout/LinedList"/>
    <dgm:cxn modelId="{98CD6327-757F-40A4-8257-74D70BE0F050}" srcId="{F6D15DE5-E2F4-4261-BEBF-7428393368E9}" destId="{EA452F31-D90F-44FC-A4DA-5FA6A8F0BF32}" srcOrd="2" destOrd="0" parTransId="{BEFA2E69-CDCA-4808-95AF-B6975F7878E9}" sibTransId="{C3229B6A-7745-4503-BD51-F0771AEA53C6}"/>
    <dgm:cxn modelId="{2AC5843D-7BED-40D3-96A6-29F8C939F619}" srcId="{F6D15DE5-E2F4-4261-BEBF-7428393368E9}" destId="{C1BEB536-08FC-4A6F-9789-6E29585A8042}" srcOrd="1" destOrd="0" parTransId="{2A18A25C-6642-407E-9455-99C55CE7653A}" sibTransId="{FDC5A246-7960-4FE5-8E0A-F45D8CB45195}"/>
    <dgm:cxn modelId="{DCD0B25B-47C1-8C43-AB72-6886DB5E6F6F}" type="presOf" srcId="{EA452F31-D90F-44FC-A4DA-5FA6A8F0BF32}" destId="{A71203A1-784A-6142-AF6F-2B12D5AB46E0}" srcOrd="0" destOrd="0" presId="urn:microsoft.com/office/officeart/2008/layout/LinedList"/>
    <dgm:cxn modelId="{A420B375-95E5-4942-B93A-510EFA199C9A}" type="presOf" srcId="{573A3DAA-B40C-4550-AE8B-8AB6C59DD58F}" destId="{5FE5B5D1-ED85-8643-B581-1BE1C5F8B246}" srcOrd="0" destOrd="0" presId="urn:microsoft.com/office/officeart/2008/layout/LinedList"/>
    <dgm:cxn modelId="{C2DB517B-CF74-46CC-99E4-C1F60263C3B4}" srcId="{F6D15DE5-E2F4-4261-BEBF-7428393368E9}" destId="{E586EECB-8696-40B4-8260-90800B162051}" srcOrd="3" destOrd="0" parTransId="{CB5A417F-5221-4E9B-BF11-19D9E4A0AB51}" sibTransId="{BE1EA922-4D3D-4AFF-9082-13D6D5D8697D}"/>
    <dgm:cxn modelId="{3BA57C8B-7ABA-4C32-AC4C-EBEDD9EA4EAC}" srcId="{F6D15DE5-E2F4-4261-BEBF-7428393368E9}" destId="{573A3DAA-B40C-4550-AE8B-8AB6C59DD58F}" srcOrd="0" destOrd="0" parTransId="{38542145-557B-43C1-AE91-84B9DB199752}" sibTransId="{4A6E465C-B353-428A-9472-E6F4C6FCFF2A}"/>
    <dgm:cxn modelId="{33B6C8D3-2A70-FB4F-AD63-ABA061C489F2}" type="presOf" srcId="{C1BEB536-08FC-4A6F-9789-6E29585A8042}" destId="{B6F98150-FBC0-534A-873C-1506C84650D3}" srcOrd="0" destOrd="0" presId="urn:microsoft.com/office/officeart/2008/layout/LinedList"/>
    <dgm:cxn modelId="{E22AACE7-A430-5846-AB8D-87DDB9D352A4}" type="presOf" srcId="{E586EECB-8696-40B4-8260-90800B162051}" destId="{C69EF545-8D23-7145-805A-5CC103EC9B88}" srcOrd="0" destOrd="0" presId="urn:microsoft.com/office/officeart/2008/layout/LinedList"/>
    <dgm:cxn modelId="{80EA98C0-EC2A-FD46-B98A-7A9F64A2ABF9}" type="presParOf" srcId="{384065BF-A2F5-AF45-8DB1-97C43DA24E25}" destId="{8D369946-10CE-8645-9FC1-5DE3561918D5}" srcOrd="0" destOrd="0" presId="urn:microsoft.com/office/officeart/2008/layout/LinedList"/>
    <dgm:cxn modelId="{2D305DCA-A103-A04A-A095-4DDC89C0BE79}" type="presParOf" srcId="{384065BF-A2F5-AF45-8DB1-97C43DA24E25}" destId="{DA04CCE5-8A05-6B4E-8B29-77CF0BF2CADA}" srcOrd="1" destOrd="0" presId="urn:microsoft.com/office/officeart/2008/layout/LinedList"/>
    <dgm:cxn modelId="{0E078DE6-79F5-E44B-9314-078889497199}" type="presParOf" srcId="{DA04CCE5-8A05-6B4E-8B29-77CF0BF2CADA}" destId="{5FE5B5D1-ED85-8643-B581-1BE1C5F8B246}" srcOrd="0" destOrd="0" presId="urn:microsoft.com/office/officeart/2008/layout/LinedList"/>
    <dgm:cxn modelId="{7FEE794E-E4B1-6444-9D9B-3B99D45E6A6D}" type="presParOf" srcId="{DA04CCE5-8A05-6B4E-8B29-77CF0BF2CADA}" destId="{6E7B8A27-206B-3E44-8820-699570FDC374}" srcOrd="1" destOrd="0" presId="urn:microsoft.com/office/officeart/2008/layout/LinedList"/>
    <dgm:cxn modelId="{1B5B1B92-2CD7-5A41-9516-091A48E2C3E4}" type="presParOf" srcId="{384065BF-A2F5-AF45-8DB1-97C43DA24E25}" destId="{2BFB9DE1-3A0C-074B-A1D9-7DBFB0B2A824}" srcOrd="2" destOrd="0" presId="urn:microsoft.com/office/officeart/2008/layout/LinedList"/>
    <dgm:cxn modelId="{101C754C-A5B9-4A43-8638-617E2468838E}" type="presParOf" srcId="{384065BF-A2F5-AF45-8DB1-97C43DA24E25}" destId="{4DE7C7B4-9C9D-874D-8E66-69A4E2DE6FF4}" srcOrd="3" destOrd="0" presId="urn:microsoft.com/office/officeart/2008/layout/LinedList"/>
    <dgm:cxn modelId="{D53508D5-CF2F-4A47-8B46-986CFD58E699}" type="presParOf" srcId="{4DE7C7B4-9C9D-874D-8E66-69A4E2DE6FF4}" destId="{B6F98150-FBC0-534A-873C-1506C84650D3}" srcOrd="0" destOrd="0" presId="urn:microsoft.com/office/officeart/2008/layout/LinedList"/>
    <dgm:cxn modelId="{C6D97E07-9776-BA47-BD86-7BA3329F6225}" type="presParOf" srcId="{4DE7C7B4-9C9D-874D-8E66-69A4E2DE6FF4}" destId="{363D1F44-8639-DB49-8AFF-F5D17C5B64D3}" srcOrd="1" destOrd="0" presId="urn:microsoft.com/office/officeart/2008/layout/LinedList"/>
    <dgm:cxn modelId="{56E9B9AF-B652-D847-8935-CD90D42A8E40}" type="presParOf" srcId="{384065BF-A2F5-AF45-8DB1-97C43DA24E25}" destId="{26730234-5BEC-654C-8E40-4DEED573912C}" srcOrd="4" destOrd="0" presId="urn:microsoft.com/office/officeart/2008/layout/LinedList"/>
    <dgm:cxn modelId="{9D00D128-CAAF-244F-A51B-E11E4A5E4E2D}" type="presParOf" srcId="{384065BF-A2F5-AF45-8DB1-97C43DA24E25}" destId="{6AA4474F-0F52-3E4D-9241-72B99FFED94A}" srcOrd="5" destOrd="0" presId="urn:microsoft.com/office/officeart/2008/layout/LinedList"/>
    <dgm:cxn modelId="{C62E16AC-A135-3649-8675-576E4C84DB52}" type="presParOf" srcId="{6AA4474F-0F52-3E4D-9241-72B99FFED94A}" destId="{A71203A1-784A-6142-AF6F-2B12D5AB46E0}" srcOrd="0" destOrd="0" presId="urn:microsoft.com/office/officeart/2008/layout/LinedList"/>
    <dgm:cxn modelId="{CB3540D7-0D34-2943-B39C-E0C96BED4A58}" type="presParOf" srcId="{6AA4474F-0F52-3E4D-9241-72B99FFED94A}" destId="{C171E12B-6D75-784C-96EE-D38A756C5227}" srcOrd="1" destOrd="0" presId="urn:microsoft.com/office/officeart/2008/layout/LinedList"/>
    <dgm:cxn modelId="{116B27B8-5984-7F4E-A93A-8B22C9527089}" type="presParOf" srcId="{384065BF-A2F5-AF45-8DB1-97C43DA24E25}" destId="{85059917-B5F8-A74C-B8DE-13728E0B74D9}" srcOrd="6" destOrd="0" presId="urn:microsoft.com/office/officeart/2008/layout/LinedList"/>
    <dgm:cxn modelId="{CC380D3A-ABFF-C847-A280-96BD22AE2BFA}" type="presParOf" srcId="{384065BF-A2F5-AF45-8DB1-97C43DA24E25}" destId="{FBD187C8-B13A-E44E-BC57-09A207EEE85D}" srcOrd="7" destOrd="0" presId="urn:microsoft.com/office/officeart/2008/layout/LinedList"/>
    <dgm:cxn modelId="{6CAA3064-2776-AE4E-8F3E-F4FC73FEC25B}" type="presParOf" srcId="{FBD187C8-B13A-E44E-BC57-09A207EEE85D}" destId="{C69EF545-8D23-7145-805A-5CC103EC9B88}" srcOrd="0" destOrd="0" presId="urn:microsoft.com/office/officeart/2008/layout/LinedList"/>
    <dgm:cxn modelId="{1BCBE9FE-0A1F-0A42-B85D-A72350021EEF}" type="presParOf" srcId="{FBD187C8-B13A-E44E-BC57-09A207EEE85D}" destId="{A532D797-0BD2-4546-B802-F9DFA33DA9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69946-10CE-8645-9FC1-5DE3561918D5}">
      <dsp:nvSpPr>
        <dsp:cNvPr id="0" name=""/>
        <dsp:cNvSpPr/>
      </dsp:nvSpPr>
      <dsp:spPr>
        <a:xfrm>
          <a:off x="0" y="19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5B5D1-ED85-8643-B581-1BE1C5F8B246}">
      <dsp:nvSpPr>
        <dsp:cNvPr id="0" name=""/>
        <dsp:cNvSpPr/>
      </dsp:nvSpPr>
      <dsp:spPr>
        <a:xfrm>
          <a:off x="0" y="1986"/>
          <a:ext cx="10515600" cy="70141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>
              <a:solidFill>
                <a:schemeClr val="bg1"/>
              </a:solidFill>
            </a:rPr>
            <a:t>Meglévő</a:t>
          </a:r>
          <a:r>
            <a:rPr lang="hu-HU" sz="2200" kern="1200" dirty="0"/>
            <a:t> </a:t>
          </a:r>
          <a:r>
            <a:rPr lang="hu-HU" sz="2200" kern="1200" dirty="0">
              <a:solidFill>
                <a:schemeClr val="bg1"/>
              </a:solidFill>
            </a:rPr>
            <a:t>CT felhasználása + utófeldolgozása 	</a:t>
          </a:r>
          <a:r>
            <a:rPr lang="hu-HU" sz="1600" kern="1200" dirty="0">
              <a:solidFill>
                <a:schemeClr val="bg1"/>
              </a:solidFill>
            </a:rPr>
            <a:t>(RKEB Engedély szám: 9242-PTE/2022)</a:t>
          </a:r>
        </a:p>
      </dsp:txBody>
      <dsp:txXfrm>
        <a:off x="0" y="1986"/>
        <a:ext cx="10515600" cy="701419"/>
      </dsp:txXfrm>
    </dsp:sp>
    <dsp:sp modelId="{2BFB9DE1-3A0C-074B-A1D9-7DBFB0B2A824}">
      <dsp:nvSpPr>
        <dsp:cNvPr id="0" name=""/>
        <dsp:cNvSpPr/>
      </dsp:nvSpPr>
      <dsp:spPr>
        <a:xfrm>
          <a:off x="0" y="70340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98150-FBC0-534A-873C-1506C84650D3}">
      <dsp:nvSpPr>
        <dsp:cNvPr id="0" name=""/>
        <dsp:cNvSpPr/>
      </dsp:nvSpPr>
      <dsp:spPr>
        <a:xfrm>
          <a:off x="0" y="703405"/>
          <a:ext cx="10515600" cy="1215315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i="1" kern="1200" dirty="0">
              <a:solidFill>
                <a:schemeClr val="bg1"/>
              </a:solidFill>
            </a:rPr>
            <a:t>Különbség van a különböző elváltozások között az eltérő tüdősűrűség miatt </a:t>
          </a:r>
          <a:r>
            <a:rPr lang="hu-HU" sz="2300" kern="1200" dirty="0">
              <a:solidFill>
                <a:schemeClr val="bg1"/>
              </a:solidFill>
            </a:rPr>
            <a:t>➜ egészséges, </a:t>
          </a:r>
          <a:r>
            <a:rPr lang="hu-HU" sz="2300" kern="1200" dirty="0">
              <a:solidFill>
                <a:srgbClr val="00B050"/>
              </a:solidFill>
            </a:rPr>
            <a:t>légtartó</a:t>
          </a:r>
          <a:r>
            <a:rPr lang="hu-HU" sz="2300" kern="1200" dirty="0">
              <a:solidFill>
                <a:schemeClr val="bg1"/>
              </a:solidFill>
            </a:rPr>
            <a:t> tüdő </a:t>
          </a:r>
          <a:r>
            <a:rPr lang="hu-HU" sz="2300" kern="1200" dirty="0">
              <a:solidFill>
                <a:srgbClr val="FFC000"/>
              </a:solidFill>
            </a:rPr>
            <a:t>⬌</a:t>
          </a:r>
          <a:r>
            <a:rPr lang="hu-HU" sz="2300" kern="1200" dirty="0"/>
            <a:t> </a:t>
          </a:r>
          <a:r>
            <a:rPr lang="hu-HU" sz="2300" kern="1200" dirty="0" err="1">
              <a:solidFill>
                <a:srgbClr val="0070C0"/>
              </a:solidFill>
            </a:rPr>
            <a:t>emfizémás</a:t>
          </a:r>
          <a:r>
            <a:rPr lang="hu-HU" sz="2300" kern="1200" dirty="0"/>
            <a:t>, </a:t>
          </a:r>
          <a:r>
            <a:rPr lang="hu-HU" sz="2300" kern="1200" dirty="0" err="1">
              <a:solidFill>
                <a:srgbClr val="FFFF00"/>
              </a:solidFill>
            </a:rPr>
            <a:t>atelektáziás</a:t>
          </a:r>
          <a:r>
            <a:rPr lang="hu-HU" sz="2300" kern="1200" dirty="0">
              <a:solidFill>
                <a:schemeClr val="bg1"/>
              </a:solidFill>
            </a:rPr>
            <a:t>, </a:t>
          </a:r>
          <a:r>
            <a:rPr lang="hu-HU" sz="2300" kern="1200" dirty="0" err="1">
              <a:solidFill>
                <a:srgbClr val="FFFF00"/>
              </a:solidFill>
            </a:rPr>
            <a:t>fibrotikus</a:t>
          </a:r>
          <a:r>
            <a:rPr lang="hu-HU" sz="2300" kern="1200" dirty="0"/>
            <a:t>, </a:t>
          </a:r>
          <a:r>
            <a:rPr lang="hu-HU" sz="2300" kern="1200" dirty="0">
              <a:solidFill>
                <a:schemeClr val="accent5">
                  <a:lumMod val="60000"/>
                  <a:lumOff val="40000"/>
                </a:schemeClr>
              </a:solidFill>
            </a:rPr>
            <a:t>gyulladt</a:t>
          </a:r>
          <a:r>
            <a:rPr lang="hu-HU" sz="2300" kern="1200" dirty="0"/>
            <a:t>, </a:t>
          </a:r>
          <a:r>
            <a:rPr lang="hu-HU" sz="2300" kern="1200" dirty="0">
              <a:solidFill>
                <a:schemeClr val="bg1"/>
              </a:solidFill>
            </a:rPr>
            <a:t>ARDS-s területek differenciálása.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0" y="703405"/>
        <a:ext cx="10515600" cy="1215315"/>
      </dsp:txXfrm>
    </dsp:sp>
    <dsp:sp modelId="{26730234-5BEC-654C-8E40-4DEED573912C}">
      <dsp:nvSpPr>
        <dsp:cNvPr id="0" name=""/>
        <dsp:cNvSpPr/>
      </dsp:nvSpPr>
      <dsp:spPr>
        <a:xfrm>
          <a:off x="0" y="191872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203A1-784A-6142-AF6F-2B12D5AB46E0}">
      <dsp:nvSpPr>
        <dsp:cNvPr id="0" name=""/>
        <dsp:cNvSpPr/>
      </dsp:nvSpPr>
      <dsp:spPr>
        <a:xfrm>
          <a:off x="0" y="1918721"/>
          <a:ext cx="10515600" cy="1215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/>
            <a:t>HIPOTÉZIS: Egyenes arányosság áll fent a mért értékek súlyossága és a betegség kórlefolyása között.</a:t>
          </a:r>
          <a:endParaRPr lang="en-US" sz="2400" b="1" kern="1200" dirty="0"/>
        </a:p>
      </dsp:txBody>
      <dsp:txXfrm>
        <a:off x="0" y="1918721"/>
        <a:ext cx="10515600" cy="1215315"/>
      </dsp:txXfrm>
    </dsp:sp>
    <dsp:sp modelId="{85059917-B5F8-A74C-B8DE-13728E0B74D9}">
      <dsp:nvSpPr>
        <dsp:cNvPr id="0" name=""/>
        <dsp:cNvSpPr/>
      </dsp:nvSpPr>
      <dsp:spPr>
        <a:xfrm>
          <a:off x="0" y="313403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EF545-8D23-7145-805A-5CC103EC9B88}">
      <dsp:nvSpPr>
        <dsp:cNvPr id="0" name=""/>
        <dsp:cNvSpPr/>
      </dsp:nvSpPr>
      <dsp:spPr>
        <a:xfrm>
          <a:off x="0" y="3134036"/>
          <a:ext cx="10515600" cy="1215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Az eredmény prediktív tényező lehet a kórkép progressziója, terápiája, túlélése, mortalitása szempontjából.</a:t>
          </a:r>
        </a:p>
      </dsp:txBody>
      <dsp:txXfrm>
        <a:off x="0" y="3134036"/>
        <a:ext cx="10515600" cy="1215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8D0AD6-720E-094C-BAF5-1F2B0220F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20BDC7D-6E5D-6734-8453-5E5D332B3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3C8A7E-E646-1082-494A-2293D7A2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9/24/25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5047F02-80A8-B1AB-61C8-15D0DC7C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7D62797-7DEC-458F-D2D6-B69A544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0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EF950A-0627-E5F7-7ED8-A826F483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945FD66-F837-30B2-11EA-729026337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3F0E9F7-3137-D109-AA71-1FA7AC76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9/24/25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AA3854D-46BC-30A8-49B8-E41D850F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652D209-AF22-8926-76E5-B02F3C92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E448991-9C7E-241C-D372-86751BA4C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6649B74-B8E5-498B-CEA9-97FB6E635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468BCB2-547C-FE8A-5E1A-7E289CA5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9/24/25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3D50CD7-77F1-67B2-0100-1DF99CB4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9F55B0E-0C94-B8AB-FFE4-765D0AC4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8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3B22EA-0949-CE82-389F-28239ABC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2F2618-0418-1AD5-F3C5-263A1C1FD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EBBA82-61B0-491E-F7C2-8FDC796CC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9/24/25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79FC9F0-4740-91FD-CA6E-BA1A9723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0055B0-93B0-BF40-5D24-B5C60D3D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8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3F5DAC-682D-C152-2AA8-06653528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7F77E6F-40B6-2F72-B7DD-22C6D32EC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7B8DDF4-57AB-064C-6117-D95FAB7A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9/24/25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6952D4D-494F-556A-765D-B483C292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F38E683-1CAB-55AF-FBFF-A79E5D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0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2C3A52-FD27-41F0-F657-2626DF81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BC49D6-AE42-6B4A-FCDD-ACF043089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E864F7E-B03E-1709-3FFC-00E4DBAFC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3BB8EE2-7690-E1BF-BE09-CD850124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9/24/25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B9BE189-0FF7-031C-DB89-0957FFFC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E20465A-03F4-CFB6-CEA0-AF865E74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F50CF8-BBFB-DEC2-0CD0-4C760F3A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69AB198-D278-BF1F-C983-DB010ABC3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43BCB52-E8B1-E80C-457C-A9FE787C0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1B62B0E-531C-B354-460E-E5BD47A05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2CF5975-B378-6537-BEF2-E0FA221DC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228A2C9-362C-95E3-FE7E-B4775CD59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9/24/25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6B7706B-06BB-196A-83E2-61B41502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5324416-8DF8-9474-7DDA-C33A55D0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2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037886-ABAE-F740-BCA7-6269B4668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3389F93-DE66-625F-06F7-04D11B0C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9/24/25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23B1ADA-13B8-6FE6-3A4E-328BAB6C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2CFDDED-FB12-B534-03A5-D4B57840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4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92DFC61-DC9D-EDDC-FDD5-78DD4B9D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9/24/25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C7120AD-E987-9A21-84A2-AF7213B7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41101A8-923B-1C50-BE61-4AFF7DEB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7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B5B7A3-222D-CC52-A249-E5FAFF11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A1037F8-64F9-10D4-9CC4-D4162501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B6C6E04-E08F-2196-88FF-BF3E22F95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50B26FE-487C-08AA-1B74-77A26300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9/24/25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5507CEC-C344-3F92-97F1-87F58614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5F03CBA-65FD-892A-D241-87F8C2CC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1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D3E29F-5504-9936-A91E-E83055CF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7836F9F-A5D3-CF0E-B767-E29AB592B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ECB01C2-A663-DF59-D92D-272FE7D25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FF9175B-7710-5F38-05E6-AC0DBC0E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9/24/25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820B2CA-0571-5FFF-3C11-6CD63F16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DBB67E5-26C2-7A74-3DBC-85014E99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D33A831-54B7-852A-D422-8FB10323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C197F8D-8167-B42D-86CD-DB45E4AB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0CB545-E0BB-E1FB-2CF6-0BBA90CCF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9/24/25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EC6046-5549-EF96-B6E4-5F20FD261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5297445-427D-96CF-CDBE-73BB49262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5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4EBC4A-1B53-2FEB-323E-6CFA52BCE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8457" y="2032368"/>
            <a:ext cx="9766030" cy="1133562"/>
          </a:xfrm>
        </p:spPr>
        <p:txBody>
          <a:bodyPr>
            <a:normAutofit/>
          </a:bodyPr>
          <a:lstStyle/>
          <a:p>
            <a:pPr algn="just"/>
            <a:r>
              <a:rPr lang="en-US" sz="4400" b="1" i="0" u="none" strike="noStrike" dirty="0" err="1">
                <a:effectLst/>
              </a:rPr>
              <a:t>Tüdővolumetria</a:t>
            </a:r>
            <a:r>
              <a:rPr lang="en-US" sz="4400" b="1" i="0" u="none" strike="noStrike" dirty="0">
                <a:effectLst/>
              </a:rPr>
              <a:t> </a:t>
            </a:r>
            <a:r>
              <a:rPr lang="en-US" sz="4400" b="1" i="0" u="none" strike="noStrike" dirty="0" err="1">
                <a:effectLst/>
              </a:rPr>
              <a:t>vizsgálata</a:t>
            </a:r>
            <a:r>
              <a:rPr lang="en-US" sz="4400" b="1" i="0" u="none" strike="noStrike" dirty="0">
                <a:effectLst/>
              </a:rPr>
              <a:t> ARDS-ben</a:t>
            </a:r>
            <a:endParaRPr lang="hu-HU" sz="44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6DE16B9-82E3-E1E0-60EF-74828B80E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3097" y="4075623"/>
            <a:ext cx="7600190" cy="22191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b="1" dirty="0"/>
              <a:t>Dr. Csallóközi Krisztina</a:t>
            </a:r>
          </a:p>
          <a:p>
            <a:pPr algn="just"/>
            <a:r>
              <a:rPr lang="en-US" sz="2400" dirty="0" err="1"/>
              <a:t>Témavezető</a:t>
            </a:r>
            <a:r>
              <a:rPr lang="en-US" sz="2400" dirty="0"/>
              <a:t>: prof. dr. Mühl Diána; </a:t>
            </a:r>
            <a:r>
              <a:rPr lang="en-US" sz="2400" dirty="0" err="1"/>
              <a:t>további</a:t>
            </a:r>
            <a:r>
              <a:rPr lang="en-US" sz="2400" dirty="0"/>
              <a:t> </a:t>
            </a:r>
            <a:r>
              <a:rPr lang="en-US" sz="2400" dirty="0" err="1"/>
              <a:t>résztvevők</a:t>
            </a:r>
            <a:r>
              <a:rPr lang="en-US" sz="2400" dirty="0"/>
              <a:t>: </a:t>
            </a:r>
            <a:r>
              <a:rPr lang="en-US" sz="2400" dirty="0" err="1"/>
              <a:t>Dolmán</a:t>
            </a:r>
            <a:r>
              <a:rPr lang="en-US" sz="2400" dirty="0"/>
              <a:t> Csongor, dr. Remmert Mirtill</a:t>
            </a:r>
          </a:p>
          <a:p>
            <a:pPr algn="just"/>
            <a:r>
              <a:rPr lang="en-US" dirty="0"/>
              <a:t>PTE KK AITI</a:t>
            </a:r>
          </a:p>
          <a:p>
            <a:pPr algn="just"/>
            <a:r>
              <a:rPr lang="en-US" sz="2400" dirty="0"/>
              <a:t>MIRA </a:t>
            </a:r>
            <a:r>
              <a:rPr lang="en-US" sz="2400" dirty="0" err="1"/>
              <a:t>Konferencia</a:t>
            </a:r>
            <a:endParaRPr lang="en-US" sz="2400" dirty="0"/>
          </a:p>
          <a:p>
            <a:pPr algn="just"/>
            <a:r>
              <a:rPr lang="en-US" sz="2400" dirty="0"/>
              <a:t>2025.09.27.</a:t>
            </a:r>
            <a:endParaRPr lang="hu-HU" dirty="0"/>
          </a:p>
        </p:txBody>
      </p:sp>
      <p:pic>
        <p:nvPicPr>
          <p:cNvPr id="6" name="Kép 5" descr="A képen szöveg, Betűtípus, szimbólum, embléma látható&#10;&#10;Automatikusan generált leírás">
            <a:extLst>
              <a:ext uri="{FF2B5EF4-FFF2-40B4-BE49-F238E27FC236}">
                <a16:creationId xmlns:a16="http://schemas.microsoft.com/office/drawing/2014/main" id="{EBFA41C6-62BC-366C-04FC-2D0C19CB6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86"/>
            <a:ext cx="3976914" cy="1133562"/>
          </a:xfrm>
          <a:prstGeom prst="rect">
            <a:avLst/>
          </a:prstGeom>
        </p:spPr>
      </p:pic>
      <p:pic>
        <p:nvPicPr>
          <p:cNvPr id="8" name="Kép 7" descr="A képen művészet, minta, képernyőkép, Grafika látható&#10;&#10;Automatikusan generált leírás">
            <a:extLst>
              <a:ext uri="{FF2B5EF4-FFF2-40B4-BE49-F238E27FC236}">
                <a16:creationId xmlns:a16="http://schemas.microsoft.com/office/drawing/2014/main" id="{4A8AEB9C-21AD-2F34-9076-20C47143F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689124"/>
            <a:ext cx="3071372" cy="316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2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4EBB0E6-621B-2849-4B40-043C7FA5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92" y="249075"/>
            <a:ext cx="5167185" cy="919487"/>
          </a:xfrm>
        </p:spPr>
        <p:txBody>
          <a:bodyPr>
            <a:normAutofit/>
          </a:bodyPr>
          <a:lstStyle/>
          <a:p>
            <a:r>
              <a:rPr lang="hu-HU" sz="4000" dirty="0" err="1"/>
              <a:t>Tüdővolumetriás</a:t>
            </a:r>
            <a:r>
              <a:rPr lang="hu-HU" sz="4000" dirty="0"/>
              <a:t> mérés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9BD692-346A-1F7F-1C99-BA3AE6BA2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0411" y="4026697"/>
            <a:ext cx="5178960" cy="28490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600" b="0" i="0" u="none" strike="noStrike" dirty="0" err="1">
                <a:effectLst/>
              </a:rPr>
              <a:t>Radiodenzitás</a:t>
            </a:r>
            <a:r>
              <a:rPr lang="hu-HU" sz="2600" b="0" i="0" u="none" strike="noStrike" dirty="0">
                <a:effectLst/>
              </a:rPr>
              <a:t> alapján </a:t>
            </a:r>
            <a:r>
              <a:rPr lang="hu-HU" sz="2600" b="1" i="0" u="none" strike="noStrike" dirty="0">
                <a:effectLst/>
              </a:rPr>
              <a:t>eltérő </a:t>
            </a:r>
            <a:r>
              <a:rPr lang="hu-HU" sz="2600" b="1" i="0" u="none" strike="noStrike" dirty="0" err="1">
                <a:effectLst/>
              </a:rPr>
              <a:t>Hounsfield</a:t>
            </a:r>
            <a:r>
              <a:rPr lang="hu-HU" sz="2600" b="1" i="0" u="none" strike="noStrike" dirty="0">
                <a:effectLst/>
              </a:rPr>
              <a:t> Unit (HU) érték </a:t>
            </a:r>
            <a:r>
              <a:rPr lang="hu-HU" sz="2600" b="0" i="0" u="none" strike="noStrike" dirty="0">
                <a:effectLst/>
              </a:rPr>
              <a:t>tartozik az </a:t>
            </a:r>
            <a:r>
              <a:rPr lang="hu-HU" sz="2600" b="1" i="0" u="none" strike="noStrike" dirty="0">
                <a:effectLst/>
              </a:rPr>
              <a:t>eltérő patológiá</a:t>
            </a:r>
            <a:r>
              <a:rPr lang="hu-HU" sz="2600" b="0" i="0" u="none" strike="noStrike" dirty="0">
                <a:effectLst/>
              </a:rPr>
              <a:t>jú tüdőterületekhez.</a:t>
            </a:r>
          </a:p>
          <a:p>
            <a:pPr marL="0" indent="0">
              <a:buNone/>
            </a:pPr>
            <a:endParaRPr lang="hu-HU" sz="2000" dirty="0"/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1680D9B1-4C71-242F-E1D0-4A02D0A05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877472"/>
              </p:ext>
            </p:extLst>
          </p:nvPr>
        </p:nvGraphicFramePr>
        <p:xfrm>
          <a:off x="757416" y="3779426"/>
          <a:ext cx="5167186" cy="3108893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656324">
                  <a:extLst>
                    <a:ext uri="{9D8B030D-6E8A-4147-A177-3AD203B41FA5}">
                      <a16:colId xmlns:a16="http://schemas.microsoft.com/office/drawing/2014/main" val="2508471809"/>
                    </a:ext>
                  </a:extLst>
                </a:gridCol>
                <a:gridCol w="2346006">
                  <a:extLst>
                    <a:ext uri="{9D8B030D-6E8A-4147-A177-3AD203B41FA5}">
                      <a16:colId xmlns:a16="http://schemas.microsoft.com/office/drawing/2014/main" val="1881246137"/>
                    </a:ext>
                  </a:extLst>
                </a:gridCol>
                <a:gridCol w="1164856">
                  <a:extLst>
                    <a:ext uri="{9D8B030D-6E8A-4147-A177-3AD203B41FA5}">
                      <a16:colId xmlns:a16="http://schemas.microsoft.com/office/drawing/2014/main" val="3452076319"/>
                    </a:ext>
                  </a:extLst>
                </a:gridCol>
              </a:tblGrid>
              <a:tr h="679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7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-1024/ -950 HU</a:t>
                      </a:r>
                      <a:endParaRPr lang="hu-HU" sz="17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200" marT="31280" marB="23460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700" b="0" kern="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emphysema</a:t>
                      </a:r>
                      <a:endParaRPr lang="hu-HU" sz="1700" b="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200" marT="31280" marB="23460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700" b="0" kern="1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006EBD"/>
                          </a:highlight>
                        </a:rPr>
                        <a:t>kék</a:t>
                      </a:r>
                      <a:endParaRPr lang="hu-HU" sz="1700" b="0" kern="100" cap="none" spc="0" dirty="0">
                        <a:solidFill>
                          <a:schemeClr val="tx1"/>
                        </a:solidFill>
                        <a:effectLst/>
                        <a:highlight>
                          <a:srgbClr val="006EBD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200" marT="31280" marB="23460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082998"/>
                  </a:ext>
                </a:extLst>
              </a:tr>
              <a:tr h="679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7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-950/ -750 HU</a:t>
                      </a:r>
                      <a:endParaRPr lang="hu-HU" sz="17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200" marT="31280" marB="2346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7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normál légtartó tüdő</a:t>
                      </a:r>
                      <a:endParaRPr lang="hu-HU" sz="17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200" marT="31280" marB="2346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700" kern="100" cap="none" spc="0">
                          <a:solidFill>
                            <a:schemeClr val="tx1"/>
                          </a:solidFill>
                          <a:effectLst/>
                          <a:highlight>
                            <a:srgbClr val="8BFB4D"/>
                          </a:highlight>
                        </a:rPr>
                        <a:t>zöld</a:t>
                      </a:r>
                      <a:endParaRPr lang="hu-HU" sz="1700" kern="100" cap="none" spc="0" dirty="0">
                        <a:solidFill>
                          <a:schemeClr val="tx1"/>
                        </a:solidFill>
                        <a:effectLst/>
                        <a:highlight>
                          <a:srgbClr val="8BFB4D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200" marT="31280" marB="2346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10218"/>
                  </a:ext>
                </a:extLst>
              </a:tr>
              <a:tr h="10704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7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-750/ -200 HU</a:t>
                      </a:r>
                      <a:endParaRPr lang="hu-HU" sz="17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200" marT="31280" marB="2346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700" kern="100" cap="none" spc="0">
                          <a:solidFill>
                            <a:schemeClr val="tx1"/>
                          </a:solidFill>
                          <a:effectLst/>
                        </a:rPr>
                        <a:t>tejüveghomály (GGO: ground glass opacity)</a:t>
                      </a:r>
                      <a:endParaRPr lang="hu-HU" sz="17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200" marT="31280" marB="2346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700" kern="100" cap="none" spc="0">
                          <a:solidFill>
                            <a:schemeClr val="tx1"/>
                          </a:solidFill>
                          <a:effectLst/>
                          <a:highlight>
                            <a:srgbClr val="FB39F6"/>
                          </a:highlight>
                        </a:rPr>
                        <a:t>rózsaszín</a:t>
                      </a:r>
                      <a:endParaRPr lang="hu-HU" sz="1700" kern="100" cap="none" spc="0">
                        <a:solidFill>
                          <a:schemeClr val="tx1"/>
                        </a:solidFill>
                        <a:effectLst/>
                        <a:highlight>
                          <a:srgbClr val="FB39F6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200" marT="31280" marB="2346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13390"/>
                  </a:ext>
                </a:extLst>
              </a:tr>
              <a:tr h="6794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7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-200/ +20 HU</a:t>
                      </a:r>
                      <a:endParaRPr lang="hu-HU" sz="17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200" marT="31280" marB="2346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700" kern="100" cap="none" spc="0">
                          <a:solidFill>
                            <a:schemeClr val="tx1"/>
                          </a:solidFill>
                          <a:effectLst/>
                        </a:rPr>
                        <a:t>konszolidáció</a:t>
                      </a:r>
                      <a:endParaRPr lang="hu-HU" sz="17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200" marT="31280" marB="2346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700" kern="1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BFB00"/>
                          </a:highlight>
                        </a:rPr>
                        <a:t>sárga</a:t>
                      </a:r>
                      <a:endParaRPr lang="hu-HU" sz="1700" kern="100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BFB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200" marT="31280" marB="23460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875595"/>
                  </a:ext>
                </a:extLst>
              </a:tr>
            </a:tbl>
          </a:graphicData>
        </a:graphic>
      </p:graphicFrame>
      <p:pic>
        <p:nvPicPr>
          <p:cNvPr id="7" name="Kép 6" descr="A képen képernyőkép, Multimédiás szoftver, szoftver látható&#10;&#10;Automatikusan generált leírás">
            <a:extLst>
              <a:ext uri="{FF2B5EF4-FFF2-40B4-BE49-F238E27FC236}">
                <a16:creationId xmlns:a16="http://schemas.microsoft.com/office/drawing/2014/main" id="{ABF29896-B2A0-E93B-4D88-55DAEEB5D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16" y="1229200"/>
            <a:ext cx="10674118" cy="23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8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DED6476-0984-75D9-F36A-60475A57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8"/>
            <a:ext cx="7306559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CT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Tüdővolumetria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képek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Tartalom helye 5" descr="A képen macska, vázlat, művészet, illusztráció látható&#10;&#10;Automatikusan generált leírás">
            <a:extLst>
              <a:ext uri="{FF2B5EF4-FFF2-40B4-BE49-F238E27FC236}">
                <a16:creationId xmlns:a16="http://schemas.microsoft.com/office/drawing/2014/main" id="{0AF482FC-82A5-93F0-2A07-026114FF2E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7" y="1566262"/>
            <a:ext cx="5360238" cy="4636606"/>
          </a:xfrm>
          <a:prstGeom prst="rect">
            <a:avLst/>
          </a:prstGeom>
        </p:spPr>
      </p:pic>
      <p:pic>
        <p:nvPicPr>
          <p:cNvPr id="8" name="Tartalom helye 7" descr="A képen Gyermekrajz, művészet látható&#10;&#10;Automatikusan generált leírás">
            <a:extLst>
              <a:ext uri="{FF2B5EF4-FFF2-40B4-BE49-F238E27FC236}">
                <a16:creationId xmlns:a16="http://schemas.microsoft.com/office/drawing/2014/main" id="{B137233D-A71C-D134-AA83-846A1573BD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12" y="1566262"/>
            <a:ext cx="5569496" cy="4636606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83D4598D-5DC4-4E19-92A6-E378DF828BE6}"/>
              </a:ext>
            </a:extLst>
          </p:cNvPr>
          <p:cNvSpPr txBox="1"/>
          <p:nvPr/>
        </p:nvSpPr>
        <p:spPr>
          <a:xfrm>
            <a:off x="1755452" y="6345768"/>
            <a:ext cx="324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Normál, légtartó  tüdő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8AC5BDC-9417-4C17-8E76-336152FD0DCF}"/>
              </a:ext>
            </a:extLst>
          </p:cNvPr>
          <p:cNvSpPr txBox="1"/>
          <p:nvPr/>
        </p:nvSpPr>
        <p:spPr>
          <a:xfrm>
            <a:off x="7187323" y="6345768"/>
            <a:ext cx="430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Tejüveghomály és konszolidáció</a:t>
            </a:r>
          </a:p>
        </p:txBody>
      </p:sp>
    </p:spTree>
    <p:extLst>
      <p:ext uri="{BB962C8B-B14F-4D97-AF65-F5344CB8AC3E}">
        <p14:creationId xmlns:p14="http://schemas.microsoft.com/office/powerpoint/2010/main" val="170772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255AF407-8AB0-6B60-6A1C-3749791B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823564" cy="315912"/>
          </a:xfrm>
        </p:spPr>
        <p:txBody>
          <a:bodyPr>
            <a:normAutofit fontScale="90000"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B45016-EDEC-91C5-1EB3-6E10EF83B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72" y="565293"/>
            <a:ext cx="3419057" cy="54959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b="1" dirty="0"/>
              <a:t>Beválasztási kritériumok: </a:t>
            </a:r>
          </a:p>
          <a:p>
            <a:pPr marL="0" indent="0" algn="ctr">
              <a:buNone/>
            </a:pPr>
            <a:endParaRPr lang="hu-HU" b="1" dirty="0"/>
          </a:p>
          <a:p>
            <a:r>
              <a:rPr lang="hu-HU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betöltött 18. életév</a:t>
            </a:r>
          </a:p>
          <a:p>
            <a:r>
              <a:rPr lang="hu-HU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300 Hgmm-nél kisebb Horowitz-indexű akut légzési elégtelenség</a:t>
            </a:r>
          </a:p>
          <a:p>
            <a:r>
              <a:rPr lang="hu-HU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képalkotó vizsgálaton leírt kétoldali tejüveghomály</a:t>
            </a:r>
          </a:p>
          <a:p>
            <a:r>
              <a:rPr lang="hu-HU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COVID-19 </a:t>
            </a:r>
            <a:r>
              <a:rPr lang="hu-HU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virális</a:t>
            </a:r>
            <a:r>
              <a:rPr lang="hu-HU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vagy bakteriális </a:t>
            </a:r>
            <a:r>
              <a:rPr lang="hu-HU" sz="2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etiológiájú</a:t>
            </a:r>
            <a:r>
              <a:rPr lang="hu-HU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ARDS</a:t>
            </a:r>
          </a:p>
          <a:p>
            <a:r>
              <a:rPr lang="hu-HU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legalább ötnapos intenzív osztályos tartózkodás</a:t>
            </a:r>
            <a:endParaRPr lang="hu-HU" sz="2600" dirty="0"/>
          </a:p>
          <a:p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6F0C93D-9CFA-E16A-F4F3-200EC0084916}"/>
              </a:ext>
            </a:extLst>
          </p:cNvPr>
          <p:cNvSpPr txBox="1"/>
          <p:nvPr/>
        </p:nvSpPr>
        <p:spPr>
          <a:xfrm>
            <a:off x="4484318" y="523082"/>
            <a:ext cx="3607496" cy="581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/>
              <a:t>Kizárási kritériumok:</a:t>
            </a:r>
          </a:p>
          <a:p>
            <a:pPr algn="ctr"/>
            <a:r>
              <a:rPr lang="hu-HU" sz="2400" b="1" dirty="0"/>
              <a:t> </a:t>
            </a:r>
            <a:endParaRPr lang="hu-HU" sz="2400" b="1" kern="100" dirty="0">
              <a:cs typeface="Times New Roman" panose="02020603050405020304" pitchFamily="18" charset="0"/>
            </a:endParaRPr>
          </a:p>
          <a:p>
            <a:pPr marL="230400" indent="-230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beleegyezés hiánya</a:t>
            </a:r>
          </a:p>
          <a:p>
            <a:pPr marL="230400" indent="-230400">
              <a:buFont typeface="Arial" panose="020B0604020202020204" pitchFamily="34" charset="0"/>
              <a:buChar char="•"/>
            </a:pP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CT kép készítése az intenzív osztályos felvétel előtt több mint 5 nappal történt</a:t>
            </a:r>
          </a:p>
          <a:p>
            <a:pPr marL="230400" indent="-230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korábbi </a:t>
            </a:r>
            <a:r>
              <a:rPr lang="hu-HU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tüdőrezekciós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műtét</a:t>
            </a:r>
          </a:p>
          <a:p>
            <a:pPr marL="230400" indent="-230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tüdőben zajló </a:t>
            </a:r>
            <a:r>
              <a:rPr lang="hu-HU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malignus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eredetű folyamat</a:t>
            </a:r>
          </a:p>
          <a:p>
            <a:pPr marL="230400" indent="-230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moribund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magas mortalitás rizikójú beteg</a:t>
            </a:r>
            <a:endParaRPr lang="hu-HU" sz="2400" dirty="0">
              <a:latin typeface="Aptos" panose="020B0004020202020204" pitchFamily="34" charset="0"/>
            </a:endParaRPr>
          </a:p>
          <a:p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A6E494F-726E-F5AC-A0C2-C1E26C9DDA27}"/>
              </a:ext>
            </a:extLst>
          </p:cNvPr>
          <p:cNvSpPr txBox="1"/>
          <p:nvPr/>
        </p:nvSpPr>
        <p:spPr>
          <a:xfrm>
            <a:off x="8311976" y="2141198"/>
            <a:ext cx="38800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/>
              <a:t>Beteganyagunk:</a:t>
            </a:r>
            <a:r>
              <a:rPr lang="hu-HU" sz="2600" dirty="0"/>
              <a:t> </a:t>
            </a:r>
          </a:p>
          <a:p>
            <a:endParaRPr lang="hu-HU" sz="2400" dirty="0"/>
          </a:p>
          <a:p>
            <a:r>
              <a:rPr lang="hu-HU" sz="2400" dirty="0"/>
              <a:t>30 fő </a:t>
            </a:r>
          </a:p>
          <a:p>
            <a:r>
              <a:rPr lang="hu-HU" sz="2400" dirty="0"/>
              <a:t>20 beteg COVID-19 </a:t>
            </a:r>
            <a:r>
              <a:rPr lang="hu-HU" sz="2400" dirty="0" err="1"/>
              <a:t>virális</a:t>
            </a:r>
            <a:r>
              <a:rPr lang="hu-HU" sz="2400" dirty="0"/>
              <a:t> ARDS + 10 fő bakteriális ARDS</a:t>
            </a:r>
          </a:p>
          <a:p>
            <a:endParaRPr lang="hu-HU" dirty="0"/>
          </a:p>
        </p:txBody>
      </p:sp>
      <p:pic>
        <p:nvPicPr>
          <p:cNvPr id="11" name="Kép 10" descr="A képen művészet, minta, képernyőkép, Grafika látható&#10;&#10;Automatikusan generált leírás">
            <a:extLst>
              <a:ext uri="{FF2B5EF4-FFF2-40B4-BE49-F238E27FC236}">
                <a16:creationId xmlns:a16="http://schemas.microsoft.com/office/drawing/2014/main" id="{90C127B6-A3B8-7BB5-44E6-3F146540D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433839" y="4099839"/>
            <a:ext cx="2715065" cy="280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6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E4A41C0-C8BC-03FF-30FB-DE826B40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hu-HU" dirty="0"/>
              <a:t>Eddigi</a:t>
            </a:r>
            <a:r>
              <a:rPr lang="hu-HU" sz="3200" dirty="0"/>
              <a:t> </a:t>
            </a:r>
            <a:r>
              <a:rPr lang="hu-HU" dirty="0"/>
              <a:t>eredményeink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0BDCDE-927A-052B-616F-7FB37945F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lang="hu-HU" sz="2400" dirty="0"/>
              <a:t>Kutatásunk alapját jelenleg a 30 fős pilot </a:t>
            </a:r>
            <a:r>
              <a:rPr lang="hu-HU" sz="2400" dirty="0" err="1"/>
              <a:t>study</a:t>
            </a:r>
            <a:r>
              <a:rPr lang="hu-HU" sz="2400" dirty="0"/>
              <a:t> alkotja.</a:t>
            </a:r>
          </a:p>
          <a:p>
            <a:endParaRPr lang="hu-HU" sz="1800" dirty="0"/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C0ED03E0-B033-7C1A-8B7B-603CD31B9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691706"/>
              </p:ext>
            </p:extLst>
          </p:nvPr>
        </p:nvGraphicFramePr>
        <p:xfrm>
          <a:off x="566670" y="2734056"/>
          <a:ext cx="11147054" cy="3483865"/>
        </p:xfrm>
        <a:graphic>
          <a:graphicData uri="http://schemas.openxmlformats.org/drawingml/2006/table">
            <a:tbl>
              <a:tblPr firstRow="1" firstCol="1" bandRow="1"/>
              <a:tblGrid>
                <a:gridCol w="3715138">
                  <a:extLst>
                    <a:ext uri="{9D8B030D-6E8A-4147-A177-3AD203B41FA5}">
                      <a16:colId xmlns:a16="http://schemas.microsoft.com/office/drawing/2014/main" val="914445720"/>
                    </a:ext>
                  </a:extLst>
                </a:gridCol>
                <a:gridCol w="3715138">
                  <a:extLst>
                    <a:ext uri="{9D8B030D-6E8A-4147-A177-3AD203B41FA5}">
                      <a16:colId xmlns:a16="http://schemas.microsoft.com/office/drawing/2014/main" val="2529957799"/>
                    </a:ext>
                  </a:extLst>
                </a:gridCol>
                <a:gridCol w="3716778">
                  <a:extLst>
                    <a:ext uri="{9D8B030D-6E8A-4147-A177-3AD203B41FA5}">
                      <a16:colId xmlns:a16="http://schemas.microsoft.com/office/drawing/2014/main" val="1802764265"/>
                    </a:ext>
                  </a:extLst>
                </a:gridCol>
              </a:tblGrid>
              <a:tr h="696773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3100" b="0" i="0" u="none" strike="noStrike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4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146" marR="177146" marT="246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3100" b="0" i="0" u="none" strike="noStrike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virális</a:t>
                      </a:r>
                      <a:r>
                        <a:rPr lang="hu-HU" sz="3100" b="0" i="0" u="none" strike="noStrike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csoport</a:t>
                      </a:r>
                      <a:endParaRPr lang="hu-HU" sz="4600" b="0" i="0" u="none" strike="noStrike" dirty="0">
                        <a:effectLst/>
                        <a:latin typeface="+mn-lt"/>
                      </a:endParaRPr>
                    </a:p>
                  </a:txBody>
                  <a:tcPr marL="177146" marR="177146" marT="246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3100" b="0" i="0" u="none" strike="noStrike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bakteriális csoport</a:t>
                      </a:r>
                      <a:endParaRPr lang="hu-HU" sz="4600" b="0" i="0" u="none" strike="noStrike">
                        <a:effectLst/>
                        <a:latin typeface="+mn-lt"/>
                      </a:endParaRPr>
                    </a:p>
                  </a:txBody>
                  <a:tcPr marL="177146" marR="177146" marT="246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409218"/>
                  </a:ext>
                </a:extLst>
              </a:tr>
              <a:tr h="696773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3100" b="0" i="0" u="none" strike="noStrike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betegszám (fő)</a:t>
                      </a:r>
                      <a:endParaRPr lang="hu-HU" sz="4600" b="0" i="0" u="none" strike="noStrike" dirty="0">
                        <a:effectLst/>
                        <a:latin typeface="+mn-lt"/>
                      </a:endParaRPr>
                    </a:p>
                  </a:txBody>
                  <a:tcPr marL="177146" marR="177146" marT="246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3100" b="0" i="0" u="none" strike="noStrike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hu-HU" sz="4600" b="0" i="0" u="none" strike="noStrike" dirty="0">
                        <a:effectLst/>
                        <a:latin typeface="+mn-lt"/>
                      </a:endParaRPr>
                    </a:p>
                  </a:txBody>
                  <a:tcPr marL="177146" marR="177146" marT="246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3100" b="0" i="0" u="none" strike="noStrike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u-HU" sz="4600" b="0" i="0" u="none" strike="noStrike">
                        <a:effectLst/>
                        <a:latin typeface="+mn-lt"/>
                      </a:endParaRPr>
                    </a:p>
                  </a:txBody>
                  <a:tcPr marL="177146" marR="177146" marT="246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308566"/>
                  </a:ext>
                </a:extLst>
              </a:tr>
              <a:tr h="696773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3100" b="0" i="0" u="none" strike="noStrike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nem (fő férfi/nő)</a:t>
                      </a:r>
                      <a:endParaRPr lang="hu-HU" sz="4600" b="0" i="0" u="none" strike="noStrike" dirty="0">
                        <a:effectLst/>
                        <a:latin typeface="+mn-lt"/>
                      </a:endParaRPr>
                    </a:p>
                  </a:txBody>
                  <a:tcPr marL="177146" marR="177146" marT="246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3100" b="0" i="0" u="none" strike="noStrike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13/7</a:t>
                      </a:r>
                      <a:endParaRPr lang="hu-HU" sz="4600" b="0" i="0" u="none" strike="noStrike" dirty="0">
                        <a:effectLst/>
                        <a:latin typeface="+mn-lt"/>
                      </a:endParaRPr>
                    </a:p>
                  </a:txBody>
                  <a:tcPr marL="177146" marR="177146" marT="246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3100" b="0" i="0" u="none" strike="noStrike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7/3</a:t>
                      </a:r>
                      <a:endParaRPr lang="hu-HU" sz="4600" b="0" i="0" u="none" strike="noStrike">
                        <a:effectLst/>
                        <a:latin typeface="+mn-lt"/>
                      </a:endParaRPr>
                    </a:p>
                  </a:txBody>
                  <a:tcPr marL="177146" marR="177146" marT="246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969956"/>
                  </a:ext>
                </a:extLst>
              </a:tr>
              <a:tr h="696773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3100" b="0" i="0" u="none" strike="noStrike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átlagéletkor (év)</a:t>
                      </a:r>
                      <a:endParaRPr lang="hu-HU" sz="4600" b="0" i="0" u="none" strike="noStrike" dirty="0">
                        <a:effectLst/>
                        <a:latin typeface="+mn-lt"/>
                      </a:endParaRPr>
                    </a:p>
                  </a:txBody>
                  <a:tcPr marL="177146" marR="177146" marT="246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3100" b="0" i="0" u="none" strike="noStrike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70,5</a:t>
                      </a:r>
                      <a:endParaRPr lang="hu-HU" sz="4600" b="0" i="0" u="none" strike="noStrike" dirty="0">
                        <a:effectLst/>
                        <a:latin typeface="+mn-lt"/>
                      </a:endParaRPr>
                    </a:p>
                  </a:txBody>
                  <a:tcPr marL="177146" marR="177146" marT="246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3100" b="0" i="0" u="none" strike="noStrike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73,5</a:t>
                      </a:r>
                      <a:endParaRPr lang="hu-HU" sz="4600" b="0" i="0" u="none" strike="noStrike" dirty="0">
                        <a:effectLst/>
                        <a:latin typeface="+mn-lt"/>
                      </a:endParaRPr>
                    </a:p>
                  </a:txBody>
                  <a:tcPr marL="177146" marR="177146" marT="246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563092"/>
                  </a:ext>
                </a:extLst>
              </a:tr>
              <a:tr h="696773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3100" b="0" i="0" u="none" strike="noStrike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mortalitás (%)</a:t>
                      </a:r>
                      <a:endParaRPr lang="hu-HU" sz="4600" b="0" i="0" u="none" strike="noStrike" dirty="0">
                        <a:effectLst/>
                        <a:latin typeface="+mn-lt"/>
                      </a:endParaRPr>
                    </a:p>
                  </a:txBody>
                  <a:tcPr marL="177146" marR="177146" marT="246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3100" b="0" i="0" u="none" strike="noStrike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hu-HU" sz="4600" b="0" i="0" u="none" strike="noStrike">
                        <a:effectLst/>
                        <a:latin typeface="+mn-lt"/>
                      </a:endParaRPr>
                    </a:p>
                  </a:txBody>
                  <a:tcPr marL="177146" marR="177146" marT="246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3100" b="0" i="0" u="none" strike="noStrike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hu-HU" sz="4600" b="0" i="0" u="none" strike="noStrike" dirty="0">
                        <a:effectLst/>
                        <a:latin typeface="+mn-lt"/>
                      </a:endParaRPr>
                    </a:p>
                  </a:txBody>
                  <a:tcPr marL="177146" marR="177146" marT="246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249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85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47FA1D-A696-0757-CA60-562E62DE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 2.</a:t>
            </a:r>
            <a:br>
              <a:rPr lang="hu-HU" dirty="0"/>
            </a:br>
            <a:r>
              <a:rPr lang="hu-HU" sz="3600" i="1" dirty="0"/>
              <a:t>Horowitz-index – károsodott tüdőösszterület</a:t>
            </a:r>
          </a:p>
        </p:txBody>
      </p:sp>
      <p:pic>
        <p:nvPicPr>
          <p:cNvPr id="4" name="Tartalom helye 3" descr="A képen sor, diagram, képernyőkép, Diagram látható&#10;&#10;Automatikusan generált leírás">
            <a:extLst>
              <a:ext uri="{FF2B5EF4-FFF2-40B4-BE49-F238E27FC236}">
                <a16:creationId xmlns:a16="http://schemas.microsoft.com/office/drawing/2014/main" id="{1C6C52B6-FB6B-7E1E-A0D6-8C5EF37DC5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9" y="1690687"/>
            <a:ext cx="6037604" cy="4647768"/>
          </a:xfrm>
          <a:prstGeom prst="rect">
            <a:avLst/>
          </a:prstGeom>
        </p:spPr>
      </p:pic>
      <p:sp>
        <p:nvSpPr>
          <p:cNvPr id="6" name="Tartalom helye 5">
            <a:extLst>
              <a:ext uri="{FF2B5EF4-FFF2-40B4-BE49-F238E27FC236}">
                <a16:creationId xmlns:a16="http://schemas.microsoft.com/office/drawing/2014/main" id="{8A06196C-BDFB-71F4-B9BE-C7B6A4C37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60917"/>
            <a:ext cx="5181600" cy="2199620"/>
          </a:xfrm>
        </p:spPr>
        <p:txBody>
          <a:bodyPr/>
          <a:lstStyle/>
          <a:p>
            <a:r>
              <a:rPr lang="hu-HU" dirty="0"/>
              <a:t>Közepesen erős, negatív összefüggés (r=0.493)</a:t>
            </a:r>
          </a:p>
          <a:p>
            <a:r>
              <a:rPr lang="hu-HU" dirty="0"/>
              <a:t>Alkalmas lehet a károsodás mértékének becslésére</a:t>
            </a:r>
          </a:p>
        </p:txBody>
      </p:sp>
    </p:spTree>
    <p:extLst>
      <p:ext uri="{BB962C8B-B14F-4D97-AF65-F5344CB8AC3E}">
        <p14:creationId xmlns:p14="http://schemas.microsoft.com/office/powerpoint/2010/main" val="399582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0E484E-3522-30CE-DC79-FE970410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Eredmények 3.</a:t>
            </a:r>
            <a:br>
              <a:rPr lang="hu-HU" dirty="0"/>
            </a:br>
            <a:r>
              <a:rPr lang="hu-HU" sz="3600" i="1" dirty="0"/>
              <a:t>ITO-</a:t>
            </a:r>
            <a:r>
              <a:rPr lang="hu-HU" sz="3600" i="1" dirty="0" err="1"/>
              <a:t>n</a:t>
            </a:r>
            <a:r>
              <a:rPr lang="hu-HU" sz="3600" i="1" dirty="0"/>
              <a:t> töltött napok száma – károsodott tüdőterület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D2FE4CE-E384-C7D2-56CC-1D46480B2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310" y="2608049"/>
            <a:ext cx="5181600" cy="2020511"/>
          </a:xfrm>
        </p:spPr>
        <p:txBody>
          <a:bodyPr/>
          <a:lstStyle/>
          <a:p>
            <a:r>
              <a:rPr lang="hu-HU" dirty="0"/>
              <a:t>Igen gyenge, negatív kapcsolat 	(p=0.547)</a:t>
            </a:r>
          </a:p>
          <a:p>
            <a:r>
              <a:rPr lang="hu-HU" dirty="0"/>
              <a:t>Statisztikai bizonyíték egyelőre nem igazolható</a:t>
            </a:r>
          </a:p>
        </p:txBody>
      </p:sp>
      <p:pic>
        <p:nvPicPr>
          <p:cNvPr id="5" name="Tartalom helye 4" descr="A képen szöveg, képernyőkép, sor, diagram látható&#10;&#10;Automatikusan generált leírás">
            <a:extLst>
              <a:ext uri="{FF2B5EF4-FFF2-40B4-BE49-F238E27FC236}">
                <a16:creationId xmlns:a16="http://schemas.microsoft.com/office/drawing/2014/main" id="{6A997C29-444E-51D9-40FD-B01BA3DB4F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1782038"/>
            <a:ext cx="5455827" cy="416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27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16A763-35A7-F6AB-8A6C-83E02E52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Eredmények 4.</a:t>
            </a:r>
            <a:br>
              <a:rPr lang="hu-HU" dirty="0"/>
            </a:br>
            <a:r>
              <a:rPr lang="hu-HU" sz="3600" i="1" dirty="0"/>
              <a:t>Károsodott területek megoszlása a 2 csoportban</a:t>
            </a:r>
          </a:p>
        </p:txBody>
      </p:sp>
      <p:pic>
        <p:nvPicPr>
          <p:cNvPr id="6" name="Tartalom helye 5" descr="A képen szöveg, képernyőkép, Betűtípus, szám látható&#10;&#10;Automatikusan generált leírás">
            <a:extLst>
              <a:ext uri="{FF2B5EF4-FFF2-40B4-BE49-F238E27FC236}">
                <a16:creationId xmlns:a16="http://schemas.microsoft.com/office/drawing/2014/main" id="{A5764311-4DFA-21E6-3360-B6F00C1043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716" y="3429000"/>
            <a:ext cx="6558446" cy="1054721"/>
          </a:xfrm>
        </p:spPr>
      </p:pic>
      <p:pic>
        <p:nvPicPr>
          <p:cNvPr id="8" name="Tartalom helye 7" descr="A képen diagram, szöveg, Párhuzamos, sor látható&#10;&#10;Automatikusan generált leírás">
            <a:extLst>
              <a:ext uri="{FF2B5EF4-FFF2-40B4-BE49-F238E27FC236}">
                <a16:creationId xmlns:a16="http://schemas.microsoft.com/office/drawing/2014/main" id="{C11E3E56-BFA4-DD1C-D02E-71EDF7F3DE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2684" y="1868246"/>
            <a:ext cx="5181600" cy="4202302"/>
          </a:xfrm>
        </p:spPr>
      </p:pic>
    </p:spTree>
    <p:extLst>
      <p:ext uri="{BB962C8B-B14F-4D97-AF65-F5344CB8AC3E}">
        <p14:creationId xmlns:p14="http://schemas.microsoft.com/office/powerpoint/2010/main" val="3482696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08C1B3-D91D-8236-8424-FF5F7E6C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 5.</a:t>
            </a:r>
            <a:br>
              <a:rPr lang="hu-HU" dirty="0"/>
            </a:br>
            <a:r>
              <a:rPr lang="hu-HU" sz="3600" i="1" dirty="0"/>
              <a:t>Mortalitás vizsgálata a 2 csoportban</a:t>
            </a:r>
          </a:p>
        </p:txBody>
      </p:sp>
      <p:pic>
        <p:nvPicPr>
          <p:cNvPr id="11" name="Tartalom helye 10" descr="A képen szöveg, képernyőkép, Betűtípus, sor látható&#10;&#10;Automatikusan generált leírás">
            <a:extLst>
              <a:ext uri="{FF2B5EF4-FFF2-40B4-BE49-F238E27FC236}">
                <a16:creationId xmlns:a16="http://schemas.microsoft.com/office/drawing/2014/main" id="{B308C0D4-3B0D-3237-49A9-748F9BA4D0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9380"/>
          <a:stretch/>
        </p:blipFill>
        <p:spPr>
          <a:xfrm>
            <a:off x="648385" y="1960948"/>
            <a:ext cx="6767493" cy="2011974"/>
          </a:xfrm>
        </p:spPr>
      </p:pic>
      <p:pic>
        <p:nvPicPr>
          <p:cNvPr id="6" name="Tartalom helye 5" descr="A képen Diagram, sor, szöveg, képernyőkép látható&#10;&#10;Automatikusan generált leírás">
            <a:extLst>
              <a:ext uri="{FF2B5EF4-FFF2-40B4-BE49-F238E27FC236}">
                <a16:creationId xmlns:a16="http://schemas.microsoft.com/office/drawing/2014/main" id="{0B8B5E18-FF73-A2EE-72CC-37965F8D3A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7547" r="37146"/>
          <a:stretch/>
        </p:blipFill>
        <p:spPr>
          <a:xfrm>
            <a:off x="6956764" y="3428999"/>
            <a:ext cx="5106143" cy="3063875"/>
          </a:xfrm>
        </p:spPr>
      </p:pic>
    </p:spTree>
    <p:extLst>
      <p:ext uri="{BB962C8B-B14F-4D97-AF65-F5344CB8AC3E}">
        <p14:creationId xmlns:p14="http://schemas.microsoft.com/office/powerpoint/2010/main" val="96581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3F5AA0-227D-9841-6CCC-2AF1BE4E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u-HU" dirty="0"/>
            </a:br>
            <a:r>
              <a:rPr lang="hu-HU" i="1" dirty="0" err="1"/>
              <a:t>Limitációk</a:t>
            </a:r>
            <a:r>
              <a:rPr lang="hu-HU" i="1" dirty="0"/>
              <a:t>, további várt eredmények</a:t>
            </a:r>
          </a:p>
        </p:txBody>
      </p:sp>
      <p:pic>
        <p:nvPicPr>
          <p:cNvPr id="5" name="Kép 4" descr="A képen művészet, minta, képernyőkép, Grafika látható&#10;&#10;Automatikusan generált leírás">
            <a:extLst>
              <a:ext uri="{FF2B5EF4-FFF2-40B4-BE49-F238E27FC236}">
                <a16:creationId xmlns:a16="http://schemas.microsoft.com/office/drawing/2014/main" id="{F010496E-4DB6-5E98-590C-D4B380C1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278768" y="3944767"/>
            <a:ext cx="2703310" cy="3123153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CDBCC9-71FC-1020-1A96-2B839D353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93" y="2252246"/>
            <a:ext cx="10515600" cy="3457575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Alacsony esetszám </a:t>
            </a:r>
          </a:p>
          <a:p>
            <a:r>
              <a:rPr lang="hu-HU" dirty="0"/>
              <a:t>Nem azonos betegszám a 2 ágon</a:t>
            </a:r>
          </a:p>
          <a:p>
            <a:endParaRPr lang="hu-HU" dirty="0"/>
          </a:p>
          <a:p>
            <a:r>
              <a:rPr lang="hu-HU" dirty="0"/>
              <a:t>Kérdéseink többi részének megválaszolását magasabb esetszám teheti lehetővé.</a:t>
            </a:r>
          </a:p>
          <a:p>
            <a:r>
              <a:rPr lang="hu-HU" dirty="0"/>
              <a:t>Bizonyítani szeretnénk az ARDS </a:t>
            </a:r>
            <a:r>
              <a:rPr lang="hu-HU" dirty="0" err="1"/>
              <a:t>klinikuma</a:t>
            </a:r>
            <a:r>
              <a:rPr lang="hu-HU" dirty="0"/>
              <a:t> és radiológiája közti összefüggést.</a:t>
            </a:r>
          </a:p>
          <a:p>
            <a:r>
              <a:rPr lang="hu-HU" dirty="0"/>
              <a:t>Feltételezhetően a mérések korán jelezni tudják a betegség progresszióját.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3663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E91AC48B-2AE5-72EC-6695-37BD43B2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Lehetséges felhasználási területek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BA8DFDB-99A5-E973-3999-CC6B169AC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1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számszerűen meghatározott egészséges és kóros tüdőterületek értéke segítheti a terápiát:</a:t>
            </a:r>
          </a:p>
          <a:p>
            <a:endParaRPr lang="hu-HU" dirty="0"/>
          </a:p>
          <a:p>
            <a:pPr lvl="1"/>
            <a:r>
              <a:rPr lang="hu-HU" dirty="0" err="1"/>
              <a:t>Alveolustoborzás</a:t>
            </a:r>
            <a:r>
              <a:rPr lang="hu-HU" dirty="0"/>
              <a:t>: </a:t>
            </a:r>
            <a:r>
              <a:rPr lang="hu-HU" dirty="0" err="1"/>
              <a:t>kollabált</a:t>
            </a:r>
            <a:r>
              <a:rPr lang="hu-HU" dirty="0"/>
              <a:t> és potenciálisan kinyitható területek meghatározása</a:t>
            </a:r>
          </a:p>
          <a:p>
            <a:pPr lvl="1"/>
            <a:r>
              <a:rPr lang="hu-HU" dirty="0"/>
              <a:t>PEEP titrálása: túlfeszült és </a:t>
            </a:r>
            <a:r>
              <a:rPr lang="hu-HU" dirty="0" err="1"/>
              <a:t>kollabált</a:t>
            </a:r>
            <a:r>
              <a:rPr lang="hu-HU" dirty="0"/>
              <a:t> területek aránya</a:t>
            </a:r>
          </a:p>
          <a:p>
            <a:pPr lvl="1"/>
            <a:r>
              <a:rPr lang="hu-HU" dirty="0"/>
              <a:t>TV meghatározása: csak a légtartó területekre számolva (TV= 4-6 x </a:t>
            </a:r>
            <a:r>
              <a:rPr lang="hu-HU" dirty="0" err="1"/>
              <a:t>ttkg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Prognózis becslése többszöri mérés felhasználásával</a:t>
            </a:r>
          </a:p>
        </p:txBody>
      </p:sp>
    </p:spTree>
    <p:extLst>
      <p:ext uri="{BB962C8B-B14F-4D97-AF65-F5344CB8AC3E}">
        <p14:creationId xmlns:p14="http://schemas.microsoft.com/office/powerpoint/2010/main" val="83093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D8B231-C4CC-5448-7977-83CA3CD8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79294"/>
            <a:ext cx="9601200" cy="1485900"/>
          </a:xfrm>
        </p:spPr>
        <p:txBody>
          <a:bodyPr/>
          <a:lstStyle/>
          <a:p>
            <a:r>
              <a:rPr lang="hu-HU" dirty="0"/>
              <a:t>ARDS = Akut Respiratórikus Distressz 			Szindróma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D39A1A-6765-72D9-6EF6-756A99DED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56" y="1872599"/>
            <a:ext cx="10515600" cy="4351338"/>
          </a:xfrm>
        </p:spPr>
        <p:txBody>
          <a:bodyPr/>
          <a:lstStyle/>
          <a:p>
            <a:r>
              <a:rPr lang="hu-HU" dirty="0"/>
              <a:t>Akutan alakul ki</a:t>
            </a:r>
          </a:p>
          <a:p>
            <a:r>
              <a:rPr lang="hu-HU" dirty="0"/>
              <a:t>Súlyos gyulladásos tüdőkárosodás</a:t>
            </a:r>
          </a:p>
          <a:p>
            <a:r>
              <a:rPr lang="hu-HU" dirty="0"/>
              <a:t>Kapilláris  áteresztőképesség sérülése okozza ➜ fehérjedús folyadék halmozódik fel a tüdőben ➜ alveolusok összeesnek </a:t>
            </a:r>
          </a:p>
          <a:p>
            <a:r>
              <a:rPr lang="hu-HU" dirty="0"/>
              <a:t>Csökkent légzőfelület ➜ hipoxaemia</a:t>
            </a:r>
          </a:p>
          <a:p>
            <a:r>
              <a:rPr lang="hu-HU" dirty="0"/>
              <a:t>Mortalitása 25-40%</a:t>
            </a:r>
          </a:p>
          <a:p>
            <a:r>
              <a:rPr lang="hu-HU" dirty="0"/>
              <a:t>Enyhe, közepes, súlyos fokú</a:t>
            </a:r>
          </a:p>
          <a:p>
            <a:r>
              <a:rPr lang="hu-HU" dirty="0"/>
              <a:t>Primer vagy szekunder tüdőérintettség</a:t>
            </a:r>
          </a:p>
        </p:txBody>
      </p:sp>
      <p:sp>
        <p:nvSpPr>
          <p:cNvPr id="4" name="Jobb oldali kapcsos zárójel 3">
            <a:extLst>
              <a:ext uri="{FF2B5EF4-FFF2-40B4-BE49-F238E27FC236}">
                <a16:creationId xmlns:a16="http://schemas.microsoft.com/office/drawing/2014/main" id="{190F8F65-5F9F-B794-7207-151C07EC24F3}"/>
              </a:ext>
            </a:extLst>
          </p:cNvPr>
          <p:cNvSpPr/>
          <p:nvPr/>
        </p:nvSpPr>
        <p:spPr>
          <a:xfrm>
            <a:off x="9611540" y="1980510"/>
            <a:ext cx="999565" cy="4109010"/>
          </a:xfrm>
          <a:prstGeom prst="rightBrac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B449DF3-322E-5107-71EC-0A72CC289350}"/>
              </a:ext>
            </a:extLst>
          </p:cNvPr>
          <p:cNvSpPr txBox="1"/>
          <p:nvPr/>
        </p:nvSpPr>
        <p:spPr>
          <a:xfrm>
            <a:off x="10611105" y="3632769"/>
            <a:ext cx="2121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Berlin- definíció</a:t>
            </a:r>
          </a:p>
        </p:txBody>
      </p:sp>
    </p:spTree>
    <p:extLst>
      <p:ext uri="{BB962C8B-B14F-4D97-AF65-F5344CB8AC3E}">
        <p14:creationId xmlns:p14="http://schemas.microsoft.com/office/powerpoint/2010/main" val="2350797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 descr="A képen művészet, minta, képernyőkép, Grafika látható&#10;&#10;Automatikusan generált leírás">
            <a:extLst>
              <a:ext uri="{FF2B5EF4-FFF2-40B4-BE49-F238E27FC236}">
                <a16:creationId xmlns:a16="http://schemas.microsoft.com/office/drawing/2014/main" id="{28FAFB97-9FAF-A74F-4AED-0B54622E9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04" r="1" b="1"/>
          <a:stretch/>
        </p:blipFill>
        <p:spPr>
          <a:xfrm>
            <a:off x="1" y="10"/>
            <a:ext cx="8804634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41652D80-270D-469B-AB44-EB8F92A96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hu-HU" sz="5200"/>
              <a:t>Köszönöm a figyelmet!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68EFC144-740D-2214-E732-68FA1FCAC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hu-HU" dirty="0"/>
              <a:t> </a:t>
            </a:r>
          </a:p>
        </p:txBody>
      </p:sp>
      <p:pic>
        <p:nvPicPr>
          <p:cNvPr id="9" name="Kép 8" descr="A képen szöveg, Betűtípus, szimbólum, embléma látható&#10;&#10;Automatikusan generált leírás">
            <a:extLst>
              <a:ext uri="{FF2B5EF4-FFF2-40B4-BE49-F238E27FC236}">
                <a16:creationId xmlns:a16="http://schemas.microsoft.com/office/drawing/2014/main" id="{21CF75B2-213F-D016-C754-ACB88E838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251" y="0"/>
            <a:ext cx="53467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7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0B2ACFE-CDB3-1C52-F560-AF3AF680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653" y="159276"/>
            <a:ext cx="7274905" cy="11427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ARDS </a:t>
            </a:r>
            <a:r>
              <a:rPr lang="en-US" dirty="0" err="1"/>
              <a:t>röntgen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CT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képe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A képen röntgenfilm, Orvosi képalkotás, radiológia, radiográfia látható&#10;&#10;Automatikusan generált leírás">
            <a:extLst>
              <a:ext uri="{FF2B5EF4-FFF2-40B4-BE49-F238E27FC236}">
                <a16:creationId xmlns:a16="http://schemas.microsoft.com/office/drawing/2014/main" id="{571F8B88-966A-0699-6521-E780C05D8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14844"/>
            <a:ext cx="5395313" cy="443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5BF87973-AB53-F1BA-3D4B-95077712F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638" y="2507789"/>
            <a:ext cx="7676374" cy="4294669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93AEA61-4C78-090C-5F9C-4A39378729D4}"/>
              </a:ext>
            </a:extLst>
          </p:cNvPr>
          <p:cNvSpPr txBox="1"/>
          <p:nvPr/>
        </p:nvSpPr>
        <p:spPr>
          <a:xfrm>
            <a:off x="107977" y="5932586"/>
            <a:ext cx="4123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0" i="0" u="none" strike="noStrike" dirty="0" err="1">
                <a:effectLst/>
                <a:highlight>
                  <a:srgbClr val="FFFFFF"/>
                </a:highlight>
              </a:rPr>
              <a:t>Hacking</a:t>
            </a:r>
            <a:r>
              <a:rPr lang="hu-HU" sz="1400" b="0" i="0" u="none" strike="noStrike" dirty="0">
                <a:effectLst/>
                <a:highlight>
                  <a:srgbClr val="FFFFFF"/>
                </a:highlight>
              </a:rPr>
              <a:t> C, </a:t>
            </a:r>
            <a:r>
              <a:rPr lang="hu-HU" sz="1400" b="0" i="0" u="none" strike="noStrike" dirty="0" err="1">
                <a:effectLst/>
                <a:highlight>
                  <a:srgbClr val="FFFFFF"/>
                </a:highlight>
              </a:rPr>
              <a:t>Acute</a:t>
            </a:r>
            <a:r>
              <a:rPr lang="hu-HU" sz="1400" b="0" i="0" u="none" strike="noStrike" dirty="0">
                <a:effectLst/>
                <a:highlight>
                  <a:srgbClr val="FFFFFF"/>
                </a:highlight>
              </a:rPr>
              <a:t> </a:t>
            </a:r>
            <a:r>
              <a:rPr lang="hu-HU" sz="1400" b="0" i="0" u="none" strike="noStrike" dirty="0" err="1">
                <a:effectLst/>
                <a:highlight>
                  <a:srgbClr val="FFFFFF"/>
                </a:highlight>
              </a:rPr>
              <a:t>respiratory</a:t>
            </a:r>
            <a:r>
              <a:rPr lang="hu-HU" sz="1400" b="0" i="0" u="none" strike="noStrike" dirty="0">
                <a:effectLst/>
                <a:highlight>
                  <a:srgbClr val="FFFFFF"/>
                </a:highlight>
              </a:rPr>
              <a:t> </a:t>
            </a:r>
            <a:r>
              <a:rPr lang="hu-HU" sz="1400" b="0" i="0" u="none" strike="noStrike" dirty="0" err="1">
                <a:effectLst/>
                <a:highlight>
                  <a:srgbClr val="FFFFFF"/>
                </a:highlight>
              </a:rPr>
              <a:t>distress</a:t>
            </a:r>
            <a:r>
              <a:rPr lang="hu-HU" sz="1400" b="0" i="0" u="none" strike="noStrike" dirty="0">
                <a:effectLst/>
                <a:highlight>
                  <a:srgbClr val="FFFFFF"/>
                </a:highlight>
              </a:rPr>
              <a:t> </a:t>
            </a:r>
            <a:r>
              <a:rPr lang="hu-HU" sz="1400" b="0" i="0" u="none" strike="noStrike" dirty="0" err="1">
                <a:effectLst/>
                <a:highlight>
                  <a:srgbClr val="FFFFFF"/>
                </a:highlight>
              </a:rPr>
              <a:t>syndrome</a:t>
            </a:r>
            <a:r>
              <a:rPr lang="hu-HU" sz="1400" b="0" i="0" u="none" strike="noStrike" dirty="0">
                <a:effectLst/>
                <a:highlight>
                  <a:srgbClr val="FFFFFF"/>
                </a:highlight>
              </a:rPr>
              <a:t> (ARDS). </a:t>
            </a:r>
            <a:r>
              <a:rPr lang="hu-HU" sz="1400" b="0" i="0" u="none" strike="noStrike" dirty="0" err="1">
                <a:effectLst/>
                <a:highlight>
                  <a:srgbClr val="FFFFFF"/>
                </a:highlight>
              </a:rPr>
              <a:t>Case</a:t>
            </a:r>
            <a:r>
              <a:rPr lang="hu-HU" sz="1400" b="0" i="0" u="none" strike="noStrike" dirty="0">
                <a:effectLst/>
                <a:highlight>
                  <a:srgbClr val="FFFFFF"/>
                </a:highlight>
              </a:rPr>
              <a:t> </a:t>
            </a:r>
            <a:r>
              <a:rPr lang="hu-HU" sz="1400" b="0" i="0" u="none" strike="noStrike" dirty="0" err="1">
                <a:effectLst/>
                <a:highlight>
                  <a:srgbClr val="FFFFFF"/>
                </a:highlight>
              </a:rPr>
              <a:t>study</a:t>
            </a:r>
            <a:r>
              <a:rPr lang="hu-HU" sz="1400" b="0" i="0" u="none" strike="noStrike" dirty="0">
                <a:effectLst/>
                <a:highlight>
                  <a:srgbClr val="FFFFFF"/>
                </a:highlight>
              </a:rPr>
              <a:t>, </a:t>
            </a:r>
            <a:r>
              <a:rPr lang="hu-HU" sz="1400" b="0" i="0" u="none" strike="noStrike" dirty="0" err="1">
                <a:effectLst/>
                <a:highlight>
                  <a:srgbClr val="FFFFFF"/>
                </a:highlight>
              </a:rPr>
              <a:t>Radiopaedia.org</a:t>
            </a:r>
            <a:r>
              <a:rPr lang="hu-HU" sz="1400" dirty="0">
                <a:highlight>
                  <a:srgbClr val="FFFFFF"/>
                </a:highlight>
              </a:rPr>
              <a:t> </a:t>
            </a:r>
            <a:r>
              <a:rPr lang="hu-HU" sz="1400" b="0" i="0" u="none" strike="noStrike" dirty="0">
                <a:effectLst/>
                <a:highlight>
                  <a:srgbClr val="FFFFFF"/>
                </a:highlight>
              </a:rPr>
              <a:t>https://</a:t>
            </a:r>
            <a:r>
              <a:rPr lang="hu-HU" sz="1400" b="0" i="0" u="none" strike="noStrike" dirty="0" err="1">
                <a:effectLst/>
                <a:highlight>
                  <a:srgbClr val="FFFFFF"/>
                </a:highlight>
              </a:rPr>
              <a:t>doi.org</a:t>
            </a:r>
            <a:r>
              <a:rPr lang="hu-HU" sz="1400" b="0" i="0" u="none" strike="noStrike" dirty="0">
                <a:effectLst/>
                <a:highlight>
                  <a:srgbClr val="FFFFFF"/>
                </a:highlight>
              </a:rPr>
              <a:t>/10.53347/rID-66478</a:t>
            </a:r>
            <a:endParaRPr lang="hu-HU" sz="14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014CD07-3E2D-C40F-B7AA-5BAEAD0D1ADC}"/>
              </a:ext>
            </a:extLst>
          </p:cNvPr>
          <p:cNvSpPr txBox="1"/>
          <p:nvPr/>
        </p:nvSpPr>
        <p:spPr>
          <a:xfrm>
            <a:off x="8560617" y="1984569"/>
            <a:ext cx="370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Az intenzív terápia gyakorlata. p221. </a:t>
            </a:r>
          </a:p>
          <a:p>
            <a:r>
              <a:rPr lang="hu-HU" sz="1400" dirty="0"/>
              <a:t>Mühl D., Csontos Cs. Medicina Kiadó, 2024</a:t>
            </a:r>
          </a:p>
        </p:txBody>
      </p:sp>
    </p:spTree>
    <p:extLst>
      <p:ext uri="{BB962C8B-B14F-4D97-AF65-F5344CB8AC3E}">
        <p14:creationId xmlns:p14="http://schemas.microsoft.com/office/powerpoint/2010/main" val="2752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0B2ACFE-CDB3-1C52-F560-AF3AF680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74" y="146971"/>
            <a:ext cx="6473626" cy="11427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ARDS </a:t>
            </a:r>
            <a:r>
              <a:rPr lang="en-US" dirty="0" err="1"/>
              <a:t>röntgen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CT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képe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A képen röntgenfilm, Orvosi képalkotás, radiológia, radiográfia látható&#10;&#10;Automatikusan generált leírás">
            <a:extLst>
              <a:ext uri="{FF2B5EF4-FFF2-40B4-BE49-F238E27FC236}">
                <a16:creationId xmlns:a16="http://schemas.microsoft.com/office/drawing/2014/main" id="{571F8B88-966A-0699-6521-E780C05D8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314843"/>
            <a:ext cx="5400436" cy="44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5BF87973-AB53-F1BA-3D4B-95077712F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638" y="2507789"/>
            <a:ext cx="7676374" cy="4294669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93AEA61-4C78-090C-5F9C-4A39378729D4}"/>
              </a:ext>
            </a:extLst>
          </p:cNvPr>
          <p:cNvSpPr txBox="1"/>
          <p:nvPr/>
        </p:nvSpPr>
        <p:spPr>
          <a:xfrm>
            <a:off x="118231" y="5987680"/>
            <a:ext cx="4123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0" i="0" u="none" strike="noStrike" dirty="0" err="1">
                <a:effectLst/>
                <a:highlight>
                  <a:srgbClr val="FFFFFF"/>
                </a:highlight>
              </a:rPr>
              <a:t>Hacking</a:t>
            </a:r>
            <a:r>
              <a:rPr lang="hu-HU" sz="1400" b="0" i="0" u="none" strike="noStrike" dirty="0">
                <a:effectLst/>
                <a:highlight>
                  <a:srgbClr val="FFFFFF"/>
                </a:highlight>
              </a:rPr>
              <a:t> C, </a:t>
            </a:r>
            <a:r>
              <a:rPr lang="hu-HU" sz="1400" b="0" i="0" u="none" strike="noStrike" dirty="0" err="1">
                <a:effectLst/>
                <a:highlight>
                  <a:srgbClr val="FFFFFF"/>
                </a:highlight>
              </a:rPr>
              <a:t>Acute</a:t>
            </a:r>
            <a:r>
              <a:rPr lang="hu-HU" sz="1400" b="0" i="0" u="none" strike="noStrike" dirty="0">
                <a:effectLst/>
                <a:highlight>
                  <a:srgbClr val="FFFFFF"/>
                </a:highlight>
              </a:rPr>
              <a:t> </a:t>
            </a:r>
            <a:r>
              <a:rPr lang="hu-HU" sz="1400" b="0" i="0" u="none" strike="noStrike" dirty="0" err="1">
                <a:effectLst/>
                <a:highlight>
                  <a:srgbClr val="FFFFFF"/>
                </a:highlight>
              </a:rPr>
              <a:t>respiratory</a:t>
            </a:r>
            <a:r>
              <a:rPr lang="hu-HU" sz="1400" b="0" i="0" u="none" strike="noStrike" dirty="0">
                <a:effectLst/>
                <a:highlight>
                  <a:srgbClr val="FFFFFF"/>
                </a:highlight>
              </a:rPr>
              <a:t> </a:t>
            </a:r>
            <a:r>
              <a:rPr lang="hu-HU" sz="1400" b="0" i="0" u="none" strike="noStrike" dirty="0" err="1">
                <a:effectLst/>
                <a:highlight>
                  <a:srgbClr val="FFFFFF"/>
                </a:highlight>
              </a:rPr>
              <a:t>distress</a:t>
            </a:r>
            <a:r>
              <a:rPr lang="hu-HU" sz="1400" b="0" i="0" u="none" strike="noStrike" dirty="0">
                <a:effectLst/>
                <a:highlight>
                  <a:srgbClr val="FFFFFF"/>
                </a:highlight>
              </a:rPr>
              <a:t> </a:t>
            </a:r>
            <a:r>
              <a:rPr lang="hu-HU" sz="1400" b="0" i="0" u="none" strike="noStrike" dirty="0" err="1">
                <a:effectLst/>
                <a:highlight>
                  <a:srgbClr val="FFFFFF"/>
                </a:highlight>
              </a:rPr>
              <a:t>syndrome</a:t>
            </a:r>
            <a:r>
              <a:rPr lang="hu-HU" sz="1400" b="0" i="0" u="none" strike="noStrike" dirty="0">
                <a:effectLst/>
                <a:highlight>
                  <a:srgbClr val="FFFFFF"/>
                </a:highlight>
              </a:rPr>
              <a:t> (ARDS). </a:t>
            </a:r>
            <a:r>
              <a:rPr lang="hu-HU" sz="1400" b="0" i="0" u="none" strike="noStrike" dirty="0" err="1">
                <a:effectLst/>
                <a:highlight>
                  <a:srgbClr val="FFFFFF"/>
                </a:highlight>
              </a:rPr>
              <a:t>Case</a:t>
            </a:r>
            <a:r>
              <a:rPr lang="hu-HU" sz="1400" b="0" i="0" u="none" strike="noStrike" dirty="0">
                <a:effectLst/>
                <a:highlight>
                  <a:srgbClr val="FFFFFF"/>
                </a:highlight>
              </a:rPr>
              <a:t> </a:t>
            </a:r>
            <a:r>
              <a:rPr lang="hu-HU" sz="1400" b="0" i="0" u="none" strike="noStrike" dirty="0" err="1">
                <a:effectLst/>
                <a:highlight>
                  <a:srgbClr val="FFFFFF"/>
                </a:highlight>
              </a:rPr>
              <a:t>study</a:t>
            </a:r>
            <a:r>
              <a:rPr lang="hu-HU" sz="1400" b="0" i="0" u="none" strike="noStrike" dirty="0">
                <a:effectLst/>
                <a:highlight>
                  <a:srgbClr val="FFFFFF"/>
                </a:highlight>
              </a:rPr>
              <a:t>, </a:t>
            </a:r>
            <a:r>
              <a:rPr lang="hu-HU" sz="1400" b="0" i="0" u="none" strike="noStrike" dirty="0" err="1">
                <a:effectLst/>
                <a:highlight>
                  <a:srgbClr val="FFFFFF"/>
                </a:highlight>
              </a:rPr>
              <a:t>Radiopaedia.org</a:t>
            </a:r>
            <a:r>
              <a:rPr lang="hu-HU" sz="1400" b="0" i="0" u="none" strike="noStrike" dirty="0">
                <a:effectLst/>
                <a:highlight>
                  <a:srgbClr val="FFFFFF"/>
                </a:highlight>
              </a:rPr>
              <a:t> https://</a:t>
            </a:r>
            <a:r>
              <a:rPr lang="hu-HU" sz="1400" b="0" i="0" u="none" strike="noStrike" dirty="0" err="1">
                <a:effectLst/>
                <a:highlight>
                  <a:srgbClr val="FFFFFF"/>
                </a:highlight>
              </a:rPr>
              <a:t>doi.org</a:t>
            </a:r>
            <a:r>
              <a:rPr lang="hu-HU" sz="1400" b="0" i="0" u="none" strike="noStrike" dirty="0">
                <a:effectLst/>
                <a:highlight>
                  <a:srgbClr val="FFFFFF"/>
                </a:highlight>
              </a:rPr>
              <a:t>/10.53347/rID-66478</a:t>
            </a:r>
            <a:endParaRPr lang="hu-HU" sz="14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014CD07-3E2D-C40F-B7AA-5BAEAD0D1ADC}"/>
              </a:ext>
            </a:extLst>
          </p:cNvPr>
          <p:cNvSpPr txBox="1"/>
          <p:nvPr/>
        </p:nvSpPr>
        <p:spPr>
          <a:xfrm>
            <a:off x="8564699" y="1984569"/>
            <a:ext cx="372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Az intenzív terápia gyakorlata. p221. </a:t>
            </a:r>
          </a:p>
          <a:p>
            <a:r>
              <a:rPr lang="hu-HU" sz="1400" dirty="0"/>
              <a:t>Mühl D., Csontos Cs. Medicina Kiadó, 2024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AE6749A-D8C8-16FD-4EFA-2C6088D9F2CE}"/>
              </a:ext>
            </a:extLst>
          </p:cNvPr>
          <p:cNvSpPr txBox="1"/>
          <p:nvPr/>
        </p:nvSpPr>
        <p:spPr>
          <a:xfrm>
            <a:off x="2425774" y="4336872"/>
            <a:ext cx="61389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>
                <a:solidFill>
                  <a:schemeClr val="accent2">
                    <a:lumMod val="75000"/>
                  </a:schemeClr>
                </a:solidFill>
              </a:rPr>
              <a:t>KONSZOLIDÁCIÓ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8717920-1341-3439-1B89-57773875A4B1}"/>
              </a:ext>
            </a:extLst>
          </p:cNvPr>
          <p:cNvSpPr txBox="1"/>
          <p:nvPr/>
        </p:nvSpPr>
        <p:spPr>
          <a:xfrm>
            <a:off x="2468635" y="3114758"/>
            <a:ext cx="6323398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sz="6000" b="1" dirty="0">
                <a:solidFill>
                  <a:schemeClr val="accent2">
                    <a:lumMod val="75000"/>
                  </a:schemeClr>
                </a:solidFill>
              </a:rPr>
              <a:t>TEJÜVEGHOMÁLY</a:t>
            </a:r>
          </a:p>
        </p:txBody>
      </p:sp>
    </p:spTree>
    <p:extLst>
      <p:ext uri="{BB962C8B-B14F-4D97-AF65-F5344CB8AC3E}">
        <p14:creationId xmlns:p14="http://schemas.microsoft.com/office/powerpoint/2010/main" val="12313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ig. 1">
            <a:extLst>
              <a:ext uri="{FF2B5EF4-FFF2-40B4-BE49-F238E27FC236}">
                <a16:creationId xmlns:a16="http://schemas.microsoft.com/office/drawing/2014/main" id="{670BEB6A-A7BF-FB96-2259-5CC0EA20B6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b="2193"/>
          <a:stretch/>
        </p:blipFill>
        <p:spPr bwMode="auto">
          <a:xfrm>
            <a:off x="5095783" y="33291"/>
            <a:ext cx="5789893" cy="679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 descr="A képen művészet, minta, képernyőkép, Grafika látható&#10;&#10;Automatikusan generált leírás">
            <a:extLst>
              <a:ext uri="{FF2B5EF4-FFF2-40B4-BE49-F238E27FC236}">
                <a16:creationId xmlns:a16="http://schemas.microsoft.com/office/drawing/2014/main" id="{68F2B9E1-89A8-C20C-B0A4-B302C262A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" y="4686303"/>
            <a:ext cx="2104875" cy="217169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FBCFAD1-AEFF-5CF6-C671-0D1858FB2834}"/>
              </a:ext>
            </a:extLst>
          </p:cNvPr>
          <p:cNvSpPr txBox="1"/>
          <p:nvPr/>
        </p:nvSpPr>
        <p:spPr>
          <a:xfrm>
            <a:off x="1911137" y="5708763"/>
            <a:ext cx="3114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Zhang</a:t>
            </a:r>
            <a:r>
              <a:rPr lang="hu-HU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, </a:t>
            </a:r>
            <a:r>
              <a:rPr lang="hu-HU" sz="14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J</a:t>
            </a:r>
            <a:r>
              <a:rPr lang="hu-HU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., </a:t>
            </a:r>
            <a:r>
              <a:rPr lang="hu-HU" sz="14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Guo</a:t>
            </a:r>
            <a:r>
              <a:rPr lang="hu-HU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, Y., </a:t>
            </a:r>
            <a:r>
              <a:rPr lang="hu-HU" sz="14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Mak</a:t>
            </a:r>
            <a:r>
              <a:rPr lang="hu-HU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, M. </a:t>
            </a:r>
            <a:r>
              <a:rPr lang="hu-HU" sz="1400" b="0" i="1" u="none" strike="noStrike" dirty="0" err="1">
                <a:solidFill>
                  <a:srgbClr val="333333"/>
                </a:solidFill>
                <a:effectLst/>
              </a:rPr>
              <a:t>et</a:t>
            </a:r>
            <a:r>
              <a:rPr lang="hu-HU" sz="1400" b="0" i="1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hu-HU" sz="1400" b="0" i="1" u="none" strike="noStrike" dirty="0" err="1">
                <a:solidFill>
                  <a:srgbClr val="333333"/>
                </a:solidFill>
                <a:effectLst/>
              </a:rPr>
              <a:t>al</a:t>
            </a:r>
            <a:r>
              <a:rPr lang="hu-HU" sz="1400" b="0" i="1" u="none" strike="noStrike" dirty="0">
                <a:solidFill>
                  <a:srgbClr val="333333"/>
                </a:solidFill>
                <a:effectLst/>
              </a:rPr>
              <a:t>.</a:t>
            </a:r>
            <a:r>
              <a:rPr lang="hu-HU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hu-HU" sz="14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Translational</a:t>
            </a:r>
            <a:r>
              <a:rPr lang="hu-HU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hu-HU" sz="14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medicine</a:t>
            </a:r>
            <a:r>
              <a:rPr lang="hu-HU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hu-HU" sz="14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for</a:t>
            </a:r>
            <a:r>
              <a:rPr lang="hu-HU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hu-HU" sz="14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acute</a:t>
            </a:r>
            <a:r>
              <a:rPr lang="hu-HU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hu-HU" sz="14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lung</a:t>
            </a:r>
            <a:r>
              <a:rPr lang="hu-HU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hu-HU" sz="14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injury</a:t>
            </a:r>
            <a:r>
              <a:rPr lang="hu-HU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. </a:t>
            </a:r>
            <a:r>
              <a:rPr lang="hu-HU" sz="1400" b="0" i="1" u="none" strike="noStrike" dirty="0" err="1">
                <a:solidFill>
                  <a:srgbClr val="333333"/>
                </a:solidFill>
                <a:effectLst/>
              </a:rPr>
              <a:t>J</a:t>
            </a:r>
            <a:r>
              <a:rPr lang="hu-HU" sz="1400" b="0" i="1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hu-HU" sz="1400" b="0" i="1" u="none" strike="noStrike" dirty="0" err="1">
                <a:solidFill>
                  <a:srgbClr val="333333"/>
                </a:solidFill>
                <a:effectLst/>
              </a:rPr>
              <a:t>Transl</a:t>
            </a:r>
            <a:r>
              <a:rPr lang="hu-HU" sz="1400" b="0" i="1" u="none" strike="noStrike" dirty="0">
                <a:solidFill>
                  <a:srgbClr val="333333"/>
                </a:solidFill>
                <a:effectLst/>
              </a:rPr>
              <a:t> Med</a:t>
            </a:r>
            <a:r>
              <a:rPr lang="hu-HU" sz="1400" b="1" i="0" u="none" strike="noStrike" dirty="0">
                <a:solidFill>
                  <a:srgbClr val="333333"/>
                </a:solidFill>
                <a:effectLst/>
              </a:rPr>
              <a:t>22</a:t>
            </a:r>
            <a:r>
              <a:rPr lang="hu-HU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, 25 (2024). </a:t>
            </a:r>
            <a:endParaRPr lang="hu-HU" sz="1400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2AB92E0-910B-8E90-F840-0A100F92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7" y="1947272"/>
            <a:ext cx="4731798" cy="1481728"/>
          </a:xfrm>
        </p:spPr>
        <p:txBody>
          <a:bodyPr/>
          <a:lstStyle/>
          <a:p>
            <a:r>
              <a:rPr lang="hu-HU" dirty="0" err="1"/>
              <a:t>Patomehanizmus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0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54" name="Rectangle 425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DD7E317-4019-3EF6-5F76-F2420B07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62" y="1282558"/>
            <a:ext cx="2310226" cy="882024"/>
          </a:xfrm>
        </p:spPr>
        <p:txBody>
          <a:bodyPr anchor="b">
            <a:normAutofit/>
          </a:bodyPr>
          <a:lstStyle/>
          <a:p>
            <a:r>
              <a:rPr lang="hu-HU" sz="4800" dirty="0"/>
              <a:t>Kezelés</a:t>
            </a:r>
          </a:p>
        </p:txBody>
      </p:sp>
      <p:sp>
        <p:nvSpPr>
          <p:cNvPr id="425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D713C3-1A2A-1950-FF6B-209025C02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85000" lnSpcReduction="20000"/>
          </a:bodyPr>
          <a:lstStyle/>
          <a:p>
            <a:r>
              <a:rPr lang="hu-HU" sz="2600" dirty="0" err="1"/>
              <a:t>Tüdőprotektív</a:t>
            </a:r>
            <a:r>
              <a:rPr lang="hu-HU" sz="2600" dirty="0"/>
              <a:t> lélegeztetés</a:t>
            </a:r>
          </a:p>
          <a:p>
            <a:r>
              <a:rPr lang="hu-HU" sz="2600" dirty="0"/>
              <a:t>PEEP</a:t>
            </a:r>
          </a:p>
          <a:p>
            <a:r>
              <a:rPr lang="hu-HU" sz="2600" dirty="0" err="1"/>
              <a:t>Hasonfekvő</a:t>
            </a:r>
            <a:r>
              <a:rPr lang="hu-HU" sz="2600" dirty="0"/>
              <a:t> pozíció</a:t>
            </a:r>
          </a:p>
          <a:p>
            <a:r>
              <a:rPr lang="hu-HU" sz="2600" dirty="0"/>
              <a:t>NMBA</a:t>
            </a:r>
            <a:br>
              <a:rPr lang="hu-HU" sz="2600" dirty="0"/>
            </a:br>
            <a:endParaRPr lang="hu-HU" sz="2600" dirty="0"/>
          </a:p>
          <a:p>
            <a:r>
              <a:rPr lang="hu-HU" sz="2600" dirty="0"/>
              <a:t>Folyadékháztartás </a:t>
            </a:r>
          </a:p>
          <a:p>
            <a:r>
              <a:rPr lang="hu-HU" sz="2600" dirty="0" err="1"/>
              <a:t>Noninvazív</a:t>
            </a:r>
            <a:r>
              <a:rPr lang="hu-HU" sz="2600" dirty="0"/>
              <a:t> légzéstámogatás</a:t>
            </a:r>
          </a:p>
          <a:p>
            <a:r>
              <a:rPr lang="hu-HU" sz="2600" dirty="0"/>
              <a:t>ECMO</a:t>
            </a:r>
          </a:p>
          <a:p>
            <a:endParaRPr lang="hu-HU" sz="2000" dirty="0"/>
          </a:p>
        </p:txBody>
      </p:sp>
      <p:pic>
        <p:nvPicPr>
          <p:cNvPr id="4102" name="Picture 6" descr="Fig. 1">
            <a:extLst>
              <a:ext uri="{FF2B5EF4-FFF2-40B4-BE49-F238E27FC236}">
                <a16:creationId xmlns:a16="http://schemas.microsoft.com/office/drawing/2014/main" id="{514ED79B-79D3-1EB1-3027-B9EC1D4D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1651" y="379872"/>
            <a:ext cx="7458237" cy="568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F0AC4AA-9870-F8C3-BFA3-532F1E910AA8}"/>
              </a:ext>
            </a:extLst>
          </p:cNvPr>
          <p:cNvSpPr txBox="1"/>
          <p:nvPr/>
        </p:nvSpPr>
        <p:spPr>
          <a:xfrm>
            <a:off x="4996543" y="6466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ED4ED64-2297-4B4B-B0D6-8924CDFA2C53}"/>
              </a:ext>
            </a:extLst>
          </p:cNvPr>
          <p:cNvSpPr txBox="1"/>
          <p:nvPr/>
        </p:nvSpPr>
        <p:spPr>
          <a:xfrm>
            <a:off x="4073118" y="606677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12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Grotberg</a:t>
            </a:r>
            <a:r>
              <a:rPr lang="hu-HU" sz="12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, J.C., Reynolds, D. &amp; Kraft, B.D. Management of </a:t>
            </a:r>
            <a:r>
              <a:rPr lang="hu-HU" sz="12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severe</a:t>
            </a:r>
            <a:r>
              <a:rPr lang="hu-HU" sz="12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hu-HU" sz="12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acute</a:t>
            </a:r>
            <a:r>
              <a:rPr lang="hu-HU" sz="12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hu-HU" sz="12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respiratory</a:t>
            </a:r>
            <a:r>
              <a:rPr lang="hu-HU" sz="12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hu-HU" sz="12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distress</a:t>
            </a:r>
            <a:r>
              <a:rPr lang="hu-HU" sz="12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hu-HU" sz="12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syndrome</a:t>
            </a:r>
            <a:r>
              <a:rPr lang="hu-HU" sz="12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: a primer. </a:t>
            </a:r>
            <a:r>
              <a:rPr lang="hu-HU" sz="1200" b="0" i="1" u="none" strike="noStrike" dirty="0" err="1">
                <a:solidFill>
                  <a:srgbClr val="333333"/>
                </a:solidFill>
                <a:effectLst/>
              </a:rPr>
              <a:t>Crit</a:t>
            </a:r>
            <a:r>
              <a:rPr lang="hu-HU" sz="1200" b="0" i="1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hu-HU" sz="1200" b="0" i="1" u="none" strike="noStrike" dirty="0" err="1">
                <a:solidFill>
                  <a:srgbClr val="333333"/>
                </a:solidFill>
                <a:effectLst/>
              </a:rPr>
              <a:t>Care</a:t>
            </a:r>
            <a:r>
              <a:rPr lang="hu-HU" sz="12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hu-HU" sz="1200" b="1" i="0" u="none" strike="noStrike" dirty="0">
                <a:solidFill>
                  <a:srgbClr val="333333"/>
                </a:solidFill>
                <a:effectLst/>
              </a:rPr>
              <a:t>27</a:t>
            </a:r>
            <a:r>
              <a:rPr lang="hu-HU" sz="12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, 289 (2023)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90897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művészet, minta, képernyőkép, Grafika látható&#10;&#10;Automatikusan generált leírás">
            <a:extLst>
              <a:ext uri="{FF2B5EF4-FFF2-40B4-BE49-F238E27FC236}">
                <a16:creationId xmlns:a16="http://schemas.microsoft.com/office/drawing/2014/main" id="{A6A7DCF9-4DC0-287B-88B7-9ECB82F34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447837" y="4113836"/>
            <a:ext cx="2701286" cy="278704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C0B1441-37B8-7D1E-B3A9-8FACC2AF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249"/>
            <a:ext cx="10515600" cy="1325563"/>
          </a:xfrm>
        </p:spPr>
        <p:txBody>
          <a:bodyPr/>
          <a:lstStyle/>
          <a:p>
            <a:r>
              <a:rPr lang="hu-HU" dirty="0" err="1"/>
              <a:t>Tüdővolumetria</a:t>
            </a:r>
            <a:r>
              <a:rPr lang="hu-HU" dirty="0"/>
              <a:t> mérések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86A5E0-A18A-9483-D3C0-D3AE72D94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9504"/>
            <a:ext cx="10515600" cy="2884161"/>
          </a:xfrm>
        </p:spPr>
        <p:txBody>
          <a:bodyPr/>
          <a:lstStyle/>
          <a:p>
            <a:r>
              <a:rPr lang="hu-HU" dirty="0"/>
              <a:t>CTSI (</a:t>
            </a:r>
            <a:r>
              <a:rPr lang="hu-HU" dirty="0" err="1"/>
              <a:t>Computed</a:t>
            </a:r>
            <a:r>
              <a:rPr lang="hu-HU" dirty="0"/>
              <a:t> </a:t>
            </a:r>
            <a:r>
              <a:rPr lang="hu-HU" dirty="0" err="1"/>
              <a:t>Tomography</a:t>
            </a:r>
            <a:r>
              <a:rPr lang="hu-HU" dirty="0"/>
              <a:t> </a:t>
            </a:r>
            <a:r>
              <a:rPr lang="hu-HU" dirty="0" err="1"/>
              <a:t>Severity</a:t>
            </a:r>
            <a:r>
              <a:rPr lang="hu-HU" dirty="0"/>
              <a:t> Index): károsodás mértékének nemzetközileg elismert pontrendszere</a:t>
            </a:r>
          </a:p>
          <a:p>
            <a:r>
              <a:rPr lang="hu-HU" dirty="0" err="1"/>
              <a:t>Tüdővolumetria</a:t>
            </a:r>
            <a:r>
              <a:rPr lang="hu-HU" dirty="0"/>
              <a:t>: légtartó tüdő volumene, beteg területek nagysága, és aránya az </a:t>
            </a:r>
            <a:r>
              <a:rPr lang="hu-HU" dirty="0" err="1"/>
              <a:t>össz</a:t>
            </a:r>
            <a:r>
              <a:rPr lang="hu-HU" dirty="0"/>
              <a:t>-légzőfelülethez képest </a:t>
            </a:r>
          </a:p>
          <a:p>
            <a:r>
              <a:rPr lang="hu-HU" dirty="0"/>
              <a:t>Az összefüggés nem ismert a CT képek, a mérési eredmények és a betegség lefolyása között.</a:t>
            </a:r>
          </a:p>
        </p:txBody>
      </p:sp>
    </p:spTree>
    <p:extLst>
      <p:ext uri="{BB962C8B-B14F-4D97-AF65-F5344CB8AC3E}">
        <p14:creationId xmlns:p14="http://schemas.microsoft.com/office/powerpoint/2010/main" val="239100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A21354-883F-E1EB-02C6-81A9727A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69990" cy="1325563"/>
          </a:xfrm>
        </p:spPr>
        <p:txBody>
          <a:bodyPr/>
          <a:lstStyle/>
          <a:p>
            <a:r>
              <a:rPr lang="hu-HU" dirty="0"/>
              <a:t>Kutatásunk fő kérdései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210CBD-C67D-73B8-0D8F-35FEF36A3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Hogyan korrelálnak a </a:t>
            </a:r>
            <a:r>
              <a:rPr lang="hu-HU" b="1" dirty="0" err="1"/>
              <a:t>tüdővolumetriás</a:t>
            </a:r>
            <a:r>
              <a:rPr lang="hu-HU" b="1" dirty="0"/>
              <a:t> mérések betegeink alábbi klinikai paramétereivel? </a:t>
            </a:r>
            <a:r>
              <a:rPr lang="hu-HU" dirty="0"/>
              <a:t>:</a:t>
            </a:r>
            <a:br>
              <a:rPr lang="hu-HU" dirty="0"/>
            </a:br>
            <a:endParaRPr lang="hu-HU" dirty="0"/>
          </a:p>
          <a:p>
            <a:pPr lvl="1"/>
            <a:r>
              <a:rPr lang="hu-HU" sz="2800" dirty="0"/>
              <a:t>Lélegeztetési idő</a:t>
            </a:r>
          </a:p>
          <a:p>
            <a:pPr lvl="1"/>
            <a:r>
              <a:rPr lang="hu-HU" sz="2800" dirty="0"/>
              <a:t>Lélegeztetés </a:t>
            </a:r>
            <a:r>
              <a:rPr lang="hu-HU" sz="2800" dirty="0" err="1"/>
              <a:t>invazivitása</a:t>
            </a:r>
            <a:r>
              <a:rPr lang="hu-HU" sz="2800" dirty="0"/>
              <a:t>  </a:t>
            </a:r>
          </a:p>
          <a:p>
            <a:pPr lvl="1"/>
            <a:r>
              <a:rPr lang="hu-HU" sz="2800" dirty="0"/>
              <a:t>Intenzív osztályon töltött napok száma</a:t>
            </a:r>
          </a:p>
          <a:p>
            <a:pPr lvl="1"/>
            <a:r>
              <a:rPr lang="hu-HU" sz="2800" dirty="0"/>
              <a:t>Kórházi ápolási napok száma</a:t>
            </a:r>
          </a:p>
          <a:p>
            <a:pPr lvl="1"/>
            <a:r>
              <a:rPr lang="hu-HU" sz="2800" dirty="0"/>
              <a:t>30 napos mortalitás</a:t>
            </a:r>
          </a:p>
          <a:p>
            <a:pPr lvl="1"/>
            <a:r>
              <a:rPr lang="hu-HU" sz="2800" dirty="0"/>
              <a:t>Egyéb szervelégtelenségek kialakulása</a:t>
            </a:r>
          </a:p>
          <a:p>
            <a:pPr lvl="1"/>
            <a:r>
              <a:rPr lang="hu-HU" sz="2800" dirty="0"/>
              <a:t>Szokásos rutin laborértékek változása</a:t>
            </a:r>
          </a:p>
        </p:txBody>
      </p:sp>
      <p:pic>
        <p:nvPicPr>
          <p:cNvPr id="5" name="Kép 4" descr="A képen művészet, minta, képernyőkép, Grafika látható&#10;&#10;Automatikusan generált leírás">
            <a:extLst>
              <a:ext uri="{FF2B5EF4-FFF2-40B4-BE49-F238E27FC236}">
                <a16:creationId xmlns:a16="http://schemas.microsoft.com/office/drawing/2014/main" id="{88F87C5B-96CD-F830-DA0D-7AD5B90F6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981227" y="3647226"/>
            <a:ext cx="3160605" cy="3260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98377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249F00-B8CE-1469-8F2B-018966A0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Vizsgálati módszerek</a:t>
            </a:r>
          </a:p>
        </p:txBody>
      </p:sp>
      <p:graphicFrame>
        <p:nvGraphicFramePr>
          <p:cNvPr id="69" name="Tartalom helye 2">
            <a:extLst>
              <a:ext uri="{FF2B5EF4-FFF2-40B4-BE49-F238E27FC236}">
                <a16:creationId xmlns:a16="http://schemas.microsoft.com/office/drawing/2014/main" id="{CED99548-A320-819F-9BAE-513A586C2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2457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8853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459</TotalTime>
  <Words>774</Words>
  <Application>Microsoft Macintosh PowerPoint</Application>
  <PresentationFormat>Szélesvásznú</PresentationFormat>
  <Paragraphs>132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Times New Roman</vt:lpstr>
      <vt:lpstr>Office-téma</vt:lpstr>
      <vt:lpstr>Tüdővolumetria vizsgálata ARDS-ben</vt:lpstr>
      <vt:lpstr>ARDS = Akut Respiratórikus Distressz    Szindróma</vt:lpstr>
      <vt:lpstr>ARDS röntgen és CT képe</vt:lpstr>
      <vt:lpstr>ARDS röntgen és CT képe</vt:lpstr>
      <vt:lpstr>Patomehanizmus</vt:lpstr>
      <vt:lpstr>Kezelés</vt:lpstr>
      <vt:lpstr>Tüdővolumetria mérések</vt:lpstr>
      <vt:lpstr>Kutatásunk fő kérdései</vt:lpstr>
      <vt:lpstr>Vizsgálati módszerek</vt:lpstr>
      <vt:lpstr>Tüdővolumetriás mérés</vt:lpstr>
      <vt:lpstr>CT Tüdővolumetria képek</vt:lpstr>
      <vt:lpstr> </vt:lpstr>
      <vt:lpstr>Eddigi eredményeink</vt:lpstr>
      <vt:lpstr>Eredmények 2. Horowitz-index – károsodott tüdőösszterület</vt:lpstr>
      <vt:lpstr>Eredmények 3. ITO-n töltött napok száma – károsodott tüdőterület</vt:lpstr>
      <vt:lpstr>Eredmények 4. Károsodott területek megoszlása a 2 csoportban</vt:lpstr>
      <vt:lpstr>Eredmények 5. Mortalitás vizsgálata a 2 csoportban</vt:lpstr>
      <vt:lpstr> Limitációk, további várt eredmények</vt:lpstr>
      <vt:lpstr>Lehetséges felhasználási területek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Tüdővolumetria mérésének prediktiv értéke a virális és bakteriális súlyos ARDS-ben</dc:title>
  <dc:creator>Dr. Csallóközi Krisztina Anna</dc:creator>
  <cp:lastModifiedBy>Dr. Csallóközi Krisztina Anna</cp:lastModifiedBy>
  <cp:revision>44</cp:revision>
  <dcterms:created xsi:type="dcterms:W3CDTF">2024-05-26T19:13:48Z</dcterms:created>
  <dcterms:modified xsi:type="dcterms:W3CDTF">2025-09-24T18:13:08Z</dcterms:modified>
</cp:coreProperties>
</file>