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60" r:id="rId3"/>
    <p:sldId id="267" r:id="rId4"/>
    <p:sldId id="259" r:id="rId5"/>
    <p:sldId id="270" r:id="rId6"/>
    <p:sldId id="435" r:id="rId7"/>
    <p:sldId id="434" r:id="rId8"/>
    <p:sldId id="438" r:id="rId9"/>
    <p:sldId id="439" r:id="rId10"/>
    <p:sldId id="440" r:id="rId11"/>
    <p:sldId id="442" r:id="rId12"/>
    <p:sldId id="444" r:id="rId13"/>
    <p:sldId id="441" r:id="rId14"/>
    <p:sldId id="446" r:id="rId15"/>
    <p:sldId id="445" r:id="rId16"/>
    <p:sldId id="464" r:id="rId17"/>
    <p:sldId id="468" r:id="rId18"/>
    <p:sldId id="469" r:id="rId19"/>
    <p:sldId id="266" r:id="rId20"/>
    <p:sldId id="265" r:id="rId21"/>
    <p:sldId id="268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388"/>
    <a:srgbClr val="2F71B8"/>
    <a:srgbClr val="4EA72D"/>
    <a:srgbClr val="B5523D"/>
    <a:srgbClr val="3071B8"/>
    <a:srgbClr val="BCBEC0"/>
    <a:srgbClr val="FF2F92"/>
    <a:srgbClr val="FF2600"/>
    <a:srgbClr val="005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Közepesen sötét stíl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Közepesen sötét stílus 4 – 4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Világos stíl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Sötét stílus 2 – 1./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5" autoAdjust="0"/>
    <p:restoredTop sz="93447" autoAdjust="0"/>
  </p:normalViewPr>
  <p:slideViewPr>
    <p:cSldViewPr snapToGrid="0">
      <p:cViewPr varScale="1">
        <p:scale>
          <a:sx n="81" d="100"/>
          <a:sy n="81" d="100"/>
        </p:scale>
        <p:origin x="47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9ED5B33E-9359-EAFB-8C87-9AFE842FE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990AD6-C26A-9FA1-9F2E-C88CD1D4FB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A2A4-07C0-44DD-BB3A-C89301E7071F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7EA4FC6-740F-EC46-076B-70A8AD8F1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BEE0C0F-B011-CF40-346F-5B7B70ED9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B3CB0-9132-4BE5-93FA-2094C4605E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9384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15:18:55.2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201 291 24575,'-90'-18'0,"44"6"0,-12-1 0,53 9 0,4 0 0,25-2 0,-3 0 0,20-5 0,-12 2 0,-3 0 0,-1 2 0,-1 2 0,0 0 0,-3 1 0,-2 2 0,-4 1 0,-3 1 0,-2 0 0,0-1 0,1-2 0,1 1 0,0-2 0,-3 2 0,0 1 0,2 0 0,7 1 0,2 0 0,3 0 0,0-1 0,-3-2 0,1 1 0,-5-1 0,-2 2 0,-1 1 0,-2 0 0,-1 0 0,-2 0 0,1 0 0,2 0 0,-1 0 0,2 0 0,-3 0 0,-1 0 0,2 0 0,3-4 0,3 0 0,4-5 0,-3 3 0,-1 0 0,-3 1 0,-2 1 0,-1 1 0,-1-1 0,-3 1 0,3-4 0,1 1 0,3-1 0,4-3 0,0 1 0,-2 1 0,-4 4 0,-4 1 0,5 2 0,-2-1 0,7-1 0,-4 0 0,-2 1 0,-3 2 0,-1-4 0,-2-5 0,-2 1 0,1-4 0,0 7 0,9 7 0,-8 3 0,4 3 0,-5 2 0,1-6 0,1 4 0,2-2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15:18:55.2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15:18:55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D4C31-7859-481F-B276-41A4D049818D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22FF-E8EF-4752-B684-1F52E2E3C7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68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hu-H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katt</a:t>
            </a:r>
            <a:r>
              <a:rPr lang="hu-H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A szepszis egy é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letet veszélyeztető szervi diszfunkció, amelyet a fertőzés okozta szabályozhatatlanná vált immunválasz idéz elő. A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pathogén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 aktiválja a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leukocytákat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, a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thrombocytákat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 illetve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endotheliális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 sejt aktivációt és sérülést okoz.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2: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katt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: Ezen folyamatok révén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megkeződik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 az </a:t>
            </a:r>
            <a:r>
              <a:rPr lang="hu-HU" sz="12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immunothrombosis</a:t>
            </a:r>
            <a:r>
              <a:rPr lang="hu-HU" sz="12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: 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Gyulladás során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neutrofil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aktiváció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NETózist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eredményez, melynek során negatív töltésű DNS-hálók aktiválják a XII-es faktort, elindítva az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intrinsic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alvadási kaszkádot.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monocyták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szöveti faktort expresszálnak, aktiválva az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extrinsic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útvonalat. A gyulladás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endothelkárosodáshoz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és kollagénexpozícióhoz vezet, ami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thrombocyta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-aktivációt és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prokoaguláns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faktorok termelődését váltja ki.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patogének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közvetlenül is serkentik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thrombocytákat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PAMP-okon keresztül.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3.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katt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 Az eredmény egy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gyulladásos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thrombus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amely nemcsak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thrombocytákat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és fibrint, hanem DNS-t,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leukocytákat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komplementet és kórokozókat is tartalmaz, hozzájárulva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mikrotrombusképződéshez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szervkárosodáshoz és DIC kialakulásához.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4.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katt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: Normál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haemostasis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esetén a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thrombus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a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fibrinolítikus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ágenseknek köszönhetően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lízál</a:t>
            </a:r>
            <a:endParaRPr lang="hu-HU" sz="1200" b="0" i="0" u="none" strike="noStrike" dirty="0">
              <a:solidFill>
                <a:srgbClr val="000000"/>
              </a:solidFill>
              <a:effectLst/>
              <a:latin typeface="-webkit-standard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5.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katt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: Azonban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septicus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betegeknél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bekövetkehet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a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fibrinolízis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 </a:t>
            </a:r>
            <a:r>
              <a:rPr lang="hu-HU" sz="1200" b="0" i="0" u="none" strike="noStrike" dirty="0" err="1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shutdown</a:t>
            </a:r>
            <a:r>
              <a:rPr lang="hu-HU" sz="1200" b="0" i="0" u="none" strike="noStrike" dirty="0">
                <a:solidFill>
                  <a:srgbClr val="000000"/>
                </a:solidFill>
                <a:effectLst/>
                <a:latin typeface="-webkit-standard"/>
                <a:cs typeface="Poppins" pitchFamily="2" charset="0"/>
              </a:rPr>
              <a:t>.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Diszregulált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gyulladás során a fokozott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thrombintermelés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PAI-1 felszabadulást indukál, amit az aktivált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thrombocyták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is erősítenek. A magas PAI-1 szint gátolja az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endothel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-eredetű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tPA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hatását, így </a:t>
            </a:r>
            <a:r>
              <a:rPr lang="hu-HU" b="1" i="0" u="none" strike="noStrike" dirty="0" err="1">
                <a:solidFill>
                  <a:srgbClr val="000000"/>
                </a:solidFill>
                <a:effectLst/>
              </a:rPr>
              <a:t>fibrinolízis</a:t>
            </a:r>
            <a:r>
              <a:rPr lang="hu-HU" b="1" i="0" u="none" strike="noStrike" dirty="0">
                <a:solidFill>
                  <a:srgbClr val="000000"/>
                </a:solidFill>
                <a:effectLst/>
              </a:rPr>
              <a:t>-rezisztencia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alakul ki.</a:t>
            </a:r>
            <a:endParaRPr lang="hu-HU" sz="12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  <a:cs typeface="Poppins" pitchFamily="2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3066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653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vizsgálatunkban megfigyelt eltérések az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uroszeptikus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betegcsoportban  a terápia első napján– nevezetesen az emelkedett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csökkent 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trombocitaszám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és a megnyúlt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 szepszishez társuló fokozott 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mikrotrombus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turnover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következményei lehetnek.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mikrotrombus-turnover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során a kapillárisokban folyamatosan képződnek és bomlanak le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mikrotrombusok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ezt a véralvadás aktivációja és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közötti egyensúly felborulása okozza.</a:t>
            </a:r>
          </a:p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szepszis korai fázisában, a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non-overt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stádiumban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véralvadás intenzíven aktiválódik (szöveti faktor,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trombin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képződés,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trombocita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-aktiváció), miközben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paradox módon gátolt lehet. Ennek következtében fibrin degradációs termékek – mint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pédául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nagy mennyiségben kerülnek a keringésbe.</a:t>
            </a:r>
          </a:p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Számos klinikai megfigyelés – így például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fertőzés kapcsán is – beszámolt magas D-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-szintről olyan betegekben, akiknél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egyértelműen gátolt volt. Ez a paradoxon azzal magyarázható, hogy a gyulladás által kiváltott masszív fibrinképződés – különösen, ha ehhez jelentősen emelkedett plazma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fibrinogénszint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társul – olyan mértékű, hogy még a részlegesen működő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elegendő ahhoz, hogy nagy mennyiségű bomlásterméket, azaz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D-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juttasson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keringésbe.Ez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megerősíti, hogy a D-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önmagában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az aktív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markere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hanem inkább a fibrin-forgalom és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trombotikus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aktivitás közvetett jelzője ilyen állapotokban.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077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72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szepszishez társuló 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haemosztázis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-zavarok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egyre inkább előtérbe kerülnek a kutatásokban, különösen a 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viszkoelasztikus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betegágy melletti (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-of-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technológiák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fejlődésével. Az olyan eszközök, mint a 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ClotPro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lehetővé teszik a véralvadási rendszer komplex és dinamikus vizsgálatát.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ClotPro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egyik tesztje,, a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TPA-teszt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nemcsak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trombusképződés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idejét, hanem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időtartamát is méri.</a:t>
            </a:r>
          </a:p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elmúlt években több tanulmány kimutatta, hogy szeptikus betegek esetén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normális, csökkent, elhúzódó vagy teljesen leállt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azonosítottak [114, 115].</a:t>
            </a:r>
          </a:p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 ismeretek alapján fogalmazódott meg kutatásunk fő kérdése: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észlelhető-e eltérő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haemosztázis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-profil az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uroszeptikus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betegek kedvezőbb klinikai kimenetele mögött, különös tekintettel a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dinamikájára?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Ennek feltárására összehasonlítottuk az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urosepsisben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pneumónia által kiváltott szepszisben szenvedő betegek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gyulladásos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haemosztázis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-paramétereit, kiemelt figyelmet fordítva a TPA-teszt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lysis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idejére.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44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 ismeretek alapján fogalmazódott meg kutatásunk fő kérdése: 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észlelhető-e eltérő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haemosztázis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-profil az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uroszeptikus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betegek kedvezőbb klinikai kimenetele mögött, különös tekintettel a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fibrinolízis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dinamikájára?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Ennek feltárására összehasonlítottuk az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urosepsisben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pneumónia által kiváltott szepszisben szenvedő betegek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gyulladásos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haemosztázis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-paramétereit, kiemelt figyelmet fordítva a TPA-teszt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lysis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idejére.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056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657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621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819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920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66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Gram</a:t>
            </a:r>
            <a:r>
              <a:rPr lang="hu-HU" dirty="0"/>
              <a:t>-negatív kórokozók domináns szerepet játszottak a fertőzés kialakulásában mindkét betegcsoportban. Az első napi mikrobiológiai minták alapján az </a:t>
            </a:r>
            <a:r>
              <a:rPr lang="hu-HU" dirty="0" err="1"/>
              <a:t>urosepsisben</a:t>
            </a:r>
            <a:r>
              <a:rPr lang="hu-HU" dirty="0"/>
              <a:t> szenvedő betegeknél leggyakrabban azonosított kórokozók az </a:t>
            </a:r>
            <a:r>
              <a:rPr lang="hu-HU" dirty="0" err="1"/>
              <a:t>Enterococcus</a:t>
            </a:r>
            <a:r>
              <a:rPr lang="hu-HU" dirty="0"/>
              <a:t> </a:t>
            </a:r>
            <a:r>
              <a:rPr lang="hu-HU" dirty="0" err="1"/>
              <a:t>faecalis</a:t>
            </a:r>
            <a:r>
              <a:rPr lang="hu-HU" dirty="0"/>
              <a:t>, az </a:t>
            </a:r>
            <a:r>
              <a:rPr lang="hu-HU" dirty="0" err="1"/>
              <a:t>Escherichia</a:t>
            </a:r>
            <a:r>
              <a:rPr lang="hu-HU" dirty="0"/>
              <a:t> coli, az </a:t>
            </a:r>
            <a:r>
              <a:rPr lang="hu-HU" dirty="0" err="1"/>
              <a:t>Enterobacter</a:t>
            </a:r>
            <a:r>
              <a:rPr lang="hu-HU" dirty="0"/>
              <a:t> </a:t>
            </a:r>
            <a:r>
              <a:rPr lang="hu-HU" dirty="0" err="1"/>
              <a:t>cloacae</a:t>
            </a:r>
            <a:r>
              <a:rPr lang="hu-HU" dirty="0"/>
              <a:t>, a </a:t>
            </a:r>
            <a:r>
              <a:rPr lang="hu-HU" dirty="0" err="1"/>
              <a:t>Pseudomonas</a:t>
            </a:r>
            <a:r>
              <a:rPr lang="hu-HU" dirty="0"/>
              <a:t> </a:t>
            </a:r>
            <a:r>
              <a:rPr lang="hu-HU" dirty="0" err="1"/>
              <a:t>aeruginosa</a:t>
            </a:r>
            <a:r>
              <a:rPr lang="hu-HU" dirty="0"/>
              <a:t>, a </a:t>
            </a:r>
            <a:r>
              <a:rPr lang="hu-HU" dirty="0" err="1"/>
              <a:t>Klebsiella</a:t>
            </a:r>
            <a:r>
              <a:rPr lang="hu-HU" dirty="0"/>
              <a:t> </a:t>
            </a:r>
            <a:r>
              <a:rPr lang="hu-HU" dirty="0" err="1"/>
              <a:t>pneumoniae</a:t>
            </a:r>
            <a:r>
              <a:rPr lang="hu-HU" dirty="0"/>
              <a:t>, az és a Proteus </a:t>
            </a:r>
            <a:r>
              <a:rPr lang="hu-HU" dirty="0" err="1"/>
              <a:t>mirabilis</a:t>
            </a:r>
            <a:r>
              <a:rPr lang="hu-HU" dirty="0"/>
              <a:t> voltak. A tüdőgyulladásos csoportban a leggyakoribb kórokozók a </a:t>
            </a:r>
            <a:r>
              <a:rPr lang="hu-HU" dirty="0" err="1"/>
              <a:t>Pseudomonas</a:t>
            </a:r>
            <a:r>
              <a:rPr lang="hu-HU" dirty="0"/>
              <a:t> </a:t>
            </a:r>
            <a:r>
              <a:rPr lang="hu-HU" dirty="0" err="1"/>
              <a:t>aeruginosa</a:t>
            </a:r>
            <a:r>
              <a:rPr lang="hu-HU" dirty="0"/>
              <a:t>, a </a:t>
            </a:r>
            <a:r>
              <a:rPr lang="hu-HU" dirty="0" err="1"/>
              <a:t>Legionella</a:t>
            </a:r>
            <a:r>
              <a:rPr lang="hu-HU" dirty="0"/>
              <a:t> </a:t>
            </a:r>
            <a:r>
              <a:rPr lang="hu-HU" dirty="0" err="1"/>
              <a:t>pneumophila</a:t>
            </a:r>
            <a:r>
              <a:rPr lang="hu-HU" dirty="0"/>
              <a:t> és az </a:t>
            </a:r>
            <a:r>
              <a:rPr lang="hu-HU" dirty="0" err="1"/>
              <a:t>Escherichia</a:t>
            </a:r>
            <a:r>
              <a:rPr lang="hu-HU" dirty="0"/>
              <a:t> coli voltak. Ezek az eredmények összhangban vannak a világirodalomban leírt eredményekkel (123, 124).</a:t>
            </a:r>
          </a:p>
          <a:p>
            <a:endParaRPr lang="hu-HU" dirty="0"/>
          </a:p>
          <a:p>
            <a:r>
              <a:rPr lang="hu-HU" dirty="0"/>
              <a:t>A mikrobiológiai eredmények összehasonlításakor azt tapasztaltuk, hogy a felvételkor vett </a:t>
            </a:r>
            <a:r>
              <a:rPr lang="hu-HU" dirty="0" err="1"/>
              <a:t>hemokultúrák</a:t>
            </a:r>
            <a:r>
              <a:rPr lang="hu-HU" dirty="0"/>
              <a:t> minden esetben negatívak voltak a tüdőgyulladásos betegcsoportban, míg az </a:t>
            </a:r>
            <a:r>
              <a:rPr lang="hu-HU" dirty="0" err="1"/>
              <a:t>uroseptikus</a:t>
            </a:r>
            <a:r>
              <a:rPr lang="hu-HU" dirty="0"/>
              <a:t> betegcsoportban az esetek 50%-</a:t>
            </a:r>
            <a:r>
              <a:rPr lang="hu-HU" dirty="0" err="1"/>
              <a:t>ában</a:t>
            </a:r>
            <a:r>
              <a:rPr lang="hu-HU" dirty="0"/>
              <a:t> </a:t>
            </a:r>
            <a:r>
              <a:rPr lang="hu-HU" dirty="0" err="1"/>
              <a:t>pozitívitást</a:t>
            </a:r>
            <a:r>
              <a:rPr lang="hu-HU" dirty="0"/>
              <a:t> észleltünk. Ez a különbség arra utal, hogy a </a:t>
            </a:r>
            <a:r>
              <a:rPr lang="hu-HU" dirty="0" err="1"/>
              <a:t>bakterémia</a:t>
            </a:r>
            <a:r>
              <a:rPr lang="hu-HU" dirty="0"/>
              <a:t> sokkal gyakoribb </a:t>
            </a:r>
            <a:r>
              <a:rPr lang="hu-HU" dirty="0" err="1"/>
              <a:t>urosepsis</a:t>
            </a:r>
            <a:r>
              <a:rPr lang="hu-HU" dirty="0"/>
              <a:t> esetekben. Ennek egyik </a:t>
            </a:r>
            <a:r>
              <a:rPr lang="hu-HU" dirty="0" err="1"/>
              <a:t>patofiziológiai</a:t>
            </a:r>
            <a:r>
              <a:rPr lang="hu-HU" dirty="0"/>
              <a:t> magyarázata az, hogy a vizelet szabad áramlásának elzáródása megnövekedett nyomást okoz a vese gyűjtőrendszerében, ami megkönnyíti a baktériumok bejutását a véráramba. Ezenkívül a különböző urológiai beavatkozások (például katéterezés, </a:t>
            </a:r>
            <a:r>
              <a:rPr lang="hu-HU" dirty="0" err="1"/>
              <a:t>stent</a:t>
            </a:r>
            <a:r>
              <a:rPr lang="hu-HU" dirty="0"/>
              <a:t> behelyezése, </a:t>
            </a:r>
            <a:r>
              <a:rPr lang="hu-HU" dirty="0" err="1"/>
              <a:t>perkután</a:t>
            </a:r>
            <a:r>
              <a:rPr lang="hu-HU" dirty="0"/>
              <a:t> </a:t>
            </a:r>
            <a:r>
              <a:rPr lang="hu-HU" dirty="0" err="1"/>
              <a:t>nephrostomia</a:t>
            </a:r>
            <a:r>
              <a:rPr lang="hu-HU" dirty="0"/>
              <a:t> vagy sebészeti kőeltávolítás) tovább növelhetik az átmeneti vagy tartós </a:t>
            </a:r>
            <a:r>
              <a:rPr lang="hu-HU" dirty="0" err="1"/>
              <a:t>bakterémia</a:t>
            </a:r>
            <a:r>
              <a:rPr lang="hu-HU" dirty="0"/>
              <a:t> kockázatát, különösen már meglévő fertőzés vagy </a:t>
            </a:r>
            <a:r>
              <a:rPr lang="hu-HU" dirty="0" err="1"/>
              <a:t>húgyúti</a:t>
            </a:r>
            <a:r>
              <a:rPr lang="hu-HU" dirty="0"/>
              <a:t> elzáródás esetén. Ezt a megfigyelést alátámasztja egy 2021-es tanulmány eredményei is, akik szintén szignifikánsan magasabb </a:t>
            </a:r>
            <a:r>
              <a:rPr lang="hu-HU" dirty="0" err="1"/>
              <a:t>bakterémia</a:t>
            </a:r>
            <a:r>
              <a:rPr lang="hu-HU" dirty="0"/>
              <a:t> arányról számoltak be urológiai beavatkozásokon átesett betegeknél. Fontos megjegyezni, hogy a mi </a:t>
            </a:r>
            <a:r>
              <a:rPr lang="hu-HU" dirty="0" err="1"/>
              <a:t>kohortunkban</a:t>
            </a:r>
            <a:r>
              <a:rPr lang="hu-HU" dirty="0"/>
              <a:t> az </a:t>
            </a:r>
            <a:r>
              <a:rPr lang="hu-HU" dirty="0" err="1"/>
              <a:t>uroszeptikus</a:t>
            </a:r>
            <a:r>
              <a:rPr lang="hu-HU" dirty="0"/>
              <a:t> betegek nagy része urológiai beavatkozásokon esett át (pl. </a:t>
            </a:r>
            <a:r>
              <a:rPr lang="hu-HU" dirty="0" err="1"/>
              <a:t>nephrostomia</a:t>
            </a:r>
            <a:r>
              <a:rPr lang="hu-HU" dirty="0"/>
              <a:t> behelyezése vagy </a:t>
            </a:r>
            <a:r>
              <a:rPr lang="hu-HU" dirty="0" err="1"/>
              <a:t>ureterális</a:t>
            </a:r>
            <a:r>
              <a:rPr lang="hu-HU" dirty="0"/>
              <a:t> </a:t>
            </a:r>
            <a:r>
              <a:rPr lang="hu-HU" dirty="0" err="1"/>
              <a:t>stent</a:t>
            </a:r>
            <a:r>
              <a:rPr lang="hu-HU" dirty="0"/>
              <a:t> behelyezése) röviddel az intenzív osztályra való felvétel előtt.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22FF-E8EF-4752-B684-1F52E2E3C74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214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B2475F-BCD8-CD7B-C079-F436D796F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3E48BF8-A41A-FD08-C832-2C90B66F4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071B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D6B035E-2A76-A45F-AC4C-BE14012E6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  <p:sp>
        <p:nvSpPr>
          <p:cNvPr id="13" name="Ábra 17">
            <a:extLst>
              <a:ext uri="{FF2B5EF4-FFF2-40B4-BE49-F238E27FC236}">
                <a16:creationId xmlns:a16="http://schemas.microsoft.com/office/drawing/2014/main" id="{D247DB36-53B9-C28E-F0E7-45260F681A39}"/>
              </a:ext>
            </a:extLst>
          </p:cNvPr>
          <p:cNvSpPr/>
          <p:nvPr userDrawn="1"/>
        </p:nvSpPr>
        <p:spPr>
          <a:xfrm>
            <a:off x="516852" y="534138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4" name="Ábra 7">
            <a:extLst>
              <a:ext uri="{FF2B5EF4-FFF2-40B4-BE49-F238E27FC236}">
                <a16:creationId xmlns:a16="http://schemas.microsoft.com/office/drawing/2014/main" id="{16333E36-71B0-F0E9-E7A8-1BEE98FB18CD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72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4B1A5-1C13-AA4E-E92C-0634409A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02026-3659-838F-CA0D-7186B720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te Sans" pitchFamily="2" charset="2"/>
              </a:defRPr>
            </a:lvl1pPr>
            <a:lvl2pPr>
              <a:defRPr>
                <a:latin typeface="Pte Sans" pitchFamily="2" charset="2"/>
              </a:defRPr>
            </a:lvl2pPr>
            <a:lvl3pPr>
              <a:defRPr>
                <a:latin typeface="Pte Sans" pitchFamily="2" charset="2"/>
              </a:defRPr>
            </a:lvl3pPr>
            <a:lvl4pPr>
              <a:defRPr>
                <a:latin typeface="Pte Sans" pitchFamily="2" charset="2"/>
              </a:defRPr>
            </a:lvl4pPr>
            <a:lvl5pPr>
              <a:defRPr>
                <a:latin typeface="Pte Sans" pitchFamily="2" charset="2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Ábra 7">
            <a:extLst>
              <a:ext uri="{FF2B5EF4-FFF2-40B4-BE49-F238E27FC236}">
                <a16:creationId xmlns:a16="http://schemas.microsoft.com/office/drawing/2014/main" id="{A2CC6374-ED18-F783-44C8-96A6F05A3E5B}"/>
              </a:ext>
            </a:extLst>
          </p:cNvPr>
          <p:cNvSpPr/>
          <p:nvPr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0" name="Ábra 7">
            <a:extLst>
              <a:ext uri="{FF2B5EF4-FFF2-40B4-BE49-F238E27FC236}">
                <a16:creationId xmlns:a16="http://schemas.microsoft.com/office/drawing/2014/main" id="{168B611C-2013-745C-B57E-2815F21E27AF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B5A7C571-8732-47BA-631F-4B69952BA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50436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EA421-9CCC-F536-FE54-7196C799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Pte Serif" pitchFamily="2" charset="2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30F31A-A7A4-05DC-1641-4C21F36E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071B8"/>
                </a:solidFill>
                <a:latin typeface="Pte Sans" pitchFamily="2" charset="2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7" name="Ábra 7">
            <a:extLst>
              <a:ext uri="{FF2B5EF4-FFF2-40B4-BE49-F238E27FC236}">
                <a16:creationId xmlns:a16="http://schemas.microsoft.com/office/drawing/2014/main" id="{97C79AAD-7DB8-FD2A-57F8-76FEEF5C884D}"/>
              </a:ext>
            </a:extLst>
          </p:cNvPr>
          <p:cNvSpPr/>
          <p:nvPr userDrawn="1"/>
        </p:nvSpPr>
        <p:spPr>
          <a:xfrm>
            <a:off x="11016344" y="207684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Ábra 7">
            <a:extLst>
              <a:ext uri="{FF2B5EF4-FFF2-40B4-BE49-F238E27FC236}">
                <a16:creationId xmlns:a16="http://schemas.microsoft.com/office/drawing/2014/main" id="{942A8ED6-3EFA-B25A-CFE8-8A2E3B5A0DB9}"/>
              </a:ext>
            </a:extLst>
          </p:cNvPr>
          <p:cNvSpPr/>
          <p:nvPr userDrawn="1"/>
        </p:nvSpPr>
        <p:spPr>
          <a:xfrm>
            <a:off x="11016343" y="882595"/>
            <a:ext cx="674911" cy="674911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>
              <a:solidFill>
                <a:srgbClr val="3071B8"/>
              </a:solidFill>
            </a:endParaRP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DEB9EBA0-2D78-A8FC-29E7-1C0884C270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37308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es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BAFEAB-8522-8046-5985-FC2F902B3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3621" y="2115045"/>
            <a:ext cx="5636816" cy="3276103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Cím 10">
            <a:extLst>
              <a:ext uri="{FF2B5EF4-FFF2-40B4-BE49-F238E27FC236}">
                <a16:creationId xmlns:a16="http://schemas.microsoft.com/office/drawing/2014/main" id="{6ABEE534-F426-4A09-CC94-EC3A7440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621" y="970003"/>
            <a:ext cx="5636816" cy="879475"/>
          </a:xfr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6" name="Kép helye 15">
            <a:extLst>
              <a:ext uri="{FF2B5EF4-FFF2-40B4-BE49-F238E27FC236}">
                <a16:creationId xmlns:a16="http://schemas.microsoft.com/office/drawing/2014/main" id="{AAD89D7A-0064-39AC-34B9-8EA54776F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025" y="946150"/>
            <a:ext cx="4445000" cy="4445000"/>
          </a:xfrm>
          <a:solidFill>
            <a:schemeClr val="bg2"/>
          </a:solidFill>
        </p:spPr>
        <p:txBody>
          <a:bodyPr/>
          <a:lstStyle/>
          <a:p>
            <a:endParaRPr lang="hu-HU" dirty="0"/>
          </a:p>
        </p:txBody>
      </p:sp>
      <p:sp>
        <p:nvSpPr>
          <p:cNvPr id="26" name="Ábra 17">
            <a:extLst>
              <a:ext uri="{FF2B5EF4-FFF2-40B4-BE49-F238E27FC236}">
                <a16:creationId xmlns:a16="http://schemas.microsoft.com/office/drawing/2014/main" id="{CE7A6AAA-3981-537E-08DD-0C56EA33C741}"/>
              </a:ext>
            </a:extLst>
          </p:cNvPr>
          <p:cNvSpPr/>
          <p:nvPr userDrawn="1"/>
        </p:nvSpPr>
        <p:spPr>
          <a:xfrm>
            <a:off x="195505" y="552315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7" name="Ábra 7">
            <a:extLst>
              <a:ext uri="{FF2B5EF4-FFF2-40B4-BE49-F238E27FC236}">
                <a16:creationId xmlns:a16="http://schemas.microsoft.com/office/drawing/2014/main" id="{E1F2EDDD-ECEF-AC31-6F2A-AEC39DD7A31B}"/>
              </a:ext>
            </a:extLst>
          </p:cNvPr>
          <p:cNvSpPr/>
          <p:nvPr userDrawn="1"/>
        </p:nvSpPr>
        <p:spPr>
          <a:xfrm>
            <a:off x="11353800" y="274121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258053D-8C60-FA6B-A579-B4D4D1466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43405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FA0ECA-978B-1CC0-84E9-EF2F751B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0250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1F9FBF-5690-75AD-C33C-2E28469B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628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029F36-5042-A18B-A6D4-2A4F7E975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0200"/>
            <a:ext cx="5157787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2E463FE-73D5-D6BA-1010-7A8076FA8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4628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071B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3138661-9AF7-0F5C-E4EE-CDA54AC30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0200"/>
            <a:ext cx="5183188" cy="3283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0" name="Ábra 17">
            <a:extLst>
              <a:ext uri="{FF2B5EF4-FFF2-40B4-BE49-F238E27FC236}">
                <a16:creationId xmlns:a16="http://schemas.microsoft.com/office/drawing/2014/main" id="{53498F8D-150A-292A-0BFC-DCBB82495E35}"/>
              </a:ext>
            </a:extLst>
          </p:cNvPr>
          <p:cNvSpPr/>
          <p:nvPr userDrawn="1"/>
        </p:nvSpPr>
        <p:spPr>
          <a:xfrm>
            <a:off x="11252939" y="178834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Ábra 7">
            <a:extLst>
              <a:ext uri="{FF2B5EF4-FFF2-40B4-BE49-F238E27FC236}">
                <a16:creationId xmlns:a16="http://schemas.microsoft.com/office/drawing/2014/main" id="{8191FF97-A230-FA29-AA36-D3D970D749F4}"/>
              </a:ext>
            </a:extLst>
          </p:cNvPr>
          <p:cNvSpPr/>
          <p:nvPr userDrawn="1"/>
        </p:nvSpPr>
        <p:spPr>
          <a:xfrm>
            <a:off x="207763" y="5696275"/>
            <a:ext cx="457400" cy="457400"/>
          </a:xfrm>
          <a:custGeom>
            <a:avLst/>
            <a:gdLst>
              <a:gd name="connsiteX0" fmla="*/ 523780 w 1739931"/>
              <a:gd name="connsiteY0" fmla="*/ 869823 h 1739931"/>
              <a:gd name="connsiteX1" fmla="*/ 870013 w 1739931"/>
              <a:gd name="connsiteY1" fmla="*/ 523780 h 1739931"/>
              <a:gd name="connsiteX2" fmla="*/ 1216247 w 1739931"/>
              <a:gd name="connsiteY2" fmla="*/ 869823 h 1739931"/>
              <a:gd name="connsiteX3" fmla="*/ 870013 w 1739931"/>
              <a:gd name="connsiteY3" fmla="*/ 1216057 h 1739931"/>
              <a:gd name="connsiteX4" fmla="*/ 523780 w 1739931"/>
              <a:gd name="connsiteY4" fmla="*/ 869823 h 1739931"/>
              <a:gd name="connsiteX5" fmla="*/ 869918 w 1739931"/>
              <a:gd name="connsiteY5" fmla="*/ 0 h 1739931"/>
              <a:gd name="connsiteX6" fmla="*/ 0 w 1739931"/>
              <a:gd name="connsiteY6" fmla="*/ 869823 h 1739931"/>
              <a:gd name="connsiteX7" fmla="*/ 869918 w 1739931"/>
              <a:gd name="connsiteY7" fmla="*/ 1739932 h 1739931"/>
              <a:gd name="connsiteX8" fmla="*/ 1739932 w 1739931"/>
              <a:gd name="connsiteY8" fmla="*/ 869823 h 1739931"/>
              <a:gd name="connsiteX9" fmla="*/ 869918 w 1739931"/>
              <a:gd name="connsiteY9" fmla="*/ 0 h 17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31" h="1739931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1446C671-6BC8-67CA-0264-E8DFD89B1E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3071B8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73603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0DFA5-80B4-F0B6-1353-919D8511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6" name="Ábra 17">
            <a:extLst>
              <a:ext uri="{FF2B5EF4-FFF2-40B4-BE49-F238E27FC236}">
                <a16:creationId xmlns:a16="http://schemas.microsoft.com/office/drawing/2014/main" id="{B579CEB3-A11C-A47A-3D01-20A5725E1486}"/>
              </a:ext>
            </a:extLst>
          </p:cNvPr>
          <p:cNvSpPr/>
          <p:nvPr userDrawn="1"/>
        </p:nvSpPr>
        <p:spPr>
          <a:xfrm>
            <a:off x="365777" y="5474670"/>
            <a:ext cx="642695" cy="642695"/>
          </a:xfrm>
          <a:custGeom>
            <a:avLst/>
            <a:gdLst>
              <a:gd name="connsiteX0" fmla="*/ 363465 w 954487"/>
              <a:gd name="connsiteY0" fmla="*/ 0 h 954487"/>
              <a:gd name="connsiteX1" fmla="*/ 363465 w 954487"/>
              <a:gd name="connsiteY1" fmla="*/ 363465 h 954487"/>
              <a:gd name="connsiteX2" fmla="*/ 0 w 954487"/>
              <a:gd name="connsiteY2" fmla="*/ 363465 h 954487"/>
              <a:gd name="connsiteX3" fmla="*/ 0 w 954487"/>
              <a:gd name="connsiteY3" fmla="*/ 591087 h 954487"/>
              <a:gd name="connsiteX4" fmla="*/ 363465 w 954487"/>
              <a:gd name="connsiteY4" fmla="*/ 591087 h 954487"/>
              <a:gd name="connsiteX5" fmla="*/ 363465 w 954487"/>
              <a:gd name="connsiteY5" fmla="*/ 954487 h 954487"/>
              <a:gd name="connsiteX6" fmla="*/ 591022 w 954487"/>
              <a:gd name="connsiteY6" fmla="*/ 954487 h 954487"/>
              <a:gd name="connsiteX7" fmla="*/ 591022 w 954487"/>
              <a:gd name="connsiteY7" fmla="*/ 591087 h 954487"/>
              <a:gd name="connsiteX8" fmla="*/ 954487 w 954487"/>
              <a:gd name="connsiteY8" fmla="*/ 591087 h 954487"/>
              <a:gd name="connsiteX9" fmla="*/ 954487 w 954487"/>
              <a:gd name="connsiteY9" fmla="*/ 363465 h 954487"/>
              <a:gd name="connsiteX10" fmla="*/ 591022 w 954487"/>
              <a:gd name="connsiteY10" fmla="*/ 363465 h 954487"/>
              <a:gd name="connsiteX11" fmla="*/ 591022 w 954487"/>
              <a:gd name="connsiteY11" fmla="*/ 0 h 954487"/>
              <a:gd name="connsiteX12" fmla="*/ 363465 w 954487"/>
              <a:gd name="connsiteY12" fmla="*/ 0 h 95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4487" h="954487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 w="6393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Kép helye 7">
            <a:extLst>
              <a:ext uri="{FF2B5EF4-FFF2-40B4-BE49-F238E27FC236}">
                <a16:creationId xmlns:a16="http://schemas.microsoft.com/office/drawing/2014/main" id="{55AA8446-FCCD-46A7-AB9B-2E12F08CA7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448" y="2257425"/>
            <a:ext cx="10447351" cy="3300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D013713C-175A-294A-081E-A45260FB0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rgbClr val="005F71"/>
                </a:solidFill>
              </a:defRPr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197012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10">
            <a:extLst>
              <a:ext uri="{FF2B5EF4-FFF2-40B4-BE49-F238E27FC236}">
                <a16:creationId xmlns:a16="http://schemas.microsoft.com/office/drawing/2014/main" id="{2764050C-0E98-98AE-807E-25C9E4E830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0112"/>
            <a:ext cx="5340350" cy="46140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</a:lstStyle>
          <a:p>
            <a:pPr lvl="0"/>
            <a:r>
              <a:rPr lang="hu-HU" dirty="0"/>
              <a:t>Előadás címe • Előadó neve</a:t>
            </a:r>
          </a:p>
        </p:txBody>
      </p:sp>
    </p:spTree>
    <p:extLst>
      <p:ext uri="{BB962C8B-B14F-4D97-AF65-F5344CB8AC3E}">
        <p14:creationId xmlns:p14="http://schemas.microsoft.com/office/powerpoint/2010/main" val="302968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3D2432-298E-3935-0F25-F92CA1B2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F55256-DE47-EEDC-9D92-2ECE927F3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98957D-89DE-DA1A-2769-B3E6205E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0FD4-3712-9F48-9740-D76BA6F5E791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75FCEB-1484-B2EE-FE5E-DD9D80F0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C51567F-DAAB-7804-85FF-ECE641E5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21A0-2941-9745-87FA-AC8570CA60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166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AA0EF0E-BAD7-B3CA-4812-5525DF88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1982"/>
            <a:ext cx="10515600" cy="1029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F3BB944-3A83-B11A-A5C3-ECC3AC233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193"/>
            <a:ext cx="10515600" cy="408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1394444-7CD5-947D-E29A-7D33B07BD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468D6E24-B3D9-4BEA-96EF-ECE5BEF3CA43}" type="datetimeFigureOut">
              <a:rPr lang="hu-HU" smtClean="0"/>
              <a:pPr/>
              <a:t>2025. 09. 27.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56C41B-BB45-9FF3-0D14-3D8178E7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48DF97-846A-6FA3-576A-73AE6459D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Pte Sans" pitchFamily="2" charset="2"/>
              </a:defRPr>
            </a:lvl1pPr>
          </a:lstStyle>
          <a:p>
            <a:fld id="{BDAD9373-3D15-4980-BCC1-8C75D503431A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9327F119-EC7A-E3B8-5DF9-2FE2396F7C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9404" y="277894"/>
            <a:ext cx="453624" cy="453624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B53C585-66CF-E218-EA26-B0404CB1DE20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07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18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e Serif" pitchFamily="2" charset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e Sans" pitchFamily="2" charset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e Sans" pitchFamily="2" charset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e Sans" pitchFamily="2" charset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e Sans" pitchFamily="2" charset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11" Type="http://schemas.openxmlformats.org/officeDocument/2006/relationships/image" Target="../media/image32.emf"/><Relationship Id="rId5" Type="http://schemas.openxmlformats.org/officeDocument/2006/relationships/image" Target="../media/image28.tiff"/><Relationship Id="rId10" Type="http://schemas.openxmlformats.org/officeDocument/2006/relationships/image" Target="../media/image31.png"/><Relationship Id="rId4" Type="http://schemas.openxmlformats.org/officeDocument/2006/relationships/image" Target="../media/image27.tiff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microsoft.com/office/2007/relationships/hdphoto" Target="../media/hdphoto1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tiff"/><Relationship Id="rId10" Type="http://schemas.openxmlformats.org/officeDocument/2006/relationships/image" Target="../media/image40.tiff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microsoft.com/office/2007/relationships/hdphoto" Target="../media/hdphoto13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8.png"/><Relationship Id="rId7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10" Type="http://schemas.microsoft.com/office/2007/relationships/hdphoto" Target="../media/hdphoto18.wdp"/><Relationship Id="rId4" Type="http://schemas.openxmlformats.org/officeDocument/2006/relationships/image" Target="../media/image15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52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link.springer.com/article/10.1186/s13054-023-04329-5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5B0A-1DB0-1351-9C16-42AFEC84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árgyi lelet, képernyőkép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AD4A9D-3436-5833-ACF2-E473CF13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08284"/>
            <a:ext cx="12192003" cy="6858000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BB4A6608-EF53-B092-934E-2042EFD61674}"/>
              </a:ext>
            </a:extLst>
          </p:cNvPr>
          <p:cNvSpPr txBox="1">
            <a:spLocks/>
          </p:cNvSpPr>
          <p:nvPr/>
        </p:nvSpPr>
        <p:spPr>
          <a:xfrm>
            <a:off x="517239" y="1434077"/>
            <a:ext cx="6083522" cy="25911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3500" b="1" dirty="0">
                <a:solidFill>
                  <a:schemeClr val="bg1"/>
                </a:solidFill>
                <a:latin typeface="Pte Serif" pitchFamily="2" charset="2"/>
              </a:rPr>
              <a:t>Állhat-e eltérő alvadási reakció az </a:t>
            </a:r>
            <a:r>
              <a:rPr lang="hu-HU" sz="3500" b="1" dirty="0" err="1">
                <a:solidFill>
                  <a:schemeClr val="bg1"/>
                </a:solidFill>
                <a:latin typeface="Pte Serif" pitchFamily="2" charset="2"/>
              </a:rPr>
              <a:t>uroszepszis</a:t>
            </a:r>
            <a:r>
              <a:rPr lang="hu-HU" sz="3500" b="1" dirty="0">
                <a:solidFill>
                  <a:schemeClr val="bg1"/>
                </a:solidFill>
                <a:latin typeface="Pte Serif" pitchFamily="2" charset="2"/>
              </a:rPr>
              <a:t> gyorsabb gyógyulása hátterében?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C82DC832-A9B7-00E9-83E5-1D3ED8C2C301}"/>
              </a:ext>
            </a:extLst>
          </p:cNvPr>
          <p:cNvSpPr txBox="1"/>
          <p:nvPr/>
        </p:nvSpPr>
        <p:spPr>
          <a:xfrm>
            <a:off x="633413" y="3643632"/>
            <a:ext cx="5987256" cy="16954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5240" rIns="0" bIns="0" rtlCol="0" anchor="b">
            <a:norm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z="2450" b="1" u="sng" spc="-25" dirty="0">
                <a:solidFill>
                  <a:schemeClr val="bg1"/>
                </a:solidFill>
                <a:latin typeface="Pte Sans"/>
                <a:cs typeface="Pte Sans"/>
              </a:rPr>
              <a:t>Dr. Simon Gerda</a:t>
            </a:r>
            <a:r>
              <a:rPr lang="hu-HU" sz="2450" b="1" spc="-25" dirty="0">
                <a:solidFill>
                  <a:schemeClr val="bg1"/>
                </a:solidFill>
                <a:latin typeface="Pte Sans"/>
                <a:cs typeface="Pte Sans"/>
              </a:rPr>
              <a:t>, Dr. Lima Nikoletta, Prof. Dr. Csontos Csaba, Dr. Tóth Ildikó</a:t>
            </a:r>
            <a:endParaRPr sz="2450" dirty="0">
              <a:solidFill>
                <a:schemeClr val="bg1"/>
              </a:solidFill>
              <a:latin typeface="Pte Sans"/>
              <a:cs typeface="Pte San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hu-HU" sz="2000" spc="-10" dirty="0">
                <a:solidFill>
                  <a:schemeClr val="bg1"/>
                </a:solidFill>
                <a:latin typeface="Pte Sans"/>
                <a:cs typeface="Pte Sans"/>
              </a:rPr>
              <a:t>PTE KK AITI</a:t>
            </a:r>
            <a:endParaRPr sz="2000" dirty="0">
              <a:solidFill>
                <a:schemeClr val="bg1"/>
              </a:solidFill>
              <a:latin typeface="Pte Sans"/>
              <a:cs typeface="Pte Sans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5DDFA166-10A7-B148-0E6C-E8CF4E961F5F}"/>
              </a:ext>
            </a:extLst>
          </p:cNvPr>
          <p:cNvSpPr txBox="1"/>
          <p:nvPr/>
        </p:nvSpPr>
        <p:spPr>
          <a:xfrm>
            <a:off x="1953413" y="6098541"/>
            <a:ext cx="3630612" cy="2923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u-HU" spc="-40" dirty="0">
                <a:solidFill>
                  <a:schemeClr val="bg1"/>
                </a:solidFill>
                <a:latin typeface="Pte Sans"/>
                <a:cs typeface="Pte Sans"/>
              </a:rPr>
              <a:t>2025</a:t>
            </a:r>
            <a:endParaRPr sz="2000" dirty="0">
              <a:solidFill>
                <a:schemeClr val="bg1"/>
              </a:solidFill>
              <a:latin typeface="Pte Sans"/>
              <a:cs typeface="Pte San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2350536-0EBA-ADB0-2AD9-67D9489EF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6" y="6028007"/>
            <a:ext cx="1241861" cy="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E34D-C945-DD32-2C2A-B438A665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Kép 80">
            <a:extLst>
              <a:ext uri="{FF2B5EF4-FFF2-40B4-BE49-F238E27FC236}">
                <a16:creationId xmlns:a16="http://schemas.microsoft.com/office/drawing/2014/main" id="{93156D94-4056-3377-639D-3807C2E57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914" y="735785"/>
            <a:ext cx="1079500" cy="850900"/>
          </a:xfrm>
          <a:prstGeom prst="rect">
            <a:avLst/>
          </a:prstGeom>
        </p:spPr>
      </p:pic>
      <p:sp>
        <p:nvSpPr>
          <p:cNvPr id="77" name="Lekerekített téglalap 76">
            <a:extLst>
              <a:ext uri="{FF2B5EF4-FFF2-40B4-BE49-F238E27FC236}">
                <a16:creationId xmlns:a16="http://schemas.microsoft.com/office/drawing/2014/main" id="{7761BB4B-B5DD-F647-3740-15140C00B25C}"/>
              </a:ext>
            </a:extLst>
          </p:cNvPr>
          <p:cNvSpPr/>
          <p:nvPr/>
        </p:nvSpPr>
        <p:spPr>
          <a:xfrm>
            <a:off x="941164" y="5479080"/>
            <a:ext cx="10428160" cy="604910"/>
          </a:xfrm>
          <a:prstGeom prst="roundRect">
            <a:avLst/>
          </a:prstGeom>
          <a:solidFill>
            <a:srgbClr val="4EA72D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D3F58CE-8854-A279-4F03-9F2A9A9A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19" y="547295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</a:t>
            </a:r>
            <a:b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</a:br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	</a:t>
            </a:r>
            <a:r>
              <a:rPr lang="hu-HU" dirty="0" err="1">
                <a:solidFill>
                  <a:srgbClr val="3071B8"/>
                </a:solidFill>
                <a:latin typeface="Grandview" panose="020B0502040204020203" pitchFamily="34" charset="0"/>
              </a:rPr>
              <a:t>Gyulladásos</a:t>
            </a:r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 paraméterek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91677EE-9F82-6EDE-5234-7A68623C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56" r="24619" b="12251"/>
          <a:stretch>
            <a:fillRect/>
          </a:stretch>
        </p:blipFill>
        <p:spPr>
          <a:xfrm>
            <a:off x="8900982" y="2127696"/>
            <a:ext cx="2709667" cy="274862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9AFF5A9-FDA3-39F1-84DC-4DCF9FA91F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6" r="24424" b="11069"/>
          <a:stretch>
            <a:fillRect/>
          </a:stretch>
        </p:blipFill>
        <p:spPr>
          <a:xfrm>
            <a:off x="566411" y="2086445"/>
            <a:ext cx="2709666" cy="27898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B6BD03-2145-DCED-529D-245650F3DC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46" r="24130" b="11413"/>
          <a:stretch>
            <a:fillRect/>
          </a:stretch>
        </p:blipFill>
        <p:spPr>
          <a:xfrm>
            <a:off x="4688196" y="2144229"/>
            <a:ext cx="2709667" cy="2774857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91C7A0A4-83F9-1E2D-AFD7-0CFEAF27FC4C}"/>
              </a:ext>
            </a:extLst>
          </p:cNvPr>
          <p:cNvSpPr txBox="1"/>
          <p:nvPr/>
        </p:nvSpPr>
        <p:spPr>
          <a:xfrm>
            <a:off x="1179878" y="2496016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10FF41C-6AD7-F2F8-1309-518CC5AAB928}"/>
              </a:ext>
            </a:extLst>
          </p:cNvPr>
          <p:cNvSpPr txBox="1"/>
          <p:nvPr/>
        </p:nvSpPr>
        <p:spPr>
          <a:xfrm>
            <a:off x="1356810" y="2270783"/>
            <a:ext cx="5065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*₂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F7DCD4D-089B-60DC-A1CB-3906808A967E}"/>
              </a:ext>
            </a:extLst>
          </p:cNvPr>
          <p:cNvSpPr txBox="1"/>
          <p:nvPr/>
        </p:nvSpPr>
        <p:spPr>
          <a:xfrm>
            <a:off x="1627909" y="2023521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*₄</a:t>
            </a:r>
          </a:p>
        </p:txBody>
      </p:sp>
      <p:sp>
        <p:nvSpPr>
          <p:cNvPr id="29" name="Bal oldali kapcsos zárójel 28">
            <a:extLst>
              <a:ext uri="{FF2B5EF4-FFF2-40B4-BE49-F238E27FC236}">
                <a16:creationId xmlns:a16="http://schemas.microsoft.com/office/drawing/2014/main" id="{D10A1419-9EAF-2CF4-05B8-EDB669993428}"/>
              </a:ext>
            </a:extLst>
          </p:cNvPr>
          <p:cNvSpPr/>
          <p:nvPr/>
        </p:nvSpPr>
        <p:spPr>
          <a:xfrm rot="5400000">
            <a:off x="1270514" y="2614654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Bal oldali kapcsos zárójel 32">
            <a:extLst>
              <a:ext uri="{FF2B5EF4-FFF2-40B4-BE49-F238E27FC236}">
                <a16:creationId xmlns:a16="http://schemas.microsoft.com/office/drawing/2014/main" id="{8C9A086C-E36A-6060-484B-F73C95B407FA}"/>
              </a:ext>
            </a:extLst>
          </p:cNvPr>
          <p:cNvSpPr/>
          <p:nvPr/>
        </p:nvSpPr>
        <p:spPr>
          <a:xfrm rot="5400000">
            <a:off x="1576046" y="3438734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Bal oldali kapcsos zárójel 33">
            <a:extLst>
              <a:ext uri="{FF2B5EF4-FFF2-40B4-BE49-F238E27FC236}">
                <a16:creationId xmlns:a16="http://schemas.microsoft.com/office/drawing/2014/main" id="{5E9F9178-7A46-2DEA-D7FD-9237C4C1429E}"/>
              </a:ext>
            </a:extLst>
          </p:cNvPr>
          <p:cNvSpPr/>
          <p:nvPr/>
        </p:nvSpPr>
        <p:spPr>
          <a:xfrm rot="5400000">
            <a:off x="1399187" y="2242138"/>
            <a:ext cx="145904" cy="653660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Bal oldali kapcsos zárójel 34">
            <a:extLst>
              <a:ext uri="{FF2B5EF4-FFF2-40B4-BE49-F238E27FC236}">
                <a16:creationId xmlns:a16="http://schemas.microsoft.com/office/drawing/2014/main" id="{EEE9C6EA-CDC9-801B-39C7-4F6F9ACCBB42}"/>
              </a:ext>
            </a:extLst>
          </p:cNvPr>
          <p:cNvSpPr/>
          <p:nvPr/>
        </p:nvSpPr>
        <p:spPr>
          <a:xfrm rot="5400000">
            <a:off x="1689333" y="1696715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Bal oldali kapcsos zárójel 35">
            <a:extLst>
              <a:ext uri="{FF2B5EF4-FFF2-40B4-BE49-F238E27FC236}">
                <a16:creationId xmlns:a16="http://schemas.microsoft.com/office/drawing/2014/main" id="{1B2B7014-9259-CA47-6963-4A71D4319DA4}"/>
              </a:ext>
            </a:extLst>
          </p:cNvPr>
          <p:cNvSpPr/>
          <p:nvPr/>
        </p:nvSpPr>
        <p:spPr>
          <a:xfrm rot="5400000">
            <a:off x="2650286" y="1818627"/>
            <a:ext cx="145904" cy="653660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8908FD2F-8FE1-A4C4-7839-E40B466B80DD}"/>
              </a:ext>
            </a:extLst>
          </p:cNvPr>
          <p:cNvSpPr txBox="1"/>
          <p:nvPr/>
        </p:nvSpPr>
        <p:spPr>
          <a:xfrm>
            <a:off x="1493437" y="3309506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*₃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0B19C6E8-160A-EEDD-242B-B1C34386D7E3}"/>
              </a:ext>
            </a:extLst>
          </p:cNvPr>
          <p:cNvSpPr txBox="1"/>
          <p:nvPr/>
        </p:nvSpPr>
        <p:spPr>
          <a:xfrm>
            <a:off x="2592177" y="1852154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*₅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013B51C6-49AA-5B91-0676-3C403692CCC1}"/>
              </a:ext>
            </a:extLst>
          </p:cNvPr>
          <p:cNvSpPr txBox="1"/>
          <p:nvPr/>
        </p:nvSpPr>
        <p:spPr>
          <a:xfrm>
            <a:off x="5311049" y="2275135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*₆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91853DDD-6F02-A332-E122-0DE2FEB83840}"/>
              </a:ext>
            </a:extLst>
          </p:cNvPr>
          <p:cNvSpPr txBox="1"/>
          <p:nvPr/>
        </p:nvSpPr>
        <p:spPr>
          <a:xfrm>
            <a:off x="5487981" y="2049902"/>
            <a:ext cx="5065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*₇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0484F5E-F45D-933A-4212-6DED2BA37594}"/>
              </a:ext>
            </a:extLst>
          </p:cNvPr>
          <p:cNvSpPr txBox="1"/>
          <p:nvPr/>
        </p:nvSpPr>
        <p:spPr>
          <a:xfrm>
            <a:off x="5759080" y="1802640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*₉</a:t>
            </a:r>
          </a:p>
        </p:txBody>
      </p:sp>
      <p:sp>
        <p:nvSpPr>
          <p:cNvPr id="42" name="Bal oldali kapcsos zárójel 41">
            <a:extLst>
              <a:ext uri="{FF2B5EF4-FFF2-40B4-BE49-F238E27FC236}">
                <a16:creationId xmlns:a16="http://schemas.microsoft.com/office/drawing/2014/main" id="{2D51AA11-B70C-8B95-D5DD-964D84B02170}"/>
              </a:ext>
            </a:extLst>
          </p:cNvPr>
          <p:cNvSpPr/>
          <p:nvPr/>
        </p:nvSpPr>
        <p:spPr>
          <a:xfrm rot="5400000">
            <a:off x="5401685" y="2393773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Bal oldali kapcsos zárójel 42">
            <a:extLst>
              <a:ext uri="{FF2B5EF4-FFF2-40B4-BE49-F238E27FC236}">
                <a16:creationId xmlns:a16="http://schemas.microsoft.com/office/drawing/2014/main" id="{6F40267A-121F-6675-51CD-384EA4ED589E}"/>
              </a:ext>
            </a:extLst>
          </p:cNvPr>
          <p:cNvSpPr/>
          <p:nvPr/>
        </p:nvSpPr>
        <p:spPr>
          <a:xfrm rot="5400000">
            <a:off x="5707217" y="3217853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Bal oldali kapcsos zárójel 43">
            <a:extLst>
              <a:ext uri="{FF2B5EF4-FFF2-40B4-BE49-F238E27FC236}">
                <a16:creationId xmlns:a16="http://schemas.microsoft.com/office/drawing/2014/main" id="{23CB6E92-BD5B-12BA-22C5-866BAACB0DE7}"/>
              </a:ext>
            </a:extLst>
          </p:cNvPr>
          <p:cNvSpPr/>
          <p:nvPr/>
        </p:nvSpPr>
        <p:spPr>
          <a:xfrm rot="5400000">
            <a:off x="5530358" y="2021257"/>
            <a:ext cx="145904" cy="653660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Bal oldali kapcsos zárójel 44">
            <a:extLst>
              <a:ext uri="{FF2B5EF4-FFF2-40B4-BE49-F238E27FC236}">
                <a16:creationId xmlns:a16="http://schemas.microsoft.com/office/drawing/2014/main" id="{04724574-DEC9-005F-68B2-0F6D1E6EFBD2}"/>
              </a:ext>
            </a:extLst>
          </p:cNvPr>
          <p:cNvSpPr/>
          <p:nvPr/>
        </p:nvSpPr>
        <p:spPr>
          <a:xfrm rot="5400000">
            <a:off x="5820504" y="1475834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628B6D0E-18C4-755F-A685-5DFE45A380C8}"/>
              </a:ext>
            </a:extLst>
          </p:cNvPr>
          <p:cNvSpPr txBox="1"/>
          <p:nvPr/>
        </p:nvSpPr>
        <p:spPr>
          <a:xfrm>
            <a:off x="5624608" y="3088625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*₈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BA9E4A36-C719-06D5-8509-EBF0A2008446}"/>
              </a:ext>
            </a:extLst>
          </p:cNvPr>
          <p:cNvSpPr txBox="1"/>
          <p:nvPr/>
        </p:nvSpPr>
        <p:spPr>
          <a:xfrm>
            <a:off x="6827054" y="4137950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*₅</a:t>
            </a:r>
          </a:p>
        </p:txBody>
      </p:sp>
      <p:sp>
        <p:nvSpPr>
          <p:cNvPr id="49" name="Bal oldali kapcsos zárójel 48">
            <a:extLst>
              <a:ext uri="{FF2B5EF4-FFF2-40B4-BE49-F238E27FC236}">
                <a16:creationId xmlns:a16="http://schemas.microsoft.com/office/drawing/2014/main" id="{A028F3FB-1049-9CFB-2320-42C50E4AB1F9}"/>
              </a:ext>
            </a:extLst>
          </p:cNvPr>
          <p:cNvSpPr/>
          <p:nvPr/>
        </p:nvSpPr>
        <p:spPr>
          <a:xfrm rot="5400000">
            <a:off x="6913284" y="4263830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AD1D485-476C-149F-73EE-34F05875C377}"/>
              </a:ext>
            </a:extLst>
          </p:cNvPr>
          <p:cNvSpPr txBox="1"/>
          <p:nvPr/>
        </p:nvSpPr>
        <p:spPr>
          <a:xfrm>
            <a:off x="9489515" y="2257711"/>
            <a:ext cx="4490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*₁₀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716D20CF-235C-4812-2889-7D8DB9234D39}"/>
              </a:ext>
            </a:extLst>
          </p:cNvPr>
          <p:cNvSpPr txBox="1"/>
          <p:nvPr/>
        </p:nvSpPr>
        <p:spPr>
          <a:xfrm>
            <a:off x="9941766" y="2014434"/>
            <a:ext cx="45697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*₁₁</a:t>
            </a:r>
          </a:p>
        </p:txBody>
      </p:sp>
      <p:sp>
        <p:nvSpPr>
          <p:cNvPr id="53" name="Bal oldali kapcsos zárójel 52">
            <a:extLst>
              <a:ext uri="{FF2B5EF4-FFF2-40B4-BE49-F238E27FC236}">
                <a16:creationId xmlns:a16="http://schemas.microsoft.com/office/drawing/2014/main" id="{76DDF04A-3C96-9AFB-1313-FF0417FCD829}"/>
              </a:ext>
            </a:extLst>
          </p:cNvPr>
          <p:cNvSpPr/>
          <p:nvPr/>
        </p:nvSpPr>
        <p:spPr>
          <a:xfrm rot="5400000">
            <a:off x="9581384" y="2370869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Bal oldali kapcsos zárójel 54">
            <a:extLst>
              <a:ext uri="{FF2B5EF4-FFF2-40B4-BE49-F238E27FC236}">
                <a16:creationId xmlns:a16="http://schemas.microsoft.com/office/drawing/2014/main" id="{6ABC1B22-43B2-0245-DB5A-312077BA09BD}"/>
              </a:ext>
            </a:extLst>
          </p:cNvPr>
          <p:cNvSpPr/>
          <p:nvPr/>
        </p:nvSpPr>
        <p:spPr>
          <a:xfrm rot="5400000">
            <a:off x="10000203" y="1693142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27796575-A46F-A1A0-E19A-381C12E7D3F4}"/>
              </a:ext>
            </a:extLst>
          </p:cNvPr>
          <p:cNvSpPr txBox="1"/>
          <p:nvPr/>
        </p:nvSpPr>
        <p:spPr>
          <a:xfrm>
            <a:off x="10555827" y="2755236"/>
            <a:ext cx="5297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*₁₂</a:t>
            </a:r>
          </a:p>
        </p:txBody>
      </p:sp>
      <p:sp>
        <p:nvSpPr>
          <p:cNvPr id="58" name="Bal oldali kapcsos zárójel 57">
            <a:extLst>
              <a:ext uri="{FF2B5EF4-FFF2-40B4-BE49-F238E27FC236}">
                <a16:creationId xmlns:a16="http://schemas.microsoft.com/office/drawing/2014/main" id="{75AFC0EA-D89D-3437-D4C6-1657A990DBA9}"/>
              </a:ext>
            </a:extLst>
          </p:cNvPr>
          <p:cNvSpPr/>
          <p:nvPr/>
        </p:nvSpPr>
        <p:spPr>
          <a:xfrm rot="5400000">
            <a:off x="10617181" y="2450381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593F4083-20C8-33B8-A935-7D99D76C421D}"/>
              </a:ext>
            </a:extLst>
          </p:cNvPr>
          <p:cNvSpPr txBox="1"/>
          <p:nvPr/>
        </p:nvSpPr>
        <p:spPr>
          <a:xfrm>
            <a:off x="918564" y="4805426"/>
            <a:ext cx="2478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24325F32-28C5-B9DD-483F-6E7CC44657A0}"/>
              </a:ext>
            </a:extLst>
          </p:cNvPr>
          <p:cNvSpPr txBox="1"/>
          <p:nvPr/>
        </p:nvSpPr>
        <p:spPr>
          <a:xfrm>
            <a:off x="5027702" y="4858253"/>
            <a:ext cx="2478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7EC22188-AD35-7F54-1143-3FA8BB31D702}"/>
              </a:ext>
            </a:extLst>
          </p:cNvPr>
          <p:cNvSpPr txBox="1"/>
          <p:nvPr/>
        </p:nvSpPr>
        <p:spPr>
          <a:xfrm>
            <a:off x="9275826" y="4846676"/>
            <a:ext cx="2478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16104FC6-1FCF-B9EA-5EC9-D11A2DDD2F6C}"/>
              </a:ext>
            </a:extLst>
          </p:cNvPr>
          <p:cNvSpPr txBox="1"/>
          <p:nvPr/>
        </p:nvSpPr>
        <p:spPr>
          <a:xfrm>
            <a:off x="426021" y="1643237"/>
            <a:ext cx="135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CRP 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(mg/l)</a:t>
            </a:r>
            <a:endParaRPr lang="hu-HU" dirty="0"/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8B0ECF4B-0031-B27E-8F1C-D7FB3B6C6725}"/>
              </a:ext>
            </a:extLst>
          </p:cNvPr>
          <p:cNvSpPr txBox="1"/>
          <p:nvPr/>
        </p:nvSpPr>
        <p:spPr>
          <a:xfrm>
            <a:off x="4348121" y="1635359"/>
            <a:ext cx="135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PCT 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dirty="0" err="1">
                <a:solidFill>
                  <a:srgbClr val="225388"/>
                </a:solidFill>
                <a:latin typeface="Avenir Next" panose="020B0503020202020204" pitchFamily="34" charset="0"/>
              </a:rPr>
              <a:t>ng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dirty="0"/>
          </a:p>
        </p:txBody>
      </p: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8CD0B213-F7FE-626E-9EB5-522FF4D45189}"/>
              </a:ext>
            </a:extLst>
          </p:cNvPr>
          <p:cNvSpPr txBox="1"/>
          <p:nvPr/>
        </p:nvSpPr>
        <p:spPr>
          <a:xfrm>
            <a:off x="8587120" y="1548857"/>
            <a:ext cx="24343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NLR</a:t>
            </a:r>
          </a:p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Neutrophil-to-lymphocyte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ratio</a:t>
            </a:r>
          </a:p>
        </p:txBody>
      </p:sp>
      <p:sp>
        <p:nvSpPr>
          <p:cNvPr id="76" name="Szövegdoboz 75">
            <a:extLst>
              <a:ext uri="{FF2B5EF4-FFF2-40B4-BE49-F238E27FC236}">
                <a16:creationId xmlns:a16="http://schemas.microsoft.com/office/drawing/2014/main" id="{E0502DBE-65A6-6748-1909-859588F9E6D1}"/>
              </a:ext>
            </a:extLst>
          </p:cNvPr>
          <p:cNvSpPr txBox="1"/>
          <p:nvPr/>
        </p:nvSpPr>
        <p:spPr>
          <a:xfrm>
            <a:off x="1194425" y="5580043"/>
            <a:ext cx="102915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hu-HU" dirty="0">
                <a:ln w="0"/>
                <a:solidFill>
                  <a:srgbClr val="2F71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további </a:t>
            </a:r>
            <a:r>
              <a:rPr lang="hu-HU" dirty="0" err="1">
                <a:ln w="0"/>
                <a:solidFill>
                  <a:srgbClr val="2F71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gyulladásos</a:t>
            </a:r>
            <a:r>
              <a:rPr lang="hu-HU" dirty="0">
                <a:ln w="0"/>
                <a:solidFill>
                  <a:srgbClr val="2F71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paraméterekben a két csoport között nem volt különbség: </a:t>
            </a:r>
            <a:r>
              <a:rPr lang="hu-HU" i="1" dirty="0">
                <a:ln w="0"/>
                <a:solidFill>
                  <a:srgbClr val="2F71B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LDH, ferritin, IL-6</a:t>
            </a:r>
          </a:p>
          <a:p>
            <a:endParaRPr lang="hu-H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0" name="Kép 79">
            <a:extLst>
              <a:ext uri="{FF2B5EF4-FFF2-40B4-BE49-F238E27FC236}">
                <a16:creationId xmlns:a16="http://schemas.microsoft.com/office/drawing/2014/main" id="{8C534E07-59CD-A9A4-C1CB-472C16029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825" y="190106"/>
            <a:ext cx="2702599" cy="1069160"/>
          </a:xfrm>
          <a:prstGeom prst="rect">
            <a:avLst/>
          </a:prstGeom>
        </p:spPr>
      </p:pic>
      <p:sp>
        <p:nvSpPr>
          <p:cNvPr id="82" name="Szövegdoboz 81">
            <a:extLst>
              <a:ext uri="{FF2B5EF4-FFF2-40B4-BE49-F238E27FC236}">
                <a16:creationId xmlns:a16="http://schemas.microsoft.com/office/drawing/2014/main" id="{6A55EA92-6EFD-6D71-AE7E-2A1908209ADA}"/>
              </a:ext>
            </a:extLst>
          </p:cNvPr>
          <p:cNvSpPr txBox="1"/>
          <p:nvPr/>
        </p:nvSpPr>
        <p:spPr>
          <a:xfrm>
            <a:off x="106328" y="5120569"/>
            <a:ext cx="1418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rgbClr val="FF0000"/>
                </a:solidFill>
                <a:latin typeface="Avenir Book" panose="02000503020000020003" pitchFamily="2" charset="0"/>
              </a:rPr>
              <a:t>* = </a:t>
            </a:r>
            <a:r>
              <a:rPr lang="hu-HU" sz="1400" dirty="0" err="1">
                <a:solidFill>
                  <a:srgbClr val="FF0000"/>
                </a:solidFill>
                <a:latin typeface="Avenir Book" panose="02000503020000020003" pitchFamily="2" charset="0"/>
              </a:rPr>
              <a:t>p</a:t>
            </a:r>
            <a:r>
              <a:rPr lang="hu-HU" sz="1400" dirty="0">
                <a:solidFill>
                  <a:srgbClr val="FF0000"/>
                </a:solidFill>
                <a:latin typeface="Avenir Book" panose="02000503020000020003" pitchFamily="2" charset="0"/>
              </a:rPr>
              <a:t>&lt;0,05</a:t>
            </a:r>
            <a:endParaRPr lang="hu-HU" sz="1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5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2B2-5691-43A9-97B7-AC564D6E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4655DE-DF95-72A4-3354-4085A336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463"/>
            <a:ext cx="12939068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hu-HU" sz="3200" dirty="0">
                <a:solidFill>
                  <a:srgbClr val="3071B8"/>
                </a:solidFill>
                <a:latin typeface="Grandview" panose="020B0502040204020203" pitchFamily="34" charset="0"/>
              </a:rPr>
              <a:t>	Eredmények </a:t>
            </a:r>
            <a:br>
              <a:rPr lang="hu-HU" sz="3200" dirty="0">
                <a:solidFill>
                  <a:srgbClr val="3071B8"/>
                </a:solidFill>
                <a:latin typeface="Grandview" panose="020B0502040204020203" pitchFamily="34" charset="0"/>
              </a:rPr>
            </a:br>
            <a:r>
              <a:rPr lang="hu-HU" sz="3200" dirty="0">
                <a:solidFill>
                  <a:srgbClr val="3071B8"/>
                </a:solidFill>
                <a:latin typeface="Grandview" panose="020B0502040204020203" pitchFamily="34" charset="0"/>
              </a:rPr>
              <a:t>		Konvencionális alvadási paraméterek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AED9FD0-0FC1-C1D3-EB18-EBA2FEE7D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4" r="24085" b="11765"/>
          <a:stretch>
            <a:fillRect/>
          </a:stretch>
        </p:blipFill>
        <p:spPr>
          <a:xfrm>
            <a:off x="9195859" y="2842854"/>
            <a:ext cx="2798716" cy="282385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EC19368-29A1-EA29-9D55-A937A0ABA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83" r="24085" b="11766"/>
          <a:stretch>
            <a:fillRect/>
          </a:stretch>
        </p:blipFill>
        <p:spPr>
          <a:xfrm>
            <a:off x="206149" y="2791293"/>
            <a:ext cx="2796751" cy="28238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8BBEF28-1F97-75D2-40F1-5711C46649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83" r="24085" b="11766"/>
          <a:stretch>
            <a:fillRect/>
          </a:stretch>
        </p:blipFill>
        <p:spPr>
          <a:xfrm>
            <a:off x="6191043" y="2811858"/>
            <a:ext cx="2796751" cy="282385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2F33792-885C-FD8A-4840-C1E18C8F14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34" r="24085" b="11774"/>
          <a:stretch>
            <a:fillRect/>
          </a:stretch>
        </p:blipFill>
        <p:spPr>
          <a:xfrm>
            <a:off x="3102192" y="2812104"/>
            <a:ext cx="2778769" cy="282361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1DEC12A9-CFE7-424C-D363-51D3D1009A34}"/>
              </a:ext>
            </a:extLst>
          </p:cNvPr>
          <p:cNvSpPr txBox="1"/>
          <p:nvPr/>
        </p:nvSpPr>
        <p:spPr>
          <a:xfrm>
            <a:off x="799390" y="3623533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BBBF40B-E845-0472-2F4F-02A10B9ED318}"/>
              </a:ext>
            </a:extLst>
          </p:cNvPr>
          <p:cNvSpPr txBox="1"/>
          <p:nvPr/>
        </p:nvSpPr>
        <p:spPr>
          <a:xfrm>
            <a:off x="945658" y="3359589"/>
            <a:ext cx="5065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*₂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EEF4053-9C71-AF39-4970-7F71694F0879}"/>
              </a:ext>
            </a:extLst>
          </p:cNvPr>
          <p:cNvSpPr txBox="1"/>
          <p:nvPr/>
        </p:nvSpPr>
        <p:spPr>
          <a:xfrm>
            <a:off x="3815210" y="2670433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*₄</a:t>
            </a:r>
          </a:p>
        </p:txBody>
      </p:sp>
      <p:sp>
        <p:nvSpPr>
          <p:cNvPr id="13" name="Bal oldali kapcsos zárójel 12">
            <a:extLst>
              <a:ext uri="{FF2B5EF4-FFF2-40B4-BE49-F238E27FC236}">
                <a16:creationId xmlns:a16="http://schemas.microsoft.com/office/drawing/2014/main" id="{56F5EE13-2580-CE12-704B-B61AD6C2DA5F}"/>
              </a:ext>
            </a:extLst>
          </p:cNvPr>
          <p:cNvSpPr/>
          <p:nvPr/>
        </p:nvSpPr>
        <p:spPr>
          <a:xfrm rot="5400000">
            <a:off x="9972376" y="3515379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Bal oldali kapcsos zárójel 15">
            <a:extLst>
              <a:ext uri="{FF2B5EF4-FFF2-40B4-BE49-F238E27FC236}">
                <a16:creationId xmlns:a16="http://schemas.microsoft.com/office/drawing/2014/main" id="{7B8064F5-4E4E-C4CE-3958-31FB7448C2D0}"/>
              </a:ext>
            </a:extLst>
          </p:cNvPr>
          <p:cNvSpPr/>
          <p:nvPr/>
        </p:nvSpPr>
        <p:spPr>
          <a:xfrm rot="5400000">
            <a:off x="10390230" y="2806624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91A539C-68D0-5519-1F6C-FD946B2A1390}"/>
              </a:ext>
            </a:extLst>
          </p:cNvPr>
          <p:cNvSpPr txBox="1"/>
          <p:nvPr/>
        </p:nvSpPr>
        <p:spPr>
          <a:xfrm>
            <a:off x="1229759" y="3134551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*₃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659D750-42F3-DED0-94E1-5D45390B1131}"/>
              </a:ext>
            </a:extLst>
          </p:cNvPr>
          <p:cNvSpPr txBox="1"/>
          <p:nvPr/>
        </p:nvSpPr>
        <p:spPr>
          <a:xfrm>
            <a:off x="4293764" y="3832888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*₅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B0A04E1-B496-B72A-A077-9A6D2ECC1752}"/>
              </a:ext>
            </a:extLst>
          </p:cNvPr>
          <p:cNvSpPr txBox="1"/>
          <p:nvPr/>
        </p:nvSpPr>
        <p:spPr>
          <a:xfrm>
            <a:off x="9900655" y="3388844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*₆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0CB9035-948C-31C7-0FCC-779D6F32EC91}"/>
              </a:ext>
            </a:extLst>
          </p:cNvPr>
          <p:cNvSpPr txBox="1"/>
          <p:nvPr/>
        </p:nvSpPr>
        <p:spPr>
          <a:xfrm>
            <a:off x="10171887" y="3890354"/>
            <a:ext cx="5065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*₇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E8ACC03-ABEC-B828-93DA-EBFC96AC89AA}"/>
              </a:ext>
            </a:extLst>
          </p:cNvPr>
          <p:cNvSpPr txBox="1"/>
          <p:nvPr/>
        </p:nvSpPr>
        <p:spPr>
          <a:xfrm>
            <a:off x="10678409" y="2807103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*₉</a:t>
            </a:r>
          </a:p>
        </p:txBody>
      </p:sp>
      <p:sp>
        <p:nvSpPr>
          <p:cNvPr id="23" name="Bal oldali kapcsos zárójel 22">
            <a:extLst>
              <a:ext uri="{FF2B5EF4-FFF2-40B4-BE49-F238E27FC236}">
                <a16:creationId xmlns:a16="http://schemas.microsoft.com/office/drawing/2014/main" id="{37B84F17-454A-F02C-AA17-E37CF1F3477F}"/>
              </a:ext>
            </a:extLst>
          </p:cNvPr>
          <p:cNvSpPr/>
          <p:nvPr/>
        </p:nvSpPr>
        <p:spPr>
          <a:xfrm rot="5400000">
            <a:off x="3893220" y="2816483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Bal oldali kapcsos zárójel 23">
            <a:extLst>
              <a:ext uri="{FF2B5EF4-FFF2-40B4-BE49-F238E27FC236}">
                <a16:creationId xmlns:a16="http://schemas.microsoft.com/office/drawing/2014/main" id="{96FBD302-173B-2108-4B23-15619DC65774}"/>
              </a:ext>
            </a:extLst>
          </p:cNvPr>
          <p:cNvSpPr/>
          <p:nvPr/>
        </p:nvSpPr>
        <p:spPr>
          <a:xfrm rot="5400000">
            <a:off x="10247421" y="4006896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Bal oldali kapcsos zárójel 24">
            <a:extLst>
              <a:ext uri="{FF2B5EF4-FFF2-40B4-BE49-F238E27FC236}">
                <a16:creationId xmlns:a16="http://schemas.microsoft.com/office/drawing/2014/main" id="{02A8F57D-EAB5-28DF-BA6B-C37991BBC95C}"/>
              </a:ext>
            </a:extLst>
          </p:cNvPr>
          <p:cNvSpPr/>
          <p:nvPr/>
        </p:nvSpPr>
        <p:spPr>
          <a:xfrm rot="5400000">
            <a:off x="996730" y="3334842"/>
            <a:ext cx="145904" cy="653660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Bal oldali kapcsos zárójel 25">
            <a:extLst>
              <a:ext uri="{FF2B5EF4-FFF2-40B4-BE49-F238E27FC236}">
                <a16:creationId xmlns:a16="http://schemas.microsoft.com/office/drawing/2014/main" id="{B9262C7A-44B1-835A-A782-E0B8AEBDD426}"/>
              </a:ext>
            </a:extLst>
          </p:cNvPr>
          <p:cNvSpPr/>
          <p:nvPr/>
        </p:nvSpPr>
        <p:spPr>
          <a:xfrm rot="5400000">
            <a:off x="10739325" y="2486516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98535AA3-008C-E614-21D5-058C1FF4BBC8}"/>
              </a:ext>
            </a:extLst>
          </p:cNvPr>
          <p:cNvSpPr txBox="1"/>
          <p:nvPr/>
        </p:nvSpPr>
        <p:spPr>
          <a:xfrm>
            <a:off x="10349765" y="3111533"/>
            <a:ext cx="395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*₈</a:t>
            </a:r>
          </a:p>
        </p:txBody>
      </p:sp>
      <p:sp>
        <p:nvSpPr>
          <p:cNvPr id="29" name="Bal oldali kapcsos zárójel 28">
            <a:extLst>
              <a:ext uri="{FF2B5EF4-FFF2-40B4-BE49-F238E27FC236}">
                <a16:creationId xmlns:a16="http://schemas.microsoft.com/office/drawing/2014/main" id="{226F7D84-8499-BCD0-D315-EA6D66562C43}"/>
              </a:ext>
            </a:extLst>
          </p:cNvPr>
          <p:cNvSpPr/>
          <p:nvPr/>
        </p:nvSpPr>
        <p:spPr>
          <a:xfrm rot="5400000">
            <a:off x="868058" y="3744516"/>
            <a:ext cx="97716" cy="348129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ACFB4E08-ED71-5DF2-02D6-E69EA25D196F}"/>
              </a:ext>
            </a:extLst>
          </p:cNvPr>
          <p:cNvSpPr txBox="1"/>
          <p:nvPr/>
        </p:nvSpPr>
        <p:spPr>
          <a:xfrm>
            <a:off x="10958954" y="2490992"/>
            <a:ext cx="4490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*₁₀</a:t>
            </a:r>
          </a:p>
        </p:txBody>
      </p:sp>
      <p:sp>
        <p:nvSpPr>
          <p:cNvPr id="34" name="Bal oldali kapcsos zárójel 33">
            <a:extLst>
              <a:ext uri="{FF2B5EF4-FFF2-40B4-BE49-F238E27FC236}">
                <a16:creationId xmlns:a16="http://schemas.microsoft.com/office/drawing/2014/main" id="{59AAEFCF-CCE4-1568-9F93-184B2C76E53C}"/>
              </a:ext>
            </a:extLst>
          </p:cNvPr>
          <p:cNvSpPr/>
          <p:nvPr/>
        </p:nvSpPr>
        <p:spPr>
          <a:xfrm rot="5400000">
            <a:off x="1286878" y="2798505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Bal oldali kapcsos zárójel 39">
            <a:extLst>
              <a:ext uri="{FF2B5EF4-FFF2-40B4-BE49-F238E27FC236}">
                <a16:creationId xmlns:a16="http://schemas.microsoft.com/office/drawing/2014/main" id="{A01F06D9-3557-8526-738C-2CD659A1DF24}"/>
              </a:ext>
            </a:extLst>
          </p:cNvPr>
          <p:cNvSpPr/>
          <p:nvPr/>
        </p:nvSpPr>
        <p:spPr>
          <a:xfrm rot="5400000">
            <a:off x="4312039" y="3506904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Bal oldali kapcsos zárójel 40">
            <a:extLst>
              <a:ext uri="{FF2B5EF4-FFF2-40B4-BE49-F238E27FC236}">
                <a16:creationId xmlns:a16="http://schemas.microsoft.com/office/drawing/2014/main" id="{940909BB-DCF6-83E7-B444-F4C05C4F427F}"/>
              </a:ext>
            </a:extLst>
          </p:cNvPr>
          <p:cNvSpPr/>
          <p:nvPr/>
        </p:nvSpPr>
        <p:spPr>
          <a:xfrm rot="5400000">
            <a:off x="11006689" y="2177245"/>
            <a:ext cx="145904" cy="1233956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3481E380-0707-678A-C8D3-9CFA836A2346}"/>
              </a:ext>
            </a:extLst>
          </p:cNvPr>
          <p:cNvSpPr txBox="1"/>
          <p:nvPr/>
        </p:nvSpPr>
        <p:spPr>
          <a:xfrm>
            <a:off x="477807" y="5556766"/>
            <a:ext cx="2532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AA968454-897D-C7E4-A357-9C1A37EF7806}"/>
              </a:ext>
            </a:extLst>
          </p:cNvPr>
          <p:cNvSpPr txBox="1"/>
          <p:nvPr/>
        </p:nvSpPr>
        <p:spPr>
          <a:xfrm>
            <a:off x="61995" y="2238783"/>
            <a:ext cx="624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INR</a:t>
            </a:r>
            <a:endParaRPr lang="hu-HU" dirty="0"/>
          </a:p>
        </p:txBody>
      </p: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4B548A66-4F4E-AF16-FF60-B0B1E49810F4}"/>
              </a:ext>
            </a:extLst>
          </p:cNvPr>
          <p:cNvSpPr txBox="1"/>
          <p:nvPr/>
        </p:nvSpPr>
        <p:spPr>
          <a:xfrm>
            <a:off x="6096000" y="2237387"/>
            <a:ext cx="1962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Fibrinogén</a:t>
            </a:r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dirty="0" err="1">
                <a:solidFill>
                  <a:srgbClr val="225388"/>
                </a:solidFill>
                <a:latin typeface="Avenir Next" panose="020B0503020202020204" pitchFamily="34" charset="0"/>
              </a:rPr>
              <a:t>g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dirty="0"/>
          </a:p>
        </p:txBody>
      </p: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039FC03C-0197-0257-A4C9-3C28E5ECF801}"/>
              </a:ext>
            </a:extLst>
          </p:cNvPr>
          <p:cNvSpPr txBox="1"/>
          <p:nvPr/>
        </p:nvSpPr>
        <p:spPr>
          <a:xfrm>
            <a:off x="8428579" y="2237387"/>
            <a:ext cx="382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Thrombocyta</a:t>
            </a:r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(Giga/l)</a:t>
            </a:r>
            <a:endParaRPr lang="hu-HU" sz="12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2D9E821B-3BC2-1369-B3E1-18F62820AF84}"/>
              </a:ext>
            </a:extLst>
          </p:cNvPr>
          <p:cNvSpPr txBox="1"/>
          <p:nvPr/>
        </p:nvSpPr>
        <p:spPr>
          <a:xfrm>
            <a:off x="1904182" y="2235032"/>
            <a:ext cx="382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D-</a:t>
            </a:r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dimer</a:t>
            </a:r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dirty="0" err="1">
                <a:solidFill>
                  <a:srgbClr val="225388"/>
                </a:solidFill>
                <a:latin typeface="Avenir Next" panose="020B0503020202020204" pitchFamily="34" charset="0"/>
              </a:rPr>
              <a:t>ng</a:t>
            </a:r>
            <a:r>
              <a:rPr lang="hu-HU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sz="12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52D7AF8C-769E-5D9F-EC77-FCE6CB3446D4}"/>
              </a:ext>
            </a:extLst>
          </p:cNvPr>
          <p:cNvSpPr txBox="1"/>
          <p:nvPr/>
        </p:nvSpPr>
        <p:spPr>
          <a:xfrm>
            <a:off x="6501622" y="5579355"/>
            <a:ext cx="2532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852293E2-990D-6A64-39C4-7BD7E0DE3546}"/>
              </a:ext>
            </a:extLst>
          </p:cNvPr>
          <p:cNvSpPr txBox="1"/>
          <p:nvPr/>
        </p:nvSpPr>
        <p:spPr>
          <a:xfrm>
            <a:off x="9585970" y="5608327"/>
            <a:ext cx="2532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D63B086F-5872-5313-720C-6E40410D311A}"/>
              </a:ext>
            </a:extLst>
          </p:cNvPr>
          <p:cNvSpPr txBox="1"/>
          <p:nvPr/>
        </p:nvSpPr>
        <p:spPr>
          <a:xfrm>
            <a:off x="3472355" y="5577331"/>
            <a:ext cx="2532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pic>
        <p:nvPicPr>
          <p:cNvPr id="7172" name="Picture 4" descr="Hands of Laboratory Assistant Loading Sample Tubes for Coagulation Test  Analysis and Inputing Data To Coagulation Stock Image - Image of analyze,  specimen: 90819405">
            <a:extLst>
              <a:ext uri="{FF2B5EF4-FFF2-40B4-BE49-F238E27FC236}">
                <a16:creationId xmlns:a16="http://schemas.microsoft.com/office/drawing/2014/main" id="{EC02610F-F9B0-3EB5-2673-B5E32EC50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9" b="96442" l="30125" r="99750">
                        <a14:foregroundMark x1="31500" y1="72659" x2="43125" y2="75281"/>
                        <a14:foregroundMark x1="46678" y1="77206" x2="49000" y2="78464"/>
                        <a14:foregroundMark x1="43125" y1="75281" x2="45612" y2="76628"/>
                        <a14:foregroundMark x1="45496" y1="76975" x2="30500" y2="70599"/>
                        <a14:foregroundMark x1="49000" y1="78464" x2="46433" y2="77373"/>
                        <a14:foregroundMark x1="30500" y1="70599" x2="29375" y2="61236"/>
                        <a14:foregroundMark x1="29375" y1="61236" x2="34875" y2="55056"/>
                        <a14:foregroundMark x1="34875" y1="55056" x2="50000" y2="61798"/>
                        <a14:foregroundMark x1="50000" y1="61798" x2="48625" y2="53371"/>
                        <a14:foregroundMark x1="48625" y1="53371" x2="53375" y2="52622"/>
                        <a14:foregroundMark x1="53375" y1="52622" x2="56875" y2="61798"/>
                        <a14:foregroundMark x1="56875" y1="61798" x2="57875" y2="52622"/>
                        <a14:foregroundMark x1="65125" y1="68727" x2="60125" y2="67790"/>
                        <a14:foregroundMark x1="60125" y1="67790" x2="61500" y2="76592"/>
                        <a14:foregroundMark x1="61500" y1="76592" x2="62000" y2="68352"/>
                        <a14:foregroundMark x1="62000" y1="68352" x2="54500" y2="65730"/>
                        <a14:foregroundMark x1="54500" y1="65730" x2="69375" y2="81835"/>
                        <a14:foregroundMark x1="69375" y1="81835" x2="79750" y2="82959"/>
                        <a14:foregroundMark x1="79750" y1="82959" x2="87250" y2="79588"/>
                        <a14:foregroundMark x1="87250" y1="79588" x2="95750" y2="85393"/>
                        <a14:foregroundMark x1="95750" y1="85393" x2="99750" y2="85768"/>
                        <a14:foregroundMark x1="67750" y1="88764" x2="73000" y2="89888"/>
                        <a14:foregroundMark x1="73000" y1="89888" x2="68000" y2="89888"/>
                        <a14:foregroundMark x1="68000" y1="89888" x2="76000" y2="92697"/>
                        <a14:foregroundMark x1="90375" y1="92135" x2="93375" y2="96442"/>
                        <a14:foregroundMark x1="49672" y1="70768" x2="49817" y2="70075"/>
                        <a14:foregroundMark x1="48375" y1="76966" x2="48598" y2="75899"/>
                        <a14:foregroundMark x1="68000" y1="62172" x2="68000" y2="67041"/>
                        <a14:foregroundMark x1="32625" y1="58614" x2="32500" y2="65730"/>
                        <a14:foregroundMark x1="32500" y1="65730" x2="32125" y2="58240"/>
                        <a14:foregroundMark x1="32125" y1="58240" x2="32625" y2="53933"/>
                        <a14:foregroundMark x1="30625" y1="74719" x2="40750" y2="76592"/>
                        <a14:foregroundMark x1="40750" y1="76592" x2="50625" y2="81835"/>
                        <a14:foregroundMark x1="45886" y1="75808" x2="44000" y2="73408"/>
                        <a14:foregroundMark x1="50474" y1="81643" x2="46879" y2="77070"/>
                        <a14:foregroundMark x1="50625" y1="81835" x2="50496" y2="81671"/>
                        <a14:foregroundMark x1="44000" y1="73408" x2="36750" y2="70974"/>
                        <a14:foregroundMark x1="36750" y1="70974" x2="30875" y2="73596"/>
                        <a14:foregroundMark x1="30875" y1="73596" x2="30125" y2="74719"/>
                        <a14:foregroundMark x1="67500" y1="52622" x2="69625" y2="52996"/>
                        <a14:foregroundMark x1="57750" y1="49625" x2="59125" y2="50375"/>
                        <a14:foregroundMark x1="63000" y1="50749" x2="65500" y2="52060"/>
                        <a14:foregroundMark x1="58625" y1="50187" x2="59625" y2="49625"/>
                        <a14:foregroundMark x1="60250" y1="51124" x2="57125" y2="50187"/>
                        <a14:foregroundMark x1="52000" y1="49251" x2="53750" y2="48315"/>
                        <a14:foregroundMark x1="47125" y1="48502" x2="48875" y2="47566"/>
                        <a14:foregroundMark x1="59500" y1="50749" x2="60375" y2="50749"/>
                        <a14:foregroundMark x1="58000" y1="49625" x2="59375" y2="49438"/>
                        <a14:foregroundMark x1="45125" y1="70037" x2="53500" y2="81086"/>
                        <a14:foregroundMark x1="53500" y1="81086" x2="45500" y2="76966"/>
                        <a14:foregroundMark x1="45500" y1="76966" x2="53250" y2="72846"/>
                        <a14:foregroundMark x1="53250" y1="72846" x2="49250" y2="65356"/>
                        <a14:foregroundMark x1="49250" y1="65356" x2="54875" y2="63670"/>
                        <a14:foregroundMark x1="54875" y1="63670" x2="50125" y2="61985"/>
                        <a14:foregroundMark x1="50125" y1="61985" x2="49625" y2="61236"/>
                        <a14:foregroundMark x1="45750" y1="66854" x2="61625" y2="69850"/>
                        <a14:foregroundMark x1="61625" y1="69850" x2="66250" y2="67790"/>
                        <a14:foregroundMark x1="66250" y1="67790" x2="61375" y2="64419"/>
                        <a14:foregroundMark x1="61375" y1="64419" x2="63500" y2="70037"/>
                        <a14:foregroundMark x1="34375" y1="56554" x2="31750" y2="52434"/>
                        <a14:foregroundMark x1="47000" y1="54120" x2="47125" y2="52247"/>
                        <a14:backgroundMark x1="51000" y1="71348" x2="51007" y2="71740"/>
                        <a14:backgroundMark x1="50125" y1="44569" x2="55625" y2="44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1242" r="-6816" b="-1242"/>
          <a:stretch>
            <a:fillRect/>
          </a:stretch>
        </p:blipFill>
        <p:spPr bwMode="auto">
          <a:xfrm flipH="1">
            <a:off x="-198009" y="379620"/>
            <a:ext cx="2102190" cy="18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Kép 68">
            <a:extLst>
              <a:ext uri="{FF2B5EF4-FFF2-40B4-BE49-F238E27FC236}">
                <a16:creationId xmlns:a16="http://schemas.microsoft.com/office/drawing/2014/main" id="{B5286321-2FC1-5CF8-3CED-357994B5C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917" y="257303"/>
            <a:ext cx="2702599" cy="1069160"/>
          </a:xfrm>
          <a:prstGeom prst="rect">
            <a:avLst/>
          </a:prstGeom>
        </p:spPr>
      </p:pic>
      <p:pic>
        <p:nvPicPr>
          <p:cNvPr id="71" name="Kép 70">
            <a:extLst>
              <a:ext uri="{FF2B5EF4-FFF2-40B4-BE49-F238E27FC236}">
                <a16:creationId xmlns:a16="http://schemas.microsoft.com/office/drawing/2014/main" id="{79C37A29-1B74-0AFE-B5EE-5D99A3862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0344" y="1284787"/>
            <a:ext cx="1320800" cy="558800"/>
          </a:xfrm>
          <a:prstGeom prst="rect">
            <a:avLst/>
          </a:prstGeom>
        </p:spPr>
      </p:pic>
      <p:pic>
        <p:nvPicPr>
          <p:cNvPr id="73" name="Kép 72">
            <a:extLst>
              <a:ext uri="{FF2B5EF4-FFF2-40B4-BE49-F238E27FC236}">
                <a16:creationId xmlns:a16="http://schemas.microsoft.com/office/drawing/2014/main" id="{B23C36A2-ECD8-BD51-48EC-DF489758A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1" y="5975155"/>
            <a:ext cx="1435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0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875C5-FC2D-26F7-91B0-C7E82CBB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C4780ED3-364A-450A-667D-F16A17B7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366" y="0"/>
            <a:ext cx="1892372" cy="114957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0A9CFB3-E569-38A9-1115-2925E19F02C0}"/>
              </a:ext>
            </a:extLst>
          </p:cNvPr>
          <p:cNvSpPr txBox="1"/>
          <p:nvPr/>
        </p:nvSpPr>
        <p:spPr>
          <a:xfrm>
            <a:off x="6867422" y="3733070"/>
            <a:ext cx="5760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TPA tesztek eredményeinek átalgai alapján készített </a:t>
            </a:r>
            <a:r>
              <a:rPr lang="hu-HU" sz="14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reprezentítv</a:t>
            </a:r>
            <a:r>
              <a:rPr lang="hu-HU" sz="14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ábra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484526-5E76-F6C3-EA36-F8631E1E96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0" t="5948" r="4672" b="3774"/>
          <a:stretch/>
        </p:blipFill>
        <p:spPr>
          <a:xfrm>
            <a:off x="7828366" y="1096272"/>
            <a:ext cx="4000372" cy="2666915"/>
          </a:xfrm>
          <a:prstGeom prst="rect">
            <a:avLst/>
          </a:prstGeom>
        </p:spPr>
      </p:pic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02D3350A-83B7-E534-289A-22C9862EE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754392"/>
              </p:ext>
            </p:extLst>
          </p:nvPr>
        </p:nvGraphicFramePr>
        <p:xfrm>
          <a:off x="6467748" y="4243286"/>
          <a:ext cx="5536277" cy="17683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3916">
                  <a:extLst>
                    <a:ext uri="{9D8B030D-6E8A-4147-A177-3AD203B41FA5}">
                      <a16:colId xmlns:a16="http://schemas.microsoft.com/office/drawing/2014/main" val="2046698118"/>
                    </a:ext>
                  </a:extLst>
                </a:gridCol>
                <a:gridCol w="1747614">
                  <a:extLst>
                    <a:ext uri="{9D8B030D-6E8A-4147-A177-3AD203B41FA5}">
                      <a16:colId xmlns:a16="http://schemas.microsoft.com/office/drawing/2014/main" val="3172339127"/>
                    </a:ext>
                  </a:extLst>
                </a:gridCol>
                <a:gridCol w="1773509">
                  <a:extLst>
                    <a:ext uri="{9D8B030D-6E8A-4147-A177-3AD203B41FA5}">
                      <a16:colId xmlns:a16="http://schemas.microsoft.com/office/drawing/2014/main" val="1445909915"/>
                    </a:ext>
                  </a:extLst>
                </a:gridCol>
                <a:gridCol w="591238">
                  <a:extLst>
                    <a:ext uri="{9D8B030D-6E8A-4147-A177-3AD203B41FA5}">
                      <a16:colId xmlns:a16="http://schemas.microsoft.com/office/drawing/2014/main" val="2227735300"/>
                    </a:ext>
                  </a:extLst>
                </a:gridCol>
              </a:tblGrid>
              <a:tr h="5314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 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400" kern="100" dirty="0" err="1">
                          <a:effectLst/>
                          <a:latin typeface="Avenir Next" panose="020B0503020202020204" pitchFamily="34" charset="0"/>
                        </a:rPr>
                        <a:t>Urosepsis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400" kern="100" dirty="0" err="1">
                          <a:effectLst/>
                          <a:latin typeface="Avenir Next" panose="020B0503020202020204" pitchFamily="34" charset="0"/>
                        </a:rPr>
                        <a:t>Pneumonia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hu-HU" sz="1400" kern="100" dirty="0" err="1">
                          <a:effectLst/>
                          <a:latin typeface="Avenir Next" panose="020B0503020202020204" pitchFamily="34" charset="0"/>
                        </a:rPr>
                        <a:t>p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75426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hu-HU" sz="1400" dirty="0">
                          <a:latin typeface="Avenir Next" panose="020B0503020202020204" pitchFamily="34" charset="0"/>
                        </a:rPr>
                        <a:t>T₁ </a:t>
                      </a: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TPA LT (s) 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437.5 (294.3–763.3)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310.5 (263.5–427.5)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0.190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3438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hu-HU" sz="1400" dirty="0">
                          <a:latin typeface="Avenir Next" panose="020B0503020202020204" pitchFamily="34" charset="0"/>
                        </a:rPr>
                        <a:t>T₂</a:t>
                      </a: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 TPA LT (s)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309.0 (282.0–408.8)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369.0 (277.3–480.8)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0.404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01089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hu-HU" sz="1400" dirty="0">
                          <a:latin typeface="Avenir Next" panose="020B0503020202020204" pitchFamily="34" charset="0"/>
                        </a:rPr>
                        <a:t>T₃ </a:t>
                      </a: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TPA LT (s)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305.0 (271.0–367.5)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553.0 (443.0–598.0)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hu-HU" sz="1400" kern="100" dirty="0">
                          <a:effectLst/>
                          <a:latin typeface="Avenir Next" panose="020B0503020202020204" pitchFamily="34" charset="0"/>
                        </a:rPr>
                        <a:t>0.016</a:t>
                      </a:r>
                      <a:endParaRPr lang="hu-HU" sz="14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5520" marR="5552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95048"/>
                  </a:ext>
                </a:extLst>
              </a:tr>
            </a:tbl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0059149D-50AC-58AB-BD40-F028B184EBB3}"/>
              </a:ext>
            </a:extLst>
          </p:cNvPr>
          <p:cNvSpPr txBox="1"/>
          <p:nvPr/>
        </p:nvSpPr>
        <p:spPr>
          <a:xfrm>
            <a:off x="8121684" y="787836"/>
            <a:ext cx="88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225388"/>
                </a:solidFill>
                <a:latin typeface="Avenir Next" panose="020B0503020202020204" pitchFamily="34" charset="0"/>
              </a:rPr>
              <a:t>1. nap</a:t>
            </a:r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C8280B0-9378-9774-378B-FB68CCF6906A}"/>
              </a:ext>
            </a:extLst>
          </p:cNvPr>
          <p:cNvSpPr txBox="1"/>
          <p:nvPr/>
        </p:nvSpPr>
        <p:spPr>
          <a:xfrm>
            <a:off x="9384999" y="787836"/>
            <a:ext cx="88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3</a:t>
            </a:r>
            <a:r>
              <a:rPr lang="hu-HU" sz="1800" b="1" dirty="0">
                <a:solidFill>
                  <a:srgbClr val="225388"/>
                </a:solidFill>
                <a:latin typeface="Avenir Next" panose="020B0503020202020204" pitchFamily="34" charset="0"/>
              </a:rPr>
              <a:t>. nap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B1A25E7-3390-817B-F270-501738A39470}"/>
              </a:ext>
            </a:extLst>
          </p:cNvPr>
          <p:cNvSpPr txBox="1"/>
          <p:nvPr/>
        </p:nvSpPr>
        <p:spPr>
          <a:xfrm>
            <a:off x="10711955" y="787836"/>
            <a:ext cx="88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225388"/>
                </a:solidFill>
                <a:latin typeface="Avenir Next" panose="020B0503020202020204" pitchFamily="34" charset="0"/>
              </a:rPr>
              <a:t>5. nap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3879A1F-56B8-E0C4-34EE-289798132DAC}"/>
              </a:ext>
            </a:extLst>
          </p:cNvPr>
          <p:cNvSpPr txBox="1"/>
          <p:nvPr/>
        </p:nvSpPr>
        <p:spPr>
          <a:xfrm>
            <a:off x="6649663" y="6416551"/>
            <a:ext cx="6195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bg1"/>
                </a:solidFill>
                <a:latin typeface="Avenir Next" panose="020B0503020202020204" pitchFamily="34" charset="0"/>
              </a:rPr>
              <a:t>Az értékeket mediánnal és </a:t>
            </a:r>
            <a:r>
              <a:rPr lang="hu-HU" sz="1400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interkvartilis</a:t>
            </a:r>
            <a:r>
              <a:rPr lang="hu-HU" sz="1400" i="1" dirty="0">
                <a:solidFill>
                  <a:schemeClr val="bg1"/>
                </a:solidFill>
                <a:latin typeface="Avenir Next" panose="020B0503020202020204" pitchFamily="34" charset="0"/>
              </a:rPr>
              <a:t> tartománnyal (Q1–Q3) adtuk meg</a:t>
            </a:r>
          </a:p>
        </p:txBody>
      </p:sp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F850D97D-E31E-356D-F3B0-2B765E0E3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141787"/>
              </p:ext>
            </p:extLst>
          </p:nvPr>
        </p:nvGraphicFramePr>
        <p:xfrm>
          <a:off x="95340" y="4243286"/>
          <a:ext cx="5620172" cy="18095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40825">
                  <a:extLst>
                    <a:ext uri="{9D8B030D-6E8A-4147-A177-3AD203B41FA5}">
                      <a16:colId xmlns:a16="http://schemas.microsoft.com/office/drawing/2014/main" val="2046698118"/>
                    </a:ext>
                  </a:extLst>
                </a:gridCol>
                <a:gridCol w="1591147">
                  <a:extLst>
                    <a:ext uri="{9D8B030D-6E8A-4147-A177-3AD203B41FA5}">
                      <a16:colId xmlns:a16="http://schemas.microsoft.com/office/drawing/2014/main" val="3172339127"/>
                    </a:ext>
                  </a:extLst>
                </a:gridCol>
                <a:gridCol w="1724150">
                  <a:extLst>
                    <a:ext uri="{9D8B030D-6E8A-4147-A177-3AD203B41FA5}">
                      <a16:colId xmlns:a16="http://schemas.microsoft.com/office/drawing/2014/main" val="1445909915"/>
                    </a:ext>
                  </a:extLst>
                </a:gridCol>
                <a:gridCol w="664050">
                  <a:extLst>
                    <a:ext uri="{9D8B030D-6E8A-4147-A177-3AD203B41FA5}">
                      <a16:colId xmlns:a16="http://schemas.microsoft.com/office/drawing/2014/main" val="2227735300"/>
                    </a:ext>
                  </a:extLst>
                </a:gridCol>
              </a:tblGrid>
              <a:tr h="543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 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</a:rPr>
                        <a:t>Urosepsis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</a:rPr>
                        <a:t>Pneumonia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</a:rPr>
                        <a:t>p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75426"/>
                  </a:ext>
                </a:extLst>
              </a:tr>
              <a:tr h="4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600" i="0" dirty="0">
                          <a:latin typeface="Avenir Next" panose="020B0503020202020204" pitchFamily="34" charset="0"/>
                        </a:rPr>
                        <a:t>T₁ </a:t>
                      </a:r>
                      <a:r>
                        <a:rPr lang="hu-HU" sz="1500" i="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</a:t>
                      </a:r>
                      <a:r>
                        <a:rPr lang="hu-HU" sz="1500" i="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MCF (mm)</a:t>
                      </a:r>
                      <a:endParaRPr lang="hu-HU" sz="1500" i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29.5 (24.5–36.0)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 (23.0–33.0)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0.348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3438"/>
                  </a:ext>
                </a:extLst>
              </a:tr>
              <a:tr h="4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600" i="0" dirty="0">
                          <a:latin typeface="Avenir Next" panose="020B0503020202020204" pitchFamily="34" charset="0"/>
                        </a:rPr>
                        <a:t>T₂ </a:t>
                      </a:r>
                      <a:r>
                        <a:rPr lang="hu-HU" sz="1500" i="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</a:t>
                      </a:r>
                      <a:r>
                        <a:rPr lang="hu-HU" sz="1500" i="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MCF (mm)</a:t>
                      </a:r>
                      <a:endParaRPr lang="hu-HU" sz="1500" i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 (24.5–33.3)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 (24.0–35.0)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0.748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01089"/>
                  </a:ext>
                </a:extLst>
              </a:tr>
              <a:tr h="4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600" i="0" dirty="0">
                          <a:latin typeface="Avenir Next" panose="020B0503020202020204" pitchFamily="34" charset="0"/>
                        </a:rPr>
                        <a:t>T₃ </a:t>
                      </a:r>
                      <a:r>
                        <a:rPr lang="hu-HU" sz="1500" i="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</a:t>
                      </a:r>
                      <a:r>
                        <a:rPr lang="hu-HU" sz="1500" i="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MCF (mm)</a:t>
                      </a:r>
                      <a:endParaRPr lang="hu-HU" sz="1500" i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 (26.0–28.3)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 (30.5–33.0)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0.122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95048"/>
                  </a:ext>
                </a:extLst>
              </a:tr>
            </a:tbl>
          </a:graphicData>
        </a:graphic>
      </p:graphicFrame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52B15E60-C054-F499-6A06-038B1361B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040151"/>
              </p:ext>
            </p:extLst>
          </p:nvPr>
        </p:nvGraphicFramePr>
        <p:xfrm>
          <a:off x="95340" y="2000976"/>
          <a:ext cx="5620172" cy="17683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30823">
                  <a:extLst>
                    <a:ext uri="{9D8B030D-6E8A-4147-A177-3AD203B41FA5}">
                      <a16:colId xmlns:a16="http://schemas.microsoft.com/office/drawing/2014/main" val="2046698118"/>
                    </a:ext>
                  </a:extLst>
                </a:gridCol>
                <a:gridCol w="1623527">
                  <a:extLst>
                    <a:ext uri="{9D8B030D-6E8A-4147-A177-3AD203B41FA5}">
                      <a16:colId xmlns:a16="http://schemas.microsoft.com/office/drawing/2014/main" val="3172339127"/>
                    </a:ext>
                  </a:extLst>
                </a:gridCol>
                <a:gridCol w="1698329">
                  <a:extLst>
                    <a:ext uri="{9D8B030D-6E8A-4147-A177-3AD203B41FA5}">
                      <a16:colId xmlns:a16="http://schemas.microsoft.com/office/drawing/2014/main" val="1445909915"/>
                    </a:ext>
                  </a:extLst>
                </a:gridCol>
                <a:gridCol w="667493">
                  <a:extLst>
                    <a:ext uri="{9D8B030D-6E8A-4147-A177-3AD203B41FA5}">
                      <a16:colId xmlns:a16="http://schemas.microsoft.com/office/drawing/2014/main" val="2227735300"/>
                    </a:ext>
                  </a:extLst>
                </a:gridCol>
              </a:tblGrid>
              <a:tr h="531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 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</a:rPr>
                        <a:t>Urosepsis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</a:rPr>
                        <a:t>Pneumonia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 err="1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75426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600" dirty="0">
                          <a:latin typeface="Avenir Next" panose="020B0503020202020204" pitchFamily="34" charset="0"/>
                        </a:rPr>
                        <a:t>T₁ </a:t>
                      </a: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Ex CT (s)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77.5 (69.8–105.5)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73.00 (61.0–83.0)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0.322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3438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600" dirty="0">
                          <a:latin typeface="Avenir Next" panose="020B0503020202020204" pitchFamily="34" charset="0"/>
                        </a:rPr>
                        <a:t>T₂</a:t>
                      </a: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 Ex CT (s)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56.0 (49.5–75.5)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72.00 (66.0–79.0)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0.253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01089"/>
                  </a:ext>
                </a:extLst>
              </a:tr>
              <a:tr h="412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400" dirty="0">
                          <a:latin typeface="Avenir Next" panose="020B0503020202020204" pitchFamily="34" charset="0"/>
                        </a:rPr>
                        <a:t>T₃ </a:t>
                      </a: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Ex CT (s)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58.5 (49.0–68.8)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78.0 (66.5–85.5)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hu-HU" sz="1500" kern="100" dirty="0">
                          <a:effectLst/>
                          <a:latin typeface="Avenir Next" panose="020B0503020202020204" pitchFamily="34" charset="0"/>
                        </a:rPr>
                        <a:t>0.222</a:t>
                      </a:r>
                      <a:endParaRPr lang="hu-HU" sz="15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734" marR="62734" marT="0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95048"/>
                  </a:ext>
                </a:extLst>
              </a:tr>
            </a:tbl>
          </a:graphicData>
        </a:graphic>
      </p:graphicFrame>
      <p:sp>
        <p:nvSpPr>
          <p:cNvPr id="20" name="Szövegdoboz 19">
            <a:extLst>
              <a:ext uri="{FF2B5EF4-FFF2-40B4-BE49-F238E27FC236}">
                <a16:creationId xmlns:a16="http://schemas.microsoft.com/office/drawing/2014/main" id="{B1501C14-6E21-0BC4-86C2-D3D34B11B6CC}"/>
              </a:ext>
            </a:extLst>
          </p:cNvPr>
          <p:cNvSpPr txBox="1"/>
          <p:nvPr/>
        </p:nvSpPr>
        <p:spPr>
          <a:xfrm>
            <a:off x="47789" y="3564552"/>
            <a:ext cx="6195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400" i="1" dirty="0">
              <a:solidFill>
                <a:schemeClr val="bg2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Ref. tart.:  38-65 sec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4D0042E-6036-FE42-31A7-83EF63D0C8B2}"/>
              </a:ext>
            </a:extLst>
          </p:cNvPr>
          <p:cNvSpPr txBox="1"/>
          <p:nvPr/>
        </p:nvSpPr>
        <p:spPr>
          <a:xfrm>
            <a:off x="1630" y="6051976"/>
            <a:ext cx="6195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Ref. tart.:  9-27 mm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769F8BE5-829B-301B-85C6-79EA9D7E9C72}"/>
              </a:ext>
            </a:extLst>
          </p:cNvPr>
          <p:cNvSpPr txBox="1"/>
          <p:nvPr/>
        </p:nvSpPr>
        <p:spPr>
          <a:xfrm>
            <a:off x="6512798" y="1593542"/>
            <a:ext cx="131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endParaRPr lang="hu-HU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6AE2B57-5812-0897-E625-CBB8CE241970}"/>
              </a:ext>
            </a:extLst>
          </p:cNvPr>
          <p:cNvSpPr txBox="1"/>
          <p:nvPr/>
        </p:nvSpPr>
        <p:spPr>
          <a:xfrm>
            <a:off x="6446264" y="2898584"/>
            <a:ext cx="1561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endParaRPr lang="hu-HU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9FADFF2C-D677-4739-B329-6A505099DFBC}"/>
              </a:ext>
            </a:extLst>
          </p:cNvPr>
          <p:cNvSpPr txBox="1"/>
          <p:nvPr/>
        </p:nvSpPr>
        <p:spPr>
          <a:xfrm>
            <a:off x="25914" y="6416551"/>
            <a:ext cx="6241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T₁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: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U”n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=16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” 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=17, </a:t>
            </a:r>
            <a:r>
              <a:rPr lang="hu-HU" sz="1600" i="1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T₂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: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U”n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=12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” 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=13, </a:t>
            </a:r>
            <a:r>
              <a:rPr lang="hu-HU" sz="1600" i="1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T₃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: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U”n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=6 ”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P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” </a:t>
            </a:r>
            <a:r>
              <a:rPr lang="hu-HU" sz="1600" dirty="0" err="1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n</a:t>
            </a:r>
            <a:r>
              <a:rPr lang="hu-HU" sz="1600" dirty="0">
                <a:solidFill>
                  <a:schemeClr val="bg1">
                    <a:lumMod val="95000"/>
                  </a:schemeClr>
                </a:solidFill>
                <a:latin typeface="Avenir Next" panose="020B0503020202020204" pitchFamily="34" charset="0"/>
              </a:rPr>
              <a:t>=7</a:t>
            </a:r>
          </a:p>
        </p:txBody>
      </p:sp>
      <p:sp>
        <p:nvSpPr>
          <p:cNvPr id="30" name="Cím 1">
            <a:extLst>
              <a:ext uri="{FF2B5EF4-FFF2-40B4-BE49-F238E27FC236}">
                <a16:creationId xmlns:a16="http://schemas.microsoft.com/office/drawing/2014/main" id="{8732D274-61F0-FCA4-280F-27DFB251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6" y="545520"/>
            <a:ext cx="7935088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	Eredmények  </a:t>
            </a:r>
            <a:b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</a:br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POCT mérések</a:t>
            </a:r>
          </a:p>
        </p:txBody>
      </p:sp>
      <p:pic>
        <p:nvPicPr>
          <p:cNvPr id="9220" name="Picture 4" descr="ClotPro® - Amimedical">
            <a:extLst>
              <a:ext uri="{FF2B5EF4-FFF2-40B4-BE49-F238E27FC236}">
                <a16:creationId xmlns:a16="http://schemas.microsoft.com/office/drawing/2014/main" id="{F5F4311B-6619-F390-2182-B6D0529E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500">
                        <a14:foregroundMark x1="49667" y1="26667" x2="39500" y2="23667"/>
                        <a14:foregroundMark x1="39500" y1="23667" x2="31167" y2="29000"/>
                        <a14:foregroundMark x1="31167" y1="29000" x2="57333" y2="47167"/>
                        <a14:foregroundMark x1="57333" y1="47167" x2="69500" y2="38833"/>
                        <a14:foregroundMark x1="69500" y1="38833" x2="61333" y2="35000"/>
                        <a14:foregroundMark x1="61333" y1="35000" x2="47167" y2="41833"/>
                        <a14:foregroundMark x1="47167" y1="41833" x2="55000" y2="45500"/>
                        <a14:foregroundMark x1="55000" y1="45500" x2="48333" y2="32667"/>
                        <a14:foregroundMark x1="48333" y1="32667" x2="34167" y2="32833"/>
                        <a14:foregroundMark x1="34167" y1="32833" x2="27667" y2="40500"/>
                        <a14:foregroundMark x1="27667" y1="40500" x2="31167" y2="27167"/>
                        <a14:foregroundMark x1="31167" y1="27167" x2="63333" y2="37000"/>
                        <a14:foregroundMark x1="73667" y1="31167" x2="71167" y2="19167"/>
                        <a14:foregroundMark x1="71167" y1="19167" x2="56000" y2="17833"/>
                        <a14:foregroundMark x1="56000" y1="17833" x2="48667" y2="24500"/>
                        <a14:foregroundMark x1="48667" y1="24500" x2="49000" y2="33333"/>
                        <a14:foregroundMark x1="49000" y1="33333" x2="58167" y2="36833"/>
                        <a14:foregroundMark x1="58167" y1="36833" x2="53667" y2="20333"/>
                        <a14:foregroundMark x1="53667" y1="20333" x2="34000" y2="19333"/>
                        <a14:foregroundMark x1="34000" y1="19333" x2="23667" y2="22167"/>
                        <a14:foregroundMark x1="23667" y1="22167" x2="21500" y2="32167"/>
                        <a14:foregroundMark x1="21500" y1="32167" x2="23333" y2="39833"/>
                        <a14:foregroundMark x1="23333" y1="39833" x2="61000" y2="50833"/>
                        <a14:foregroundMark x1="61000" y1="50833" x2="71833" y2="50333"/>
                        <a14:foregroundMark x1="71833" y1="50333" x2="74000" y2="41000"/>
                        <a14:foregroundMark x1="74000" y1="41000" x2="70833" y2="25500"/>
                        <a14:foregroundMark x1="70833" y1="25500" x2="51500" y2="20667"/>
                        <a14:foregroundMark x1="51500" y1="20667" x2="20500" y2="32000"/>
                        <a14:foregroundMark x1="20500" y1="32000" x2="18667" y2="41333"/>
                        <a14:foregroundMark x1="18667" y1="41333" x2="24667" y2="49500"/>
                        <a14:foregroundMark x1="24667" y1="49500" x2="46167" y2="51667"/>
                        <a14:foregroundMark x1="46167" y1="51667" x2="67500" y2="48333"/>
                        <a14:foregroundMark x1="67500" y1="48333" x2="67500" y2="48333"/>
                        <a14:foregroundMark x1="51667" y1="50833" x2="38167" y2="48667"/>
                        <a14:foregroundMark x1="38167" y1="48667" x2="32833" y2="44000"/>
                        <a14:foregroundMark x1="32833" y1="44000" x2="25167" y2="43167"/>
                        <a14:foregroundMark x1="25167" y1="43167" x2="21333" y2="35333"/>
                        <a14:foregroundMark x1="21333" y1="35333" x2="24500" y2="18000"/>
                        <a14:foregroundMark x1="24500" y1="18000" x2="52667" y2="13333"/>
                        <a14:foregroundMark x1="52667" y1="13333" x2="69167" y2="18167"/>
                        <a14:foregroundMark x1="69167" y1="18167" x2="75667" y2="23333"/>
                        <a14:foregroundMark x1="75667" y1="23333" x2="74667" y2="50333"/>
                        <a14:foregroundMark x1="38667" y1="45500" x2="27167" y2="44000"/>
                        <a14:foregroundMark x1="27167" y1="44000" x2="20167" y2="46500"/>
                        <a14:foregroundMark x1="20167" y1="46500" x2="42333" y2="43833"/>
                        <a14:foregroundMark x1="42333" y1="43833" x2="43333" y2="35667"/>
                        <a14:foregroundMark x1="43333" y1="35667" x2="28833" y2="50000"/>
                        <a14:foregroundMark x1="28833" y1="50000" x2="37000" y2="39000"/>
                        <a14:foregroundMark x1="37000" y1="39000" x2="55000" y2="32000"/>
                        <a14:foregroundMark x1="55000" y1="32000" x2="46333" y2="29833"/>
                        <a14:foregroundMark x1="46333" y1="29833" x2="48500" y2="18000"/>
                        <a14:foregroundMark x1="48500" y1="18000" x2="40500" y2="17333"/>
                        <a14:foregroundMark x1="40500" y1="17333" x2="39667" y2="17000"/>
                        <a14:foregroundMark x1="17000" y1="73000" x2="17000" y2="72833"/>
                        <a14:foregroundMark x1="77833" y1="71667" x2="80500" y2="72833"/>
                        <a14:foregroundMark x1="81333" y1="57167" x2="82667" y2="49833"/>
                        <a14:foregroundMark x1="82667" y1="49833" x2="86667" y2="43000"/>
                        <a14:foregroundMark x1="86667" y1="43000" x2="87833" y2="50167"/>
                        <a14:foregroundMark x1="87833" y1="50167" x2="89500" y2="32167"/>
                        <a14:foregroundMark x1="87500" y1="29167" x2="89167" y2="50667"/>
                        <a14:foregroundMark x1="89167" y1="50667" x2="88833" y2="52000"/>
                        <a14:foregroundMark x1="88833" y1="29167" x2="88667" y2="44667"/>
                        <a14:foregroundMark x1="88667" y1="44667" x2="91167" y2="37000"/>
                        <a14:foregroundMark x1="91167" y1="37000" x2="89667" y2="29667"/>
                        <a14:foregroundMark x1="89667" y1="29667" x2="90333" y2="36667"/>
                        <a14:foregroundMark x1="90333" y1="36667" x2="89667" y2="39500"/>
                        <a14:foregroundMark x1="87833" y1="50000" x2="92500" y2="29833"/>
                        <a14:foregroundMark x1="92500" y1="29833" x2="90000" y2="28333"/>
                        <a14:foregroundMark x1="14667" y1="72500" x2="221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02" y="-208652"/>
            <a:ext cx="2800361" cy="28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9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808C-678B-C607-3D97-08123096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88E90AA6-488E-C204-5F58-306F81DA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1044"/>
            <a:ext cx="12208625" cy="7620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775A19B7-4540-5110-ADE3-B595284B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480" y="1674062"/>
            <a:ext cx="863600" cy="7112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2D1D692-183B-2E2B-F349-B31C829C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51" y="523446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— Különbség az alvadásban</a:t>
            </a:r>
            <a:b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</a:br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      </a:t>
            </a:r>
            <a:r>
              <a:rPr lang="hu-HU" sz="3600" dirty="0">
                <a:solidFill>
                  <a:srgbClr val="3071B8"/>
                </a:solidFill>
                <a:latin typeface="Grandview" panose="020B0502040204020203" pitchFamily="34" charset="0"/>
              </a:rPr>
              <a:t>Máj vagy a vese miatt?</a:t>
            </a:r>
            <a:endParaRPr lang="hu-HU" dirty="0">
              <a:solidFill>
                <a:srgbClr val="3071B8"/>
              </a:solidFill>
              <a:latin typeface="Grandview" panose="020B0502040204020203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2B01EF8-932A-8BCA-C48F-96E520787263}"/>
              </a:ext>
            </a:extLst>
          </p:cNvPr>
          <p:cNvSpPr txBox="1"/>
          <p:nvPr/>
        </p:nvSpPr>
        <p:spPr>
          <a:xfrm>
            <a:off x="199915" y="1803697"/>
            <a:ext cx="20182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225388"/>
                </a:solidFill>
                <a:latin typeface="Avenir Next" panose="020B0503020202020204" pitchFamily="34" charset="0"/>
              </a:rPr>
              <a:t>SIC </a:t>
            </a:r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score</a:t>
            </a:r>
            <a:endParaRPr lang="hu-HU" b="1" dirty="0">
              <a:solidFill>
                <a:srgbClr val="225388"/>
              </a:solidFill>
              <a:latin typeface="Avenir Next" panose="020B0503020202020204" pitchFamily="34" charset="0"/>
            </a:endParaRPr>
          </a:p>
          <a:p>
            <a:pPr algn="ctr"/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Sepsis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induced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 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coagulopathy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score</a:t>
            </a:r>
            <a:endParaRPr lang="hu-HU" sz="1600" dirty="0"/>
          </a:p>
        </p:txBody>
      </p:sp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5B29693E-5844-3415-51C3-AA1217EC6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137014"/>
              </p:ext>
            </p:extLst>
          </p:nvPr>
        </p:nvGraphicFramePr>
        <p:xfrm>
          <a:off x="2477957" y="1524138"/>
          <a:ext cx="3169839" cy="1302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6373">
                  <a:extLst>
                    <a:ext uri="{9D8B030D-6E8A-4147-A177-3AD203B41FA5}">
                      <a16:colId xmlns:a16="http://schemas.microsoft.com/office/drawing/2014/main" val="1623341433"/>
                    </a:ext>
                  </a:extLst>
                </a:gridCol>
                <a:gridCol w="599604">
                  <a:extLst>
                    <a:ext uri="{9D8B030D-6E8A-4147-A177-3AD203B41FA5}">
                      <a16:colId xmlns:a16="http://schemas.microsoft.com/office/drawing/2014/main" val="1183498198"/>
                    </a:ext>
                  </a:extLst>
                </a:gridCol>
                <a:gridCol w="589694">
                  <a:extLst>
                    <a:ext uri="{9D8B030D-6E8A-4147-A177-3AD203B41FA5}">
                      <a16:colId xmlns:a16="http://schemas.microsoft.com/office/drawing/2014/main" val="3699435851"/>
                    </a:ext>
                  </a:extLst>
                </a:gridCol>
                <a:gridCol w="544168">
                  <a:extLst>
                    <a:ext uri="{9D8B030D-6E8A-4147-A177-3AD203B41FA5}">
                      <a16:colId xmlns:a16="http://schemas.microsoft.com/office/drawing/2014/main" val="310441347"/>
                    </a:ext>
                  </a:extLst>
                </a:gridCol>
              </a:tblGrid>
              <a:tr h="3256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hu-HU" sz="1200" u="none" strike="noStrike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0 pont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1 pont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2 pont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396749"/>
                  </a:ext>
                </a:extLst>
              </a:tr>
              <a:tr h="325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200" u="none" strike="noStrike" dirty="0" err="1">
                          <a:effectLst/>
                          <a:latin typeface="Avenir Next" panose="020B0503020202020204" pitchFamily="34" charset="0"/>
                        </a:rPr>
                        <a:t>Thrombocyta</a:t>
                      </a: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 (</a:t>
                      </a:r>
                      <a:r>
                        <a:rPr lang="hu-HU" sz="1200" u="none" strike="noStrike" dirty="0" err="1">
                          <a:effectLst/>
                          <a:latin typeface="Avenir Next" panose="020B0503020202020204" pitchFamily="34" charset="0"/>
                        </a:rPr>
                        <a:t>G</a:t>
                      </a: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/L)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≥ 150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&lt; 150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&lt; 100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289361"/>
                  </a:ext>
                </a:extLst>
              </a:tr>
              <a:tr h="325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 INR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≤ 1,2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1,2 – 1,4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&gt; 1,4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7100"/>
                  </a:ext>
                </a:extLst>
              </a:tr>
              <a:tr h="325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" panose="020B0503020202020204" pitchFamily="34" charset="0"/>
                        </a:rPr>
                        <a:t> SOFA pontszám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  <a:latin typeface="Avenir Next Condensed" panose="020B0506020202020204" pitchFamily="34" charset="0"/>
                        </a:rPr>
                        <a:t>0–1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 dirty="0">
                          <a:effectLst/>
                          <a:latin typeface="Avenir Next Condensed" panose="020B0506020202020204" pitchFamily="34" charset="0"/>
                        </a:rPr>
                        <a:t>≥ 3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venir Next Condensed" panose="020B0506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25665"/>
                  </a:ext>
                </a:extLst>
              </a:tr>
            </a:tbl>
          </a:graphicData>
        </a:graphic>
      </p:graphicFrame>
      <p:sp>
        <p:nvSpPr>
          <p:cNvPr id="18" name="Szövegdoboz 17">
            <a:extLst>
              <a:ext uri="{FF2B5EF4-FFF2-40B4-BE49-F238E27FC236}">
                <a16:creationId xmlns:a16="http://schemas.microsoft.com/office/drawing/2014/main" id="{B74498AF-06F1-CC85-304E-2761AD0261EA}"/>
              </a:ext>
            </a:extLst>
          </p:cNvPr>
          <p:cNvSpPr txBox="1"/>
          <p:nvPr/>
        </p:nvSpPr>
        <p:spPr>
          <a:xfrm>
            <a:off x="238552" y="3876049"/>
            <a:ext cx="1940960" cy="1499770"/>
          </a:xfrm>
          <a:prstGeom prst="rect">
            <a:avLst/>
          </a:prstGeom>
          <a:solidFill>
            <a:srgbClr val="B5523D">
              <a:alpha val="19271"/>
            </a:srgbClr>
          </a:solidFill>
          <a:ln w="12700">
            <a:solidFill>
              <a:srgbClr val="22538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hu-HU" sz="1500" b="1" i="0" u="none" strike="noStrike" dirty="0">
                <a:solidFill>
                  <a:srgbClr val="225388"/>
                </a:solidFill>
                <a:effectLst/>
                <a:latin typeface="Avenir Next" panose="020B0503020202020204" pitchFamily="34" charset="0"/>
              </a:rPr>
              <a:t>SIC</a:t>
            </a:r>
            <a:r>
              <a:rPr lang="hu-HU" sz="15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diagnózisa állítható fel ha:</a:t>
            </a:r>
            <a:endParaRPr lang="hu-HU" sz="15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hu-HU" sz="15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ha a pontszámok összege  ≥4 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B6239AAF-9320-6C3D-7C37-C3627A88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108032"/>
            <a:ext cx="3593432" cy="762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4232085-F859-6FF9-BEF7-ABF5880B74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32" t="-2876" r="24212" b="11627"/>
          <a:stretch>
            <a:fillRect/>
          </a:stretch>
        </p:blipFill>
        <p:spPr>
          <a:xfrm>
            <a:off x="2747563" y="3180536"/>
            <a:ext cx="2900233" cy="307110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691BEB7-ADCD-D2D7-295E-50E305ADF3BD}"/>
              </a:ext>
            </a:extLst>
          </p:cNvPr>
          <p:cNvSpPr txBox="1"/>
          <p:nvPr/>
        </p:nvSpPr>
        <p:spPr>
          <a:xfrm>
            <a:off x="3080963" y="6190483"/>
            <a:ext cx="33004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 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2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2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2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663B74D-C958-3179-819D-B4C9C3A4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9473" r="91895">
                        <a14:foregroundMark x1="11914" y1="56348" x2="10742" y2="48340"/>
                        <a14:foregroundMark x1="10742" y1="48340" x2="9570" y2="46094"/>
                        <a14:foregroundMark x1="91895" y1="33496" x2="91211" y2="30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05" y="844231"/>
            <a:ext cx="1547802" cy="15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4" descr="Generált kép">
            <a:extLst>
              <a:ext uri="{FF2B5EF4-FFF2-40B4-BE49-F238E27FC236}">
                <a16:creationId xmlns:a16="http://schemas.microsoft.com/office/drawing/2014/main" id="{98BF4E9E-9D79-A785-A33E-906CDE407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6602" y="34831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2E1D2FF7-ED4B-8E7B-3C9B-73B5DD3F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86" b="89899" l="3710" r="92833">
                        <a14:foregroundMark x1="39123" y1="82828" x2="35497" y2="61616"/>
                        <a14:foregroundMark x1="35497" y1="61616" x2="22175" y2="51263"/>
                        <a14:foregroundMark x1="22175" y1="51263" x2="9191" y2="54924"/>
                        <a14:foregroundMark x1="9191" y1="54924" x2="3710" y2="61616"/>
                        <a14:foregroundMark x1="54384" y1="86490" x2="66695" y2="66288"/>
                        <a14:foregroundMark x1="66695" y1="66288" x2="78078" y2="57702"/>
                        <a14:foregroundMark x1="78078" y1="57702" x2="77909" y2="78662"/>
                        <a14:foregroundMark x1="77909" y1="78662" x2="77319" y2="57323"/>
                        <a14:foregroundMark x1="77319" y1="57323" x2="80776" y2="36742"/>
                        <a14:foregroundMark x1="80776" y1="36742" x2="75632" y2="62247"/>
                        <a14:foregroundMark x1="75632" y1="62247" x2="63659" y2="55934"/>
                        <a14:foregroundMark x1="63659" y1="55934" x2="55396" y2="40783"/>
                        <a14:foregroundMark x1="91484" y1="56944" x2="92917" y2="50631"/>
                        <a14:foregroundMark x1="21754" y1="12753" x2="20067" y2="8586"/>
                        <a14:foregroundMark x1="4047" y1="65152" x2="4047" y2="50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6198">
            <a:off x="10047358" y="5380126"/>
            <a:ext cx="1896987" cy="1266791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85E7732B-59A2-D5D4-0657-E0894B853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906" r="23690" b="13728"/>
          <a:stretch>
            <a:fillRect/>
          </a:stretch>
        </p:blipFill>
        <p:spPr>
          <a:xfrm>
            <a:off x="9770791" y="841877"/>
            <a:ext cx="2002326" cy="1969132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A25BD70D-E1AA-10F9-5BDF-958447219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6168" y="1705904"/>
            <a:ext cx="1983376" cy="2086119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F0D72820-EFD9-21DE-300F-6495FD800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7686" y="3153917"/>
            <a:ext cx="1999953" cy="2086119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BCCDC25E-274A-74E9-66C0-D8659B672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1926" y="4135459"/>
            <a:ext cx="1999766" cy="2086120"/>
          </a:xfrm>
          <a:prstGeom prst="rect">
            <a:avLst/>
          </a:prstGeom>
        </p:spPr>
      </p:pic>
      <p:sp>
        <p:nvSpPr>
          <p:cNvPr id="35" name="Szövegdoboz 34">
            <a:extLst>
              <a:ext uri="{FF2B5EF4-FFF2-40B4-BE49-F238E27FC236}">
                <a16:creationId xmlns:a16="http://schemas.microsoft.com/office/drawing/2014/main" id="{B11C50DA-4A00-1B8B-4F42-B277AAB4D373}"/>
              </a:ext>
            </a:extLst>
          </p:cNvPr>
          <p:cNvSpPr txBox="1"/>
          <p:nvPr/>
        </p:nvSpPr>
        <p:spPr>
          <a:xfrm rot="16200000">
            <a:off x="1319023" y="4680812"/>
            <a:ext cx="25467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solidFill>
                  <a:srgbClr val="225388"/>
                </a:solidFill>
                <a:latin typeface="Avenir Next" panose="020B0503020202020204" pitchFamily="34" charset="0"/>
              </a:rPr>
              <a:t>SIC </a:t>
            </a:r>
            <a:r>
              <a:rPr lang="hu-HU" sz="12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score</a:t>
            </a:r>
            <a:endParaRPr lang="hu-HU" sz="1200" b="1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E324AFF2-743F-7E71-E989-DD50F662FCA4}"/>
              </a:ext>
            </a:extLst>
          </p:cNvPr>
          <p:cNvSpPr txBox="1"/>
          <p:nvPr/>
        </p:nvSpPr>
        <p:spPr>
          <a:xfrm>
            <a:off x="7741700" y="6161792"/>
            <a:ext cx="1447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(U)                    (</a:t>
            </a:r>
            <a:r>
              <a:rPr lang="hu-HU" sz="11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100" b="1" dirty="0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675F30F8-27A9-4F55-C807-A38BECF8982A}"/>
              </a:ext>
            </a:extLst>
          </p:cNvPr>
          <p:cNvSpPr txBox="1"/>
          <p:nvPr/>
        </p:nvSpPr>
        <p:spPr>
          <a:xfrm>
            <a:off x="10240072" y="5179054"/>
            <a:ext cx="1300457" cy="2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(U)                    (</a:t>
            </a:r>
            <a:r>
              <a:rPr lang="hu-HU" sz="11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100" b="1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3372E28C-8508-D2B4-CD97-B0F60658DAED}"/>
              </a:ext>
            </a:extLst>
          </p:cNvPr>
          <p:cNvSpPr txBox="1"/>
          <p:nvPr/>
        </p:nvSpPr>
        <p:spPr>
          <a:xfrm>
            <a:off x="7700918" y="3753997"/>
            <a:ext cx="1300457" cy="2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(U)                    (</a:t>
            </a:r>
            <a:r>
              <a:rPr lang="hu-HU" sz="11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100" b="1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99C62ADA-1F45-6A2B-91CA-70BC214BE312}"/>
              </a:ext>
            </a:extLst>
          </p:cNvPr>
          <p:cNvSpPr txBox="1"/>
          <p:nvPr/>
        </p:nvSpPr>
        <p:spPr>
          <a:xfrm>
            <a:off x="10272240" y="2761284"/>
            <a:ext cx="1300457" cy="2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(U)                    (</a:t>
            </a:r>
            <a:r>
              <a:rPr lang="hu-HU" sz="11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100" b="1" dirty="0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7DCA620C-ABD8-A52B-24A4-54107E2A6B5F}"/>
              </a:ext>
            </a:extLst>
          </p:cNvPr>
          <p:cNvSpPr txBox="1"/>
          <p:nvPr/>
        </p:nvSpPr>
        <p:spPr>
          <a:xfrm rot="16200000">
            <a:off x="8665325" y="1695638"/>
            <a:ext cx="194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Hemoglobin 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(g/l)</a:t>
            </a:r>
            <a:endParaRPr lang="hu-HU" sz="9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57934F23-C232-5EE4-5206-8FF17001D94E}"/>
              </a:ext>
            </a:extLst>
          </p:cNvPr>
          <p:cNvSpPr txBox="1"/>
          <p:nvPr/>
        </p:nvSpPr>
        <p:spPr>
          <a:xfrm rot="16200000">
            <a:off x="6166974" y="2669655"/>
            <a:ext cx="194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Bilirubin 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sz="11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umol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sz="9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DAE98906-4CA7-C095-6602-8738C4DD505E}"/>
              </a:ext>
            </a:extLst>
          </p:cNvPr>
          <p:cNvSpPr txBox="1"/>
          <p:nvPr/>
        </p:nvSpPr>
        <p:spPr>
          <a:xfrm rot="16200000">
            <a:off x="8624196" y="4112455"/>
            <a:ext cx="194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Karbamid 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sz="1100" dirty="0" err="1">
                <a:solidFill>
                  <a:srgbClr val="225388"/>
                </a:solidFill>
                <a:latin typeface="Avenir Next" panose="020B0503020202020204" pitchFamily="34" charset="0"/>
              </a:rPr>
              <a:t>mmol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sz="9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C5859CA2-E552-AC1D-5B21-0962BFF3EBC0}"/>
              </a:ext>
            </a:extLst>
          </p:cNvPr>
          <p:cNvSpPr txBox="1"/>
          <p:nvPr/>
        </p:nvSpPr>
        <p:spPr>
          <a:xfrm rot="16200000">
            <a:off x="6109054" y="5062901"/>
            <a:ext cx="19493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solidFill>
                  <a:srgbClr val="225388"/>
                </a:solidFill>
                <a:latin typeface="Avenir Next" panose="020B0503020202020204" pitchFamily="34" charset="0"/>
              </a:rPr>
              <a:t>Kreatinin 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(</a:t>
            </a:r>
            <a:r>
              <a:rPr lang="hu-HU" sz="11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umol</a:t>
            </a:r>
            <a:r>
              <a:rPr lang="hu-HU" sz="1100" dirty="0">
                <a:solidFill>
                  <a:srgbClr val="225388"/>
                </a:solidFill>
                <a:latin typeface="Avenir Next" panose="020B0503020202020204" pitchFamily="34" charset="0"/>
              </a:rPr>
              <a:t>/l)</a:t>
            </a:r>
            <a:endParaRPr lang="hu-HU" sz="900" dirty="0">
              <a:solidFill>
                <a:srgbClr val="225388"/>
              </a:solidFill>
              <a:latin typeface="Avenir Next" panose="020B0503020202020204" pitchFamily="34" charset="0"/>
            </a:endParaRPr>
          </a:p>
        </p:txBody>
      </p:sp>
      <p:pic>
        <p:nvPicPr>
          <p:cNvPr id="45" name="Kép 44">
            <a:extLst>
              <a:ext uri="{FF2B5EF4-FFF2-40B4-BE49-F238E27FC236}">
                <a16:creationId xmlns:a16="http://schemas.microsoft.com/office/drawing/2014/main" id="{B77C3A3A-ABE8-0A39-98D0-10AF8222F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074" r="8118" b="39881"/>
          <a:stretch>
            <a:fillRect/>
          </a:stretch>
        </p:blipFill>
        <p:spPr>
          <a:xfrm>
            <a:off x="7406249" y="870701"/>
            <a:ext cx="1783294" cy="762000"/>
          </a:xfrm>
          <a:prstGeom prst="rect">
            <a:avLst/>
          </a:prstGeom>
        </p:spPr>
      </p:pic>
      <p:sp>
        <p:nvSpPr>
          <p:cNvPr id="50" name="Szövegdoboz 49">
            <a:extLst>
              <a:ext uri="{FF2B5EF4-FFF2-40B4-BE49-F238E27FC236}">
                <a16:creationId xmlns:a16="http://schemas.microsoft.com/office/drawing/2014/main" id="{05DC188E-EF39-E1E0-63A8-BC622D1AE570}"/>
              </a:ext>
            </a:extLst>
          </p:cNvPr>
          <p:cNvSpPr txBox="1"/>
          <p:nvPr/>
        </p:nvSpPr>
        <p:spPr>
          <a:xfrm>
            <a:off x="3467437" y="3177957"/>
            <a:ext cx="5530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*₂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5F2FDEE2-652F-73FC-4FE4-197863A56465}"/>
              </a:ext>
            </a:extLst>
          </p:cNvPr>
          <p:cNvSpPr txBox="1"/>
          <p:nvPr/>
        </p:nvSpPr>
        <p:spPr>
          <a:xfrm>
            <a:off x="3789595" y="2942477"/>
            <a:ext cx="4319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500" b="1" dirty="0">
                <a:solidFill>
                  <a:srgbClr val="FF0000"/>
                </a:solidFill>
              </a:rPr>
              <a:t>*₁</a:t>
            </a:r>
          </a:p>
        </p:txBody>
      </p:sp>
      <p:sp>
        <p:nvSpPr>
          <p:cNvPr id="52" name="Bal oldali kapcsos zárójel 51">
            <a:extLst>
              <a:ext uri="{FF2B5EF4-FFF2-40B4-BE49-F238E27FC236}">
                <a16:creationId xmlns:a16="http://schemas.microsoft.com/office/drawing/2014/main" id="{A4315617-22D8-D29F-DB48-F1EF004D2918}"/>
              </a:ext>
            </a:extLst>
          </p:cNvPr>
          <p:cNvSpPr/>
          <p:nvPr/>
        </p:nvSpPr>
        <p:spPr>
          <a:xfrm rot="5400000">
            <a:off x="3535359" y="3111146"/>
            <a:ext cx="145904" cy="713684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Bal oldali kapcsos zárójel 52">
            <a:extLst>
              <a:ext uri="{FF2B5EF4-FFF2-40B4-BE49-F238E27FC236}">
                <a16:creationId xmlns:a16="http://schemas.microsoft.com/office/drawing/2014/main" id="{FA96DB65-C0E2-C480-9F38-CD579067E14F}"/>
              </a:ext>
            </a:extLst>
          </p:cNvPr>
          <p:cNvSpPr/>
          <p:nvPr/>
        </p:nvSpPr>
        <p:spPr>
          <a:xfrm rot="5400000">
            <a:off x="3852151" y="2548165"/>
            <a:ext cx="145904" cy="1347268"/>
          </a:xfrm>
          <a:prstGeom prst="leftBrace">
            <a:avLst>
              <a:gd name="adj1" fmla="val 46402"/>
              <a:gd name="adj2" fmla="val 50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F613AB5-E305-C44C-DF00-1AC12599B1FB}"/>
              </a:ext>
            </a:extLst>
          </p:cNvPr>
          <p:cNvSpPr txBox="1"/>
          <p:nvPr/>
        </p:nvSpPr>
        <p:spPr>
          <a:xfrm>
            <a:off x="7141635" y="6567322"/>
            <a:ext cx="6109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i="1" dirty="0" err="1">
                <a:solidFill>
                  <a:schemeClr val="bg1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  <a:t>Matthijs</a:t>
            </a:r>
            <a:r>
              <a:rPr lang="hu-HU" sz="1200" i="1" dirty="0">
                <a:solidFill>
                  <a:schemeClr val="bg1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  <a:t> L. </a:t>
            </a:r>
            <a:r>
              <a:rPr lang="hu-HU" sz="12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Thrombosis</a:t>
            </a:r>
            <a:r>
              <a:rPr lang="hu-HU" sz="12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Research 237 (2024) 112–128 </a:t>
            </a:r>
            <a:r>
              <a:rPr lang="hu-HU" sz="1200" i="1" dirty="0">
                <a:solidFill>
                  <a:schemeClr val="bg1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  <a:t> </a:t>
            </a:r>
            <a:endParaRPr lang="hu-HU" sz="1200" i="1" dirty="0">
              <a:solidFill>
                <a:schemeClr val="bg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2582844-ED82-4AEA-B4CE-692A86B7AC93}"/>
              </a:ext>
            </a:extLst>
          </p:cNvPr>
          <p:cNvSpPr txBox="1"/>
          <p:nvPr/>
        </p:nvSpPr>
        <p:spPr>
          <a:xfrm>
            <a:off x="54233" y="6546373"/>
            <a:ext cx="38212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Iba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Annals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of </a:t>
            </a:r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Intensive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3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Care</a:t>
            </a:r>
            <a:r>
              <a:rPr lang="hu-HU" sz="13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(2024) 14:148 </a:t>
            </a:r>
          </a:p>
        </p:txBody>
      </p:sp>
    </p:spTree>
    <p:extLst>
      <p:ext uri="{BB962C8B-B14F-4D97-AF65-F5344CB8AC3E}">
        <p14:creationId xmlns:p14="http://schemas.microsoft.com/office/powerpoint/2010/main" val="179011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0BCF-E03B-2E8F-2E64-22CE37A22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09DBE91A-00A8-EB7E-7E86-E81498916DDF}"/>
              </a:ext>
            </a:extLst>
          </p:cNvPr>
          <p:cNvSpPr/>
          <p:nvPr/>
        </p:nvSpPr>
        <p:spPr>
          <a:xfrm>
            <a:off x="275786" y="2420544"/>
            <a:ext cx="8157709" cy="1010316"/>
          </a:xfrm>
          <a:prstGeom prst="roundRect">
            <a:avLst/>
          </a:prstGeom>
          <a:solidFill>
            <a:srgbClr val="4EA72D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225A4299-BB2F-7A59-49ED-3A592C2C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84" y="290028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— Kórokozók</a:t>
            </a: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07668DA5-D3F1-6AB0-830E-2679DB75E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36568"/>
              </p:ext>
            </p:extLst>
          </p:nvPr>
        </p:nvGraphicFramePr>
        <p:xfrm>
          <a:off x="6306973" y="3906251"/>
          <a:ext cx="5758074" cy="22973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52133">
                  <a:extLst>
                    <a:ext uri="{9D8B030D-6E8A-4147-A177-3AD203B41FA5}">
                      <a16:colId xmlns:a16="http://schemas.microsoft.com/office/drawing/2014/main" val="528608937"/>
                    </a:ext>
                  </a:extLst>
                </a:gridCol>
                <a:gridCol w="1958110">
                  <a:extLst>
                    <a:ext uri="{9D8B030D-6E8A-4147-A177-3AD203B41FA5}">
                      <a16:colId xmlns:a16="http://schemas.microsoft.com/office/drawing/2014/main" val="1331704418"/>
                    </a:ext>
                  </a:extLst>
                </a:gridCol>
                <a:gridCol w="1247831">
                  <a:extLst>
                    <a:ext uri="{9D8B030D-6E8A-4147-A177-3AD203B41FA5}">
                      <a16:colId xmlns:a16="http://schemas.microsoft.com/office/drawing/2014/main" val="3472502456"/>
                    </a:ext>
                  </a:extLst>
                </a:gridCol>
              </a:tblGrid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Baktérium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 Mintavételezés helye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 </a:t>
                      </a:r>
                      <a:r>
                        <a:rPr lang="hu-HU" sz="1450" b="0" i="0" kern="100" dirty="0" err="1">
                          <a:effectLst/>
                          <a:latin typeface="Avenir Next Medium" panose="020B0503020202020204" pitchFamily="34" charset="0"/>
                        </a:rPr>
                        <a:t>Gram</a:t>
                      </a: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 festés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641782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Pseudomonas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aeruginosa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BAL / trachea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727381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Legionella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pneumophila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>
                          <a:effectLst/>
                          <a:latin typeface="Avenir Next" panose="020B0503020202020204" pitchFamily="34" charset="0"/>
                        </a:rPr>
                        <a:t>BAL</a:t>
                      </a:r>
                      <a:endParaRPr lang="hu-HU" sz="145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031738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Escherichia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coli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Trachea 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504613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Streptococcus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parasanguinis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BAL / trachea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-pozitív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236501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Haemophilus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influenzae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BAL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342086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Staphylococcus</a:t>
                      </a: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kern="100" dirty="0" err="1">
                          <a:effectLst/>
                          <a:latin typeface="Avenir Next" panose="020B0503020202020204" pitchFamily="34" charset="0"/>
                        </a:rPr>
                        <a:t>aureus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trachea</a:t>
                      </a: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-pozitív</a:t>
                      </a:r>
                      <a:endParaRPr lang="hu-HU" sz="145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8358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AC846F74-AD8C-149B-2B24-BE1DD8D7E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90088"/>
            <a:ext cx="18473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hu-HU" sz="1500">
              <a:latin typeface="Avenir Next" panose="020B0503020202020204" pitchFamily="34" charset="0"/>
            </a:endParaRPr>
          </a:p>
        </p:txBody>
      </p:sp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AB1D8952-0F1F-4924-C045-6C672B496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5479"/>
              </p:ext>
            </p:extLst>
          </p:nvPr>
        </p:nvGraphicFramePr>
        <p:xfrm>
          <a:off x="337924" y="3906250"/>
          <a:ext cx="5758076" cy="22973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7910">
                  <a:extLst>
                    <a:ext uri="{9D8B030D-6E8A-4147-A177-3AD203B41FA5}">
                      <a16:colId xmlns:a16="http://schemas.microsoft.com/office/drawing/2014/main" val="1824797045"/>
                    </a:ext>
                  </a:extLst>
                </a:gridCol>
                <a:gridCol w="2096047">
                  <a:extLst>
                    <a:ext uri="{9D8B030D-6E8A-4147-A177-3AD203B41FA5}">
                      <a16:colId xmlns:a16="http://schemas.microsoft.com/office/drawing/2014/main" val="3681674515"/>
                    </a:ext>
                  </a:extLst>
                </a:gridCol>
                <a:gridCol w="1234119">
                  <a:extLst>
                    <a:ext uri="{9D8B030D-6E8A-4147-A177-3AD203B41FA5}">
                      <a16:colId xmlns:a16="http://schemas.microsoft.com/office/drawing/2014/main" val="3911867495"/>
                    </a:ext>
                  </a:extLst>
                </a:gridCol>
              </a:tblGrid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Baktérium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Mintavételezés helye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i="0" kern="100" dirty="0" err="1">
                          <a:effectLst/>
                          <a:latin typeface="Avenir Next Medium" panose="020B0503020202020204" pitchFamily="34" charset="0"/>
                        </a:rPr>
                        <a:t>Gram</a:t>
                      </a:r>
                      <a:r>
                        <a:rPr lang="hu-HU" sz="1450" b="0" i="0" kern="100" dirty="0">
                          <a:effectLst/>
                          <a:latin typeface="Avenir Next Medium" panose="020B0503020202020204" pitchFamily="34" charset="0"/>
                        </a:rPr>
                        <a:t>-festés</a:t>
                      </a:r>
                      <a:endParaRPr lang="hu-HU" sz="1450" b="0" i="0" kern="100" dirty="0">
                        <a:effectLst/>
                        <a:latin typeface="Avenir Next Medium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952988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Enterococcus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faecalis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vizelet /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-pozitív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196231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Escherichia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coli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vizelet /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622229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Enterobacter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cloacae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vizelet</a:t>
                      </a: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732124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Pseudomonas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aeruginosa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vizelet /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34446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Klebsiella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pneumoniae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626580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 Proteus </a:t>
                      </a: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mirabilis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u-HU" sz="1450" b="0" kern="100" dirty="0" err="1">
                          <a:effectLst/>
                          <a:latin typeface="Avenir Next" panose="020B0503020202020204" pitchFamily="34" charset="0"/>
                        </a:rPr>
                        <a:t>Gram</a:t>
                      </a:r>
                      <a:r>
                        <a:rPr lang="hu-HU" sz="1450" b="0" kern="100" dirty="0">
                          <a:effectLst/>
                          <a:latin typeface="Avenir Next" panose="020B0503020202020204" pitchFamily="34" charset="0"/>
                        </a:rPr>
                        <a:t>-negatív</a:t>
                      </a:r>
                      <a:endParaRPr lang="hu-HU" sz="1450" b="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100" marR="38100" marT="38100" marB="3810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96554"/>
                  </a:ext>
                </a:extLst>
              </a:tr>
            </a:tbl>
          </a:graphicData>
        </a:graphic>
      </p:graphicFrame>
      <p:pic>
        <p:nvPicPr>
          <p:cNvPr id="13315" name="Picture 3" descr="Hemoculture simulation bottles for training – Pristine Medical">
            <a:extLst>
              <a:ext uri="{FF2B5EF4-FFF2-40B4-BE49-F238E27FC236}">
                <a16:creationId xmlns:a16="http://schemas.microsoft.com/office/drawing/2014/main" id="{FD83EAC6-67B1-A6DE-EADA-2317ACEE2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0"/>
          <a:stretch>
            <a:fillRect/>
          </a:stretch>
        </p:blipFill>
        <p:spPr bwMode="auto">
          <a:xfrm rot="1373773">
            <a:off x="9483589" y="1008107"/>
            <a:ext cx="784600" cy="22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emoculture simulation bottles for training – Pristine Medical">
            <a:extLst>
              <a:ext uri="{FF2B5EF4-FFF2-40B4-BE49-F238E27FC236}">
                <a16:creationId xmlns:a16="http://schemas.microsoft.com/office/drawing/2014/main" id="{DCD906A7-64DE-657B-BC46-F07EDB5DF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5"/>
          <a:stretch>
            <a:fillRect/>
          </a:stretch>
        </p:blipFill>
        <p:spPr bwMode="auto">
          <a:xfrm rot="20450961" flipH="1">
            <a:off x="10711141" y="625686"/>
            <a:ext cx="1115461" cy="29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Tubo de vacío para orina 9 ml fondo cónico – AP MEDICAL SUMINISTROS MÉDICOS  AUXILIARES Y LABORATORIO">
            <a:extLst>
              <a:ext uri="{FF2B5EF4-FFF2-40B4-BE49-F238E27FC236}">
                <a16:creationId xmlns:a16="http://schemas.microsoft.com/office/drawing/2014/main" id="{010CBA2A-089F-7BCD-9C09-403C8D91F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00" y1="81778" x2="63556" y2="88000"/>
                        <a14:foregroundMark x1="61778" y1="83556" x2="60000" y2="86222"/>
                        <a14:foregroundMark x1="62667" y1="87556" x2="68444" y2="85333"/>
                        <a14:foregroundMark x1="65778" y1="77333" x2="59556" y2="80889"/>
                        <a14:foregroundMark x1="32889" y1="26667" x2="34222" y2="87111"/>
                        <a14:foregroundMark x1="34222" y1="87111" x2="39111" y2="25778"/>
                        <a14:foregroundMark x1="39111" y1="25778" x2="33333" y2="74667"/>
                        <a14:foregroundMark x1="33333" y1="74667" x2="36889" y2="21778"/>
                        <a14:foregroundMark x1="36889" y1="21778" x2="36000" y2="18667"/>
                        <a14:foregroundMark x1="32000" y1="81778" x2="31111" y2="88000"/>
                        <a14:foregroundMark x1="38222" y1="83111" x2="40444" y2="89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74"/>
          <a:stretch>
            <a:fillRect/>
          </a:stretch>
        </p:blipFill>
        <p:spPr bwMode="auto">
          <a:xfrm rot="2048240">
            <a:off x="9416393" y="-109298"/>
            <a:ext cx="1030859" cy="19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Optimising the yield from bronchoalveolar lavage on human participants in  infectious disease immunology research | Scientific Reports">
            <a:extLst>
              <a:ext uri="{FF2B5EF4-FFF2-40B4-BE49-F238E27FC236}">
                <a16:creationId xmlns:a16="http://schemas.microsoft.com/office/drawing/2014/main" id="{F25A4E6F-C670-9A3E-64C5-704D1E34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6" b="84533" l="73081" r="90379">
                        <a14:foregroundMark x1="84197" y1="81310" x2="87936" y2="75188"/>
                        <a14:foregroundMark x1="87936" y1="75188" x2="89930" y2="63588"/>
                        <a14:foregroundMark x1="89930" y1="63588" x2="89382" y2="9989"/>
                        <a14:foregroundMark x1="89382" y1="9989" x2="84148" y2="7519"/>
                        <a14:foregroundMark x1="84148" y1="7519" x2="77168" y2="22771"/>
                        <a14:foregroundMark x1="77168" y1="22771" x2="73081" y2="23308"/>
                        <a14:foregroundMark x1="73081" y1="23308" x2="78814" y2="10634"/>
                        <a14:foregroundMark x1="85693" y1="79270" x2="85344" y2="84640"/>
                        <a14:foregroundMark x1="87338" y1="14608" x2="89980" y2="7948"/>
                        <a14:foregroundMark x1="89980" y1="7948" x2="81705" y2="1396"/>
                        <a14:foregroundMark x1="81705" y1="1396" x2="80409" y2="2041"/>
                        <a14:foregroundMark x1="89781" y1="19656" x2="89382" y2="29323"/>
                        <a14:foregroundMark x1="89382" y1="29323" x2="90179" y2="23953"/>
                        <a14:foregroundMark x1="89781" y1="23953" x2="90279" y2="2449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3" r="8025" b="8333"/>
          <a:stretch>
            <a:fillRect/>
          </a:stretch>
        </p:blipFill>
        <p:spPr bwMode="auto">
          <a:xfrm flipH="1">
            <a:off x="11558959" y="1"/>
            <a:ext cx="633038" cy="17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62F67368-BC5C-C3C9-D835-1B36EB819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8169"/>
              </p:ext>
            </p:extLst>
          </p:nvPr>
        </p:nvGraphicFramePr>
        <p:xfrm>
          <a:off x="322685" y="1221812"/>
          <a:ext cx="8063912" cy="9137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9395">
                  <a:extLst>
                    <a:ext uri="{9D8B030D-6E8A-4147-A177-3AD203B41FA5}">
                      <a16:colId xmlns:a16="http://schemas.microsoft.com/office/drawing/2014/main" val="2739467956"/>
                    </a:ext>
                  </a:extLst>
                </a:gridCol>
                <a:gridCol w="1766454">
                  <a:extLst>
                    <a:ext uri="{9D8B030D-6E8A-4147-A177-3AD203B41FA5}">
                      <a16:colId xmlns:a16="http://schemas.microsoft.com/office/drawing/2014/main" val="1244364092"/>
                    </a:ext>
                  </a:extLst>
                </a:gridCol>
                <a:gridCol w="1710714">
                  <a:extLst>
                    <a:ext uri="{9D8B030D-6E8A-4147-A177-3AD203B41FA5}">
                      <a16:colId xmlns:a16="http://schemas.microsoft.com/office/drawing/2014/main" val="3384783241"/>
                    </a:ext>
                  </a:extLst>
                </a:gridCol>
                <a:gridCol w="927349">
                  <a:extLst>
                    <a:ext uri="{9D8B030D-6E8A-4147-A177-3AD203B41FA5}">
                      <a16:colId xmlns:a16="http://schemas.microsoft.com/office/drawing/2014/main" val="1314201787"/>
                    </a:ext>
                  </a:extLst>
                </a:gridCol>
              </a:tblGrid>
              <a:tr h="4568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b="1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T1</a:t>
                      </a: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Urosepsis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Pneumonia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2307"/>
                  </a:ext>
                </a:extLst>
              </a:tr>
              <a:tr h="4568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pozitivitás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50%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0%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&gt;0.001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224984"/>
                  </a:ext>
                </a:extLst>
              </a:tr>
            </a:tbl>
          </a:graphicData>
        </a:graphic>
      </p:graphicFrame>
      <p:sp>
        <p:nvSpPr>
          <p:cNvPr id="15" name="Szövegdoboz 14">
            <a:extLst>
              <a:ext uri="{FF2B5EF4-FFF2-40B4-BE49-F238E27FC236}">
                <a16:creationId xmlns:a16="http://schemas.microsoft.com/office/drawing/2014/main" id="{05283832-0B96-B1E5-8650-9201D394926A}"/>
              </a:ext>
            </a:extLst>
          </p:cNvPr>
          <p:cNvSpPr txBox="1"/>
          <p:nvPr/>
        </p:nvSpPr>
        <p:spPr>
          <a:xfrm>
            <a:off x="272781" y="3535915"/>
            <a:ext cx="131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5810964-094F-5FBA-EE1D-413313C54614}"/>
              </a:ext>
            </a:extLst>
          </p:cNvPr>
          <p:cNvSpPr txBox="1"/>
          <p:nvPr/>
        </p:nvSpPr>
        <p:spPr>
          <a:xfrm>
            <a:off x="6246471" y="3535915"/>
            <a:ext cx="1561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AE5E7CE-19AB-4FC2-7DF6-751C02C04315}"/>
              </a:ext>
            </a:extLst>
          </p:cNvPr>
          <p:cNvSpPr txBox="1"/>
          <p:nvPr/>
        </p:nvSpPr>
        <p:spPr>
          <a:xfrm>
            <a:off x="267286" y="2572991"/>
            <a:ext cx="811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2F71B8"/>
                </a:solidFill>
                <a:latin typeface="Avenir Next" panose="020B0503020202020204" pitchFamily="34" charset="0"/>
              </a:rPr>
              <a:t>A mérések idején levett mikrobiológiai leoltásokból tenyészett kórokozók mindkét csoportban </a:t>
            </a:r>
            <a:r>
              <a:rPr lang="hu-HU" sz="2000" b="1" dirty="0">
                <a:solidFill>
                  <a:srgbClr val="2F71B8"/>
                </a:solidFill>
                <a:latin typeface="Avenir Next Demi Bold" panose="020B0503020202020204" pitchFamily="34" charset="0"/>
              </a:rPr>
              <a:t>döntően </a:t>
            </a:r>
            <a:r>
              <a:rPr lang="hu-HU" sz="2000" b="1" dirty="0" err="1">
                <a:solidFill>
                  <a:srgbClr val="2F71B8"/>
                </a:solidFill>
                <a:latin typeface="Avenir Next Demi Bold" panose="020B0503020202020204" pitchFamily="34" charset="0"/>
              </a:rPr>
              <a:t>gram</a:t>
            </a:r>
            <a:r>
              <a:rPr lang="hu-HU" sz="2000" b="1" dirty="0">
                <a:solidFill>
                  <a:srgbClr val="2F71B8"/>
                </a:solidFill>
                <a:latin typeface="Avenir Next Demi Bold" panose="020B0503020202020204" pitchFamily="34" charset="0"/>
              </a:rPr>
              <a:t>-negatívak </a:t>
            </a:r>
            <a:r>
              <a:rPr lang="hu-HU" sz="2000" dirty="0">
                <a:solidFill>
                  <a:srgbClr val="2F71B8"/>
                </a:solidFill>
                <a:latin typeface="Avenir Next" panose="020B0503020202020204" pitchFamily="34" charset="0"/>
              </a:rPr>
              <a:t>voltak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EF876DF-91C1-6558-E86A-BBD3284FF04D}"/>
              </a:ext>
            </a:extLst>
          </p:cNvPr>
          <p:cNvSpPr txBox="1"/>
          <p:nvPr/>
        </p:nvSpPr>
        <p:spPr>
          <a:xfrm>
            <a:off x="337924" y="6431512"/>
            <a:ext cx="694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>
                <a:solidFill>
                  <a:schemeClr val="bg1"/>
                </a:solidFill>
                <a:latin typeface="Avenir Next" panose="020B0503020202020204" pitchFamily="34" charset="0"/>
              </a:rPr>
              <a:t>A két csoport leoltásai közül az első 6 leggyakrabban előforduló kórokozó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5A015CE-A62E-A63D-A7F8-9C79B2FD610E}"/>
              </a:ext>
            </a:extLst>
          </p:cNvPr>
          <p:cNvSpPr txBox="1"/>
          <p:nvPr/>
        </p:nvSpPr>
        <p:spPr>
          <a:xfrm>
            <a:off x="2333326" y="3625462"/>
            <a:ext cx="3837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Nebojša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Lađevic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́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.: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Arch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Biol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1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Sci</a:t>
            </a:r>
            <a:r>
              <a:rPr lang="hu-HU" sz="11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2021;73(2):205-214 </a:t>
            </a:r>
          </a:p>
        </p:txBody>
      </p:sp>
    </p:spTree>
    <p:extLst>
      <p:ext uri="{BB962C8B-B14F-4D97-AF65-F5344CB8AC3E}">
        <p14:creationId xmlns:p14="http://schemas.microsoft.com/office/powerpoint/2010/main" val="305318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62A93-0C57-A125-8B02-FCFF0D58A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033A854-17B1-B941-CBF5-AA5613620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171" y="893730"/>
            <a:ext cx="1536700" cy="8128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7757891-73E9-02C8-611D-9E6EB863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Megbeszélés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A08E784-1E87-CBD6-6DB7-DA6C4BD4E57B}"/>
              </a:ext>
            </a:extLst>
          </p:cNvPr>
          <p:cNvSpPr txBox="1"/>
          <p:nvPr/>
        </p:nvSpPr>
        <p:spPr>
          <a:xfrm>
            <a:off x="220132" y="817530"/>
            <a:ext cx="11642739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Mindkét betegségben hasonló állapotsúlyossággal kerültek a betegek intenzív osztályra</a:t>
            </a:r>
          </a:p>
          <a:p>
            <a:pPr algn="r">
              <a:lnSpc>
                <a:spcPct val="150000"/>
              </a:lnSpc>
            </a:pP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Verboom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DM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J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Intensive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Care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2019 Aug 29;7:46.</a:t>
            </a:r>
            <a:endParaRPr lang="hu-HU" sz="2000" dirty="0">
              <a:latin typeface="Avenir Next" panose="020B05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Az állapotjavulást jól követték az APACHE II és SAPS II pontszámok, amik a 3. és 5. napon szignifikáns különbséget mutattak a két csoport között			</a:t>
            </a:r>
          </a:p>
          <a:p>
            <a:pPr algn="r">
              <a:lnSpc>
                <a:spcPct val="150000"/>
              </a:lnSpc>
            </a:pP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Godinjak A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.: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Acta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Med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Acad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2016 Nov;45(2):97-103.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Az </a:t>
            </a:r>
            <a:r>
              <a:rPr lang="hu-HU" sz="2000" dirty="0" err="1">
                <a:latin typeface="Avenir Next" panose="020B0503020202020204" pitchFamily="34" charset="0"/>
              </a:rPr>
              <a:t>uroszeptikus</a:t>
            </a:r>
            <a:r>
              <a:rPr lang="hu-HU" sz="2000" dirty="0">
                <a:latin typeface="Avenir Next" panose="020B0503020202020204" pitchFamily="34" charset="0"/>
              </a:rPr>
              <a:t> betegek szignifikánsan kevesebb ideig igényeltek ITO-s terápiát</a:t>
            </a:r>
          </a:p>
          <a:p>
            <a:pPr algn="r">
              <a:lnSpc>
                <a:spcPct val="150000"/>
              </a:lnSpc>
            </a:pPr>
            <a:r>
              <a:rPr lang="hu-HU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Quiang</a:t>
            </a:r>
            <a:r>
              <a:rPr lang="hu-H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X-H </a:t>
            </a:r>
            <a:r>
              <a:rPr lang="hu-HU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.: </a:t>
            </a:r>
            <a:r>
              <a:rPr lang="de-DE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BioMed</a:t>
            </a:r>
            <a:r>
              <a:rPr lang="de-DE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Res </a:t>
            </a:r>
            <a:r>
              <a:rPr lang="de-DE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Int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de-DE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2016 Feb 3</a:t>
            </a:r>
            <a:r>
              <a:rPr lang="hu-HU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      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A gyulladásos értékek közül a PCT, CRP és NLR értékben volt szignifikáns különbség..... 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latin typeface="Avenir Next" panose="020B0503020202020204" pitchFamily="34" charset="0"/>
              </a:rPr>
              <a:t>           .......</a:t>
            </a:r>
            <a:r>
              <a:rPr lang="hu-HU" sz="2000" dirty="0" err="1">
                <a:latin typeface="Avenir Next" panose="020B0503020202020204" pitchFamily="34" charset="0"/>
              </a:rPr>
              <a:t>Bakterémia</a:t>
            </a:r>
            <a:r>
              <a:rPr lang="hu-HU" sz="2000" dirty="0">
                <a:latin typeface="Avenir Next" panose="020B0503020202020204" pitchFamily="34" charset="0"/>
              </a:rPr>
              <a:t> jelentősége? .......Sebészi infekciókontrol?.......</a:t>
            </a:r>
          </a:p>
          <a:p>
            <a:pPr algn="r">
              <a:lnSpc>
                <a:spcPct val="150000"/>
              </a:lnSpc>
            </a:pPr>
            <a:r>
              <a:rPr lang="hu-HU" sz="2000" dirty="0"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Wagenlehner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FM, Int J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Antimicrob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Agents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2011;38,       Seri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J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Clinica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Chimica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Acta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2012, 413;21–22,</a:t>
            </a:r>
            <a:r>
              <a:rPr lang="hu-HU" sz="2000" dirty="0">
                <a:latin typeface="Avenir Next" panose="020B0503020202020204" pitchFamily="34" charset="0"/>
              </a:rPr>
              <a:t>      </a:t>
            </a:r>
          </a:p>
          <a:p>
            <a:pPr algn="r">
              <a:lnSpc>
                <a:spcPct val="150000"/>
              </a:lnSpc>
            </a:pP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Wu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Yet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Ther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Adv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Urol</a:t>
            </a:r>
            <a:r>
              <a:rPr lang="hu-HU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. 2023 Jan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A SIC pontszám szignifikánsan magasabb volt </a:t>
            </a:r>
            <a:r>
              <a:rPr lang="hu-HU" sz="2000" dirty="0" err="1">
                <a:latin typeface="Avenir Next" panose="020B0503020202020204" pitchFamily="34" charset="0"/>
              </a:rPr>
              <a:t>uroszepszisben</a:t>
            </a:r>
            <a:r>
              <a:rPr lang="hu-HU" sz="2000" dirty="0">
                <a:latin typeface="Avenir Next" panose="020B0503020202020204" pitchFamily="34" charset="0"/>
              </a:rPr>
              <a:t> felvételkor, ugyanakkor hamarabb gyógyultak</a:t>
            </a:r>
          </a:p>
          <a:p>
            <a:pPr algn="r">
              <a:lnSpc>
                <a:spcPct val="150000"/>
              </a:lnSpc>
            </a:pP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Ding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R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Blood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Coagul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Fibrinolysis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. 2018 Sep;29(6):551-558.</a:t>
            </a:r>
          </a:p>
          <a:p>
            <a:pPr>
              <a:lnSpc>
                <a:spcPct val="150000"/>
              </a:lnSpc>
            </a:pPr>
            <a:endParaRPr lang="hu-HU" sz="2000" dirty="0">
              <a:latin typeface="Avenir Next" panose="020B0503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020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14D8C-439C-CBB2-8DB4-4D08E83E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F9C10B4-E967-B5E5-0713-A406E7FA0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866" y="887759"/>
            <a:ext cx="1536700" cy="8128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84A712D-F2B8-6077-3BD1-52C956B44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5" b="96147" l="3650" r="89903">
                        <a14:foregroundMark x1="42579" y1="11101" x2="52190" y2="10642"/>
                        <a14:foregroundMark x1="52190" y1="10642" x2="43796" y2="10550"/>
                        <a14:foregroundMark x1="44526" y1="8349" x2="53650" y2="9541"/>
                        <a14:foregroundMark x1="53650" y1="9541" x2="40024" y2="9083"/>
                        <a14:foregroundMark x1="40024" y1="9083" x2="55109" y2="7798"/>
                        <a14:foregroundMark x1="55109" y1="7798" x2="59611" y2="9450"/>
                        <a14:foregroundMark x1="31995" y1="88073" x2="44404" y2="84587"/>
                        <a14:foregroundMark x1="44404" y1="84587" x2="58273" y2="76055"/>
                        <a14:foregroundMark x1="58273" y1="76055" x2="59246" y2="68532"/>
                        <a14:foregroundMark x1="59246" y1="68532" x2="54015" y2="60917"/>
                        <a14:foregroundMark x1="54015" y1="60917" x2="41727" y2="57523"/>
                        <a14:foregroundMark x1="41727" y1="57523" x2="29440" y2="59541"/>
                        <a14:foregroundMark x1="29440" y1="59541" x2="18491" y2="66239"/>
                        <a14:foregroundMark x1="18491" y1="66239" x2="35766" y2="46147"/>
                        <a14:foregroundMark x1="35766" y1="46147" x2="69343" y2="35321"/>
                        <a14:foregroundMark x1="69343" y1="35321" x2="83455" y2="43211"/>
                        <a14:foregroundMark x1="83455" y1="43211" x2="78345" y2="61101"/>
                        <a14:foregroundMark x1="78345" y1="61101" x2="60341" y2="34954"/>
                        <a14:foregroundMark x1="60341" y1="34954" x2="48297" y2="28073"/>
                        <a14:foregroundMark x1="48297" y1="28073" x2="52311" y2="15413"/>
                        <a14:foregroundMark x1="52311" y1="15413" x2="43917" y2="34220"/>
                        <a14:foregroundMark x1="43917" y1="34220" x2="45620" y2="42202"/>
                        <a14:foregroundMark x1="58881" y1="88899" x2="35401" y2="85046"/>
                        <a14:foregroundMark x1="35401" y1="85046" x2="3650" y2="69450"/>
                        <a14:foregroundMark x1="3650" y1="69450" x2="3650" y2="69450"/>
                        <a14:foregroundMark x1="28954" y1="96147" x2="57421" y2="91651"/>
                        <a14:foregroundMark x1="71411" y1="42752" x2="71411" y2="42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57958" y="3718331"/>
            <a:ext cx="1962807" cy="260274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3D04377-5806-C2EF-C375-180EACBD5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00" b="81600" l="12948" r="74564">
                        <a14:foregroundMark x1="38476" y1="63800" x2="44536" y2="59300"/>
                        <a14:foregroundMark x1="48393" y1="68700" x2="52250" y2="63100"/>
                        <a14:foregroundMark x1="48393" y1="49200" x2="53535" y2="52700"/>
                        <a14:foregroundMark x1="55372" y1="42600" x2="61157" y2="40600"/>
                        <a14:foregroundMark x1="63085" y1="54100" x2="64004" y2="57900"/>
                        <a14:foregroundMark x1="60514" y1="68400" x2="56015" y2="69100"/>
                        <a14:foregroundMark x1="59229" y1="77400" x2="64646" y2="78800"/>
                        <a14:foregroundMark x1="72911" y1="76000" x2="72635" y2="71800"/>
                        <a14:foregroundMark x1="63728" y1="48200" x2="71350" y2="46800"/>
                        <a14:foregroundMark x1="74564" y1="77700" x2="74564" y2="77700"/>
                        <a14:foregroundMark x1="73554" y1="76700" x2="73554" y2="76700"/>
                        <a14:foregroundMark x1="65932" y1="38800" x2="69421" y2="31900"/>
                        <a14:foregroundMark x1="62075" y1="27700" x2="57300" y2="21500"/>
                        <a14:foregroundMark x1="42975" y1="20800" x2="51882" y2="14900"/>
                        <a14:foregroundMark x1="48026" y1="28400" x2="51240" y2="32200"/>
                        <a14:foregroundMark x1="42332" y1="31900" x2="38200" y2="29400"/>
                        <a14:foregroundMark x1="26722" y1="41600" x2="32415" y2="35700"/>
                        <a14:foregroundMark x1="37557" y1="43700" x2="44536" y2="44000"/>
                        <a14:foregroundMark x1="35629" y1="55200" x2="28007" y2="49600"/>
                        <a14:foregroundMark x1="20937" y1="65600" x2="26079" y2="60000"/>
                        <a14:foregroundMark x1="59229" y1="68700" x2="62718" y2="66600"/>
                        <a14:foregroundMark x1="66850" y1="59300" x2="63361" y2="57200"/>
                        <a14:foregroundMark x1="52250" y1="32200" x2="49679" y2="29100"/>
                        <a14:foregroundMark x1="14876" y1="37100" x2="25436" y2="36400"/>
                        <a14:foregroundMark x1="19008" y1="51700" x2="15519" y2="47500"/>
                        <a14:foregroundMark x1="12948" y1="67700" x2="14233" y2="62100"/>
                        <a14:foregroundMark x1="15886" y1="77000" x2="21947" y2="72900"/>
                        <a14:foregroundMark x1="26997" y1="79500" x2="32415" y2="81600"/>
                        <a14:foregroundMark x1="30487" y1="67000" x2="35904" y2="71800"/>
                        <a14:foregroundMark x1="43251" y1="75700" x2="46832" y2="80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605" t="10509" r="20399" b="13809"/>
          <a:stretch/>
        </p:blipFill>
        <p:spPr>
          <a:xfrm>
            <a:off x="289817" y="4974899"/>
            <a:ext cx="679808" cy="66544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39DD597-9A6F-5932-8F17-50F43316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Megbeszélés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49E73-AE91-57E8-C99F-3E8BF443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023" y="861118"/>
            <a:ext cx="9337783" cy="56779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sz="2400" i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Uroszepszisben</a:t>
            </a:r>
            <a:r>
              <a:rPr lang="hu-HU" sz="2400" dirty="0">
                <a:latin typeface="Avenir Next" panose="020B0503020202020204" pitchFamily="34" charset="0"/>
              </a:rPr>
              <a:t> az ITO-s </a:t>
            </a:r>
            <a:r>
              <a:rPr lang="hu-HU" sz="2400" dirty="0" err="1">
                <a:latin typeface="Avenir Next" panose="020B0503020202020204" pitchFamily="34" charset="0"/>
              </a:rPr>
              <a:t>th</a:t>
            </a:r>
            <a:r>
              <a:rPr lang="hu-HU" sz="2400" dirty="0">
                <a:latin typeface="Avenir Next" panose="020B0503020202020204" pitchFamily="34" charset="0"/>
              </a:rPr>
              <a:t>. kezdetén jellemző a </a:t>
            </a:r>
            <a:r>
              <a:rPr lang="hu-HU" sz="2400" dirty="0" err="1">
                <a:latin typeface="Avenir Next" panose="020B0503020202020204" pitchFamily="34" charset="0"/>
              </a:rPr>
              <a:t>fibrinolízis</a:t>
            </a:r>
            <a:r>
              <a:rPr lang="hu-HU" sz="2400" dirty="0">
                <a:latin typeface="Avenir Next" panose="020B0503020202020204" pitchFamily="34" charset="0"/>
              </a:rPr>
              <a:t> rezisztencia/</a:t>
            </a:r>
            <a:r>
              <a:rPr lang="hu-HU" sz="2400" dirty="0" err="1">
                <a:latin typeface="Avenir Next" panose="020B0503020202020204" pitchFamily="34" charset="0"/>
              </a:rPr>
              <a:t>shutdown</a:t>
            </a:r>
            <a:r>
              <a:rPr lang="hu-HU" sz="2400" dirty="0">
                <a:latin typeface="Avenir Next" panose="020B0503020202020204" pitchFamily="34" charset="0"/>
              </a:rPr>
              <a:t>, ezzel párhuzamosan: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2400" dirty="0">
                <a:latin typeface="Avenir Next" panose="020B0503020202020204" pitchFamily="34" charset="0"/>
              </a:rPr>
              <a:t>INR </a:t>
            </a:r>
            <a:r>
              <a:rPr lang="hu-HU" sz="2400" dirty="0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↑, D-</a:t>
            </a:r>
            <a:r>
              <a:rPr lang="hu-HU" sz="2400" dirty="0" err="1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dimer</a:t>
            </a:r>
            <a:r>
              <a:rPr lang="hu-HU" sz="2400" dirty="0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↑ és </a:t>
            </a:r>
            <a:r>
              <a:rPr lang="hu-HU" sz="2400" dirty="0" err="1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Tct</a:t>
            </a:r>
            <a:r>
              <a:rPr lang="hu-HU" sz="2400" dirty="0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szám ↓ → </a:t>
            </a:r>
            <a:r>
              <a:rPr lang="hu-HU" sz="2400" dirty="0">
                <a:latin typeface="Avenir Next" panose="020B0503020202020204" pitchFamily="34" charset="0"/>
              </a:rPr>
              <a:t>A vérrögök gyors „</a:t>
            </a:r>
            <a:r>
              <a:rPr lang="hu-HU" sz="2400" dirty="0" err="1">
                <a:latin typeface="Avenir Next" panose="020B0503020202020204" pitchFamily="34" charset="0"/>
              </a:rPr>
              <a:t>turnover</a:t>
            </a:r>
            <a:r>
              <a:rPr lang="hu-HU" sz="2400" dirty="0">
                <a:latin typeface="Avenir Next" panose="020B0503020202020204" pitchFamily="34" charset="0"/>
              </a:rPr>
              <a:t>”-e (?)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Ibañez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, C.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Et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al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J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Thromb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</a:t>
            </a:r>
            <a:r>
              <a:rPr lang="hu-HU" sz="1500" i="1" dirty="0" err="1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Thrombolysis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 51, 308–312 (2021)</a:t>
            </a:r>
          </a:p>
          <a:p>
            <a:pPr algn="just">
              <a:lnSpc>
                <a:spcPct val="150000"/>
              </a:lnSpc>
              <a:buFont typeface="Pte Sans"/>
              <a:buChar char=" "/>
            </a:pPr>
            <a:endParaRPr lang="hu-HU" sz="1500" dirty="0">
              <a:solidFill>
                <a:schemeClr val="bg1">
                  <a:lumMod val="50000"/>
                </a:schemeClr>
              </a:solidFill>
              <a:latin typeface="Avenir Next" panose="020B0503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3400" dirty="0">
              <a:latin typeface="Avenir Next" panose="020B0503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000" dirty="0">
              <a:latin typeface="Avenir Next" panose="020B0503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u-HU" sz="2400" i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Pneumoniában</a:t>
            </a:r>
            <a:r>
              <a:rPr lang="hu-HU" sz="2400" dirty="0">
                <a:latin typeface="Avenir Next" panose="020B0503020202020204" pitchFamily="34" charset="0"/>
              </a:rPr>
              <a:t> szinte minden kezdeti paraméter stabilan változatlan marad mindhárom mérési alkalommal</a:t>
            </a:r>
          </a:p>
          <a:p>
            <a:pPr marL="0" indent="0" algn="ctr">
              <a:buNone/>
            </a:pPr>
            <a:endParaRPr lang="hu-HU" dirty="0">
              <a:latin typeface="Avenir Next" panose="020B0503020202020204" pitchFamily="34" charset="0"/>
            </a:endParaRPr>
          </a:p>
          <a:p>
            <a:pPr algn="just"/>
            <a:endParaRPr lang="hu-HU" dirty="0">
              <a:latin typeface="Avenir Next" panose="020B0503020202020204" pitchFamily="34" charset="0"/>
            </a:endParaRPr>
          </a:p>
          <a:p>
            <a:endParaRPr lang="de-DE" dirty="0">
              <a:latin typeface="Avenir Next" panose="020B0503020202020204" pitchFamily="34" charset="0"/>
            </a:endParaRPr>
          </a:p>
        </p:txBody>
      </p:sp>
      <p:sp>
        <p:nvSpPr>
          <p:cNvPr id="4" name="Felfelé-lefelé nyíl 3">
            <a:extLst>
              <a:ext uri="{FF2B5EF4-FFF2-40B4-BE49-F238E27FC236}">
                <a16:creationId xmlns:a16="http://schemas.microsoft.com/office/drawing/2014/main" id="{248E8021-9DA0-B5E3-C066-43619BAE2B86}"/>
              </a:ext>
            </a:extLst>
          </p:cNvPr>
          <p:cNvSpPr/>
          <p:nvPr/>
        </p:nvSpPr>
        <p:spPr>
          <a:xfrm>
            <a:off x="5823857" y="3429000"/>
            <a:ext cx="544286" cy="1471757"/>
          </a:xfrm>
          <a:prstGeom prst="upDownArrow">
            <a:avLst>
              <a:gd name="adj1" fmla="val 30838"/>
              <a:gd name="adj2" fmla="val 97904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416B65B-2317-CA2F-5AC7-CCE147F25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71" b="96053" l="9375" r="89844">
                        <a14:foregroundMark x1="21094" y1="87218" x2="39323" y2="92481"/>
                        <a14:foregroundMark x1="39323" y1="92481" x2="23438" y2="93797"/>
                        <a14:foregroundMark x1="59635" y1="93797" x2="66927" y2="96053"/>
                        <a14:foregroundMark x1="41667" y1="13534" x2="47396" y2="8271"/>
                        <a14:foregroundMark x1="11719" y1="38158" x2="9375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02" y="943289"/>
            <a:ext cx="1683780" cy="233273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F5162EF-34E7-C2D5-2583-C5E037BCB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00" b="81600" l="12948" r="74564">
                        <a14:foregroundMark x1="38476" y1="63800" x2="44536" y2="59300"/>
                        <a14:foregroundMark x1="48393" y1="68700" x2="52250" y2="63100"/>
                        <a14:foregroundMark x1="48393" y1="49200" x2="53535" y2="52700"/>
                        <a14:foregroundMark x1="55372" y1="42600" x2="61157" y2="40600"/>
                        <a14:foregroundMark x1="63085" y1="54100" x2="64004" y2="57900"/>
                        <a14:foregroundMark x1="60514" y1="68400" x2="56015" y2="69100"/>
                        <a14:foregroundMark x1="59229" y1="77400" x2="64646" y2="78800"/>
                        <a14:foregroundMark x1="72911" y1="76000" x2="72635" y2="71800"/>
                        <a14:foregroundMark x1="63728" y1="48200" x2="71350" y2="46800"/>
                        <a14:foregroundMark x1="74564" y1="77700" x2="74564" y2="77700"/>
                        <a14:foregroundMark x1="73554" y1="76700" x2="73554" y2="76700"/>
                        <a14:foregroundMark x1="65932" y1="38800" x2="69421" y2="31900"/>
                        <a14:foregroundMark x1="62075" y1="27700" x2="57300" y2="21500"/>
                        <a14:foregroundMark x1="42975" y1="20800" x2="51882" y2="14900"/>
                        <a14:foregroundMark x1="48026" y1="28400" x2="51240" y2="32200"/>
                        <a14:foregroundMark x1="42332" y1="31900" x2="38200" y2="29400"/>
                        <a14:foregroundMark x1="26722" y1="41600" x2="32415" y2="35700"/>
                        <a14:foregroundMark x1="37557" y1="43700" x2="44536" y2="44000"/>
                        <a14:foregroundMark x1="35629" y1="55200" x2="28007" y2="49600"/>
                        <a14:foregroundMark x1="20937" y1="65600" x2="26079" y2="60000"/>
                        <a14:foregroundMark x1="59229" y1="68700" x2="62718" y2="66600"/>
                        <a14:foregroundMark x1="66850" y1="59300" x2="63361" y2="57200"/>
                        <a14:foregroundMark x1="52250" y1="32200" x2="49679" y2="29100"/>
                        <a14:foregroundMark x1="14876" y1="37100" x2="25436" y2="36400"/>
                        <a14:foregroundMark x1="19008" y1="51700" x2="15519" y2="47500"/>
                        <a14:foregroundMark x1="12948" y1="67700" x2="14233" y2="62100"/>
                        <a14:foregroundMark x1="15886" y1="77000" x2="21947" y2="72900"/>
                        <a14:foregroundMark x1="26997" y1="79500" x2="32415" y2="81600"/>
                        <a14:foregroundMark x1="30487" y1="67000" x2="35904" y2="71800"/>
                        <a14:foregroundMark x1="43251" y1="75700" x2="46832" y2="80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605" t="10509" r="20399" b="13809"/>
          <a:stretch/>
        </p:blipFill>
        <p:spPr>
          <a:xfrm rot="6693311">
            <a:off x="11084979" y="2368297"/>
            <a:ext cx="613943" cy="6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180A-B8F8-5FFD-E715-D6187AA76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>
            <a:extLst>
              <a:ext uri="{FF2B5EF4-FFF2-40B4-BE49-F238E27FC236}">
                <a16:creationId xmlns:a16="http://schemas.microsoft.com/office/drawing/2014/main" id="{FE1521F3-7958-DEAD-F8FE-DD329D40526A}"/>
              </a:ext>
            </a:extLst>
          </p:cNvPr>
          <p:cNvSpPr/>
          <p:nvPr/>
        </p:nvSpPr>
        <p:spPr>
          <a:xfrm>
            <a:off x="402771" y="4274461"/>
            <a:ext cx="11484429" cy="1666655"/>
          </a:xfrm>
          <a:prstGeom prst="roundRect">
            <a:avLst/>
          </a:prstGeom>
          <a:solidFill>
            <a:srgbClr val="4EA72D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93FF85F-835A-7D29-499C-4CB49410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Következtetés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C1C5B3-FA2B-185B-2A29-1266E29EB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30785"/>
            <a:ext cx="10559143" cy="582721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sz="2200" dirty="0">
                <a:latin typeface="Avenir Next" panose="020B0503020202020204" pitchFamily="34" charset="0"/>
              </a:rPr>
              <a:t> </a:t>
            </a:r>
            <a:r>
              <a:rPr lang="hu-HU" sz="2200" dirty="0" err="1">
                <a:latin typeface="Avenir Next" panose="020B0503020202020204" pitchFamily="34" charset="0"/>
              </a:rPr>
              <a:t>Gyulladásos</a:t>
            </a:r>
            <a:r>
              <a:rPr lang="hu-HU" sz="2200" dirty="0">
                <a:latin typeface="Avenir Next" panose="020B0503020202020204" pitchFamily="34" charset="0"/>
              </a:rPr>
              <a:t> és </a:t>
            </a:r>
            <a:r>
              <a:rPr lang="hu-HU" sz="2200" dirty="0" err="1">
                <a:latin typeface="Avenir Next" panose="020B0503020202020204" pitchFamily="34" charset="0"/>
              </a:rPr>
              <a:t>haemostatikus</a:t>
            </a:r>
            <a:r>
              <a:rPr lang="hu-HU" sz="2200" dirty="0">
                <a:latin typeface="Avenir Next" panose="020B0503020202020204" pitchFamily="34" charset="0"/>
              </a:rPr>
              <a:t> válaszok jelentősen függenek a fertőzés kiindulási helyétől</a:t>
            </a:r>
          </a:p>
          <a:p>
            <a:pPr algn="just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sz="2200" dirty="0">
                <a:latin typeface="Avenir Next" panose="020B0503020202020204" pitchFamily="34" charset="0"/>
              </a:rPr>
              <a:t> </a:t>
            </a:r>
            <a:r>
              <a:rPr lang="hu-HU" sz="2200" dirty="0" err="1">
                <a:latin typeface="Avenir Next" panose="020B0503020202020204" pitchFamily="34" charset="0"/>
              </a:rPr>
              <a:t>Uroszeptikus</a:t>
            </a:r>
            <a:r>
              <a:rPr lang="hu-HU" sz="2200" dirty="0">
                <a:latin typeface="Avenir Next" panose="020B0503020202020204" pitchFamily="34" charset="0"/>
              </a:rPr>
              <a:t> betegek esetében gyorsabb klinikai javulást tapasztaltunk, ami részben magyarázható a forráskontroll lehetőségével</a:t>
            </a:r>
          </a:p>
          <a:p>
            <a:pPr lvl="1" algn="just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sz="2200" dirty="0">
                <a:latin typeface="Avenir Next" panose="020B0503020202020204" pitchFamily="34" charset="0"/>
              </a:rPr>
              <a:t> ellentétben a pneumóniával, ahol ilyen beavatkozásra nincs mód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24C0F10-2ED6-CBD6-6F9A-292417A453A7}"/>
              </a:ext>
            </a:extLst>
          </p:cNvPr>
          <p:cNvSpPr txBox="1"/>
          <p:nvPr/>
        </p:nvSpPr>
        <p:spPr>
          <a:xfrm>
            <a:off x="451756" y="4388360"/>
            <a:ext cx="11386458" cy="143885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2000" dirty="0">
                <a:solidFill>
                  <a:srgbClr val="225388"/>
                </a:solidFill>
                <a:latin typeface="Avenir Next" panose="020B0503020202020204" pitchFamily="34" charset="0"/>
              </a:rPr>
              <a:t>Eredményeink hangsúlyozzák a </a:t>
            </a:r>
            <a:r>
              <a:rPr lang="hu-HU" sz="2000" dirty="0" err="1">
                <a:solidFill>
                  <a:srgbClr val="225388"/>
                </a:solidFill>
                <a:latin typeface="Avenir Next" panose="020B0503020202020204" pitchFamily="34" charset="0"/>
              </a:rPr>
              <a:t>fenotípusalapú</a:t>
            </a:r>
            <a:r>
              <a:rPr lang="hu-HU" sz="2000" dirty="0">
                <a:solidFill>
                  <a:srgbClr val="225388"/>
                </a:solidFill>
                <a:latin typeface="Avenir Next" panose="020B0503020202020204" pitchFamily="34" charset="0"/>
              </a:rPr>
              <a:t> megközelítés jelentőségét a szepszis </a:t>
            </a:r>
            <a:r>
              <a:rPr lang="hu-HU" sz="2000" dirty="0" err="1">
                <a:solidFill>
                  <a:srgbClr val="225388"/>
                </a:solidFill>
                <a:latin typeface="Avenir Next" panose="020B0503020202020204" pitchFamily="34" charset="0"/>
              </a:rPr>
              <a:t>etiológiájának</a:t>
            </a:r>
            <a:r>
              <a:rPr lang="hu-HU" sz="2000" dirty="0">
                <a:solidFill>
                  <a:srgbClr val="225388"/>
                </a:solidFill>
                <a:latin typeface="Avenir Next" panose="020B0503020202020204" pitchFamily="34" charset="0"/>
              </a:rPr>
              <a:t> értékelésében, amely elősegítheti a pontosabb prognózis felállítását és a személyre szabott terápiás döntéshozatalt az intenzív terápiás gyakorlatban.</a:t>
            </a:r>
          </a:p>
        </p:txBody>
      </p:sp>
    </p:spTree>
    <p:extLst>
      <p:ext uri="{BB962C8B-B14F-4D97-AF65-F5344CB8AC3E}">
        <p14:creationId xmlns:p14="http://schemas.microsoft.com/office/powerpoint/2010/main" val="3530729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F7C6C-2ED2-6A90-5875-136E2B1F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A8DCD9-8A32-ABAA-7D78-BED35E38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 err="1">
                <a:solidFill>
                  <a:srgbClr val="3071B8"/>
                </a:solidFill>
                <a:latin typeface="Grandview" panose="020B0502040204020203" pitchFamily="34" charset="0"/>
              </a:rPr>
              <a:t>Limitációk</a:t>
            </a:r>
            <a:endParaRPr lang="hu-HU" dirty="0">
              <a:solidFill>
                <a:srgbClr val="3071B8"/>
              </a:solidFill>
              <a:latin typeface="Grandview" panose="020B0502040204020203" pitchFamily="34" charset="0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64A1862B-C8DA-7B45-E9D9-4274EE022409}"/>
              </a:ext>
            </a:extLst>
          </p:cNvPr>
          <p:cNvSpPr txBox="1">
            <a:spLocks/>
          </p:cNvSpPr>
          <p:nvPr/>
        </p:nvSpPr>
        <p:spPr>
          <a:xfrm>
            <a:off x="266968" y="1066800"/>
            <a:ext cx="10749375" cy="5181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hu-HU" i="1" dirty="0">
                <a:latin typeface="Avenir Next" panose="020B0503020202020204" pitchFamily="34" charset="0"/>
              </a:rPr>
              <a:t>Végleges következtetést nem vonhatunk le ezen tanulmányunk alapján, további kórélettani és alvadási vizsgálatokra volna szükség a folyamat hátterének kiderítésére. </a:t>
            </a:r>
          </a:p>
          <a:p>
            <a:pPr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Kicsi esetszám</a:t>
            </a:r>
          </a:p>
          <a:p>
            <a:pPr lvl="1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A szükséges esetszám 85%-os erőanalízissel 50-50 beteg ha a TPA LT-t nézzük</a:t>
            </a:r>
          </a:p>
          <a:p>
            <a:pPr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A szepszis kóroka ellenére is nagyon heterogén betegcsoport</a:t>
            </a:r>
          </a:p>
          <a:p>
            <a:pPr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További szükséges vizsgálatok</a:t>
            </a:r>
          </a:p>
          <a:p>
            <a:pPr lvl="1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</a:t>
            </a:r>
            <a:r>
              <a:rPr lang="hu-HU" dirty="0" err="1">
                <a:latin typeface="Avenir Next" panose="020B0503020202020204" pitchFamily="34" charset="0"/>
              </a:rPr>
              <a:t>Thrombocytafunkció</a:t>
            </a:r>
            <a:endParaRPr lang="hu-HU" dirty="0">
              <a:latin typeface="Avenir Next" panose="020B0503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</a:t>
            </a:r>
            <a:r>
              <a:rPr lang="hu-HU" dirty="0" err="1">
                <a:latin typeface="Avenir Next" panose="020B0503020202020204" pitchFamily="34" charset="0"/>
              </a:rPr>
              <a:t>tPA</a:t>
            </a:r>
            <a:r>
              <a:rPr lang="hu-HU" dirty="0">
                <a:latin typeface="Avenir Next" panose="020B0503020202020204" pitchFamily="34" charset="0"/>
              </a:rPr>
              <a:t>, </a:t>
            </a:r>
            <a:r>
              <a:rPr lang="hu-HU" dirty="0" err="1">
                <a:latin typeface="Avenir Next" panose="020B0503020202020204" pitchFamily="34" charset="0"/>
              </a:rPr>
              <a:t>plazminogén</a:t>
            </a:r>
            <a:r>
              <a:rPr lang="hu-HU" dirty="0">
                <a:latin typeface="Avenir Next" panose="020B0503020202020204" pitchFamily="34" charset="0"/>
              </a:rPr>
              <a:t>, PAI-1, AT-III,  </a:t>
            </a:r>
            <a:r>
              <a:rPr lang="hu-HU" dirty="0" err="1">
                <a:latin typeface="Avenir Next" panose="020B0503020202020204" pitchFamily="34" charset="0"/>
              </a:rPr>
              <a:t>vWF</a:t>
            </a:r>
            <a:r>
              <a:rPr lang="hu-HU" dirty="0">
                <a:latin typeface="Avenir Next" panose="020B0503020202020204" pitchFamily="34" charset="0"/>
              </a:rPr>
              <a:t>, TFPI szint</a:t>
            </a:r>
          </a:p>
          <a:p>
            <a:pPr lvl="1">
              <a:lnSpc>
                <a:spcPct val="150000"/>
              </a:lnSpc>
              <a:buClr>
                <a:srgbClr val="225388"/>
              </a:buClr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 nem </a:t>
            </a:r>
            <a:r>
              <a:rPr lang="hu-HU" dirty="0" err="1">
                <a:latin typeface="Avenir Next" panose="020B0503020202020204" pitchFamily="34" charset="0"/>
              </a:rPr>
              <a:t>intenzíves</a:t>
            </a:r>
            <a:r>
              <a:rPr lang="hu-HU" dirty="0">
                <a:latin typeface="Avenir Next" panose="020B0503020202020204" pitchFamily="34" charset="0"/>
              </a:rPr>
              <a:t> és </a:t>
            </a:r>
            <a:r>
              <a:rPr lang="hu-HU" dirty="0" err="1">
                <a:latin typeface="Avenir Next" panose="020B0503020202020204" pitchFamily="34" charset="0"/>
              </a:rPr>
              <a:t>intenzíves</a:t>
            </a:r>
            <a:r>
              <a:rPr lang="hu-HU" dirty="0">
                <a:latin typeface="Avenir Next" panose="020B0503020202020204" pitchFamily="34" charset="0"/>
              </a:rPr>
              <a:t> </a:t>
            </a:r>
            <a:r>
              <a:rPr lang="hu-HU" dirty="0" err="1">
                <a:latin typeface="Avenir Next" panose="020B0503020202020204" pitchFamily="34" charset="0"/>
              </a:rPr>
              <a:t>uroszeptikus</a:t>
            </a:r>
            <a:r>
              <a:rPr lang="hu-HU" dirty="0">
                <a:latin typeface="Avenir Next" panose="020B0503020202020204" pitchFamily="34" charset="0"/>
              </a:rPr>
              <a:t> betegek összehasonlítása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38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854AAD53-722F-084E-B3B1-666CA0ED6442}"/>
              </a:ext>
            </a:extLst>
          </p:cNvPr>
          <p:cNvSpPr txBox="1">
            <a:spLocks/>
          </p:cNvSpPr>
          <p:nvPr/>
        </p:nvSpPr>
        <p:spPr>
          <a:xfrm>
            <a:off x="1223169" y="1546789"/>
            <a:ext cx="7173912" cy="19584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b="1" dirty="0">
                <a:latin typeface="Pte Serif" pitchFamily="2" charset="2"/>
              </a:rPr>
              <a:t>Köszönöm a figyelmet!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833DF5-1BF0-A034-63E0-60AC3344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" y="85925"/>
            <a:ext cx="4876800" cy="146086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5E3492A-382C-4F6A-FE04-1EADD143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82003" y="0"/>
            <a:ext cx="4336330" cy="4194928"/>
          </a:xfrm>
          <a:prstGeom prst="rect">
            <a:avLst/>
          </a:prstGeom>
          <a:effectLst/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C343D020-89BF-8EB5-584E-C414ECF23BF0}"/>
              </a:ext>
            </a:extLst>
          </p:cNvPr>
          <p:cNvSpPr/>
          <p:nvPr/>
        </p:nvSpPr>
        <p:spPr>
          <a:xfrm>
            <a:off x="-803887" y="5805092"/>
            <a:ext cx="9200968" cy="673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Avenir Next" panose="020B0503020202020204" pitchFamily="34" charset="0"/>
              </a:rPr>
              <a:t>A vizsgálat PTE ÁOK belső pályázati támogatással készült: PTE-ÁOK KA F158544</a:t>
            </a:r>
            <a:endParaRPr lang="de-DE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2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7C22E99-C09B-A32E-4A45-2BC599FDE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49" y="274315"/>
            <a:ext cx="868683" cy="1112783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58B7A97D-B190-F6C4-B91E-726AB5AB3C56}"/>
              </a:ext>
            </a:extLst>
          </p:cNvPr>
          <p:cNvGrpSpPr/>
          <p:nvPr/>
        </p:nvGrpSpPr>
        <p:grpSpPr>
          <a:xfrm>
            <a:off x="3271621" y="1289688"/>
            <a:ext cx="362520" cy="104760"/>
            <a:chOff x="3265200" y="1406784"/>
            <a:chExt cx="362520" cy="10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Szabadkéz 6">
                  <a:extLst>
                    <a:ext uri="{FF2B5EF4-FFF2-40B4-BE49-F238E27FC236}">
                      <a16:creationId xmlns:a16="http://schemas.microsoft.com/office/drawing/2014/main" id="{C1185D2B-55AC-CD06-88B2-1F9C76685B60}"/>
                    </a:ext>
                  </a:extLst>
                </p14:cNvPr>
                <p14:cNvContentPartPr/>
                <p14:nvPr/>
              </p14:nvContentPartPr>
              <p14:xfrm>
                <a:off x="3265200" y="1406784"/>
                <a:ext cx="362520" cy="104760"/>
              </p14:xfrm>
            </p:contentPart>
          </mc:Choice>
          <mc:Fallback xmlns="">
            <p:pic>
              <p:nvPicPr>
                <p:cNvPr id="54" name="Szabadkéz 53">
                  <a:extLst>
                    <a:ext uri="{FF2B5EF4-FFF2-40B4-BE49-F238E27FC236}">
                      <a16:creationId xmlns:a16="http://schemas.microsoft.com/office/drawing/2014/main" id="{E35E2C3C-9784-7A9F-5F5C-8F2C4750489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02560" y="1343784"/>
                  <a:ext cx="4881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Szabadkéz 7">
                  <a:extLst>
                    <a:ext uri="{FF2B5EF4-FFF2-40B4-BE49-F238E27FC236}">
                      <a16:creationId xmlns:a16="http://schemas.microsoft.com/office/drawing/2014/main" id="{620EF37D-AD79-2798-02E9-87A88F31F772}"/>
                    </a:ext>
                  </a:extLst>
                </p14:cNvPr>
                <p14:cNvContentPartPr/>
                <p14:nvPr/>
              </p14:nvContentPartPr>
              <p14:xfrm>
                <a:off x="3613320" y="1414704"/>
                <a:ext cx="360" cy="360"/>
              </p14:xfrm>
            </p:contentPart>
          </mc:Choice>
          <mc:Fallback xmlns="">
            <p:pic>
              <p:nvPicPr>
                <p:cNvPr id="55" name="Szabadkéz 54">
                  <a:extLst>
                    <a:ext uri="{FF2B5EF4-FFF2-40B4-BE49-F238E27FC236}">
                      <a16:creationId xmlns:a16="http://schemas.microsoft.com/office/drawing/2014/main" id="{88E24323-F08B-0C0A-7B2A-1AFEF11370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50320" y="135206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Szabadkéz 8">
                  <a:extLst>
                    <a:ext uri="{FF2B5EF4-FFF2-40B4-BE49-F238E27FC236}">
                      <a16:creationId xmlns:a16="http://schemas.microsoft.com/office/drawing/2014/main" id="{6939202E-043A-3102-2A08-BD4F1505198E}"/>
                    </a:ext>
                  </a:extLst>
                </p14:cNvPr>
                <p14:cNvContentPartPr/>
                <p14:nvPr/>
              </p14:nvContentPartPr>
              <p14:xfrm>
                <a:off x="3613320" y="1410744"/>
                <a:ext cx="360" cy="360"/>
              </p14:xfrm>
            </p:contentPart>
          </mc:Choice>
          <mc:Fallback xmlns="">
            <p:pic>
              <p:nvPicPr>
                <p:cNvPr id="58" name="Szabadkéz 57">
                  <a:extLst>
                    <a:ext uri="{FF2B5EF4-FFF2-40B4-BE49-F238E27FC236}">
                      <a16:creationId xmlns:a16="http://schemas.microsoft.com/office/drawing/2014/main" id="{A07B4957-12F9-E446-C307-6FC668C4893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50320" y="134810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Kép 10">
            <a:extLst>
              <a:ext uri="{FF2B5EF4-FFF2-40B4-BE49-F238E27FC236}">
                <a16:creationId xmlns:a16="http://schemas.microsoft.com/office/drawing/2014/main" id="{66B50207-AAEF-5AA0-2CDB-B0E76CAF1B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154" r="7120" b="3417"/>
          <a:stretch/>
        </p:blipFill>
        <p:spPr>
          <a:xfrm>
            <a:off x="1897357" y="1752881"/>
            <a:ext cx="3126545" cy="1315168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3F9B34B4-2F69-FB65-E61F-06967901D827}"/>
              </a:ext>
            </a:extLst>
          </p:cNvPr>
          <p:cNvSpPr txBox="1">
            <a:spLocks/>
          </p:cNvSpPr>
          <p:nvPr/>
        </p:nvSpPr>
        <p:spPr>
          <a:xfrm>
            <a:off x="5704672" y="152191"/>
            <a:ext cx="5437163" cy="75054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0000" tIns="46800" rIns="90000" bIns="4680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rgbClr val="121D46"/>
                </a:solidFill>
                <a:latin typeface="Poppins Bold" panose="00000800000000000000" pitchFamily="2" charset="-18"/>
                <a:ea typeface="+mj-ea"/>
                <a:cs typeface="Poppins Bold" panose="00000800000000000000" pitchFamily="2" charset="-18"/>
              </a:defRPr>
            </a:lvl1pPr>
          </a:lstStyle>
          <a:p>
            <a:pPr>
              <a:tabLst>
                <a:tab pos="207963" algn="l"/>
              </a:tabLst>
            </a:pPr>
            <a:r>
              <a:rPr lang="hu-HU" sz="3600" b="1" dirty="0">
                <a:solidFill>
                  <a:srgbClr val="2F71B8"/>
                </a:solidFill>
                <a:latin typeface="Grandview" panose="020B0502040204020203" pitchFamily="34" charset="0"/>
              </a:rPr>
              <a:t>Szepszis és az alvadás</a:t>
            </a:r>
            <a:endParaRPr lang="hu-HU" sz="3600" dirty="0">
              <a:solidFill>
                <a:srgbClr val="2F71B8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4D89F17-4F8B-636E-427E-B1D36E741325}"/>
              </a:ext>
            </a:extLst>
          </p:cNvPr>
          <p:cNvSpPr/>
          <p:nvPr/>
        </p:nvSpPr>
        <p:spPr>
          <a:xfrm>
            <a:off x="105252" y="4380429"/>
            <a:ext cx="3348171" cy="261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</a:endParaRPr>
          </a:p>
          <a:p>
            <a:pPr algn="ctr"/>
            <a:endParaRPr lang="hu-HU" sz="2000" dirty="0">
              <a:solidFill>
                <a:srgbClr val="121D46"/>
              </a:solidFill>
              <a:latin typeface="Avenir Light" panose="020B0402020203020204" pitchFamily="34" charset="0"/>
              <a:cs typeface="Poppins" pitchFamily="2" charset="0"/>
            </a:endParaRPr>
          </a:p>
          <a:p>
            <a:pPr algn="ctr"/>
            <a:r>
              <a:rPr lang="hu-HU" sz="2000" b="1" u="none" strike="noStrike" dirty="0">
                <a:solidFill>
                  <a:srgbClr val="225388"/>
                </a:solidFill>
                <a:effectLst/>
                <a:latin typeface="Grandview" panose="020B0502040204020203" pitchFamily="34" charset="0"/>
                <a:cs typeface="Poppins" pitchFamily="2" charset="0"/>
              </a:rPr>
              <a:t>Szepszis:</a:t>
            </a:r>
          </a:p>
          <a:p>
            <a:pPr algn="ctr"/>
            <a:endParaRPr lang="hu-HU" sz="500" b="1" u="none" strike="noStrike" dirty="0">
              <a:solidFill>
                <a:srgbClr val="121D46"/>
              </a:solidFill>
              <a:effectLst/>
              <a:latin typeface="Grandview" panose="020B0502040204020203" pitchFamily="34" charset="0"/>
              <a:cs typeface="Poppins" pitchFamily="2" charset="0"/>
            </a:endParaRPr>
          </a:p>
          <a:p>
            <a:pPr algn="just"/>
            <a:r>
              <a:rPr lang="hu-HU" sz="1700" dirty="0">
                <a:solidFill>
                  <a:srgbClr val="121D46"/>
                </a:solidFill>
                <a:latin typeface="Avenir Light" panose="020B0402020203020204" pitchFamily="34" charset="0"/>
                <a:cs typeface="Poppins" pitchFamily="2" charset="0"/>
              </a:rPr>
              <a:t>É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  <a:cs typeface="Poppins" pitchFamily="2" charset="0"/>
              </a:rPr>
              <a:t>letet veszélyeztető szervi diszfunkció, amelyet a fertőzés okozta szabályozhatatlanná vált immunválasz idéz elő</a:t>
            </a:r>
          </a:p>
          <a:p>
            <a:pPr algn="just"/>
            <a:endParaRPr lang="hu-HU" sz="5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  <a:cs typeface="Poppins" pitchFamily="2" charset="0"/>
            </a:endParaRPr>
          </a:p>
          <a:p>
            <a:pPr algn="just"/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Singer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M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et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al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: The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Third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International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Consensus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Definitions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for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Sepsis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and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Septic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Shock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(Sepsis-3). JAMA. 2016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Feb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23;315(8):801-10. </a:t>
            </a:r>
          </a:p>
          <a:p>
            <a:pPr algn="ctr"/>
            <a:endParaRPr lang="hu-HU" sz="20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7D31EBD3-312E-D3E9-5287-08D85B1AF8EC}"/>
              </a:ext>
            </a:extLst>
          </p:cNvPr>
          <p:cNvSpPr/>
          <p:nvPr/>
        </p:nvSpPr>
        <p:spPr>
          <a:xfrm>
            <a:off x="3748932" y="4783531"/>
            <a:ext cx="3877181" cy="14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rgbClr val="121D46"/>
              </a:solidFill>
              <a:latin typeface="Avenir Light" panose="020B0402020203020204" pitchFamily="34" charset="0"/>
            </a:endParaRPr>
          </a:p>
          <a:p>
            <a:pPr algn="ctr"/>
            <a:r>
              <a:rPr lang="hu-HU" sz="2000" b="1" dirty="0" err="1">
                <a:solidFill>
                  <a:srgbClr val="225388"/>
                </a:solidFill>
                <a:latin typeface="Grandview" panose="020B0502040204020203" pitchFamily="34" charset="0"/>
              </a:rPr>
              <a:t>Immunothrombosis</a:t>
            </a:r>
            <a:r>
              <a:rPr lang="hu-HU" sz="2000" b="1" dirty="0">
                <a:solidFill>
                  <a:srgbClr val="225388"/>
                </a:solidFill>
                <a:latin typeface="Grandview" panose="020B0502040204020203" pitchFamily="34" charset="0"/>
              </a:rPr>
              <a:t>:</a:t>
            </a:r>
          </a:p>
          <a:p>
            <a:pPr algn="ctr"/>
            <a:endParaRPr lang="hu-HU" sz="500" b="1" dirty="0">
              <a:solidFill>
                <a:srgbClr val="121D46"/>
              </a:solidFill>
              <a:latin typeface="Grandview" panose="020B0502040204020203" pitchFamily="34" charset="0"/>
            </a:endParaRPr>
          </a:p>
          <a:p>
            <a:pPr algn="just"/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Az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immunothrombosis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 a veleszületett immunválasz és a véralvadási kaszkád koordinált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mikrotrombus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-képződése a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mikroérhálózatban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, melynek célja a kórokozók lokalizálása és semlegesítése.</a:t>
            </a:r>
          </a:p>
          <a:p>
            <a:pPr algn="just"/>
            <a:endParaRPr lang="hu-HU" sz="5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</a:endParaRPr>
          </a:p>
          <a:p>
            <a:pPr algn="just"/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Maneta E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et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al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(2023)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Endothelial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dysfunction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and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immunothrombosis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 in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sepsis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. Front. </a:t>
            </a:r>
            <a:r>
              <a:rPr lang="hu-HU" sz="900" i="1" dirty="0" err="1">
                <a:solidFill>
                  <a:schemeClr val="bg1"/>
                </a:solidFill>
                <a:latin typeface="Avenir Next Ultra Light" panose="020B0203020202020204" pitchFamily="34" charset="0"/>
              </a:rPr>
              <a:t>Immunol</a:t>
            </a:r>
            <a:r>
              <a:rPr lang="hu-HU" sz="900" i="1" dirty="0">
                <a:solidFill>
                  <a:schemeClr val="bg1"/>
                </a:solidFill>
                <a:latin typeface="Avenir Next Ultra Light" panose="020B0203020202020204" pitchFamily="34" charset="0"/>
              </a:rPr>
              <a:t>. 14:1144229</a:t>
            </a:r>
            <a:r>
              <a:rPr lang="hu-HU" sz="900" i="1" dirty="0">
                <a:solidFill>
                  <a:srgbClr val="121D46"/>
                </a:solidFill>
                <a:latin typeface="Avenir Next Ultra Light" panose="020B0203020202020204" pitchFamily="34" charset="0"/>
              </a:rPr>
              <a:t>. </a:t>
            </a:r>
            <a:endParaRPr lang="hu-HU" sz="900" i="1" u="none" strike="noStrike" dirty="0">
              <a:solidFill>
                <a:srgbClr val="121D46"/>
              </a:solidFill>
              <a:effectLst/>
              <a:latin typeface="Avenir Next Ultra Light" panose="020B0203020202020204" pitchFamily="34" charset="0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AAAEF34F-8CB7-E196-770B-38950F972DB1}"/>
              </a:ext>
            </a:extLst>
          </p:cNvPr>
          <p:cNvSpPr/>
          <p:nvPr/>
        </p:nvSpPr>
        <p:spPr>
          <a:xfrm>
            <a:off x="7882926" y="4441874"/>
            <a:ext cx="3877181" cy="2339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u="none" strike="noStrike" dirty="0" err="1">
                <a:solidFill>
                  <a:srgbClr val="225388"/>
                </a:solidFill>
                <a:effectLst/>
                <a:latin typeface="Grandview" panose="020B0502040204020203" pitchFamily="34" charset="0"/>
              </a:rPr>
              <a:t>Fibrinolízis</a:t>
            </a:r>
            <a:r>
              <a:rPr lang="hu-HU" sz="2000" b="1" u="none" strike="noStrike" dirty="0">
                <a:solidFill>
                  <a:srgbClr val="225388"/>
                </a:solidFill>
                <a:effectLst/>
                <a:latin typeface="Grandview" panose="020B0502040204020203" pitchFamily="34" charset="0"/>
              </a:rPr>
              <a:t> </a:t>
            </a:r>
            <a:r>
              <a:rPr lang="hu-HU" sz="2000" b="1" u="none" strike="noStrike" dirty="0" err="1">
                <a:solidFill>
                  <a:srgbClr val="225388"/>
                </a:solidFill>
                <a:effectLst/>
                <a:latin typeface="Grandview" panose="020B0502040204020203" pitchFamily="34" charset="0"/>
              </a:rPr>
              <a:t>shutdown</a:t>
            </a:r>
            <a:r>
              <a:rPr lang="hu-HU" sz="2000" b="1" dirty="0">
                <a:solidFill>
                  <a:srgbClr val="225388"/>
                </a:solidFill>
                <a:latin typeface="Grandview" panose="020B0502040204020203" pitchFamily="34" charset="0"/>
              </a:rPr>
              <a:t>:</a:t>
            </a:r>
          </a:p>
          <a:p>
            <a:pPr algn="ctr"/>
            <a:endParaRPr lang="hu-HU" sz="500" b="1" dirty="0">
              <a:solidFill>
                <a:srgbClr val="121D46"/>
              </a:solidFill>
              <a:latin typeface="Grandview" panose="020B0502040204020203" pitchFamily="34" charset="0"/>
            </a:endParaRPr>
          </a:p>
          <a:p>
            <a:pPr algn="just"/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A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fibrinolízis-shutdown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 a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fibrinolitikus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 rendszer patológiás gátlása, melyben a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plasmin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-generáció és a fibrinháló degradáció elmarad, így a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mikrotrombusok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perzisztálnak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, fokozva az organikus </a:t>
            </a:r>
            <a:r>
              <a:rPr lang="hu-HU" sz="1700" u="none" strike="noStrike" dirty="0" err="1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ischaemiát</a:t>
            </a:r>
            <a:r>
              <a:rPr lang="hu-HU" sz="1700" u="none" strike="noStrike" dirty="0">
                <a:solidFill>
                  <a:srgbClr val="121D46"/>
                </a:solidFill>
                <a:effectLst/>
                <a:latin typeface="Avenir Light" panose="020B0402020203020204" pitchFamily="34" charset="0"/>
              </a:rPr>
              <a:t> és szöveti károsodást.</a:t>
            </a:r>
          </a:p>
          <a:p>
            <a:pPr algn="just"/>
            <a:endParaRPr lang="hu-HU" sz="5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</a:endParaRPr>
          </a:p>
          <a:p>
            <a:pPr algn="just"/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Schmitt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et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al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. Ann.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Intensive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Care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(2019)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Acute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fibrinolysis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shutdown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occurs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early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in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septic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shock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and is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associated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with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increased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morbidity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and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mortality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: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results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of an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observational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pilot </a:t>
            </a:r>
            <a:r>
              <a:rPr lang="hu-HU" sz="900" i="1" dirty="0" err="1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study</a:t>
            </a:r>
            <a:r>
              <a:rPr lang="hu-HU" sz="900" i="1" dirty="0">
                <a:solidFill>
                  <a:schemeClr val="bg1"/>
                </a:solidFill>
                <a:effectLst/>
                <a:latin typeface="Avenir Next Ultra Light" panose="020B0203020202020204" pitchFamily="34" charset="0"/>
              </a:rPr>
              <a:t>  </a:t>
            </a:r>
          </a:p>
          <a:p>
            <a:pPr algn="ctr"/>
            <a:endParaRPr lang="hu-HU" sz="1200" i="1" u="none" strike="noStrike" dirty="0">
              <a:solidFill>
                <a:srgbClr val="121D46"/>
              </a:solidFill>
              <a:effectLst/>
              <a:latin typeface="Avenir Next Ultra Light" panose="020B0203020202020204" pitchFamily="34" charset="0"/>
            </a:endParaRPr>
          </a:p>
          <a:p>
            <a:pPr algn="ctr"/>
            <a:endParaRPr lang="hu-HU" sz="1100" u="none" strike="noStrike" dirty="0">
              <a:solidFill>
                <a:srgbClr val="121D46"/>
              </a:solidFill>
              <a:effectLst/>
              <a:latin typeface="Avenir Light" panose="020B0402020203020204" pitchFamily="34" charset="0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7D630AE-FB5E-263B-0076-D3A1A1FF1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605" t="10509" r="20399" b="13809"/>
          <a:stretch/>
        </p:blipFill>
        <p:spPr>
          <a:xfrm>
            <a:off x="252708" y="1862428"/>
            <a:ext cx="858578" cy="84043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D10DBD2-6A1F-4E6B-2A29-C6A4D8A29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890" t="12556" r="2266" b="30032"/>
          <a:stretch/>
        </p:blipFill>
        <p:spPr>
          <a:xfrm>
            <a:off x="2491265" y="3451866"/>
            <a:ext cx="1900649" cy="71275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95398B3-4B47-E2A0-E361-D1AF28EF6F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7136" y="1681781"/>
            <a:ext cx="2003927" cy="1270095"/>
          </a:xfrm>
          <a:prstGeom prst="rect">
            <a:avLst/>
          </a:prstGeom>
        </p:spPr>
      </p:pic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1C1E59D2-223F-1CB5-800C-0E731C905254}"/>
              </a:ext>
            </a:extLst>
          </p:cNvPr>
          <p:cNvCxnSpPr>
            <a:cxnSpLocks/>
          </p:cNvCxnSpPr>
          <p:nvPr/>
        </p:nvCxnSpPr>
        <p:spPr>
          <a:xfrm flipV="1">
            <a:off x="1038052" y="992689"/>
            <a:ext cx="1736572" cy="9496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0B1ECA24-DD8F-CA93-CE87-4FF41879C231}"/>
              </a:ext>
            </a:extLst>
          </p:cNvPr>
          <p:cNvCxnSpPr>
            <a:cxnSpLocks/>
          </p:cNvCxnSpPr>
          <p:nvPr/>
        </p:nvCxnSpPr>
        <p:spPr>
          <a:xfrm>
            <a:off x="975529" y="2702862"/>
            <a:ext cx="1799095" cy="926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5AAB2A47-D754-5CEA-C94F-7CB14F9B480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11286" y="2282645"/>
            <a:ext cx="7749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83CD8F8E-D2DD-DA8E-519B-D36AD99ECE20}"/>
              </a:ext>
            </a:extLst>
          </p:cNvPr>
          <p:cNvCxnSpPr>
            <a:cxnSpLocks/>
          </p:cNvCxnSpPr>
          <p:nvPr/>
        </p:nvCxnSpPr>
        <p:spPr>
          <a:xfrm flipV="1">
            <a:off x="4874303" y="2418387"/>
            <a:ext cx="1726693" cy="16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C481B62C-2825-9259-55DF-5785E293F04E}"/>
              </a:ext>
            </a:extLst>
          </p:cNvPr>
          <p:cNvCxnSpPr>
            <a:cxnSpLocks/>
          </p:cNvCxnSpPr>
          <p:nvPr/>
        </p:nvCxnSpPr>
        <p:spPr>
          <a:xfrm>
            <a:off x="4140759" y="3884381"/>
            <a:ext cx="332767" cy="138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6DEC31DA-0EF9-7B02-B02D-BA541EA1351D}"/>
              </a:ext>
            </a:extLst>
          </p:cNvPr>
          <p:cNvCxnSpPr>
            <a:cxnSpLocks/>
          </p:cNvCxnSpPr>
          <p:nvPr/>
        </p:nvCxnSpPr>
        <p:spPr>
          <a:xfrm flipV="1">
            <a:off x="4383626" y="3420183"/>
            <a:ext cx="768886" cy="237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3844E869-0D59-EC51-B654-8BCD969C131A}"/>
              </a:ext>
            </a:extLst>
          </p:cNvPr>
          <p:cNvCxnSpPr>
            <a:cxnSpLocks/>
          </p:cNvCxnSpPr>
          <p:nvPr/>
        </p:nvCxnSpPr>
        <p:spPr>
          <a:xfrm flipV="1">
            <a:off x="6119241" y="2755701"/>
            <a:ext cx="633046" cy="281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DD1D7904-5452-86B6-4460-1A4E9B50192F}"/>
              </a:ext>
            </a:extLst>
          </p:cNvPr>
          <p:cNvSpPr txBox="1"/>
          <p:nvPr/>
        </p:nvSpPr>
        <p:spPr>
          <a:xfrm>
            <a:off x="931016" y="3197750"/>
            <a:ext cx="9884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Endotheliális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sejt aktiváció és sérülés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574DB969-D591-6408-18FB-70B24D408665}"/>
              </a:ext>
            </a:extLst>
          </p:cNvPr>
          <p:cNvSpPr txBox="1"/>
          <p:nvPr/>
        </p:nvSpPr>
        <p:spPr>
          <a:xfrm>
            <a:off x="1111286" y="1066661"/>
            <a:ext cx="8481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Leukocyta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aktiváció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7F7DDB6D-204F-F328-5D5B-87E762739D75}"/>
              </a:ext>
            </a:extLst>
          </p:cNvPr>
          <p:cNvSpPr txBox="1"/>
          <p:nvPr/>
        </p:nvSpPr>
        <p:spPr>
          <a:xfrm>
            <a:off x="1004501" y="1950568"/>
            <a:ext cx="9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Thrombocyta</a:t>
            </a:r>
            <a:r>
              <a:rPr lang="hu-HU" sz="9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aktiváció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98557F33-760B-83A9-1432-25C146C7E15F}"/>
              </a:ext>
            </a:extLst>
          </p:cNvPr>
          <p:cNvSpPr txBox="1"/>
          <p:nvPr/>
        </p:nvSpPr>
        <p:spPr>
          <a:xfrm>
            <a:off x="4239088" y="3853099"/>
            <a:ext cx="154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Subendotheliális</a:t>
            </a:r>
            <a:r>
              <a:rPr lang="hu-HU" sz="1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kollagén expozíciója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8CF1C0F7-8971-03DF-AC24-5626867A7D30}"/>
              </a:ext>
            </a:extLst>
          </p:cNvPr>
          <p:cNvSpPr txBox="1"/>
          <p:nvPr/>
        </p:nvSpPr>
        <p:spPr>
          <a:xfrm>
            <a:off x="5036435" y="3043963"/>
            <a:ext cx="1293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Intrinsic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útvonal aktivációja</a:t>
            </a:r>
          </a:p>
        </p:txBody>
      </p: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E51DE709-02A0-31D5-DAA4-FB5901418573}"/>
              </a:ext>
            </a:extLst>
          </p:cNvPr>
          <p:cNvCxnSpPr>
            <a:cxnSpLocks/>
          </p:cNvCxnSpPr>
          <p:nvPr/>
        </p:nvCxnSpPr>
        <p:spPr>
          <a:xfrm>
            <a:off x="4063212" y="930642"/>
            <a:ext cx="973223" cy="306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0D71C055-67B1-24FC-5F86-3C4BFE7EEBF0}"/>
              </a:ext>
            </a:extLst>
          </p:cNvPr>
          <p:cNvCxnSpPr>
            <a:cxnSpLocks/>
          </p:cNvCxnSpPr>
          <p:nvPr/>
        </p:nvCxnSpPr>
        <p:spPr>
          <a:xfrm>
            <a:off x="6284473" y="1589976"/>
            <a:ext cx="633046" cy="281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CDB442CB-67B3-9894-E1CD-10BD5D1DC6FF}"/>
              </a:ext>
            </a:extLst>
          </p:cNvPr>
          <p:cNvSpPr txBox="1"/>
          <p:nvPr/>
        </p:nvSpPr>
        <p:spPr>
          <a:xfrm>
            <a:off x="4888390" y="1014749"/>
            <a:ext cx="150984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Thrombin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burst</a:t>
            </a:r>
            <a:endParaRPr lang="hu-HU" sz="105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hu-HU" sz="5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Extrinsic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útvonal aktivációja</a:t>
            </a:r>
          </a:p>
        </p:txBody>
      </p: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7CE7DAA7-E475-097E-C73F-EFC68269C35B}"/>
              </a:ext>
            </a:extLst>
          </p:cNvPr>
          <p:cNvCxnSpPr>
            <a:cxnSpLocks/>
          </p:cNvCxnSpPr>
          <p:nvPr/>
        </p:nvCxnSpPr>
        <p:spPr>
          <a:xfrm>
            <a:off x="3728311" y="1181405"/>
            <a:ext cx="209558" cy="172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93D34B1F-47BD-D576-8062-E45782C659D1}"/>
              </a:ext>
            </a:extLst>
          </p:cNvPr>
          <p:cNvSpPr txBox="1"/>
          <p:nvPr/>
        </p:nvSpPr>
        <p:spPr>
          <a:xfrm>
            <a:off x="3512074" y="1289688"/>
            <a:ext cx="120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Nagy mennyiségű szöveti faktor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E4126C10-D5A8-3E8A-1F81-5E9476951AD0}"/>
              </a:ext>
            </a:extLst>
          </p:cNvPr>
          <p:cNvSpPr txBox="1"/>
          <p:nvPr/>
        </p:nvSpPr>
        <p:spPr>
          <a:xfrm>
            <a:off x="5152512" y="1930600"/>
            <a:ext cx="9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Thrombocyta</a:t>
            </a:r>
            <a:r>
              <a:rPr lang="hu-HU" sz="9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hu-HU" sz="9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aggregáció</a:t>
            </a:r>
            <a:endParaRPr lang="hu-HU" sz="9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96CCC4DC-FED4-A281-5392-B11FF4297CCC}"/>
              </a:ext>
            </a:extLst>
          </p:cNvPr>
          <p:cNvSpPr txBox="1"/>
          <p:nvPr/>
        </p:nvSpPr>
        <p:spPr>
          <a:xfrm>
            <a:off x="3523906" y="274315"/>
            <a:ext cx="1207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Diszregulált</a:t>
            </a:r>
            <a:r>
              <a:rPr lang="hu-HU" sz="105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immunválasz</a:t>
            </a:r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07A20C2F-5753-E050-45A1-613DAFA415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77" b="98086" l="9211" r="93860">
                        <a14:foregroundMark x1="13596" y1="22185" x2="17544" y2="29279"/>
                        <a14:foregroundMark x1="24781" y1="16892" x2="29057" y2="18131"/>
                        <a14:foregroundMark x1="36732" y1="8446" x2="37939" y2="9009"/>
                        <a14:foregroundMark x1="12171" y1="7207" x2="9868" y2="1689"/>
                        <a14:foregroundMark x1="39035" y1="31644" x2="40461" y2="31306"/>
                        <a14:foregroundMark x1="48246" y1="51351" x2="57127" y2="43694"/>
                        <a14:foregroundMark x1="58772" y1="24550" x2="66557" y2="29617"/>
                        <a14:foregroundMark x1="40789" y1="31982" x2="40241" y2="31982"/>
                        <a14:foregroundMark x1="55592" y1="9009" x2="57895" y2="6419"/>
                        <a14:foregroundMark x1="79386" y1="10473" x2="78509" y2="15203"/>
                        <a14:foregroundMark x1="53618" y1="9347" x2="54825" y2="7545"/>
                        <a14:foregroundMark x1="9868" y1="5743" x2="28180" y2="20721"/>
                        <a14:foregroundMark x1="16776" y1="29617" x2="21053" y2="28378"/>
                        <a14:foregroundMark x1="43092" y1="9572" x2="38816" y2="14865"/>
                        <a14:foregroundMark x1="42434" y1="32545" x2="45066" y2="33671"/>
                        <a14:foregroundMark x1="67982" y1="53378" x2="71711" y2="52815"/>
                        <a14:foregroundMark x1="92873" y1="41329" x2="88816" y2="37838"/>
                        <a14:foregroundMark x1="71711" y1="57207" x2="67654" y2="51351"/>
                        <a14:foregroundMark x1="71382" y1="38964" x2="78838" y2="32207"/>
                        <a14:foregroundMark x1="37281" y1="36374" x2="41886" y2="35698"/>
                        <a14:foregroundMark x1="57895" y1="5743" x2="55921" y2="12500"/>
                        <a14:foregroundMark x1="77961" y1="32770" x2="93969" y2="16892"/>
                        <a14:foregroundMark x1="75987" y1="65991" x2="87719" y2="62838"/>
                        <a14:foregroundMark x1="83662" y1="76351" x2="83662" y2="82770"/>
                        <a14:foregroundMark x1="80592" y1="82432" x2="85636" y2="90653"/>
                        <a14:foregroundMark x1="50219" y1="88626" x2="18421" y2="63626"/>
                        <a14:foregroundMark x1="18421" y1="63626" x2="9320" y2="42568"/>
                        <a14:foregroundMark x1="12719" y1="88401" x2="10197" y2="98086"/>
                        <a14:foregroundMark x1="29605" y1="89189" x2="34759" y2="92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517" y="1961023"/>
            <a:ext cx="923635" cy="899328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74E47FC0-A2C5-224D-8BE2-711DDC3A8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77" b="98086" l="9211" r="93860">
                        <a14:foregroundMark x1="13596" y1="22185" x2="17544" y2="29279"/>
                        <a14:foregroundMark x1="24781" y1="16892" x2="29057" y2="18131"/>
                        <a14:foregroundMark x1="36732" y1="8446" x2="37939" y2="9009"/>
                        <a14:foregroundMark x1="12171" y1="7207" x2="9868" y2="1689"/>
                        <a14:foregroundMark x1="39035" y1="31644" x2="40461" y2="31306"/>
                        <a14:foregroundMark x1="48246" y1="51351" x2="57127" y2="43694"/>
                        <a14:foregroundMark x1="58772" y1="24550" x2="66557" y2="29617"/>
                        <a14:foregroundMark x1="40789" y1="31982" x2="40241" y2="31982"/>
                        <a14:foregroundMark x1="55592" y1="9009" x2="57895" y2="6419"/>
                        <a14:foregroundMark x1="79386" y1="10473" x2="78509" y2="15203"/>
                        <a14:foregroundMark x1="53618" y1="9347" x2="54825" y2="7545"/>
                        <a14:foregroundMark x1="9868" y1="5743" x2="28180" y2="20721"/>
                        <a14:foregroundMark x1="16776" y1="29617" x2="21053" y2="28378"/>
                        <a14:foregroundMark x1="43092" y1="9572" x2="38816" y2="14865"/>
                        <a14:foregroundMark x1="42434" y1="32545" x2="45066" y2="33671"/>
                        <a14:foregroundMark x1="67982" y1="53378" x2="71711" y2="52815"/>
                        <a14:foregroundMark x1="92873" y1="41329" x2="88816" y2="37838"/>
                        <a14:foregroundMark x1="71711" y1="57207" x2="67654" y2="51351"/>
                        <a14:foregroundMark x1="71382" y1="38964" x2="78838" y2="32207"/>
                        <a14:foregroundMark x1="37281" y1="36374" x2="41886" y2="35698"/>
                        <a14:foregroundMark x1="57895" y1="5743" x2="55921" y2="12500"/>
                        <a14:foregroundMark x1="77961" y1="32770" x2="93969" y2="16892"/>
                        <a14:foregroundMark x1="75987" y1="65991" x2="87719" y2="62838"/>
                        <a14:foregroundMark x1="83662" y1="76351" x2="83662" y2="82770"/>
                        <a14:foregroundMark x1="80592" y1="82432" x2="85636" y2="90653"/>
                        <a14:foregroundMark x1="50219" y1="88626" x2="18421" y2="63626"/>
                        <a14:foregroundMark x1="18421" y1="63626" x2="9320" y2="42568"/>
                        <a14:foregroundMark x1="12719" y1="88401" x2="10197" y2="98086"/>
                        <a14:foregroundMark x1="29605" y1="89189" x2="34759" y2="92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00616">
            <a:off x="10180479" y="2191555"/>
            <a:ext cx="923635" cy="899328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2DCC4863-2A19-E3DE-EAAF-AA5E81404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77" b="98086" l="9211" r="93860">
                        <a14:foregroundMark x1="13596" y1="22185" x2="17544" y2="29279"/>
                        <a14:foregroundMark x1="24781" y1="16892" x2="29057" y2="18131"/>
                        <a14:foregroundMark x1="36732" y1="8446" x2="37939" y2="9009"/>
                        <a14:foregroundMark x1="12171" y1="7207" x2="9868" y2="1689"/>
                        <a14:foregroundMark x1="39035" y1="31644" x2="40461" y2="31306"/>
                        <a14:foregroundMark x1="48246" y1="51351" x2="57127" y2="43694"/>
                        <a14:foregroundMark x1="58772" y1="24550" x2="66557" y2="29617"/>
                        <a14:foregroundMark x1="40789" y1="31982" x2="40241" y2="31982"/>
                        <a14:foregroundMark x1="55592" y1="9009" x2="57895" y2="6419"/>
                        <a14:foregroundMark x1="79386" y1="10473" x2="78509" y2="15203"/>
                        <a14:foregroundMark x1="53618" y1="9347" x2="54825" y2="7545"/>
                        <a14:foregroundMark x1="9868" y1="5743" x2="28180" y2="20721"/>
                        <a14:foregroundMark x1="16776" y1="29617" x2="21053" y2="28378"/>
                        <a14:foregroundMark x1="43092" y1="9572" x2="38816" y2="14865"/>
                        <a14:foregroundMark x1="42434" y1="32545" x2="45066" y2="33671"/>
                        <a14:foregroundMark x1="67982" y1="53378" x2="71711" y2="52815"/>
                        <a14:foregroundMark x1="92873" y1="41329" x2="88816" y2="37838"/>
                        <a14:foregroundMark x1="71711" y1="57207" x2="67654" y2="51351"/>
                        <a14:foregroundMark x1="71382" y1="38964" x2="78838" y2="32207"/>
                        <a14:foregroundMark x1="37281" y1="36374" x2="41886" y2="35698"/>
                        <a14:foregroundMark x1="57895" y1="5743" x2="55921" y2="12500"/>
                        <a14:foregroundMark x1="77961" y1="32770" x2="93969" y2="16892"/>
                        <a14:foregroundMark x1="75987" y1="65991" x2="87719" y2="62838"/>
                        <a14:foregroundMark x1="83662" y1="76351" x2="83662" y2="82770"/>
                        <a14:foregroundMark x1="80592" y1="82432" x2="85636" y2="90653"/>
                        <a14:foregroundMark x1="50219" y1="88626" x2="18421" y2="63626"/>
                        <a14:foregroundMark x1="18421" y1="63626" x2="9320" y2="42568"/>
                        <a14:foregroundMark x1="12719" y1="88401" x2="10197" y2="98086"/>
                        <a14:foregroundMark x1="29605" y1="89189" x2="34759" y2="92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01526">
            <a:off x="10689079" y="2074070"/>
            <a:ext cx="923635" cy="899328"/>
          </a:xfrm>
          <a:prstGeom prst="rect">
            <a:avLst/>
          </a:prstGeom>
        </p:spPr>
      </p:pic>
      <p:cxnSp>
        <p:nvCxnSpPr>
          <p:cNvPr id="42" name="Egyenes összekötő nyíllal 41">
            <a:extLst>
              <a:ext uri="{FF2B5EF4-FFF2-40B4-BE49-F238E27FC236}">
                <a16:creationId xmlns:a16="http://schemas.microsoft.com/office/drawing/2014/main" id="{72647D4B-6F3F-FF0A-8C97-34E28A7D5A4B}"/>
              </a:ext>
            </a:extLst>
          </p:cNvPr>
          <p:cNvCxnSpPr>
            <a:cxnSpLocks/>
          </p:cNvCxnSpPr>
          <p:nvPr/>
        </p:nvCxnSpPr>
        <p:spPr>
          <a:xfrm>
            <a:off x="8640379" y="2435078"/>
            <a:ext cx="12297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AC1C187B-C052-34AE-2BFD-0C24C0D056F0}"/>
              </a:ext>
            </a:extLst>
          </p:cNvPr>
          <p:cNvSpPr txBox="1"/>
          <p:nvPr/>
        </p:nvSpPr>
        <p:spPr>
          <a:xfrm>
            <a:off x="8640379" y="2164471"/>
            <a:ext cx="12933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Fibrinolízis</a:t>
            </a:r>
            <a:endParaRPr lang="hu-HU" sz="105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Szorzás 43">
            <a:extLst>
              <a:ext uri="{FF2B5EF4-FFF2-40B4-BE49-F238E27FC236}">
                <a16:creationId xmlns:a16="http://schemas.microsoft.com/office/drawing/2014/main" id="{72B8B071-F545-7DCB-4F15-2415E5514570}"/>
              </a:ext>
            </a:extLst>
          </p:cNvPr>
          <p:cNvSpPr/>
          <p:nvPr/>
        </p:nvSpPr>
        <p:spPr>
          <a:xfrm>
            <a:off x="8034605" y="1181405"/>
            <a:ext cx="2598802" cy="2246956"/>
          </a:xfrm>
          <a:prstGeom prst="mathMultiply">
            <a:avLst>
              <a:gd name="adj1" fmla="val 6761"/>
            </a:avLst>
          </a:prstGeom>
          <a:solidFill>
            <a:srgbClr val="C00000">
              <a:alpha val="689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AF24B828-FF63-C1E8-056B-FC622E5A25AF}"/>
              </a:ext>
            </a:extLst>
          </p:cNvPr>
          <p:cNvSpPr txBox="1"/>
          <p:nvPr/>
        </p:nvSpPr>
        <p:spPr>
          <a:xfrm>
            <a:off x="7186666" y="2929289"/>
            <a:ext cx="14691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Thrombus</a:t>
            </a:r>
            <a:endParaRPr lang="hu-HU" sz="105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E2288124-F43C-A48A-390D-495DDF47696D}"/>
              </a:ext>
            </a:extLst>
          </p:cNvPr>
          <p:cNvSpPr txBox="1"/>
          <p:nvPr/>
        </p:nvSpPr>
        <p:spPr>
          <a:xfrm>
            <a:off x="3167" y="2728196"/>
            <a:ext cx="9884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Pathogén</a:t>
            </a:r>
            <a:endParaRPr lang="hu-HU" sz="105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27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43" grpId="0"/>
      <p:bldP spid="44" grpId="0" animBg="1"/>
      <p:bldP spid="45" grpId="0"/>
      <p:bldP spid="46" grpId="0"/>
      <p:bldP spid="4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607FE83-8B45-09FD-90DF-067122B4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E61FFD-4B32-F4C6-EDCC-4734987F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>
            <a:extLst>
              <a:ext uri="{FF2B5EF4-FFF2-40B4-BE49-F238E27FC236}">
                <a16:creationId xmlns:a16="http://schemas.microsoft.com/office/drawing/2014/main" id="{DEEC1000-8F58-05CC-574E-A17C418803ED}"/>
              </a:ext>
            </a:extLst>
          </p:cNvPr>
          <p:cNvSpPr/>
          <p:nvPr/>
        </p:nvSpPr>
        <p:spPr>
          <a:xfrm>
            <a:off x="2674277" y="1240187"/>
            <a:ext cx="2138885" cy="1086010"/>
          </a:xfrm>
          <a:prstGeom prst="roundRect">
            <a:avLst/>
          </a:prstGeom>
          <a:solidFill>
            <a:srgbClr val="2F71B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7200000"/>
            </a:lightRig>
          </a:scene3d>
          <a:sp3d prstMaterial="matte">
            <a:bevelT w="152400" h="254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8108D46-9D19-6246-AA4B-198132C41996}"/>
              </a:ext>
            </a:extLst>
          </p:cNvPr>
          <p:cNvSpPr txBox="1"/>
          <p:nvPr/>
        </p:nvSpPr>
        <p:spPr>
          <a:xfrm>
            <a:off x="2599214" y="1330618"/>
            <a:ext cx="228901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200"/>
              </a:spcBef>
            </a:pP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Pro-</a:t>
            </a:r>
            <a:r>
              <a:rPr lang="hu-HU" sz="1250" spc="-10" dirty="0" err="1">
                <a:solidFill>
                  <a:schemeClr val="bg1"/>
                </a:solidFill>
                <a:latin typeface="Pte Sans"/>
                <a:cs typeface="Pte Sans"/>
              </a:rPr>
              <a:t>inflammatorikus</a:t>
            </a: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 mediátorok</a:t>
            </a:r>
          </a:p>
          <a:p>
            <a:pPr marL="12700" algn="ctr">
              <a:spcBef>
                <a:spcPts val="200"/>
              </a:spcBef>
            </a:pPr>
            <a:r>
              <a:rPr lang="hu-HU" sz="1250" spc="-10" dirty="0" err="1">
                <a:solidFill>
                  <a:schemeClr val="bg1"/>
                </a:solidFill>
                <a:latin typeface="Pte Sans"/>
                <a:cs typeface="Pte Sans"/>
              </a:rPr>
              <a:t>Endothel</a:t>
            </a: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 sérülés</a:t>
            </a:r>
          </a:p>
          <a:p>
            <a:pPr marL="12700" algn="ctr">
              <a:spcBef>
                <a:spcPts val="200"/>
              </a:spcBef>
            </a:pP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Szöveti faktor </a:t>
            </a:r>
            <a:r>
              <a:rPr lang="hu-HU" sz="1250" spc="-10" dirty="0" err="1">
                <a:solidFill>
                  <a:schemeClr val="bg1"/>
                </a:solidFill>
                <a:latin typeface="Pte Sans"/>
                <a:cs typeface="Pte Sans"/>
              </a:rPr>
              <a:t>expresszió</a:t>
            </a:r>
            <a:endParaRPr lang="hu-HU" sz="1250" spc="-10" dirty="0">
              <a:solidFill>
                <a:schemeClr val="bg1"/>
              </a:solidFill>
              <a:latin typeface="Pte Sans"/>
              <a:cs typeface="Pte Sans"/>
            </a:endParaRPr>
          </a:p>
          <a:p>
            <a:pPr marL="12700" algn="ctr">
              <a:spcBef>
                <a:spcPts val="200"/>
              </a:spcBef>
            </a:pPr>
            <a:r>
              <a:rPr lang="hu-HU" sz="1250" spc="-10" dirty="0" err="1">
                <a:solidFill>
                  <a:schemeClr val="bg1"/>
                </a:solidFill>
                <a:latin typeface="Pte Sans"/>
                <a:cs typeface="Pte Sans"/>
              </a:rPr>
              <a:t>Thrombin</a:t>
            </a: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 produkció</a:t>
            </a:r>
          </a:p>
        </p:txBody>
      </p:sp>
      <p:sp>
        <p:nvSpPr>
          <p:cNvPr id="4" name="Lekerekített téglalap 3">
            <a:extLst>
              <a:ext uri="{FF2B5EF4-FFF2-40B4-BE49-F238E27FC236}">
                <a16:creationId xmlns:a16="http://schemas.microsoft.com/office/drawing/2014/main" id="{6E5FA718-B8D8-8972-CF27-01F2F184E908}"/>
              </a:ext>
            </a:extLst>
          </p:cNvPr>
          <p:cNvSpPr/>
          <p:nvPr/>
        </p:nvSpPr>
        <p:spPr>
          <a:xfrm>
            <a:off x="6793112" y="3919232"/>
            <a:ext cx="2138885" cy="1086010"/>
          </a:xfrm>
          <a:prstGeom prst="roundRect">
            <a:avLst/>
          </a:prstGeom>
          <a:solidFill>
            <a:srgbClr val="2F71B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7200000"/>
            </a:lightRig>
          </a:scene3d>
          <a:sp3d prstMaterial="matte">
            <a:bevelT w="152400" h="254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1818CC1-1AA0-3F9B-8175-9AA42FC42D20}"/>
              </a:ext>
            </a:extLst>
          </p:cNvPr>
          <p:cNvSpPr txBox="1"/>
          <p:nvPr/>
        </p:nvSpPr>
        <p:spPr>
          <a:xfrm>
            <a:off x="6718049" y="4113423"/>
            <a:ext cx="2289010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200"/>
              </a:spcBef>
            </a:pP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Megnövekedett PAI-1 szint</a:t>
            </a:r>
          </a:p>
          <a:p>
            <a:pPr marL="12700" algn="ctr">
              <a:spcBef>
                <a:spcPts val="200"/>
              </a:spcBef>
            </a:pP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Megnövekedett </a:t>
            </a:r>
            <a:r>
              <a:rPr lang="hu-HU" sz="1250" spc="-10" dirty="0" err="1">
                <a:solidFill>
                  <a:schemeClr val="bg1"/>
                </a:solidFill>
                <a:latin typeface="Pte Sans"/>
                <a:cs typeface="Pte Sans"/>
              </a:rPr>
              <a:t>TAFIa</a:t>
            </a: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 szint</a:t>
            </a:r>
          </a:p>
          <a:p>
            <a:pPr marL="12700" algn="ctr">
              <a:spcBef>
                <a:spcPts val="200"/>
              </a:spcBef>
            </a:pPr>
            <a:r>
              <a:rPr lang="hu-HU" sz="1250" spc="-10" dirty="0">
                <a:solidFill>
                  <a:schemeClr val="bg1"/>
                </a:solidFill>
                <a:latin typeface="Pte Sans"/>
                <a:cs typeface="Pte Sans"/>
              </a:rPr>
              <a:t>Csökkent Protein C szint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ACCB435-E529-EB9E-7B4C-7816BD208239}"/>
              </a:ext>
            </a:extLst>
          </p:cNvPr>
          <p:cNvSpPr txBox="1"/>
          <p:nvPr/>
        </p:nvSpPr>
        <p:spPr>
          <a:xfrm>
            <a:off x="4942816" y="2874920"/>
            <a:ext cx="3425587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2F71B8"/>
                </a:solidFill>
                <a:latin typeface="Grandview" panose="020B0502040204020203" pitchFamily="34" charset="0"/>
              </a:rPr>
              <a:t>HOMEOSTASIS</a:t>
            </a:r>
            <a:endParaRPr lang="hu-HU" dirty="0"/>
          </a:p>
        </p:txBody>
      </p:sp>
      <p:sp>
        <p:nvSpPr>
          <p:cNvPr id="7" name="Visszakanyarodó nyíl 6">
            <a:extLst>
              <a:ext uri="{FF2B5EF4-FFF2-40B4-BE49-F238E27FC236}">
                <a16:creationId xmlns:a16="http://schemas.microsoft.com/office/drawing/2014/main" id="{E395AC9B-2EC1-5FB3-8842-F18B916A6D5B}"/>
              </a:ext>
            </a:extLst>
          </p:cNvPr>
          <p:cNvSpPr/>
          <p:nvPr/>
        </p:nvSpPr>
        <p:spPr>
          <a:xfrm flipH="1">
            <a:off x="4670204" y="2199940"/>
            <a:ext cx="2138885" cy="854548"/>
          </a:xfrm>
          <a:prstGeom prst="uturnArrow">
            <a:avLst>
              <a:gd name="adj1" fmla="val 13821"/>
              <a:gd name="adj2" fmla="val 25000"/>
              <a:gd name="adj3" fmla="val 39374"/>
              <a:gd name="adj4" fmla="val 50000"/>
              <a:gd name="adj5" fmla="val 8937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Visszakanyarodó nyíl 7">
            <a:extLst>
              <a:ext uri="{FF2B5EF4-FFF2-40B4-BE49-F238E27FC236}">
                <a16:creationId xmlns:a16="http://schemas.microsoft.com/office/drawing/2014/main" id="{89E8A347-0C0E-A1F4-48C6-88B4A0E022B3}"/>
              </a:ext>
            </a:extLst>
          </p:cNvPr>
          <p:cNvSpPr/>
          <p:nvPr/>
        </p:nvSpPr>
        <p:spPr>
          <a:xfrm rot="10800000" flipH="1">
            <a:off x="4813162" y="3189076"/>
            <a:ext cx="2138885" cy="854548"/>
          </a:xfrm>
          <a:prstGeom prst="uturnArrow">
            <a:avLst>
              <a:gd name="adj1" fmla="val 13821"/>
              <a:gd name="adj2" fmla="val 25000"/>
              <a:gd name="adj3" fmla="val 39374"/>
              <a:gd name="adj4" fmla="val 50000"/>
              <a:gd name="adj5" fmla="val 8937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Lefelé mutató nyíl 8">
            <a:extLst>
              <a:ext uri="{FF2B5EF4-FFF2-40B4-BE49-F238E27FC236}">
                <a16:creationId xmlns:a16="http://schemas.microsoft.com/office/drawing/2014/main" id="{7AC8B2BD-F28E-EC83-A341-0D7D2DB0BB34}"/>
              </a:ext>
            </a:extLst>
          </p:cNvPr>
          <p:cNvSpPr/>
          <p:nvPr/>
        </p:nvSpPr>
        <p:spPr>
          <a:xfrm>
            <a:off x="6643028" y="2475614"/>
            <a:ext cx="1307117" cy="1377394"/>
          </a:xfrm>
          <a:prstGeom prst="downArrow">
            <a:avLst>
              <a:gd name="adj1" fmla="val 43735"/>
              <a:gd name="adj2" fmla="val 58174"/>
            </a:avLst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2A62C91-414C-BBBC-9263-644E1C6CE9DD}"/>
              </a:ext>
            </a:extLst>
          </p:cNvPr>
          <p:cNvSpPr txBox="1"/>
          <p:nvPr/>
        </p:nvSpPr>
        <p:spPr>
          <a:xfrm>
            <a:off x="6134746" y="3050324"/>
            <a:ext cx="2289010" cy="48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200"/>
              </a:spcBef>
            </a:pPr>
            <a:r>
              <a:rPr lang="hu-HU" sz="1200" dirty="0">
                <a:ln w="0"/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te Sans"/>
                <a:cs typeface="Pte Sans"/>
              </a:rPr>
              <a:t>Csökkent</a:t>
            </a:r>
          </a:p>
          <a:p>
            <a:pPr marL="12700" algn="ctr">
              <a:spcBef>
                <a:spcPts val="200"/>
              </a:spcBef>
            </a:pPr>
            <a:r>
              <a:rPr lang="hu-HU" sz="1200" dirty="0" err="1">
                <a:ln w="0"/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te Sans"/>
                <a:cs typeface="Pte Sans"/>
              </a:rPr>
              <a:t>fibrinolízis</a:t>
            </a:r>
            <a:endParaRPr lang="hu-HU" sz="1200" dirty="0">
              <a:ln w="0"/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te Sans"/>
              <a:cs typeface="Pte Sans"/>
            </a:endParaRPr>
          </a:p>
        </p:txBody>
      </p:sp>
      <p:sp>
        <p:nvSpPr>
          <p:cNvPr id="11" name="Lefelé mutató nyíl 10">
            <a:extLst>
              <a:ext uri="{FF2B5EF4-FFF2-40B4-BE49-F238E27FC236}">
                <a16:creationId xmlns:a16="http://schemas.microsoft.com/office/drawing/2014/main" id="{AFD5A1B6-E46A-23DA-80A1-F54859A6E030}"/>
              </a:ext>
            </a:extLst>
          </p:cNvPr>
          <p:cNvSpPr/>
          <p:nvPr/>
        </p:nvSpPr>
        <p:spPr>
          <a:xfrm rot="10800000">
            <a:off x="3686573" y="2393096"/>
            <a:ext cx="1307117" cy="1377394"/>
          </a:xfrm>
          <a:prstGeom prst="downArrow">
            <a:avLst>
              <a:gd name="adj1" fmla="val 43735"/>
              <a:gd name="adj2" fmla="val 58174"/>
            </a:avLst>
          </a:prstGeom>
          <a:gradFill flip="none" rotWithShape="1">
            <a:gsLst>
              <a:gs pos="0">
                <a:srgbClr val="FF2600">
                  <a:tint val="66000"/>
                  <a:satMod val="160000"/>
                </a:srgbClr>
              </a:gs>
              <a:gs pos="50000">
                <a:srgbClr val="FF2600">
                  <a:tint val="44500"/>
                  <a:satMod val="160000"/>
                </a:srgbClr>
              </a:gs>
              <a:gs pos="100000">
                <a:srgbClr val="FF26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CF98148-DAD7-7962-99E1-3C6F456F930A}"/>
              </a:ext>
            </a:extLst>
          </p:cNvPr>
          <p:cNvSpPr txBox="1"/>
          <p:nvPr/>
        </p:nvSpPr>
        <p:spPr>
          <a:xfrm>
            <a:off x="3195626" y="2699013"/>
            <a:ext cx="2289010" cy="48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200"/>
              </a:spcBef>
            </a:pPr>
            <a:r>
              <a:rPr lang="hu-HU" sz="1200" dirty="0">
                <a:ln w="0"/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te Sans"/>
                <a:cs typeface="Pte Sans"/>
              </a:rPr>
              <a:t>Koaguláció</a:t>
            </a:r>
          </a:p>
          <a:p>
            <a:pPr marL="12700" algn="ctr">
              <a:spcBef>
                <a:spcPts val="200"/>
              </a:spcBef>
            </a:pPr>
            <a:r>
              <a:rPr lang="hu-HU" sz="1200" dirty="0">
                <a:ln w="0"/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te Sans"/>
                <a:cs typeface="Pte Sans"/>
              </a:rPr>
              <a:t>Gyulladás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0C78C5C-2913-3935-008C-F08B90C0E4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88" t="6253" r="10371" b="80071"/>
          <a:stretch>
            <a:fillRect/>
          </a:stretch>
        </p:blipFill>
        <p:spPr>
          <a:xfrm>
            <a:off x="7269630" y="235646"/>
            <a:ext cx="1213139" cy="116376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1CC725E2-E1D5-A0C2-97E5-1F896CB30035}"/>
              </a:ext>
            </a:extLst>
          </p:cNvPr>
          <p:cNvSpPr txBox="1"/>
          <p:nvPr/>
        </p:nvSpPr>
        <p:spPr>
          <a:xfrm>
            <a:off x="7638435" y="234160"/>
            <a:ext cx="2787943" cy="11849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100" dirty="0">
                <a:latin typeface="Avenir Next" panose="020B0503020202020204" pitchFamily="34" charset="0"/>
              </a:rPr>
              <a:t>T₁: ”</a:t>
            </a:r>
            <a:r>
              <a:rPr lang="hu-HU" sz="2100" dirty="0" err="1">
                <a:latin typeface="Avenir Next" panose="020B0503020202020204" pitchFamily="34" charset="0"/>
              </a:rPr>
              <a:t>U”n</a:t>
            </a:r>
            <a:r>
              <a:rPr lang="hu-HU" sz="2100" dirty="0">
                <a:latin typeface="Avenir Next" panose="020B0503020202020204" pitchFamily="34" charset="0"/>
              </a:rPr>
              <a:t>=16 ”</a:t>
            </a:r>
            <a:r>
              <a:rPr lang="hu-HU" sz="2100" dirty="0" err="1">
                <a:latin typeface="Avenir Next" panose="020B0503020202020204" pitchFamily="34" charset="0"/>
              </a:rPr>
              <a:t>P”n</a:t>
            </a:r>
            <a:r>
              <a:rPr lang="hu-HU" sz="2100" dirty="0">
                <a:latin typeface="Avenir Next" panose="020B0503020202020204" pitchFamily="34" charset="0"/>
              </a:rPr>
              <a:t>=17</a:t>
            </a:r>
          </a:p>
          <a:p>
            <a:endParaRPr lang="hu-HU" sz="400" dirty="0">
              <a:latin typeface="Avenir Next" panose="020B0503020202020204" pitchFamily="34" charset="0"/>
            </a:endParaRPr>
          </a:p>
          <a:p>
            <a:r>
              <a:rPr lang="hu-HU" sz="2100" dirty="0">
                <a:latin typeface="Avenir Next" panose="020B0503020202020204" pitchFamily="34" charset="0"/>
              </a:rPr>
              <a:t>T₂: ”</a:t>
            </a:r>
            <a:r>
              <a:rPr lang="hu-HU" sz="2100" dirty="0" err="1">
                <a:latin typeface="Avenir Next" panose="020B0503020202020204" pitchFamily="34" charset="0"/>
              </a:rPr>
              <a:t>U”n</a:t>
            </a:r>
            <a:r>
              <a:rPr lang="hu-HU" sz="2100" dirty="0">
                <a:latin typeface="Avenir Next" panose="020B0503020202020204" pitchFamily="34" charset="0"/>
              </a:rPr>
              <a:t>=12 ”</a:t>
            </a:r>
            <a:r>
              <a:rPr lang="hu-HU" sz="2100" dirty="0" err="1">
                <a:latin typeface="Avenir Next" panose="020B0503020202020204" pitchFamily="34" charset="0"/>
              </a:rPr>
              <a:t>P”n</a:t>
            </a:r>
            <a:r>
              <a:rPr lang="hu-HU" sz="2100" dirty="0">
                <a:latin typeface="Avenir Next" panose="020B0503020202020204" pitchFamily="34" charset="0"/>
              </a:rPr>
              <a:t>=13</a:t>
            </a:r>
          </a:p>
          <a:p>
            <a:endParaRPr lang="hu-HU" sz="400" dirty="0">
              <a:latin typeface="Avenir Next" panose="020B0503020202020204" pitchFamily="34" charset="0"/>
            </a:endParaRPr>
          </a:p>
          <a:p>
            <a:r>
              <a:rPr lang="hu-HU" sz="2100" dirty="0">
                <a:latin typeface="Avenir Next" panose="020B0503020202020204" pitchFamily="34" charset="0"/>
              </a:rPr>
              <a:t>T₃: ”</a:t>
            </a:r>
            <a:r>
              <a:rPr lang="hu-HU" sz="2100" dirty="0" err="1">
                <a:latin typeface="Avenir Next" panose="020B0503020202020204" pitchFamily="34" charset="0"/>
              </a:rPr>
              <a:t>U”n</a:t>
            </a:r>
            <a:r>
              <a:rPr lang="hu-HU" sz="2100" dirty="0">
                <a:latin typeface="Avenir Next" panose="020B0503020202020204" pitchFamily="34" charset="0"/>
              </a:rPr>
              <a:t>=6    ”</a:t>
            </a:r>
            <a:r>
              <a:rPr lang="hu-HU" sz="2100" dirty="0" err="1">
                <a:latin typeface="Avenir Next" panose="020B0503020202020204" pitchFamily="34" charset="0"/>
              </a:rPr>
              <a:t>P”n</a:t>
            </a:r>
            <a:r>
              <a:rPr lang="hu-HU" sz="2100" dirty="0">
                <a:latin typeface="Avenir Next" panose="020B0503020202020204" pitchFamily="34" charset="0"/>
              </a:rPr>
              <a:t>=7</a:t>
            </a:r>
          </a:p>
        </p:txBody>
      </p:sp>
    </p:spTree>
    <p:extLst>
      <p:ext uri="{BB962C8B-B14F-4D97-AF65-F5344CB8AC3E}">
        <p14:creationId xmlns:p14="http://schemas.microsoft.com/office/powerpoint/2010/main" val="194779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57926-F885-995C-FFF5-C531D2E97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iscoelastometry system ClotPro - Santair">
            <a:extLst>
              <a:ext uri="{FF2B5EF4-FFF2-40B4-BE49-F238E27FC236}">
                <a16:creationId xmlns:a16="http://schemas.microsoft.com/office/drawing/2014/main" id="{30E104B0-FA8F-EA03-9D6D-F7EE0159B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r="24860"/>
          <a:stretch>
            <a:fillRect/>
          </a:stretch>
        </p:blipFill>
        <p:spPr bwMode="auto">
          <a:xfrm flipH="1">
            <a:off x="10803129" y="1894155"/>
            <a:ext cx="1199614" cy="26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Kép 67">
            <a:extLst>
              <a:ext uri="{FF2B5EF4-FFF2-40B4-BE49-F238E27FC236}">
                <a16:creationId xmlns:a16="http://schemas.microsoft.com/office/drawing/2014/main" id="{976BF76A-5739-27C2-C66B-2EF103276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59" y="1433659"/>
            <a:ext cx="5213970" cy="319917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FCD3E2C-7B82-9EF5-620D-36CF043D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b="1" dirty="0" err="1">
                <a:solidFill>
                  <a:srgbClr val="2F71B8"/>
                </a:solidFill>
                <a:latin typeface="Grandview" panose="020B0502040204020203" pitchFamily="34" charset="0"/>
              </a:rPr>
              <a:t>ClotPro</a:t>
            </a:r>
            <a:r>
              <a:rPr lang="hu-HU" b="1" dirty="0">
                <a:solidFill>
                  <a:srgbClr val="2F71B8"/>
                </a:solidFill>
                <a:latin typeface="Grandview" panose="020B0502040204020203" pitchFamily="34" charset="0"/>
              </a:rPr>
              <a:t> és a </a:t>
            </a:r>
            <a:r>
              <a:rPr lang="hu-HU" b="1" dirty="0" err="1">
                <a:solidFill>
                  <a:srgbClr val="2F71B8"/>
                </a:solidFill>
                <a:latin typeface="Grandview" panose="020B0502040204020203" pitchFamily="34" charset="0"/>
              </a:rPr>
              <a:t>fibrinolízis</a:t>
            </a:r>
            <a:r>
              <a:rPr lang="hu-HU" b="1" dirty="0">
                <a:solidFill>
                  <a:srgbClr val="2F71B8"/>
                </a:solidFill>
                <a:latin typeface="Grandview" panose="020B0502040204020203" pitchFamily="34" charset="0"/>
              </a:rPr>
              <a:t> </a:t>
            </a:r>
            <a:r>
              <a:rPr lang="hu-HU" b="1" dirty="0" err="1">
                <a:solidFill>
                  <a:srgbClr val="2F71B8"/>
                </a:solidFill>
                <a:latin typeface="Grandview" panose="020B0502040204020203" pitchFamily="34" charset="0"/>
              </a:rPr>
              <a:t>shutdown</a:t>
            </a:r>
            <a:endParaRPr lang="hu-HU" b="1" dirty="0">
              <a:solidFill>
                <a:srgbClr val="2F71B8"/>
              </a:solidFill>
              <a:latin typeface="Grandview" panose="020B0502040204020203" pitchFamily="34" charset="0"/>
            </a:endParaRPr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D9548EC3-09F9-722D-3A91-3931F875A4B2}"/>
              </a:ext>
            </a:extLst>
          </p:cNvPr>
          <p:cNvSpPr txBox="1">
            <a:spLocks/>
          </p:cNvSpPr>
          <p:nvPr/>
        </p:nvSpPr>
        <p:spPr>
          <a:xfrm>
            <a:off x="182433" y="2658258"/>
            <a:ext cx="11330694" cy="37624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Irodalmi</a:t>
            </a:r>
            <a:r>
              <a:rPr lang="de-DE" sz="2000" b="1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de-DE" sz="20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háttér</a:t>
            </a:r>
            <a:r>
              <a:rPr lang="de-DE" sz="2000" b="1" dirty="0">
                <a:solidFill>
                  <a:srgbClr val="225388"/>
                </a:solidFill>
                <a:latin typeface="Avenir Next" panose="020B0503020202020204" pitchFamily="34" charset="0"/>
              </a:rPr>
              <a:t>:</a:t>
            </a: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de-DE" sz="2000" dirty="0">
                <a:latin typeface="Avenir Next" panose="020B0503020202020204" pitchFamily="34" charset="0"/>
              </a:rPr>
              <a:t>A </a:t>
            </a:r>
            <a:r>
              <a:rPr lang="de-DE" sz="2000" dirty="0" err="1">
                <a:latin typeface="Avenir Next" panose="020B0503020202020204" pitchFamily="34" charset="0"/>
              </a:rPr>
              <a:t>plazminogén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aktivációjának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korai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gátlása</a:t>
            </a:r>
            <a:r>
              <a:rPr lang="de-DE" sz="2000" dirty="0">
                <a:latin typeface="Avenir Next" panose="020B0503020202020204" pitchFamily="34" charset="0"/>
              </a:rPr>
              <a:t> akut </a:t>
            </a: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de-DE" sz="2000" dirty="0" err="1">
                <a:latin typeface="Avenir Next" panose="020B0503020202020204" pitchFamily="34" charset="0"/>
              </a:rPr>
              <a:t>fibrinolízis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leálláshoz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vezet</a:t>
            </a:r>
            <a:r>
              <a:rPr lang="de-DE" sz="2000" dirty="0">
                <a:latin typeface="Avenir Next" panose="020B0503020202020204" pitchFamily="34" charset="0"/>
              </a:rPr>
              <a:t>, </a:t>
            </a:r>
            <a:r>
              <a:rPr lang="de-DE" sz="2000" dirty="0" err="1">
                <a:latin typeface="Avenir Next" panose="020B0503020202020204" pitchFamily="34" charset="0"/>
              </a:rPr>
              <a:t>amely</a:t>
            </a:r>
            <a:r>
              <a:rPr lang="de-DE" sz="2000" dirty="0">
                <a:latin typeface="Avenir Next" panose="020B0503020202020204" pitchFamily="34" charset="0"/>
              </a:rPr>
              <a:t> a </a:t>
            </a:r>
            <a:r>
              <a:rPr lang="de-DE" sz="2000" dirty="0" err="1">
                <a:latin typeface="Avenir Next" panose="020B0503020202020204" pitchFamily="34" charset="0"/>
              </a:rPr>
              <a:t>vérrög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stabilitásának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de-DE" sz="2000" dirty="0" err="1">
                <a:latin typeface="Avenir Next" panose="020B0503020202020204" pitchFamily="34" charset="0"/>
              </a:rPr>
              <a:t>javulásával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jár</a:t>
            </a:r>
            <a:r>
              <a:rPr lang="de-DE" sz="2000" dirty="0">
                <a:latin typeface="Avenir Next" panose="020B0503020202020204" pitchFamily="34" charset="0"/>
              </a:rPr>
              <a:t>, </a:t>
            </a:r>
            <a:r>
              <a:rPr lang="de-DE" sz="2000" dirty="0" err="1">
                <a:latin typeface="Avenir Next" panose="020B0503020202020204" pitchFamily="34" charset="0"/>
              </a:rPr>
              <a:t>azonban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növeli</a:t>
            </a:r>
            <a:r>
              <a:rPr lang="de-DE" sz="2000" dirty="0">
                <a:latin typeface="Avenir Next" panose="020B0503020202020204" pitchFamily="34" charset="0"/>
              </a:rPr>
              <a:t> a </a:t>
            </a:r>
            <a:r>
              <a:rPr lang="de-DE" sz="2000" dirty="0" err="1">
                <a:latin typeface="Avenir Next" panose="020B0503020202020204" pitchFamily="34" charset="0"/>
              </a:rPr>
              <a:t>morbiditást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és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mortalitást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de-DE" sz="2000" dirty="0">
                <a:latin typeface="Avenir Next" panose="020B0503020202020204" pitchFamily="34" charset="0"/>
              </a:rPr>
              <a:t>a </a:t>
            </a:r>
            <a:r>
              <a:rPr lang="de-DE" sz="2000" dirty="0" err="1">
                <a:latin typeface="Avenir Next" panose="020B0503020202020204" pitchFamily="34" charset="0"/>
              </a:rPr>
              <a:t>szeptikus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betegek</a:t>
            </a:r>
            <a:r>
              <a:rPr lang="de-DE" sz="2000" dirty="0">
                <a:latin typeface="Avenir Next" panose="020B0503020202020204" pitchFamily="34" charset="0"/>
              </a:rPr>
              <a:t> </a:t>
            </a:r>
            <a:r>
              <a:rPr lang="de-DE" sz="2000" dirty="0" err="1">
                <a:latin typeface="Avenir Next" panose="020B0503020202020204" pitchFamily="34" charset="0"/>
              </a:rPr>
              <a:t>körében</a:t>
            </a:r>
            <a:r>
              <a:rPr lang="de-DE" sz="2000" dirty="0">
                <a:latin typeface="Avenir Next" panose="020B0503020202020204" pitchFamily="34" charset="0"/>
              </a:rPr>
              <a:t>. </a:t>
            </a:r>
            <a:endParaRPr lang="hu-HU" sz="2000" i="1" dirty="0">
              <a:latin typeface="Avenir Next" panose="020B0503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hu-HU" sz="2000" i="1" dirty="0">
                <a:latin typeface="Avenir Next Ultra Light" panose="020B0203020202020204" pitchFamily="34" charset="0"/>
              </a:rPr>
              <a:t>				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Avenir Next Ultra Light" panose="020B0203020202020204" pitchFamily="34" charset="0"/>
              </a:rPr>
              <a:t>Coupland et al. Critical Care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 Ultra Light" panose="020B0203020202020204" pitchFamily="34" charset="0"/>
              </a:rPr>
              <a:t>, 2023; 27:55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u-HU" sz="1000" dirty="0">
              <a:latin typeface="Avenir Next" panose="020B0503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000" dirty="0">
                <a:latin typeface="Avenir Next" panose="020B0503020202020204" pitchFamily="34" charset="0"/>
              </a:rPr>
              <a:t>A </a:t>
            </a:r>
            <a:r>
              <a:rPr lang="en-US" sz="2000" dirty="0" err="1">
                <a:latin typeface="Avenir Next" panose="020B0503020202020204" pitchFamily="34" charset="0"/>
              </a:rPr>
              <a:t>ClotPro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  <a:r>
              <a:rPr lang="hu-HU" sz="2000" dirty="0" err="1">
                <a:latin typeface="Avenir Next" panose="020B0503020202020204" pitchFamily="34" charset="0"/>
              </a:rPr>
              <a:t>viszkoelasztikus</a:t>
            </a:r>
            <a:r>
              <a:rPr lang="hu-HU" sz="2000" dirty="0">
                <a:latin typeface="Avenir Next" panose="020B0503020202020204" pitchFamily="34" charset="0"/>
              </a:rPr>
              <a:t> mérések TPA tesztje alkalmas a </a:t>
            </a:r>
            <a:r>
              <a:rPr lang="hu-HU" sz="2000" dirty="0" err="1">
                <a:latin typeface="Avenir Next" panose="020B0503020202020204" pitchFamily="34" charset="0"/>
              </a:rPr>
              <a:t>fibrinolízis</a:t>
            </a:r>
            <a:r>
              <a:rPr lang="hu-HU" sz="2000" dirty="0">
                <a:latin typeface="Avenir Next" panose="020B0503020202020204" pitchFamily="34" charset="0"/>
              </a:rPr>
              <a:t> </a:t>
            </a:r>
            <a:r>
              <a:rPr lang="hu-HU" sz="2000" dirty="0" err="1">
                <a:latin typeface="Avenir Next" panose="020B0503020202020204" pitchFamily="34" charset="0"/>
              </a:rPr>
              <a:t>shutdown</a:t>
            </a:r>
            <a:r>
              <a:rPr lang="hu-HU" sz="2000" dirty="0">
                <a:latin typeface="Avenir Next" panose="020B0503020202020204" pitchFamily="34" charset="0"/>
              </a:rPr>
              <a:t> mérésére, és segítheti a személyre szabott terápiát illetve annak monitorozását, ezzel minimalizálva a kritikus állapotú  betegekben fellépő szövődményeket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de-DE" sz="1500" i="1" dirty="0">
                <a:solidFill>
                  <a:schemeClr val="bg1">
                    <a:lumMod val="50000"/>
                  </a:schemeClr>
                </a:solidFill>
                <a:latin typeface="Avenir Next Ultra Light" panose="020B0203020202020204" pitchFamily="34" charset="0"/>
              </a:rPr>
              <a:t>Schmitt et al. Ann. Intensive Care</a:t>
            </a:r>
            <a:r>
              <a:rPr lang="hu-HU" sz="1500" i="1" dirty="0">
                <a:solidFill>
                  <a:schemeClr val="bg1">
                    <a:lumMod val="50000"/>
                  </a:schemeClr>
                </a:solidFill>
                <a:latin typeface="Avenir Next Ultra Light" panose="020B0203020202020204" pitchFamily="34" charset="0"/>
              </a:rPr>
              <a:t>, 2019; 9:19</a:t>
            </a:r>
            <a:endParaRPr lang="hu-HU" sz="1500" i="1" dirty="0">
              <a:solidFill>
                <a:schemeClr val="bg1">
                  <a:lumMod val="50000"/>
                </a:schemeClr>
              </a:solidFill>
              <a:latin typeface="Avenir Next Ultra Light" panose="020B0203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hu-HU" dirty="0">
              <a:latin typeface="Avenir Next" panose="020B0503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8979B98F-AF11-C9D3-D2F7-928A3BB93A19}"/>
              </a:ext>
            </a:extLst>
          </p:cNvPr>
          <p:cNvSpPr/>
          <p:nvPr/>
        </p:nvSpPr>
        <p:spPr>
          <a:xfrm>
            <a:off x="182433" y="1129641"/>
            <a:ext cx="5358558" cy="1709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0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Fibrinolízis</a:t>
            </a:r>
            <a:r>
              <a:rPr lang="hu-HU" sz="2000" b="1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  <a:r>
              <a:rPr lang="hu-HU" sz="20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shutdown</a:t>
            </a:r>
            <a:r>
              <a:rPr lang="hu-HU" sz="2000" b="1" dirty="0">
                <a:solidFill>
                  <a:srgbClr val="225388"/>
                </a:solidFill>
                <a:latin typeface="Avenir Next" panose="020B0503020202020204" pitchFamily="34" charset="0"/>
              </a:rPr>
              <a:t>:</a:t>
            </a:r>
            <a:r>
              <a:rPr lang="hu-HU" sz="2000" dirty="0">
                <a:solidFill>
                  <a:srgbClr val="225388"/>
                </a:solidFill>
                <a:latin typeface="Avenir Next" panose="020B0503020202020204" pitchFamily="34" charset="0"/>
              </a:rPr>
              <a:t> </a:t>
            </a:r>
          </a:p>
          <a:p>
            <a:pPr algn="just"/>
            <a:r>
              <a:rPr lang="hu-HU" sz="2000" dirty="0">
                <a:solidFill>
                  <a:schemeClr val="tx1"/>
                </a:solidFill>
                <a:latin typeface="Avenir Next" panose="020B0503020202020204" pitchFamily="34" charset="0"/>
              </a:rPr>
              <a:t>a kezdeti aktivációt a </a:t>
            </a:r>
            <a:r>
              <a:rPr lang="hu-HU" sz="2000" dirty="0" err="1">
                <a:solidFill>
                  <a:schemeClr val="tx1"/>
                </a:solidFill>
                <a:latin typeface="Avenir Next" panose="020B0503020202020204" pitchFamily="34" charset="0"/>
              </a:rPr>
              <a:t>fibrinolízis</a:t>
            </a:r>
            <a:r>
              <a:rPr lang="hu-HU" sz="2000" dirty="0">
                <a:solidFill>
                  <a:schemeClr val="tx1"/>
                </a:solidFill>
                <a:latin typeface="Avenir Next" panose="020B0503020202020204" pitchFamily="34" charset="0"/>
              </a:rPr>
              <a:t> </a:t>
            </a:r>
          </a:p>
          <a:p>
            <a:pPr algn="just"/>
            <a:r>
              <a:rPr lang="hu-HU" sz="2000" dirty="0">
                <a:solidFill>
                  <a:schemeClr val="tx1"/>
                </a:solidFill>
                <a:latin typeface="Avenir Next" panose="020B0503020202020204" pitchFamily="34" charset="0"/>
              </a:rPr>
              <a:t>hirtelen leállása követi, és ennek időtartama a háttér patológiától függ   (LT&gt; 300 sec)</a:t>
            </a:r>
          </a:p>
          <a:p>
            <a:pPr algn="just"/>
            <a:endParaRPr lang="de-DE" sz="2000" dirty="0">
              <a:solidFill>
                <a:srgbClr val="121D46"/>
              </a:solidFill>
              <a:latin typeface="Avenir Next" panose="020B0503020202020204" pitchFamily="34" charset="0"/>
            </a:endParaRPr>
          </a:p>
        </p:txBody>
      </p:sp>
      <p:pic>
        <p:nvPicPr>
          <p:cNvPr id="1026" name="Picture 2" descr="ClotPro analyzer - Avant Medical">
            <a:extLst>
              <a:ext uri="{FF2B5EF4-FFF2-40B4-BE49-F238E27FC236}">
                <a16:creationId xmlns:a16="http://schemas.microsoft.com/office/drawing/2014/main" id="{CFA2AB43-29EB-311F-4ADA-5FE58E19A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23419" r="13939" b="17955"/>
          <a:stretch>
            <a:fillRect/>
          </a:stretch>
        </p:blipFill>
        <p:spPr bwMode="auto">
          <a:xfrm>
            <a:off x="8497636" y="304729"/>
            <a:ext cx="2353661" cy="20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1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>
            <a:extLst>
              <a:ext uri="{FF2B5EF4-FFF2-40B4-BE49-F238E27FC236}">
                <a16:creationId xmlns:a16="http://schemas.microsoft.com/office/drawing/2014/main" id="{18E9AAF7-D9F2-5BA5-19F3-02F4D95E51BA}"/>
              </a:ext>
            </a:extLst>
          </p:cNvPr>
          <p:cNvSpPr/>
          <p:nvPr/>
        </p:nvSpPr>
        <p:spPr>
          <a:xfrm>
            <a:off x="408252" y="2437466"/>
            <a:ext cx="11356407" cy="2101756"/>
          </a:xfrm>
          <a:prstGeom prst="roundRect">
            <a:avLst/>
          </a:prstGeom>
          <a:solidFill>
            <a:srgbClr val="2F71B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>
              <a:rot lat="0" lon="0" rev="7200000"/>
            </a:lightRig>
          </a:scene3d>
          <a:sp3d prstMaterial="matte">
            <a:bevelT w="152400" h="254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8018A24-5B53-DCB1-EFE6-AAE79E939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252" y="1253935"/>
            <a:ext cx="9144000" cy="105336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dirty="0">
                <a:solidFill>
                  <a:srgbClr val="3071B8"/>
                </a:solidFill>
              </a:rPr>
              <a:t>Célkitűzés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4B5BE91-6038-7287-AC11-4917DF32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17" y="2697797"/>
            <a:ext cx="11271275" cy="1581094"/>
          </a:xfrm>
        </p:spPr>
        <p:txBody>
          <a:bodyPr>
            <a:noAutofit/>
          </a:bodyPr>
          <a:lstStyle/>
          <a:p>
            <a:pPr algn="just"/>
            <a:r>
              <a:rPr lang="hu-HU" sz="2700" dirty="0">
                <a:solidFill>
                  <a:schemeClr val="bg1"/>
                </a:solidFill>
              </a:rPr>
              <a:t>Intenzív osztályra felvett, klinikai kép alapján illetve </a:t>
            </a:r>
            <a:r>
              <a:rPr lang="hu-HU" sz="2700" dirty="0" err="1">
                <a:solidFill>
                  <a:schemeClr val="bg1"/>
                </a:solidFill>
              </a:rPr>
              <a:t>mikrobiológiailag</a:t>
            </a:r>
            <a:r>
              <a:rPr lang="hu-HU" sz="2700" dirty="0">
                <a:solidFill>
                  <a:schemeClr val="bg1"/>
                </a:solidFill>
              </a:rPr>
              <a:t> is igazoltan bakteriális fertőzésben szenvedő szeptikus — </a:t>
            </a:r>
            <a:r>
              <a:rPr lang="hu-HU" sz="2700" i="1" dirty="0" err="1">
                <a:solidFill>
                  <a:schemeClr val="bg1"/>
                </a:solidFill>
              </a:rPr>
              <a:t>uroinfekció</a:t>
            </a:r>
            <a:r>
              <a:rPr lang="hu-HU" sz="2700" dirty="0">
                <a:solidFill>
                  <a:schemeClr val="bg1"/>
                </a:solidFill>
              </a:rPr>
              <a:t> </a:t>
            </a:r>
            <a:r>
              <a:rPr lang="hu-HU" sz="2700" i="1" dirty="0">
                <a:solidFill>
                  <a:schemeClr val="bg1"/>
                </a:solidFill>
              </a:rPr>
              <a:t>illetve tüdőgyulladás miatt</a:t>
            </a:r>
            <a:r>
              <a:rPr lang="hu-HU" sz="2700" dirty="0">
                <a:solidFill>
                  <a:schemeClr val="bg1"/>
                </a:solidFill>
              </a:rPr>
              <a:t> — betegeknél a </a:t>
            </a:r>
            <a:r>
              <a:rPr lang="hu-HU" sz="2700" dirty="0" err="1">
                <a:solidFill>
                  <a:schemeClr val="bg1"/>
                </a:solidFill>
              </a:rPr>
              <a:t>fibrinolízis</a:t>
            </a:r>
            <a:r>
              <a:rPr lang="hu-HU" sz="2700" dirty="0">
                <a:solidFill>
                  <a:schemeClr val="bg1"/>
                </a:solidFill>
              </a:rPr>
              <a:t> </a:t>
            </a:r>
            <a:r>
              <a:rPr lang="hu-HU" sz="2700" dirty="0" err="1">
                <a:solidFill>
                  <a:schemeClr val="bg1"/>
                </a:solidFill>
              </a:rPr>
              <a:t>shutdown</a:t>
            </a:r>
            <a:r>
              <a:rPr lang="hu-HU" sz="2700" dirty="0">
                <a:solidFill>
                  <a:schemeClr val="bg1"/>
                </a:solidFill>
              </a:rPr>
              <a:t> jelenségének vizsgálata POCT módszerrel és konvencionális alvadási paraméterek mérésével.</a:t>
            </a: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53ABF1E1-925A-05FC-C184-04A16434273F}"/>
              </a:ext>
            </a:extLst>
          </p:cNvPr>
          <p:cNvSpPr txBox="1">
            <a:spLocks/>
          </p:cNvSpPr>
          <p:nvPr/>
        </p:nvSpPr>
        <p:spPr>
          <a:xfrm>
            <a:off x="2405254" y="4777282"/>
            <a:ext cx="8186365" cy="1581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071B8"/>
                </a:solidFill>
                <a:latin typeface="Pte Sans" pitchFamily="2" charset="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te Sans" pitchFamily="2" charset="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700" i="1" dirty="0">
                <a:solidFill>
                  <a:srgbClr val="225388"/>
                </a:solidFill>
              </a:rPr>
              <a:t>Állhat-e az eltérő gyógyulási tendenciák hátterében eltérő koagulációs státusz?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ADEB75E-0C5F-396A-5A6F-A8767A5B8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5" b="96147" l="3650" r="89903">
                        <a14:foregroundMark x1="42579" y1="11101" x2="52190" y2="10642"/>
                        <a14:foregroundMark x1="52190" y1="10642" x2="43796" y2="10550"/>
                        <a14:foregroundMark x1="44526" y1="8349" x2="53650" y2="9541"/>
                        <a14:foregroundMark x1="53650" y1="9541" x2="40024" y2="9083"/>
                        <a14:foregroundMark x1="40024" y1="9083" x2="55109" y2="7798"/>
                        <a14:foregroundMark x1="55109" y1="7798" x2="59611" y2="9450"/>
                        <a14:foregroundMark x1="31995" y1="88073" x2="44404" y2="84587"/>
                        <a14:foregroundMark x1="44404" y1="84587" x2="58273" y2="76055"/>
                        <a14:foregroundMark x1="58273" y1="76055" x2="59246" y2="68532"/>
                        <a14:foregroundMark x1="59246" y1="68532" x2="54015" y2="60917"/>
                        <a14:foregroundMark x1="54015" y1="60917" x2="41727" y2="57523"/>
                        <a14:foregroundMark x1="41727" y1="57523" x2="29440" y2="59541"/>
                        <a14:foregroundMark x1="29440" y1="59541" x2="18491" y2="66239"/>
                        <a14:foregroundMark x1="18491" y1="66239" x2="35766" y2="46147"/>
                        <a14:foregroundMark x1="35766" y1="46147" x2="69343" y2="35321"/>
                        <a14:foregroundMark x1="69343" y1="35321" x2="83455" y2="43211"/>
                        <a14:foregroundMark x1="83455" y1="43211" x2="78345" y2="61101"/>
                        <a14:foregroundMark x1="78345" y1="61101" x2="60341" y2="34954"/>
                        <a14:foregroundMark x1="60341" y1="34954" x2="48297" y2="28073"/>
                        <a14:foregroundMark x1="48297" y1="28073" x2="52311" y2="15413"/>
                        <a14:foregroundMark x1="52311" y1="15413" x2="43917" y2="34220"/>
                        <a14:foregroundMark x1="43917" y1="34220" x2="45620" y2="42202"/>
                        <a14:foregroundMark x1="58881" y1="88899" x2="35401" y2="85046"/>
                        <a14:foregroundMark x1="35401" y1="85046" x2="3650" y2="69450"/>
                        <a14:foregroundMark x1="3650" y1="69450" x2="3650" y2="69450"/>
                        <a14:foregroundMark x1="28954" y1="96147" x2="57421" y2="91651"/>
                        <a14:foregroundMark x1="71411" y1="42752" x2="71411" y2="42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3940" y="95048"/>
            <a:ext cx="1962807" cy="260274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C9200FB-05EA-A2A4-0D67-117407D71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1" b="96053" l="9375" r="89844">
                        <a14:foregroundMark x1="21094" y1="87218" x2="39323" y2="92481"/>
                        <a14:foregroundMark x1="39323" y1="92481" x2="23438" y2="93797"/>
                        <a14:foregroundMark x1="59635" y1="93797" x2="66927" y2="96053"/>
                        <a14:foregroundMark x1="41667" y1="13534" x2="47396" y2="8271"/>
                        <a14:foregroundMark x1="11719" y1="38158" x2="9375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0333" y="299979"/>
            <a:ext cx="1683780" cy="233273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9917B0A-6158-1733-8899-5DBF2F9D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00" b="81600" l="12948" r="74564">
                        <a14:foregroundMark x1="38476" y1="63800" x2="44536" y2="59300"/>
                        <a14:foregroundMark x1="48393" y1="68700" x2="52250" y2="63100"/>
                        <a14:foregroundMark x1="48393" y1="49200" x2="53535" y2="52700"/>
                        <a14:foregroundMark x1="55372" y1="42600" x2="61157" y2="40600"/>
                        <a14:foregroundMark x1="63085" y1="54100" x2="64004" y2="57900"/>
                        <a14:foregroundMark x1="60514" y1="68400" x2="56015" y2="69100"/>
                        <a14:foregroundMark x1="59229" y1="77400" x2="64646" y2="78800"/>
                        <a14:foregroundMark x1="72911" y1="76000" x2="72635" y2="71800"/>
                        <a14:foregroundMark x1="63728" y1="48200" x2="71350" y2="46800"/>
                        <a14:foregroundMark x1="74564" y1="77700" x2="74564" y2="77700"/>
                        <a14:foregroundMark x1="73554" y1="76700" x2="73554" y2="76700"/>
                        <a14:foregroundMark x1="65932" y1="38800" x2="69421" y2="31900"/>
                        <a14:foregroundMark x1="62075" y1="27700" x2="57300" y2="21500"/>
                        <a14:foregroundMark x1="42975" y1="20800" x2="51882" y2="14900"/>
                        <a14:foregroundMark x1="48026" y1="28400" x2="51240" y2="32200"/>
                        <a14:foregroundMark x1="42332" y1="31900" x2="38200" y2="29400"/>
                        <a14:foregroundMark x1="26722" y1="41600" x2="32415" y2="35700"/>
                        <a14:foregroundMark x1="37557" y1="43700" x2="44536" y2="44000"/>
                        <a14:foregroundMark x1="35629" y1="55200" x2="28007" y2="49600"/>
                        <a14:foregroundMark x1="20937" y1="65600" x2="26079" y2="60000"/>
                        <a14:foregroundMark x1="59229" y1="68700" x2="62718" y2="66600"/>
                        <a14:foregroundMark x1="66850" y1="59300" x2="63361" y2="57200"/>
                        <a14:foregroundMark x1="52250" y1="32200" x2="49679" y2="29100"/>
                        <a14:foregroundMark x1="14876" y1="37100" x2="25436" y2="36400"/>
                        <a14:foregroundMark x1="19008" y1="51700" x2="15519" y2="47500"/>
                        <a14:foregroundMark x1="12948" y1="67700" x2="14233" y2="62100"/>
                        <a14:foregroundMark x1="15886" y1="77000" x2="21947" y2="72900"/>
                        <a14:foregroundMark x1="26997" y1="79500" x2="32415" y2="81600"/>
                        <a14:foregroundMark x1="30487" y1="67000" x2="35904" y2="71800"/>
                        <a14:foregroundMark x1="43251" y1="75700" x2="46832" y2="80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605" t="10509" r="20399" b="13809"/>
          <a:stretch/>
        </p:blipFill>
        <p:spPr>
          <a:xfrm>
            <a:off x="10251715" y="1351616"/>
            <a:ext cx="679808" cy="66544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DC2BC3D-A226-B5E4-F80A-118A9AA0D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00" b="81600" l="12948" r="74564">
                        <a14:foregroundMark x1="38476" y1="63800" x2="44536" y2="59300"/>
                        <a14:foregroundMark x1="48393" y1="68700" x2="52250" y2="63100"/>
                        <a14:foregroundMark x1="48393" y1="49200" x2="53535" y2="52700"/>
                        <a14:foregroundMark x1="55372" y1="42600" x2="61157" y2="40600"/>
                        <a14:foregroundMark x1="63085" y1="54100" x2="64004" y2="57900"/>
                        <a14:foregroundMark x1="60514" y1="68400" x2="56015" y2="69100"/>
                        <a14:foregroundMark x1="59229" y1="77400" x2="64646" y2="78800"/>
                        <a14:foregroundMark x1="72911" y1="76000" x2="72635" y2="71800"/>
                        <a14:foregroundMark x1="63728" y1="48200" x2="71350" y2="46800"/>
                        <a14:foregroundMark x1="74564" y1="77700" x2="74564" y2="77700"/>
                        <a14:foregroundMark x1="73554" y1="76700" x2="73554" y2="76700"/>
                        <a14:foregroundMark x1="65932" y1="38800" x2="69421" y2="31900"/>
                        <a14:foregroundMark x1="62075" y1="27700" x2="57300" y2="21500"/>
                        <a14:foregroundMark x1="42975" y1="20800" x2="51882" y2="14900"/>
                        <a14:foregroundMark x1="48026" y1="28400" x2="51240" y2="32200"/>
                        <a14:foregroundMark x1="42332" y1="31900" x2="38200" y2="29400"/>
                        <a14:foregroundMark x1="26722" y1="41600" x2="32415" y2="35700"/>
                        <a14:foregroundMark x1="37557" y1="43700" x2="44536" y2="44000"/>
                        <a14:foregroundMark x1="35629" y1="55200" x2="28007" y2="49600"/>
                        <a14:foregroundMark x1="20937" y1="65600" x2="26079" y2="60000"/>
                        <a14:foregroundMark x1="59229" y1="68700" x2="62718" y2="66600"/>
                        <a14:foregroundMark x1="66850" y1="59300" x2="63361" y2="57200"/>
                        <a14:foregroundMark x1="52250" y1="32200" x2="49679" y2="29100"/>
                        <a14:foregroundMark x1="14876" y1="37100" x2="25436" y2="36400"/>
                        <a14:foregroundMark x1="19008" y1="51700" x2="15519" y2="47500"/>
                        <a14:foregroundMark x1="12948" y1="67700" x2="14233" y2="62100"/>
                        <a14:foregroundMark x1="15886" y1="77000" x2="21947" y2="72900"/>
                        <a14:foregroundMark x1="26997" y1="79500" x2="32415" y2="81600"/>
                        <a14:foregroundMark x1="30487" y1="67000" x2="35904" y2="71800"/>
                        <a14:foregroundMark x1="43251" y1="75700" x2="46832" y2="80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605" t="10509" r="20399" b="13809"/>
          <a:stretch/>
        </p:blipFill>
        <p:spPr>
          <a:xfrm rot="6693311">
            <a:off x="8582010" y="1724987"/>
            <a:ext cx="613943" cy="6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5CDF-9DED-3FBD-E0CC-733A38F4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5C52A7-07A3-9916-A0A8-DC6C4DC1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Módszertan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A889D6D-9757-E382-5FEA-C9F2823FE758}"/>
              </a:ext>
            </a:extLst>
          </p:cNvPr>
          <p:cNvSpPr txBox="1"/>
          <p:nvPr/>
        </p:nvSpPr>
        <p:spPr>
          <a:xfrm>
            <a:off x="222075" y="938431"/>
            <a:ext cx="11747850" cy="555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Bevonásra kerültek a PTE KK AITI ITO-</a:t>
            </a:r>
            <a:r>
              <a:rPr lang="hu-HU" sz="2000" dirty="0" err="1">
                <a:latin typeface="Avenir Next" panose="020B0503020202020204" pitchFamily="34" charset="0"/>
              </a:rPr>
              <a:t>ra</a:t>
            </a:r>
            <a:r>
              <a:rPr lang="hu-HU" sz="2000" dirty="0">
                <a:latin typeface="Avenir Next" panose="020B0503020202020204" pitchFamily="34" charset="0"/>
              </a:rPr>
              <a:t> felvett szeptikus betegek, 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50000"/>
              <a:buFont typeface="Wingdings" pitchFamily="2" charset="2"/>
              <a:buChar char="v"/>
            </a:pPr>
            <a:r>
              <a:rPr lang="hu-HU" sz="1900" dirty="0">
                <a:latin typeface="Avenir Next" panose="020B0503020202020204" pitchFamily="34" charset="0"/>
              </a:rPr>
              <a:t>Góc alapján: </a:t>
            </a:r>
            <a:r>
              <a:rPr lang="hu-HU" sz="1900" dirty="0" err="1">
                <a:latin typeface="Avenir Next" panose="020B0503020202020204" pitchFamily="34" charset="0"/>
              </a:rPr>
              <a:t>uroszepszis</a:t>
            </a:r>
            <a:r>
              <a:rPr lang="hu-HU" sz="1900" dirty="0">
                <a:latin typeface="Avenir Next" panose="020B0503020202020204" pitchFamily="34" charset="0"/>
              </a:rPr>
              <a:t> (</a:t>
            </a:r>
            <a:r>
              <a:rPr lang="hu-HU" sz="1900" b="1" dirty="0">
                <a:latin typeface="Avenir Next" panose="020B0503020202020204" pitchFamily="34" charset="0"/>
              </a:rPr>
              <a:t>”U”</a:t>
            </a:r>
            <a:r>
              <a:rPr lang="hu-HU" sz="1900" dirty="0">
                <a:latin typeface="Avenir Next" panose="020B0503020202020204" pitchFamily="34" charset="0"/>
              </a:rPr>
              <a:t>) és </a:t>
            </a:r>
            <a:r>
              <a:rPr lang="hu-HU" sz="1900" dirty="0" err="1">
                <a:latin typeface="Avenir Next" panose="020B0503020202020204" pitchFamily="34" charset="0"/>
              </a:rPr>
              <a:t>pneumonia</a:t>
            </a:r>
            <a:r>
              <a:rPr lang="hu-HU" sz="1900" dirty="0">
                <a:latin typeface="Avenir Next" panose="020B0503020202020204" pitchFamily="34" charset="0"/>
              </a:rPr>
              <a:t> (</a:t>
            </a:r>
            <a:r>
              <a:rPr lang="hu-HU" sz="1900" b="1" dirty="0">
                <a:latin typeface="Avenir Next" panose="020B0503020202020204" pitchFamily="34" charset="0"/>
              </a:rPr>
              <a:t>”</a:t>
            </a:r>
            <a:r>
              <a:rPr lang="hu-HU" sz="1900" b="1" dirty="0" err="1">
                <a:latin typeface="Avenir Next" panose="020B0503020202020204" pitchFamily="34" charset="0"/>
              </a:rPr>
              <a:t>P</a:t>
            </a:r>
            <a:r>
              <a:rPr lang="hu-HU" sz="1900" b="1" dirty="0">
                <a:latin typeface="Avenir Next" panose="020B0503020202020204" pitchFamily="34" charset="0"/>
              </a:rPr>
              <a:t>”</a:t>
            </a:r>
            <a:r>
              <a:rPr lang="hu-HU" sz="1900" dirty="0">
                <a:latin typeface="Avenir Next" panose="020B0503020202020204" pitchFamily="34" charset="0"/>
              </a:rPr>
              <a:t>)</a:t>
            </a:r>
            <a:endParaRPr lang="hu-HU" sz="1900" b="1" dirty="0">
              <a:latin typeface="Avenir Next" panose="020B0503020202020204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50000"/>
              <a:buFont typeface="Wingdings" pitchFamily="2" charset="2"/>
              <a:buChar char="v"/>
            </a:pPr>
            <a:r>
              <a:rPr lang="hu-HU" sz="1900" dirty="0">
                <a:latin typeface="Avenir Next" panose="020B0503020202020204" pitchFamily="34" charset="0"/>
              </a:rPr>
              <a:t>Mintavétel az 1. (első 24 óra), 3. és 5. napon (</a:t>
            </a:r>
            <a:r>
              <a:rPr lang="hu-HU" sz="1900" i="1" dirty="0">
                <a:latin typeface="Avenir Next" panose="020B0503020202020204" pitchFamily="34" charset="0"/>
              </a:rPr>
              <a:t>T₁, T₂, T₃</a:t>
            </a:r>
            <a:r>
              <a:rPr lang="hu-HU" sz="1900" dirty="0">
                <a:latin typeface="Avenir Next" panose="020B0503020202020204" pitchFamily="34" charset="0"/>
              </a:rPr>
              <a:t>)</a:t>
            </a:r>
          </a:p>
          <a:p>
            <a:pPr marL="342900" indent="-342900" algn="just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Időtartam: 2023.04.- 2024.10.</a:t>
            </a:r>
          </a:p>
          <a:p>
            <a:pPr marL="342900" indent="-342900" algn="just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A klinikai paraméterek: vitális paraméterek, gyógyszerelés és mikrobiológiai leoltások</a:t>
            </a:r>
          </a:p>
          <a:p>
            <a:pPr marL="342900" indent="-342900" algn="just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Mért laborparaméterek: gyulladásos paraméterek, konvencionális és ágy melletti POCT alvadási mérések (</a:t>
            </a:r>
            <a:r>
              <a:rPr lang="hu-HU" sz="2000" dirty="0" err="1">
                <a:latin typeface="Avenir Next" panose="020B0503020202020204" pitchFamily="34" charset="0"/>
              </a:rPr>
              <a:t>ClotPro</a:t>
            </a:r>
            <a:r>
              <a:rPr lang="hu-HU" sz="2000" dirty="0">
                <a:latin typeface="Avenir Next" panose="020B0503020202020204" pitchFamily="34" charset="0"/>
              </a:rPr>
              <a:t>) </a:t>
            </a:r>
          </a:p>
          <a:p>
            <a:pPr marL="342900" indent="-342900" algn="just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Statisztikai elemzés: </a:t>
            </a:r>
          </a:p>
          <a:p>
            <a:pPr marL="800100" lvl="1" indent="-342900" algn="just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IBM SPSS </a:t>
            </a:r>
            <a:r>
              <a:rPr lang="hu-HU" sz="2000" dirty="0" err="1">
                <a:latin typeface="Avenir Next" panose="020B0503020202020204" pitchFamily="34" charset="0"/>
              </a:rPr>
              <a:t>Statistics</a:t>
            </a:r>
            <a:r>
              <a:rPr lang="hu-HU" sz="2000" dirty="0">
                <a:latin typeface="Avenir Next" panose="020B0503020202020204" pitchFamily="34" charset="0"/>
              </a:rPr>
              <a:t> </a:t>
            </a:r>
            <a:r>
              <a:rPr lang="hu-HU" sz="2000" dirty="0" err="1">
                <a:latin typeface="Avenir Next" panose="020B0503020202020204" pitchFamily="34" charset="0"/>
              </a:rPr>
              <a:t>vs</a:t>
            </a:r>
            <a:r>
              <a:rPr lang="hu-HU" sz="2000" dirty="0">
                <a:latin typeface="Avenir Next" panose="020B0503020202020204" pitchFamily="34" charset="0"/>
              </a:rPr>
              <a:t>. 20.: az adatok jellemzőinek és eloszlásának megfelelő tesztekkel (</a:t>
            </a:r>
            <a:r>
              <a:rPr lang="hu-HU" sz="2000" dirty="0" err="1">
                <a:latin typeface="Avenir Next" panose="020B0503020202020204" pitchFamily="34" charset="0"/>
              </a:rPr>
              <a:t>Fisher’s</a:t>
            </a:r>
            <a:r>
              <a:rPr lang="hu-HU" sz="2000" dirty="0">
                <a:latin typeface="Avenir Next" panose="020B0503020202020204" pitchFamily="34" charset="0"/>
              </a:rPr>
              <a:t> </a:t>
            </a:r>
            <a:r>
              <a:rPr lang="hu-HU" sz="2000" dirty="0" err="1">
                <a:latin typeface="Avenir Next" panose="020B0503020202020204" pitchFamily="34" charset="0"/>
              </a:rPr>
              <a:t>exact</a:t>
            </a:r>
            <a:r>
              <a:rPr lang="hu-HU" sz="2000" dirty="0">
                <a:latin typeface="Avenir Next" panose="020B0503020202020204" pitchFamily="34" charset="0"/>
              </a:rPr>
              <a:t> teszt, Mann-Whitney, T-próba) (p&lt;0,05)</a:t>
            </a:r>
          </a:p>
          <a:p>
            <a:pPr marL="342900" indent="-342900">
              <a:spcBef>
                <a:spcPts val="2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dirty="0">
                <a:latin typeface="Avenir Next" panose="020B0503020202020204" pitchFamily="34" charset="0"/>
              </a:rPr>
              <a:t>Etikai engedély: ETT TUKEB: BM/3049/2023 és 20783-5/2020/EÜIG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23B0-356A-416E-7B2E-023EA7B7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E0D5EB-5556-25CD-171B-14F0B31DE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Módszertan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7DFD52A-D933-2728-6935-3E0D62F88889}"/>
              </a:ext>
            </a:extLst>
          </p:cNvPr>
          <p:cNvSpPr txBox="1"/>
          <p:nvPr/>
        </p:nvSpPr>
        <p:spPr>
          <a:xfrm>
            <a:off x="188813" y="1054754"/>
            <a:ext cx="11814374" cy="538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i="1" dirty="0">
                <a:latin typeface="Avenir Next" panose="020B0503020202020204" pitchFamily="34" charset="0"/>
              </a:rPr>
              <a:t>Bevonási kritériumok:</a:t>
            </a:r>
            <a:r>
              <a:rPr lang="hu-HU" sz="2000" dirty="0">
                <a:latin typeface="Avenir Next" panose="020B0503020202020204" pitchFamily="34" charset="0"/>
              </a:rPr>
              <a:t> 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(tájékozott beleegyezést követően)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Felnőtt beteg (&gt;18 életévet betöltötte)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Újonnan diagnosztizált szepszis (tüdő vagy </a:t>
            </a:r>
            <a:r>
              <a:rPr lang="hu-HU" dirty="0" err="1">
                <a:latin typeface="Avenir Next" panose="020B0503020202020204" pitchFamily="34" charset="0"/>
              </a:rPr>
              <a:t>uroinfekció</a:t>
            </a:r>
            <a:r>
              <a:rPr lang="hu-HU" dirty="0">
                <a:latin typeface="Avenir Next" panose="020B0503020202020204" pitchFamily="34" charset="0"/>
              </a:rPr>
              <a:t>), SOFA &gt; 2 plusz MAP &lt; 65 Hgmm, </a:t>
            </a:r>
            <a:r>
              <a:rPr lang="hu-HU" dirty="0" err="1">
                <a:latin typeface="Avenir Next" panose="020B0503020202020204" pitchFamily="34" charset="0"/>
              </a:rPr>
              <a:t>vazopresszor</a:t>
            </a:r>
            <a:r>
              <a:rPr lang="hu-HU" dirty="0">
                <a:latin typeface="Avenir Next" panose="020B0503020202020204" pitchFamily="34" charset="0"/>
              </a:rPr>
              <a:t> igény és vagy laktát (&gt; 2) és </a:t>
            </a:r>
            <a:r>
              <a:rPr lang="hu-HU" dirty="0" err="1">
                <a:latin typeface="Avenir Next" panose="020B0503020202020204" pitchFamily="34" charset="0"/>
              </a:rPr>
              <a:t>intenzíves</a:t>
            </a:r>
            <a:r>
              <a:rPr lang="hu-HU" dirty="0">
                <a:latin typeface="Avenir Next" panose="020B0503020202020204" pitchFamily="34" charset="0"/>
              </a:rPr>
              <a:t> felvétel igénye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A klinikai kép alapján, illetve később </a:t>
            </a:r>
            <a:r>
              <a:rPr lang="hu-HU" dirty="0" err="1">
                <a:latin typeface="Avenir Next" panose="020B0503020202020204" pitchFamily="34" charset="0"/>
              </a:rPr>
              <a:t>mikrobiológiailag</a:t>
            </a:r>
            <a:r>
              <a:rPr lang="hu-HU" dirty="0">
                <a:latin typeface="Avenir Next" panose="020B0503020202020204" pitchFamily="34" charset="0"/>
              </a:rPr>
              <a:t> is igazoltan bakteriális infekcióban szenved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A betegek várható túlélése meghaladja a 72 órát</a:t>
            </a:r>
          </a:p>
          <a:p>
            <a:pPr lvl="1">
              <a:spcBef>
                <a:spcPts val="1000"/>
              </a:spcBef>
              <a:buClr>
                <a:srgbClr val="225388"/>
              </a:buClr>
              <a:buSzPct val="80000"/>
            </a:pPr>
            <a:endParaRPr lang="hu-HU" sz="1000" dirty="0">
              <a:latin typeface="Avenir Next" panose="020B0503020202020204" pitchFamily="34" charset="0"/>
            </a:endParaRPr>
          </a:p>
          <a:p>
            <a:pPr marL="342900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sz="2000" i="1" dirty="0">
                <a:latin typeface="Avenir Next" panose="020B0503020202020204" pitchFamily="34" charset="0"/>
              </a:rPr>
              <a:t>Kizárási kritériumok: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Nem elsődleges ellátás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 err="1">
                <a:latin typeface="Avenir Next" panose="020B0503020202020204" pitchFamily="34" charset="0"/>
              </a:rPr>
              <a:t>Malignus</a:t>
            </a:r>
            <a:r>
              <a:rPr lang="hu-HU" dirty="0">
                <a:latin typeface="Avenir Next" panose="020B0503020202020204" pitchFamily="34" charset="0"/>
              </a:rPr>
              <a:t> hematológiai/ immunológiai/ daganatos betegségben szenved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Májelégtelenség, fulmináns hepatitis, dekompenzált </a:t>
            </a:r>
            <a:r>
              <a:rPr lang="hu-HU" dirty="0" err="1">
                <a:latin typeface="Avenir Next" panose="020B0503020202020204" pitchFamily="34" charset="0"/>
              </a:rPr>
              <a:t>májcirrhosis</a:t>
            </a:r>
            <a:endParaRPr lang="hu-HU" dirty="0">
              <a:latin typeface="Avenir Next" panose="020B0503020202020204" pitchFamily="34" charset="0"/>
            </a:endParaRP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Várandósság</a:t>
            </a:r>
          </a:p>
          <a:p>
            <a:pPr marL="800100" lvl="1" indent="-342900">
              <a:spcBef>
                <a:spcPts val="1000"/>
              </a:spcBef>
              <a:buClr>
                <a:srgbClr val="225388"/>
              </a:buClr>
              <a:buSzPct val="80000"/>
              <a:buFont typeface="Wingdings" pitchFamily="2" charset="2"/>
              <a:buChar char="v"/>
            </a:pPr>
            <a:r>
              <a:rPr lang="hu-HU" dirty="0">
                <a:latin typeface="Avenir Next" panose="020B0503020202020204" pitchFamily="34" charset="0"/>
              </a:rPr>
              <a:t>A beteg vagy a hozzátartozója nem adta beleegyezését</a:t>
            </a:r>
          </a:p>
        </p:txBody>
      </p:sp>
    </p:spTree>
    <p:extLst>
      <p:ext uri="{BB962C8B-B14F-4D97-AF65-F5344CB8AC3E}">
        <p14:creationId xmlns:p14="http://schemas.microsoft.com/office/powerpoint/2010/main" val="84754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129AB-9696-91D3-2A54-2DAC2D06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688FB5-604F-6059-A574-44E2926D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— Demográfia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BFB017DE-8620-AD83-3A37-51BE727AC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874552"/>
              </p:ext>
            </p:extLst>
          </p:nvPr>
        </p:nvGraphicFramePr>
        <p:xfrm>
          <a:off x="370401" y="1091682"/>
          <a:ext cx="10251246" cy="4482013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3435573">
                  <a:extLst>
                    <a:ext uri="{9D8B030D-6E8A-4147-A177-3AD203B41FA5}">
                      <a16:colId xmlns:a16="http://schemas.microsoft.com/office/drawing/2014/main" val="885528721"/>
                    </a:ext>
                  </a:extLst>
                </a:gridCol>
                <a:gridCol w="2691540">
                  <a:extLst>
                    <a:ext uri="{9D8B030D-6E8A-4147-A177-3AD203B41FA5}">
                      <a16:colId xmlns:a16="http://schemas.microsoft.com/office/drawing/2014/main" val="539404842"/>
                    </a:ext>
                  </a:extLst>
                </a:gridCol>
                <a:gridCol w="2619186">
                  <a:extLst>
                    <a:ext uri="{9D8B030D-6E8A-4147-A177-3AD203B41FA5}">
                      <a16:colId xmlns:a16="http://schemas.microsoft.com/office/drawing/2014/main" val="203122324"/>
                    </a:ext>
                  </a:extLst>
                </a:gridCol>
                <a:gridCol w="1504947">
                  <a:extLst>
                    <a:ext uri="{9D8B030D-6E8A-4147-A177-3AD203B41FA5}">
                      <a16:colId xmlns:a16="http://schemas.microsoft.com/office/drawing/2014/main" val="3753857965"/>
                    </a:ext>
                  </a:extLst>
                </a:gridCol>
              </a:tblGrid>
              <a:tr h="37001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hu-HU" sz="1800" kern="100" dirty="0">
                        <a:effectLst/>
                        <a:latin typeface="Avenir Next" panose="020B0503020202020204" pitchFamily="34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Urosepsis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=16)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Pneumonia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=17)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p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8379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Kor (év)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67 (59-75)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75 (64-79)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0.010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713069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Nem (férfi/nő)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8/8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6/11 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0.713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141885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BMI (kg/m²)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26.7 (23.9-32)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29.7 (23.5-34.7)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0.714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470299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Hipertenzió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62.5%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75%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0.058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016754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Diabetes mellitus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37.5%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25%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0.881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712852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AKI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81.3%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37.5%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0.012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620181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CRRT/IHD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31.3%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5.9%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0.059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37759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ITO-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töltött napok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5 (3-8)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10 (6-18)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0.010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69610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Vérzés/trombózis szövődmény</a:t>
                      </a: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70168"/>
                  </a:ext>
                </a:extLst>
              </a:tr>
              <a:tr h="413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Mortalitás (%)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35.7%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52.9%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0.551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962548"/>
                  </a:ext>
                </a:extLst>
              </a:tr>
            </a:tbl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BD0D59AF-B920-BE2F-1ABF-ECA02EC2EF37}"/>
              </a:ext>
            </a:extLst>
          </p:cNvPr>
          <p:cNvSpPr txBox="1"/>
          <p:nvPr/>
        </p:nvSpPr>
        <p:spPr>
          <a:xfrm>
            <a:off x="370401" y="5766318"/>
            <a:ext cx="11126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Az értékeket mediánnal és </a:t>
            </a:r>
            <a:r>
              <a:rPr lang="hu-HU" sz="1400" i="1" dirty="0" err="1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interkvartilis</a:t>
            </a:r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 tartománnyal (Q1–Q3), illetve darabszámmal és százalékban adtuk meg</a:t>
            </a:r>
          </a:p>
        </p:txBody>
      </p:sp>
    </p:spTree>
    <p:extLst>
      <p:ext uri="{BB962C8B-B14F-4D97-AF65-F5344CB8AC3E}">
        <p14:creationId xmlns:p14="http://schemas.microsoft.com/office/powerpoint/2010/main" val="363417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CCB99-EBD4-C47F-2962-7AAB90A89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1C910B-652A-0567-199D-5542C805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— Demográfia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E8C1BD6-A6E1-5A31-F4E3-2D9372F14880}"/>
              </a:ext>
            </a:extLst>
          </p:cNvPr>
          <p:cNvSpPr txBox="1"/>
          <p:nvPr/>
        </p:nvSpPr>
        <p:spPr>
          <a:xfrm>
            <a:off x="446139" y="5480203"/>
            <a:ext cx="11126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Az értékeket mediánnal és </a:t>
            </a:r>
            <a:r>
              <a:rPr lang="hu-HU" sz="1400" i="1" dirty="0" err="1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interkvartilis</a:t>
            </a:r>
            <a:r>
              <a:rPr lang="hu-HU" sz="1400" i="1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</a:rPr>
              <a:t> tartománnyal (Q1–Q3), illetve darabszámmal és százalékban adtuk meg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462B9E41-AA38-122E-56C0-AAD128CB5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12299"/>
              </p:ext>
            </p:extLst>
          </p:nvPr>
        </p:nvGraphicFramePr>
        <p:xfrm>
          <a:off x="446139" y="1260970"/>
          <a:ext cx="10413719" cy="40412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09227">
                  <a:extLst>
                    <a:ext uri="{9D8B030D-6E8A-4147-A177-3AD203B41FA5}">
                      <a16:colId xmlns:a16="http://schemas.microsoft.com/office/drawing/2014/main" val="885528721"/>
                    </a:ext>
                  </a:extLst>
                </a:gridCol>
                <a:gridCol w="2349335">
                  <a:extLst>
                    <a:ext uri="{9D8B030D-6E8A-4147-A177-3AD203B41FA5}">
                      <a16:colId xmlns:a16="http://schemas.microsoft.com/office/drawing/2014/main" val="539404842"/>
                    </a:ext>
                  </a:extLst>
                </a:gridCol>
                <a:gridCol w="2657580">
                  <a:extLst>
                    <a:ext uri="{9D8B030D-6E8A-4147-A177-3AD203B41FA5}">
                      <a16:colId xmlns:a16="http://schemas.microsoft.com/office/drawing/2014/main" val="203122324"/>
                    </a:ext>
                  </a:extLst>
                </a:gridCol>
                <a:gridCol w="1197577">
                  <a:extLst>
                    <a:ext uri="{9D8B030D-6E8A-4147-A177-3AD203B41FA5}">
                      <a16:colId xmlns:a16="http://schemas.microsoft.com/office/drawing/2014/main" val="3753857965"/>
                    </a:ext>
                  </a:extLst>
                </a:gridCol>
              </a:tblGrid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i="1" kern="100" dirty="0">
                          <a:effectLst/>
                          <a:latin typeface="Avenir Next" panose="020B0503020202020204" pitchFamily="34" charset="0"/>
                          <a:ea typeface="Times New Roman" panose="02020603050405020304" pitchFamily="18" charset="0"/>
                        </a:rPr>
                        <a:t>T₁ - Felvétel napján</a:t>
                      </a: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Urosepsis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=16)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Pneumonia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=17)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p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826205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SOFA 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score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9 (6-12)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10 (8-12,5)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0.385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495317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APACHE II 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score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>
                          <a:effectLst/>
                          <a:latin typeface="Avenir Next" panose="020B0503020202020204" pitchFamily="34" charset="0"/>
                        </a:rPr>
                        <a:t>21 (13.25-23.75)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22 (16-26)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0.670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468090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Vazopresszor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igény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82.4%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93.8%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0.316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899146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Gépi lélegeztetés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68,8%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25%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0.013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156719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Laktát (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mmol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/L)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2 (1.3-4.5)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1.15 (0.93-1.7)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0.040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30661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Horowitz </a:t>
                      </a: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quotient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(PaO2/FiO2 arány)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266 (140-340)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157 (77.68-273.75)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0.060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799785"/>
                  </a:ext>
                </a:extLst>
              </a:tr>
              <a:tr h="50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00" dirty="0" err="1">
                          <a:effectLst/>
                          <a:latin typeface="Avenir Next" panose="020B0503020202020204" pitchFamily="34" charset="0"/>
                        </a:rPr>
                        <a:t>Hemokultúra</a:t>
                      </a:r>
                      <a:r>
                        <a:rPr lang="hu-HU" sz="1800" kern="100" dirty="0">
                          <a:effectLst/>
                          <a:latin typeface="Avenir Next" panose="020B0503020202020204" pitchFamily="34" charset="0"/>
                        </a:rPr>
                        <a:t> pozitivitás (igen%)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50%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>
                          <a:effectLst/>
                          <a:latin typeface="Avenir Next" panose="020B0503020202020204" pitchFamily="34" charset="0"/>
                        </a:rPr>
                        <a:t>0%</a:t>
                      </a:r>
                      <a:endParaRPr lang="hu-HU" sz="1800" kern="10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1073785" algn="l"/>
                        </a:tabLst>
                      </a:pPr>
                      <a:r>
                        <a:rPr lang="hu-HU" sz="1800" kern="1200" dirty="0">
                          <a:effectLst/>
                          <a:latin typeface="Avenir Next" panose="020B0503020202020204" pitchFamily="34" charset="0"/>
                        </a:rPr>
                        <a:t>&gt;0.001</a:t>
                      </a:r>
                      <a:endParaRPr lang="hu-HU" sz="1800" kern="100" dirty="0">
                        <a:effectLst/>
                        <a:latin typeface="Avenir Next" panose="020B05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2928" marR="52928" marT="7351" marB="0" anchor="ctr">
                    <a:lnL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5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691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87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987A7-C6CB-7049-7B07-85C2670A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EA6C873A-BD7B-D539-7817-C8FB320F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580" y="885578"/>
            <a:ext cx="863600" cy="7112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1BBDA88-CB2F-2D74-AFD9-BF66344E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6" y="263130"/>
            <a:ext cx="10749375" cy="5544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Eredmények — </a:t>
            </a:r>
            <a:r>
              <a:rPr lang="hu-HU" dirty="0" err="1">
                <a:solidFill>
                  <a:srgbClr val="3071B8"/>
                </a:solidFill>
                <a:latin typeface="Grandview" panose="020B0502040204020203" pitchFamily="34" charset="0"/>
              </a:rPr>
              <a:t>Score</a:t>
            </a:r>
            <a:r>
              <a:rPr lang="hu-HU" dirty="0">
                <a:solidFill>
                  <a:srgbClr val="3071B8"/>
                </a:solidFill>
                <a:latin typeface="Grandview" panose="020B0502040204020203" pitchFamily="34" charset="0"/>
              </a:rPr>
              <a:t>-ok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90F3587-28F2-25B3-9AA5-08913825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6" t="-4838" r="23237" b="11290"/>
          <a:stretch>
            <a:fillRect/>
          </a:stretch>
        </p:blipFill>
        <p:spPr>
          <a:xfrm>
            <a:off x="1376379" y="1384073"/>
            <a:ext cx="4229846" cy="444099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8E65DC2-FAC4-6BB6-2244-B2EB56CE2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06" r="23989" b="11728"/>
          <a:stretch>
            <a:fillRect/>
          </a:stretch>
        </p:blipFill>
        <p:spPr>
          <a:xfrm>
            <a:off x="6543303" y="1596779"/>
            <a:ext cx="4173413" cy="4211351"/>
          </a:xfrm>
          <a:prstGeom prst="rect">
            <a:avLst/>
          </a:prstGeom>
        </p:spPr>
      </p:pic>
      <p:sp>
        <p:nvSpPr>
          <p:cNvPr id="13" name="Bal oldali kapcsos zárójel 12">
            <a:extLst>
              <a:ext uri="{FF2B5EF4-FFF2-40B4-BE49-F238E27FC236}">
                <a16:creationId xmlns:a16="http://schemas.microsoft.com/office/drawing/2014/main" id="{E6941B24-9703-1A75-3BCB-0105C98BD475}"/>
              </a:ext>
            </a:extLst>
          </p:cNvPr>
          <p:cNvSpPr/>
          <p:nvPr/>
        </p:nvSpPr>
        <p:spPr>
          <a:xfrm rot="5400000">
            <a:off x="3976868" y="1014506"/>
            <a:ext cx="360301" cy="1903437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FAF57AE-78F3-0B0E-E696-EA16E41D4941}"/>
              </a:ext>
            </a:extLst>
          </p:cNvPr>
          <p:cNvSpPr txBox="1"/>
          <p:nvPr/>
        </p:nvSpPr>
        <p:spPr>
          <a:xfrm>
            <a:off x="2604820" y="1784673"/>
            <a:ext cx="39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</a:rPr>
              <a:t>*₁</a:t>
            </a:r>
          </a:p>
        </p:txBody>
      </p:sp>
      <p:sp>
        <p:nvSpPr>
          <p:cNvPr id="21" name="Bal oldali kapcsos zárójel 20">
            <a:extLst>
              <a:ext uri="{FF2B5EF4-FFF2-40B4-BE49-F238E27FC236}">
                <a16:creationId xmlns:a16="http://schemas.microsoft.com/office/drawing/2014/main" id="{AA883F07-3A1A-6B70-B65E-1878D2A5CC49}"/>
              </a:ext>
            </a:extLst>
          </p:cNvPr>
          <p:cNvSpPr/>
          <p:nvPr/>
        </p:nvSpPr>
        <p:spPr>
          <a:xfrm rot="5400000">
            <a:off x="2559881" y="1709020"/>
            <a:ext cx="360299" cy="930539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Bal oldali kapcsos zárójel 23">
            <a:extLst>
              <a:ext uri="{FF2B5EF4-FFF2-40B4-BE49-F238E27FC236}">
                <a16:creationId xmlns:a16="http://schemas.microsoft.com/office/drawing/2014/main" id="{7E85D07A-2D3E-8061-5D0F-933B2FF13EC4}"/>
              </a:ext>
            </a:extLst>
          </p:cNvPr>
          <p:cNvSpPr/>
          <p:nvPr/>
        </p:nvSpPr>
        <p:spPr>
          <a:xfrm rot="5400000">
            <a:off x="3471138" y="1447173"/>
            <a:ext cx="360301" cy="1903437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3B42A7D-D0E0-5C5F-C749-AC4AAB79637C}"/>
              </a:ext>
            </a:extLst>
          </p:cNvPr>
          <p:cNvSpPr txBox="1"/>
          <p:nvPr/>
        </p:nvSpPr>
        <p:spPr>
          <a:xfrm>
            <a:off x="3516621" y="2013609"/>
            <a:ext cx="506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</a:rPr>
              <a:t>*₂</a:t>
            </a:r>
          </a:p>
        </p:txBody>
      </p:sp>
      <p:sp>
        <p:nvSpPr>
          <p:cNvPr id="27" name="Bal oldali kapcsos zárójel 26">
            <a:extLst>
              <a:ext uri="{FF2B5EF4-FFF2-40B4-BE49-F238E27FC236}">
                <a16:creationId xmlns:a16="http://schemas.microsoft.com/office/drawing/2014/main" id="{C359535D-4AD7-28A2-13B9-2F5290381886}"/>
              </a:ext>
            </a:extLst>
          </p:cNvPr>
          <p:cNvSpPr/>
          <p:nvPr/>
        </p:nvSpPr>
        <p:spPr>
          <a:xfrm rot="5400000">
            <a:off x="8647768" y="1087922"/>
            <a:ext cx="360301" cy="1903437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300CB83-01D1-B2A5-D2F0-2511BDA45030}"/>
              </a:ext>
            </a:extLst>
          </p:cNvPr>
          <p:cNvSpPr txBox="1"/>
          <p:nvPr/>
        </p:nvSpPr>
        <p:spPr>
          <a:xfrm>
            <a:off x="8683896" y="1624808"/>
            <a:ext cx="39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</a:rPr>
              <a:t>*₄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0EDA344E-07F2-7E49-7ACF-A2B6DA2FE0B1}"/>
              </a:ext>
            </a:extLst>
          </p:cNvPr>
          <p:cNvSpPr txBox="1"/>
          <p:nvPr/>
        </p:nvSpPr>
        <p:spPr>
          <a:xfrm>
            <a:off x="4023143" y="1576719"/>
            <a:ext cx="39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</a:rPr>
              <a:t>*₃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839F5D41-C54C-4E08-6527-FEC807ECB62C}"/>
              </a:ext>
            </a:extLst>
          </p:cNvPr>
          <p:cNvSpPr txBox="1"/>
          <p:nvPr/>
        </p:nvSpPr>
        <p:spPr>
          <a:xfrm>
            <a:off x="57151" y="5974773"/>
            <a:ext cx="1418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FF0000"/>
                </a:solidFill>
                <a:latin typeface="Avenir Book" panose="02000503020000020003" pitchFamily="2" charset="0"/>
              </a:rPr>
              <a:t>* = </a:t>
            </a:r>
            <a:r>
              <a:rPr lang="hu-HU" sz="1800" dirty="0" err="1">
                <a:solidFill>
                  <a:srgbClr val="FF0000"/>
                </a:solidFill>
                <a:latin typeface="Avenir Book" panose="02000503020000020003" pitchFamily="2" charset="0"/>
              </a:rPr>
              <a:t>p</a:t>
            </a:r>
            <a:r>
              <a:rPr lang="hu-HU" dirty="0">
                <a:solidFill>
                  <a:srgbClr val="FF0000"/>
                </a:solidFill>
                <a:latin typeface="Avenir Book" panose="02000503020000020003" pitchFamily="2" charset="0"/>
              </a:rPr>
              <a:t>&lt;0,05</a:t>
            </a:r>
            <a:endParaRPr lang="hu-HU" dirty="0">
              <a:latin typeface="Avenir Book" panose="02000503020000020003" pitchFamily="2" charset="0"/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1DB8A42F-BC1B-235A-DE68-C8EF319CF528}"/>
              </a:ext>
            </a:extLst>
          </p:cNvPr>
          <p:cNvSpPr txBox="1"/>
          <p:nvPr/>
        </p:nvSpPr>
        <p:spPr>
          <a:xfrm>
            <a:off x="2106997" y="5703589"/>
            <a:ext cx="3325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600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F3489D73-8EFF-D9EC-EC22-5E46C0386020}"/>
              </a:ext>
            </a:extLst>
          </p:cNvPr>
          <p:cNvSpPr txBox="1"/>
          <p:nvPr/>
        </p:nvSpPr>
        <p:spPr>
          <a:xfrm>
            <a:off x="7269630" y="5703589"/>
            <a:ext cx="3325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Urosepsis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(U)         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Pneumonia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 (</a:t>
            </a:r>
            <a:r>
              <a:rPr lang="hu-HU" sz="1600" dirty="0" err="1">
                <a:solidFill>
                  <a:srgbClr val="225388"/>
                </a:solidFill>
                <a:latin typeface="Avenir Next" panose="020B0503020202020204" pitchFamily="34" charset="0"/>
              </a:rPr>
              <a:t>P</a:t>
            </a:r>
            <a:r>
              <a:rPr lang="hu-HU" sz="1600" dirty="0">
                <a:solidFill>
                  <a:srgbClr val="225388"/>
                </a:solidFill>
                <a:latin typeface="Avenir Next" panose="020B0503020202020204" pitchFamily="34" charset="0"/>
              </a:rPr>
              <a:t>)   </a:t>
            </a:r>
            <a:endParaRPr lang="hu-HU" sz="1600" dirty="0"/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67498CAF-48C7-55C8-515C-0EB158881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100" y="219643"/>
            <a:ext cx="2702599" cy="1069160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F3815E6C-A23A-111D-D72A-35831BC83793}"/>
              </a:ext>
            </a:extLst>
          </p:cNvPr>
          <p:cNvSpPr txBox="1"/>
          <p:nvPr/>
        </p:nvSpPr>
        <p:spPr>
          <a:xfrm>
            <a:off x="439300" y="1176228"/>
            <a:ext cx="2145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225388"/>
                </a:solidFill>
                <a:latin typeface="Avenir Next" panose="020B0503020202020204" pitchFamily="34" charset="0"/>
              </a:rPr>
              <a:t>APACE II </a:t>
            </a:r>
            <a:r>
              <a:rPr lang="hu-HU" sz="24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score</a:t>
            </a:r>
            <a:endParaRPr lang="hu-HU" sz="2400" dirty="0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7D4B29B2-7E4F-F248-A33F-8255BB524456}"/>
              </a:ext>
            </a:extLst>
          </p:cNvPr>
          <p:cNvSpPr txBox="1"/>
          <p:nvPr/>
        </p:nvSpPr>
        <p:spPr>
          <a:xfrm>
            <a:off x="5738746" y="1171903"/>
            <a:ext cx="2615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225388"/>
                </a:solidFill>
                <a:latin typeface="Avenir Next" panose="020B0503020202020204" pitchFamily="34" charset="0"/>
              </a:rPr>
              <a:t>SAPS II </a:t>
            </a:r>
            <a:r>
              <a:rPr lang="hu-HU" sz="2400" b="1" dirty="0" err="1">
                <a:solidFill>
                  <a:srgbClr val="225388"/>
                </a:solidFill>
                <a:latin typeface="Avenir Next" panose="020B0503020202020204" pitchFamily="34" charset="0"/>
              </a:rPr>
              <a:t>score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8909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2938</Words>
  <Application>Microsoft Office PowerPoint</Application>
  <PresentationFormat>Szélesvásznú</PresentationFormat>
  <Paragraphs>438</Paragraphs>
  <Slides>21</Slides>
  <Notes>12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16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8" baseType="lpstr">
      <vt:lpstr>Aptos</vt:lpstr>
      <vt:lpstr>Arial</vt:lpstr>
      <vt:lpstr>Avenir Book</vt:lpstr>
      <vt:lpstr>Avenir Light</vt:lpstr>
      <vt:lpstr>Avenir Next</vt:lpstr>
      <vt:lpstr>Avenir Next Condensed</vt:lpstr>
      <vt:lpstr>Avenir Next Demi Bold</vt:lpstr>
      <vt:lpstr>Avenir Next Medium</vt:lpstr>
      <vt:lpstr>Avenir Next Ultra Light</vt:lpstr>
      <vt:lpstr>Grandview</vt:lpstr>
      <vt:lpstr>Helvetica Neue</vt:lpstr>
      <vt:lpstr>Pte Sans</vt:lpstr>
      <vt:lpstr>Pte Serif</vt:lpstr>
      <vt:lpstr>Times New Roman</vt:lpstr>
      <vt:lpstr>-webkit-standard</vt:lpstr>
      <vt:lpstr>Wingdings</vt:lpstr>
      <vt:lpstr>Office-téma</vt:lpstr>
      <vt:lpstr>PowerPoint-bemutató</vt:lpstr>
      <vt:lpstr>PowerPoint-bemutató</vt:lpstr>
      <vt:lpstr>ClotPro és a fibrinolízis shutdown</vt:lpstr>
      <vt:lpstr>Célkitűzés</vt:lpstr>
      <vt:lpstr>Módszertan</vt:lpstr>
      <vt:lpstr>Módszertan</vt:lpstr>
      <vt:lpstr>Eredmények — Demográfia</vt:lpstr>
      <vt:lpstr>Eredmények — Demográfia</vt:lpstr>
      <vt:lpstr>Eredmények — Score-ok</vt:lpstr>
      <vt:lpstr>Eredmények   Gyulladásos paraméterek</vt:lpstr>
      <vt:lpstr> Eredmények    Konvencionális alvadási paraméterek</vt:lpstr>
      <vt:lpstr> Eredmények   POCT mérések</vt:lpstr>
      <vt:lpstr>Eredmények — Különbség az alvadásban       Máj vagy a vese miatt?</vt:lpstr>
      <vt:lpstr>Eredmények — Kórokozók</vt:lpstr>
      <vt:lpstr>Megbeszélés</vt:lpstr>
      <vt:lpstr>Megbeszélés</vt:lpstr>
      <vt:lpstr>Következtetés</vt:lpstr>
      <vt:lpstr>Limitációk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2025-08-31T22:20:14Z</dcterms:created>
  <dcterms:modified xsi:type="dcterms:W3CDTF">2025-09-27T09:08:26Z</dcterms:modified>
</cp:coreProperties>
</file>