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2" r:id="rId4"/>
    <p:sldId id="280" r:id="rId5"/>
    <p:sldId id="279" r:id="rId6"/>
    <p:sldId id="274" r:id="rId7"/>
    <p:sldId id="272" r:id="rId8"/>
    <p:sldId id="259" r:id="rId9"/>
    <p:sldId id="283" r:id="rId10"/>
    <p:sldId id="281" r:id="rId11"/>
    <p:sldId id="26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" panose="00000500000000000000" pitchFamily="2" charset="-18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qhiCRY/6wb6mRhbm6ftrzu/VM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EC794D-73B7-419E-A1E4-86AEB77DFF82}">
  <a:tblStyle styleId="{A9EC794D-73B7-419E-A1E4-86AEB77DFF8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01">
  <p:cSld name="Image Holder 0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7"/>
          <p:cNvSpPr>
            <a:spLocks noGrp="1"/>
          </p:cNvSpPr>
          <p:nvPr>
            <p:ph type="pic" idx="2"/>
          </p:nvPr>
        </p:nvSpPr>
        <p:spPr>
          <a:xfrm>
            <a:off x="0" y="979715"/>
            <a:ext cx="6096000" cy="489857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368829" y="1832926"/>
            <a:ext cx="841268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hu-HU" sz="3000" b="1" dirty="0">
                <a:solidFill>
                  <a:srgbClr val="121D46"/>
                </a:solidFill>
                <a:latin typeface="Poppins"/>
                <a:cs typeface="Poppins"/>
              </a:rPr>
              <a:t>Újdonság a </a:t>
            </a:r>
            <a:r>
              <a:rPr lang="hu-HU" sz="3000" b="1" dirty="0" err="1">
                <a:solidFill>
                  <a:srgbClr val="121D46"/>
                </a:solidFill>
                <a:latin typeface="Poppins"/>
                <a:cs typeface="Poppins"/>
              </a:rPr>
              <a:t>subarachnoidalis</a:t>
            </a:r>
            <a:r>
              <a:rPr lang="hu-HU" sz="3000" b="1" dirty="0">
                <a:solidFill>
                  <a:srgbClr val="121D46"/>
                </a:solidFill>
                <a:latin typeface="Poppins"/>
                <a:cs typeface="Poppins"/>
              </a:rPr>
              <a:t> vérzést kísérő </a:t>
            </a:r>
            <a:r>
              <a:rPr lang="hu-HU" sz="3000" b="1" dirty="0" err="1">
                <a:solidFill>
                  <a:srgbClr val="121D46"/>
                </a:solidFill>
                <a:latin typeface="Poppins"/>
                <a:cs typeface="Poppins"/>
              </a:rPr>
              <a:t>vazospazmus</a:t>
            </a:r>
            <a:r>
              <a:rPr lang="hu-HU" sz="3000" b="1" dirty="0">
                <a:solidFill>
                  <a:srgbClr val="121D46"/>
                </a:solidFill>
                <a:latin typeface="Poppins"/>
                <a:cs typeface="Poppins"/>
              </a:rPr>
              <a:t> előrejelzésében</a:t>
            </a:r>
            <a:endParaRPr sz="3000" b="1" dirty="0">
              <a:solidFill>
                <a:srgbClr val="121D46"/>
              </a:solidFill>
              <a:latin typeface="Poppins"/>
              <a:cs typeface="Poppins"/>
              <a:sym typeface="Poppi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l="33197"/>
          <a:stretch/>
        </p:blipFill>
        <p:spPr>
          <a:xfrm flipH="1">
            <a:off x="7839490" y="336215"/>
            <a:ext cx="4352510" cy="652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A képen szöveg látható&#10;&#10;Automatikusan generált leírás">
            <a:extLst>
              <a:ext uri="{FF2B5EF4-FFF2-40B4-BE49-F238E27FC236}">
                <a16:creationId xmlns:a16="http://schemas.microsoft.com/office/drawing/2014/main" id="{2B38A9FB-532A-00D1-1588-43EDFF00A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20" y="174199"/>
            <a:ext cx="3778180" cy="1097848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3550A1A7-16DA-9D57-5457-A3CC16AB87E1}"/>
              </a:ext>
            </a:extLst>
          </p:cNvPr>
          <p:cNvSpPr txBox="1"/>
          <p:nvPr/>
        </p:nvSpPr>
        <p:spPr>
          <a:xfrm>
            <a:off x="368830" y="4447582"/>
            <a:ext cx="8412681" cy="41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33333"/>
              </a:lnSpc>
              <a:buNone/>
              <a:defRPr sz="1800">
                <a:solidFill>
                  <a:srgbClr val="121D46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hu-HU" sz="1500" b="1" dirty="0"/>
              <a:t>Dezső-Mód Jordána</a:t>
            </a:r>
            <a:r>
              <a:rPr lang="hu-HU" sz="1600" dirty="0"/>
              <a:t>¹</a:t>
            </a:r>
            <a:r>
              <a:rPr lang="hu-HU" sz="1500" dirty="0"/>
              <a:t>, </a:t>
            </a:r>
            <a:r>
              <a:rPr lang="hu-HU" sz="1500" dirty="0" err="1"/>
              <a:t>Schrick</a:t>
            </a:r>
            <a:r>
              <a:rPr lang="hu-HU" sz="1500" dirty="0"/>
              <a:t> Diana</a:t>
            </a:r>
            <a:r>
              <a:rPr lang="hu-HU" sz="1600" dirty="0"/>
              <a:t>¹</a:t>
            </a:r>
            <a:r>
              <a:rPr lang="hu-HU" sz="1500" dirty="0"/>
              <a:t>, Csécsei Péter</a:t>
            </a:r>
            <a:r>
              <a:rPr lang="hu-HU" sz="1600" dirty="0"/>
              <a:t>²</a:t>
            </a:r>
            <a:r>
              <a:rPr lang="hu-HU" sz="1500" dirty="0"/>
              <a:t>, Molnár Tihamér</a:t>
            </a:r>
            <a:r>
              <a:rPr lang="hu-HU" sz="1600" dirty="0"/>
              <a:t>¹</a:t>
            </a:r>
            <a:endParaRPr lang="hu-HU" sz="150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7FAD8BD-E5DD-CD70-371B-C8F5300AA227}"/>
              </a:ext>
            </a:extLst>
          </p:cNvPr>
          <p:cNvSpPr txBox="1"/>
          <p:nvPr/>
        </p:nvSpPr>
        <p:spPr>
          <a:xfrm>
            <a:off x="368830" y="4839160"/>
            <a:ext cx="7200538" cy="706307"/>
          </a:xfrm>
          <a:prstGeom prst="rect">
            <a:avLst/>
          </a:prstGeom>
          <a:noFill/>
          <a:ln>
            <a:noFill/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33333"/>
              </a:lnSpc>
              <a:buNone/>
              <a:defRPr sz="1500">
                <a:solidFill>
                  <a:srgbClr val="121D46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hu-HU" dirty="0"/>
              <a:t> 1 PTE Klinikai Központ </a:t>
            </a:r>
            <a:r>
              <a:rPr lang="hu-HU" dirty="0" err="1"/>
              <a:t>Aneszteziológiai</a:t>
            </a:r>
            <a:r>
              <a:rPr lang="hu-HU" dirty="0"/>
              <a:t> és Intenzív Terápiás Intézet, Pécs</a:t>
            </a:r>
          </a:p>
          <a:p>
            <a:r>
              <a:rPr lang="hu-HU" dirty="0"/>
              <a:t>2 PTE Klinikai Központ Idegsebészeti Klinika, Pécs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1"/>
          <p:cNvPicPr preferRelativeResize="0"/>
          <p:nvPr/>
        </p:nvPicPr>
        <p:blipFill rotWithShape="1">
          <a:blip r:embed="rId3">
            <a:alphaModFix/>
          </a:blip>
          <a:srcRect r="25509" b="15786"/>
          <a:stretch/>
        </p:blipFill>
        <p:spPr>
          <a:xfrm rot="10800000" flipH="1">
            <a:off x="10148493" y="-1"/>
            <a:ext cx="2043507" cy="223536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1"/>
          <p:cNvSpPr txBox="1"/>
          <p:nvPr/>
        </p:nvSpPr>
        <p:spPr>
          <a:xfrm>
            <a:off x="728986" y="708056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3000" b="1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Megbeszélés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02EF2FF-2531-9FB5-43B1-61159BDD1547}"/>
              </a:ext>
            </a:extLst>
          </p:cNvPr>
          <p:cNvSpPr txBox="1"/>
          <p:nvPr/>
        </p:nvSpPr>
        <p:spPr>
          <a:xfrm>
            <a:off x="5183130" y="251307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9608555-15D4-FE65-205B-EDD7286C6253}"/>
              </a:ext>
            </a:extLst>
          </p:cNvPr>
          <p:cNvSpPr txBox="1"/>
          <p:nvPr/>
        </p:nvSpPr>
        <p:spPr>
          <a:xfrm>
            <a:off x="469010" y="1402190"/>
            <a:ext cx="11463014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Clr>
                <a:srgbClr val="121D46"/>
              </a:buClr>
              <a:buSzPts val="1600"/>
              <a:buChar char="•"/>
              <a:defRPr sz="1600">
                <a:solidFill>
                  <a:srgbClr val="121D46"/>
                </a:solidFill>
                <a:latin typeface="Poppins"/>
                <a:ea typeface="Poppins"/>
                <a:cs typeface="Poppi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Klasszikus infekciós marker: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CRP nem korrelált a betegség lefolyásával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Hipotézis: </a:t>
            </a:r>
          </a:p>
          <a:p>
            <a:pPr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LAR és TAR korán jelzik a vérlemezkék és 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leukocyták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 aktivációját, így a DCI kialakulásában szerepet játszó 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neuroinflammáció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 ígéretes 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prediktorai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 lehetnek – a DCI alcsoport kicsi mérete miatt további elemszám kell</a:t>
            </a:r>
          </a:p>
          <a:p>
            <a:pPr marL="0" lvl="0" indent="0">
              <a:buNone/>
              <a:defRPr/>
            </a:pPr>
            <a:r>
              <a:rPr lang="hu-HU" b="1" dirty="0" err="1"/>
              <a:t>Kamradrain</a:t>
            </a:r>
            <a:r>
              <a:rPr lang="hu-HU" b="1" dirty="0"/>
              <a:t> és a csökkenő LAR kapcsolata: </a:t>
            </a:r>
          </a:p>
          <a:p>
            <a:pPr lvl="0">
              <a:defRPr/>
            </a:pPr>
            <a:r>
              <a:rPr lang="hu-HU" dirty="0"/>
              <a:t>nagy kiterjedésű vérzés, súlyosabb agykárosodás – </a:t>
            </a:r>
            <a:r>
              <a:rPr lang="en-US" dirty="0"/>
              <a:t>CIDS: CNS injury-induced </a:t>
            </a:r>
            <a:r>
              <a:rPr lang="en-US" dirty="0" err="1"/>
              <a:t>immun</a:t>
            </a:r>
            <a:r>
              <a:rPr lang="hu-HU" dirty="0" err="1"/>
              <a:t>ode</a:t>
            </a:r>
            <a:r>
              <a:rPr lang="en-US" dirty="0"/>
              <a:t>pression</a:t>
            </a:r>
            <a:r>
              <a:rPr lang="hu-HU" dirty="0"/>
              <a:t>=</a:t>
            </a:r>
            <a:r>
              <a:rPr lang="hu-HU" dirty="0" err="1"/>
              <a:t>neurogén</a:t>
            </a:r>
            <a:r>
              <a:rPr lang="hu-HU" dirty="0"/>
              <a:t> </a:t>
            </a:r>
            <a:r>
              <a:rPr lang="hu-HU" dirty="0" err="1"/>
              <a:t>immunszupresszió</a:t>
            </a:r>
            <a:endParaRPr lang="hu-HU" dirty="0"/>
          </a:p>
          <a:p>
            <a:pPr>
              <a:defRPr/>
            </a:pPr>
            <a:r>
              <a:rPr lang="hu-HU" dirty="0"/>
              <a:t>k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orábbi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 adatok: </a:t>
            </a:r>
            <a:r>
              <a:rPr lang="hu-HU" altLang="hu-HU" dirty="0" err="1"/>
              <a:t>deficiens</a:t>
            </a:r>
            <a:r>
              <a:rPr lang="hu-HU" altLang="hu-HU" dirty="0"/>
              <a:t> </a:t>
            </a:r>
            <a:r>
              <a:rPr lang="hu-HU" altLang="hu-HU" dirty="0" err="1"/>
              <a:t>leukocyta</a:t>
            </a:r>
            <a:r>
              <a:rPr lang="hu-HU" altLang="hu-HU" dirty="0"/>
              <a:t> aktiváció AIS-ban (LAR↓ post-stroke 24h) 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hu-HU" altLang="hu-HU" dirty="0">
                <a:cs typeface="Calibri" panose="020F0502020204030204" pitchFamily="34" charset="0"/>
              </a:rPr>
              <a:t>infekció, rossz kimenetel </a:t>
            </a:r>
          </a:p>
          <a:p>
            <a:pPr lvl="0">
              <a:defRPr/>
            </a:pPr>
            <a:endParaRPr kumimoji="0" lang="hu-HU" sz="1600" b="0" i="0" u="none" strike="noStrike" kern="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/>
              <a:cs typeface="Poppins"/>
              <a:sym typeface="Arial"/>
            </a:endParaRPr>
          </a:p>
        </p:txBody>
      </p:sp>
      <p:sp>
        <p:nvSpPr>
          <p:cNvPr id="4" name="Google Shape;191;p11">
            <a:extLst>
              <a:ext uri="{FF2B5EF4-FFF2-40B4-BE49-F238E27FC236}">
                <a16:creationId xmlns:a16="http://schemas.microsoft.com/office/drawing/2014/main" id="{2387D79E-E201-72EE-5F01-177FA4DAC82C}"/>
              </a:ext>
            </a:extLst>
          </p:cNvPr>
          <p:cNvSpPr txBox="1"/>
          <p:nvPr/>
        </p:nvSpPr>
        <p:spPr>
          <a:xfrm>
            <a:off x="728986" y="5087495"/>
            <a:ext cx="340989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3000" b="1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Perspektíva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2B8B53A-9057-6F86-1110-FCB069DE8E0D}"/>
              </a:ext>
            </a:extLst>
          </p:cNvPr>
          <p:cNvSpPr txBox="1"/>
          <p:nvPr/>
        </p:nvSpPr>
        <p:spPr>
          <a:xfrm>
            <a:off x="469010" y="5642921"/>
            <a:ext cx="92278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Clr>
                <a:srgbClr val="121D46"/>
              </a:buClr>
              <a:buSzPts val="1600"/>
              <a:buChar char="•"/>
              <a:defRPr sz="1600">
                <a:solidFill>
                  <a:srgbClr val="121D46"/>
                </a:solidFill>
                <a:latin typeface="Poppins"/>
                <a:ea typeface="Poppins"/>
                <a:cs typeface="Poppin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Amennyiben nagyobb esetszámon is sikerül 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validálni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 a LAR és TAR prediktív erejét, akkor időben alkalmazott kezeléssel (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nimodipin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, tripla H) a DCI megelőzhetővé válhat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AF739D9-D860-2374-9816-75B6A368E169}"/>
              </a:ext>
            </a:extLst>
          </p:cNvPr>
          <p:cNvSpPr txBox="1"/>
          <p:nvPr/>
        </p:nvSpPr>
        <p:spPr>
          <a:xfrm>
            <a:off x="8068049" y="4622633"/>
            <a:ext cx="47513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latin typeface="+mj-lt"/>
              </a:rPr>
              <a:t>Molnár T </a:t>
            </a:r>
            <a:r>
              <a:rPr lang="hu-HU" sz="1600" i="1" dirty="0">
                <a:solidFill>
                  <a:srgbClr val="C00000"/>
                </a:solidFill>
                <a:latin typeface="+mj-lt"/>
              </a:rPr>
              <a:t>et </a:t>
            </a:r>
            <a:r>
              <a:rPr lang="hu-HU" sz="1600" i="1" dirty="0" err="1">
                <a:solidFill>
                  <a:srgbClr val="C00000"/>
                </a:solidFill>
                <a:latin typeface="+mj-lt"/>
              </a:rPr>
              <a:t>al</a:t>
            </a:r>
            <a:r>
              <a:rPr lang="hu-HU" sz="1600" dirty="0">
                <a:solidFill>
                  <a:srgbClr val="C00000"/>
                </a:solidFill>
                <a:latin typeface="+mj-lt"/>
              </a:rPr>
              <a:t>: J </a:t>
            </a:r>
            <a:r>
              <a:rPr lang="hu-HU" sz="1600" dirty="0" err="1">
                <a:solidFill>
                  <a:srgbClr val="C00000"/>
                </a:solidFill>
                <a:latin typeface="+mj-lt"/>
              </a:rPr>
              <a:t>Clin</a:t>
            </a:r>
            <a:r>
              <a:rPr lang="hu-HU" sz="1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rgbClr val="C00000"/>
                </a:solidFill>
                <a:latin typeface="+mj-lt"/>
              </a:rPr>
              <a:t>Pathol</a:t>
            </a:r>
            <a:r>
              <a:rPr lang="hu-HU" sz="1600" dirty="0">
                <a:solidFill>
                  <a:srgbClr val="C00000"/>
                </a:solidFill>
                <a:latin typeface="+mj-lt"/>
              </a:rPr>
              <a:t>. 2008</a:t>
            </a:r>
            <a:endParaRPr lang="hu-HU" sz="1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/>
          <p:nvPr/>
        </p:nvSpPr>
        <p:spPr>
          <a:xfrm>
            <a:off x="2899048" y="4592390"/>
            <a:ext cx="907858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Köszönöm a figyelmet!</a:t>
            </a:r>
            <a:endParaRPr dirty="0"/>
          </a:p>
        </p:txBody>
      </p:sp>
      <p:pic>
        <p:nvPicPr>
          <p:cNvPr id="333" name="Google Shape;333;p14"/>
          <p:cNvPicPr preferRelativeResize="0"/>
          <p:nvPr/>
        </p:nvPicPr>
        <p:blipFill rotWithShape="1">
          <a:blip r:embed="rId3">
            <a:alphaModFix/>
          </a:blip>
          <a:srcRect t="14601" r="55677"/>
          <a:stretch/>
        </p:blipFill>
        <p:spPr>
          <a:xfrm flipH="1">
            <a:off x="-2" y="0"/>
            <a:ext cx="3555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1" descr="A képen szöveg látható&#10;&#10;Automatikusan generált leírás">
            <a:extLst>
              <a:ext uri="{FF2B5EF4-FFF2-40B4-BE49-F238E27FC236}">
                <a16:creationId xmlns:a16="http://schemas.microsoft.com/office/drawing/2014/main" id="{8581AC2D-302A-C664-3D0D-3E35DA7C8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457" y="198457"/>
            <a:ext cx="3778180" cy="1097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9;p6">
            <a:extLst>
              <a:ext uri="{FF2B5EF4-FFF2-40B4-BE49-F238E27FC236}">
                <a16:creationId xmlns:a16="http://schemas.microsoft.com/office/drawing/2014/main" id="{B15F0B69-F4FC-46E5-B03F-45AE0FDBC9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5777" r="25348"/>
          <a:stretch/>
        </p:blipFill>
        <p:spPr>
          <a:xfrm>
            <a:off x="10144054" y="97064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5;p6">
            <a:extLst>
              <a:ext uri="{FF2B5EF4-FFF2-40B4-BE49-F238E27FC236}">
                <a16:creationId xmlns:a16="http://schemas.microsoft.com/office/drawing/2014/main" id="{5A5CB62A-CD13-404B-869A-B12ED60C5087}"/>
              </a:ext>
            </a:extLst>
          </p:cNvPr>
          <p:cNvSpPr/>
          <p:nvPr/>
        </p:nvSpPr>
        <p:spPr>
          <a:xfrm>
            <a:off x="0" y="-1905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8C06834-A79A-412B-8D82-F2F650F22739}"/>
              </a:ext>
            </a:extLst>
          </p:cNvPr>
          <p:cNvSpPr txBox="1"/>
          <p:nvPr/>
        </p:nvSpPr>
        <p:spPr>
          <a:xfrm>
            <a:off x="304800" y="800100"/>
            <a:ext cx="8353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rgbClr val="121D46"/>
                </a:solidFill>
                <a:latin typeface="Poppins"/>
                <a:cs typeface="Poppins"/>
              </a:rPr>
              <a:t>Bevezetés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D7CF453-C099-1411-0372-C089FD89D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3544746"/>
            <a:ext cx="4395850" cy="293056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420F41EE-A080-4D40-BDA2-C3373565BDE6}"/>
              </a:ext>
            </a:extLst>
          </p:cNvPr>
          <p:cNvSpPr txBox="1"/>
          <p:nvPr/>
        </p:nvSpPr>
        <p:spPr>
          <a:xfrm>
            <a:off x="600075" y="1762125"/>
            <a:ext cx="47720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>
              <a:lnSpc>
                <a:spcPct val="150000"/>
              </a:lnSpc>
              <a:buClr>
                <a:srgbClr val="121D46"/>
              </a:buClr>
              <a:buSzPts val="1600"/>
              <a:buChar char="•"/>
              <a:defRPr sz="1600">
                <a:solidFill>
                  <a:srgbClr val="121D46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hu-HU" dirty="0"/>
              <a:t>Epidemiológia</a:t>
            </a:r>
          </a:p>
          <a:p>
            <a:r>
              <a:rPr lang="hu-HU" dirty="0" err="1"/>
              <a:t>Etiológia</a:t>
            </a:r>
            <a:r>
              <a:rPr lang="hu-HU" dirty="0"/>
              <a:t>, </a:t>
            </a:r>
            <a:r>
              <a:rPr lang="hu-HU" dirty="0" err="1"/>
              <a:t>pathogenezis</a:t>
            </a:r>
            <a:endParaRPr lang="hu-HU" dirty="0"/>
          </a:p>
          <a:p>
            <a:r>
              <a:rPr lang="hu-HU" dirty="0" err="1"/>
              <a:t>Delayed</a:t>
            </a:r>
            <a:r>
              <a:rPr lang="hu-HU" dirty="0"/>
              <a:t> </a:t>
            </a:r>
            <a:r>
              <a:rPr lang="hu-HU" dirty="0" err="1"/>
              <a:t>cerebral</a:t>
            </a:r>
            <a:r>
              <a:rPr lang="hu-HU" dirty="0"/>
              <a:t> </a:t>
            </a:r>
            <a:r>
              <a:rPr lang="hu-HU" dirty="0" err="1"/>
              <a:t>ischaemia</a:t>
            </a:r>
            <a:r>
              <a:rPr lang="hu-HU" dirty="0"/>
              <a:t> (DCI)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7F5820A-D6A8-4D2B-854B-49C1A92DE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780" y="2500789"/>
            <a:ext cx="51816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6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/>
        </p:nvSpPr>
        <p:spPr>
          <a:xfrm>
            <a:off x="707968" y="281960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3000" b="1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Esetismertetés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0" y="0"/>
            <a:ext cx="12192000" cy="1161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3DC1FF4-46FC-5708-2098-549FC5B00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702" y="4248150"/>
            <a:ext cx="2146112" cy="245269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C6FF1FF-0C05-C56C-A4BB-4F58B8849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263" y="4243528"/>
            <a:ext cx="1900085" cy="245732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AA315A1-40DB-9A14-5C55-765686FC1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797" y="4243528"/>
            <a:ext cx="2000548" cy="2457321"/>
          </a:xfrm>
          <a:prstGeom prst="rect">
            <a:avLst/>
          </a:prstGeom>
        </p:spPr>
      </p:pic>
      <p:sp>
        <p:nvSpPr>
          <p:cNvPr id="9" name="Google Shape;131;p6">
            <a:extLst>
              <a:ext uri="{FF2B5EF4-FFF2-40B4-BE49-F238E27FC236}">
                <a16:creationId xmlns:a16="http://schemas.microsoft.com/office/drawing/2014/main" id="{42241DF9-38E3-4C0D-8226-3C245BCBFFD5}"/>
              </a:ext>
            </a:extLst>
          </p:cNvPr>
          <p:cNvSpPr/>
          <p:nvPr/>
        </p:nvSpPr>
        <p:spPr>
          <a:xfrm>
            <a:off x="267685" y="1001818"/>
            <a:ext cx="1140044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46 éves, negatív belgyógyászati anamnézisű, korábban </a:t>
            </a:r>
            <a:r>
              <a:rPr lang="hu-HU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cholecystectomián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és </a:t>
            </a:r>
            <a:r>
              <a:rPr lang="hu-HU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adenectomián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átesett dohányos nőbeteg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Panaszok: Erős fejfájás, eszméletvesztés, hányinger, hányás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Diagnózis: CT/CTA vizsgálattal igazolt kiterjedt </a:t>
            </a:r>
            <a:r>
              <a:rPr lang="hu-HU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subarachnoidealis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vérzés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Vérzésforrás: a. </a:t>
            </a:r>
            <a:r>
              <a:rPr lang="hu-HU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communicans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hu-HU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anterior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hu-HU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aneurysma</a:t>
            </a:r>
            <a:endParaRPr lang="hu-HU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Ellátás DSA laborban, intenzív osztályos felvétel</a:t>
            </a:r>
          </a:p>
          <a:p>
            <a:pPr marL="285750" indent="-285750">
              <a:lnSpc>
                <a:spcPct val="150000"/>
              </a:lnSpc>
              <a:buClr>
                <a:srgbClr val="121D46"/>
              </a:buClr>
              <a:buSzPts val="1600"/>
              <a:buFont typeface="Arial"/>
              <a:buChar char="•"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Post-SAV 9. napon tudatromlás, hányás -&gt; Kontroll DSA 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vazospazmust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igazolt -&gt; 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intraarteriális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nimodipin</a:t>
            </a:r>
            <a:endParaRPr kumimoji="0" lang="hu-HU" sz="1600" b="0" i="0" u="none" strike="noStrike" kern="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MR (DWI): a. 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cerebri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anterior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területi 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ischaemia</a:t>
            </a:r>
            <a:endParaRPr kumimoji="0" lang="hu-HU" sz="1600" b="0" i="0" u="none" strike="noStrike" kern="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endParaRPr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/>
        </p:nvSpPr>
        <p:spPr>
          <a:xfrm>
            <a:off x="663145" y="386555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3000" b="1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Esetismertetés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0" y="1175"/>
            <a:ext cx="12192000" cy="1161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031507E2-1A98-947E-0AC8-BD6561758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38" b="4815"/>
          <a:stretch/>
        </p:blipFill>
        <p:spPr>
          <a:xfrm>
            <a:off x="1004798" y="1274809"/>
            <a:ext cx="3817205" cy="324286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D2295E88-41B5-3910-29FC-0E09ABBEE4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42" r="2735"/>
          <a:stretch/>
        </p:blipFill>
        <p:spPr>
          <a:xfrm>
            <a:off x="5384582" y="1651562"/>
            <a:ext cx="5282786" cy="2436344"/>
          </a:xfrm>
          <a:prstGeom prst="rect">
            <a:avLst/>
          </a:prstGeom>
        </p:spPr>
      </p:pic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8B707659-CFB1-430D-BF8D-A74A462E0348}"/>
              </a:ext>
            </a:extLst>
          </p:cNvPr>
          <p:cNvSpPr/>
          <p:nvPr/>
        </p:nvSpPr>
        <p:spPr>
          <a:xfrm>
            <a:off x="2733455" y="3214970"/>
            <a:ext cx="359889" cy="790813"/>
          </a:xfrm>
          <a:prstGeom prst="upArrow">
            <a:avLst>
              <a:gd name="adj1" fmla="val 32205"/>
              <a:gd name="adj2" fmla="val 911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1D1A43C-760F-4BCC-8244-1E3512E77872}"/>
              </a:ext>
            </a:extLst>
          </p:cNvPr>
          <p:cNvSpPr txBox="1"/>
          <p:nvPr/>
        </p:nvSpPr>
        <p:spPr>
          <a:xfrm>
            <a:off x="1197216" y="4851934"/>
            <a:ext cx="868189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Clr>
                <a:srgbClr val="121D46"/>
              </a:buClr>
              <a:buSzPts val="1600"/>
              <a:buChar char="•"/>
              <a:defRPr sz="1600">
                <a:solidFill>
                  <a:srgbClr val="121D46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hu-HU" dirty="0"/>
              <a:t>CRP nem korrelált a betegség lefolyásával</a:t>
            </a:r>
          </a:p>
          <a:p>
            <a:r>
              <a:rPr lang="hu-HU" dirty="0"/>
              <a:t>LAR és TAR korán jelzik a vérlemezkék és </a:t>
            </a:r>
            <a:r>
              <a:rPr lang="hu-HU" dirty="0" err="1"/>
              <a:t>leukocyták</a:t>
            </a:r>
            <a:r>
              <a:rPr lang="hu-HU" dirty="0"/>
              <a:t> aktivációját, így a DCI kialakulásában szerepet játszó </a:t>
            </a:r>
            <a:r>
              <a:rPr lang="hu-HU" dirty="0" err="1"/>
              <a:t>neuroinflammáció</a:t>
            </a:r>
            <a:r>
              <a:rPr lang="hu-HU" dirty="0"/>
              <a:t> ígéretes </a:t>
            </a:r>
            <a:r>
              <a:rPr lang="hu-HU" dirty="0" err="1"/>
              <a:t>prediktorai</a:t>
            </a:r>
            <a:r>
              <a:rPr lang="hu-HU" dirty="0"/>
              <a:t> lehetnek</a:t>
            </a:r>
          </a:p>
        </p:txBody>
      </p:sp>
    </p:spTree>
    <p:extLst>
      <p:ext uri="{BB962C8B-B14F-4D97-AF65-F5344CB8AC3E}">
        <p14:creationId xmlns:p14="http://schemas.microsoft.com/office/powerpoint/2010/main" val="19178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9;p6">
            <a:extLst>
              <a:ext uri="{FF2B5EF4-FFF2-40B4-BE49-F238E27FC236}">
                <a16:creationId xmlns:a16="http://schemas.microsoft.com/office/drawing/2014/main" id="{B15F0B69-F4FC-46E5-B03F-45AE0FDBC9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5777" r="25348"/>
          <a:stretch/>
        </p:blipFill>
        <p:spPr>
          <a:xfrm>
            <a:off x="10144054" y="97064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5;p6">
            <a:extLst>
              <a:ext uri="{FF2B5EF4-FFF2-40B4-BE49-F238E27FC236}">
                <a16:creationId xmlns:a16="http://schemas.microsoft.com/office/drawing/2014/main" id="{5A5CB62A-CD13-404B-869A-B12ED60C5087}"/>
              </a:ext>
            </a:extLst>
          </p:cNvPr>
          <p:cNvSpPr/>
          <p:nvPr/>
        </p:nvSpPr>
        <p:spPr>
          <a:xfrm>
            <a:off x="0" y="-1905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8C06834-A79A-412B-8D82-F2F650F22739}"/>
              </a:ext>
            </a:extLst>
          </p:cNvPr>
          <p:cNvSpPr txBox="1"/>
          <p:nvPr/>
        </p:nvSpPr>
        <p:spPr>
          <a:xfrm>
            <a:off x="304800" y="852032"/>
            <a:ext cx="8353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rgbClr val="121D46"/>
                </a:solidFill>
                <a:latin typeface="Poppins"/>
                <a:cs typeface="Poppins"/>
              </a:rPr>
              <a:t>Célkitűzések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28E5217-70EE-497D-982D-08F0CB1B7333}"/>
              </a:ext>
            </a:extLst>
          </p:cNvPr>
          <p:cNvSpPr txBox="1"/>
          <p:nvPr/>
        </p:nvSpPr>
        <p:spPr>
          <a:xfrm>
            <a:off x="1123950" y="2238375"/>
            <a:ext cx="54483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>
              <a:lnSpc>
                <a:spcPct val="150000"/>
              </a:lnSpc>
              <a:buClr>
                <a:srgbClr val="121D46"/>
              </a:buClr>
              <a:buSzPts val="1600"/>
              <a:buChar char="•"/>
              <a:defRPr sz="1600">
                <a:solidFill>
                  <a:srgbClr val="121D46"/>
                </a:solidFill>
                <a:latin typeface="Poppins"/>
                <a:ea typeface="Poppins"/>
                <a:cs typeface="Poppins"/>
              </a:defRPr>
            </a:lvl1pPr>
          </a:lstStyle>
          <a:p>
            <a:pPr marL="0" indent="0">
              <a:buNone/>
            </a:pPr>
            <a:r>
              <a:rPr lang="hu-HU" dirty="0"/>
              <a:t>Elsődleges célkitűzés: DCI előrejelzése</a:t>
            </a:r>
          </a:p>
          <a:p>
            <a:r>
              <a:rPr lang="hu-HU" dirty="0"/>
              <a:t>ígéretes kezdeti eredmények</a:t>
            </a:r>
          </a:p>
          <a:p>
            <a:r>
              <a:rPr lang="hu-HU" dirty="0"/>
              <a:t>alacsony esetszám miatt statisztikai elemzés nem történt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4A35310-161D-412D-8737-9CEA62E09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3871781"/>
            <a:ext cx="3614738" cy="234504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F014E697-5FAA-487C-961E-B70B9E4D15D0}"/>
              </a:ext>
            </a:extLst>
          </p:cNvPr>
          <p:cNvSpPr txBox="1"/>
          <p:nvPr/>
        </p:nvSpPr>
        <p:spPr>
          <a:xfrm>
            <a:off x="2834640" y="4805680"/>
            <a:ext cx="2997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>
              <a:lnSpc>
                <a:spcPct val="150000"/>
              </a:lnSpc>
              <a:buClr>
                <a:srgbClr val="121D46"/>
              </a:buClr>
              <a:buSzPts val="1600"/>
              <a:buChar char="•"/>
              <a:defRPr sz="1600">
                <a:solidFill>
                  <a:srgbClr val="121D46"/>
                </a:solidFill>
                <a:latin typeface="Poppins"/>
                <a:ea typeface="Poppins"/>
                <a:cs typeface="Poppins"/>
              </a:defRPr>
            </a:lvl1pPr>
          </a:lstStyle>
          <a:p>
            <a:pPr marL="0" indent="0">
              <a:buNone/>
            </a:pPr>
            <a:r>
              <a:rPr lang="hu-HU" sz="2400" dirty="0"/>
              <a:t>Hogyan tovább?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AC1788B-DAE7-4AA8-9F92-B723857D30F0}"/>
              </a:ext>
            </a:extLst>
          </p:cNvPr>
          <p:cNvSpPr txBox="1"/>
          <p:nvPr/>
        </p:nvSpPr>
        <p:spPr>
          <a:xfrm>
            <a:off x="9877108" y="4524526"/>
            <a:ext cx="619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solidFill>
                  <a:srgbClr val="121D46"/>
                </a:solidFill>
                <a:latin typeface="Poppins"/>
                <a:cs typeface="Poppins"/>
              </a:defRPr>
            </a:lvl1pPr>
          </a:lstStyle>
          <a:p>
            <a:r>
              <a:rPr lang="hu-HU" dirty="0"/>
              <a:t>CRP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7ADD5AA-58EF-4B93-BC81-F2C3A28F48E1}"/>
              </a:ext>
            </a:extLst>
          </p:cNvPr>
          <p:cNvSpPr txBox="1"/>
          <p:nvPr/>
        </p:nvSpPr>
        <p:spPr>
          <a:xfrm>
            <a:off x="9112646" y="4016695"/>
            <a:ext cx="69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121D46"/>
                </a:solidFill>
                <a:latin typeface="Poppins"/>
                <a:cs typeface="Poppins"/>
              </a:rPr>
              <a:t>DCI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2B0B070-AFF9-449D-A537-23CFFBD2236A}"/>
              </a:ext>
            </a:extLst>
          </p:cNvPr>
          <p:cNvSpPr txBox="1"/>
          <p:nvPr/>
        </p:nvSpPr>
        <p:spPr>
          <a:xfrm>
            <a:off x="7498080" y="4185972"/>
            <a:ext cx="619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rgbClr val="121D46"/>
                </a:solidFill>
                <a:latin typeface="Poppins"/>
                <a:cs typeface="Poppins"/>
              </a:defRPr>
            </a:lvl1pPr>
          </a:lstStyle>
          <a:p>
            <a:r>
              <a:rPr lang="hu-HU" b="1" dirty="0"/>
              <a:t>LAR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8C0AEF0-851F-456E-94C0-F2C7AF96D7F1}"/>
              </a:ext>
            </a:extLst>
          </p:cNvPr>
          <p:cNvSpPr txBox="1"/>
          <p:nvPr/>
        </p:nvSpPr>
        <p:spPr>
          <a:xfrm>
            <a:off x="8122681" y="3984802"/>
            <a:ext cx="619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rgbClr val="121D46"/>
                </a:solidFill>
                <a:latin typeface="Poppins"/>
                <a:cs typeface="Poppins"/>
              </a:defRPr>
            </a:lvl1pPr>
          </a:lstStyle>
          <a:p>
            <a:r>
              <a:rPr lang="hu-HU" dirty="0"/>
              <a:t>TAR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F06B22E-452B-4207-B388-85211E45DFA6}"/>
              </a:ext>
            </a:extLst>
          </p:cNvPr>
          <p:cNvSpPr txBox="1"/>
          <p:nvPr/>
        </p:nvSpPr>
        <p:spPr>
          <a:xfrm>
            <a:off x="10027920" y="5128825"/>
            <a:ext cx="619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121D46"/>
                </a:solidFill>
                <a:latin typeface="Poppins"/>
                <a:cs typeface="Poppins"/>
              </a:rPr>
              <a:t>EVD</a:t>
            </a:r>
          </a:p>
        </p:txBody>
      </p:sp>
    </p:spTree>
    <p:extLst>
      <p:ext uri="{BB962C8B-B14F-4D97-AF65-F5344CB8AC3E}">
        <p14:creationId xmlns:p14="http://schemas.microsoft.com/office/powerpoint/2010/main" val="34195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;p6">
            <a:extLst>
              <a:ext uri="{FF2B5EF4-FFF2-40B4-BE49-F238E27FC236}">
                <a16:creationId xmlns:a16="http://schemas.microsoft.com/office/drawing/2014/main" id="{5A5CB62A-CD13-404B-869A-B12ED60C5087}"/>
              </a:ext>
            </a:extLst>
          </p:cNvPr>
          <p:cNvSpPr/>
          <p:nvPr/>
        </p:nvSpPr>
        <p:spPr>
          <a:xfrm>
            <a:off x="0" y="-1905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8C06834-A79A-412B-8D82-F2F650F22739}"/>
              </a:ext>
            </a:extLst>
          </p:cNvPr>
          <p:cNvSpPr txBox="1"/>
          <p:nvPr/>
        </p:nvSpPr>
        <p:spPr>
          <a:xfrm>
            <a:off x="304800" y="800100"/>
            <a:ext cx="8353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rgbClr val="121D46"/>
                </a:solidFill>
                <a:latin typeface="Poppins"/>
                <a:cs typeface="Poppins"/>
              </a:rPr>
              <a:t>Módszereink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28E5217-70EE-497D-982D-08F0CB1B7333}"/>
              </a:ext>
            </a:extLst>
          </p:cNvPr>
          <p:cNvSpPr txBox="1"/>
          <p:nvPr/>
        </p:nvSpPr>
        <p:spPr>
          <a:xfrm>
            <a:off x="1123950" y="2238375"/>
            <a:ext cx="5448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>
              <a:lnSpc>
                <a:spcPct val="150000"/>
              </a:lnSpc>
              <a:buClr>
                <a:srgbClr val="121D46"/>
              </a:buClr>
              <a:buSzPts val="1600"/>
              <a:buChar char="•"/>
              <a:defRPr sz="1600">
                <a:solidFill>
                  <a:srgbClr val="121D46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hu-HU" dirty="0"/>
              <a:t>SAV- </a:t>
            </a:r>
            <a:r>
              <a:rPr lang="hu-HU" dirty="0" err="1"/>
              <a:t>ictust</a:t>
            </a:r>
            <a:r>
              <a:rPr lang="hu-HU" dirty="0"/>
              <a:t> követő 48 órán belül, majd 5-7. nap között LAR, TAR mérés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5B06F2E-6EAB-4890-BBEE-725C299CF757}"/>
              </a:ext>
            </a:extLst>
          </p:cNvPr>
          <p:cNvSpPr txBox="1"/>
          <p:nvPr/>
        </p:nvSpPr>
        <p:spPr>
          <a:xfrm>
            <a:off x="1123950" y="3121223"/>
            <a:ext cx="505777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>
              <a:lnSpc>
                <a:spcPct val="150000"/>
              </a:lnSpc>
              <a:buClr>
                <a:srgbClr val="121D46"/>
              </a:buClr>
              <a:buSzPts val="1600"/>
              <a:buChar char="•"/>
              <a:defRPr sz="1600">
                <a:solidFill>
                  <a:srgbClr val="121D46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hu-HU" dirty="0"/>
              <a:t>Kontroll csoport: </a:t>
            </a:r>
            <a:r>
              <a:rPr lang="hu-HU" dirty="0" err="1"/>
              <a:t>elektív</a:t>
            </a:r>
            <a:r>
              <a:rPr lang="hu-HU" dirty="0"/>
              <a:t> </a:t>
            </a:r>
            <a:r>
              <a:rPr lang="hu-HU" dirty="0" err="1"/>
              <a:t>aneurizma</a:t>
            </a:r>
            <a:r>
              <a:rPr lang="hu-HU" dirty="0"/>
              <a:t> zárás, 1x LAR, TAR meghatározás</a:t>
            </a:r>
          </a:p>
        </p:txBody>
      </p:sp>
      <p:pic>
        <p:nvPicPr>
          <p:cNvPr id="8" name="Google Shape;190;p11">
            <a:extLst>
              <a:ext uri="{FF2B5EF4-FFF2-40B4-BE49-F238E27FC236}">
                <a16:creationId xmlns:a16="http://schemas.microsoft.com/office/drawing/2014/main" id="{8A1981B4-A97C-4608-AD61-A76E7369AA5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25509" b="15786"/>
          <a:stretch/>
        </p:blipFill>
        <p:spPr>
          <a:xfrm rot="10800000" flipH="1">
            <a:off x="10148493" y="97064"/>
            <a:ext cx="2043507" cy="22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29F3444-E3B1-4A61-8DF8-716A0C88C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021" y="2499985"/>
            <a:ext cx="3793680" cy="379368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D2ADF905-305A-466A-B9AA-7A139615FF8A}"/>
              </a:ext>
            </a:extLst>
          </p:cNvPr>
          <p:cNvSpPr txBox="1"/>
          <p:nvPr/>
        </p:nvSpPr>
        <p:spPr>
          <a:xfrm>
            <a:off x="1356061" y="4663440"/>
            <a:ext cx="342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solidFill>
                  <a:srgbClr val="121D46"/>
                </a:solidFill>
                <a:latin typeface="Poppins"/>
                <a:cs typeface="Poppins"/>
              </a:rPr>
              <a:t>Sejtszám</a:t>
            </a:r>
            <a:r>
              <a:rPr lang="hu-HU" sz="1200" dirty="0"/>
              <a:t>(</a:t>
            </a:r>
            <a:r>
              <a:rPr lang="hu-HU" sz="1200" dirty="0">
                <a:solidFill>
                  <a:srgbClr val="121D46"/>
                </a:solidFill>
                <a:latin typeface="Poppins"/>
                <a:cs typeface="Poppins"/>
              </a:rPr>
              <a:t>felső</a:t>
            </a:r>
            <a:r>
              <a:rPr lang="hu-HU" sz="1200" dirty="0"/>
              <a:t>) </a:t>
            </a:r>
            <a:r>
              <a:rPr lang="hu-HU" sz="1800" dirty="0"/>
              <a:t>- </a:t>
            </a:r>
            <a:r>
              <a:rPr lang="hu-HU" sz="1800" dirty="0">
                <a:solidFill>
                  <a:srgbClr val="121D46"/>
                </a:solidFill>
                <a:latin typeface="Poppins"/>
                <a:cs typeface="Poppins"/>
              </a:rPr>
              <a:t>sejtszám</a:t>
            </a:r>
            <a:r>
              <a:rPr lang="hu-HU" sz="1200" dirty="0"/>
              <a:t>(</a:t>
            </a:r>
            <a:r>
              <a:rPr lang="hu-HU" sz="1200" dirty="0">
                <a:solidFill>
                  <a:srgbClr val="121D46"/>
                </a:solidFill>
                <a:latin typeface="Poppins"/>
                <a:cs typeface="Poppins"/>
              </a:rPr>
              <a:t>alsó</a:t>
            </a:r>
            <a:r>
              <a:rPr lang="hu-HU" sz="1200" dirty="0"/>
              <a:t>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ED02095-27E9-4B2E-A32F-4ADF64096DE0}"/>
              </a:ext>
            </a:extLst>
          </p:cNvPr>
          <p:cNvSpPr txBox="1"/>
          <p:nvPr/>
        </p:nvSpPr>
        <p:spPr>
          <a:xfrm>
            <a:off x="1356061" y="5032772"/>
            <a:ext cx="342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solidFill>
                  <a:srgbClr val="121D46"/>
                </a:solidFill>
                <a:latin typeface="Poppins"/>
                <a:cs typeface="Poppins"/>
              </a:rPr>
              <a:t>Sejtszám</a:t>
            </a:r>
            <a:r>
              <a:rPr lang="hu-HU" sz="1200" dirty="0"/>
              <a:t>(</a:t>
            </a:r>
            <a:r>
              <a:rPr lang="hu-HU" sz="1200" dirty="0">
                <a:solidFill>
                  <a:srgbClr val="121D46"/>
                </a:solidFill>
                <a:latin typeface="Poppins"/>
                <a:cs typeface="Poppins"/>
              </a:rPr>
              <a:t>felső</a:t>
            </a:r>
            <a:r>
              <a:rPr lang="hu-HU" sz="1200" dirty="0"/>
              <a:t>) </a:t>
            </a:r>
            <a:r>
              <a:rPr lang="hu-HU" sz="1800" dirty="0"/>
              <a:t>+ </a:t>
            </a:r>
            <a:r>
              <a:rPr lang="hu-HU" sz="1800" dirty="0">
                <a:solidFill>
                  <a:srgbClr val="121D46"/>
                </a:solidFill>
                <a:latin typeface="Poppins"/>
                <a:cs typeface="Poppins"/>
              </a:rPr>
              <a:t>sejtszám</a:t>
            </a:r>
            <a:r>
              <a:rPr lang="hu-HU" sz="1200" dirty="0"/>
              <a:t>(</a:t>
            </a:r>
            <a:r>
              <a:rPr lang="hu-HU" sz="1200" dirty="0">
                <a:solidFill>
                  <a:srgbClr val="121D46"/>
                </a:solidFill>
                <a:latin typeface="Poppins"/>
                <a:cs typeface="Poppins"/>
              </a:rPr>
              <a:t>alsó</a:t>
            </a:r>
            <a:r>
              <a:rPr lang="hu-HU" sz="1200" dirty="0"/>
              <a:t>)</a:t>
            </a: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9B753B43-53EA-409A-828F-D98813DE6FD9}"/>
              </a:ext>
            </a:extLst>
          </p:cNvPr>
          <p:cNvCxnSpPr/>
          <p:nvPr/>
        </p:nvCxnSpPr>
        <p:spPr>
          <a:xfrm>
            <a:off x="1356061" y="5032772"/>
            <a:ext cx="32105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8AF8F437-7DB6-4D92-B0B9-E8B9F9AB9379}"/>
              </a:ext>
            </a:extLst>
          </p:cNvPr>
          <p:cNvSpPr txBox="1"/>
          <p:nvPr/>
        </p:nvSpPr>
        <p:spPr>
          <a:xfrm>
            <a:off x="4648853" y="4864096"/>
            <a:ext cx="85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solidFill>
                  <a:srgbClr val="121D46"/>
                </a:solidFill>
                <a:latin typeface="Poppins"/>
                <a:cs typeface="Poppins"/>
              </a:rPr>
              <a:t>x100</a:t>
            </a:r>
          </a:p>
        </p:txBody>
      </p:sp>
    </p:spTree>
    <p:extLst>
      <p:ext uri="{BB962C8B-B14F-4D97-AF65-F5344CB8AC3E}">
        <p14:creationId xmlns:p14="http://schemas.microsoft.com/office/powerpoint/2010/main" val="17494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6;p7">
            <a:extLst>
              <a:ext uri="{FF2B5EF4-FFF2-40B4-BE49-F238E27FC236}">
                <a16:creationId xmlns:a16="http://schemas.microsoft.com/office/drawing/2014/main" id="{49760A0D-AE94-4981-9062-D055DFE98149}"/>
              </a:ext>
            </a:extLst>
          </p:cNvPr>
          <p:cNvSpPr/>
          <p:nvPr/>
        </p:nvSpPr>
        <p:spPr>
          <a:xfrm>
            <a:off x="0" y="0"/>
            <a:ext cx="12192000" cy="1161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F611A5C-3CF2-45F5-808C-09404D605952}"/>
              </a:ext>
            </a:extLst>
          </p:cNvPr>
          <p:cNvSpPr txBox="1"/>
          <p:nvPr/>
        </p:nvSpPr>
        <p:spPr>
          <a:xfrm flipH="1">
            <a:off x="474904" y="476872"/>
            <a:ext cx="5621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rgbClr val="121D46"/>
                </a:solidFill>
                <a:latin typeface="Poppins"/>
                <a:cs typeface="Poppins"/>
              </a:rPr>
              <a:t>Demográfia, Eredmények</a:t>
            </a:r>
          </a:p>
        </p:txBody>
      </p:sp>
      <p:graphicFrame>
        <p:nvGraphicFramePr>
          <p:cNvPr id="5" name="Táblázat 5">
            <a:extLst>
              <a:ext uri="{FF2B5EF4-FFF2-40B4-BE49-F238E27FC236}">
                <a16:creationId xmlns:a16="http://schemas.microsoft.com/office/drawing/2014/main" id="{19DA8688-80EE-4474-8DEA-9274E8DA5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718948"/>
              </p:ext>
            </p:extLst>
          </p:nvPr>
        </p:nvGraphicFramePr>
        <p:xfrm>
          <a:off x="1931035" y="1391642"/>
          <a:ext cx="8035926" cy="4435488"/>
        </p:xfrm>
        <a:graphic>
          <a:graphicData uri="http://schemas.openxmlformats.org/drawingml/2006/table">
            <a:tbl>
              <a:tblPr firstRow="1" bandRow="1">
                <a:tableStyleId>{A9EC794D-73B7-419E-A1E4-86AEB77DFF82}</a:tableStyleId>
              </a:tblPr>
              <a:tblGrid>
                <a:gridCol w="1607185">
                  <a:extLst>
                    <a:ext uri="{9D8B030D-6E8A-4147-A177-3AD203B41FA5}">
                      <a16:colId xmlns:a16="http://schemas.microsoft.com/office/drawing/2014/main" val="1817318802"/>
                    </a:ext>
                  </a:extLst>
                </a:gridCol>
                <a:gridCol w="1803311">
                  <a:extLst>
                    <a:ext uri="{9D8B030D-6E8A-4147-A177-3AD203B41FA5}">
                      <a16:colId xmlns:a16="http://schemas.microsoft.com/office/drawing/2014/main" val="2710545720"/>
                    </a:ext>
                  </a:extLst>
                </a:gridCol>
                <a:gridCol w="1808083">
                  <a:extLst>
                    <a:ext uri="{9D8B030D-6E8A-4147-A177-3AD203B41FA5}">
                      <a16:colId xmlns:a16="http://schemas.microsoft.com/office/drawing/2014/main" val="1112673828"/>
                    </a:ext>
                  </a:extLst>
                </a:gridCol>
                <a:gridCol w="1699598">
                  <a:extLst>
                    <a:ext uri="{9D8B030D-6E8A-4147-A177-3AD203B41FA5}">
                      <a16:colId xmlns:a16="http://schemas.microsoft.com/office/drawing/2014/main" val="2905782887"/>
                    </a:ext>
                  </a:extLst>
                </a:gridCol>
                <a:gridCol w="1117749">
                  <a:extLst>
                    <a:ext uri="{9D8B030D-6E8A-4147-A177-3AD203B41FA5}">
                      <a16:colId xmlns:a16="http://schemas.microsoft.com/office/drawing/2014/main" val="1910169013"/>
                    </a:ext>
                  </a:extLst>
                </a:gridCol>
              </a:tblGrid>
              <a:tr h="49283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Össz</a:t>
                      </a:r>
                      <a:r>
                        <a:rPr lang="hu-HU" dirty="0"/>
                        <a:t> beteg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EVD nincs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EVD 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P-érték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45717"/>
                  </a:ext>
                </a:extLst>
              </a:tr>
              <a:tr h="492832">
                <a:tc>
                  <a:txBody>
                    <a:bodyPr/>
                    <a:lstStyle/>
                    <a:p>
                      <a:r>
                        <a:rPr lang="hu-HU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35913"/>
                  </a:ext>
                </a:extLst>
              </a:tr>
              <a:tr h="492832">
                <a:tc>
                  <a:txBody>
                    <a:bodyPr/>
                    <a:lstStyle/>
                    <a:p>
                      <a:r>
                        <a:rPr lang="hu-HU" dirty="0"/>
                        <a:t>Kor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51 (43; 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51 (43; 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49 (40; 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179565"/>
                  </a:ext>
                </a:extLst>
              </a:tr>
              <a:tr h="492832">
                <a:tc>
                  <a:txBody>
                    <a:bodyPr/>
                    <a:lstStyle/>
                    <a:p>
                      <a:r>
                        <a:rPr lang="hu-HU" dirty="0"/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Férfi: 9  Nő: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Férfi: 9  Nő: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Férfi: 0  Nő: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868175"/>
                  </a:ext>
                </a:extLst>
              </a:tr>
              <a:tr h="492832">
                <a:tc>
                  <a:txBody>
                    <a:bodyPr/>
                    <a:lstStyle/>
                    <a:p>
                      <a:r>
                        <a:rPr lang="hu-HU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12,7 (3,9; 66,9)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10,4 (4,9; 19,3)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69,2 (35,2; 83,9)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0,741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082675"/>
                  </a:ext>
                </a:extLst>
              </a:tr>
              <a:tr h="492832">
                <a:tc>
                  <a:txBody>
                    <a:bodyPr/>
                    <a:lstStyle/>
                    <a:p>
                      <a:r>
                        <a:rPr lang="hu-HU" dirty="0"/>
                        <a:t>LAR 0-48h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54 (43,4; 68,2)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56,3 (45,1; 67,5)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38,8 (33,9; 63)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0,912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913804"/>
                  </a:ext>
                </a:extLst>
              </a:tr>
              <a:tr h="492832">
                <a:tc>
                  <a:txBody>
                    <a:bodyPr/>
                    <a:lstStyle/>
                    <a:p>
                      <a:r>
                        <a:rPr lang="hu-HU" dirty="0"/>
                        <a:t>LAR 5-7 nap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61 (44,6; 67,2)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63,5 (56; 67,4)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39,5 (36; 42,3)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0,007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829745"/>
                  </a:ext>
                </a:extLst>
              </a:tr>
              <a:tr h="492832">
                <a:tc>
                  <a:txBody>
                    <a:bodyPr/>
                    <a:lstStyle/>
                    <a:p>
                      <a:r>
                        <a:rPr lang="hu-HU" dirty="0"/>
                        <a:t>TAR  0-48h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50,3 (34,5; 66,5)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51,2 (40,1; 68,9)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34,2 (28,8; 50,1)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0,472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18291"/>
                  </a:ext>
                </a:extLst>
              </a:tr>
              <a:tr h="492832">
                <a:tc>
                  <a:txBody>
                    <a:bodyPr/>
                    <a:lstStyle/>
                    <a:p>
                      <a:r>
                        <a:rPr lang="hu-HU" dirty="0"/>
                        <a:t>TAR 5-7 nap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60,1 (50; 72,1)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66,3 (50,7; 74,2)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51,6 (48,7; 52,7)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0,127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727096"/>
                  </a:ext>
                </a:extLst>
              </a:tr>
            </a:tbl>
          </a:graphicData>
        </a:graphic>
      </p:graphicFrame>
      <p:sp>
        <p:nvSpPr>
          <p:cNvPr id="6" name="Téglalap 5">
            <a:extLst>
              <a:ext uri="{FF2B5EF4-FFF2-40B4-BE49-F238E27FC236}">
                <a16:creationId xmlns:a16="http://schemas.microsoft.com/office/drawing/2014/main" id="{313575FD-D456-42D9-8EC6-EB00513A2244}"/>
              </a:ext>
            </a:extLst>
          </p:cNvPr>
          <p:cNvSpPr/>
          <p:nvPr/>
        </p:nvSpPr>
        <p:spPr>
          <a:xfrm>
            <a:off x="8839200" y="4378960"/>
            <a:ext cx="762000" cy="309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2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7">
            <a:extLst>
              <a:ext uri="{FF2B5EF4-FFF2-40B4-BE49-F238E27FC236}">
                <a16:creationId xmlns:a16="http://schemas.microsoft.com/office/drawing/2014/main" id="{EBE45231-DBDF-4749-9EFD-B8B659733F03}"/>
              </a:ext>
            </a:extLst>
          </p:cNvPr>
          <p:cNvSpPr/>
          <p:nvPr/>
        </p:nvSpPr>
        <p:spPr>
          <a:xfrm>
            <a:off x="0" y="-15401"/>
            <a:ext cx="12192000" cy="1161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41C1331-DACD-4CFF-8B32-EB030F551857}"/>
              </a:ext>
            </a:extLst>
          </p:cNvPr>
          <p:cNvSpPr txBox="1"/>
          <p:nvPr/>
        </p:nvSpPr>
        <p:spPr>
          <a:xfrm flipH="1">
            <a:off x="359294" y="209569"/>
            <a:ext cx="4366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rgbClr val="121D46"/>
                </a:solidFill>
                <a:latin typeface="Poppins"/>
                <a:cs typeface="Poppins"/>
              </a:rPr>
              <a:t>Eredmények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8CEE4B05-F12B-4FDC-A97B-FF033982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935" b="13154"/>
          <a:stretch>
            <a:fillRect/>
          </a:stretch>
        </p:blipFill>
        <p:spPr>
          <a:xfrm>
            <a:off x="1709102" y="806204"/>
            <a:ext cx="7431087" cy="5245591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08B0FC4A-7BC7-432B-BE3F-4F47FB27260B}"/>
              </a:ext>
            </a:extLst>
          </p:cNvPr>
          <p:cNvSpPr txBox="1"/>
          <p:nvPr/>
        </p:nvSpPr>
        <p:spPr>
          <a:xfrm>
            <a:off x="2795451" y="6180749"/>
            <a:ext cx="1725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kamra </a:t>
            </a:r>
            <a:r>
              <a:rPr lang="hu-HU" dirty="0" err="1"/>
              <a:t>drain</a:t>
            </a:r>
            <a:r>
              <a:rPr lang="hu-HU" dirty="0"/>
              <a:t> nélkül</a:t>
            </a:r>
          </a:p>
          <a:p>
            <a:pPr algn="ctr"/>
            <a:r>
              <a:rPr lang="hu-HU" dirty="0"/>
              <a:t>n=20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B879E75B-58DF-4B83-B136-FB7787D7F77B}"/>
              </a:ext>
            </a:extLst>
          </p:cNvPr>
          <p:cNvSpPr txBox="1"/>
          <p:nvPr/>
        </p:nvSpPr>
        <p:spPr>
          <a:xfrm>
            <a:off x="4897301" y="6229604"/>
            <a:ext cx="1725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kamra </a:t>
            </a:r>
            <a:r>
              <a:rPr lang="hu-HU" dirty="0" err="1"/>
              <a:t>drain</a:t>
            </a:r>
            <a:endParaRPr lang="hu-HU" dirty="0"/>
          </a:p>
          <a:p>
            <a:pPr algn="ctr"/>
            <a:r>
              <a:rPr lang="hu-HU" dirty="0"/>
              <a:t>n=7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2E85FD0C-2736-425F-81B5-1FD43CEAD81B}"/>
              </a:ext>
            </a:extLst>
          </p:cNvPr>
          <p:cNvSpPr txBox="1"/>
          <p:nvPr/>
        </p:nvSpPr>
        <p:spPr>
          <a:xfrm>
            <a:off x="6999151" y="6242304"/>
            <a:ext cx="2117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kontroll	</a:t>
            </a:r>
          </a:p>
          <a:p>
            <a:pPr algn="ctr"/>
            <a:r>
              <a:rPr lang="hu-HU" dirty="0"/>
              <a:t>           n=21		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480F8187-3A0E-42B5-816B-D44D25EAC999}"/>
              </a:ext>
            </a:extLst>
          </p:cNvPr>
          <p:cNvSpPr txBox="1"/>
          <p:nvPr/>
        </p:nvSpPr>
        <p:spPr>
          <a:xfrm>
            <a:off x="9244311" y="710954"/>
            <a:ext cx="140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LAR 0-48 h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E3CFCBF-B8A4-4F9F-9EF7-282F308EF794}"/>
              </a:ext>
            </a:extLst>
          </p:cNvPr>
          <p:cNvSpPr txBox="1"/>
          <p:nvPr/>
        </p:nvSpPr>
        <p:spPr>
          <a:xfrm>
            <a:off x="9244311" y="1080286"/>
            <a:ext cx="140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TAR 0-48 h</a:t>
            </a:r>
          </a:p>
        </p:txBody>
      </p:sp>
    </p:spTree>
    <p:extLst>
      <p:ext uri="{BB962C8B-B14F-4D97-AF65-F5344CB8AC3E}">
        <p14:creationId xmlns:p14="http://schemas.microsoft.com/office/powerpoint/2010/main" val="421195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8693A24-CEC2-ED74-567E-6E942E7802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891" b="13522"/>
          <a:stretch>
            <a:fillRect/>
          </a:stretch>
        </p:blipFill>
        <p:spPr>
          <a:xfrm>
            <a:off x="2100262" y="1785938"/>
            <a:ext cx="6375123" cy="414322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9515FDAC-76BA-70E5-0C45-B861A06C952C}"/>
              </a:ext>
            </a:extLst>
          </p:cNvPr>
          <p:cNvSpPr txBox="1"/>
          <p:nvPr/>
        </p:nvSpPr>
        <p:spPr>
          <a:xfrm>
            <a:off x="2730386" y="5892235"/>
            <a:ext cx="211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kamra </a:t>
            </a:r>
            <a:r>
              <a:rPr kumimoji="0" lang="hu-H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drain</a:t>
            </a: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nélkül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n=20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468FC22-3EAB-51DE-7EDB-99E88F79A522}"/>
              </a:ext>
            </a:extLst>
          </p:cNvPr>
          <p:cNvSpPr txBox="1"/>
          <p:nvPr/>
        </p:nvSpPr>
        <p:spPr>
          <a:xfrm>
            <a:off x="8395107" y="1682531"/>
            <a:ext cx="307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LAR 0-48 h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1F389F1-31FE-AD12-4ACF-03268698D9FF}"/>
              </a:ext>
            </a:extLst>
          </p:cNvPr>
          <p:cNvSpPr txBox="1"/>
          <p:nvPr/>
        </p:nvSpPr>
        <p:spPr>
          <a:xfrm>
            <a:off x="8400395" y="1924778"/>
            <a:ext cx="307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LAR 5-7. nap</a:t>
            </a: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B6228EC3-9190-881B-A386-EC532EADDEDA}"/>
              </a:ext>
            </a:extLst>
          </p:cNvPr>
          <p:cNvCxnSpPr/>
          <p:nvPr/>
        </p:nvCxnSpPr>
        <p:spPr>
          <a:xfrm>
            <a:off x="4518552" y="1785938"/>
            <a:ext cx="2899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E82D46D5-E0B2-5AFA-8A09-611B4C9698D7}"/>
              </a:ext>
            </a:extLst>
          </p:cNvPr>
          <p:cNvCxnSpPr/>
          <p:nvPr/>
        </p:nvCxnSpPr>
        <p:spPr>
          <a:xfrm>
            <a:off x="4501875" y="1785938"/>
            <a:ext cx="0" cy="508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A1346A54-04E6-D456-4C94-6ABA9EE29099}"/>
              </a:ext>
            </a:extLst>
          </p:cNvPr>
          <p:cNvCxnSpPr>
            <a:cxnSpLocks/>
          </p:cNvCxnSpPr>
          <p:nvPr/>
        </p:nvCxnSpPr>
        <p:spPr>
          <a:xfrm flipH="1">
            <a:off x="7418060" y="1779938"/>
            <a:ext cx="8215" cy="26301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F71AC40-C232-D57D-7734-360A39FCAC69}"/>
              </a:ext>
            </a:extLst>
          </p:cNvPr>
          <p:cNvSpPr txBox="1"/>
          <p:nvPr/>
        </p:nvSpPr>
        <p:spPr>
          <a:xfrm>
            <a:off x="5488275" y="1301443"/>
            <a:ext cx="22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P=0,007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F37C799-3472-4609-3198-D12FA496D662}"/>
              </a:ext>
            </a:extLst>
          </p:cNvPr>
          <p:cNvSpPr txBox="1"/>
          <p:nvPr/>
        </p:nvSpPr>
        <p:spPr>
          <a:xfrm>
            <a:off x="5805986" y="5915035"/>
            <a:ext cx="211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kamra </a:t>
            </a:r>
            <a:r>
              <a:rPr kumimoji="0" lang="hu-H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drain</a:t>
            </a: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n=7</a:t>
            </a:r>
          </a:p>
        </p:txBody>
      </p:sp>
      <p:sp>
        <p:nvSpPr>
          <p:cNvPr id="11" name="Google Shape;146;p7">
            <a:extLst>
              <a:ext uri="{FF2B5EF4-FFF2-40B4-BE49-F238E27FC236}">
                <a16:creationId xmlns:a16="http://schemas.microsoft.com/office/drawing/2014/main" id="{EBE45231-DBDF-4749-9EFD-B8B659733F03}"/>
              </a:ext>
            </a:extLst>
          </p:cNvPr>
          <p:cNvSpPr/>
          <p:nvPr/>
        </p:nvSpPr>
        <p:spPr>
          <a:xfrm>
            <a:off x="0" y="-15401"/>
            <a:ext cx="12192000" cy="1161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41C1331-DACD-4CFF-8B32-EB030F551857}"/>
              </a:ext>
            </a:extLst>
          </p:cNvPr>
          <p:cNvSpPr txBox="1"/>
          <p:nvPr/>
        </p:nvSpPr>
        <p:spPr>
          <a:xfrm flipH="1">
            <a:off x="481214" y="389320"/>
            <a:ext cx="4366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3000" b="1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cs typeface="Poppins"/>
                <a:sym typeface="Arial"/>
              </a:rPr>
              <a:t>Eredmények</a:t>
            </a:r>
          </a:p>
        </p:txBody>
      </p:sp>
    </p:spTree>
    <p:extLst>
      <p:ext uri="{BB962C8B-B14F-4D97-AF65-F5344CB8AC3E}">
        <p14:creationId xmlns:p14="http://schemas.microsoft.com/office/powerpoint/2010/main" val="2190009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11944</TotalTime>
  <Words>557</Words>
  <Application>Microsoft Office PowerPoint</Application>
  <PresentationFormat>Szélesvásznú</PresentationFormat>
  <Paragraphs>106</Paragraphs>
  <Slides>11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Poppins</vt:lpstr>
      <vt:lpstr>Arial</vt:lpstr>
      <vt:lpstr>Calibri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Zoltan Egri</dc:creator>
  <cp:lastModifiedBy>HP</cp:lastModifiedBy>
  <cp:revision>60</cp:revision>
  <dcterms:created xsi:type="dcterms:W3CDTF">2020-12-03T17:17:37Z</dcterms:created>
  <dcterms:modified xsi:type="dcterms:W3CDTF">2025-09-26T19:02:55Z</dcterms:modified>
</cp:coreProperties>
</file>