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334" r:id="rId4"/>
    <p:sldId id="274" r:id="rId5"/>
    <p:sldId id="313" r:id="rId6"/>
    <p:sldId id="261" r:id="rId7"/>
    <p:sldId id="262" r:id="rId8"/>
    <p:sldId id="315" r:id="rId9"/>
    <p:sldId id="331" r:id="rId10"/>
    <p:sldId id="332" r:id="rId11"/>
    <p:sldId id="294" r:id="rId12"/>
    <p:sldId id="292" r:id="rId13"/>
    <p:sldId id="302" r:id="rId14"/>
    <p:sldId id="303" r:id="rId15"/>
    <p:sldId id="297" r:id="rId16"/>
    <p:sldId id="298" r:id="rId17"/>
    <p:sldId id="318" r:id="rId18"/>
    <p:sldId id="320" r:id="rId19"/>
    <p:sldId id="285" r:id="rId20"/>
    <p:sldId id="286" r:id="rId21"/>
    <p:sldId id="287" r:id="rId22"/>
    <p:sldId id="288" r:id="rId23"/>
    <p:sldId id="290" r:id="rId24"/>
    <p:sldId id="291" r:id="rId25"/>
    <p:sldId id="264" r:id="rId26"/>
    <p:sldId id="335" r:id="rId27"/>
    <p:sldId id="336" r:id="rId28"/>
    <p:sldId id="339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2DD"/>
    <a:srgbClr val="E4E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SAV%20study%20betegadatok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SAV%20STUDY\SAV-ClotPro-adatok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Munka1!$F$21</c:f>
              <c:strCache>
                <c:ptCount val="1"/>
              </c:strCache>
            </c:strRef>
          </c:tx>
          <c:explosion val="13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72-4645-BBBD-A48706F8A88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72-4645-BBBD-A48706F8A888}"/>
              </c:ext>
            </c:extLst>
          </c:dPt>
          <c:dLbls>
            <c:dLbl>
              <c:idx val="0"/>
              <c:layout>
                <c:manualLayout>
                  <c:x val="0.16937975443747499"/>
                  <c:y val="-1.4401492833301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36131500511589"/>
                      <c:h val="0.36268625572336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72-4645-BBBD-A48706F8A888}"/>
                </c:ext>
              </c:extLst>
            </c:dLbl>
            <c:dLbl>
              <c:idx val="1"/>
              <c:layout>
                <c:manualLayout>
                  <c:x val="-7.0621468926553688E-2"/>
                  <c:y val="5.3102144872686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3570443525068"/>
                      <c:h val="0.38643189425923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72-4645-BBBD-A48706F8A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Munka1!$E$22:$E$23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Munka1!$F$22:$F$23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2-4645-BBBD-A48706F8A88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IN   MCF  T0-T1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6816126298496689E-2"/>
          <c:y val="0.15844003315602231"/>
          <c:w val="0.93318387370150335"/>
          <c:h val="0.62544891315855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Munka1!$AP$3</c:f>
              <c:strCache>
                <c:ptCount val="1"/>
                <c:pt idx="0">
                  <c:v>MCF-T0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Munka1!$AP$4:$AP$19</c:f>
              <c:numCache>
                <c:formatCode>General</c:formatCode>
                <c:ptCount val="16"/>
                <c:pt idx="0">
                  <c:v>58</c:v>
                </c:pt>
                <c:pt idx="1">
                  <c:v>64</c:v>
                </c:pt>
                <c:pt idx="2">
                  <c:v>58</c:v>
                </c:pt>
                <c:pt idx="3">
                  <c:v>64</c:v>
                </c:pt>
                <c:pt idx="4">
                  <c:v>61</c:v>
                </c:pt>
                <c:pt idx="5">
                  <c:v>64</c:v>
                </c:pt>
                <c:pt idx="6">
                  <c:v>57</c:v>
                </c:pt>
                <c:pt idx="7">
                  <c:v>61</c:v>
                </c:pt>
                <c:pt idx="8">
                  <c:v>66</c:v>
                </c:pt>
                <c:pt idx="9">
                  <c:v>67</c:v>
                </c:pt>
                <c:pt idx="10">
                  <c:v>64</c:v>
                </c:pt>
                <c:pt idx="11">
                  <c:v>65</c:v>
                </c:pt>
                <c:pt idx="12">
                  <c:v>64</c:v>
                </c:pt>
                <c:pt idx="13">
                  <c:v>65</c:v>
                </c:pt>
                <c:pt idx="14">
                  <c:v>64</c:v>
                </c:pt>
                <c:pt idx="1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A-4812-A97A-F2927AF3D1C4}"/>
            </c:ext>
          </c:extLst>
        </c:ser>
        <c:ser>
          <c:idx val="1"/>
          <c:order val="1"/>
          <c:tx>
            <c:strRef>
              <c:f>Munka1!$BW$3</c:f>
              <c:strCache>
                <c:ptCount val="1"/>
                <c:pt idx="0">
                  <c:v>MCF-T1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Munka1!$BW$4:$BW$18</c:f>
              <c:numCache>
                <c:formatCode>General</c:formatCode>
                <c:ptCount val="15"/>
                <c:pt idx="0">
                  <c:v>64</c:v>
                </c:pt>
                <c:pt idx="1">
                  <c:v>71</c:v>
                </c:pt>
                <c:pt idx="2">
                  <c:v>61</c:v>
                </c:pt>
                <c:pt idx="3">
                  <c:v>66</c:v>
                </c:pt>
                <c:pt idx="5">
                  <c:v>66</c:v>
                </c:pt>
                <c:pt idx="6">
                  <c:v>64</c:v>
                </c:pt>
                <c:pt idx="7">
                  <c:v>63</c:v>
                </c:pt>
                <c:pt idx="8">
                  <c:v>64</c:v>
                </c:pt>
                <c:pt idx="9">
                  <c:v>67</c:v>
                </c:pt>
                <c:pt idx="10">
                  <c:v>67</c:v>
                </c:pt>
                <c:pt idx="11">
                  <c:v>70</c:v>
                </c:pt>
                <c:pt idx="12">
                  <c:v>70</c:v>
                </c:pt>
                <c:pt idx="13">
                  <c:v>71</c:v>
                </c:pt>
                <c:pt idx="1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A-4812-A97A-F2927AF3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513600"/>
        <c:axId val="787513120"/>
      </c:barChart>
      <c:catAx>
        <c:axId val="787513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13120"/>
        <c:crossesAt val="0"/>
        <c:auto val="1"/>
        <c:lblAlgn val="ctr"/>
        <c:lblOffset val="100"/>
        <c:noMultiLvlLbl val="0"/>
      </c:catAx>
      <c:valAx>
        <c:axId val="7875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1360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FIB   CT  T0-T1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3172157275184581E-2"/>
          <c:y val="9.2742948163817562E-2"/>
          <c:w val="0.93904679577629369"/>
          <c:h val="0.687241852960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Munka1!$AR$3</c:f>
              <c:strCache>
                <c:ptCount val="1"/>
                <c:pt idx="0">
                  <c:v>CT-T0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Munka1!$AR$4:$AR$19</c:f>
              <c:numCache>
                <c:formatCode>General</c:formatCode>
                <c:ptCount val="16"/>
                <c:pt idx="0">
                  <c:v>37</c:v>
                </c:pt>
                <c:pt idx="1">
                  <c:v>36</c:v>
                </c:pt>
                <c:pt idx="2">
                  <c:v>49</c:v>
                </c:pt>
                <c:pt idx="3">
                  <c:v>36</c:v>
                </c:pt>
                <c:pt idx="4">
                  <c:v>46</c:v>
                </c:pt>
                <c:pt idx="5">
                  <c:v>66</c:v>
                </c:pt>
                <c:pt idx="6">
                  <c:v>70</c:v>
                </c:pt>
                <c:pt idx="7">
                  <c:v>48</c:v>
                </c:pt>
                <c:pt idx="8">
                  <c:v>65</c:v>
                </c:pt>
                <c:pt idx="9">
                  <c:v>79</c:v>
                </c:pt>
                <c:pt idx="10">
                  <c:v>61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41</c:v>
                </c:pt>
                <c:pt idx="1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AA3-BD51-E4343A92636F}"/>
            </c:ext>
          </c:extLst>
        </c:ser>
        <c:ser>
          <c:idx val="1"/>
          <c:order val="1"/>
          <c:tx>
            <c:strRef>
              <c:f>Munka1!$BY$3</c:f>
              <c:strCache>
                <c:ptCount val="1"/>
                <c:pt idx="0">
                  <c:v>CT-T1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Munka1!$BY$4:$BY$18</c:f>
              <c:numCache>
                <c:formatCode>General</c:formatCode>
                <c:ptCount val="15"/>
                <c:pt idx="0">
                  <c:v>61</c:v>
                </c:pt>
                <c:pt idx="1">
                  <c:v>52</c:v>
                </c:pt>
                <c:pt idx="2">
                  <c:v>51</c:v>
                </c:pt>
                <c:pt idx="3">
                  <c:v>67</c:v>
                </c:pt>
                <c:pt idx="5">
                  <c:v>62</c:v>
                </c:pt>
                <c:pt idx="6">
                  <c:v>52</c:v>
                </c:pt>
                <c:pt idx="7">
                  <c:v>58</c:v>
                </c:pt>
                <c:pt idx="8">
                  <c:v>46</c:v>
                </c:pt>
                <c:pt idx="9">
                  <c:v>61</c:v>
                </c:pt>
                <c:pt idx="10">
                  <c:v>53</c:v>
                </c:pt>
                <c:pt idx="11">
                  <c:v>55</c:v>
                </c:pt>
                <c:pt idx="12">
                  <c:v>51</c:v>
                </c:pt>
                <c:pt idx="13">
                  <c:v>74</c:v>
                </c:pt>
                <c:pt idx="1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B-4AA3-BD51-E4343A926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566880"/>
        <c:axId val="787567360"/>
      </c:barChart>
      <c:catAx>
        <c:axId val="787566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67360"/>
        <c:crossesAt val="0"/>
        <c:auto val="1"/>
        <c:lblAlgn val="ctr"/>
        <c:lblOffset val="100"/>
        <c:noMultiLvlLbl val="0"/>
      </c:catAx>
      <c:valAx>
        <c:axId val="7875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6688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586489035528"/>
          <c:y val="0.87328964191482705"/>
          <c:w val="0.22783911914747426"/>
          <c:h val="6.929303451007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FIB   MCF  T0-T1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7675765264544536E-2"/>
          <c:y val="0.16229785141067868"/>
          <c:w val="0.92738798869040018"/>
          <c:h val="0.60742320047273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Munka1!$AV$3</c:f>
              <c:strCache>
                <c:ptCount val="1"/>
                <c:pt idx="0">
                  <c:v>MCF-T0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Munka1!$AV$4:$AV$19</c:f>
              <c:numCache>
                <c:formatCode>General</c:formatCode>
                <c:ptCount val="16"/>
                <c:pt idx="0">
                  <c:v>22</c:v>
                </c:pt>
                <c:pt idx="1">
                  <c:v>15</c:v>
                </c:pt>
                <c:pt idx="2">
                  <c:v>18</c:v>
                </c:pt>
                <c:pt idx="3">
                  <c:v>30</c:v>
                </c:pt>
                <c:pt idx="4">
                  <c:v>23</c:v>
                </c:pt>
                <c:pt idx="5">
                  <c:v>24</c:v>
                </c:pt>
                <c:pt idx="6">
                  <c:v>19</c:v>
                </c:pt>
                <c:pt idx="7">
                  <c:v>21</c:v>
                </c:pt>
                <c:pt idx="8">
                  <c:v>23</c:v>
                </c:pt>
                <c:pt idx="9">
                  <c:v>28</c:v>
                </c:pt>
                <c:pt idx="10">
                  <c:v>24</c:v>
                </c:pt>
                <c:pt idx="11">
                  <c:v>25</c:v>
                </c:pt>
                <c:pt idx="12">
                  <c:v>23</c:v>
                </c:pt>
                <c:pt idx="13">
                  <c:v>33</c:v>
                </c:pt>
                <c:pt idx="14">
                  <c:v>19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3-46FC-AB8F-5E23388582EC}"/>
            </c:ext>
          </c:extLst>
        </c:ser>
        <c:ser>
          <c:idx val="1"/>
          <c:order val="1"/>
          <c:tx>
            <c:strRef>
              <c:f>Munka1!$CC$3</c:f>
              <c:strCache>
                <c:ptCount val="1"/>
                <c:pt idx="0">
                  <c:v>MCF-T1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Munka1!$CC$4:$CC$18</c:f>
              <c:numCache>
                <c:formatCode>General</c:formatCode>
                <c:ptCount val="15"/>
                <c:pt idx="0">
                  <c:v>37</c:v>
                </c:pt>
                <c:pt idx="1">
                  <c:v>29</c:v>
                </c:pt>
                <c:pt idx="2">
                  <c:v>23</c:v>
                </c:pt>
                <c:pt idx="3">
                  <c:v>44</c:v>
                </c:pt>
                <c:pt idx="5">
                  <c:v>25</c:v>
                </c:pt>
                <c:pt idx="6">
                  <c:v>27</c:v>
                </c:pt>
                <c:pt idx="7">
                  <c:v>20</c:v>
                </c:pt>
                <c:pt idx="8">
                  <c:v>23</c:v>
                </c:pt>
                <c:pt idx="9">
                  <c:v>28</c:v>
                </c:pt>
                <c:pt idx="10">
                  <c:v>25</c:v>
                </c:pt>
                <c:pt idx="11">
                  <c:v>32</c:v>
                </c:pt>
                <c:pt idx="12">
                  <c:v>38</c:v>
                </c:pt>
                <c:pt idx="13">
                  <c:v>46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3-46FC-AB8F-5E2338858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564960"/>
        <c:axId val="787566400"/>
      </c:barChart>
      <c:catAx>
        <c:axId val="787564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66400"/>
        <c:crossesAt val="0"/>
        <c:auto val="1"/>
        <c:lblAlgn val="ctr"/>
        <c:lblOffset val="100"/>
        <c:noMultiLvlLbl val="0"/>
      </c:catAx>
      <c:valAx>
        <c:axId val="7875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5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 b="1" dirty="0"/>
              <a:t>É</a:t>
            </a:r>
            <a:r>
              <a:rPr lang="en-US" sz="2800" b="1" dirty="0" err="1"/>
              <a:t>letkor</a:t>
            </a:r>
            <a:r>
              <a:rPr lang="en-US" sz="28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Munka1!$H$1</c:f>
              <c:strCache>
                <c:ptCount val="1"/>
                <c:pt idx="0">
                  <c:v>életkor felvételkor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Munka1!$H$2:$H$17</c:f>
              <c:numCache>
                <c:formatCode>General</c:formatCode>
                <c:ptCount val="16"/>
                <c:pt idx="0">
                  <c:v>50</c:v>
                </c:pt>
                <c:pt idx="1">
                  <c:v>50</c:v>
                </c:pt>
                <c:pt idx="2">
                  <c:v>69</c:v>
                </c:pt>
                <c:pt idx="3">
                  <c:v>45</c:v>
                </c:pt>
                <c:pt idx="4">
                  <c:v>50</c:v>
                </c:pt>
                <c:pt idx="5">
                  <c:v>72</c:v>
                </c:pt>
                <c:pt idx="6">
                  <c:v>64</c:v>
                </c:pt>
                <c:pt idx="7">
                  <c:v>46</c:v>
                </c:pt>
                <c:pt idx="8">
                  <c:v>34</c:v>
                </c:pt>
                <c:pt idx="9">
                  <c:v>45</c:v>
                </c:pt>
                <c:pt idx="10">
                  <c:v>45</c:v>
                </c:pt>
                <c:pt idx="11">
                  <c:v>65</c:v>
                </c:pt>
                <c:pt idx="12">
                  <c:v>58</c:v>
                </c:pt>
                <c:pt idx="13">
                  <c:v>81</c:v>
                </c:pt>
                <c:pt idx="14">
                  <c:v>39</c:v>
                </c:pt>
                <c:pt idx="1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7-4994-B828-EE3AAE5F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340671"/>
        <c:axId val="741344031"/>
      </c:barChart>
      <c:catAx>
        <c:axId val="7413406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44031"/>
        <c:crosses val="autoZero"/>
        <c:auto val="1"/>
        <c:lblAlgn val="ctr"/>
        <c:lblOffset val="100"/>
        <c:noMultiLvlLbl val="0"/>
      </c:catAx>
      <c:valAx>
        <c:axId val="74134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4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/>
              <a:t>Hunt-Hess </a:t>
            </a:r>
            <a:r>
              <a:rPr lang="hu-HU" sz="2400" b="1" dirty="0" err="1"/>
              <a:t>Scale</a:t>
            </a:r>
            <a:endParaRPr lang="hu-HU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12945531064858"/>
          <c:y val="0.15983619842033042"/>
          <c:w val="0.7986521037095764"/>
          <c:h val="0.6370220137031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Munka1!$N$1</c:f>
              <c:strCache>
                <c:ptCount val="1"/>
                <c:pt idx="0">
                  <c:v>Hunt-Hess T0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Munka1!$N$2:$N$17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1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4-435C-B081-84C7F7736133}"/>
            </c:ext>
          </c:extLst>
        </c:ser>
        <c:ser>
          <c:idx val="1"/>
          <c:order val="1"/>
          <c:tx>
            <c:strRef>
              <c:f>Munka1!$O$1</c:f>
              <c:strCache>
                <c:ptCount val="1"/>
                <c:pt idx="0">
                  <c:v>Hunt-Hess T1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Munka1!$O$2:$O$17</c:f>
              <c:numCache>
                <c:formatCode>General</c:formatCode>
                <c:ptCount val="16"/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4-435C-B081-84C7F7736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354591"/>
        <c:axId val="741355071"/>
      </c:barChart>
      <c:catAx>
        <c:axId val="74135459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55071"/>
        <c:crosses val="autoZero"/>
        <c:auto val="1"/>
        <c:lblAlgn val="ctr"/>
        <c:lblOffset val="100"/>
        <c:noMultiLvlLbl val="0"/>
      </c:catAx>
      <c:valAx>
        <c:axId val="74135507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545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62336970358369"/>
          <c:y val="0.89511043482683639"/>
          <c:w val="0.77435627223054737"/>
          <c:h val="8.4808349569163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/>
              <a:t>GCS  T0-T1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872831380345891E-2"/>
          <c:y val="0.14416789988405465"/>
          <c:w val="0.86821633153913336"/>
          <c:h val="0.6400653113007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Munka1!$J$1</c:f>
              <c:strCache>
                <c:ptCount val="1"/>
                <c:pt idx="0">
                  <c:v>GCS 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Munka1!$J$2:$J$17</c:f>
              <c:numCache>
                <c:formatCode>General</c:formatCode>
                <c:ptCount val="16"/>
                <c:pt idx="0">
                  <c:v>3</c:v>
                </c:pt>
                <c:pt idx="1">
                  <c:v>10</c:v>
                </c:pt>
                <c:pt idx="2">
                  <c:v>14</c:v>
                </c:pt>
                <c:pt idx="3">
                  <c:v>12</c:v>
                </c:pt>
                <c:pt idx="4">
                  <c:v>3</c:v>
                </c:pt>
                <c:pt idx="5">
                  <c:v>15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5</c:v>
                </c:pt>
                <c:pt idx="12">
                  <c:v>13</c:v>
                </c:pt>
                <c:pt idx="13">
                  <c:v>8</c:v>
                </c:pt>
                <c:pt idx="14">
                  <c:v>15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B03-AF88-21BF8B7B732E}"/>
            </c:ext>
          </c:extLst>
        </c:ser>
        <c:ser>
          <c:idx val="1"/>
          <c:order val="1"/>
          <c:tx>
            <c:strRef>
              <c:f>Munka1!$K$1</c:f>
              <c:strCache>
                <c:ptCount val="1"/>
                <c:pt idx="0">
                  <c:v>GCS  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Munka1!$K$2:$K$17</c:f>
              <c:numCache>
                <c:formatCode>General</c:formatCode>
                <c:ptCount val="16"/>
                <c:pt idx="1">
                  <c:v>14</c:v>
                </c:pt>
                <c:pt idx="2">
                  <c:v>15</c:v>
                </c:pt>
                <c:pt idx="3">
                  <c:v>10</c:v>
                </c:pt>
                <c:pt idx="5">
                  <c:v>14</c:v>
                </c:pt>
                <c:pt idx="6">
                  <c:v>15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15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0-4B03-AF88-21BF8B7B7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385311"/>
        <c:axId val="741374271"/>
      </c:barChart>
      <c:catAx>
        <c:axId val="7413853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74271"/>
        <c:crosses val="autoZero"/>
        <c:auto val="1"/>
        <c:lblAlgn val="ctr"/>
        <c:lblOffset val="100"/>
        <c:noMultiLvlLbl val="0"/>
      </c:catAx>
      <c:valAx>
        <c:axId val="741374271"/>
        <c:scaling>
          <c:orientation val="minMax"/>
          <c:max val="1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8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/>
              <a:t>Kiadáskori</a:t>
            </a:r>
            <a:r>
              <a:rPr lang="en-US" sz="2400" b="1" dirty="0"/>
              <a:t> </a:t>
            </a:r>
            <a:r>
              <a:rPr lang="en-US" sz="2400" b="1" dirty="0" err="1"/>
              <a:t>mRS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Munka1!$AF$1</c:f>
              <c:strCache>
                <c:ptCount val="1"/>
                <c:pt idx="0">
                  <c:v>emittálási mRS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Munka1!$AF$2:$AF$17</c:f>
              <c:numCache>
                <c:formatCode>General</c:formatCode>
                <c:ptCount val="16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0-48DE-9363-763235626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537935"/>
        <c:axId val="536544175"/>
      </c:barChart>
      <c:catAx>
        <c:axId val="5365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6544175"/>
        <c:crosses val="autoZero"/>
        <c:auto val="1"/>
        <c:lblAlgn val="ctr"/>
        <c:lblOffset val="100"/>
        <c:noMultiLvlLbl val="0"/>
      </c:catAx>
      <c:valAx>
        <c:axId val="536544175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653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GOS-E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9.1636806268781623E-2"/>
          <c:y val="0.22190190195009846"/>
          <c:w val="0.90139887405378671"/>
          <c:h val="0.65942535546271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Munka1!$AG$1</c:f>
              <c:strCache>
                <c:ptCount val="1"/>
                <c:pt idx="0">
                  <c:v>GOS-E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Munka1!$AG$2:$AG$17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8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B-4900-B343-0DBF1DBD1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394431"/>
        <c:axId val="741393471"/>
      </c:barChart>
      <c:catAx>
        <c:axId val="7413944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93471"/>
        <c:crosses val="autoZero"/>
        <c:auto val="1"/>
        <c:lblAlgn val="ctr"/>
        <c:lblOffset val="100"/>
        <c:noMultiLvlLbl val="0"/>
      </c:catAx>
      <c:valAx>
        <c:axId val="741393471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139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EX    CT  T0</a:t>
            </a:r>
            <a:r>
              <a:rPr lang="hu-HU" sz="3200" b="1" baseline="0" dirty="0"/>
              <a:t> </a:t>
            </a:r>
            <a:r>
              <a:rPr lang="en-US" sz="3200" b="1" dirty="0"/>
              <a:t>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6492859361285652E-2"/>
          <c:y val="0.15820120179592942"/>
          <c:w val="0.94009012044782658"/>
          <c:h val="0.61970534565284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Munka1!$AF$3</c:f>
              <c:strCache>
                <c:ptCount val="1"/>
                <c:pt idx="0">
                  <c:v>CT-T0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Munka1!$AF$4:$AF$19</c:f>
              <c:numCache>
                <c:formatCode>General</c:formatCode>
                <c:ptCount val="16"/>
                <c:pt idx="0">
                  <c:v>37</c:v>
                </c:pt>
                <c:pt idx="1">
                  <c:v>42</c:v>
                </c:pt>
                <c:pt idx="2">
                  <c:v>37</c:v>
                </c:pt>
                <c:pt idx="3">
                  <c:v>55</c:v>
                </c:pt>
                <c:pt idx="4">
                  <c:v>49</c:v>
                </c:pt>
                <c:pt idx="5">
                  <c:v>55</c:v>
                </c:pt>
                <c:pt idx="6">
                  <c:v>55</c:v>
                </c:pt>
                <c:pt idx="7">
                  <c:v>43</c:v>
                </c:pt>
                <c:pt idx="8">
                  <c:v>47</c:v>
                </c:pt>
                <c:pt idx="9">
                  <c:v>57</c:v>
                </c:pt>
                <c:pt idx="10">
                  <c:v>50</c:v>
                </c:pt>
                <c:pt idx="11">
                  <c:v>45</c:v>
                </c:pt>
                <c:pt idx="12">
                  <c:v>45</c:v>
                </c:pt>
                <c:pt idx="13">
                  <c:v>44</c:v>
                </c:pt>
                <c:pt idx="14">
                  <c:v>38</c:v>
                </c:pt>
                <c:pt idx="1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C-4A48-8A5E-F819645821A0}"/>
            </c:ext>
          </c:extLst>
        </c:ser>
        <c:ser>
          <c:idx val="1"/>
          <c:order val="1"/>
          <c:tx>
            <c:strRef>
              <c:f>Munka1!$BM$3</c:f>
              <c:strCache>
                <c:ptCount val="1"/>
                <c:pt idx="0">
                  <c:v>CT-T1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Munka1!$BM$4:$BM$19</c:f>
              <c:numCache>
                <c:formatCode>General</c:formatCode>
                <c:ptCount val="16"/>
                <c:pt idx="0">
                  <c:v>45</c:v>
                </c:pt>
                <c:pt idx="1">
                  <c:v>45</c:v>
                </c:pt>
                <c:pt idx="2">
                  <c:v>44</c:v>
                </c:pt>
                <c:pt idx="3">
                  <c:v>50</c:v>
                </c:pt>
                <c:pt idx="5">
                  <c:v>47</c:v>
                </c:pt>
                <c:pt idx="6">
                  <c:v>45</c:v>
                </c:pt>
                <c:pt idx="7">
                  <c:v>44</c:v>
                </c:pt>
                <c:pt idx="8">
                  <c:v>43</c:v>
                </c:pt>
                <c:pt idx="11">
                  <c:v>40</c:v>
                </c:pt>
                <c:pt idx="12">
                  <c:v>52</c:v>
                </c:pt>
                <c:pt idx="13">
                  <c:v>38</c:v>
                </c:pt>
                <c:pt idx="14">
                  <c:v>57</c:v>
                </c:pt>
                <c:pt idx="1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C-4A48-8A5E-F81964582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013312"/>
        <c:axId val="1828025312"/>
      </c:barChart>
      <c:catAx>
        <c:axId val="18280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8025312"/>
        <c:crossesAt val="0"/>
        <c:auto val="1"/>
        <c:lblAlgn val="ctr"/>
        <c:lblOffset val="100"/>
        <c:noMultiLvlLbl val="0"/>
      </c:catAx>
      <c:valAx>
        <c:axId val="182802531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8013312"/>
        <c:crosses val="autoZero"/>
        <c:crossBetween val="between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056119052723026"/>
          <c:y val="0.88315879750458726"/>
          <c:w val="0.52973804339241592"/>
          <c:h val="8.7191873349005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EX   MCF   T0-T1</a:t>
            </a:r>
          </a:p>
        </c:rich>
      </c:tx>
      <c:layout>
        <c:manualLayout>
          <c:xMode val="edge"/>
          <c:yMode val="edge"/>
          <c:x val="0.31899750299882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9092085853230262E-2"/>
          <c:y val="0.25055212831820917"/>
          <c:w val="0.92199533369852105"/>
          <c:h val="0.4989623531403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Munka1!$AJ$3</c:f>
              <c:strCache>
                <c:ptCount val="1"/>
                <c:pt idx="0">
                  <c:v>MCF-T0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Munka1!$AJ$4:$AJ$19</c:f>
              <c:numCache>
                <c:formatCode>General</c:formatCode>
                <c:ptCount val="16"/>
                <c:pt idx="0">
                  <c:v>60</c:v>
                </c:pt>
                <c:pt idx="1">
                  <c:v>67</c:v>
                </c:pt>
                <c:pt idx="2">
                  <c:v>58</c:v>
                </c:pt>
                <c:pt idx="3">
                  <c:v>65</c:v>
                </c:pt>
                <c:pt idx="4">
                  <c:v>64</c:v>
                </c:pt>
                <c:pt idx="5">
                  <c:v>64</c:v>
                </c:pt>
                <c:pt idx="6">
                  <c:v>62</c:v>
                </c:pt>
                <c:pt idx="7">
                  <c:v>66</c:v>
                </c:pt>
                <c:pt idx="8">
                  <c:v>68</c:v>
                </c:pt>
                <c:pt idx="9">
                  <c:v>69</c:v>
                </c:pt>
                <c:pt idx="10">
                  <c:v>66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66</c:v>
                </c:pt>
                <c:pt idx="1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1-4771-9609-5BD68A02A639}"/>
            </c:ext>
          </c:extLst>
        </c:ser>
        <c:ser>
          <c:idx val="1"/>
          <c:order val="1"/>
          <c:tx>
            <c:strRef>
              <c:f>Munka1!$BQ$3</c:f>
              <c:strCache>
                <c:ptCount val="1"/>
                <c:pt idx="0">
                  <c:v>MCF-T1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Munka1!$BQ$4:$BQ$19</c:f>
              <c:numCache>
                <c:formatCode>General</c:formatCode>
                <c:ptCount val="16"/>
                <c:pt idx="0">
                  <c:v>66</c:v>
                </c:pt>
                <c:pt idx="1">
                  <c:v>72</c:v>
                </c:pt>
                <c:pt idx="2">
                  <c:v>64</c:v>
                </c:pt>
                <c:pt idx="3">
                  <c:v>67</c:v>
                </c:pt>
                <c:pt idx="5">
                  <c:v>69</c:v>
                </c:pt>
                <c:pt idx="6">
                  <c:v>67</c:v>
                </c:pt>
                <c:pt idx="7">
                  <c:v>63</c:v>
                </c:pt>
                <c:pt idx="8">
                  <c:v>67</c:v>
                </c:pt>
                <c:pt idx="11">
                  <c:v>71</c:v>
                </c:pt>
                <c:pt idx="12">
                  <c:v>71</c:v>
                </c:pt>
                <c:pt idx="13">
                  <c:v>73</c:v>
                </c:pt>
                <c:pt idx="14">
                  <c:v>69</c:v>
                </c:pt>
                <c:pt idx="1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1-4771-9609-5BD68A02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982544"/>
        <c:axId val="2014963824"/>
      </c:barChart>
      <c:catAx>
        <c:axId val="2014982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4963824"/>
        <c:crossesAt val="0"/>
        <c:auto val="1"/>
        <c:lblAlgn val="ctr"/>
        <c:lblOffset val="100"/>
        <c:noMultiLvlLbl val="0"/>
      </c:catAx>
      <c:valAx>
        <c:axId val="201496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498254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63589802922814"/>
          <c:y val="0.92840756872408348"/>
          <c:w val="0.24872811411275023"/>
          <c:h val="7.1592431275916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IN    CT  T0-T1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Munka1!$AL$3</c:f>
              <c:strCache>
                <c:ptCount val="1"/>
                <c:pt idx="0">
                  <c:v>CT-T0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Munka1!$AL$4:$AL$19</c:f>
              <c:numCache>
                <c:formatCode>General</c:formatCode>
                <c:ptCount val="16"/>
                <c:pt idx="0">
                  <c:v>132</c:v>
                </c:pt>
                <c:pt idx="1">
                  <c:v>138</c:v>
                </c:pt>
                <c:pt idx="2">
                  <c:v>134</c:v>
                </c:pt>
                <c:pt idx="3">
                  <c:v>100</c:v>
                </c:pt>
                <c:pt idx="4">
                  <c:v>155</c:v>
                </c:pt>
                <c:pt idx="5">
                  <c:v>141</c:v>
                </c:pt>
                <c:pt idx="6">
                  <c:v>133</c:v>
                </c:pt>
                <c:pt idx="7">
                  <c:v>146</c:v>
                </c:pt>
                <c:pt idx="8">
                  <c:v>113</c:v>
                </c:pt>
                <c:pt idx="9">
                  <c:v>164</c:v>
                </c:pt>
                <c:pt idx="10">
                  <c:v>141</c:v>
                </c:pt>
                <c:pt idx="11">
                  <c:v>112</c:v>
                </c:pt>
                <c:pt idx="12">
                  <c:v>135</c:v>
                </c:pt>
                <c:pt idx="13">
                  <c:v>113</c:v>
                </c:pt>
                <c:pt idx="14">
                  <c:v>126</c:v>
                </c:pt>
                <c:pt idx="15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0-45E5-B777-B77EB1578754}"/>
            </c:ext>
          </c:extLst>
        </c:ser>
        <c:ser>
          <c:idx val="1"/>
          <c:order val="1"/>
          <c:tx>
            <c:strRef>
              <c:f>Munka1!$BS$3</c:f>
              <c:strCache>
                <c:ptCount val="1"/>
                <c:pt idx="0">
                  <c:v>CT-T1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Munka1!$BS$4:$BS$18</c:f>
              <c:numCache>
                <c:formatCode>General</c:formatCode>
                <c:ptCount val="15"/>
                <c:pt idx="0">
                  <c:v>107</c:v>
                </c:pt>
                <c:pt idx="1">
                  <c:v>141</c:v>
                </c:pt>
                <c:pt idx="2">
                  <c:v>128</c:v>
                </c:pt>
                <c:pt idx="3">
                  <c:v>142</c:v>
                </c:pt>
                <c:pt idx="5">
                  <c:v>128</c:v>
                </c:pt>
                <c:pt idx="6">
                  <c:v>135</c:v>
                </c:pt>
                <c:pt idx="7">
                  <c:v>125</c:v>
                </c:pt>
                <c:pt idx="8">
                  <c:v>112</c:v>
                </c:pt>
                <c:pt idx="9">
                  <c:v>130</c:v>
                </c:pt>
                <c:pt idx="10">
                  <c:v>103</c:v>
                </c:pt>
                <c:pt idx="11">
                  <c:v>110</c:v>
                </c:pt>
                <c:pt idx="12">
                  <c:v>155</c:v>
                </c:pt>
                <c:pt idx="13">
                  <c:v>133</c:v>
                </c:pt>
                <c:pt idx="1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0-45E5-B777-B77EB1578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5000304"/>
        <c:axId val="2015014704"/>
      </c:barChart>
      <c:catAx>
        <c:axId val="2015000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5014704"/>
        <c:crossesAt val="0"/>
        <c:auto val="1"/>
        <c:lblAlgn val="ctr"/>
        <c:lblOffset val="100"/>
        <c:noMultiLvlLbl val="0"/>
      </c:catAx>
      <c:valAx>
        <c:axId val="2015014704"/>
        <c:scaling>
          <c:orientation val="minMax"/>
          <c:max val="1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5000304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0.06599</cdr:x>
      <cdr:y>0.86576</cdr:y>
    </cdr:from>
    <cdr:to>
      <cdr:x>0.1307</cdr:x>
      <cdr:y>1</cdr:y>
    </cdr:to>
    <cdr:sp macro="" textlink="">
      <cdr:nvSpPr>
        <cdr:cNvPr id="2" name="Téglalap 1">
          <a:extLst xmlns:a="http://schemas.openxmlformats.org/drawingml/2006/main">
            <a:ext uri="{FF2B5EF4-FFF2-40B4-BE49-F238E27FC236}">
              <a16:creationId xmlns:a16="http://schemas.microsoft.com/office/drawing/2014/main" id="{AE55D945-E9B8-AC0E-784B-936EADCBEB15}"/>
            </a:ext>
          </a:extLst>
        </cdr:cNvPr>
        <cdr:cNvSpPr/>
      </cdr:nvSpPr>
      <cdr:spPr>
        <a:xfrm xmlns:a="http://schemas.openxmlformats.org/drawingml/2006/main">
          <a:off x="346942" y="2957927"/>
          <a:ext cx="340242" cy="458644"/>
        </a:xfrm>
        <a:prstGeom xmlns:a="http://schemas.openxmlformats.org/drawingml/2006/main" prst="rect">
          <a:avLst/>
        </a:prstGeom>
        <a:solidFill xmlns:a="http://schemas.openxmlformats.org/drawingml/2006/main">
          <a:srgbClr val="F452DD">
            <a:alpha val="46000"/>
          </a:srgbClr>
        </a:solidFill>
        <a:effectLst xmlns:a="http://schemas.openxmlformats.org/drawingml/2006/main">
          <a:outerShdw blurRad="50800" dist="50800" dir="5400000" algn="ctr" rotWithShape="0">
            <a:schemeClr val="accent5">
              <a:lumMod val="60000"/>
              <a:lumOff val="40000"/>
              <a:alpha val="37000"/>
            </a:schemeClr>
          </a:outerShdw>
        </a:effectLst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0.2945</cdr:x>
      <cdr:y>0.87198</cdr:y>
    </cdr:from>
    <cdr:to>
      <cdr:x>0.35112</cdr:x>
      <cdr:y>1</cdr:y>
    </cdr:to>
    <cdr:sp macro="" textlink="">
      <cdr:nvSpPr>
        <cdr:cNvPr id="3" name="Téglalap 2">
          <a:extLst xmlns:a="http://schemas.openxmlformats.org/drawingml/2006/main">
            <a:ext uri="{FF2B5EF4-FFF2-40B4-BE49-F238E27FC236}">
              <a16:creationId xmlns:a16="http://schemas.microsoft.com/office/drawing/2014/main" id="{1CCD3840-528E-2D17-A88B-D8F07B4AF361}"/>
            </a:ext>
          </a:extLst>
        </cdr:cNvPr>
        <cdr:cNvSpPr/>
      </cdr:nvSpPr>
      <cdr:spPr>
        <a:xfrm xmlns:a="http://schemas.openxmlformats.org/drawingml/2006/main">
          <a:off x="1548421" y="2979191"/>
          <a:ext cx="297711" cy="437379"/>
        </a:xfrm>
        <a:prstGeom xmlns:a="http://schemas.openxmlformats.org/drawingml/2006/main" prst="rect">
          <a:avLst/>
        </a:prstGeom>
        <a:solidFill xmlns:a="http://schemas.openxmlformats.org/drawingml/2006/main">
          <a:srgbClr val="F452DD">
            <a:alpha val="40000"/>
          </a:srgb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0.75153</cdr:x>
      <cdr:y>0.87821</cdr:y>
    </cdr:from>
    <cdr:to>
      <cdr:x>0.79958</cdr:x>
      <cdr:y>1</cdr:y>
    </cdr:to>
    <cdr:sp macro="" textlink="">
      <cdr:nvSpPr>
        <cdr:cNvPr id="4" name="Téglalap 3">
          <a:extLst xmlns:a="http://schemas.openxmlformats.org/drawingml/2006/main">
            <a:ext uri="{FF2B5EF4-FFF2-40B4-BE49-F238E27FC236}">
              <a16:creationId xmlns:a16="http://schemas.microsoft.com/office/drawing/2014/main" id="{847839CF-DA0D-5F57-96FD-4C1DB6E0720F}"/>
            </a:ext>
          </a:extLst>
        </cdr:cNvPr>
        <cdr:cNvSpPr/>
      </cdr:nvSpPr>
      <cdr:spPr>
        <a:xfrm xmlns:a="http://schemas.openxmlformats.org/drawingml/2006/main">
          <a:off x="3951379" y="3000457"/>
          <a:ext cx="252675" cy="416114"/>
        </a:xfrm>
        <a:prstGeom xmlns:a="http://schemas.openxmlformats.org/drawingml/2006/main" prst="rect">
          <a:avLst/>
        </a:prstGeom>
        <a:solidFill xmlns:a="http://schemas.openxmlformats.org/drawingml/2006/main">
          <a:srgbClr val="F452DD">
            <a:alpha val="49000"/>
          </a:srgb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0.68138</cdr:x>
      <cdr:y>0.92548</cdr:y>
    </cdr:from>
    <cdr:to>
      <cdr:x>1</cdr:x>
      <cdr:y>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8E07046-9C9E-B0D8-169B-BB4046823D9F}"/>
            </a:ext>
          </a:extLst>
        </cdr:cNvPr>
        <cdr:cNvSpPr txBox="1"/>
      </cdr:nvSpPr>
      <cdr:spPr>
        <a:xfrm xmlns:a="http://schemas.openxmlformats.org/drawingml/2006/main">
          <a:off x="7694012" y="5677785"/>
          <a:ext cx="3597764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b="1" kern="1200" dirty="0">
              <a:highlight>
                <a:srgbClr val="FF00FF"/>
              </a:highlight>
            </a:rPr>
            <a:t>normál tartomány: 38-65 s</a:t>
          </a:r>
        </a:p>
      </cdr:txBody>
    </cdr:sp>
  </cdr:relSizeAnchor>
  <cdr:relSizeAnchor xmlns:cdr="http://schemas.openxmlformats.org/drawingml/2006/chartDrawing">
    <cdr:from>
      <cdr:x>0.03555</cdr:x>
      <cdr:y>0.43817</cdr:y>
    </cdr:from>
    <cdr:to>
      <cdr:x>0.99153</cdr:x>
      <cdr:y>0.43817</cdr:y>
    </cdr:to>
    <cdr:cxnSp macro="">
      <cdr:nvCxnSpPr>
        <cdr:cNvPr id="4" name="Egyenes összekötő 3">
          <a:extLst xmlns:a="http://schemas.openxmlformats.org/drawingml/2006/main">
            <a:ext uri="{FF2B5EF4-FFF2-40B4-BE49-F238E27FC236}">
              <a16:creationId xmlns:a16="http://schemas.microsoft.com/office/drawing/2014/main" id="{E4D41085-1A14-C3BE-09F8-417CFF6A430B}"/>
            </a:ext>
          </a:extLst>
        </cdr:cNvPr>
        <cdr:cNvCxnSpPr/>
      </cdr:nvCxnSpPr>
      <cdr:spPr>
        <a:xfrm xmlns:a="http://schemas.openxmlformats.org/drawingml/2006/main">
          <a:off x="401441" y="2688167"/>
          <a:ext cx="10794642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0.03264</cdr:x>
      <cdr:y>0.20724</cdr:y>
    </cdr:from>
    <cdr:to>
      <cdr:x>0.9887</cdr:x>
      <cdr:y>0.20724</cdr:y>
    </cdr:to>
    <cdr:cxnSp macro="">
      <cdr:nvCxnSpPr>
        <cdr:cNvPr id="8" name="Egyenes összekötő 7">
          <a:extLst xmlns:a="http://schemas.openxmlformats.org/drawingml/2006/main">
            <a:ext uri="{FF2B5EF4-FFF2-40B4-BE49-F238E27FC236}">
              <a16:creationId xmlns:a16="http://schemas.microsoft.com/office/drawing/2014/main" id="{8BA4603C-D155-9A8D-B3FA-CD7BA3463389}"/>
            </a:ext>
          </a:extLst>
        </cdr:cNvPr>
        <cdr:cNvCxnSpPr/>
      </cdr:nvCxnSpPr>
      <cdr:spPr>
        <a:xfrm xmlns:a="http://schemas.openxmlformats.org/drawingml/2006/main">
          <a:off x="368595" y="1271410"/>
          <a:ext cx="10795591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0.0267</cdr:x>
      <cdr:y>0.8252</cdr:y>
    </cdr:from>
    <cdr:to>
      <cdr:x>0.12236</cdr:x>
      <cdr:y>1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E42B82C1-0E04-E9A2-1010-97B386B5E136}"/>
            </a:ext>
          </a:extLst>
        </cdr:cNvPr>
        <cdr:cNvSpPr txBox="1"/>
      </cdr:nvSpPr>
      <cdr:spPr>
        <a:xfrm xmlns:a="http://schemas.openxmlformats.org/drawingml/2006/main">
          <a:off x="255182" y="49973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0.15631</cdr:x>
      <cdr:y>0.24437</cdr:y>
    </cdr:from>
    <cdr:to>
      <cdr:x>0.2307</cdr:x>
      <cdr:y>0.87175</cdr:y>
    </cdr:to>
    <cdr:sp macro="" textlink="">
      <cdr:nvSpPr>
        <cdr:cNvPr id="5" name="Folyamatábra: Bekötés 4">
          <a:extLst xmlns:a="http://schemas.openxmlformats.org/drawingml/2006/main">
            <a:ext uri="{FF2B5EF4-FFF2-40B4-BE49-F238E27FC236}">
              <a16:creationId xmlns:a16="http://schemas.microsoft.com/office/drawing/2014/main" id="{E72DD335-6B0E-C471-C1FE-0FE8B60CEC2D}"/>
            </a:ext>
          </a:extLst>
        </cdr:cNvPr>
        <cdr:cNvSpPr/>
      </cdr:nvSpPr>
      <cdr:spPr>
        <a:xfrm xmlns:a="http://schemas.openxmlformats.org/drawingml/2006/main">
          <a:off x="1765006" y="1499191"/>
          <a:ext cx="839971" cy="3848986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0.69209</cdr:x>
      <cdr:y>0.2513</cdr:y>
    </cdr:from>
    <cdr:to>
      <cdr:x>0.75235</cdr:x>
      <cdr:y>0.91508</cdr:y>
    </cdr:to>
    <cdr:sp macro="" textlink="">
      <cdr:nvSpPr>
        <cdr:cNvPr id="6" name="Folyamatábra: Bekötés 5">
          <a:extLst xmlns:a="http://schemas.openxmlformats.org/drawingml/2006/main">
            <a:ext uri="{FF2B5EF4-FFF2-40B4-BE49-F238E27FC236}">
              <a16:creationId xmlns:a16="http://schemas.microsoft.com/office/drawing/2014/main" id="{5C3B5925-C1F4-0229-3245-E6EA909E6977}"/>
            </a:ext>
          </a:extLst>
        </cdr:cNvPr>
        <cdr:cNvSpPr/>
      </cdr:nvSpPr>
      <cdr:spPr>
        <a:xfrm xmlns:a="http://schemas.openxmlformats.org/drawingml/2006/main">
          <a:off x="7814929" y="1541721"/>
          <a:ext cx="680485" cy="407227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0.75996</cdr:x>
      <cdr:y>0.2513</cdr:y>
    </cdr:from>
    <cdr:to>
      <cdr:x>0.8178</cdr:x>
      <cdr:y>0.90641</cdr:y>
    </cdr:to>
    <cdr:sp macro="" textlink="">
      <cdr:nvSpPr>
        <cdr:cNvPr id="9" name="Folyamatábra: Bekötés 8">
          <a:extLst xmlns:a="http://schemas.openxmlformats.org/drawingml/2006/main">
            <a:ext uri="{FF2B5EF4-FFF2-40B4-BE49-F238E27FC236}">
              <a16:creationId xmlns:a16="http://schemas.microsoft.com/office/drawing/2014/main" id="{D16D54E5-7FBF-4412-F6E7-5674BAA256D8}"/>
            </a:ext>
          </a:extLst>
        </cdr:cNvPr>
        <cdr:cNvSpPr/>
      </cdr:nvSpPr>
      <cdr:spPr>
        <a:xfrm xmlns:a="http://schemas.openxmlformats.org/drawingml/2006/main">
          <a:off x="8581260" y="1541720"/>
          <a:ext cx="653116" cy="4019108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0.92736</cdr:x>
      <cdr:y>0.2513</cdr:y>
    </cdr:from>
    <cdr:to>
      <cdr:x>0.99299</cdr:x>
      <cdr:y>0.89428</cdr:y>
    </cdr:to>
    <cdr:sp macro="" textlink="">
      <cdr:nvSpPr>
        <cdr:cNvPr id="10" name="Folyamatábra: Bekötés 9">
          <a:extLst xmlns:a="http://schemas.openxmlformats.org/drawingml/2006/main">
            <a:ext uri="{FF2B5EF4-FFF2-40B4-BE49-F238E27FC236}">
              <a16:creationId xmlns:a16="http://schemas.microsoft.com/office/drawing/2014/main" id="{F1ED6075-403C-119D-DE06-CE12267B8333}"/>
            </a:ext>
          </a:extLst>
        </cdr:cNvPr>
        <cdr:cNvSpPr/>
      </cdr:nvSpPr>
      <cdr:spPr>
        <a:xfrm xmlns:a="http://schemas.openxmlformats.org/drawingml/2006/main">
          <a:off x="10471591" y="1541720"/>
          <a:ext cx="741080" cy="394468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0.02511</cdr:x>
      <cdr:y>0.18198</cdr:y>
    </cdr:from>
    <cdr:to>
      <cdr:x>0.04583</cdr:x>
      <cdr:y>0.20971</cdr:y>
    </cdr:to>
    <cdr:sp macro="" textlink="">
      <cdr:nvSpPr>
        <cdr:cNvPr id="12" name="Hatszög 11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283535" y="111641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0.65913</cdr:x>
      <cdr:y>0.95147</cdr:y>
    </cdr:from>
    <cdr:to>
      <cdr:x>0.67985</cdr:x>
      <cdr:y>0.9792</cdr:y>
    </cdr:to>
    <cdr:sp macro="" textlink="">
      <cdr:nvSpPr>
        <cdr:cNvPr id="13" name="Hatszög 12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7442794" y="5837275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0.00251</cdr:x>
      <cdr:y>0.81629</cdr:y>
    </cdr:from>
    <cdr:to>
      <cdr:x>0.04614</cdr:x>
      <cdr:y>0.91335</cdr:y>
    </cdr:to>
    <cdr:sp macro="" textlink="">
      <cdr:nvSpPr>
        <cdr:cNvPr id="11" name="Szövegdoboz 10">
          <a:extLst xmlns:a="http://schemas.openxmlformats.org/drawingml/2006/main">
            <a:ext uri="{FF2B5EF4-FFF2-40B4-BE49-F238E27FC236}">
              <a16:creationId xmlns:a16="http://schemas.microsoft.com/office/drawing/2014/main" id="{C4D38158-CD6C-61C4-D18A-BB97B003B035}"/>
            </a:ext>
          </a:extLst>
        </cdr:cNvPr>
        <cdr:cNvSpPr txBox="1"/>
      </cdr:nvSpPr>
      <cdr:spPr>
        <a:xfrm xmlns:a="http://schemas.openxmlformats.org/drawingml/2006/main">
          <a:off x="28353" y="5007935"/>
          <a:ext cx="492642" cy="59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800" kern="1200" dirty="0"/>
            <a:t>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0.6164</cdr:x>
      <cdr:y>0.87744</cdr:y>
    </cdr:from>
    <cdr:to>
      <cdr:x>0.96604</cdr:x>
      <cdr:y>0.94562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B9F53D01-74EA-C4CC-9C0D-0F68FA991D1B}"/>
            </a:ext>
          </a:extLst>
        </cdr:cNvPr>
        <cdr:cNvSpPr txBox="1"/>
      </cdr:nvSpPr>
      <cdr:spPr>
        <a:xfrm xmlns:a="http://schemas.openxmlformats.org/drawingml/2006/main">
          <a:off x="7141531" y="5746898"/>
          <a:ext cx="4051005" cy="446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400" b="1" kern="1200" dirty="0">
              <a:highlight>
                <a:srgbClr val="FF00FF"/>
              </a:highlight>
            </a:rPr>
            <a:t>normál tartomány: 53-68 mm</a:t>
          </a:r>
        </a:p>
      </cdr:txBody>
    </cdr:sp>
  </cdr:relSizeAnchor>
  <cdr:relSizeAnchor xmlns:cdr="http://schemas.openxmlformats.org/drawingml/2006/chartDrawing">
    <cdr:from>
      <cdr:x>0.04404</cdr:x>
      <cdr:y>0.32597</cdr:y>
    </cdr:from>
    <cdr:to>
      <cdr:x>1</cdr:x>
      <cdr:y>0.32597</cdr:y>
    </cdr:to>
    <cdr:cxnSp macro="">
      <cdr:nvCxnSpPr>
        <cdr:cNvPr id="4" name="Egyenes összekötő 3">
          <a:extLst xmlns:a="http://schemas.openxmlformats.org/drawingml/2006/main">
            <a:ext uri="{FF2B5EF4-FFF2-40B4-BE49-F238E27FC236}">
              <a16:creationId xmlns:a16="http://schemas.microsoft.com/office/drawing/2014/main" id="{650F379E-4EDA-326A-8B7E-3DF0CDBF72A2}"/>
            </a:ext>
          </a:extLst>
        </cdr:cNvPr>
        <cdr:cNvCxnSpPr/>
      </cdr:nvCxnSpPr>
      <cdr:spPr>
        <a:xfrm xmlns:a="http://schemas.openxmlformats.org/drawingml/2006/main">
          <a:off x="510245" y="2134988"/>
          <a:ext cx="1107569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0.04162</cdr:x>
      <cdr:y>0.4173</cdr:y>
    </cdr:from>
    <cdr:to>
      <cdr:x>1</cdr:x>
      <cdr:y>0.4173</cdr:y>
    </cdr:to>
    <cdr:cxnSp macro="">
      <cdr:nvCxnSpPr>
        <cdr:cNvPr id="9" name="Egyenes összekötő 8">
          <a:extLst xmlns:a="http://schemas.openxmlformats.org/drawingml/2006/main">
            <a:ext uri="{FF2B5EF4-FFF2-40B4-BE49-F238E27FC236}">
              <a16:creationId xmlns:a16="http://schemas.microsoft.com/office/drawing/2014/main" id="{9B44B780-A6DE-C99D-6929-592F2DC2A5BA}"/>
            </a:ext>
          </a:extLst>
        </cdr:cNvPr>
        <cdr:cNvCxnSpPr/>
      </cdr:nvCxnSpPr>
      <cdr:spPr>
        <a:xfrm xmlns:a="http://schemas.openxmlformats.org/drawingml/2006/main">
          <a:off x="482207" y="2733201"/>
          <a:ext cx="1110373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0.78161</cdr:y>
    </cdr:from>
    <cdr:to>
      <cdr:x>0.11643</cdr:x>
      <cdr:y>0.83744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id="{32F6D249-77B2-677C-D73A-E06CFF11AB5E}"/>
            </a:ext>
          </a:extLst>
        </cdr:cNvPr>
        <cdr:cNvSpPr txBox="1"/>
      </cdr:nvSpPr>
      <cdr:spPr>
        <a:xfrm xmlns:a="http://schemas.openxmlformats.org/drawingml/2006/main">
          <a:off x="0" y="5061100"/>
          <a:ext cx="1289530" cy="361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b="1" kern="1200" dirty="0"/>
            <a:t>mm</a:t>
          </a:r>
        </a:p>
      </cdr:txBody>
    </cdr:sp>
  </cdr:relSizeAnchor>
  <cdr:relSizeAnchor xmlns:cdr="http://schemas.openxmlformats.org/drawingml/2006/chartDrawing">
    <cdr:from>
      <cdr:x>0.35888</cdr:x>
      <cdr:y>0.26705</cdr:y>
    </cdr:from>
    <cdr:to>
      <cdr:x>0.41764</cdr:x>
      <cdr:y>0.8336</cdr:y>
    </cdr:to>
    <cdr:sp macro="" textlink="">
      <cdr:nvSpPr>
        <cdr:cNvPr id="3" name="Folyamatábra: Bekötés 2">
          <a:extLst xmlns:a="http://schemas.openxmlformats.org/drawingml/2006/main">
            <a:ext uri="{FF2B5EF4-FFF2-40B4-BE49-F238E27FC236}">
              <a16:creationId xmlns:a16="http://schemas.microsoft.com/office/drawing/2014/main" id="{8E49F0D9-B608-682D-FE54-5518AA60C340}"/>
            </a:ext>
          </a:extLst>
        </cdr:cNvPr>
        <cdr:cNvSpPr/>
      </cdr:nvSpPr>
      <cdr:spPr>
        <a:xfrm xmlns:a="http://schemas.openxmlformats.org/drawingml/2006/main">
          <a:off x="4157940" y="1749057"/>
          <a:ext cx="680789" cy="3710762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0.70419</cdr:x>
      <cdr:y>0.25893</cdr:y>
    </cdr:from>
    <cdr:to>
      <cdr:x>0.76387</cdr:x>
      <cdr:y>0.83847</cdr:y>
    </cdr:to>
    <cdr:sp macro="" textlink="">
      <cdr:nvSpPr>
        <cdr:cNvPr id="5" name="Folyamatábra: Bekötés 4">
          <a:extLst xmlns:a="http://schemas.openxmlformats.org/drawingml/2006/main">
            <a:ext uri="{FF2B5EF4-FFF2-40B4-BE49-F238E27FC236}">
              <a16:creationId xmlns:a16="http://schemas.microsoft.com/office/drawing/2014/main" id="{BEAE952B-C9A5-548A-358F-BF8C80A39FC6}"/>
            </a:ext>
          </a:extLst>
        </cdr:cNvPr>
        <cdr:cNvSpPr/>
      </cdr:nvSpPr>
      <cdr:spPr>
        <a:xfrm xmlns:a="http://schemas.openxmlformats.org/drawingml/2006/main">
          <a:off x="8158716" y="1695892"/>
          <a:ext cx="691438" cy="3795823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0.76499</cdr:x>
      <cdr:y>0.25568</cdr:y>
    </cdr:from>
    <cdr:to>
      <cdr:x>0.82647</cdr:x>
      <cdr:y>0.8336</cdr:y>
    </cdr:to>
    <cdr:sp macro="" textlink="">
      <cdr:nvSpPr>
        <cdr:cNvPr id="7" name="Folyamatábra: Bekötés 6">
          <a:extLst xmlns:a="http://schemas.openxmlformats.org/drawingml/2006/main">
            <a:ext uri="{FF2B5EF4-FFF2-40B4-BE49-F238E27FC236}">
              <a16:creationId xmlns:a16="http://schemas.microsoft.com/office/drawing/2014/main" id="{68066140-3891-925E-CEB2-30FF74E25185}"/>
            </a:ext>
          </a:extLst>
        </cdr:cNvPr>
        <cdr:cNvSpPr/>
      </cdr:nvSpPr>
      <cdr:spPr>
        <a:xfrm xmlns:a="http://schemas.openxmlformats.org/drawingml/2006/main">
          <a:off x="8863088" y="1674627"/>
          <a:ext cx="712382" cy="3785191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0.93182</cdr:x>
      <cdr:y>0.25406</cdr:y>
    </cdr:from>
    <cdr:to>
      <cdr:x>0.98623</cdr:x>
      <cdr:y>0.84334</cdr:y>
    </cdr:to>
    <cdr:sp macro="" textlink="">
      <cdr:nvSpPr>
        <cdr:cNvPr id="8" name="Folyamatábra: Bekötés 7">
          <a:extLst xmlns:a="http://schemas.openxmlformats.org/drawingml/2006/main">
            <a:ext uri="{FF2B5EF4-FFF2-40B4-BE49-F238E27FC236}">
              <a16:creationId xmlns:a16="http://schemas.microsoft.com/office/drawing/2014/main" id="{54CD32D7-AD09-913A-2650-9C1E14C7E45C}"/>
            </a:ext>
          </a:extLst>
        </cdr:cNvPr>
        <cdr:cNvSpPr/>
      </cdr:nvSpPr>
      <cdr:spPr>
        <a:xfrm xmlns:a="http://schemas.openxmlformats.org/drawingml/2006/main">
          <a:off x="10796063" y="1663995"/>
          <a:ext cx="630391" cy="3859619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0.40642</cdr:x>
      <cdr:y>0.34364</cdr:y>
    </cdr:from>
    <cdr:to>
      <cdr:x>0.59358</cdr:x>
      <cdr:y>0.65636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id="{C6083C8C-6F59-77E9-8EAB-110050B4557C}"/>
            </a:ext>
          </a:extLst>
        </cdr:cNvPr>
        <cdr:cNvSpPr txBox="1"/>
      </cdr:nvSpPr>
      <cdr:spPr>
        <a:xfrm xmlns:a="http://schemas.openxmlformats.org/drawingml/2006/main">
          <a:off x="3971260" y="2009553"/>
          <a:ext cx="1828800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kern="1200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0.40642</cdr:x>
      <cdr:y>0.34364</cdr:y>
    </cdr:from>
    <cdr:to>
      <cdr:x>0.59358</cdr:x>
      <cdr:y>0.65636</cdr:y>
    </cdr:to>
    <cdr:sp macro="" textlink="">
      <cdr:nvSpPr>
        <cdr:cNvPr id="11" name="Szövegdoboz 10">
          <a:extLst xmlns:a="http://schemas.openxmlformats.org/drawingml/2006/main">
            <a:ext uri="{FF2B5EF4-FFF2-40B4-BE49-F238E27FC236}">
              <a16:creationId xmlns:a16="http://schemas.microsoft.com/office/drawing/2014/main" id="{8BC99E86-08DC-A17C-A0F7-DF4A3EEA161F}"/>
            </a:ext>
          </a:extLst>
        </cdr:cNvPr>
        <cdr:cNvSpPr txBox="1"/>
      </cdr:nvSpPr>
      <cdr:spPr>
        <a:xfrm xmlns:a="http://schemas.openxmlformats.org/drawingml/2006/main">
          <a:off x="3971260" y="2009553"/>
          <a:ext cx="1828800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kern="1200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0.65678</cdr:x>
      <cdr:y>0.0211</cdr:y>
    </cdr:from>
    <cdr:to>
      <cdr:x>0.97828</cdr:x>
      <cdr:y>0.13555</cdr:y>
    </cdr:to>
    <cdr:sp macro="" textlink="">
      <cdr:nvSpPr>
        <cdr:cNvPr id="13" name="Szövegdoboz 12">
          <a:extLst xmlns:a="http://schemas.openxmlformats.org/drawingml/2006/main">
            <a:ext uri="{FF2B5EF4-FFF2-40B4-BE49-F238E27FC236}">
              <a16:creationId xmlns:a16="http://schemas.microsoft.com/office/drawing/2014/main" id="{2F14807C-3529-7148-9EFF-79F59D9E095B}"/>
            </a:ext>
          </a:extLst>
        </cdr:cNvPr>
        <cdr:cNvSpPr txBox="1"/>
      </cdr:nvSpPr>
      <cdr:spPr>
        <a:xfrm xmlns:a="http://schemas.openxmlformats.org/drawingml/2006/main">
          <a:off x="7609365" y="138223"/>
          <a:ext cx="3724937" cy="7495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kern="1200" dirty="0">
              <a:solidFill>
                <a:schemeClr val="tx1"/>
              </a:solidFill>
            </a:rPr>
            <a:t>    MCF növekedett T0: 12,5%</a:t>
          </a:r>
        </a:p>
        <a:p xmlns:a="http://schemas.openxmlformats.org/drawingml/2006/main">
          <a:r>
            <a:rPr lang="hu-HU" sz="2000" b="1" kern="1200" dirty="0">
              <a:solidFill>
                <a:schemeClr val="tx1"/>
              </a:solidFill>
            </a:rPr>
            <a:t>                                         T1: 37,5%</a:t>
          </a:r>
        </a:p>
      </cdr:txBody>
    </cdr:sp>
  </cdr:relSizeAnchor>
  <cdr:relSizeAnchor xmlns:cdr="http://schemas.openxmlformats.org/drawingml/2006/chartDrawing">
    <cdr:from>
      <cdr:x>0.61902</cdr:x>
      <cdr:y>0</cdr:y>
    </cdr:from>
    <cdr:to>
      <cdr:x>1</cdr:x>
      <cdr:y>0.15341</cdr:y>
    </cdr:to>
    <cdr:sp macro="" textlink="">
      <cdr:nvSpPr>
        <cdr:cNvPr id="14" name="Ellipszis 13">
          <a:extLst xmlns:a="http://schemas.openxmlformats.org/drawingml/2006/main">
            <a:ext uri="{FF2B5EF4-FFF2-40B4-BE49-F238E27FC236}">
              <a16:creationId xmlns:a16="http://schemas.microsoft.com/office/drawing/2014/main" id="{35A70C13-DC72-4B91-83E9-0C8DE8FD3D2F}"/>
            </a:ext>
          </a:extLst>
        </cdr:cNvPr>
        <cdr:cNvSpPr/>
      </cdr:nvSpPr>
      <cdr:spPr>
        <a:xfrm xmlns:a="http://schemas.openxmlformats.org/drawingml/2006/main">
          <a:off x="7152165" y="0"/>
          <a:ext cx="4401879" cy="100477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0.04752</cdr:x>
      <cdr:y>0.38763</cdr:y>
    </cdr:from>
    <cdr:to>
      <cdr:x>0.06771</cdr:x>
      <cdr:y>0.4136</cdr:y>
    </cdr:to>
    <cdr:sp macro="" textlink="">
      <cdr:nvSpPr>
        <cdr:cNvPr id="12" name="Hatszög 11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550530" y="253881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0.04935</cdr:x>
      <cdr:y>0.29996</cdr:y>
    </cdr:from>
    <cdr:to>
      <cdr:x>0.06954</cdr:x>
      <cdr:y>0.32594</cdr:y>
    </cdr:to>
    <cdr:sp macro="" textlink="">
      <cdr:nvSpPr>
        <cdr:cNvPr id="15" name="Hatszög 14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571794" y="1964661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0.59447</cdr:x>
      <cdr:y>0.89737</cdr:y>
    </cdr:from>
    <cdr:to>
      <cdr:x>0.61466</cdr:x>
      <cdr:y>0.92334</cdr:y>
    </cdr:to>
    <cdr:sp macro="" textlink="">
      <cdr:nvSpPr>
        <cdr:cNvPr id="16" name="Hatszög 15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6887535" y="5877443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0.61833</cdr:x>
      <cdr:y>0.90397</cdr:y>
    </cdr:from>
    <cdr:to>
      <cdr:x>1</cdr:x>
      <cdr:y>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5F4DC7FA-D5D3-9CD8-D1C5-BF3E73D61536}"/>
            </a:ext>
          </a:extLst>
        </cdr:cNvPr>
        <cdr:cNvSpPr txBox="1"/>
      </cdr:nvSpPr>
      <cdr:spPr>
        <a:xfrm xmlns:a="http://schemas.openxmlformats.org/drawingml/2006/main">
          <a:off x="6648892" y="5017562"/>
          <a:ext cx="4104169" cy="533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400" b="1" kern="1200" dirty="0">
              <a:highlight>
                <a:srgbClr val="FF00FF"/>
              </a:highlight>
            </a:rPr>
            <a:t>normál tartomány: 141-185 s</a:t>
          </a:r>
        </a:p>
      </cdr:txBody>
    </cdr:sp>
  </cdr:relSizeAnchor>
  <cdr:relSizeAnchor xmlns:cdr="http://schemas.openxmlformats.org/drawingml/2006/chartDrawing">
    <cdr:from>
      <cdr:x>0.06417</cdr:x>
      <cdr:y>0.31609</cdr:y>
    </cdr:from>
    <cdr:to>
      <cdr:x>0.97433</cdr:x>
      <cdr:y>0.31609</cdr:y>
    </cdr:to>
    <cdr:cxnSp macro="">
      <cdr:nvCxnSpPr>
        <cdr:cNvPr id="4" name="Egyenes összekötő 3">
          <a:extLst xmlns:a="http://schemas.openxmlformats.org/drawingml/2006/main">
            <a:ext uri="{FF2B5EF4-FFF2-40B4-BE49-F238E27FC236}">
              <a16:creationId xmlns:a16="http://schemas.microsoft.com/office/drawing/2014/main" id="{F282CF56-77A3-F3FA-89CE-1C007B858D07}"/>
            </a:ext>
          </a:extLst>
        </cdr:cNvPr>
        <cdr:cNvCxnSpPr/>
      </cdr:nvCxnSpPr>
      <cdr:spPr>
        <a:xfrm xmlns:a="http://schemas.openxmlformats.org/drawingml/2006/main">
          <a:off x="690064" y="1754481"/>
          <a:ext cx="978700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0.06233</cdr:x>
      <cdr:y>0.14427</cdr:y>
    </cdr:from>
    <cdr:to>
      <cdr:x>0.97066</cdr:x>
      <cdr:y>0.14427</cdr:y>
    </cdr:to>
    <cdr:cxnSp macro="">
      <cdr:nvCxnSpPr>
        <cdr:cNvPr id="7" name="Egyenes összekötő 6">
          <a:extLst xmlns:a="http://schemas.openxmlformats.org/drawingml/2006/main">
            <a:ext uri="{FF2B5EF4-FFF2-40B4-BE49-F238E27FC236}">
              <a16:creationId xmlns:a16="http://schemas.microsoft.com/office/drawing/2014/main" id="{A000BF8B-4AFE-B090-8FD3-0F19A0792D69}"/>
            </a:ext>
          </a:extLst>
        </cdr:cNvPr>
        <cdr:cNvCxnSpPr/>
      </cdr:nvCxnSpPr>
      <cdr:spPr>
        <a:xfrm xmlns:a="http://schemas.openxmlformats.org/drawingml/2006/main">
          <a:off x="677479" y="819154"/>
          <a:ext cx="98735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0.82944</cdr:y>
    </cdr:from>
    <cdr:to>
      <cdr:x>0.07363</cdr:x>
      <cdr:y>0.91947</cdr:y>
    </cdr:to>
    <cdr:sp macro="" textlink="">
      <cdr:nvSpPr>
        <cdr:cNvPr id="8" name="Szövegdoboz 7">
          <a:extLst xmlns:a="http://schemas.openxmlformats.org/drawingml/2006/main">
            <a:ext uri="{FF2B5EF4-FFF2-40B4-BE49-F238E27FC236}">
              <a16:creationId xmlns:a16="http://schemas.microsoft.com/office/drawing/2014/main" id="{949C8AB7-00D8-35AE-4209-37FF56B62AA1}"/>
            </a:ext>
          </a:extLst>
        </cdr:cNvPr>
        <cdr:cNvSpPr txBox="1"/>
      </cdr:nvSpPr>
      <cdr:spPr>
        <a:xfrm xmlns:a="http://schemas.openxmlformats.org/drawingml/2006/main">
          <a:off x="0" y="4603897"/>
          <a:ext cx="791748" cy="499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400" b="1" kern="1200" dirty="0"/>
            <a:t>   s</a:t>
          </a:r>
        </a:p>
      </cdr:txBody>
    </cdr:sp>
  </cdr:relSizeAnchor>
  <cdr:relSizeAnchor xmlns:cdr="http://schemas.openxmlformats.org/drawingml/2006/chartDrawing">
    <cdr:from>
      <cdr:x>0.04402</cdr:x>
      <cdr:y>0.28048</cdr:y>
    </cdr:from>
    <cdr:to>
      <cdr:x>0.06554</cdr:x>
      <cdr:y>0.31045</cdr:y>
    </cdr:to>
    <cdr:sp macro="" textlink="">
      <cdr:nvSpPr>
        <cdr:cNvPr id="3" name="Hatszög 2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478467" y="1592522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0.04967</cdr:x>
      <cdr:y>0.1115</cdr:y>
    </cdr:from>
    <cdr:to>
      <cdr:x>0.07119</cdr:x>
      <cdr:y>0.14146</cdr:y>
    </cdr:to>
    <cdr:sp macro="" textlink="">
      <cdr:nvSpPr>
        <cdr:cNvPr id="5" name="Hatszög 4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539898" y="633048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0.60624</cdr:x>
      <cdr:y>0.9303</cdr:y>
    </cdr:from>
    <cdr:to>
      <cdr:x>0.62776</cdr:x>
      <cdr:y>0.96026</cdr:y>
    </cdr:to>
    <cdr:sp macro="" textlink="">
      <cdr:nvSpPr>
        <cdr:cNvPr id="6" name="Hatszög 5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6589823" y="528201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</cdr:x>
      <cdr:y>0.33333</cdr:y>
    </cdr:from>
    <cdr:to>
      <cdr:x>0.6</cdr:x>
      <cdr:y>0.66667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8B20DAD9-2DFE-6AD0-6B11-21A4BBA4EE25}"/>
            </a:ext>
          </a:extLst>
        </cdr:cNvPr>
        <cdr:cNvSpPr txBox="1"/>
      </cdr:nvSpPr>
      <cdr:spPr>
        <a:xfrm xmlns:a="http://schemas.openxmlformats.org/drawingml/2006/main">
          <a:off x="18288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kern="1200"/>
        </a:p>
      </cdr:txBody>
    </cdr:sp>
  </cdr:relSizeAnchor>
  <cdr:relSizeAnchor xmlns:cdr="http://schemas.openxmlformats.org/drawingml/2006/chartDrawing">
    <cdr:from>
      <cdr:x>0.65561</cdr:x>
      <cdr:y>0.86095</cdr:y>
    </cdr:from>
    <cdr:to>
      <cdr:x>0.98829</cdr:x>
      <cdr:y>0.98667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257C619F-D4EF-F847-69A4-1481BE5047FD}"/>
            </a:ext>
          </a:extLst>
        </cdr:cNvPr>
        <cdr:cNvSpPr txBox="1"/>
      </cdr:nvSpPr>
      <cdr:spPr>
        <a:xfrm xmlns:a="http://schemas.openxmlformats.org/drawingml/2006/main">
          <a:off x="7145078" y="4805915"/>
          <a:ext cx="3625703" cy="701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kern="1200" dirty="0">
              <a:highlight>
                <a:srgbClr val="FF00FF"/>
              </a:highlight>
            </a:rPr>
            <a:t>normál tartomány: 49-65 mm</a:t>
          </a:r>
        </a:p>
      </cdr:txBody>
    </cdr:sp>
  </cdr:relSizeAnchor>
  <cdr:relSizeAnchor xmlns:cdr="http://schemas.openxmlformats.org/drawingml/2006/chartDrawing">
    <cdr:from>
      <cdr:x>0.05984</cdr:x>
      <cdr:y>0.39991</cdr:y>
    </cdr:from>
    <cdr:to>
      <cdr:x>1</cdr:x>
      <cdr:y>0.39991</cdr:y>
    </cdr:to>
    <cdr:cxnSp macro="">
      <cdr:nvCxnSpPr>
        <cdr:cNvPr id="5" name="Egyenes összekötő 4">
          <a:extLst xmlns:a="http://schemas.openxmlformats.org/drawingml/2006/main">
            <a:ext uri="{FF2B5EF4-FFF2-40B4-BE49-F238E27FC236}">
              <a16:creationId xmlns:a16="http://schemas.microsoft.com/office/drawing/2014/main" id="{6ACF9FCA-AB7A-BA8C-638B-77538BB23410}"/>
            </a:ext>
          </a:extLst>
        </cdr:cNvPr>
        <cdr:cNvCxnSpPr/>
      </cdr:nvCxnSpPr>
      <cdr:spPr>
        <a:xfrm xmlns:a="http://schemas.openxmlformats.org/drawingml/2006/main">
          <a:off x="652158" y="2232313"/>
          <a:ext cx="1024621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0.04373</cdr:x>
      <cdr:y>0.27612</cdr:y>
    </cdr:from>
    <cdr:to>
      <cdr:x>1</cdr:x>
      <cdr:y>0.27612</cdr:y>
    </cdr:to>
    <cdr:cxnSp macro="">
      <cdr:nvCxnSpPr>
        <cdr:cNvPr id="7" name="Egyenes összekötő 6">
          <a:extLst xmlns:a="http://schemas.openxmlformats.org/drawingml/2006/main">
            <a:ext uri="{FF2B5EF4-FFF2-40B4-BE49-F238E27FC236}">
              <a16:creationId xmlns:a16="http://schemas.microsoft.com/office/drawing/2014/main" id="{7348E3B4-0799-60BD-F4B0-0C3A45535A07}"/>
            </a:ext>
          </a:extLst>
        </cdr:cNvPr>
        <cdr:cNvCxnSpPr/>
      </cdr:nvCxnSpPr>
      <cdr:spPr>
        <a:xfrm xmlns:a="http://schemas.openxmlformats.org/drawingml/2006/main">
          <a:off x="476586" y="1541320"/>
          <a:ext cx="1042178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0.02503</cdr:x>
      <cdr:y>0.92662</cdr:y>
    </cdr:from>
    <cdr:to>
      <cdr:x>0.11861</cdr:x>
      <cdr:y>1</cdr:y>
    </cdr:to>
    <cdr:sp macro="" textlink="">
      <cdr:nvSpPr>
        <cdr:cNvPr id="9" name="Szövegdoboz 8">
          <a:extLst xmlns:a="http://schemas.openxmlformats.org/drawingml/2006/main">
            <a:ext uri="{FF2B5EF4-FFF2-40B4-BE49-F238E27FC236}">
              <a16:creationId xmlns:a16="http://schemas.microsoft.com/office/drawing/2014/main" id="{AD4E91C5-A656-3C35-C12C-C959C412E6B1}"/>
            </a:ext>
          </a:extLst>
        </cdr:cNvPr>
        <cdr:cNvSpPr txBox="1"/>
      </cdr:nvSpPr>
      <cdr:spPr>
        <a:xfrm xmlns:a="http://schemas.openxmlformats.org/drawingml/2006/main">
          <a:off x="244549" y="4699591"/>
          <a:ext cx="914400" cy="372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</cdr:x>
      <cdr:y>0.85524</cdr:y>
    </cdr:from>
    <cdr:to>
      <cdr:x>0.09358</cdr:x>
      <cdr:y>0.92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id="{3F210000-5E24-3273-2D96-9FE5A62F4C5A}"/>
            </a:ext>
          </a:extLst>
        </cdr:cNvPr>
        <cdr:cNvSpPr txBox="1"/>
      </cdr:nvSpPr>
      <cdr:spPr>
        <a:xfrm xmlns:a="http://schemas.openxmlformats.org/drawingml/2006/main">
          <a:off x="0" y="4774018"/>
          <a:ext cx="1019870" cy="36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b="1" kern="1200" dirty="0"/>
            <a:t>mm</a:t>
          </a:r>
        </a:p>
      </cdr:txBody>
    </cdr:sp>
  </cdr:relSizeAnchor>
  <cdr:relSizeAnchor xmlns:cdr="http://schemas.openxmlformats.org/drawingml/2006/chartDrawing">
    <cdr:from>
      <cdr:x>0.0439</cdr:x>
      <cdr:y>0.36529</cdr:y>
    </cdr:from>
    <cdr:to>
      <cdr:x>0.06537</cdr:x>
      <cdr:y>0.39577</cdr:y>
    </cdr:to>
    <cdr:sp macro="" textlink="">
      <cdr:nvSpPr>
        <cdr:cNvPr id="4" name="Hatszög 3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478469" y="203908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0.0439</cdr:x>
      <cdr:y>0.24148</cdr:y>
    </cdr:from>
    <cdr:to>
      <cdr:x>0.06537</cdr:x>
      <cdr:y>0.27196</cdr:y>
    </cdr:to>
    <cdr:sp macro="" textlink="">
      <cdr:nvSpPr>
        <cdr:cNvPr id="6" name="Hatszög 5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478469" y="1347973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0.63652</cdr:x>
      <cdr:y>0.88381</cdr:y>
    </cdr:from>
    <cdr:to>
      <cdr:x>0.65798</cdr:x>
      <cdr:y>0.91429</cdr:y>
    </cdr:to>
    <cdr:sp macro="" textlink="">
      <cdr:nvSpPr>
        <cdr:cNvPr id="8" name="Hatszög 7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6937047" y="4933506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0.04028</cdr:x>
      <cdr:y>0.36383</cdr:y>
    </cdr:from>
    <cdr:to>
      <cdr:x>1</cdr:x>
      <cdr:y>0.36383</cdr:y>
    </cdr:to>
    <cdr:cxnSp macro="">
      <cdr:nvCxnSpPr>
        <cdr:cNvPr id="3" name="Egyenes összekötő 2">
          <a:extLst xmlns:a="http://schemas.openxmlformats.org/drawingml/2006/main">
            <a:ext uri="{FF2B5EF4-FFF2-40B4-BE49-F238E27FC236}">
              <a16:creationId xmlns:a16="http://schemas.microsoft.com/office/drawing/2014/main" id="{642C018D-837E-0CAB-FFF5-058F1BEB6B65}"/>
            </a:ext>
          </a:extLst>
        </cdr:cNvPr>
        <cdr:cNvCxnSpPr/>
      </cdr:nvCxnSpPr>
      <cdr:spPr>
        <a:xfrm xmlns:a="http://schemas.openxmlformats.org/drawingml/2006/main">
          <a:off x="450978" y="2166312"/>
          <a:ext cx="1074510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0.04033</cdr:x>
      <cdr:y>0.11481</cdr:y>
    </cdr:from>
    <cdr:to>
      <cdr:x>1</cdr:x>
      <cdr:y>0.11481</cdr:y>
    </cdr:to>
    <cdr:cxnSp macro="">
      <cdr:nvCxnSpPr>
        <cdr:cNvPr id="6" name="Egyenes összekötő 5">
          <a:extLst xmlns:a="http://schemas.openxmlformats.org/drawingml/2006/main">
            <a:ext uri="{FF2B5EF4-FFF2-40B4-BE49-F238E27FC236}">
              <a16:creationId xmlns:a16="http://schemas.microsoft.com/office/drawing/2014/main" id="{8B8B1F5F-C3C0-7B87-9DD0-1CC810E371E8}"/>
            </a:ext>
          </a:extLst>
        </cdr:cNvPr>
        <cdr:cNvCxnSpPr/>
      </cdr:nvCxnSpPr>
      <cdr:spPr>
        <a:xfrm xmlns:a="http://schemas.openxmlformats.org/drawingml/2006/main">
          <a:off x="451538" y="683589"/>
          <a:ext cx="1074454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</cdr:x>
      <cdr:y>0.33333</cdr:y>
    </cdr:from>
    <cdr:to>
      <cdr:x>0.6</cdr:x>
      <cdr:y>0.66667</cdr:y>
    </cdr:to>
    <cdr:sp macro="" textlink="">
      <cdr:nvSpPr>
        <cdr:cNvPr id="7" name="Szövegdoboz 6">
          <a:extLst xmlns:a="http://schemas.openxmlformats.org/drawingml/2006/main">
            <a:ext uri="{FF2B5EF4-FFF2-40B4-BE49-F238E27FC236}">
              <a16:creationId xmlns:a16="http://schemas.microsoft.com/office/drawing/2014/main" id="{C7EB83C3-9140-63B5-CD56-656B7740BC09}"/>
            </a:ext>
          </a:extLst>
        </cdr:cNvPr>
        <cdr:cNvSpPr txBox="1"/>
      </cdr:nvSpPr>
      <cdr:spPr>
        <a:xfrm xmlns:a="http://schemas.openxmlformats.org/drawingml/2006/main">
          <a:off x="18288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kern="1200"/>
        </a:p>
      </cdr:txBody>
    </cdr:sp>
  </cdr:relSizeAnchor>
  <cdr:relSizeAnchor xmlns:cdr="http://schemas.openxmlformats.org/drawingml/2006/chartDrawing">
    <cdr:from>
      <cdr:x>0.63343</cdr:x>
      <cdr:y>0.88036</cdr:y>
    </cdr:from>
    <cdr:to>
      <cdr:x>0.97721</cdr:x>
      <cdr:y>0.97143</cdr:y>
    </cdr:to>
    <cdr:sp macro="" textlink="">
      <cdr:nvSpPr>
        <cdr:cNvPr id="8" name="Szövegdoboz 7">
          <a:extLst xmlns:a="http://schemas.openxmlformats.org/drawingml/2006/main">
            <a:ext uri="{FF2B5EF4-FFF2-40B4-BE49-F238E27FC236}">
              <a16:creationId xmlns:a16="http://schemas.microsoft.com/office/drawing/2014/main" id="{B8E6353F-E666-2D33-B56F-277B034F554B}"/>
            </a:ext>
          </a:extLst>
        </cdr:cNvPr>
        <cdr:cNvSpPr txBox="1"/>
      </cdr:nvSpPr>
      <cdr:spPr>
        <a:xfrm xmlns:a="http://schemas.openxmlformats.org/drawingml/2006/main">
          <a:off x="7091916" y="5241850"/>
          <a:ext cx="3848985" cy="542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400" b="1" kern="1200" dirty="0">
              <a:highlight>
                <a:srgbClr val="FF00FF"/>
              </a:highlight>
            </a:rPr>
            <a:t>normál tartomány: 55-87 s</a:t>
          </a:r>
        </a:p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0.01077</cdr:x>
      <cdr:y>0.80893</cdr:y>
    </cdr:from>
    <cdr:to>
      <cdr:x>0.06563</cdr:x>
      <cdr:y>1</cdr:y>
    </cdr:to>
    <cdr:sp macro="" textlink="">
      <cdr:nvSpPr>
        <cdr:cNvPr id="9" name="Szövegdoboz 8">
          <a:extLst xmlns:a="http://schemas.openxmlformats.org/drawingml/2006/main">
            <a:ext uri="{FF2B5EF4-FFF2-40B4-BE49-F238E27FC236}">
              <a16:creationId xmlns:a16="http://schemas.microsoft.com/office/drawing/2014/main" id="{8AB03FB0-12F8-379F-D10A-B4B683FA5784}"/>
            </a:ext>
          </a:extLst>
        </cdr:cNvPr>
        <cdr:cNvSpPr txBox="1"/>
      </cdr:nvSpPr>
      <cdr:spPr>
        <a:xfrm xmlns:a="http://schemas.openxmlformats.org/drawingml/2006/main">
          <a:off x="120582" y="4816550"/>
          <a:ext cx="614217" cy="113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kern="1200" dirty="0"/>
        </a:p>
        <a:p xmlns:a="http://schemas.openxmlformats.org/drawingml/2006/main">
          <a:endParaRPr lang="hu-HU" kern="1200" dirty="0"/>
        </a:p>
        <a:p xmlns:a="http://schemas.openxmlformats.org/drawingml/2006/main">
          <a:endParaRPr lang="hu-HU" sz="1100" kern="1200" dirty="0"/>
        </a:p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</cdr:x>
      <cdr:y>0.83036</cdr:y>
    </cdr:from>
    <cdr:to>
      <cdr:x>0.04859</cdr:x>
      <cdr:y>0.92321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D35C858F-F6C0-4B4B-54F8-6E3B77016232}"/>
            </a:ext>
          </a:extLst>
        </cdr:cNvPr>
        <cdr:cNvSpPr txBox="1"/>
      </cdr:nvSpPr>
      <cdr:spPr>
        <a:xfrm xmlns:a="http://schemas.openxmlformats.org/drawingml/2006/main">
          <a:off x="0" y="4944140"/>
          <a:ext cx="544033" cy="552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800" b="1" kern="1200" dirty="0"/>
            <a:t>s</a:t>
          </a:r>
        </a:p>
      </cdr:txBody>
    </cdr:sp>
  </cdr:relSizeAnchor>
  <cdr:relSizeAnchor xmlns:cdr="http://schemas.openxmlformats.org/drawingml/2006/chartDrawing">
    <cdr:from>
      <cdr:x>0.0353</cdr:x>
      <cdr:y>0.33175</cdr:y>
    </cdr:from>
    <cdr:to>
      <cdr:x>0.05619</cdr:x>
      <cdr:y>0.36032</cdr:y>
    </cdr:to>
    <cdr:sp macro="" textlink="">
      <cdr:nvSpPr>
        <cdr:cNvPr id="2" name="Hatszög 1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395175" y="1975294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0.03593</cdr:x>
      <cdr:y>0.09784</cdr:y>
    </cdr:from>
    <cdr:to>
      <cdr:x>0.05682</cdr:x>
      <cdr:y>0.12641</cdr:y>
    </cdr:to>
    <cdr:sp macro="" textlink="">
      <cdr:nvSpPr>
        <cdr:cNvPr id="4" name="Hatszög 3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402265" y="582537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 dirty="0">
            <a:highlight>
              <a:srgbClr val="FFFF00"/>
            </a:highlight>
          </a:endParaRPr>
        </a:p>
      </cdr:txBody>
    </cdr:sp>
  </cdr:relSizeAnchor>
  <cdr:relSizeAnchor xmlns:cdr="http://schemas.openxmlformats.org/drawingml/2006/chartDrawing">
    <cdr:from>
      <cdr:x>0.61232</cdr:x>
      <cdr:y>0.90139</cdr:y>
    </cdr:from>
    <cdr:to>
      <cdr:x>0.63322</cdr:x>
      <cdr:y>0.92996</cdr:y>
    </cdr:to>
    <cdr:sp macro="" textlink="">
      <cdr:nvSpPr>
        <cdr:cNvPr id="10" name="Hatszög 9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6855637" y="5367080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0.04958</cdr:x>
      <cdr:y>0.44486</cdr:y>
    </cdr:from>
    <cdr:to>
      <cdr:x>0.99004</cdr:x>
      <cdr:y>0.44486</cdr:y>
    </cdr:to>
    <cdr:cxnSp macro="">
      <cdr:nvCxnSpPr>
        <cdr:cNvPr id="3" name="Egyenes összekötő 2">
          <a:extLst xmlns:a="http://schemas.openxmlformats.org/drawingml/2006/main">
            <a:ext uri="{FF2B5EF4-FFF2-40B4-BE49-F238E27FC236}">
              <a16:creationId xmlns:a16="http://schemas.microsoft.com/office/drawing/2014/main" id="{F2ED825E-CCB7-BE89-9CA4-79EB3A113BBF}"/>
            </a:ext>
          </a:extLst>
        </cdr:cNvPr>
        <cdr:cNvCxnSpPr/>
      </cdr:nvCxnSpPr>
      <cdr:spPr>
        <a:xfrm xmlns:a="http://schemas.openxmlformats.org/drawingml/2006/main">
          <a:off x="544052" y="2234774"/>
          <a:ext cx="1031947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0.0488</cdr:x>
      <cdr:y>0.66245</cdr:y>
    </cdr:from>
    <cdr:to>
      <cdr:x>0.99001</cdr:x>
      <cdr:y>0.66245</cdr:y>
    </cdr:to>
    <cdr:cxnSp macro="">
      <cdr:nvCxnSpPr>
        <cdr:cNvPr id="5" name="Egyenes összekötő 4">
          <a:extLst xmlns:a="http://schemas.openxmlformats.org/drawingml/2006/main">
            <a:ext uri="{FF2B5EF4-FFF2-40B4-BE49-F238E27FC236}">
              <a16:creationId xmlns:a16="http://schemas.microsoft.com/office/drawing/2014/main" id="{6BB40F92-1300-11CF-B256-1C4C269D9866}"/>
            </a:ext>
          </a:extLst>
        </cdr:cNvPr>
        <cdr:cNvCxnSpPr/>
      </cdr:nvCxnSpPr>
      <cdr:spPr>
        <a:xfrm xmlns:a="http://schemas.openxmlformats.org/drawingml/2006/main">
          <a:off x="535484" y="3327899"/>
          <a:ext cx="1032770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0.6427</cdr:x>
      <cdr:y>0.91801</cdr:y>
    </cdr:from>
    <cdr:to>
      <cdr:x>0.98658</cdr:x>
      <cdr:y>1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id="{FACB5F4F-95EE-EBC9-BC54-BF668B2EE80A}"/>
            </a:ext>
          </a:extLst>
        </cdr:cNvPr>
        <cdr:cNvSpPr txBox="1"/>
      </cdr:nvSpPr>
      <cdr:spPr>
        <a:xfrm xmlns:a="http://schemas.openxmlformats.org/drawingml/2006/main">
          <a:off x="7052219" y="4611725"/>
          <a:ext cx="3773326" cy="411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b="1" kern="1200" dirty="0">
              <a:highlight>
                <a:srgbClr val="FF00FF"/>
              </a:highlight>
            </a:rPr>
            <a:t>normál tartomány: 9-27</a:t>
          </a:r>
          <a:r>
            <a:rPr lang="hu-HU" sz="2000" b="1" kern="1200" baseline="0" dirty="0">
              <a:highlight>
                <a:srgbClr val="FF00FF"/>
              </a:highlight>
            </a:rPr>
            <a:t> mm</a:t>
          </a:r>
        </a:p>
        <a:p xmlns:a="http://schemas.openxmlformats.org/drawingml/2006/main">
          <a:endParaRPr lang="hu-HU" sz="1100" kern="1200" baseline="0" dirty="0"/>
        </a:p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0.3478</cdr:x>
      <cdr:y>0.19163</cdr:y>
    </cdr:from>
    <cdr:to>
      <cdr:x>0.41032</cdr:x>
      <cdr:y>0.85158</cdr:y>
    </cdr:to>
    <cdr:sp macro="" textlink="">
      <cdr:nvSpPr>
        <cdr:cNvPr id="2" name="Folyamatábra: Bekötés 1">
          <a:extLst xmlns:a="http://schemas.openxmlformats.org/drawingml/2006/main">
            <a:ext uri="{FF2B5EF4-FFF2-40B4-BE49-F238E27FC236}">
              <a16:creationId xmlns:a16="http://schemas.microsoft.com/office/drawing/2014/main" id="{7CCC3905-47FF-FB0D-429E-80F963C443A6}"/>
            </a:ext>
          </a:extLst>
        </cdr:cNvPr>
        <cdr:cNvSpPr/>
      </cdr:nvSpPr>
      <cdr:spPr>
        <a:xfrm xmlns:a="http://schemas.openxmlformats.org/drawingml/2006/main">
          <a:off x="3548681" y="978714"/>
          <a:ext cx="637955" cy="3370521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0.69272</cdr:x>
      <cdr:y>0.17104</cdr:y>
    </cdr:from>
    <cdr:to>
      <cdr:x>0.75524</cdr:x>
      <cdr:y>0.8778</cdr:y>
    </cdr:to>
    <cdr:sp macro="" textlink="">
      <cdr:nvSpPr>
        <cdr:cNvPr id="4" name="Folyamatábra: Bekötés 3">
          <a:extLst xmlns:a="http://schemas.openxmlformats.org/drawingml/2006/main">
            <a:ext uri="{FF2B5EF4-FFF2-40B4-BE49-F238E27FC236}">
              <a16:creationId xmlns:a16="http://schemas.microsoft.com/office/drawing/2014/main" id="{033C11FF-6A1A-B5BA-AFE7-3A31BF76400F}"/>
            </a:ext>
          </a:extLst>
        </cdr:cNvPr>
        <cdr:cNvSpPr/>
      </cdr:nvSpPr>
      <cdr:spPr>
        <a:xfrm xmlns:a="http://schemas.openxmlformats.org/drawingml/2006/main">
          <a:off x="7601078" y="859240"/>
          <a:ext cx="686019" cy="3550465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0.75022</cdr:x>
      <cdr:y>0.17104</cdr:y>
    </cdr:from>
    <cdr:to>
      <cdr:x>0.82193</cdr:x>
      <cdr:y>0.87992</cdr:y>
    </cdr:to>
    <cdr:sp macro="" textlink="">
      <cdr:nvSpPr>
        <cdr:cNvPr id="7" name="Folyamatábra: Bekötés 6">
          <a:extLst xmlns:a="http://schemas.openxmlformats.org/drawingml/2006/main">
            <a:ext uri="{FF2B5EF4-FFF2-40B4-BE49-F238E27FC236}">
              <a16:creationId xmlns:a16="http://schemas.microsoft.com/office/drawing/2014/main" id="{7CBA5438-DFDF-9CE4-BD13-7D739B5F581B}"/>
            </a:ext>
          </a:extLst>
        </cdr:cNvPr>
        <cdr:cNvSpPr/>
      </cdr:nvSpPr>
      <cdr:spPr>
        <a:xfrm xmlns:a="http://schemas.openxmlformats.org/drawingml/2006/main">
          <a:off x="8232066" y="859240"/>
          <a:ext cx="786808" cy="3561097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kern="1200"/>
        </a:p>
      </cdr:txBody>
    </cdr:sp>
  </cdr:relSizeAnchor>
  <cdr:relSizeAnchor xmlns:cdr="http://schemas.openxmlformats.org/drawingml/2006/chartDrawing">
    <cdr:from>
      <cdr:x>0.03609</cdr:x>
      <cdr:y>0.62179</cdr:y>
    </cdr:from>
    <cdr:to>
      <cdr:x>0.05741</cdr:x>
      <cdr:y>0.65565</cdr:y>
    </cdr:to>
    <cdr:sp macro="" textlink="">
      <cdr:nvSpPr>
        <cdr:cNvPr id="8" name="Hatszög 7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395997" y="312360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0.03609</cdr:x>
      <cdr:y>0.41244</cdr:y>
    </cdr:from>
    <cdr:to>
      <cdr:x>0.05741</cdr:x>
      <cdr:y>0.44631</cdr:y>
    </cdr:to>
    <cdr:sp macro="" textlink="">
      <cdr:nvSpPr>
        <cdr:cNvPr id="9" name="Hatszög 8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395997" y="2071947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0.62672</cdr:x>
      <cdr:y>0.94631</cdr:y>
    </cdr:from>
    <cdr:to>
      <cdr:x>0.64804</cdr:x>
      <cdr:y>0.98017</cdr:y>
    </cdr:to>
    <cdr:sp macro="" textlink="">
      <cdr:nvSpPr>
        <cdr:cNvPr id="10" name="Hatszög 9">
          <a:extLst xmlns:a="http://schemas.openxmlformats.org/drawingml/2006/main">
            <a:ext uri="{FF2B5EF4-FFF2-40B4-BE49-F238E27FC236}">
              <a16:creationId xmlns:a16="http://schemas.microsoft.com/office/drawing/2014/main" id="{9774331A-1ACA-27B3-1A31-0381DDECDF39}"/>
            </a:ext>
          </a:extLst>
        </cdr:cNvPr>
        <cdr:cNvSpPr/>
      </cdr:nvSpPr>
      <cdr:spPr>
        <a:xfrm xmlns:a="http://schemas.openxmlformats.org/drawingml/2006/main">
          <a:off x="6876902" y="4753859"/>
          <a:ext cx="233916" cy="170120"/>
        </a:xfrm>
        <a:prstGeom xmlns:a="http://schemas.openxmlformats.org/drawingml/2006/main" prst="hexagon">
          <a:avLst/>
        </a:prstGeom>
        <a:solidFill xmlns:a="http://schemas.openxmlformats.org/drawingml/2006/main">
          <a:srgbClr val="F452DD"/>
        </a:solidFill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21B0-6F6E-4D2D-B86D-AC3FDB99E14F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04796-13B6-4395-A93A-4E1A602621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18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4796-13B6-4395-A93A-4E1A602621A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7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4796-13B6-4395-A93A-4E1A602621A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98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4796-13B6-4395-A93A-4E1A602621AA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31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693D8-7910-E9DC-D8C2-7FB358FAB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2E392D-91E4-688C-7483-82B8E7729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05E908-8244-DFC2-A5E4-4045CF44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E82BFC-84F3-415B-25A2-4E2F6430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5ACCB2-AC78-0F78-0809-1FEC48CD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97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71D67E-E177-9C82-3E11-AE439415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6B513B7-FD41-FA90-9740-DF2AD2FC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C559AF-E3CC-9A62-1A78-A5943389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2A5238-180E-E79D-8308-15DCACA4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47816E-B7B4-87FD-B6CC-DAD3BC24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76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73FBDDC-850E-4AF5-EE5F-C1267B5A2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398668-75A0-CAE8-52BA-CAD5C892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C85946-6976-9A6B-067F-C4469E8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E7C820-D70B-81D0-5582-B4983022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820BD2-7D27-3F57-DBC5-DA058437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AFEF4A-6A34-3229-7596-28DE04CF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BC604C-02A0-BF2A-14CC-4E6037B8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8BA8C9-0EC8-0215-ADB3-DACA7604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2A12BC-1BD3-56AD-C202-48485B55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33B807-F4AB-4410-DB6F-BB3FD5F9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5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B55F57-2455-D5D1-3747-E2CE97F2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91BA8C-44D8-70AD-041A-EE6DE688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D24DBE-6169-EF9F-3823-BBDF09D4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2086A9-C406-9BE3-1DD0-B1FCDC00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89F798-5C0E-CBE1-88A8-DB826BE1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15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D61338-B530-32CA-C724-74E6D407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D43CF-825B-E1B6-D4DD-CDF1B2BF2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6EFF2A-70E9-4889-4D95-84D090ACD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7A9F3C6-05E6-2966-9962-06DE2044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BA682EE-918B-6377-4EA9-FEDBA072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6AE8792-FB1E-E4D8-672E-1C7250A8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7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9C295-A263-3669-6658-EE034DBA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49CF33-3E02-983F-DB68-3DA852C3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637485-51F3-DEC0-C1A9-FC54EC2EB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7D2603-CD7B-7CF2-F912-AB570221B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4B2AEF3-D63A-8B1F-626C-981FEAF8C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BB7C194-3D5A-CA1D-74D5-959C701F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E854D80-2496-0E88-E60D-06C19473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D0599AC-603C-D644-FEE4-66A2DB68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10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9EE160-D7F5-E845-E46B-DFDD16BF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68A8DDA-D263-B0F7-8FA8-C40CDB49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BDF0FB8-F57E-0381-A2AB-99C0322F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5C145E-B714-8CD4-BF39-C119A2E3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2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D4D0181-96EC-D859-F504-5DB0FABE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27C5504-8EA6-9E23-8971-953EBA24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AD05FE3-57D2-8F2A-A3D6-387631DB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84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CF91E8-4FDE-5D5D-BFA4-1C9A7A57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DAEC39-2C77-526A-FE4A-9214BBB3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C57D98-823C-388D-656B-89A08FB8F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95A5AB1-0B0C-B634-B53C-3379B5CE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38930B7-90D3-CD15-55ED-510B866C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002AC5C-C644-A1EC-013E-07ACD57F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2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BE75EF-17EC-8C58-DA1C-E3490595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CEBCAE1-6D65-85B4-C5DA-5919095E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30F93D-2362-03B4-29C4-2E4DABE6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DECF0D-FBE2-03DE-E8E1-28CA4E12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640B86-D8AA-E5DD-B4A1-9CC54FF9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0A2395-DCA3-51B4-648B-80BFD0A8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54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E219E78-4B01-6D28-958E-C1EA62E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BE16DB-97C6-C479-0D14-09D435F8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65A36B-EC49-45A8-ADC7-1D4341794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01031-1297-4DB2-9240-4C2A48A65E95}" type="datetimeFigureOut">
              <a:rPr lang="hu-HU" smtClean="0"/>
              <a:t>2025.09.27.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D5AB89-2650-F9BC-89F4-58414924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50E1BF-1855-D402-8407-CFE1D290C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82588-2B66-4EBF-BEE4-DC9DBE77B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89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31887461/" TargetMode="External"/><Relationship Id="rId4" Type="http://schemas.openxmlformats.org/officeDocument/2006/relationships/hyperlink" Target="https://pubmed.ncbi.nlm.nih.gov/3842278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FA53F1-312E-A3A0-E4EA-DB2CF0F14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029"/>
            <a:ext cx="9144000" cy="2166256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Viszkoelasztikus</a:t>
            </a:r>
            <a:r>
              <a:rPr lang="hu-HU" b="1" dirty="0"/>
              <a:t> tesztek szerepe </a:t>
            </a:r>
            <a:r>
              <a:rPr lang="hu-HU" b="1" dirty="0" err="1"/>
              <a:t>subarachnoidealis</a:t>
            </a:r>
            <a:r>
              <a:rPr lang="hu-HU" b="1" dirty="0"/>
              <a:t> vérzésben-új utakon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9914FB-961F-DB5C-DD04-B2950A786832}"/>
              </a:ext>
            </a:extLst>
          </p:cNvPr>
          <p:cNvSpPr txBox="1"/>
          <p:nvPr/>
        </p:nvSpPr>
        <p:spPr>
          <a:xfrm>
            <a:off x="4702628" y="4747148"/>
            <a:ext cx="29609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Csata Margit</a:t>
            </a:r>
          </a:p>
          <a:p>
            <a:pPr algn="ctr"/>
            <a:r>
              <a:rPr lang="hu-HU" sz="2400" b="1" dirty="0"/>
              <a:t>     MIRA</a:t>
            </a:r>
          </a:p>
          <a:p>
            <a:pPr algn="ctr"/>
            <a:r>
              <a:rPr lang="hu-HU" sz="2400" b="1" dirty="0"/>
              <a:t>2025.09.26-27.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401C73-6B12-FAB8-A938-384F4014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8" y="0"/>
            <a:ext cx="37830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C9D4309-BB9B-DCAA-143A-752CFE14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628"/>
            <a:ext cx="2460171" cy="329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99B1C82-B5BD-089F-0750-DCC67455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1141"/>
            <a:ext cx="15414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8BD89D-41C7-92CF-215E-DDAD7E3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Neurológiai állapot emittáláskor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21C64A4-2060-FC70-F1D7-C21B0AF77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84224"/>
              </p:ext>
            </p:extLst>
          </p:nvPr>
        </p:nvGraphicFramePr>
        <p:xfrm>
          <a:off x="960863" y="1784194"/>
          <a:ext cx="5257800" cy="341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3607F0-F57D-AF50-3B72-777546F77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105613"/>
              </p:ext>
            </p:extLst>
          </p:nvPr>
        </p:nvGraphicFramePr>
        <p:xfrm>
          <a:off x="6545766" y="1784194"/>
          <a:ext cx="5257800" cy="341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11CA435-3135-DBDA-8989-B18F08E60B69}"/>
              </a:ext>
            </a:extLst>
          </p:cNvPr>
          <p:cNvSpPr txBox="1"/>
          <p:nvPr/>
        </p:nvSpPr>
        <p:spPr>
          <a:xfrm>
            <a:off x="1048215" y="5294271"/>
            <a:ext cx="107553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   </a:t>
            </a:r>
            <a:endParaRPr lang="hu-HU" b="1" dirty="0"/>
          </a:p>
          <a:p>
            <a:r>
              <a:rPr lang="hu-HU" b="1" dirty="0"/>
              <a:t>         16 Betegből 4 beteg elhalálozott  </a:t>
            </a:r>
          </a:p>
          <a:p>
            <a:endParaRPr lang="hu-HU" b="1" dirty="0"/>
          </a:p>
          <a:p>
            <a:r>
              <a:rPr lang="hu-HU" sz="2000" b="1" dirty="0"/>
              <a:t>                                    </a:t>
            </a:r>
            <a:r>
              <a:rPr lang="hu-HU" sz="2000" b="1" dirty="0" err="1"/>
              <a:t>mRS</a:t>
            </a:r>
            <a:r>
              <a:rPr lang="hu-HU" sz="2000" b="1" dirty="0"/>
              <a:t>: 0-2 között: 9 beteg; GOS-E 6 feletti érték: 9 beteg</a:t>
            </a:r>
          </a:p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D9AD7E1-7F42-0373-21BE-1F2762FF6F2B}"/>
              </a:ext>
            </a:extLst>
          </p:cNvPr>
          <p:cNvSpPr/>
          <p:nvPr/>
        </p:nvSpPr>
        <p:spPr>
          <a:xfrm>
            <a:off x="5205221" y="4784651"/>
            <a:ext cx="233915" cy="416114"/>
          </a:xfrm>
          <a:prstGeom prst="rect">
            <a:avLst/>
          </a:prstGeom>
          <a:solidFill>
            <a:srgbClr val="F452DD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ABF4E85-D940-D381-7F0A-180BC856533A}"/>
              </a:ext>
            </a:extLst>
          </p:cNvPr>
          <p:cNvSpPr/>
          <p:nvPr/>
        </p:nvSpPr>
        <p:spPr>
          <a:xfrm>
            <a:off x="6985590" y="4780779"/>
            <a:ext cx="366823" cy="419986"/>
          </a:xfrm>
          <a:prstGeom prst="rect">
            <a:avLst/>
          </a:prstGeom>
          <a:solidFill>
            <a:srgbClr val="F452DD">
              <a:alpha val="4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7BE1094-8B5F-2952-606B-4620C60BC210}"/>
              </a:ext>
            </a:extLst>
          </p:cNvPr>
          <p:cNvSpPr/>
          <p:nvPr/>
        </p:nvSpPr>
        <p:spPr>
          <a:xfrm>
            <a:off x="8188454" y="4780780"/>
            <a:ext cx="366823" cy="419986"/>
          </a:xfrm>
          <a:prstGeom prst="rect">
            <a:avLst/>
          </a:prstGeom>
          <a:solidFill>
            <a:srgbClr val="F452DD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1BDF95E-D03D-3B8F-A516-C30626FF47A8}"/>
              </a:ext>
            </a:extLst>
          </p:cNvPr>
          <p:cNvSpPr/>
          <p:nvPr/>
        </p:nvSpPr>
        <p:spPr>
          <a:xfrm>
            <a:off x="10899003" y="4828869"/>
            <a:ext cx="228601" cy="416113"/>
          </a:xfrm>
          <a:prstGeom prst="rect">
            <a:avLst/>
          </a:prstGeom>
          <a:solidFill>
            <a:srgbClr val="F452DD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76C97EA-74E4-FE5C-C9EB-42C0FC3B611E}"/>
              </a:ext>
            </a:extLst>
          </p:cNvPr>
          <p:cNvSpPr/>
          <p:nvPr/>
        </p:nvSpPr>
        <p:spPr>
          <a:xfrm>
            <a:off x="10623570" y="4833941"/>
            <a:ext cx="228601" cy="411041"/>
          </a:xfrm>
          <a:prstGeom prst="rect">
            <a:avLst/>
          </a:prstGeom>
          <a:solidFill>
            <a:srgbClr val="F452DD">
              <a:alpha val="4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348508F-985A-1CCF-10AD-19EDC477557D}"/>
              </a:ext>
            </a:extLst>
          </p:cNvPr>
          <p:cNvSpPr/>
          <p:nvPr/>
        </p:nvSpPr>
        <p:spPr>
          <a:xfrm>
            <a:off x="1048215" y="5445177"/>
            <a:ext cx="419079" cy="344517"/>
          </a:xfrm>
          <a:prstGeom prst="rect">
            <a:avLst/>
          </a:prstGeom>
          <a:solidFill>
            <a:srgbClr val="F452D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56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D96EB-C1B8-A356-738D-D0787155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4000"/>
            <a:ext cx="10760149" cy="1002875"/>
          </a:xfrm>
        </p:spPr>
        <p:txBody>
          <a:bodyPr>
            <a:normAutofit fontScale="90000"/>
          </a:bodyPr>
          <a:lstStyle/>
          <a:p>
            <a:r>
              <a:rPr lang="hu-HU" sz="2000" b="1" dirty="0"/>
              <a:t>72 éves férfi, felvételi GCS:15,</a:t>
            </a:r>
            <a:br>
              <a:rPr lang="hu-HU" sz="2000" b="1" dirty="0"/>
            </a:br>
            <a:r>
              <a:rPr lang="hu-HU" sz="2000" b="1" dirty="0"/>
              <a:t>6. napon motoros </a:t>
            </a:r>
            <a:r>
              <a:rPr lang="hu-HU" sz="2000" b="1" dirty="0" err="1"/>
              <a:t>aphasia</a:t>
            </a:r>
            <a:r>
              <a:rPr lang="hu-HU" sz="2000" b="1" dirty="0"/>
              <a:t>, DSA-meglassult áramlás, egyértelmű </a:t>
            </a:r>
            <a:r>
              <a:rPr lang="hu-HU" sz="2000" b="1" dirty="0" err="1"/>
              <a:t>vasospasmus</a:t>
            </a:r>
            <a:r>
              <a:rPr lang="hu-HU" sz="2000" b="1" dirty="0"/>
              <a:t> nem igazolódott.</a:t>
            </a:r>
            <a:br>
              <a:rPr lang="hu-HU" sz="2000" b="1" dirty="0"/>
            </a:br>
            <a:r>
              <a:rPr lang="hu-HU" sz="2000" b="1" dirty="0"/>
              <a:t>Emittáláskor GCS:15</a:t>
            </a:r>
            <a:br>
              <a:rPr lang="hu-HU" sz="2000" b="1" dirty="0"/>
            </a:br>
            <a:br>
              <a:rPr lang="hu-HU" sz="1800" dirty="0"/>
            </a:br>
            <a:endParaRPr lang="hu-HU" sz="1800" dirty="0"/>
          </a:p>
        </p:txBody>
      </p:sp>
      <p:pic>
        <p:nvPicPr>
          <p:cNvPr id="9" name="Kép 8" descr="A képen szöveg, képernyőkép,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223CD85-D263-D03D-F170-DD2F040D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2996" r="-2035" b="-2282"/>
          <a:stretch>
            <a:fillRect/>
          </a:stretch>
        </p:blipFill>
        <p:spPr>
          <a:xfrm>
            <a:off x="593651" y="1368000"/>
            <a:ext cx="10990599" cy="3996000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F6941C2E-886C-69BD-ADF0-408DA5FD96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/>
              <a:t>Eset N° 01</a:t>
            </a:r>
          </a:p>
        </p:txBody>
      </p:sp>
    </p:spTree>
    <p:extLst>
      <p:ext uri="{BB962C8B-B14F-4D97-AF65-F5344CB8AC3E}">
        <p14:creationId xmlns:p14="http://schemas.microsoft.com/office/powerpoint/2010/main" val="139940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55CD6E-6A99-8BCD-0BE4-805BB78D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5308113"/>
            <a:ext cx="10887740" cy="1294706"/>
          </a:xfrm>
        </p:spPr>
        <p:txBody>
          <a:bodyPr>
            <a:normAutofit/>
          </a:bodyPr>
          <a:lstStyle/>
          <a:p>
            <a:r>
              <a:rPr lang="hu-HU" sz="2000" b="1" dirty="0"/>
              <a:t>72 éves férfi, felvételi GCS:15,</a:t>
            </a:r>
            <a:br>
              <a:rPr lang="hu-HU" sz="2000" b="1" dirty="0"/>
            </a:br>
            <a:r>
              <a:rPr lang="hu-HU" sz="2000" b="1" dirty="0"/>
              <a:t>6. napon motoros </a:t>
            </a:r>
            <a:r>
              <a:rPr lang="hu-HU" sz="2000" b="1" dirty="0" err="1"/>
              <a:t>aphasia</a:t>
            </a:r>
            <a:r>
              <a:rPr lang="hu-HU" sz="2000" b="1" dirty="0"/>
              <a:t>, DSA-meglassult áramlás, egyértelmű </a:t>
            </a:r>
            <a:r>
              <a:rPr lang="hu-HU" sz="2000" b="1" dirty="0" err="1"/>
              <a:t>vasospasmus</a:t>
            </a:r>
            <a:r>
              <a:rPr lang="hu-HU" sz="2000" b="1" dirty="0"/>
              <a:t> nem igazolódott.</a:t>
            </a:r>
            <a:br>
              <a:rPr lang="hu-HU" sz="2000" b="1" dirty="0"/>
            </a:br>
            <a:r>
              <a:rPr lang="hu-HU" sz="2000" b="1" dirty="0"/>
              <a:t>Emittáláskor GCS:15</a:t>
            </a:r>
            <a:endParaRPr lang="hu-HU" sz="2000" dirty="0"/>
          </a:p>
        </p:txBody>
      </p:sp>
      <p:pic>
        <p:nvPicPr>
          <p:cNvPr id="5" name="Tartalom helye 4" descr="A képen szöveg, képernyőkép,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C1AB69-912F-970F-E28F-0D15D0838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34930" r="15281" b="9046"/>
          <a:stretch>
            <a:fillRect/>
          </a:stretch>
        </p:blipFill>
        <p:spPr>
          <a:xfrm>
            <a:off x="535423" y="1024621"/>
            <a:ext cx="11121153" cy="4283492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DA520E1-26C8-E6BD-AC87-6A4596EA5BF6}"/>
              </a:ext>
            </a:extLst>
          </p:cNvPr>
          <p:cNvSpPr txBox="1"/>
          <p:nvPr/>
        </p:nvSpPr>
        <p:spPr>
          <a:xfrm>
            <a:off x="1008321" y="255180"/>
            <a:ext cx="10347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01</a:t>
            </a:r>
          </a:p>
        </p:txBody>
      </p:sp>
    </p:spTree>
    <p:extLst>
      <p:ext uri="{BB962C8B-B14F-4D97-AF65-F5344CB8AC3E}">
        <p14:creationId xmlns:p14="http://schemas.microsoft.com/office/powerpoint/2010/main" val="21976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21D23C-97D0-BA14-FE64-DDD5A825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5635255"/>
            <a:ext cx="10770781" cy="946297"/>
          </a:xfrm>
        </p:spPr>
        <p:txBody>
          <a:bodyPr>
            <a:normAutofit/>
          </a:bodyPr>
          <a:lstStyle/>
          <a:p>
            <a:r>
              <a:rPr lang="hu-HU" sz="2000" b="1" dirty="0"/>
              <a:t>39 éves nő, felvételkor GCS: 15, neurológiai státuszában romlás nem volt, emittáláskor GCS:15</a:t>
            </a:r>
          </a:p>
        </p:txBody>
      </p:sp>
      <p:pic>
        <p:nvPicPr>
          <p:cNvPr id="5" name="Tartalom helye 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DF15CFE-BB72-A30B-5DA5-1AE7D5C6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34716" r="15441" b="8983"/>
          <a:stretch>
            <a:fillRect/>
          </a:stretch>
        </p:blipFill>
        <p:spPr>
          <a:xfrm>
            <a:off x="529684" y="1329071"/>
            <a:ext cx="11132632" cy="4161014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4CF0F8D-7F5B-5912-6920-B430DA969F5E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02</a:t>
            </a:r>
          </a:p>
        </p:txBody>
      </p:sp>
    </p:spTree>
    <p:extLst>
      <p:ext uri="{BB962C8B-B14F-4D97-AF65-F5344CB8AC3E}">
        <p14:creationId xmlns:p14="http://schemas.microsoft.com/office/powerpoint/2010/main" val="304161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D3519-F7C9-3E95-6CCF-F509A926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92382"/>
            <a:ext cx="10824115" cy="1136009"/>
          </a:xfrm>
        </p:spPr>
        <p:txBody>
          <a:bodyPr>
            <a:normAutofit/>
          </a:bodyPr>
          <a:lstStyle/>
          <a:p>
            <a:r>
              <a:rPr lang="hu-HU" sz="2000" b="1" dirty="0"/>
              <a:t>39 éves nő, felvételkor GCS: 15, neurológiai státuszában romlás nem volt, emittáláskor GCS:15</a:t>
            </a:r>
            <a:endParaRPr lang="hu-HU" sz="2000" dirty="0"/>
          </a:p>
        </p:txBody>
      </p:sp>
      <p:pic>
        <p:nvPicPr>
          <p:cNvPr id="5" name="Tartalom helye 4" descr="A képen szöveg, képernyőkép,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8807D83-7377-AD0A-5CE0-E20C6E5A2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" t="34101" r="16246" b="7560"/>
          <a:stretch>
            <a:fillRect/>
          </a:stretch>
        </p:blipFill>
        <p:spPr>
          <a:xfrm>
            <a:off x="838200" y="1514702"/>
            <a:ext cx="10824116" cy="3877680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89278AD-847B-C54E-582A-C2C5F2704C71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02</a:t>
            </a:r>
          </a:p>
        </p:txBody>
      </p:sp>
    </p:spTree>
    <p:extLst>
      <p:ext uri="{BB962C8B-B14F-4D97-AF65-F5344CB8AC3E}">
        <p14:creationId xmlns:p14="http://schemas.microsoft.com/office/powerpoint/2010/main" val="185719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7EB429-9FC5-C725-AEBD-821EB423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7" y="5518299"/>
            <a:ext cx="10653823" cy="1148316"/>
          </a:xfrm>
        </p:spPr>
        <p:txBody>
          <a:bodyPr>
            <a:normAutofit/>
          </a:bodyPr>
          <a:lstStyle/>
          <a:p>
            <a:r>
              <a:rPr lang="hu-HU" sz="2000" b="1" dirty="0"/>
              <a:t>47 éves férfi, felvételkor GCS:14, neurológiai státusza nem romlott, emittáláskor GCS:15</a:t>
            </a:r>
            <a:endParaRPr lang="hu-HU" sz="2000" dirty="0"/>
          </a:p>
        </p:txBody>
      </p:sp>
      <p:pic>
        <p:nvPicPr>
          <p:cNvPr id="5" name="Tartalom helye 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1BCB15D-8444-9F71-7483-5A1934D35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33435" r="16369" b="6418"/>
          <a:stretch>
            <a:fillRect/>
          </a:stretch>
        </p:blipFill>
        <p:spPr>
          <a:xfrm>
            <a:off x="699977" y="1531088"/>
            <a:ext cx="10516444" cy="3987210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DE93442-A608-1193-1B6D-E3D13C00FBEA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03</a:t>
            </a:r>
          </a:p>
        </p:txBody>
      </p:sp>
    </p:spTree>
    <p:extLst>
      <p:ext uri="{BB962C8B-B14F-4D97-AF65-F5344CB8AC3E}">
        <p14:creationId xmlns:p14="http://schemas.microsoft.com/office/powerpoint/2010/main" val="79659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56273-9925-C202-2540-72737920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5135"/>
            <a:ext cx="10515600" cy="1116418"/>
          </a:xfrm>
        </p:spPr>
        <p:txBody>
          <a:bodyPr>
            <a:normAutofit/>
          </a:bodyPr>
          <a:lstStyle/>
          <a:p>
            <a:r>
              <a:rPr lang="hu-HU" sz="2000" b="1" dirty="0"/>
              <a:t>47 éves férfi, felvételkor GCS:14, neurológiai státusza nem romlott, emittáláskor GCS:15</a:t>
            </a:r>
          </a:p>
        </p:txBody>
      </p:sp>
      <p:pic>
        <p:nvPicPr>
          <p:cNvPr id="5" name="Tartalom helye 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FA39A8C-7AFE-5563-C7E6-EDEA7B147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34571" r="31872" b="5725"/>
          <a:stretch>
            <a:fillRect/>
          </a:stretch>
        </p:blipFill>
        <p:spPr>
          <a:xfrm>
            <a:off x="838199" y="1659226"/>
            <a:ext cx="9698665" cy="3596188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1EA114-75E4-7876-6540-23EE0ABFF6A4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03</a:t>
            </a:r>
          </a:p>
        </p:txBody>
      </p:sp>
    </p:spTree>
    <p:extLst>
      <p:ext uri="{BB962C8B-B14F-4D97-AF65-F5344CB8AC3E}">
        <p14:creationId xmlns:p14="http://schemas.microsoft.com/office/powerpoint/2010/main" val="174134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3FF959-A2D0-7DFB-EF08-875F7890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2726"/>
            <a:ext cx="10740656" cy="925032"/>
          </a:xfrm>
        </p:spPr>
        <p:txBody>
          <a:bodyPr>
            <a:normAutofit/>
          </a:bodyPr>
          <a:lstStyle/>
          <a:p>
            <a:r>
              <a:rPr lang="hu-HU" sz="2000" b="1" dirty="0"/>
              <a:t>65 éves nőbeteg, GCS:5, PICA </a:t>
            </a:r>
            <a:r>
              <a:rPr lang="hu-HU" sz="2000" b="1" dirty="0" err="1"/>
              <a:t>aneurysma</a:t>
            </a:r>
            <a:r>
              <a:rPr lang="hu-HU" sz="2000" b="1" dirty="0"/>
              <a:t>, hátsó </a:t>
            </a:r>
            <a:r>
              <a:rPr lang="hu-HU" sz="2000" b="1" dirty="0" err="1"/>
              <a:t>scala</a:t>
            </a:r>
            <a:r>
              <a:rPr lang="hu-HU" sz="2000" b="1" dirty="0"/>
              <a:t> </a:t>
            </a:r>
            <a:r>
              <a:rPr lang="hu-HU" sz="2000" b="1" dirty="0" err="1"/>
              <a:t>decompressio</a:t>
            </a:r>
            <a:r>
              <a:rPr lang="hu-HU" sz="2000" b="1" dirty="0"/>
              <a:t>,  áthelyezéskor GCS:3</a:t>
            </a:r>
          </a:p>
        </p:txBody>
      </p:sp>
      <p:pic>
        <p:nvPicPr>
          <p:cNvPr id="5" name="Tartalom helye 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8D066E4-1464-7782-F383-347C78C6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33999" r="15873" b="7331"/>
          <a:stretch>
            <a:fillRect/>
          </a:stretch>
        </p:blipFill>
        <p:spPr>
          <a:xfrm>
            <a:off x="732898" y="1549709"/>
            <a:ext cx="10929418" cy="3925668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FE0C861-82B4-8790-C0C6-E538309D1C5C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04</a:t>
            </a:r>
          </a:p>
        </p:txBody>
      </p:sp>
    </p:spTree>
    <p:extLst>
      <p:ext uri="{BB962C8B-B14F-4D97-AF65-F5344CB8AC3E}">
        <p14:creationId xmlns:p14="http://schemas.microsoft.com/office/powerpoint/2010/main" val="195571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2EC6E-B82E-311B-B53E-F8B46E46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9051"/>
            <a:ext cx="10515600" cy="1084521"/>
          </a:xfrm>
        </p:spPr>
        <p:txBody>
          <a:bodyPr>
            <a:normAutofit/>
          </a:bodyPr>
          <a:lstStyle/>
          <a:p>
            <a:r>
              <a:rPr lang="hu-HU" sz="2000" b="1" dirty="0"/>
              <a:t>65 éves nőbeteg, GCS:5, PICA </a:t>
            </a:r>
            <a:r>
              <a:rPr lang="hu-HU" sz="2000" b="1" dirty="0" err="1"/>
              <a:t>aneurysma</a:t>
            </a:r>
            <a:r>
              <a:rPr lang="hu-HU" sz="2000" b="1" dirty="0"/>
              <a:t>, hátsó </a:t>
            </a:r>
            <a:r>
              <a:rPr lang="hu-HU" sz="2000" b="1" dirty="0" err="1"/>
              <a:t>scala</a:t>
            </a:r>
            <a:r>
              <a:rPr lang="hu-HU" sz="2000" b="1" dirty="0"/>
              <a:t> </a:t>
            </a:r>
            <a:r>
              <a:rPr lang="hu-HU" sz="2000" b="1" dirty="0" err="1"/>
              <a:t>decompressio</a:t>
            </a:r>
            <a:r>
              <a:rPr lang="hu-HU" sz="2000" b="1" dirty="0"/>
              <a:t>,  áthelyezéskor GCS:3</a:t>
            </a:r>
            <a:endParaRPr lang="hu-HU" sz="2000" dirty="0"/>
          </a:p>
        </p:txBody>
      </p:sp>
      <p:pic>
        <p:nvPicPr>
          <p:cNvPr id="5" name="Tartalom helye 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0A85412-A1B7-2322-ABEF-42BCCEC6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34008" r="31494" b="8416"/>
          <a:stretch>
            <a:fillRect/>
          </a:stretch>
        </p:blipFill>
        <p:spPr>
          <a:xfrm>
            <a:off x="742507" y="1429028"/>
            <a:ext cx="10336619" cy="4365716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BD80E15-12C6-D625-8116-72086D63AA83}"/>
              </a:ext>
            </a:extLst>
          </p:cNvPr>
          <p:cNvSpPr txBox="1"/>
          <p:nvPr/>
        </p:nvSpPr>
        <p:spPr>
          <a:xfrm>
            <a:off x="701750" y="404038"/>
            <a:ext cx="1096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Eset N° 04</a:t>
            </a:r>
          </a:p>
        </p:txBody>
      </p:sp>
    </p:spTree>
    <p:extLst>
      <p:ext uri="{BB962C8B-B14F-4D97-AF65-F5344CB8AC3E}">
        <p14:creationId xmlns:p14="http://schemas.microsoft.com/office/powerpoint/2010/main" val="222714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1026CA-67BB-FFBA-CA89-D082D572F9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87123"/>
              </p:ext>
            </p:extLst>
          </p:nvPr>
        </p:nvGraphicFramePr>
        <p:xfrm>
          <a:off x="435935" y="340242"/>
          <a:ext cx="11291777" cy="613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yamatábra: Bekötés 1">
            <a:extLst>
              <a:ext uri="{FF2B5EF4-FFF2-40B4-BE49-F238E27FC236}">
                <a16:creationId xmlns:a16="http://schemas.microsoft.com/office/drawing/2014/main" id="{8C052520-81ED-2116-9199-EDFE2ED44F42}"/>
              </a:ext>
            </a:extLst>
          </p:cNvPr>
          <p:cNvSpPr/>
          <p:nvPr/>
        </p:nvSpPr>
        <p:spPr>
          <a:xfrm>
            <a:off x="4136065" y="1839433"/>
            <a:ext cx="818708" cy="3848985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482B30-861A-2A1D-BC75-0DA43523F503}"/>
              </a:ext>
            </a:extLst>
          </p:cNvPr>
          <p:cNvSpPr txBox="1"/>
          <p:nvPr/>
        </p:nvSpPr>
        <p:spPr>
          <a:xfrm>
            <a:off x="8112645" y="595423"/>
            <a:ext cx="303027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000" b="1" dirty="0"/>
              <a:t>CT rövidült:  T0: 18,75%</a:t>
            </a:r>
          </a:p>
          <a:p>
            <a:r>
              <a:rPr lang="hu-HU" sz="2000" b="1" dirty="0"/>
              <a:t>                            T1: 6,25%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B90D52F8-7CA4-C243-40E5-677CE05DF87A}"/>
              </a:ext>
            </a:extLst>
          </p:cNvPr>
          <p:cNvSpPr/>
          <p:nvPr/>
        </p:nvSpPr>
        <p:spPr>
          <a:xfrm>
            <a:off x="7985051" y="233916"/>
            <a:ext cx="3370521" cy="139286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Hatszög 4">
            <a:extLst>
              <a:ext uri="{FF2B5EF4-FFF2-40B4-BE49-F238E27FC236}">
                <a16:creationId xmlns:a16="http://schemas.microsoft.com/office/drawing/2014/main" id="{9774331A-1ACA-27B3-1A31-0381DDECDF39}"/>
              </a:ext>
            </a:extLst>
          </p:cNvPr>
          <p:cNvSpPr/>
          <p:nvPr/>
        </p:nvSpPr>
        <p:spPr>
          <a:xfrm>
            <a:off x="723014" y="2849526"/>
            <a:ext cx="233916" cy="170120"/>
          </a:xfrm>
          <a:prstGeom prst="hexagon">
            <a:avLst/>
          </a:prstGeom>
          <a:solidFill>
            <a:srgbClr val="F452D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12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CEBC65-2971-5245-B579-A1BC71A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 </a:t>
            </a:r>
            <a:r>
              <a:rPr lang="hu-HU" b="1" dirty="0" err="1"/>
              <a:t>Subarachnoidealis</a:t>
            </a:r>
            <a:r>
              <a:rPr lang="hu-HU" b="1" dirty="0"/>
              <a:t> vérzés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84C7C2-8345-3695-CE7B-D1F5B49F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775637"/>
            <a:ext cx="10843437" cy="4401326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        </a:t>
            </a:r>
          </a:p>
          <a:p>
            <a:pPr marL="0" indent="0">
              <a:buNone/>
            </a:pPr>
            <a:r>
              <a:rPr lang="hu-HU" dirty="0"/>
              <a:t>         </a:t>
            </a:r>
            <a:r>
              <a:rPr lang="hu-HU" b="1" dirty="0"/>
              <a:t>Gyakoriság</a:t>
            </a:r>
            <a:r>
              <a:rPr lang="hu-HU" dirty="0"/>
              <a:t>: -15/100.000 lakós/ év</a:t>
            </a:r>
          </a:p>
          <a:p>
            <a:pPr marL="0" indent="0">
              <a:buNone/>
            </a:pPr>
            <a:r>
              <a:rPr lang="hu-HU" dirty="0"/>
              <a:t>         </a:t>
            </a:r>
            <a:r>
              <a:rPr lang="hu-HU" b="1" dirty="0"/>
              <a:t>Halálozás:   - </a:t>
            </a:r>
            <a:r>
              <a:rPr lang="hu-HU" dirty="0"/>
              <a:t>helyszínen:10-15%, kórházi halálozás:30-40%</a:t>
            </a:r>
          </a:p>
          <a:p>
            <a:pPr marL="0" indent="0">
              <a:buNone/>
            </a:pPr>
            <a:r>
              <a:rPr lang="hu-HU" dirty="0"/>
              <a:t>         </a:t>
            </a:r>
            <a:r>
              <a:rPr lang="hu-HU" b="1" dirty="0"/>
              <a:t>Leggyakoribb: -  </a:t>
            </a:r>
            <a:r>
              <a:rPr lang="hu-HU" dirty="0"/>
              <a:t>40-60 év között, nőknél</a:t>
            </a:r>
          </a:p>
          <a:p>
            <a:pPr marL="0" indent="0">
              <a:buNone/>
            </a:pPr>
            <a:r>
              <a:rPr lang="hu-HU" dirty="0"/>
              <a:t>                        - Túlélők 30%-a maradandó károsodással él</a:t>
            </a:r>
          </a:p>
          <a:p>
            <a:pPr marL="0" indent="0">
              <a:buNone/>
            </a:pPr>
            <a:r>
              <a:rPr lang="hu-HU" dirty="0"/>
              <a:t>                        - 80%-ban </a:t>
            </a:r>
            <a:r>
              <a:rPr lang="hu-HU" dirty="0" err="1"/>
              <a:t>aneurysma</a:t>
            </a:r>
            <a:r>
              <a:rPr lang="hu-HU" dirty="0"/>
              <a:t> </a:t>
            </a:r>
            <a:r>
              <a:rPr lang="hu-HU" dirty="0" err="1"/>
              <a:t>ruptura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56B5008-1279-98A4-2300-54A77087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4D2383-B3D3-2BC6-6F79-206F42F5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9355"/>
            <a:ext cx="1915886" cy="25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8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8CDE62-F4AD-8A77-285A-944469223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307980"/>
              </p:ext>
            </p:extLst>
          </p:nvPr>
        </p:nvGraphicFramePr>
        <p:xfrm>
          <a:off x="428849" y="154172"/>
          <a:ext cx="11585942" cy="654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yamatábra: Bekötés 2">
            <a:extLst>
              <a:ext uri="{FF2B5EF4-FFF2-40B4-BE49-F238E27FC236}">
                <a16:creationId xmlns:a16="http://schemas.microsoft.com/office/drawing/2014/main" id="{10E0933C-4D6C-7A4B-7FD1-7A1A24DF87F1}"/>
              </a:ext>
            </a:extLst>
          </p:cNvPr>
          <p:cNvSpPr/>
          <p:nvPr/>
        </p:nvSpPr>
        <p:spPr>
          <a:xfrm>
            <a:off x="2519917" y="1967023"/>
            <a:ext cx="712382" cy="3615070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21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C8B084-4B84-1A11-A2C6-86FEEA0F0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37018"/>
              </p:ext>
            </p:extLst>
          </p:nvPr>
        </p:nvGraphicFramePr>
        <p:xfrm>
          <a:off x="900223" y="606056"/>
          <a:ext cx="10870019" cy="567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yamatábra: Bekötés 2">
            <a:extLst>
              <a:ext uri="{FF2B5EF4-FFF2-40B4-BE49-F238E27FC236}">
                <a16:creationId xmlns:a16="http://schemas.microsoft.com/office/drawing/2014/main" id="{86C5F024-9983-DC4C-F67F-439D2F5E340E}"/>
              </a:ext>
            </a:extLst>
          </p:cNvPr>
          <p:cNvSpPr/>
          <p:nvPr/>
        </p:nvSpPr>
        <p:spPr>
          <a:xfrm>
            <a:off x="2860158" y="1967023"/>
            <a:ext cx="595424" cy="38277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olyamatábra: Bekötés 3">
            <a:extLst>
              <a:ext uri="{FF2B5EF4-FFF2-40B4-BE49-F238E27FC236}">
                <a16:creationId xmlns:a16="http://schemas.microsoft.com/office/drawing/2014/main" id="{7271A0DF-DFD8-DBA2-7642-BF5E084F03E0}"/>
              </a:ext>
            </a:extLst>
          </p:cNvPr>
          <p:cNvSpPr/>
          <p:nvPr/>
        </p:nvSpPr>
        <p:spPr>
          <a:xfrm>
            <a:off x="4820092" y="1967022"/>
            <a:ext cx="595425" cy="38277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C7D2B603-E2C9-7F48-E844-91C77F1963E7}"/>
              </a:ext>
            </a:extLst>
          </p:cNvPr>
          <p:cNvSpPr/>
          <p:nvPr/>
        </p:nvSpPr>
        <p:spPr>
          <a:xfrm>
            <a:off x="8438706" y="1967022"/>
            <a:ext cx="701748" cy="38277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A7A8621B-78FF-E667-F598-E1A419D28925}"/>
              </a:ext>
            </a:extLst>
          </p:cNvPr>
          <p:cNvSpPr/>
          <p:nvPr/>
        </p:nvSpPr>
        <p:spPr>
          <a:xfrm>
            <a:off x="9112102" y="1967022"/>
            <a:ext cx="701748" cy="38277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EE2EC29A-DF05-3F9F-FAFC-8C02BA313FD6}"/>
              </a:ext>
            </a:extLst>
          </p:cNvPr>
          <p:cNvSpPr/>
          <p:nvPr/>
        </p:nvSpPr>
        <p:spPr>
          <a:xfrm>
            <a:off x="10933814" y="1967022"/>
            <a:ext cx="701748" cy="38277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2545CB0-35B3-BA95-1680-E0774F987699}"/>
              </a:ext>
            </a:extLst>
          </p:cNvPr>
          <p:cNvSpPr txBox="1"/>
          <p:nvPr/>
        </p:nvSpPr>
        <p:spPr>
          <a:xfrm>
            <a:off x="8357191" y="701338"/>
            <a:ext cx="257662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000" b="1" dirty="0"/>
              <a:t>CT rövidült     T0:75%</a:t>
            </a:r>
          </a:p>
          <a:p>
            <a:r>
              <a:rPr lang="hu-HU" sz="2000" b="1" dirty="0"/>
              <a:t>                             T1:75%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F8E3949-2BDD-C3DC-35C2-409A7B8DCD13}"/>
              </a:ext>
            </a:extLst>
          </p:cNvPr>
          <p:cNvSpPr/>
          <p:nvPr/>
        </p:nvSpPr>
        <p:spPr>
          <a:xfrm>
            <a:off x="8059479" y="467833"/>
            <a:ext cx="3232298" cy="11483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888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1C94B2-0D79-E441-20E2-05288FF05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084036"/>
              </p:ext>
            </p:extLst>
          </p:nvPr>
        </p:nvGraphicFramePr>
        <p:xfrm>
          <a:off x="882502" y="967563"/>
          <a:ext cx="10898372" cy="558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yamatábra: Bekötés 2">
            <a:extLst>
              <a:ext uri="{FF2B5EF4-FFF2-40B4-BE49-F238E27FC236}">
                <a16:creationId xmlns:a16="http://schemas.microsoft.com/office/drawing/2014/main" id="{D98E662C-CBD2-4CF8-F30B-22FDD42302A3}"/>
              </a:ext>
            </a:extLst>
          </p:cNvPr>
          <p:cNvSpPr/>
          <p:nvPr/>
        </p:nvSpPr>
        <p:spPr>
          <a:xfrm>
            <a:off x="2838893" y="2041451"/>
            <a:ext cx="627322" cy="3848987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olyamatábra: Bekötés 3">
            <a:extLst>
              <a:ext uri="{FF2B5EF4-FFF2-40B4-BE49-F238E27FC236}">
                <a16:creationId xmlns:a16="http://schemas.microsoft.com/office/drawing/2014/main" id="{64E81E55-8F61-B27A-3F91-870C60A1D29B}"/>
              </a:ext>
            </a:extLst>
          </p:cNvPr>
          <p:cNvSpPr/>
          <p:nvPr/>
        </p:nvSpPr>
        <p:spPr>
          <a:xfrm>
            <a:off x="4731487" y="2041451"/>
            <a:ext cx="691119" cy="3848986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3F5A0EA5-CC70-1E99-5652-6BBB34521736}"/>
              </a:ext>
            </a:extLst>
          </p:cNvPr>
          <p:cNvSpPr/>
          <p:nvPr/>
        </p:nvSpPr>
        <p:spPr>
          <a:xfrm>
            <a:off x="8559206" y="1967022"/>
            <a:ext cx="691119" cy="3923415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A62CB51A-8E7C-FC45-FCBB-31AE31A57D60}"/>
              </a:ext>
            </a:extLst>
          </p:cNvPr>
          <p:cNvSpPr/>
          <p:nvPr/>
        </p:nvSpPr>
        <p:spPr>
          <a:xfrm>
            <a:off x="9250326" y="1967022"/>
            <a:ext cx="680483" cy="3923415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DF30EA66-7753-0695-B1BF-DC5C027650DD}"/>
              </a:ext>
            </a:extLst>
          </p:cNvPr>
          <p:cNvSpPr/>
          <p:nvPr/>
        </p:nvSpPr>
        <p:spPr>
          <a:xfrm>
            <a:off x="11100390" y="1967022"/>
            <a:ext cx="680484" cy="3923415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71FEF70-CE36-BC8C-EA5D-3A6D9FA587A0}"/>
              </a:ext>
            </a:extLst>
          </p:cNvPr>
          <p:cNvSpPr txBox="1"/>
          <p:nvPr/>
        </p:nvSpPr>
        <p:spPr>
          <a:xfrm>
            <a:off x="7819549" y="569567"/>
            <a:ext cx="3270209" cy="646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    MCF növekedett T0: 25%</a:t>
            </a:r>
          </a:p>
          <a:p>
            <a:r>
              <a:rPr lang="hu-HU" sz="1800" b="1" kern="1200" dirty="0">
                <a:latin typeface="+mn-lt"/>
                <a:ea typeface="+mn-ea"/>
                <a:cs typeface="+mn-cs"/>
              </a:rPr>
              <a:t>                                    T1: 56,27%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9862EBF-3979-C063-1F82-0560F798AB00}"/>
              </a:ext>
            </a:extLst>
          </p:cNvPr>
          <p:cNvSpPr/>
          <p:nvPr/>
        </p:nvSpPr>
        <p:spPr>
          <a:xfrm>
            <a:off x="7602278" y="111643"/>
            <a:ext cx="3689497" cy="14821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61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CF8A74-C303-CEC4-747A-D877A6A43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626508"/>
              </p:ext>
            </p:extLst>
          </p:nvPr>
        </p:nvGraphicFramePr>
        <p:xfrm>
          <a:off x="423530" y="393404"/>
          <a:ext cx="11196083" cy="59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yamatábra: Bekötés 2">
            <a:extLst>
              <a:ext uri="{FF2B5EF4-FFF2-40B4-BE49-F238E27FC236}">
                <a16:creationId xmlns:a16="http://schemas.microsoft.com/office/drawing/2014/main" id="{933E1C95-1DCC-6BEF-828D-0775A6D08E06}"/>
              </a:ext>
            </a:extLst>
          </p:cNvPr>
          <p:cNvSpPr/>
          <p:nvPr/>
        </p:nvSpPr>
        <p:spPr>
          <a:xfrm>
            <a:off x="2307264" y="1584250"/>
            <a:ext cx="733647" cy="3987209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olyamatábra: Bekötés 3">
            <a:extLst>
              <a:ext uri="{FF2B5EF4-FFF2-40B4-BE49-F238E27FC236}">
                <a16:creationId xmlns:a16="http://schemas.microsoft.com/office/drawing/2014/main" id="{D0A7E4E3-9524-6DAE-7005-DDC4513AF1CF}"/>
              </a:ext>
            </a:extLst>
          </p:cNvPr>
          <p:cNvSpPr/>
          <p:nvPr/>
        </p:nvSpPr>
        <p:spPr>
          <a:xfrm>
            <a:off x="4295554" y="1584251"/>
            <a:ext cx="629092" cy="3987208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578627F4-3D32-9EE3-AAE3-31C2FC3A47B9}"/>
              </a:ext>
            </a:extLst>
          </p:cNvPr>
          <p:cNvSpPr/>
          <p:nvPr/>
        </p:nvSpPr>
        <p:spPr>
          <a:xfrm>
            <a:off x="8238079" y="1584250"/>
            <a:ext cx="701939" cy="3987207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6088E023-173A-D24F-CF85-E34A7E0F1EE8}"/>
              </a:ext>
            </a:extLst>
          </p:cNvPr>
          <p:cNvSpPr/>
          <p:nvPr/>
        </p:nvSpPr>
        <p:spPr>
          <a:xfrm>
            <a:off x="8940019" y="1584251"/>
            <a:ext cx="701939" cy="3987208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CA85C0DD-8ED1-0C30-F913-40B3C7647639}"/>
              </a:ext>
            </a:extLst>
          </p:cNvPr>
          <p:cNvSpPr/>
          <p:nvPr/>
        </p:nvSpPr>
        <p:spPr>
          <a:xfrm>
            <a:off x="10823754" y="1584251"/>
            <a:ext cx="701939" cy="3987208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2ED70F-F47C-16E1-8496-AC359D84A8C0}"/>
              </a:ext>
            </a:extLst>
          </p:cNvPr>
          <p:cNvSpPr txBox="1"/>
          <p:nvPr/>
        </p:nvSpPr>
        <p:spPr>
          <a:xfrm>
            <a:off x="8708065" y="510363"/>
            <a:ext cx="26581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CT rövidült T0: 62,5%</a:t>
            </a:r>
          </a:p>
          <a:p>
            <a:r>
              <a:rPr lang="hu-HU" b="1" dirty="0"/>
              <a:t>                         T1: 50%</a:t>
            </a:r>
          </a:p>
        </p:txBody>
      </p:sp>
      <p:sp>
        <p:nvSpPr>
          <p:cNvPr id="9" name="Folyamatábra: Bekötés 8">
            <a:extLst>
              <a:ext uri="{FF2B5EF4-FFF2-40B4-BE49-F238E27FC236}">
                <a16:creationId xmlns:a16="http://schemas.microsoft.com/office/drawing/2014/main" id="{3EEF985E-A9CC-6B38-E3E2-1284FA83FD53}"/>
              </a:ext>
            </a:extLst>
          </p:cNvPr>
          <p:cNvSpPr/>
          <p:nvPr/>
        </p:nvSpPr>
        <p:spPr>
          <a:xfrm>
            <a:off x="8229600" y="287079"/>
            <a:ext cx="3296093" cy="1095153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20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23A04C-2AF2-D5BA-745E-4A2AAA973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465996"/>
              </p:ext>
            </p:extLst>
          </p:nvPr>
        </p:nvGraphicFramePr>
        <p:xfrm>
          <a:off x="574158" y="917207"/>
          <a:ext cx="10972800" cy="502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3FF6C6D9-EEA8-56DD-DCEA-86AAF412CCF6}"/>
              </a:ext>
            </a:extLst>
          </p:cNvPr>
          <p:cNvSpPr txBox="1"/>
          <p:nvPr/>
        </p:nvSpPr>
        <p:spPr>
          <a:xfrm>
            <a:off x="723015" y="5082363"/>
            <a:ext cx="63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mm</a:t>
            </a:r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4BD61316-583C-E786-BBB3-4793272C39C8}"/>
              </a:ext>
            </a:extLst>
          </p:cNvPr>
          <p:cNvSpPr/>
          <p:nvPr/>
        </p:nvSpPr>
        <p:spPr>
          <a:xfrm>
            <a:off x="2402959" y="1881963"/>
            <a:ext cx="786808" cy="337052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E0412BBE-C9A6-F562-E719-566BC9D139C5}"/>
              </a:ext>
            </a:extLst>
          </p:cNvPr>
          <p:cNvSpPr/>
          <p:nvPr/>
        </p:nvSpPr>
        <p:spPr>
          <a:xfrm>
            <a:off x="10709439" y="1863247"/>
            <a:ext cx="637955" cy="3423131"/>
          </a:xfrm>
          <a:prstGeom prst="flowChartConnector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259603-BE81-18B1-4BAC-F6D8A9A51CC2}"/>
              </a:ext>
            </a:extLst>
          </p:cNvPr>
          <p:cNvSpPr txBox="1"/>
          <p:nvPr/>
        </p:nvSpPr>
        <p:spPr>
          <a:xfrm>
            <a:off x="7983755" y="746275"/>
            <a:ext cx="33636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MCF növekedett T0:25%</a:t>
            </a:r>
          </a:p>
          <a:p>
            <a:r>
              <a:rPr lang="hu-H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T1: 50%</a:t>
            </a:r>
          </a:p>
        </p:txBody>
      </p:sp>
      <p:sp>
        <p:nvSpPr>
          <p:cNvPr id="8" name="Folyamatábra: Bekötés 7">
            <a:extLst>
              <a:ext uri="{FF2B5EF4-FFF2-40B4-BE49-F238E27FC236}">
                <a16:creationId xmlns:a16="http://schemas.microsoft.com/office/drawing/2014/main" id="{33BB75E4-7C88-3110-C70A-D45575D29C35}"/>
              </a:ext>
            </a:extLst>
          </p:cNvPr>
          <p:cNvSpPr/>
          <p:nvPr/>
        </p:nvSpPr>
        <p:spPr>
          <a:xfrm>
            <a:off x="7357729" y="446566"/>
            <a:ext cx="4508205" cy="1158949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670722-46A2-28CC-2A07-3755255D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05C79F-1107-6F2E-DE01-604871D8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868" y="1690688"/>
            <a:ext cx="9814931" cy="4486275"/>
          </a:xfrm>
        </p:spPr>
        <p:txBody>
          <a:bodyPr/>
          <a:lstStyle/>
          <a:p>
            <a:endParaRPr lang="hu-HU" dirty="0"/>
          </a:p>
          <a:p>
            <a:r>
              <a:rPr lang="hu-HU" b="1" dirty="0"/>
              <a:t>16 </a:t>
            </a:r>
            <a:r>
              <a:rPr lang="hu-HU" dirty="0"/>
              <a:t>betegből </a:t>
            </a:r>
            <a:r>
              <a:rPr lang="hu-HU" b="1" dirty="0"/>
              <a:t>7 betegnél </a:t>
            </a:r>
            <a:r>
              <a:rPr lang="hu-HU" dirty="0"/>
              <a:t>észleltünk </a:t>
            </a:r>
            <a:r>
              <a:rPr lang="hu-HU" b="1" dirty="0"/>
              <a:t>GCS 10 alatti</a:t>
            </a:r>
          </a:p>
          <a:p>
            <a:pPr marL="0" indent="0">
              <a:buNone/>
            </a:pPr>
            <a:r>
              <a:rPr lang="hu-HU" dirty="0"/>
              <a:t>    tudatállapotot;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4 beteget </a:t>
            </a:r>
            <a:r>
              <a:rPr lang="hu-HU" dirty="0"/>
              <a:t>veszítettünk el,  2 beteget a 6. napon, 1 beteget a</a:t>
            </a:r>
          </a:p>
          <a:p>
            <a:pPr marL="0" indent="0">
              <a:buNone/>
            </a:pPr>
            <a:r>
              <a:rPr lang="hu-HU" dirty="0"/>
              <a:t>    8. napon, 1 beteget a 14. napon;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5 betegnél </a:t>
            </a:r>
            <a:r>
              <a:rPr lang="hu-HU" dirty="0"/>
              <a:t>észleltük </a:t>
            </a:r>
            <a:r>
              <a:rPr lang="hu-HU" b="1" dirty="0"/>
              <a:t>DCI</a:t>
            </a:r>
            <a:r>
              <a:rPr lang="hu-HU" dirty="0"/>
              <a:t> tüneteinek kialakulását;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7CB63-7672-0732-8D54-B5A353D2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4827"/>
            <a:ext cx="1538867" cy="20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BB8DF22-BE71-26AA-D37E-09FBC41F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1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0AD44-93D4-26A6-A803-16631FBA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/>
          <a:lstStyle/>
          <a:p>
            <a:pPr algn="ctr"/>
            <a:r>
              <a:rPr lang="hu-HU" b="1"/>
              <a:t>Eredmények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C48D0A-4A01-3328-B303-056B3878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859"/>
            <a:ext cx="10515600" cy="4263103"/>
          </a:xfrm>
        </p:spPr>
        <p:txBody>
          <a:bodyPr/>
          <a:lstStyle/>
          <a:p>
            <a:r>
              <a:rPr lang="hu-HU" dirty="0"/>
              <a:t>A betegek </a:t>
            </a:r>
            <a:r>
              <a:rPr lang="hu-HU" b="1" dirty="0"/>
              <a:t>37,5%-</a:t>
            </a:r>
            <a:r>
              <a:rPr lang="hu-HU" b="1" dirty="0" err="1"/>
              <a:t>nál</a:t>
            </a:r>
            <a:r>
              <a:rPr lang="hu-HU" b="1" dirty="0"/>
              <a:t> </a:t>
            </a:r>
            <a:r>
              <a:rPr lang="hu-HU" dirty="0"/>
              <a:t>észleltük rossz funkcionális kimenetelt,     (</a:t>
            </a:r>
            <a:r>
              <a:rPr lang="hu-HU" dirty="0" err="1"/>
              <a:t>mRS</a:t>
            </a:r>
            <a:r>
              <a:rPr lang="hu-HU" dirty="0"/>
              <a:t>: 3 felett, GOS-s:4 alatt);</a:t>
            </a:r>
          </a:p>
          <a:p>
            <a:r>
              <a:rPr lang="hu-HU" dirty="0"/>
              <a:t>Ebben a betegcsoportban </a:t>
            </a:r>
            <a:r>
              <a:rPr lang="hu-HU" b="1" dirty="0"/>
              <a:t>EX-, IN-, FIB-MCF </a:t>
            </a:r>
            <a:r>
              <a:rPr lang="hu-HU" dirty="0"/>
              <a:t>értékek </a:t>
            </a:r>
            <a:r>
              <a:rPr lang="hu-HU" b="1" dirty="0"/>
              <a:t>50%, 66,6%, 83,33%-s</a:t>
            </a:r>
            <a:r>
              <a:rPr lang="hu-HU" dirty="0"/>
              <a:t> növekedést mutattak;</a:t>
            </a:r>
          </a:p>
          <a:p>
            <a:r>
              <a:rPr lang="hu-HU" b="1" dirty="0"/>
              <a:t>DCI tüneteit </a:t>
            </a:r>
            <a:r>
              <a:rPr lang="hu-HU" dirty="0"/>
              <a:t>mutató betegeknél szintén észleltük  </a:t>
            </a:r>
            <a:r>
              <a:rPr lang="hu-HU" b="1" dirty="0"/>
              <a:t>az EX-, IN-FIB-</a:t>
            </a:r>
            <a:r>
              <a:rPr lang="hu-HU" dirty="0"/>
              <a:t>MCF értékek növekedését </a:t>
            </a:r>
            <a:r>
              <a:rPr lang="hu-HU" b="1" dirty="0"/>
              <a:t>60%, 60%, 40%-</a:t>
            </a:r>
            <a:r>
              <a:rPr lang="hu-HU" dirty="0"/>
              <a:t>ban;</a:t>
            </a:r>
          </a:p>
          <a:p>
            <a:r>
              <a:rPr lang="hu-HU" b="1" dirty="0"/>
              <a:t>Kedvező funkcionális </a:t>
            </a:r>
            <a:r>
              <a:rPr lang="hu-HU" dirty="0"/>
              <a:t>kimenetel mellett az </a:t>
            </a:r>
            <a:r>
              <a:rPr lang="hu-HU" b="1" dirty="0"/>
              <a:t>EX-, IN-, FIB- MCF </a:t>
            </a:r>
            <a:r>
              <a:rPr lang="hu-HU" dirty="0"/>
              <a:t>érték növekedése kisebb százalékban volt kimutatható</a:t>
            </a:r>
            <a:r>
              <a:rPr lang="hu-HU" b="1" dirty="0"/>
              <a:t>: 22,22%, 44,44%,  22,22%;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C8A5D-F53B-F126-E1B0-B2D3A524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03973"/>
            <a:ext cx="1084520" cy="1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DEA4486-D6F3-84C7-61CB-5B3255E2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50" y="0"/>
            <a:ext cx="1457229" cy="18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3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45DB7-A4BB-B648-0FD8-0859E255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BCE426-0C05-1028-5884-B29224FF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584" y="1488558"/>
            <a:ext cx="10164216" cy="4253023"/>
          </a:xfrm>
        </p:spPr>
        <p:txBody>
          <a:bodyPr>
            <a:normAutofit lnSpcReduction="10000"/>
          </a:bodyPr>
          <a:lstStyle/>
          <a:p>
            <a:r>
              <a:rPr lang="hu-HU" b="1" dirty="0" err="1"/>
              <a:t>Hiperkoagulabilitás</a:t>
            </a:r>
            <a:r>
              <a:rPr lang="hu-HU" dirty="0"/>
              <a:t> összefüggésben állhat:</a:t>
            </a:r>
          </a:p>
          <a:p>
            <a:pPr marL="0" indent="0">
              <a:buNone/>
            </a:pPr>
            <a:r>
              <a:rPr lang="hu-HU" dirty="0"/>
              <a:t>              - a rosszabb neurológiai státusszal</a:t>
            </a:r>
          </a:p>
          <a:p>
            <a:pPr marL="0" indent="0">
              <a:buNone/>
            </a:pPr>
            <a:r>
              <a:rPr lang="hu-HU" dirty="0"/>
              <a:t>              - a rosszabb kimenetellel;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Hipercoagulabilitás</a:t>
            </a:r>
            <a:r>
              <a:rPr lang="hu-HU" dirty="0"/>
              <a:t> </a:t>
            </a:r>
            <a:r>
              <a:rPr lang="hu-HU" b="1" dirty="0"/>
              <a:t>egyéb kritikus állapotokban </a:t>
            </a:r>
            <a:r>
              <a:rPr lang="hu-HU" dirty="0"/>
              <a:t>is megjelenhet;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További vizsgálatok </a:t>
            </a:r>
            <a:r>
              <a:rPr lang="hu-HU" dirty="0"/>
              <a:t>szükségesek a SAH és az alvadási státusz</a:t>
            </a:r>
          </a:p>
          <a:p>
            <a:pPr marL="0" indent="0">
              <a:buNone/>
            </a:pPr>
            <a:r>
              <a:rPr lang="hu-HU" dirty="0"/>
              <a:t>   változása közötti összefüggések felderítésében;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8D5FA-DA09-9A86-B153-632FB913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263115"/>
            <a:ext cx="1189582" cy="15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2E3AC3B-2ACD-6736-553D-4D808F79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0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2A16D9-33B1-19B8-A983-CCEBBE806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1737"/>
            <a:ext cx="10515600" cy="5385226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600" b="1" dirty="0"/>
              <a:t>Köszönöm a figyelmet!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F5DF86-D19F-F9C2-5FB3-13D7E976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3362"/>
            <a:ext cx="2860157" cy="38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8AE0C74-9CDE-FA50-E0DB-7BD267BF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65" y="0"/>
            <a:ext cx="3020215" cy="37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3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629FD-D104-4B81-36A4-131FAA02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Delayed</a:t>
            </a:r>
            <a:r>
              <a:rPr lang="hu-HU" b="1" dirty="0"/>
              <a:t> </a:t>
            </a:r>
            <a:r>
              <a:rPr lang="hu-HU" b="1" dirty="0" err="1"/>
              <a:t>Cerebral</a:t>
            </a:r>
            <a:r>
              <a:rPr lang="hu-HU" b="1" dirty="0"/>
              <a:t> </a:t>
            </a:r>
            <a:r>
              <a:rPr lang="hu-HU" b="1" dirty="0" err="1"/>
              <a:t>Ischaemia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8721C2-6E22-F292-57D0-C23FA74E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042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Kezelt betegek </a:t>
            </a:r>
            <a:r>
              <a:rPr lang="hu-HU" b="1" dirty="0"/>
              <a:t>30%-</a:t>
            </a:r>
            <a:r>
              <a:rPr lang="hu-HU" dirty="0" err="1"/>
              <a:t>nál</a:t>
            </a:r>
            <a:r>
              <a:rPr lang="hu-HU" dirty="0"/>
              <a:t> alakul ki DCI  (</a:t>
            </a:r>
            <a:r>
              <a:rPr lang="hu-HU" dirty="0" err="1"/>
              <a:t>Deleyed</a:t>
            </a:r>
            <a:r>
              <a:rPr lang="hu-HU" dirty="0"/>
              <a:t> </a:t>
            </a:r>
            <a:r>
              <a:rPr lang="hu-HU" dirty="0" err="1"/>
              <a:t>Cerebral</a:t>
            </a:r>
            <a:r>
              <a:rPr lang="hu-HU" dirty="0"/>
              <a:t> </a:t>
            </a:r>
            <a:r>
              <a:rPr lang="hu-HU" dirty="0" err="1"/>
              <a:t>Ischaemia</a:t>
            </a:r>
            <a:r>
              <a:rPr lang="hu-HU" dirty="0"/>
              <a:t>) </a:t>
            </a:r>
          </a:p>
          <a:p>
            <a:pPr marL="0" indent="0">
              <a:buNone/>
            </a:pPr>
            <a:r>
              <a:rPr lang="hu-HU" dirty="0"/>
              <a:t>                    -  jellemzően a 4-10. nap között </a:t>
            </a:r>
          </a:p>
          <a:p>
            <a:pPr marL="0" indent="0">
              <a:buNone/>
            </a:pPr>
            <a:r>
              <a:rPr lang="hu-HU" dirty="0"/>
              <a:t>                    -  neurológiai státusz romlása: GCS </a:t>
            </a:r>
            <a:r>
              <a:rPr lang="hu-HU" sz="3000" dirty="0"/>
              <a:t>↓</a:t>
            </a:r>
            <a:r>
              <a:rPr lang="hu-HU" sz="2600" dirty="0"/>
              <a:t>2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            -  képalkotó(MRI), DSA: </a:t>
            </a:r>
            <a:r>
              <a:rPr lang="hu-HU" dirty="0" err="1"/>
              <a:t>ischaemias</a:t>
            </a:r>
            <a:r>
              <a:rPr lang="hu-HU" dirty="0"/>
              <a:t> területek, </a:t>
            </a:r>
            <a:r>
              <a:rPr lang="hu-HU" dirty="0" err="1"/>
              <a:t>vasospasmus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            -  multifaktoriális eredet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2D257-9BE5-4702-283E-BD538B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9355"/>
            <a:ext cx="1915886" cy="25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D31827F-CC91-1892-F9E2-A4A322F7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4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C7037B-0558-C424-9ED1-4D4C5037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1" y="252924"/>
            <a:ext cx="9451015" cy="53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396ECCB-3E6A-BD26-2DA2-7FF829FD38C2}"/>
              </a:ext>
            </a:extLst>
          </p:cNvPr>
          <p:cNvSpPr txBox="1"/>
          <p:nvPr/>
        </p:nvSpPr>
        <p:spPr>
          <a:xfrm>
            <a:off x="5348176" y="6273225"/>
            <a:ext cx="6584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82828"/>
                </a:solidFill>
                <a:effectLst/>
                <a:latin typeface="ThinSpaceFallback"/>
              </a:rPr>
              <a:t>Delayed Cerebral Ischemia After Subarachnoid Hemorrhage: Is There a Relevant Experimental Model? A Systematic Review of Preclinical Literature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018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9F6ED7-F4B5-E603-CCAC-38BE2184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Tervezett vizsgálat irodalom háttere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B69BEC-7327-2F7F-9491-E2D993D70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SAV betegek jelentős része progresszív </a:t>
            </a:r>
            <a:r>
              <a:rPr lang="hu-HU" dirty="0" err="1"/>
              <a:t>hiperkoagulabilitást</a:t>
            </a:r>
            <a:r>
              <a:rPr lang="hu-HU" dirty="0"/>
              <a:t> mutat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Hiperkoagulabilitás</a:t>
            </a:r>
            <a:r>
              <a:rPr lang="hu-HU" dirty="0"/>
              <a:t> összefüggést mutat a rosszabb neurológiai</a:t>
            </a:r>
          </a:p>
          <a:p>
            <a:pPr marL="0" indent="0">
              <a:buNone/>
            </a:pPr>
            <a:r>
              <a:rPr lang="hu-HU" dirty="0"/>
              <a:t>   kimenetellel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8F9A72-5981-D067-D47F-D0D44D11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154"/>
            <a:ext cx="1743739" cy="23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4ED804C-0FDC-29E8-96B7-3B348667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21772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8D8D363-C2D3-31CD-A330-3633F74B07F2}"/>
              </a:ext>
            </a:extLst>
          </p:cNvPr>
          <p:cNvSpPr txBox="1"/>
          <p:nvPr/>
        </p:nvSpPr>
        <p:spPr>
          <a:xfrm>
            <a:off x="5103025" y="4848023"/>
            <a:ext cx="66666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u="sng" dirty="0" err="1">
                <a:hlinkClick r:id="rId4"/>
              </a:rPr>
              <a:t>Increased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blood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coagulation</a:t>
            </a:r>
            <a:r>
              <a:rPr lang="hu-HU" sz="1200" u="sng" dirty="0">
                <a:hlinkClick r:id="rId4"/>
              </a:rPr>
              <a:t> is </a:t>
            </a:r>
            <a:r>
              <a:rPr lang="hu-HU" sz="1200" u="sng" dirty="0" err="1">
                <a:hlinkClick r:id="rId4"/>
              </a:rPr>
              <a:t>associated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with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poor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neurological</a:t>
            </a:r>
            <a:r>
              <a:rPr lang="hu-HU" sz="1200" u="sng" dirty="0">
                <a:hlinkClick r:id="rId4"/>
              </a:rPr>
              <a:t> </a:t>
            </a:r>
            <a:r>
              <a:rPr lang="hu-HU" sz="1200" u="sng" dirty="0" err="1">
                <a:hlinkClick r:id="rId4"/>
              </a:rPr>
              <a:t>outcome</a:t>
            </a:r>
            <a:r>
              <a:rPr lang="hu-HU" sz="1200" u="sng" dirty="0">
                <a:hlinkClick r:id="rId4"/>
              </a:rPr>
              <a:t> in </a:t>
            </a:r>
            <a:r>
              <a:rPr lang="hu-HU" sz="1200" u="sng" dirty="0" err="1">
                <a:hlinkClick r:id="rId4"/>
              </a:rPr>
              <a:t>aneurysmal</a:t>
            </a:r>
            <a:r>
              <a:rPr lang="hu-HU" sz="1200" u="sng" dirty="0">
                <a:hlinkClick r:id="rId4"/>
              </a:rPr>
              <a:t> </a:t>
            </a:r>
            <a:r>
              <a:rPr lang="hu-HU" sz="1200" b="1" u="sng" dirty="0" err="1">
                <a:hlinkClick r:id="rId4"/>
              </a:rPr>
              <a:t>subarachnoid</a:t>
            </a:r>
            <a:r>
              <a:rPr lang="hu-HU" sz="1200" u="sng" dirty="0">
                <a:hlinkClick r:id="rId4"/>
              </a:rPr>
              <a:t> </a:t>
            </a:r>
            <a:r>
              <a:rPr lang="hu-HU" sz="1200" b="1" u="sng" dirty="0" err="1">
                <a:hlinkClick r:id="rId4"/>
              </a:rPr>
              <a:t>hemorrhage</a:t>
            </a:r>
            <a:r>
              <a:rPr lang="hu-HU" sz="1200" u="sng" dirty="0">
                <a:hlinkClick r:id="rId4"/>
              </a:rPr>
              <a:t>.</a:t>
            </a:r>
            <a:endParaRPr lang="hu-HU" sz="1200" dirty="0"/>
          </a:p>
          <a:p>
            <a:r>
              <a:rPr lang="hu-HU" sz="1200" dirty="0"/>
              <a:t>J </a:t>
            </a:r>
            <a:r>
              <a:rPr lang="hu-HU" sz="1200" dirty="0" err="1"/>
              <a:t>Neurol</a:t>
            </a:r>
            <a:r>
              <a:rPr lang="hu-HU" sz="1200" dirty="0"/>
              <a:t> </a:t>
            </a:r>
            <a:r>
              <a:rPr lang="hu-HU" sz="1200" dirty="0" err="1"/>
              <a:t>Sci</a:t>
            </a:r>
            <a:r>
              <a:rPr lang="hu-HU" sz="1200" dirty="0"/>
              <a:t>. 2024 Mar 15;458:122943.. </a:t>
            </a:r>
            <a:r>
              <a:rPr lang="hu-HU" sz="1200" dirty="0" err="1"/>
              <a:t>doi</a:t>
            </a:r>
            <a:r>
              <a:rPr lang="hu-HU" sz="1200" dirty="0"/>
              <a:t>: 10.1016/j.jns.2024.122943. </a:t>
            </a:r>
            <a:r>
              <a:rPr lang="hu-HU" sz="1200" dirty="0" err="1"/>
              <a:t>Epub</a:t>
            </a:r>
            <a:r>
              <a:rPr lang="hu-HU" sz="1200" dirty="0"/>
              <a:t> 2024 </a:t>
            </a:r>
            <a:r>
              <a:rPr lang="hu-HU" sz="1200" dirty="0" err="1"/>
              <a:t>Feb</a:t>
            </a:r>
            <a:r>
              <a:rPr lang="hu-HU" sz="1200" dirty="0"/>
              <a:t> 23.PMID: 38422781</a:t>
            </a:r>
          </a:p>
          <a:p>
            <a:endParaRPr lang="hu-HU" sz="1200" u="sng" dirty="0">
              <a:hlinkClick r:id="rId5"/>
            </a:endParaRPr>
          </a:p>
          <a:p>
            <a:r>
              <a:rPr lang="hu-HU" sz="1200" u="sng" dirty="0" err="1">
                <a:hlinkClick r:id="rId5"/>
              </a:rPr>
              <a:t>Prospective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Longitudinal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Evaluation</a:t>
            </a:r>
            <a:r>
              <a:rPr lang="hu-HU" sz="1200" u="sng" dirty="0">
                <a:hlinkClick r:id="rId5"/>
              </a:rPr>
              <a:t> of </a:t>
            </a:r>
            <a:r>
              <a:rPr lang="hu-HU" sz="1200" u="sng" dirty="0" err="1">
                <a:hlinkClick r:id="rId5"/>
              </a:rPr>
              <a:t>Coagulation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with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Novel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Thromboelastography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Technology</a:t>
            </a:r>
            <a:r>
              <a:rPr lang="hu-HU" sz="1200" u="sng" dirty="0">
                <a:hlinkClick r:id="rId5"/>
              </a:rPr>
              <a:t> in </a:t>
            </a:r>
          </a:p>
          <a:p>
            <a:r>
              <a:rPr lang="hu-HU" sz="1200" u="sng" dirty="0" err="1">
                <a:hlinkClick r:id="rId5"/>
              </a:rPr>
              <a:t>Patients</a:t>
            </a:r>
            <a:r>
              <a:rPr lang="hu-HU" sz="1200" u="sng" dirty="0">
                <a:hlinkClick r:id="rId5"/>
              </a:rPr>
              <a:t> </a:t>
            </a:r>
            <a:r>
              <a:rPr lang="hu-HU" sz="1200" u="sng" dirty="0" err="1">
                <a:hlinkClick r:id="rId5"/>
              </a:rPr>
              <a:t>After</a:t>
            </a:r>
            <a:r>
              <a:rPr lang="hu-HU" sz="1200" u="sng" dirty="0">
                <a:hlinkClick r:id="rId5"/>
              </a:rPr>
              <a:t> </a:t>
            </a:r>
            <a:r>
              <a:rPr lang="hu-HU" sz="1200" b="1" u="sng" dirty="0" err="1">
                <a:hlinkClick r:id="rId5"/>
              </a:rPr>
              <a:t>Subarachnoid</a:t>
            </a:r>
            <a:r>
              <a:rPr lang="hu-HU" sz="1200" u="sng" dirty="0">
                <a:hlinkClick r:id="rId5"/>
              </a:rPr>
              <a:t> </a:t>
            </a:r>
            <a:r>
              <a:rPr lang="hu-HU" sz="1200" b="1" u="sng" dirty="0" err="1">
                <a:hlinkClick r:id="rId5"/>
              </a:rPr>
              <a:t>Hemorrhage</a:t>
            </a:r>
            <a:r>
              <a:rPr lang="hu-HU" sz="1200" u="sng" dirty="0">
                <a:hlinkClick r:id="rId5"/>
              </a:rPr>
              <a:t>: A Pilot </a:t>
            </a:r>
            <a:r>
              <a:rPr lang="hu-HU" sz="1200" u="sng" dirty="0" err="1">
                <a:hlinkClick r:id="rId5"/>
              </a:rPr>
              <a:t>Study</a:t>
            </a:r>
            <a:r>
              <a:rPr lang="hu-HU" sz="1200" u="sng" dirty="0">
                <a:hlinkClick r:id="rId5"/>
              </a:rPr>
              <a:t>.</a:t>
            </a:r>
            <a:endParaRPr lang="hu-HU" sz="1200" dirty="0"/>
          </a:p>
          <a:p>
            <a:r>
              <a:rPr lang="hu-HU" sz="1200" dirty="0"/>
              <a:t> </a:t>
            </a:r>
            <a:r>
              <a:rPr lang="hu-HU" sz="1200" dirty="0" err="1"/>
              <a:t>Neurosurg</a:t>
            </a:r>
            <a:r>
              <a:rPr lang="hu-HU" sz="1200" dirty="0"/>
              <a:t>. 2020 Apr;136:e181-e195. </a:t>
            </a:r>
            <a:r>
              <a:rPr lang="hu-HU" sz="1200" dirty="0" err="1"/>
              <a:t>doi</a:t>
            </a:r>
            <a:r>
              <a:rPr lang="hu-HU" sz="1200" dirty="0"/>
              <a:t>: 10.1016/j.wneu.2019.12.109. </a:t>
            </a:r>
            <a:r>
              <a:rPr lang="hu-HU" sz="1200" dirty="0" err="1"/>
              <a:t>Epub</a:t>
            </a:r>
            <a:r>
              <a:rPr lang="hu-HU" sz="1200" dirty="0"/>
              <a:t> 2019 Dec 27.PMID: 31887461</a:t>
            </a:r>
          </a:p>
          <a:p>
            <a:endParaRPr lang="hu-HU" sz="1200" dirty="0"/>
          </a:p>
          <a:p>
            <a:endParaRPr lang="hu-H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A6E9E-D08C-0E37-E7F4-6535B0DF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Vizsgálat - 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17DB30-9A35-72A7-1314-AAF9D1A1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389"/>
            <a:ext cx="10515600" cy="4351338"/>
          </a:xfrm>
        </p:spPr>
        <p:txBody>
          <a:bodyPr/>
          <a:lstStyle/>
          <a:p>
            <a:endParaRPr lang="hu-HU" dirty="0"/>
          </a:p>
          <a:p>
            <a:r>
              <a:rPr lang="hu-HU" dirty="0" err="1"/>
              <a:t>Hiperkoagulabilitás</a:t>
            </a:r>
            <a:r>
              <a:rPr lang="hu-HU" dirty="0"/>
              <a:t> mutat-e </a:t>
            </a:r>
            <a:r>
              <a:rPr lang="hu-HU" dirty="0" err="1"/>
              <a:t>korelációt</a:t>
            </a:r>
            <a:r>
              <a:rPr lang="hu-HU" dirty="0"/>
              <a:t> a tünetek súlyosságával?</a:t>
            </a:r>
          </a:p>
          <a:p>
            <a:r>
              <a:rPr lang="hu-HU" dirty="0" err="1"/>
              <a:t>Hiperkoagulabilitás</a:t>
            </a:r>
            <a:r>
              <a:rPr lang="hu-HU" dirty="0"/>
              <a:t> összefügg-e a DCI kialakulásával?</a:t>
            </a:r>
          </a:p>
          <a:p>
            <a:r>
              <a:rPr lang="hu-HU" dirty="0" err="1"/>
              <a:t>Hiperkoagulabilitás</a:t>
            </a:r>
            <a:r>
              <a:rPr lang="hu-HU" dirty="0"/>
              <a:t> összefügg-e a rosszabb kimenetellel?</a:t>
            </a:r>
          </a:p>
          <a:p>
            <a:r>
              <a:rPr lang="hu-HU" dirty="0" err="1"/>
              <a:t>Hiperkoagulabilitás</a:t>
            </a:r>
            <a:r>
              <a:rPr lang="hu-HU" dirty="0"/>
              <a:t> lehet-e </a:t>
            </a:r>
            <a:r>
              <a:rPr lang="hu-HU" dirty="0" err="1"/>
              <a:t>előrejelzője</a:t>
            </a:r>
            <a:r>
              <a:rPr lang="hu-HU" dirty="0"/>
              <a:t> a DCI kialakulásának?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9EABC-8690-1BCC-429C-7C7B9385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9355"/>
            <a:ext cx="1915886" cy="25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9908CB6-CF5D-5A1A-9E28-AF817020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3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1C46EB-672A-CDAA-4DA4-681E0133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Vizsgálat - Módszer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C64229-046C-8B5D-FB75-9F4E7794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Klinikánkon SAV miatt akut ellátásban részesülő betegeknél felvételük napján, vagy a második napon , 7-10. napon, </a:t>
            </a:r>
            <a:r>
              <a:rPr lang="hu-HU" dirty="0" err="1"/>
              <a:t>viszkoelasztometriás</a:t>
            </a:r>
            <a:r>
              <a:rPr lang="hu-HU" dirty="0"/>
              <a:t> mérést végeztünk </a:t>
            </a:r>
            <a:r>
              <a:rPr lang="hu-HU" dirty="0" err="1"/>
              <a:t>ClotPro</a:t>
            </a:r>
            <a:r>
              <a:rPr lang="hu-HU" dirty="0"/>
              <a:t> készülékkel</a:t>
            </a:r>
          </a:p>
          <a:p>
            <a:r>
              <a:rPr lang="hu-HU" dirty="0"/>
              <a:t>TAG vizsgálat felvételkor, 7-10.napon</a:t>
            </a:r>
          </a:p>
          <a:p>
            <a:r>
              <a:rPr lang="hu-HU" dirty="0"/>
              <a:t>MRI vizsgálat felvételkor, 7-10. napon</a:t>
            </a:r>
          </a:p>
          <a:p>
            <a:r>
              <a:rPr lang="hu-HU" dirty="0"/>
              <a:t>TCD vizsgálat felvételkor, 7-10. napon</a:t>
            </a:r>
          </a:p>
          <a:p>
            <a:r>
              <a:rPr lang="hu-HU" dirty="0"/>
              <a:t>EEG vizsgálat felvételkor, 7-10. napon</a:t>
            </a:r>
          </a:p>
          <a:p>
            <a:endParaRPr lang="hu-HU" i="1" dirty="0"/>
          </a:p>
          <a:p>
            <a:pPr marL="0" indent="0">
              <a:buNone/>
            </a:pPr>
            <a:r>
              <a:rPr lang="hu-HU" i="1" dirty="0"/>
              <a:t>                                       dr. </a:t>
            </a:r>
            <a:r>
              <a:rPr lang="hu-HU" i="1" dirty="0" err="1"/>
              <a:t>Stankovics</a:t>
            </a:r>
            <a:r>
              <a:rPr lang="hu-HU" i="1" dirty="0"/>
              <a:t> Levente-PTE Idegsebészeti Klinika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B3638-801A-534F-5918-F25AA71E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29200"/>
            <a:ext cx="1364054" cy="182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E424840-BA6E-6960-1A7B-851B32AF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20" y="0"/>
            <a:ext cx="166336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9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D9C11F-B4A9-5F3B-2C92-B2E5B102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Demográfiai adatok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7175627-5C41-5598-995F-B30D048D1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253456"/>
              </p:ext>
            </p:extLst>
          </p:nvPr>
        </p:nvGraphicFramePr>
        <p:xfrm>
          <a:off x="478509" y="1913031"/>
          <a:ext cx="4495800" cy="296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084813-FEF0-1324-0AA4-8ADB8E03C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936596"/>
              </p:ext>
            </p:extLst>
          </p:nvPr>
        </p:nvGraphicFramePr>
        <p:xfrm>
          <a:off x="6030951" y="1913031"/>
          <a:ext cx="5322849" cy="307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E2B1BEAB-2871-900C-F35B-D4DD1BA9BB1E}"/>
              </a:ext>
            </a:extLst>
          </p:cNvPr>
          <p:cNvSpPr txBox="1"/>
          <p:nvPr/>
        </p:nvSpPr>
        <p:spPr>
          <a:xfrm>
            <a:off x="838200" y="5211426"/>
            <a:ext cx="4782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                       </a:t>
            </a:r>
            <a:r>
              <a:rPr lang="hu-HU" sz="2400" b="1" dirty="0"/>
              <a:t>1/3 férfi      </a:t>
            </a:r>
          </a:p>
          <a:p>
            <a:r>
              <a:rPr lang="hu-HU" b="1" dirty="0"/>
              <a:t>                               </a:t>
            </a:r>
            <a:r>
              <a:rPr lang="hu-HU" sz="2400" b="1" dirty="0"/>
              <a:t>2/3 nő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2676FD8-39EA-8D62-9BCC-D50F139964F8}"/>
              </a:ext>
            </a:extLst>
          </p:cNvPr>
          <p:cNvSpPr txBox="1"/>
          <p:nvPr/>
        </p:nvSpPr>
        <p:spPr>
          <a:xfrm>
            <a:off x="6096000" y="5211425"/>
            <a:ext cx="500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Átlagéletkor: 53, 5 év</a:t>
            </a:r>
          </a:p>
        </p:txBody>
      </p:sp>
    </p:spTree>
    <p:extLst>
      <p:ext uri="{BB962C8B-B14F-4D97-AF65-F5344CB8AC3E}">
        <p14:creationId xmlns:p14="http://schemas.microsoft.com/office/powerpoint/2010/main" val="11920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047CB-6ED0-1D76-0D68-DB93F31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Neurológiai státusz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63E1586-380C-36DA-47FB-58B25B237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34488"/>
              </p:ext>
            </p:extLst>
          </p:nvPr>
        </p:nvGraphicFramePr>
        <p:xfrm>
          <a:off x="6019800" y="1312668"/>
          <a:ext cx="5923156" cy="379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2583748-AB9D-9B1A-36FD-85F11BC29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543448"/>
              </p:ext>
            </p:extLst>
          </p:nvPr>
        </p:nvGraphicFramePr>
        <p:xfrm>
          <a:off x="356839" y="1399477"/>
          <a:ext cx="5438079" cy="370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42586E8E-B3D0-EF31-6F3C-3E30DE49117B}"/>
              </a:ext>
            </a:extLst>
          </p:cNvPr>
          <p:cNvSpPr txBox="1"/>
          <p:nvPr/>
        </p:nvSpPr>
        <p:spPr>
          <a:xfrm>
            <a:off x="457200" y="5458523"/>
            <a:ext cx="11140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                                  16 betegből: 7  beteg GCS 10 alatt</a:t>
            </a:r>
          </a:p>
          <a:p>
            <a:r>
              <a:rPr lang="hu-HU" sz="2400" b="1" dirty="0"/>
              <a:t>                                                               9 beteg Hunt-Hess </a:t>
            </a:r>
            <a:r>
              <a:rPr lang="hu-HU" sz="2400" b="1" dirty="0" err="1"/>
              <a:t>Scale</a:t>
            </a:r>
            <a:r>
              <a:rPr lang="hu-HU" sz="2400" b="1" dirty="0"/>
              <a:t>: 3 feletti érték</a:t>
            </a:r>
          </a:p>
        </p:txBody>
      </p:sp>
    </p:spTree>
    <p:extLst>
      <p:ext uri="{BB962C8B-B14F-4D97-AF65-F5344CB8AC3E}">
        <p14:creationId xmlns:p14="http://schemas.microsoft.com/office/powerpoint/2010/main" val="327380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B20731C-BE12-4B4C-955C-F91545D7C504}">
  <we:reference id="f9ca3da2-1c13-4389-91ce-67dc3ac614b2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19380</TotalTime>
  <Words>901</Words>
  <Application>Microsoft Office PowerPoint</Application>
  <PresentationFormat>Szélesvásznú</PresentationFormat>
  <Paragraphs>146</Paragraphs>
  <Slides>28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ThinSpaceFallback</vt:lpstr>
      <vt:lpstr>Office-téma</vt:lpstr>
      <vt:lpstr>Viszkoelasztikus tesztek szerepe subarachnoidealis vérzésben-új utakon</vt:lpstr>
      <vt:lpstr> Subarachnoidealis vérzés</vt:lpstr>
      <vt:lpstr>Delayed Cerebral Ischaemia</vt:lpstr>
      <vt:lpstr>PowerPoint-bemutató</vt:lpstr>
      <vt:lpstr>Tervezett vizsgálat irodalom háttere</vt:lpstr>
      <vt:lpstr>Vizsgálat - kérdések</vt:lpstr>
      <vt:lpstr>Vizsgálat - Módszer</vt:lpstr>
      <vt:lpstr>Demográfiai adatok</vt:lpstr>
      <vt:lpstr>Neurológiai státusz</vt:lpstr>
      <vt:lpstr>Neurológiai állapot emittáláskor</vt:lpstr>
      <vt:lpstr>72 éves férfi, felvételi GCS:15, 6. napon motoros aphasia, DSA-meglassult áramlás, egyértelmű vasospasmus nem igazolódott. Emittáláskor GCS:15  </vt:lpstr>
      <vt:lpstr>72 éves férfi, felvételi GCS:15, 6. napon motoros aphasia, DSA-meglassult áramlás, egyértelmű vasospasmus nem igazolódott. Emittáláskor GCS:15</vt:lpstr>
      <vt:lpstr>39 éves nő, felvételkor GCS: 15, neurológiai státuszában romlás nem volt, emittáláskor GCS:15</vt:lpstr>
      <vt:lpstr>39 éves nő, felvételkor GCS: 15, neurológiai státuszában romlás nem volt, emittáláskor GCS:15</vt:lpstr>
      <vt:lpstr>47 éves férfi, felvételkor GCS:14, neurológiai státusza nem romlott, emittáláskor GCS:15</vt:lpstr>
      <vt:lpstr>47 éves férfi, felvételkor GCS:14, neurológiai státusza nem romlott, emittáláskor GCS:15</vt:lpstr>
      <vt:lpstr>65 éves nőbeteg, GCS:5, PICA aneurysma, hátsó scala decompressio,  áthelyezéskor GCS:3</vt:lpstr>
      <vt:lpstr>65 éves nőbeteg, GCS:5, PICA aneurysma, hátsó scala decompressio,  áthelyezéskor GCS:3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Eredmények</vt:lpstr>
      <vt:lpstr>Eredmények</vt:lpstr>
      <vt:lpstr>Eredmények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Csata Margit Mária</dc:creator>
  <cp:lastModifiedBy>Dr. Csata Margit Mária</cp:lastModifiedBy>
  <cp:revision>101</cp:revision>
  <dcterms:created xsi:type="dcterms:W3CDTF">2025-07-18T10:13:50Z</dcterms:created>
  <dcterms:modified xsi:type="dcterms:W3CDTF">2025-09-27T06:59:45Z</dcterms:modified>
</cp:coreProperties>
</file>