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59" r:id="rId4"/>
    <p:sldId id="26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68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A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01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96ACD96F-B970-0A4B-69D1-C3E18A4EB8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4608828A-74EB-AF2C-7E0E-19E2C582F6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30F81-BAE8-4189-8FC1-4EB5FC8E9903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EE89EBF-ED9A-A68F-FB18-7891C68AD5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09061196-3EDA-7482-787B-9FD632F028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13433-5FAF-492B-8843-41BC0FCF1C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7452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C9061-3AA4-4D50-8DC6-BF804191E31F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3664F-A61E-4141-95EB-25C799CA05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4258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05661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3689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4198149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74364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099209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2431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3508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917653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8858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06543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78326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47523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06276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93681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36177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01747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BC4B-D7DF-46CD-8491-83720B873A5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05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ik.es/vector-premium/noradrenalina-concepto-formula-quimica-icono-etiqueta-texto-fuente-vector-ilustracion_32964800.htm" TargetMode="External"/><Relationship Id="rId7" Type="http://schemas.openxmlformats.org/officeDocument/2006/relationships/hyperlink" Target="https://creativecommons.org/licenses/by-sa/3.0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v.wikipedia.org/wiki/Efedr%C4%ABns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emanticscholar.org/paper/Clavien%E2%80%93Dindo-classification-for-grading-after-and-Miyamoto-Nakao/0abc804d76a6e9e7ad161cae1fdb7407bd9d821b/figure/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2DE833-DC86-9087-837B-377BCA14C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892" y="1165609"/>
            <a:ext cx="10872216" cy="2009669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A </a:t>
            </a:r>
            <a:r>
              <a:rPr lang="hu-HU" dirty="0" err="1"/>
              <a:t>noradrenalin</a:t>
            </a:r>
            <a:r>
              <a:rPr lang="hu-HU" dirty="0"/>
              <a:t> korai használata nagy kockázatú betegeknél nagy hasi műtétek során</a:t>
            </a:r>
            <a:br>
              <a:rPr lang="hu-HU" dirty="0"/>
            </a:br>
            <a:r>
              <a:rPr lang="hu-HU" sz="2200" b="0" dirty="0"/>
              <a:t>(O. </a:t>
            </a:r>
            <a:r>
              <a:rPr lang="hu-HU" sz="2200" b="0" dirty="0" err="1"/>
              <a:t>Trocheris-Fumery</a:t>
            </a:r>
            <a:r>
              <a:rPr lang="hu-HU" sz="2200" b="0" dirty="0"/>
              <a:t>, MD, T. </a:t>
            </a:r>
            <a:r>
              <a:rPr lang="hu-HU" sz="2200" b="0" dirty="0" err="1"/>
              <a:t>Flet</a:t>
            </a:r>
            <a:r>
              <a:rPr lang="hu-HU" sz="2200" b="0" dirty="0"/>
              <a:t>, MD, C </a:t>
            </a:r>
            <a:r>
              <a:rPr lang="hu-HU" sz="2200" b="0" dirty="0" err="1"/>
              <a:t>Scetbon</a:t>
            </a:r>
            <a:r>
              <a:rPr lang="hu-HU" sz="2200" b="0" dirty="0"/>
              <a:t>, MD)</a:t>
            </a:r>
            <a:endParaRPr lang="en-GB" sz="2200" b="0" dirty="0"/>
          </a:p>
        </p:txBody>
      </p:sp>
      <p:pic>
        <p:nvPicPr>
          <p:cNvPr id="8" name="Tartalom helye 7" descr="A képen diagram, sor,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F8162106-1777-AF86-A802-978B06B2A7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23583" y="3429000"/>
            <a:ext cx="3851958" cy="2830513"/>
          </a:xfrm>
        </p:spPr>
      </p:pic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888BDB9-3D33-DBE9-D76E-3CF1EC971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3" y="6041362"/>
            <a:ext cx="4176021" cy="365125"/>
          </a:xfrm>
        </p:spPr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8EB39EE-5D3C-DA80-87B8-D3EBAA38EC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5749" y="-430815"/>
            <a:ext cx="5173647" cy="1797843"/>
          </a:xfrm>
          <a:prstGeom prst="rect">
            <a:avLst/>
          </a:prstGeom>
        </p:spPr>
      </p:pic>
      <p:pic>
        <p:nvPicPr>
          <p:cNvPr id="11" name="Kép 10" descr="A képen diagram, fekete, képernyőkép,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04A131C8-CA36-C042-F52A-0B23978EF0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6611006" y="3520059"/>
            <a:ext cx="2735317" cy="1873692"/>
          </a:xfrm>
          <a:prstGeom prst="rect">
            <a:avLst/>
          </a:prstGeom>
        </p:spPr>
      </p:pic>
      <p:sp>
        <p:nvSpPr>
          <p:cNvPr id="13" name="Szövegdoboz 12">
            <a:extLst>
              <a:ext uri="{FF2B5EF4-FFF2-40B4-BE49-F238E27FC236}">
                <a16:creationId xmlns:a16="http://schemas.microsoft.com/office/drawing/2014/main" id="{C912DF0E-FFC2-D1DA-E1A7-32A25E30FBF8}"/>
              </a:ext>
            </a:extLst>
          </p:cNvPr>
          <p:cNvSpPr txBox="1"/>
          <p:nvPr/>
        </p:nvSpPr>
        <p:spPr>
          <a:xfrm>
            <a:off x="6611006" y="5460595"/>
            <a:ext cx="273531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rgbClr val="24A7E5"/>
                </a:solidFill>
              </a:rPr>
              <a:t>           EPHEDRINE</a:t>
            </a:r>
            <a:br>
              <a:rPr lang="hu-HU" sz="900" b="1" dirty="0">
                <a:solidFill>
                  <a:srgbClr val="24A7E5"/>
                </a:solidFill>
              </a:rPr>
            </a:br>
            <a:r>
              <a:rPr lang="en-GB" sz="900" dirty="0"/>
              <a:t> </a:t>
            </a:r>
            <a:r>
              <a:rPr lang="en-GB" sz="900" dirty="0" err="1"/>
              <a:t>licenc</a:t>
            </a:r>
            <a:r>
              <a:rPr lang="en-GB" sz="900" dirty="0"/>
              <a:t>: </a:t>
            </a:r>
            <a:r>
              <a:rPr lang="en-GB" sz="900" dirty="0">
                <a:hlinkClick r:id="rId7" tooltip="https://creativecommons.org/licenses/by-sa/3.0/"/>
              </a:rPr>
              <a:t>CC BY-SA</a:t>
            </a:r>
            <a:endParaRPr lang="en-GB" sz="900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EDF263E8-5CAA-047D-4C99-72E17152F52C}"/>
              </a:ext>
            </a:extLst>
          </p:cNvPr>
          <p:cNvSpPr txBox="1"/>
          <p:nvPr/>
        </p:nvSpPr>
        <p:spPr>
          <a:xfrm>
            <a:off x="8779350" y="6221821"/>
            <a:ext cx="2735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Dr. Hetényi Barbara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9119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809747-E484-B22C-113F-355794238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C6D9F4-C448-A233-40FB-F1B504FC5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896" y="956239"/>
            <a:ext cx="10872216" cy="568242"/>
          </a:xfrm>
        </p:spPr>
        <p:txBody>
          <a:bodyPr anchor="b">
            <a:normAutofit fontScale="90000"/>
          </a:bodyPr>
          <a:lstStyle/>
          <a:p>
            <a:r>
              <a:rPr lang="hu-HU" dirty="0"/>
              <a:t>  Eredmények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9D401BA-6D71-56D6-F9EE-06185933A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1718268"/>
            <a:ext cx="10777623" cy="4540947"/>
          </a:xfrm>
        </p:spPr>
        <p:txBody>
          <a:bodyPr anchor="t">
            <a:normAutofit/>
          </a:bodyPr>
          <a:lstStyle/>
          <a:p>
            <a:r>
              <a:rPr lang="hu-HU" sz="1800" dirty="0"/>
              <a:t>Elsődleges: a beteg között szignifikáns különbség volt a </a:t>
            </a:r>
            <a:r>
              <a:rPr lang="hu-HU" sz="1800" dirty="0" err="1"/>
              <a:t>Clavien-Dindo</a:t>
            </a:r>
            <a:r>
              <a:rPr lang="hu-HU" sz="1800" dirty="0"/>
              <a:t> pontszám I és II fokozatában, a </a:t>
            </a:r>
            <a:r>
              <a:rPr lang="hu-HU" sz="1800" dirty="0" err="1"/>
              <a:t>noradrenalin</a:t>
            </a:r>
            <a:r>
              <a:rPr lang="hu-HU" sz="1800" dirty="0"/>
              <a:t> csoportban alacsonyabb arányt figyeltek meg. A </a:t>
            </a:r>
            <a:r>
              <a:rPr lang="hu-HU" sz="1800" dirty="0" err="1"/>
              <a:t>Clavien-Dindo</a:t>
            </a:r>
            <a:r>
              <a:rPr lang="hu-HU" sz="1800" dirty="0"/>
              <a:t> III, IV és V fokozatok hasonlóak voltak a két csoportban</a:t>
            </a:r>
          </a:p>
          <a:p>
            <a:r>
              <a:rPr lang="hu-HU" sz="1800" dirty="0"/>
              <a:t>Másodlagos: A kórházi tartózkodásban nem volt szignifikáns különbség.</a:t>
            </a:r>
            <a:br>
              <a:rPr lang="hu-HU" sz="1800" dirty="0"/>
            </a:br>
            <a:r>
              <a:rPr lang="hu-HU" sz="1800" dirty="0"/>
              <a:t>48 óránál a tüdőkomplikáció szignifikánsan magasabb volt az </a:t>
            </a:r>
            <a:r>
              <a:rPr lang="hu-HU" sz="1800" dirty="0" err="1"/>
              <a:t>ephedrines</a:t>
            </a:r>
            <a:r>
              <a:rPr lang="hu-HU" sz="1800" dirty="0"/>
              <a:t> csoportban, a 7 napos és 1 hónapos csoportban már nem volt különbség</a:t>
            </a:r>
          </a:p>
          <a:p>
            <a:r>
              <a:rPr lang="hu-HU" sz="1800" dirty="0"/>
              <a:t>A neurológiai, fertőzéses és kardiovaszkuláris szövődmények között nem volt szignifikáns különbség</a:t>
            </a:r>
          </a:p>
          <a:p>
            <a:r>
              <a:rPr lang="hu-HU" sz="1800" dirty="0"/>
              <a:t>Az egy hónapos mortalitási arány is hasonló volt</a:t>
            </a:r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D6B5926-9D86-5CA2-12B0-463D84FFE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05D921B5-42EC-D4EF-596A-1987B962F2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088" y="-499528"/>
            <a:ext cx="5173647" cy="179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318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EB5C88-02D5-81BC-93D1-FB96D26C7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369343" cy="1320800"/>
          </a:xfrm>
        </p:spPr>
        <p:txBody>
          <a:bodyPr/>
          <a:lstStyle/>
          <a:p>
            <a:r>
              <a:rPr lang="hu-HU" dirty="0"/>
              <a:t>Az elsődleges, és másodlagos kimenetelek</a:t>
            </a:r>
            <a:endParaRPr lang="en-GB" dirty="0"/>
          </a:p>
        </p:txBody>
      </p:sp>
      <p:pic>
        <p:nvPicPr>
          <p:cNvPr id="6" name="Tartalom helye 5" descr="A képen szöveg, képernyőkép, szám, menü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0ED9F804-1FCB-91A2-FF3B-1672363971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14" y="1246554"/>
            <a:ext cx="8306732" cy="5338769"/>
          </a:xfrm>
        </p:spPr>
      </p:pic>
      <p:sp>
        <p:nvSpPr>
          <p:cNvPr id="4" name="Élőláb helye 3">
            <a:extLst>
              <a:ext uri="{FF2B5EF4-FFF2-40B4-BE49-F238E27FC236}">
                <a16:creationId xmlns:a16="http://schemas.microsoft.com/office/drawing/2014/main" id="{FA7D8DE0-1F45-DBF0-BFA8-DB2626103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66946" y="6264100"/>
            <a:ext cx="3170496" cy="365125"/>
          </a:xfrm>
        </p:spPr>
        <p:txBody>
          <a:bodyPr/>
          <a:lstStyle/>
          <a:p>
            <a:r>
              <a:rPr lang="en-GB" dirty="0" err="1"/>
              <a:t>Anesthesiology</a:t>
            </a:r>
            <a:r>
              <a:rPr lang="en-GB" dirty="0"/>
              <a:t> 2025; 143:1160–70</a:t>
            </a:r>
            <a:endParaRPr lang="en-US" dirty="0"/>
          </a:p>
        </p:txBody>
      </p:sp>
      <p:pic>
        <p:nvPicPr>
          <p:cNvPr id="7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82F2F0DC-5A2E-8A54-FF4A-FE51F8A50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088" y="-499528"/>
            <a:ext cx="5173647" cy="179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511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C0B00B-30F4-59AE-137A-423B3EE1C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565932-8C2E-0125-C74A-D6B44AB06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42" y="1111088"/>
            <a:ext cx="10872216" cy="568242"/>
          </a:xfrm>
        </p:spPr>
        <p:txBody>
          <a:bodyPr anchor="b">
            <a:normAutofit fontScale="90000"/>
          </a:bodyPr>
          <a:lstStyle/>
          <a:p>
            <a:r>
              <a:rPr lang="hu-HU" dirty="0"/>
              <a:t>Alcsoport elemzés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8C542FB-F2A9-F2CA-41C9-65E93F3B6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2441273"/>
            <a:ext cx="10777623" cy="3817942"/>
          </a:xfrm>
        </p:spPr>
        <p:txBody>
          <a:bodyPr anchor="t">
            <a:normAutofit/>
          </a:bodyPr>
          <a:lstStyle/>
          <a:p>
            <a:r>
              <a:rPr lang="hu-HU" sz="1800" dirty="0"/>
              <a:t>Szignifikánsan kedvezőbb volt a </a:t>
            </a:r>
            <a:r>
              <a:rPr lang="hu-HU" sz="1800" dirty="0" err="1"/>
              <a:t>noradrenalin</a:t>
            </a:r>
            <a:r>
              <a:rPr lang="hu-HU" sz="1800" dirty="0"/>
              <a:t> használata</a:t>
            </a:r>
          </a:p>
          <a:p>
            <a:pPr lvl="1"/>
            <a:r>
              <a:rPr lang="hu-HU" sz="1600" dirty="0"/>
              <a:t>ASA: III fizikai státuszú betegnél</a:t>
            </a:r>
          </a:p>
          <a:p>
            <a:pPr lvl="1"/>
            <a:r>
              <a:rPr lang="hu-HU" sz="1600" dirty="0"/>
              <a:t>Krónikus vesebetegség nélküli betegnél</a:t>
            </a:r>
          </a:p>
          <a:p>
            <a:pPr lvl="1"/>
            <a:r>
              <a:rPr lang="hu-HU" sz="1600" dirty="0"/>
              <a:t>Krónikus </a:t>
            </a:r>
            <a:r>
              <a:rPr lang="hu-HU" sz="1600" dirty="0" err="1"/>
              <a:t>obstruktív</a:t>
            </a:r>
            <a:r>
              <a:rPr lang="hu-HU" sz="1600" dirty="0"/>
              <a:t> tüdőbetegség nélküli betegnél</a:t>
            </a:r>
          </a:p>
          <a:p>
            <a:pPr lvl="1"/>
            <a:r>
              <a:rPr lang="hu-HU" sz="1600" dirty="0"/>
              <a:t>Férfi betegeknél</a:t>
            </a:r>
          </a:p>
          <a:p>
            <a:pPr lvl="1"/>
            <a:r>
              <a:rPr lang="hu-HU" sz="1600" dirty="0"/>
              <a:t>Emésztőrendszeri műtéten átesett betegeknél</a:t>
            </a:r>
          </a:p>
          <a:p>
            <a:pPr lvl="1"/>
            <a:endParaRPr lang="hu-HU" sz="1600" dirty="0"/>
          </a:p>
          <a:p>
            <a:r>
              <a:rPr lang="hu-HU" sz="1800" dirty="0"/>
              <a:t>A többi alcsoportban nem volt szignifikáns különbség</a:t>
            </a:r>
          </a:p>
          <a:p>
            <a:pPr lvl="1"/>
            <a:endParaRPr lang="en-US" sz="1600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4418DD7-7B12-DCED-EF29-6A2902392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45A13BC8-B517-1B99-64BE-2D476E77F5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5845" y="-499528"/>
            <a:ext cx="5173647" cy="179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857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7DEFD9-CF4A-B10B-24BB-7F41270FF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F8A9B47-AC32-8708-9160-77D6C57DA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93" y="992573"/>
            <a:ext cx="10872216" cy="568242"/>
          </a:xfrm>
        </p:spPr>
        <p:txBody>
          <a:bodyPr anchor="b">
            <a:normAutofit fontScale="90000"/>
          </a:bodyPr>
          <a:lstStyle/>
          <a:p>
            <a:r>
              <a:rPr lang="hu-HU" dirty="0"/>
              <a:t>Megbeszélés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81115A7-27F5-B8BD-67CB-936F2D2F2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1797843"/>
            <a:ext cx="10777623" cy="4461372"/>
          </a:xfrm>
        </p:spPr>
        <p:txBody>
          <a:bodyPr anchor="t">
            <a:normAutofit/>
          </a:bodyPr>
          <a:lstStyle/>
          <a:p>
            <a:r>
              <a:rPr lang="hu-HU" sz="1800" dirty="0" err="1"/>
              <a:t>Posztop</a:t>
            </a:r>
            <a:r>
              <a:rPr lang="hu-HU" sz="1800" dirty="0"/>
              <a:t> szövődmények csökkenése volt látható, melyet elsősorban az oxigénterápia iránti csökkent igény jellemez, ez a szakirodalommal egyhangú. A célzott </a:t>
            </a:r>
            <a:r>
              <a:rPr lang="hu-HU" sz="1800" dirty="0" err="1"/>
              <a:t>haemodinamikai</a:t>
            </a:r>
            <a:r>
              <a:rPr lang="hu-HU" sz="1800" dirty="0"/>
              <a:t> terápia hozzájárul a tüdőkárosodás csökkenéséhez, de ennek mechanizmusa nem tisztázott. Egy </a:t>
            </a:r>
            <a:r>
              <a:rPr lang="hu-HU" sz="1800" dirty="0" err="1"/>
              <a:t>metaanalízis</a:t>
            </a:r>
            <a:r>
              <a:rPr lang="hu-HU" sz="1800" dirty="0"/>
              <a:t> alapján az intravénás folyadékadagolás optimalizálásával javítható a tüdő kimenetele (akut légzési </a:t>
            </a:r>
            <a:r>
              <a:rPr lang="hu-HU" sz="1800" dirty="0" err="1"/>
              <a:t>distressz</a:t>
            </a:r>
            <a:r>
              <a:rPr lang="hu-HU" sz="1800" dirty="0"/>
              <a:t> szindróma, tüdőgyulladás), de ebben a tanulmányban nem figyeltek meg különbséget a folyadékgazdálkodásban a csoportokban.</a:t>
            </a:r>
          </a:p>
          <a:p>
            <a:r>
              <a:rPr lang="hu-HU" sz="1800" dirty="0"/>
              <a:t>Újszerű megközelítést ad az indukció utáni </a:t>
            </a:r>
            <a:r>
              <a:rPr lang="hu-HU" sz="1800" dirty="0" err="1"/>
              <a:t>hipotenzió</a:t>
            </a:r>
            <a:r>
              <a:rPr lang="hu-HU" sz="1800" dirty="0"/>
              <a:t> kezelésére, azt bizonyítja, hogy a proaktív kezelés az indukciót követően megvalósítható</a:t>
            </a:r>
          </a:p>
          <a:p>
            <a:r>
              <a:rPr lang="hu-HU" sz="1800" dirty="0"/>
              <a:t>MAP alapján készült a tanulmány, míg az eddigi hasonló cikkek stroke </a:t>
            </a:r>
            <a:r>
              <a:rPr lang="hu-HU" sz="1800" dirty="0" err="1"/>
              <a:t>volume</a:t>
            </a:r>
            <a:r>
              <a:rPr lang="hu-HU" sz="1800" dirty="0"/>
              <a:t>-ot </a:t>
            </a:r>
            <a:r>
              <a:rPr lang="hu-HU" sz="1800" dirty="0" err="1"/>
              <a:t>monitoroztak</a:t>
            </a:r>
            <a:r>
              <a:rPr lang="hu-HU" sz="1800" dirty="0"/>
              <a:t> 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C50E29F-0D1A-0919-85C9-5CB8AA917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506B3B68-71F3-CAD1-4030-DC25AB92D3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5749" y="-430815"/>
            <a:ext cx="5173647" cy="179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674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80CCA9-A95A-DD37-DC93-1800D7AC3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F37D50-E6E8-3A91-5283-1846BD268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92573"/>
            <a:ext cx="10872216" cy="568242"/>
          </a:xfrm>
        </p:spPr>
        <p:txBody>
          <a:bodyPr anchor="b">
            <a:normAutofit fontScale="90000"/>
          </a:bodyPr>
          <a:lstStyle/>
          <a:p>
            <a:r>
              <a:rPr lang="hu-HU" dirty="0" err="1"/>
              <a:t>Limitációk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D7982D4-5961-52DA-5AF9-0669F38C6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1991630"/>
            <a:ext cx="10777623" cy="4267585"/>
          </a:xfrm>
        </p:spPr>
        <p:txBody>
          <a:bodyPr anchor="t">
            <a:normAutofit/>
          </a:bodyPr>
          <a:lstStyle/>
          <a:p>
            <a:r>
              <a:rPr lang="hu-HU" sz="1800" dirty="0"/>
              <a:t>Nehezen összehasonlítható egyéb irodalommal, hiszen itt nem az egész műtéti időt figyelték, hanem csak a sebészi rámetszésig a posztindukciós időszakot</a:t>
            </a:r>
          </a:p>
          <a:p>
            <a:r>
              <a:rPr lang="hu-HU" sz="1800" dirty="0"/>
              <a:t>Egyközpontú vizsgálat 500 fő részvételével túlbecsülheti a kezelés hatását. Nagy többközpontú, </a:t>
            </a:r>
            <a:r>
              <a:rPr lang="hu-HU" sz="1800" dirty="0" err="1"/>
              <a:t>randomizált</a:t>
            </a:r>
            <a:r>
              <a:rPr lang="hu-HU" sz="1800" dirty="0"/>
              <a:t> vizsgálatok megkérdőjelezik a pozitív eredményeket</a:t>
            </a:r>
          </a:p>
          <a:p>
            <a:r>
              <a:rPr lang="hu-HU" sz="1800" dirty="0"/>
              <a:t>Vártnál magasabb szövődményarány, mely lehet az egyközpontúság, a magas kockázatú sebészi betegek, komplex műtétek miatt.</a:t>
            </a:r>
          </a:p>
          <a:p>
            <a:r>
              <a:rPr lang="hu-HU" sz="1800" dirty="0"/>
              <a:t>A vizsgálat több komponenst tartalmazott: különböző </a:t>
            </a:r>
            <a:r>
              <a:rPr lang="hu-HU" sz="1800" dirty="0" err="1"/>
              <a:t>vazopresszor</a:t>
            </a:r>
            <a:r>
              <a:rPr lang="hu-HU" sz="1800" dirty="0"/>
              <a:t> szerek, az adagolás időzítése, és az adagolás módját is tekintve. Emiatt nem megkülönböztethető, hogy az alkalmazási mód vagy a </a:t>
            </a:r>
            <a:r>
              <a:rPr lang="hu-HU" sz="1800" dirty="0" err="1"/>
              <a:t>vazopresszor</a:t>
            </a:r>
            <a:r>
              <a:rPr lang="hu-HU" sz="1800" dirty="0"/>
              <a:t> típus volt a kedvezőbb a beteg számára.</a:t>
            </a:r>
            <a:endParaRPr lang="en-US" sz="1800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B900753-8B94-AB0C-6BF9-3D1AE5108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AB164F1E-7499-57C0-F9CB-E3284EE0F5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5749" y="-430815"/>
            <a:ext cx="5173647" cy="179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51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A3CD6174-7F61-8A41-9E7B-E150EAECB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715532"/>
            <a:ext cx="10653579" cy="1238683"/>
          </a:xfrm>
        </p:spPr>
        <p:txBody>
          <a:bodyPr/>
          <a:lstStyle/>
          <a:p>
            <a:pPr marL="0" indent="0" algn="ctr">
              <a:buNone/>
            </a:pPr>
            <a:r>
              <a:rPr lang="hu-HU" b="1" dirty="0"/>
              <a:t>Köszönöm a figyelmet! </a:t>
            </a:r>
            <a:endParaRPr lang="en-GB" b="1" dirty="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D930C18-D17B-767F-AD46-8CF386BCA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Dr. Hetényi Barbara</a:t>
            </a:r>
            <a:endParaRPr lang="en-US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87DBD7FC-D7E9-83F6-DF6E-2DA22B125C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5749" y="-430815"/>
            <a:ext cx="5173647" cy="179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697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FDD68C-DD9B-955C-3D3E-AD24E5560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8E73C99-8494-91BD-A6EB-30825664C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896" y="1204864"/>
            <a:ext cx="10872216" cy="568242"/>
          </a:xfrm>
        </p:spPr>
        <p:txBody>
          <a:bodyPr anchor="b">
            <a:normAutofit fontScale="90000"/>
          </a:bodyPr>
          <a:lstStyle/>
          <a:p>
            <a:r>
              <a:rPr lang="hu-HU" dirty="0"/>
              <a:t>A tanulmányról dióhéjban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92EB5B3-0562-DE91-80E3-1C00FF5C8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2441273"/>
            <a:ext cx="10777623" cy="3817942"/>
          </a:xfrm>
        </p:spPr>
        <p:txBody>
          <a:bodyPr anchor="t">
            <a:normAutofit/>
          </a:bodyPr>
          <a:lstStyle/>
          <a:p>
            <a:r>
              <a:rPr lang="hu-HU" sz="1800" dirty="0"/>
              <a:t>Célja kideríteni, hogy a korai </a:t>
            </a:r>
            <a:r>
              <a:rPr lang="hu-HU" sz="1800" dirty="0" err="1"/>
              <a:t>noradrenalin</a:t>
            </a:r>
            <a:r>
              <a:rPr lang="hu-HU" sz="1800" dirty="0"/>
              <a:t> adás csökkenti-e a posztindukciós </a:t>
            </a:r>
            <a:r>
              <a:rPr lang="hu-HU" sz="1800" dirty="0" err="1"/>
              <a:t>hipotenziót</a:t>
            </a:r>
            <a:r>
              <a:rPr lang="hu-HU" sz="1800" dirty="0"/>
              <a:t>, és a posztoperatív mellékhatásokat</a:t>
            </a:r>
          </a:p>
          <a:p>
            <a:r>
              <a:rPr lang="hu-HU" sz="1800" dirty="0"/>
              <a:t>500 beteget érintő </a:t>
            </a:r>
            <a:r>
              <a:rPr lang="hu-HU" sz="1800" dirty="0" err="1"/>
              <a:t>randomizált</a:t>
            </a:r>
            <a:r>
              <a:rPr lang="hu-HU" sz="1800" dirty="0"/>
              <a:t>, kontrollált vizsgálat</a:t>
            </a:r>
          </a:p>
          <a:p>
            <a:r>
              <a:rPr lang="hu-HU" sz="1800" dirty="0"/>
              <a:t>Franciaországban 50 év feletti, ASA≥II, nagyobb hasi műtéten átesett felnőttek vizsgálata</a:t>
            </a:r>
          </a:p>
          <a:p>
            <a:r>
              <a:rPr lang="hu-HU" sz="1800" dirty="0"/>
              <a:t>két csoport: </a:t>
            </a:r>
            <a:r>
              <a:rPr lang="hu-HU" sz="1800" dirty="0" err="1"/>
              <a:t>ephedrint</a:t>
            </a:r>
            <a:r>
              <a:rPr lang="hu-HU" sz="1800" dirty="0"/>
              <a:t> vagy </a:t>
            </a:r>
            <a:r>
              <a:rPr lang="hu-HU" sz="1800" dirty="0" err="1"/>
              <a:t>noradrenalint</a:t>
            </a:r>
            <a:r>
              <a:rPr lang="hu-HU" sz="1800" dirty="0"/>
              <a:t> kaptak</a:t>
            </a:r>
          </a:p>
          <a:p>
            <a:r>
              <a:rPr lang="hu-HU" sz="1800" dirty="0"/>
              <a:t>Indukciós szer minden esetben </a:t>
            </a:r>
            <a:r>
              <a:rPr lang="hu-HU" sz="1800" dirty="0" err="1"/>
              <a:t>propofol</a:t>
            </a:r>
            <a:r>
              <a:rPr lang="hu-HU" sz="1800" dirty="0"/>
              <a:t> vagy </a:t>
            </a:r>
            <a:r>
              <a:rPr lang="hu-HU" sz="1800" dirty="0" err="1"/>
              <a:t>etomidát</a:t>
            </a:r>
            <a:r>
              <a:rPr lang="hu-HU" sz="1800" dirty="0"/>
              <a:t> volt, </a:t>
            </a:r>
            <a:r>
              <a:rPr lang="hu-HU" sz="1800" dirty="0" err="1"/>
              <a:t>opioid</a:t>
            </a:r>
            <a:r>
              <a:rPr lang="hu-HU" sz="1800" dirty="0"/>
              <a:t> fájdalomcsillapítóként </a:t>
            </a:r>
            <a:r>
              <a:rPr lang="hu-HU" sz="1800" dirty="0" err="1"/>
              <a:t>sufentanylt</a:t>
            </a:r>
            <a:r>
              <a:rPr lang="hu-HU" sz="1800" dirty="0"/>
              <a:t>, izomlazítóként pedig </a:t>
            </a:r>
            <a:r>
              <a:rPr lang="hu-HU" sz="1800" dirty="0" err="1"/>
              <a:t>cisatracuriomot</a:t>
            </a:r>
            <a:r>
              <a:rPr lang="hu-HU" sz="1800" dirty="0"/>
              <a:t>, </a:t>
            </a:r>
            <a:r>
              <a:rPr lang="hu-HU" sz="1800" dirty="0" err="1"/>
              <a:t>atracuriumot</a:t>
            </a:r>
            <a:r>
              <a:rPr lang="hu-HU" sz="1800" dirty="0"/>
              <a:t> vagy </a:t>
            </a:r>
            <a:r>
              <a:rPr lang="hu-HU" sz="1800" dirty="0" err="1"/>
              <a:t>rocuroniumot</a:t>
            </a:r>
            <a:r>
              <a:rPr lang="hu-HU" sz="1800" dirty="0"/>
              <a:t> adtak</a:t>
            </a:r>
            <a:endParaRPr lang="en-US" sz="1800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3EA6985-317A-6D43-5935-39037198B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2B5421C7-1B46-E9A1-B173-32AF204837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5749" y="-430815"/>
            <a:ext cx="5173647" cy="179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138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D4A9EF-D023-4CFA-3927-7B34D73DB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8BCE3A-AF28-0EDF-E7B8-8659F6377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896" y="1037733"/>
            <a:ext cx="10872216" cy="568242"/>
          </a:xfrm>
        </p:spPr>
        <p:txBody>
          <a:bodyPr anchor="b">
            <a:normAutofit fontScale="90000"/>
          </a:bodyPr>
          <a:lstStyle/>
          <a:p>
            <a:r>
              <a:rPr lang="hu-HU" dirty="0" err="1"/>
              <a:t>Intraoperatív</a:t>
            </a:r>
            <a:r>
              <a:rPr lang="hu-HU" dirty="0"/>
              <a:t> </a:t>
            </a:r>
            <a:r>
              <a:rPr lang="hu-HU" dirty="0" err="1"/>
              <a:t>hipotenzió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96C894A-D50E-8C30-E466-E459CDA9F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1797843"/>
            <a:ext cx="10777623" cy="4461372"/>
          </a:xfrm>
        </p:spPr>
        <p:txBody>
          <a:bodyPr anchor="t">
            <a:normAutofit/>
          </a:bodyPr>
          <a:lstStyle/>
          <a:p>
            <a:r>
              <a:rPr lang="hu-HU" sz="1800" dirty="0"/>
              <a:t>Erős kapcsolat a posztoperatív szervelégtelenséggel</a:t>
            </a:r>
            <a:br>
              <a:rPr lang="hu-HU" sz="1800" dirty="0"/>
            </a:br>
            <a:r>
              <a:rPr lang="hu-HU" sz="1800" dirty="0"/>
              <a:t>	+</a:t>
            </a:r>
            <a:r>
              <a:rPr lang="hu-HU" sz="1800" dirty="0" err="1"/>
              <a:t>miokardiális</a:t>
            </a:r>
            <a:r>
              <a:rPr lang="hu-HU" sz="1800" dirty="0"/>
              <a:t> károsodás</a:t>
            </a:r>
            <a:br>
              <a:rPr lang="hu-HU" sz="1800" dirty="0"/>
            </a:br>
            <a:r>
              <a:rPr lang="hu-HU" sz="1800" dirty="0"/>
              <a:t>	+akut vesekárosodás</a:t>
            </a:r>
            <a:br>
              <a:rPr lang="hu-HU" sz="1800" dirty="0"/>
            </a:br>
            <a:r>
              <a:rPr lang="hu-HU" sz="1800" dirty="0"/>
              <a:t>	+halálozás fokozott kockázata</a:t>
            </a:r>
          </a:p>
          <a:p>
            <a:r>
              <a:rPr lang="hu-HU" sz="1800" dirty="0"/>
              <a:t>Legújabb irányelvek szerint kerülni kell a nem szívműtétek során a 60-65Hgmm alatti MAP értékeket</a:t>
            </a:r>
          </a:p>
          <a:p>
            <a:r>
              <a:rPr lang="hu-HU" sz="1800" dirty="0"/>
              <a:t>Kritikus időszak az indukció</a:t>
            </a:r>
            <a:br>
              <a:rPr lang="hu-HU" sz="1800" dirty="0"/>
            </a:br>
            <a:r>
              <a:rPr lang="hu-HU" sz="1800" dirty="0"/>
              <a:t>	+</a:t>
            </a:r>
            <a:r>
              <a:rPr lang="hu-HU" sz="1800" dirty="0" err="1"/>
              <a:t>adrenerg</a:t>
            </a:r>
            <a:r>
              <a:rPr lang="hu-HU" sz="1800" dirty="0"/>
              <a:t> stimuláció csökkenése</a:t>
            </a:r>
            <a:br>
              <a:rPr lang="hu-HU" sz="1800" dirty="0"/>
            </a:br>
            <a:r>
              <a:rPr lang="hu-HU" sz="1800" dirty="0"/>
              <a:t>	+érzéstelenítők miatti kardiovaszkuláris depresszió</a:t>
            </a:r>
            <a:br>
              <a:rPr lang="hu-HU" sz="1800" dirty="0"/>
            </a:br>
            <a:r>
              <a:rPr lang="hu-HU" sz="1800" dirty="0"/>
              <a:t>	+pozitív nyomású lélegeztetés </a:t>
            </a:r>
            <a:endParaRPr lang="en-US" sz="1800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89565AF-D5CA-5CD0-A654-80A80104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2911D866-4550-8298-8D00-731462A520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5749" y="-430815"/>
            <a:ext cx="5173647" cy="179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972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884C5-C775-5BDB-2B10-814A21EE7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E552342-E463-BC32-C2B7-1FE836D8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93" y="1179801"/>
            <a:ext cx="10872216" cy="568242"/>
          </a:xfrm>
        </p:spPr>
        <p:txBody>
          <a:bodyPr anchor="b">
            <a:normAutofit fontScale="90000"/>
          </a:bodyPr>
          <a:lstStyle/>
          <a:p>
            <a:r>
              <a:rPr lang="hu-HU" dirty="0"/>
              <a:t>Kivitelezés - standardizálás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E0DC6C6-F567-DF65-FB4F-27C7FBCAC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2123768"/>
            <a:ext cx="10777623" cy="4135447"/>
          </a:xfrm>
        </p:spPr>
        <p:txBody>
          <a:bodyPr anchor="t">
            <a:normAutofit fontScale="92500" lnSpcReduction="10000"/>
          </a:bodyPr>
          <a:lstStyle/>
          <a:p>
            <a:r>
              <a:rPr lang="hu-HU" sz="1800" dirty="0"/>
              <a:t>Cél a MAP érték 65-70 Hgmm felett tartása indukciót követően</a:t>
            </a:r>
          </a:p>
          <a:p>
            <a:r>
              <a:rPr lang="hu-HU" sz="1800" dirty="0"/>
              <a:t>Vérnyomásmérés 2 percenként, indukciót követőn folyamatosan, </a:t>
            </a:r>
            <a:r>
              <a:rPr lang="hu-HU" sz="1800" dirty="0" err="1"/>
              <a:t>invazívan</a:t>
            </a:r>
            <a:r>
              <a:rPr lang="hu-HU" sz="1800" dirty="0"/>
              <a:t>, stroke volument is</a:t>
            </a:r>
          </a:p>
          <a:p>
            <a:r>
              <a:rPr lang="hu-HU" sz="1800" dirty="0"/>
              <a:t>Folyadékpótlás: 250ml </a:t>
            </a:r>
            <a:r>
              <a:rPr lang="hu-HU" sz="1800" dirty="0" err="1"/>
              <a:t>Ri-lac</a:t>
            </a:r>
            <a:r>
              <a:rPr lang="hu-HU" sz="1800" dirty="0"/>
              <a:t> (</a:t>
            </a:r>
            <a:r>
              <a:rPr lang="hu-HU" sz="1800" dirty="0" err="1"/>
              <a:t>responder</a:t>
            </a:r>
            <a:r>
              <a:rPr lang="hu-HU" sz="1800" dirty="0"/>
              <a:t>, ha a stroke </a:t>
            </a:r>
            <a:r>
              <a:rPr lang="hu-HU" sz="1800" dirty="0" err="1"/>
              <a:t>volume</a:t>
            </a:r>
            <a:r>
              <a:rPr lang="hu-HU" sz="1800" dirty="0"/>
              <a:t> változás &gt;15%), nincs </a:t>
            </a:r>
            <a:r>
              <a:rPr lang="hu-HU" sz="1800" dirty="0" err="1"/>
              <a:t>preinfúzió</a:t>
            </a:r>
            <a:endParaRPr lang="hu-HU" sz="1800" dirty="0"/>
          </a:p>
          <a:p>
            <a:r>
              <a:rPr lang="hu-HU" sz="1800" dirty="0" err="1"/>
              <a:t>Orotrachealis</a:t>
            </a:r>
            <a:r>
              <a:rPr lang="hu-HU" sz="1800" dirty="0"/>
              <a:t> </a:t>
            </a:r>
            <a:r>
              <a:rPr lang="hu-HU" sz="1800" dirty="0" err="1"/>
              <a:t>intubációt</a:t>
            </a:r>
            <a:r>
              <a:rPr lang="hu-HU" sz="1800" dirty="0"/>
              <a:t> követően gépi lélegeztetés 8ml/ ideális </a:t>
            </a:r>
            <a:r>
              <a:rPr lang="hu-HU" sz="1800" dirty="0" err="1"/>
              <a:t>ttkg</a:t>
            </a:r>
            <a:r>
              <a:rPr lang="hu-HU" sz="1800" dirty="0"/>
              <a:t>, PEEP:5 </a:t>
            </a:r>
            <a:r>
              <a:rPr lang="hu-HU" sz="1800" dirty="0" err="1"/>
              <a:t>vízcm</a:t>
            </a:r>
            <a:r>
              <a:rPr lang="hu-HU" sz="1800" dirty="0"/>
              <a:t>, EtCO</a:t>
            </a:r>
            <a:r>
              <a:rPr lang="hu-HU" sz="1800" baseline="-25000" dirty="0"/>
              <a:t>2</a:t>
            </a:r>
            <a:r>
              <a:rPr lang="hu-HU" sz="1800" dirty="0"/>
              <a:t>: 35-40Hgmm, SpO</a:t>
            </a:r>
            <a:r>
              <a:rPr lang="hu-HU" sz="1800" baseline="-25000" dirty="0"/>
              <a:t>2 </a:t>
            </a:r>
            <a:r>
              <a:rPr lang="hu-HU" sz="1800" dirty="0"/>
              <a:t>&gt;95% </a:t>
            </a:r>
          </a:p>
          <a:p>
            <a:r>
              <a:rPr lang="hu-HU" sz="1800" dirty="0"/>
              <a:t>Alvásmélység BIS-</a:t>
            </a:r>
            <a:r>
              <a:rPr lang="hu-HU" sz="1800" dirty="0" err="1"/>
              <a:t>sel</a:t>
            </a:r>
            <a:r>
              <a:rPr lang="hu-HU" sz="1800" dirty="0"/>
              <a:t> mérve 40-60 közti céltartomány </a:t>
            </a:r>
          </a:p>
          <a:p>
            <a:r>
              <a:rPr lang="hu-HU" sz="1800" dirty="0"/>
              <a:t>Indukciós periódus: indukció kezdetétől a sebészi rámetszésig</a:t>
            </a:r>
          </a:p>
          <a:p>
            <a:r>
              <a:rPr lang="hu-HU" sz="1800" dirty="0"/>
              <a:t>Két csoport:</a:t>
            </a:r>
            <a:br>
              <a:rPr lang="hu-HU" sz="1800" dirty="0"/>
            </a:br>
            <a:r>
              <a:rPr lang="hu-HU" sz="1800" dirty="0"/>
              <a:t>+</a:t>
            </a:r>
            <a:r>
              <a:rPr lang="hu-HU" sz="1800" dirty="0" err="1"/>
              <a:t>Norepinephrine</a:t>
            </a:r>
            <a:r>
              <a:rPr lang="hu-HU" sz="1800" dirty="0"/>
              <a:t>: folyamatos intravénás infúzió formájában (0,016mg/ml) az indukció előtt 0,48 mg/h sebességgel. A titrálást korábban meghatározott vérnyomásértékek eléréséig   végezték.</a:t>
            </a:r>
            <a:br>
              <a:rPr lang="hu-HU" sz="1800" dirty="0"/>
            </a:br>
            <a:r>
              <a:rPr lang="hu-HU" sz="1800" dirty="0"/>
              <a:t>+</a:t>
            </a:r>
            <a:r>
              <a:rPr lang="hu-HU" sz="1800" dirty="0" err="1"/>
              <a:t>Ephedrin</a:t>
            </a:r>
            <a:r>
              <a:rPr lang="hu-HU" sz="1800" dirty="0"/>
              <a:t>: iteratív </a:t>
            </a:r>
            <a:r>
              <a:rPr lang="hu-HU" sz="1800" dirty="0" err="1"/>
              <a:t>bólusok</a:t>
            </a:r>
            <a:r>
              <a:rPr lang="hu-HU" sz="1800" dirty="0"/>
              <a:t> (3mg/ml), maximum 30mg dózisig. Ha ezzel nem érték el a célt, akkor </a:t>
            </a:r>
            <a:r>
              <a:rPr lang="hu-HU" sz="1800" dirty="0" err="1"/>
              <a:t>norepinephrine</a:t>
            </a:r>
            <a:r>
              <a:rPr lang="hu-HU" sz="1800" dirty="0"/>
              <a:t> folyamatos intravénás adagolására tértek át.</a:t>
            </a:r>
          </a:p>
          <a:p>
            <a:r>
              <a:rPr lang="hu-HU" sz="1800" dirty="0"/>
              <a:t>160 Hgmm feletti átlagos artériás nyomást </a:t>
            </a:r>
            <a:r>
              <a:rPr lang="hu-HU" sz="1800" dirty="0" err="1"/>
              <a:t>hypertoniás</a:t>
            </a:r>
            <a:r>
              <a:rPr lang="hu-HU" sz="1800" dirty="0"/>
              <a:t> epizódnak tartanak, amely mellékhatás</a:t>
            </a:r>
            <a:endParaRPr lang="en-US" sz="1800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F306839-3AA7-6C03-85F2-9BBFC28E8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DCF4FFF4-E42C-8E9C-4D66-3BC9791BBD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5749" y="-430815"/>
            <a:ext cx="5173647" cy="179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782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199C67-DF11-7AC9-109F-91E69FAB3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575BC1-F022-337A-1B47-AB919375E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896" y="1098178"/>
            <a:ext cx="10872216" cy="568242"/>
          </a:xfrm>
        </p:spPr>
        <p:txBody>
          <a:bodyPr anchor="b">
            <a:normAutofit fontScale="90000"/>
          </a:bodyPr>
          <a:lstStyle/>
          <a:p>
            <a:r>
              <a:rPr lang="hu-HU" dirty="0"/>
              <a:t>Beteganyag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C839FDF-4BA9-E800-E570-F8694F16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1941880"/>
            <a:ext cx="6217718" cy="4511122"/>
          </a:xfrm>
        </p:spPr>
        <p:txBody>
          <a:bodyPr anchor="t">
            <a:normAutofit/>
          </a:bodyPr>
          <a:lstStyle/>
          <a:p>
            <a:pPr lvl="1"/>
            <a:r>
              <a:rPr lang="hu-HU" sz="1600" dirty="0"/>
              <a:t>Felnőttek, 50 év feletti kor</a:t>
            </a:r>
          </a:p>
          <a:p>
            <a:pPr lvl="1"/>
            <a:r>
              <a:rPr lang="hu-HU" sz="1600" dirty="0"/>
              <a:t>50 kg-nál nehezebbek</a:t>
            </a:r>
          </a:p>
          <a:p>
            <a:pPr lvl="1"/>
            <a:r>
              <a:rPr lang="hu-HU" sz="1600" dirty="0"/>
              <a:t>ASA≥II</a:t>
            </a:r>
          </a:p>
          <a:p>
            <a:pPr lvl="1"/>
            <a:r>
              <a:rPr lang="hu-HU" sz="1600" dirty="0"/>
              <a:t>Nagy hasi műtét általános anesztéziában</a:t>
            </a:r>
          </a:p>
          <a:p>
            <a:pPr lvl="1"/>
            <a:r>
              <a:rPr lang="hu-HU" sz="1600" dirty="0"/>
              <a:t>Kizárási kritériumok: sürgős műtét, kezeletlen </a:t>
            </a:r>
            <a:r>
              <a:rPr lang="hu-HU" sz="1600" dirty="0" err="1"/>
              <a:t>hypertonia</a:t>
            </a:r>
            <a:r>
              <a:rPr lang="hu-HU" sz="1600" dirty="0"/>
              <a:t>, akut </a:t>
            </a:r>
            <a:r>
              <a:rPr lang="hu-HU" sz="1600" dirty="0" err="1"/>
              <a:t>cardiovasculáris</a:t>
            </a:r>
            <a:r>
              <a:rPr lang="hu-HU" sz="1600" dirty="0"/>
              <a:t> esemény, krónikus vesebetegség, vesepótló kezelés, súlyos májelégtelenség, </a:t>
            </a:r>
            <a:r>
              <a:rPr lang="hu-HU" sz="1600" dirty="0" err="1"/>
              <a:t>preoperatív</a:t>
            </a:r>
            <a:r>
              <a:rPr lang="hu-HU" sz="1600" dirty="0"/>
              <a:t> </a:t>
            </a:r>
            <a:r>
              <a:rPr lang="hu-HU" sz="1600" dirty="0" err="1"/>
              <a:t>sepsis</a:t>
            </a:r>
            <a:r>
              <a:rPr lang="hu-HU" sz="1600" dirty="0"/>
              <a:t>, </a:t>
            </a:r>
            <a:r>
              <a:rPr lang="hu-HU" sz="1600" dirty="0" err="1"/>
              <a:t>septikus</a:t>
            </a:r>
            <a:r>
              <a:rPr lang="hu-HU" sz="1600" dirty="0"/>
              <a:t> </a:t>
            </a:r>
            <a:r>
              <a:rPr lang="hu-HU" sz="1600" dirty="0" err="1"/>
              <a:t>shock</a:t>
            </a:r>
            <a:r>
              <a:rPr lang="hu-HU" sz="1600" dirty="0"/>
              <a:t>, </a:t>
            </a:r>
            <a:r>
              <a:rPr lang="hu-HU" sz="1600" dirty="0" err="1"/>
              <a:t>preoperatív</a:t>
            </a:r>
            <a:r>
              <a:rPr lang="hu-HU" sz="1600" dirty="0"/>
              <a:t> </a:t>
            </a:r>
            <a:r>
              <a:rPr lang="hu-HU" sz="1600" dirty="0" err="1"/>
              <a:t>noradrenalin</a:t>
            </a:r>
            <a:r>
              <a:rPr lang="hu-HU" sz="1600" dirty="0"/>
              <a:t> infúzió, terhesség, allergia a használni kívánt gyógyszerekre, nem egyeztek bele</a:t>
            </a:r>
            <a:endParaRPr lang="en-US" sz="1600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1AA670E-924B-AF6E-43B2-5A0DC852F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D243A669-0C1A-9CB9-B189-F35E0E7B4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5749" y="-430815"/>
            <a:ext cx="5173647" cy="1797843"/>
          </a:xfrm>
          <a:prstGeom prst="rect">
            <a:avLst/>
          </a:prstGeom>
        </p:spPr>
      </p:pic>
      <p:pic>
        <p:nvPicPr>
          <p:cNvPr id="8" name="Kép 7" descr="A képen szöveg, képernyőkép, szám, Betűtípu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533F55F7-6B7C-93F8-DDD5-3D5241D23D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80" y="737508"/>
            <a:ext cx="4134427" cy="511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922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4E0FFC-92B2-0B03-F82D-F11BAC342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1B99BCB-3744-300A-3159-A37A79B47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51787"/>
            <a:ext cx="10872216" cy="568242"/>
          </a:xfrm>
        </p:spPr>
        <p:txBody>
          <a:bodyPr anchor="b">
            <a:normAutofit fontScale="90000"/>
          </a:bodyPr>
          <a:lstStyle/>
          <a:p>
            <a:r>
              <a:rPr lang="hu-HU" dirty="0"/>
              <a:t>Végpontok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29A01AD-04C2-CD07-0102-BB3458ECF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1797843"/>
            <a:ext cx="4168215" cy="4461372"/>
          </a:xfrm>
        </p:spPr>
        <p:txBody>
          <a:bodyPr anchor="t">
            <a:normAutofit/>
          </a:bodyPr>
          <a:lstStyle/>
          <a:p>
            <a:r>
              <a:rPr lang="hu-HU" sz="1800" dirty="0"/>
              <a:t>Elsődleges kimenetel a műtét utáni 30 napon belül fellépő </a:t>
            </a:r>
            <a:r>
              <a:rPr lang="hu-HU" sz="1800" dirty="0" err="1"/>
              <a:t>posztop</a:t>
            </a:r>
            <a:r>
              <a:rPr lang="hu-HU" sz="1800" dirty="0"/>
              <a:t> szövődmények előfordulása -</a:t>
            </a:r>
            <a:r>
              <a:rPr lang="hu-HU" sz="1800" dirty="0" err="1"/>
              <a:t>Clavien</a:t>
            </a:r>
            <a:r>
              <a:rPr lang="hu-HU" sz="1800" dirty="0"/>
              <a:t>- </a:t>
            </a:r>
            <a:r>
              <a:rPr lang="hu-HU" sz="1800" dirty="0" err="1"/>
              <a:t>Dindo</a:t>
            </a:r>
            <a:r>
              <a:rPr lang="hu-HU" sz="1800" dirty="0"/>
              <a:t> sebészeti pontszám</a:t>
            </a:r>
          </a:p>
          <a:p>
            <a:r>
              <a:rPr lang="hu-HU" sz="1800" dirty="0"/>
              <a:t>Ha több szövődmény volt a súlyosabbat vették csak figyelembe</a:t>
            </a:r>
          </a:p>
          <a:p>
            <a:r>
              <a:rPr lang="hu-HU" sz="1800" dirty="0"/>
              <a:t>  Másodlagos kimenetel: kórházi tartózkodás hossza, intenzív osztályos/megfigyelőben töltött idő; AKI, keringési elégtelenség</a:t>
            </a:r>
          </a:p>
          <a:p>
            <a:r>
              <a:rPr lang="hu-HU" dirty="0"/>
              <a:t>2. napon, 7. napon, 30. napon követték a kardiológiai, légzési, fertőzéses és neurológiai komplikációkat</a:t>
            </a:r>
            <a:endParaRPr lang="en-US" sz="1800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56C60BC-BE38-C59E-D76E-3828871FA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58B36A1C-6E47-D83F-9DE3-CC8E54CD22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5749" y="-430815"/>
            <a:ext cx="5173647" cy="1797843"/>
          </a:xfrm>
          <a:prstGeom prst="rect">
            <a:avLst/>
          </a:prstGeom>
        </p:spPr>
      </p:pic>
      <p:pic>
        <p:nvPicPr>
          <p:cNvPr id="4" name="Kép 3" descr="A képen szöveg, képernyőkép, Betűtípus, szá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119A1F66-7A08-6EA5-3471-75E563381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766901" y="223471"/>
            <a:ext cx="7219008" cy="645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632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FC8A1B-7C79-1316-AD22-5F4131B54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742C30-FF70-62A4-0AFA-97EC06283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92573"/>
            <a:ext cx="10872216" cy="568242"/>
          </a:xfrm>
        </p:spPr>
        <p:txBody>
          <a:bodyPr anchor="b">
            <a:normAutofit fontScale="90000"/>
          </a:bodyPr>
          <a:lstStyle/>
          <a:p>
            <a:r>
              <a:rPr lang="hu-HU" dirty="0"/>
              <a:t>Eredmények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6E6E725-69E5-AEE0-38BF-D728DF360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68" y="1784934"/>
            <a:ext cx="6049108" cy="4668068"/>
          </a:xfrm>
        </p:spPr>
        <p:txBody>
          <a:bodyPr anchor="t">
            <a:normAutofit/>
          </a:bodyPr>
          <a:lstStyle/>
          <a:p>
            <a:r>
              <a:rPr lang="hu-HU" sz="1800" dirty="0"/>
              <a:t>2021.nov 17-2024. ápr 3 között 1260 betegből 500 várt nagyobb hasi műtétre, őket két azonos csoportba </a:t>
            </a:r>
            <a:r>
              <a:rPr lang="hu-HU" sz="1800" dirty="0" err="1"/>
              <a:t>randomizálták</a:t>
            </a:r>
            <a:endParaRPr lang="hu-HU" sz="1800" dirty="0"/>
          </a:p>
          <a:p>
            <a:r>
              <a:rPr lang="hu-HU" sz="1800" dirty="0"/>
              <a:t>Végül 235 és 238 beteget elemeztek</a:t>
            </a:r>
          </a:p>
          <a:p>
            <a:r>
              <a:rPr lang="hu-HU" sz="1800" dirty="0"/>
              <a:t>Medián életkor 68 év, főként férfiak</a:t>
            </a:r>
          </a:p>
          <a:p>
            <a:r>
              <a:rPr lang="hu-HU" sz="1800" dirty="0"/>
              <a:t>ASA III volt a domináns</a:t>
            </a:r>
          </a:p>
          <a:p>
            <a:r>
              <a:rPr lang="hu-HU" sz="1800" dirty="0"/>
              <a:t>Betegek kórtörténetében jellemzően tumoros megbetegedés </a:t>
            </a:r>
            <a:r>
              <a:rPr lang="hu-HU" sz="1800" dirty="0" err="1"/>
              <a:t>hypertoniával</a:t>
            </a:r>
            <a:endParaRPr lang="hu-HU" sz="1800" dirty="0"/>
          </a:p>
          <a:p>
            <a:r>
              <a:rPr lang="hu-HU" sz="1800" dirty="0"/>
              <a:t>A betegek több, mint fele emésztőrendszeri műtéten esett át, majd urológiai és nőgyógyászati műtétek voltak</a:t>
            </a:r>
            <a:endParaRPr lang="en-US" sz="1800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ED5E89B-014A-E17D-84D8-29EC3FC81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C9C88431-F212-CADB-16D5-4403FC3741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5749" y="-430815"/>
            <a:ext cx="5173647" cy="1797843"/>
          </a:xfrm>
          <a:prstGeom prst="rect">
            <a:avLst/>
          </a:prstGeom>
        </p:spPr>
      </p:pic>
      <p:pic>
        <p:nvPicPr>
          <p:cNvPr id="4" name="Kép 3" descr="A képen szöveg, képernyőkép, nyugta, Betűtípu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E8D22852-401A-8265-673A-2E57FE666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69" y="997897"/>
            <a:ext cx="6280511" cy="511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893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EACF02-F665-D585-3EED-8309FD3C0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BE8B6B7-851F-8631-F82F-12721607B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58" y="603504"/>
            <a:ext cx="10342993" cy="974087"/>
          </a:xfrm>
        </p:spPr>
        <p:txBody>
          <a:bodyPr anchor="b">
            <a:normAutofit/>
          </a:bodyPr>
          <a:lstStyle/>
          <a:p>
            <a:r>
              <a:rPr lang="hu-HU" dirty="0" err="1"/>
              <a:t>Intraoperatív</a:t>
            </a:r>
            <a:r>
              <a:rPr lang="hu-HU" dirty="0"/>
              <a:t> jellemzők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AD57E15-BC38-3AA7-CCB3-7CC6EC992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58" y="1827795"/>
            <a:ext cx="5237577" cy="4481565"/>
          </a:xfrm>
        </p:spPr>
        <p:txBody>
          <a:bodyPr>
            <a:normAutofit/>
          </a:bodyPr>
          <a:lstStyle/>
          <a:p>
            <a:r>
              <a:rPr lang="hu-HU" sz="1800" dirty="0"/>
              <a:t>Indukciós szak alatt a </a:t>
            </a:r>
            <a:r>
              <a:rPr lang="hu-HU" sz="1800" dirty="0" err="1"/>
              <a:t>noreadrenalinos</a:t>
            </a:r>
            <a:r>
              <a:rPr lang="hu-HU" sz="1800" dirty="0"/>
              <a:t> csoportban szignifikánsabb kisebb arányban volt egyszeri vagy többszöri </a:t>
            </a:r>
            <a:r>
              <a:rPr lang="hu-HU" sz="1800" dirty="0" err="1"/>
              <a:t>intraoperatív</a:t>
            </a:r>
            <a:r>
              <a:rPr lang="hu-HU" sz="1800" dirty="0"/>
              <a:t> </a:t>
            </a:r>
            <a:r>
              <a:rPr lang="hu-HU" sz="1800" dirty="0" err="1"/>
              <a:t>hypotensio</a:t>
            </a:r>
            <a:endParaRPr lang="hu-HU" sz="1800" dirty="0"/>
          </a:p>
          <a:p>
            <a:r>
              <a:rPr lang="hu-HU" sz="1800" dirty="0"/>
              <a:t>MAP nem különbözött szignifikánsan a kiindulási csoportokban, indukció után viszont szignifikánsan magasabb volt 5, 10, 30 perccel a </a:t>
            </a:r>
            <a:r>
              <a:rPr lang="hu-HU" sz="1800" dirty="0" err="1"/>
              <a:t>noradrenalin</a:t>
            </a:r>
            <a:r>
              <a:rPr lang="hu-HU" sz="1800" dirty="0"/>
              <a:t> csoportban </a:t>
            </a:r>
          </a:p>
          <a:p>
            <a:r>
              <a:rPr lang="hu-HU" sz="1800" dirty="0"/>
              <a:t>Artériás </a:t>
            </a:r>
            <a:r>
              <a:rPr lang="hu-HU" sz="1800" dirty="0" err="1"/>
              <a:t>laktátszint</a:t>
            </a:r>
            <a:r>
              <a:rPr lang="hu-HU" sz="1800" dirty="0"/>
              <a:t> szignifikánsan alacsonyabb volt a </a:t>
            </a:r>
            <a:r>
              <a:rPr lang="hu-HU" sz="1800" dirty="0" err="1"/>
              <a:t>noradrenalin</a:t>
            </a:r>
            <a:r>
              <a:rPr lang="hu-HU" sz="1800" dirty="0"/>
              <a:t> csoportban műtét alatt</a:t>
            </a:r>
          </a:p>
          <a:p>
            <a:r>
              <a:rPr lang="hu-HU" sz="1800" dirty="0"/>
              <a:t>A </a:t>
            </a:r>
            <a:r>
              <a:rPr lang="hu-HU" sz="1800" dirty="0" err="1"/>
              <a:t>kreatininre</a:t>
            </a:r>
            <a:r>
              <a:rPr lang="hu-HU" sz="1800" dirty="0"/>
              <a:t>, </a:t>
            </a:r>
            <a:r>
              <a:rPr lang="hu-HU" sz="1800" dirty="0" err="1"/>
              <a:t>troponinra</a:t>
            </a:r>
            <a:r>
              <a:rPr lang="hu-HU" sz="1800" dirty="0"/>
              <a:t>, </a:t>
            </a:r>
            <a:r>
              <a:rPr lang="hu-HU" sz="1800" dirty="0" err="1"/>
              <a:t>haemoglobinra</a:t>
            </a:r>
            <a:r>
              <a:rPr lang="hu-HU" sz="1800" dirty="0"/>
              <a:t>, PaO</a:t>
            </a:r>
            <a:r>
              <a:rPr lang="hu-HU" sz="1800" baseline="-25000" dirty="0"/>
              <a:t>2</a:t>
            </a:r>
            <a:r>
              <a:rPr lang="hu-HU" sz="1800" dirty="0"/>
              <a:t>- re nem volt szignifikáns különbség</a:t>
            </a:r>
            <a:endParaRPr lang="en-US" sz="1800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0CA4FA8-D12B-E62A-CD1E-A4A2DA4B0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err="1"/>
              <a:t>Anesthesiology</a:t>
            </a:r>
            <a:r>
              <a:rPr lang="en-GB"/>
              <a:t> 2025; 143:1160–70</a:t>
            </a:r>
            <a:endParaRPr lang="en-US"/>
          </a:p>
        </p:txBody>
      </p:sp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E518D72B-9B2F-2BB0-6DDA-6F80913C33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1890" y="-465139"/>
            <a:ext cx="4919650" cy="1709579"/>
          </a:xfrm>
          <a:prstGeom prst="rect">
            <a:avLst/>
          </a:prstGeom>
        </p:spPr>
      </p:pic>
      <p:pic>
        <p:nvPicPr>
          <p:cNvPr id="4" name="Kép 3" descr="A képen szöveg, diagram, képernyőkép, sor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BE009CEE-395B-7628-70A0-4870E327E2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118" y="1827795"/>
            <a:ext cx="6215099" cy="448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639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E75DB7-D3A8-5113-FA85-25BB87E68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 descr="A képen Grafika, képernyőkép, fekete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24ABB56D-022C-C433-808B-B182592F24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5749" y="-430815"/>
            <a:ext cx="5173647" cy="1797843"/>
          </a:xfrm>
          <a:prstGeom prst="rect">
            <a:avLst/>
          </a:prstGeom>
        </p:spPr>
      </p:pic>
      <p:pic>
        <p:nvPicPr>
          <p:cNvPr id="4" name="Tartalom helye 3" descr="A képen szöveg, képernyőkép, menü, szá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C6907645-91AC-4944-987E-BC91A5E9AF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516" y="614984"/>
            <a:ext cx="8629861" cy="5608940"/>
          </a:xfrm>
        </p:spPr>
      </p:pic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93D0ACA-52E5-69DE-CA76-29501D568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z="1100" dirty="0" err="1"/>
              <a:t>Anesthesiology</a:t>
            </a:r>
            <a:r>
              <a:rPr lang="en-GB" sz="1100" dirty="0"/>
              <a:t> 2025; 143:1160–70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78204170"/>
      </p:ext>
    </p:extLst>
  </p:cSld>
  <p:clrMapOvr>
    <a:masterClrMapping/>
  </p:clrMapOvr>
</p:sld>
</file>

<file path=ppt/theme/theme1.xml><?xml version="1.0" encoding="utf-8"?>
<a:theme xmlns:a="http://schemas.openxmlformats.org/drawingml/2006/main" name="Dimenzió">
  <a:themeElements>
    <a:clrScheme name="Dimenzió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Dimenzió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menzió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TM02900688[[fn=Dimenzió]]</Template>
  <TotalTime>0</TotalTime>
  <Words>983</Words>
  <Application>Microsoft Office PowerPoint</Application>
  <PresentationFormat>Szélesvásznú</PresentationFormat>
  <Paragraphs>85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0" baseType="lpstr">
      <vt:lpstr>Aptos</vt:lpstr>
      <vt:lpstr>Arial</vt:lpstr>
      <vt:lpstr>Trebuchet MS</vt:lpstr>
      <vt:lpstr>Wingdings 3</vt:lpstr>
      <vt:lpstr>Dimenzió</vt:lpstr>
      <vt:lpstr>A noradrenalin korai használata nagy kockázatú betegeknél nagy hasi műtétek során (O. Trocheris-Fumery, MD, T. Flet, MD, C Scetbon, MD)</vt:lpstr>
      <vt:lpstr>A tanulmányról dióhéjban</vt:lpstr>
      <vt:lpstr>Intraoperatív hipotenzió</vt:lpstr>
      <vt:lpstr>Kivitelezés - standardizálás</vt:lpstr>
      <vt:lpstr>Beteganyag</vt:lpstr>
      <vt:lpstr>Végpontok</vt:lpstr>
      <vt:lpstr>Eredmények</vt:lpstr>
      <vt:lpstr>Intraoperatív jellemzők</vt:lpstr>
      <vt:lpstr>PowerPoint-bemutató</vt:lpstr>
      <vt:lpstr>  Eredmények</vt:lpstr>
      <vt:lpstr>Az elsődleges, és másodlagos kimenetelek</vt:lpstr>
      <vt:lpstr>Alcsoport elemzés</vt:lpstr>
      <vt:lpstr>Megbeszélés</vt:lpstr>
      <vt:lpstr>Limitációk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Hetényi Barbara</dc:creator>
  <cp:lastModifiedBy>Dr. Hetényi Barbara</cp:lastModifiedBy>
  <cp:revision>9</cp:revision>
  <dcterms:created xsi:type="dcterms:W3CDTF">2025-10-30T08:06:11Z</dcterms:created>
  <dcterms:modified xsi:type="dcterms:W3CDTF">2025-10-31T14:58:00Z</dcterms:modified>
</cp:coreProperties>
</file>