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4" r:id="rId18"/>
    <p:sldId id="271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CB5-1648-4FF1-B609-1D4490E487CD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6122-B156-4903-930C-D767A39378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463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CB5-1648-4FF1-B609-1D4490E487CD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6122-B156-4903-930C-D767A39378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269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CB5-1648-4FF1-B609-1D4490E487CD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6122-B156-4903-930C-D767A39378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77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CB5-1648-4FF1-B609-1D4490E487CD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6122-B156-4903-930C-D767A39378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64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CB5-1648-4FF1-B609-1D4490E487CD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6122-B156-4903-930C-D767A39378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285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CB5-1648-4FF1-B609-1D4490E487CD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6122-B156-4903-930C-D767A39378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770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CB5-1648-4FF1-B609-1D4490E487CD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6122-B156-4903-930C-D767A39378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558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CB5-1648-4FF1-B609-1D4490E487CD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6122-B156-4903-930C-D767A39378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717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CB5-1648-4FF1-B609-1D4490E487CD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6122-B156-4903-930C-D767A39378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954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CB5-1648-4FF1-B609-1D4490E487CD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6122-B156-4903-930C-D767A39378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68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CB5-1648-4FF1-B609-1D4490E487CD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6122-B156-4903-930C-D767A39378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872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D8CB5-1648-4FF1-B609-1D4490E487CD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76122-B156-4903-930C-D767A39378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863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72000" cy="972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447" y="5906814"/>
            <a:ext cx="2399999" cy="720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830316" y="1229709"/>
            <a:ext cx="97851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b="1" dirty="0"/>
              <a:t>Szedáció és </a:t>
            </a:r>
            <a:r>
              <a:rPr lang="hu-HU" sz="3000" b="1" dirty="0" err="1"/>
              <a:t>analgézia</a:t>
            </a:r>
            <a:r>
              <a:rPr lang="hu-HU" sz="3000" b="1" dirty="0"/>
              <a:t> menedzsment az intenzív osztályon</a:t>
            </a:r>
          </a:p>
        </p:txBody>
      </p:sp>
      <p:sp>
        <p:nvSpPr>
          <p:cNvPr id="5" name="Téglalap 4"/>
          <p:cNvSpPr/>
          <p:nvPr/>
        </p:nvSpPr>
        <p:spPr>
          <a:xfrm>
            <a:off x="830317" y="2795751"/>
            <a:ext cx="83136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Dr. </a:t>
            </a:r>
            <a:r>
              <a:rPr lang="hu-HU" sz="2800" dirty="0" err="1" smtClean="0"/>
              <a:t>Vigvári</a:t>
            </a:r>
            <a:r>
              <a:rPr lang="hu-HU" sz="2800" dirty="0" smtClean="0"/>
              <a:t> Katalin</a:t>
            </a:r>
          </a:p>
          <a:p>
            <a:r>
              <a:rPr lang="hu-HU" sz="2800" dirty="0" smtClean="0"/>
              <a:t>PTE KK AITI</a:t>
            </a:r>
          </a:p>
          <a:p>
            <a:r>
              <a:rPr lang="hu-HU" sz="2800" dirty="0" smtClean="0"/>
              <a:t>2025.11.28.</a:t>
            </a:r>
          </a:p>
        </p:txBody>
      </p:sp>
      <p:sp>
        <p:nvSpPr>
          <p:cNvPr id="6" name="Téglalap 5"/>
          <p:cNvSpPr/>
          <p:nvPr/>
        </p:nvSpPr>
        <p:spPr>
          <a:xfrm>
            <a:off x="830317" y="476190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dirty="0" smtClean="0"/>
              <a:t>Blanchard et </a:t>
            </a:r>
            <a:r>
              <a:rPr lang="hu-HU" sz="2400" dirty="0" err="1" smtClean="0"/>
              <a:t>al</a:t>
            </a:r>
            <a:r>
              <a:rPr lang="hu-HU" sz="2400" dirty="0" smtClean="0"/>
              <a:t>. </a:t>
            </a:r>
            <a:r>
              <a:rPr lang="hu-HU" sz="2400" dirty="0" err="1" smtClean="0"/>
              <a:t>Critical</a:t>
            </a:r>
            <a:r>
              <a:rPr lang="hu-HU" sz="2400" dirty="0" smtClean="0"/>
              <a:t> </a:t>
            </a:r>
            <a:r>
              <a:rPr lang="hu-HU" sz="2400" dirty="0" err="1" smtClean="0"/>
              <a:t>Care</a:t>
            </a:r>
            <a:r>
              <a:rPr lang="hu-HU" sz="2400" dirty="0" smtClean="0"/>
              <a:t> (2025) 29:483 https://doi.org/10.1186/s13054-025-05654-7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7866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00" cy="97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826" y="5940167"/>
            <a:ext cx="2400001" cy="720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5179493" y="430189"/>
            <a:ext cx="1479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/>
              <a:t>Eredmények</a:t>
            </a:r>
            <a:endParaRPr lang="hu-HU" sz="2000" dirty="0"/>
          </a:p>
        </p:txBody>
      </p:sp>
      <p:sp>
        <p:nvSpPr>
          <p:cNvPr id="5" name="Téglalap 4"/>
          <p:cNvSpPr/>
          <p:nvPr/>
        </p:nvSpPr>
        <p:spPr>
          <a:xfrm>
            <a:off x="1124607" y="1067020"/>
            <a:ext cx="1627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/>
              <a:t>Szedáció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14855" y="1750332"/>
            <a:ext cx="10131972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121D46"/>
                </a:solidFill>
                <a:cs typeface="Poppins regular" panose="00000500000000000000" pitchFamily="2" charset="-18"/>
              </a:rPr>
              <a:t>1% volt agitált</a:t>
            </a:r>
          </a:p>
          <a:p>
            <a:pPr marL="228600" lvl="0" indent="-228600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121D46"/>
                </a:solidFill>
                <a:cs typeface="Poppins regular" panose="00000500000000000000" pitchFamily="2" charset="-18"/>
              </a:rPr>
              <a:t>84%-</a:t>
            </a:r>
            <a:r>
              <a:rPr lang="hu-HU" sz="28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ban</a:t>
            </a:r>
            <a:r>
              <a:rPr lang="hu-HU" sz="28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felületes </a:t>
            </a:r>
            <a:r>
              <a:rPr lang="hu-HU" sz="28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szedáció</a:t>
            </a:r>
            <a:r>
              <a:rPr lang="hu-HU" sz="2800" b="1" dirty="0">
                <a:solidFill>
                  <a:srgbClr val="121D46"/>
                </a:solidFill>
                <a:cs typeface="Poppins regular" panose="00000500000000000000" pitchFamily="2" charset="-18"/>
              </a:rPr>
              <a:t>/nincs </a:t>
            </a:r>
            <a:r>
              <a:rPr lang="hu-HU" sz="28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szedáció</a:t>
            </a:r>
            <a:endParaRPr lang="hu-HU" sz="2800" b="1" dirty="0">
              <a:solidFill>
                <a:srgbClr val="121D46"/>
              </a:solidFill>
              <a:cs typeface="Poppins regular" panose="00000500000000000000" pitchFamily="2" charset="-18"/>
            </a:endParaRPr>
          </a:p>
          <a:p>
            <a:pPr marL="228600" lvl="0" indent="-228600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121D46"/>
                </a:solidFill>
                <a:cs typeface="Poppins regular" panose="00000500000000000000" pitchFamily="2" charset="-18"/>
              </a:rPr>
              <a:t>15% -</a:t>
            </a:r>
            <a:r>
              <a:rPr lang="hu-HU" sz="28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ban</a:t>
            </a:r>
            <a:r>
              <a:rPr lang="hu-HU" sz="28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volt mély </a:t>
            </a:r>
            <a:r>
              <a:rPr lang="hu-HU" sz="28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szedáció</a:t>
            </a:r>
            <a:r>
              <a:rPr lang="hu-HU" sz="28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(304 beteg) – 30%-</a:t>
            </a:r>
            <a:r>
              <a:rPr lang="hu-HU" sz="28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nak</a:t>
            </a:r>
            <a:r>
              <a:rPr lang="hu-HU" sz="28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volt ARDS-e és 7% -</a:t>
            </a:r>
            <a:r>
              <a:rPr lang="hu-HU" sz="28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nak</a:t>
            </a:r>
            <a:r>
              <a:rPr lang="hu-HU" sz="28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volt súlyos koponyasérülése ICP emelkedéssel , a maradék 63%-</a:t>
            </a:r>
            <a:r>
              <a:rPr lang="hu-HU" sz="28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ban</a:t>
            </a:r>
            <a:r>
              <a:rPr lang="hu-HU" sz="28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indokolatlan volt a mély </a:t>
            </a:r>
            <a:r>
              <a:rPr lang="hu-HU" sz="28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szedáció</a:t>
            </a:r>
            <a:endParaRPr lang="hu-HU" sz="2800" b="1" dirty="0">
              <a:solidFill>
                <a:srgbClr val="121D46"/>
              </a:solidFill>
              <a:cs typeface="Poppins regular" panose="00000500000000000000" pitchFamily="2" charset="-18"/>
            </a:endParaRPr>
          </a:p>
          <a:p>
            <a:pPr marL="228600" lvl="0" indent="-228600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121D46"/>
                </a:solidFill>
                <a:cs typeface="Poppins regular" panose="00000500000000000000" pitchFamily="2" charset="-18"/>
              </a:rPr>
              <a:t>A leggyakrabban alkalmazott gyógyszerek: </a:t>
            </a:r>
            <a:r>
              <a:rPr lang="hu-HU" sz="28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propofol</a:t>
            </a:r>
            <a:r>
              <a:rPr lang="hu-HU" sz="2800" b="1" dirty="0">
                <a:solidFill>
                  <a:srgbClr val="121D46"/>
                </a:solidFill>
                <a:cs typeface="Poppins regular" panose="00000500000000000000" pitchFamily="2" charset="-18"/>
              </a:rPr>
              <a:t>, </a:t>
            </a:r>
            <a:r>
              <a:rPr lang="hu-HU" sz="28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midazolam</a:t>
            </a:r>
            <a:r>
              <a:rPr lang="hu-HU" sz="2800" b="1" dirty="0">
                <a:solidFill>
                  <a:srgbClr val="121D46"/>
                </a:solidFill>
                <a:cs typeface="Poppins regular" panose="00000500000000000000" pitchFamily="2" charset="-18"/>
              </a:rPr>
              <a:t>, </a:t>
            </a:r>
            <a:r>
              <a:rPr lang="hu-HU" sz="28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ketamin</a:t>
            </a:r>
            <a:r>
              <a:rPr lang="hu-HU" sz="2800" b="1" dirty="0">
                <a:solidFill>
                  <a:srgbClr val="121D46"/>
                </a:solidFill>
                <a:cs typeface="Poppins regular" panose="00000500000000000000" pitchFamily="2" charset="-18"/>
              </a:rPr>
              <a:t>, </a:t>
            </a:r>
            <a:r>
              <a:rPr lang="hu-HU" sz="28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dexmedetomidine</a:t>
            </a:r>
            <a:r>
              <a:rPr lang="hu-HU" sz="28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volt</a:t>
            </a:r>
          </a:p>
        </p:txBody>
      </p:sp>
    </p:spTree>
    <p:extLst>
      <p:ext uri="{BB962C8B-B14F-4D97-AF65-F5344CB8AC3E}">
        <p14:creationId xmlns:p14="http://schemas.microsoft.com/office/powerpoint/2010/main" val="2923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00" cy="972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450" y="5980386"/>
            <a:ext cx="2399999" cy="720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14855" y="1320941"/>
            <a:ext cx="3535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Szedációs szint és fájdalom</a:t>
            </a:r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4958776" y="614855"/>
            <a:ext cx="1479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Eredmények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9426"/>
              </p:ext>
            </p:extLst>
          </p:nvPr>
        </p:nvGraphicFramePr>
        <p:xfrm>
          <a:off x="691055" y="2067363"/>
          <a:ext cx="10839450" cy="340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150">
                  <a:extLst>
                    <a:ext uri="{9D8B030D-6E8A-4147-A177-3AD203B41FA5}">
                      <a16:colId xmlns:a16="http://schemas.microsoft.com/office/drawing/2014/main" val="1769791713"/>
                    </a:ext>
                  </a:extLst>
                </a:gridCol>
                <a:gridCol w="3613150">
                  <a:extLst>
                    <a:ext uri="{9D8B030D-6E8A-4147-A177-3AD203B41FA5}">
                      <a16:colId xmlns:a16="http://schemas.microsoft.com/office/drawing/2014/main" val="1263903040"/>
                    </a:ext>
                  </a:extLst>
                </a:gridCol>
                <a:gridCol w="3613150">
                  <a:extLst>
                    <a:ext uri="{9D8B030D-6E8A-4147-A177-3AD203B41FA5}">
                      <a16:colId xmlns:a16="http://schemas.microsoft.com/office/drawing/2014/main" val="548082663"/>
                    </a:ext>
                  </a:extLst>
                </a:gridCol>
              </a:tblGrid>
              <a:tr h="645728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Szedációs szint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Fájdalom megjelenése nyugalomban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Fájdalom megjelenése ápolás alatt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169525"/>
                  </a:ext>
                </a:extLst>
              </a:tr>
              <a:tr h="645728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Mély </a:t>
                      </a:r>
                      <a:r>
                        <a:rPr lang="hu-HU" sz="2400" dirty="0" err="1" smtClean="0"/>
                        <a:t>szedáció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0,9%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3,3%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251029"/>
                  </a:ext>
                </a:extLst>
              </a:tr>
              <a:tr h="645728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Könnyű </a:t>
                      </a:r>
                      <a:r>
                        <a:rPr lang="hu-HU" sz="2400" dirty="0" err="1" smtClean="0"/>
                        <a:t>szedáció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4,3%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9,2%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818723"/>
                  </a:ext>
                </a:extLst>
              </a:tr>
              <a:tr h="645728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Nincs </a:t>
                      </a:r>
                      <a:r>
                        <a:rPr lang="hu-HU" sz="2400" dirty="0" err="1" smtClean="0"/>
                        <a:t>szedáció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15%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25,5%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541997"/>
                  </a:ext>
                </a:extLst>
              </a:tr>
              <a:tr h="645728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Agitált állapot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25%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33,3%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404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1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00" cy="972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649" y="6150215"/>
            <a:ext cx="2175613" cy="634212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895713" y="414800"/>
            <a:ext cx="1479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Eredmények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238" y="1052511"/>
            <a:ext cx="9629561" cy="501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00" cy="972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391" y="6063418"/>
            <a:ext cx="2400000" cy="720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5095411" y="430189"/>
            <a:ext cx="1479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Eredmények</a:t>
            </a:r>
          </a:p>
        </p:txBody>
      </p:sp>
      <p:sp>
        <p:nvSpPr>
          <p:cNvPr id="5" name="Téglalap 4"/>
          <p:cNvSpPr/>
          <p:nvPr/>
        </p:nvSpPr>
        <p:spPr>
          <a:xfrm>
            <a:off x="1113145" y="977461"/>
            <a:ext cx="3355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/>
              <a:t>Delírium megjelenése</a:t>
            </a:r>
            <a:endParaRPr lang="hu-HU" sz="2800" dirty="0"/>
          </a:p>
        </p:txBody>
      </p:sp>
      <p:sp>
        <p:nvSpPr>
          <p:cNvPr id="6" name="Téglalap 5"/>
          <p:cNvSpPr/>
          <p:nvPr/>
        </p:nvSpPr>
        <p:spPr>
          <a:xfrm>
            <a:off x="486000" y="1833598"/>
            <a:ext cx="10862442" cy="4589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A delírium értékelése csak az intenzív osztályok 13%-</a:t>
            </a:r>
            <a:r>
              <a:rPr lang="hu-HU" sz="24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ban</a:t>
            </a: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történt.</a:t>
            </a:r>
          </a:p>
          <a:p>
            <a:pPr marL="228600" lvl="0" indent="-228600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Az esetek 59%-</a:t>
            </a:r>
            <a:r>
              <a:rPr lang="hu-HU" sz="24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ban</a:t>
            </a: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csak akkor vizsgálták, ha felmerült a gyanú</a:t>
            </a:r>
          </a:p>
          <a:p>
            <a:pPr marL="228600" lvl="0" indent="-228600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validált</a:t>
            </a: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eszközöket- </a:t>
            </a:r>
            <a:r>
              <a:rPr lang="hu-HU" sz="24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pl</a:t>
            </a: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: CAM-ICU (</a:t>
            </a:r>
            <a:r>
              <a:rPr lang="en-US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Confusion Assessment Method for the Intensive Care Unit</a:t>
            </a: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, ami a delírium 4 fő jellemzőjét méri</a:t>
            </a:r>
            <a:r>
              <a:rPr lang="en-US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) </a:t>
            </a: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ritkán használtak</a:t>
            </a:r>
          </a:p>
          <a:p>
            <a:pPr marL="228600" lvl="0" indent="-228600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A zavart mentális állapotú betegeknél (27%) az orvosok/szakdolgozók 60%-</a:t>
            </a:r>
            <a:r>
              <a:rPr lang="hu-HU" sz="24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ban</a:t>
            </a: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gyanítottak delíriumot, de csak 44%-</a:t>
            </a:r>
            <a:r>
              <a:rPr lang="hu-HU" sz="24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ban</a:t>
            </a: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vizsgálták ki</a:t>
            </a:r>
          </a:p>
          <a:p>
            <a:pPr marL="228600" lvl="0" indent="-228600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A normális mentális állapotú betegeknél 28%-</a:t>
            </a:r>
            <a:r>
              <a:rPr lang="hu-HU" sz="24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ban</a:t>
            </a: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történt kivizsgálás és 3,4%-</a:t>
            </a:r>
            <a:r>
              <a:rPr lang="hu-HU" sz="24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ban</a:t>
            </a: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volt gyanú az ellátó személyzet részéről</a:t>
            </a:r>
          </a:p>
        </p:txBody>
      </p:sp>
    </p:spTree>
    <p:extLst>
      <p:ext uri="{BB962C8B-B14F-4D97-AF65-F5344CB8AC3E}">
        <p14:creationId xmlns:p14="http://schemas.microsoft.com/office/powerpoint/2010/main" val="29766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00" cy="972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907" y="6298772"/>
            <a:ext cx="1615484" cy="48464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539" y="362023"/>
            <a:ext cx="8778240" cy="617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3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00" cy="972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330" y="6044499"/>
            <a:ext cx="2399999" cy="720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5042858" y="430189"/>
            <a:ext cx="1479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Eredmények</a:t>
            </a:r>
          </a:p>
        </p:txBody>
      </p:sp>
      <p:sp>
        <p:nvSpPr>
          <p:cNvPr id="5" name="Téglalap 4"/>
          <p:cNvSpPr/>
          <p:nvPr/>
        </p:nvSpPr>
        <p:spPr>
          <a:xfrm>
            <a:off x="903890" y="1426045"/>
            <a:ext cx="5433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/>
              <a:t>Egyéb diszkomfort megjelenése</a:t>
            </a:r>
            <a:endParaRPr lang="hu-HU" sz="3200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56755"/>
              </p:ext>
            </p:extLst>
          </p:nvPr>
        </p:nvGraphicFramePr>
        <p:xfrm>
          <a:off x="917255" y="2504807"/>
          <a:ext cx="1083945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9725">
                  <a:extLst>
                    <a:ext uri="{9D8B030D-6E8A-4147-A177-3AD203B41FA5}">
                      <a16:colId xmlns:a16="http://schemas.microsoft.com/office/drawing/2014/main" val="1846847928"/>
                    </a:ext>
                  </a:extLst>
                </a:gridCol>
                <a:gridCol w="5419725">
                  <a:extLst>
                    <a:ext uri="{9D8B030D-6E8A-4147-A177-3AD203B41FA5}">
                      <a16:colId xmlns:a16="http://schemas.microsoft.com/office/drawing/2014/main" val="448096109"/>
                    </a:ext>
                  </a:extLst>
                </a:gridCol>
              </a:tblGrid>
              <a:tr h="493757"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Tünet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Előfordulás (%)</a:t>
                      </a:r>
                      <a:endParaRPr lang="hu-H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278027"/>
                  </a:ext>
                </a:extLst>
              </a:tr>
              <a:tr h="493757"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szorongás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41</a:t>
                      </a:r>
                      <a:endParaRPr lang="hu-H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311468"/>
                  </a:ext>
                </a:extLst>
              </a:tr>
              <a:tr h="493757"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alvászavar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33</a:t>
                      </a:r>
                      <a:endParaRPr lang="hu-H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50026"/>
                  </a:ext>
                </a:extLst>
              </a:tr>
              <a:tr h="493757"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szomjúság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28</a:t>
                      </a:r>
                      <a:endParaRPr lang="hu-H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92223"/>
                  </a:ext>
                </a:extLst>
              </a:tr>
              <a:tr h="493757"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hangulatzavar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18 </a:t>
                      </a:r>
                      <a:endParaRPr lang="hu-H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054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1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00" cy="972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352" y="6050804"/>
            <a:ext cx="2399998" cy="720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452917" y="209472"/>
            <a:ext cx="6458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/>
              <a:t>További megfigyelések, </a:t>
            </a:r>
            <a:r>
              <a:rPr lang="hu-HU" sz="2800" dirty="0" smtClean="0"/>
              <a:t>következtetések</a:t>
            </a:r>
            <a:endParaRPr lang="hu-HU" sz="2800" dirty="0"/>
          </a:p>
        </p:txBody>
      </p:sp>
      <p:sp>
        <p:nvSpPr>
          <p:cNvPr id="5" name="Téglalap 4"/>
          <p:cNvSpPr/>
          <p:nvPr/>
        </p:nvSpPr>
        <p:spPr>
          <a:xfrm>
            <a:off x="493986" y="794247"/>
            <a:ext cx="10646980" cy="585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just" defTabSz="914399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Multivariáns analízis kimutatta, hogy magas SOFA (</a:t>
            </a:r>
            <a:r>
              <a:rPr kumimoji="0" lang="hu-HU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Sequential</a:t>
            </a: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 </a:t>
            </a:r>
            <a:r>
              <a:rPr kumimoji="0" lang="hu-HU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Organ</a:t>
            </a: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 </a:t>
            </a:r>
            <a:r>
              <a:rPr kumimoji="0" lang="hu-HU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Failure</a:t>
            </a: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 </a:t>
            </a:r>
            <a:r>
              <a:rPr kumimoji="0" lang="hu-HU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Assessment</a:t>
            </a: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)</a:t>
            </a:r>
            <a:r>
              <a:rPr kumimoji="0" lang="hu-HU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score</a:t>
            </a: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 mély vagy nem megfelelően alkalmazott mély </a:t>
            </a:r>
            <a:r>
              <a:rPr kumimoji="0" lang="hu-HU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szedációhoz</a:t>
            </a: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 társult</a:t>
            </a:r>
          </a:p>
          <a:p>
            <a:pPr marL="228600" marR="0" lvl="0" indent="-228600" algn="just" defTabSz="914399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A </a:t>
            </a:r>
            <a:r>
              <a:rPr kumimoji="0" lang="hu-HU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szedációra</a:t>
            </a: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 és </a:t>
            </a:r>
            <a:r>
              <a:rPr kumimoji="0" lang="hu-HU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analgéziára</a:t>
            </a: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 meglévő protokollok csökkentették a fel nem mért fájdalom kockázatát, de nem csökkentették a nem megfelelően alkalmazott mély </a:t>
            </a:r>
            <a:r>
              <a:rPr kumimoji="0" lang="hu-HU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szedáció</a:t>
            </a: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 előfordulását</a:t>
            </a:r>
          </a:p>
          <a:p>
            <a:pPr marL="228600" marR="0" lvl="0" indent="-228600" algn="just" defTabSz="914399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Fontos a fájdalom és a szorongás kezelése felületes </a:t>
            </a:r>
            <a:r>
              <a:rPr kumimoji="0" lang="hu-HU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szedációval</a:t>
            </a: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 és önbeszámoló skálák alkalmazásával</a:t>
            </a:r>
          </a:p>
          <a:p>
            <a:pPr marL="228600" marR="0" lvl="0" indent="-228600" algn="just" defTabSz="914399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Fontos a delírium rendszeres vizsgálat – gyakran nem került felismerésre, főleg a </a:t>
            </a:r>
            <a:r>
              <a:rPr kumimoji="0" lang="hu-HU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hipoaktív</a:t>
            </a: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 forma</a:t>
            </a:r>
          </a:p>
          <a:p>
            <a:pPr marL="228600" lvl="0" indent="-228600" algn="just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 Fontos a folyamatos személyzeti képzés és multimodális terápiás megközelítés, beleértve farmakológiai és pszichológiai támogatást</a:t>
            </a:r>
          </a:p>
          <a:p>
            <a:pPr marL="228600" marR="0" lvl="0" indent="-228600" algn="just" defTabSz="914399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cs typeface="Poppins regular" panose="00000500000000000000" pitchFamily="2" charset="-18"/>
              </a:rPr>
              <a:t> Fontos írásos protokollok alkalmazása</a:t>
            </a:r>
          </a:p>
        </p:txBody>
      </p:sp>
    </p:spTree>
    <p:extLst>
      <p:ext uri="{BB962C8B-B14F-4D97-AF65-F5344CB8AC3E}">
        <p14:creationId xmlns:p14="http://schemas.microsoft.com/office/powerpoint/2010/main" val="9989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9348" cy="96934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352" y="6050804"/>
            <a:ext cx="2399998" cy="72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042" y="969348"/>
            <a:ext cx="7376898" cy="523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1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72000" cy="972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290" y="6031886"/>
            <a:ext cx="2400000" cy="72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656" y="2703513"/>
            <a:ext cx="77486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72000" cy="972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963" y="5938344"/>
            <a:ext cx="2400000" cy="720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550459" y="2865962"/>
            <a:ext cx="68495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600" dirty="0" smtClean="0"/>
              <a:t>Bevezetés és háttér</a:t>
            </a:r>
            <a:endParaRPr lang="hu-HU" sz="6600" dirty="0"/>
          </a:p>
        </p:txBody>
      </p:sp>
    </p:spTree>
    <p:extLst>
      <p:ext uri="{BB962C8B-B14F-4D97-AF65-F5344CB8AC3E}">
        <p14:creationId xmlns:p14="http://schemas.microsoft.com/office/powerpoint/2010/main" val="14549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00" cy="972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206" y="6006662"/>
            <a:ext cx="2400000" cy="720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470973" y="291689"/>
            <a:ext cx="1491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/>
              <a:t>Háttér és cél</a:t>
            </a:r>
            <a:endParaRPr lang="hu-HU" sz="2000" dirty="0"/>
          </a:p>
        </p:txBody>
      </p:sp>
      <p:sp>
        <p:nvSpPr>
          <p:cNvPr id="5" name="Téglalap 4"/>
          <p:cNvSpPr/>
          <p:nvPr/>
        </p:nvSpPr>
        <p:spPr>
          <a:xfrm>
            <a:off x="468600" y="906544"/>
            <a:ext cx="101582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Az elmúlt 20 évben paradigmaváltás történt a </a:t>
            </a:r>
            <a:r>
              <a:rPr lang="hu-HU" sz="24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szedációban</a:t>
            </a: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az intenzív osztályokon -  a mély </a:t>
            </a:r>
            <a:r>
              <a:rPr lang="hu-HU" sz="24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szedációt</a:t>
            </a: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felváltotta a felületesebb vagy </a:t>
            </a:r>
            <a:r>
              <a:rPr lang="hu-HU" sz="24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szedáció</a:t>
            </a: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nélküli ellátás</a:t>
            </a:r>
          </a:p>
          <a:p>
            <a:pPr marL="228600" lvl="0" indent="-228600" algn="just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Mély </a:t>
            </a:r>
            <a:r>
              <a:rPr lang="hu-HU" sz="24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szedáció</a:t>
            </a: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hátrányai: intenzíven eltöltött napok, lélegeztetett napok száma nő, delírium gyakorisága nő, hosszabb távon pszichiátriai problémák</a:t>
            </a:r>
          </a:p>
          <a:p>
            <a:pPr marL="228600" lvl="0" indent="-228600" algn="just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Felületes </a:t>
            </a:r>
            <a:r>
              <a:rPr lang="hu-HU" sz="24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szedáció</a:t>
            </a: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új kihívásokat hozott: fájdalom, nyugtalanság, alvási zavarok, hangulati ingadozások</a:t>
            </a:r>
          </a:p>
          <a:p>
            <a:pPr marL="228600" lvl="0" indent="-228600" algn="just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Cél: a </a:t>
            </a:r>
            <a:r>
              <a:rPr lang="hu-HU" sz="24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szedáció</a:t>
            </a: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, fájdalom, diszkomfort értékelésére vonatkozó friss epidemiológiai adatok gyűjtése széles intenzív osztályos populáció körében, hogy a jövőben </a:t>
            </a:r>
            <a:r>
              <a:rPr lang="hu-HU" sz="2400" b="1" dirty="0" smtClean="0">
                <a:solidFill>
                  <a:srgbClr val="121D46"/>
                </a:solidFill>
                <a:cs typeface="Poppins regular" panose="00000500000000000000" pitchFamily="2" charset="-18"/>
              </a:rPr>
              <a:t>optimalizálni </a:t>
            </a: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lehessen az </a:t>
            </a:r>
            <a:r>
              <a:rPr lang="hu-HU" sz="24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intenzíves</a:t>
            </a:r>
            <a:r>
              <a:rPr lang="hu-HU" sz="24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betegek ellátását</a:t>
            </a:r>
          </a:p>
        </p:txBody>
      </p:sp>
    </p:spTree>
    <p:extLst>
      <p:ext uri="{BB962C8B-B14F-4D97-AF65-F5344CB8AC3E}">
        <p14:creationId xmlns:p14="http://schemas.microsoft.com/office/powerpoint/2010/main" val="1203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00" cy="972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206" y="6006662"/>
            <a:ext cx="2400000" cy="720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805021" y="2750348"/>
            <a:ext cx="83098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600" dirty="0" smtClean="0"/>
              <a:t>Módszertan és vizsgálat</a:t>
            </a:r>
            <a:endParaRPr lang="hu-HU" sz="6600" dirty="0"/>
          </a:p>
        </p:txBody>
      </p:sp>
    </p:spTree>
    <p:extLst>
      <p:ext uri="{BB962C8B-B14F-4D97-AF65-F5344CB8AC3E}">
        <p14:creationId xmlns:p14="http://schemas.microsoft.com/office/powerpoint/2010/main" val="1219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00" cy="972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326" y="5969876"/>
            <a:ext cx="2399999" cy="720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525518" y="1218020"/>
            <a:ext cx="109202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266" indent="-27626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400" b="1" dirty="0">
                <a:latin typeface="Calibri" panose="020F0502020204030204" pitchFamily="34" charset="0"/>
              </a:rPr>
              <a:t>egynapos, multicentrikus, megfigyelésen alapuló, </a:t>
            </a:r>
            <a:r>
              <a:rPr lang="hu-HU" sz="2400" b="1" dirty="0" err="1">
                <a:latin typeface="Calibri" panose="020F0502020204030204" pitchFamily="34" charset="0"/>
              </a:rPr>
              <a:t>keretszmetszeti</a:t>
            </a:r>
            <a:r>
              <a:rPr lang="hu-HU" sz="2400" b="1" dirty="0">
                <a:latin typeface="Calibri" panose="020F0502020204030204" pitchFamily="34" charset="0"/>
              </a:rPr>
              <a:t> vizsgálat volt Franciaországban 2024. február 5-18 </a:t>
            </a:r>
            <a:r>
              <a:rPr lang="hu-HU" sz="2400" b="1" dirty="0" smtClean="0">
                <a:latin typeface="Calibri" panose="020F0502020204030204" pitchFamily="34" charset="0"/>
              </a:rPr>
              <a:t>között</a:t>
            </a:r>
          </a:p>
          <a:p>
            <a:pPr>
              <a:buSzPct val="100000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b="1" dirty="0">
              <a:latin typeface="Calibri" panose="020F0502020204030204" pitchFamily="34" charset="0"/>
            </a:endParaRPr>
          </a:p>
          <a:p>
            <a:pPr marL="276266" indent="-27626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400" b="1" dirty="0">
                <a:latin typeface="Calibri" panose="020F0502020204030204" pitchFamily="34" charset="0"/>
              </a:rPr>
              <a:t>128 Intenzív osztály(63%-</a:t>
            </a:r>
            <a:r>
              <a:rPr lang="hu-HU" sz="2400" b="1" dirty="0" err="1">
                <a:latin typeface="Calibri" panose="020F0502020204030204" pitchFamily="34" charset="0"/>
              </a:rPr>
              <a:t>nak</a:t>
            </a:r>
            <a:r>
              <a:rPr lang="hu-HU" sz="2400" b="1" dirty="0">
                <a:latin typeface="Calibri" panose="020F0502020204030204" pitchFamily="34" charset="0"/>
              </a:rPr>
              <a:t> volt írásos protokollja </a:t>
            </a:r>
            <a:r>
              <a:rPr lang="hu-HU" sz="2400" b="1" dirty="0" err="1">
                <a:latin typeface="Calibri" panose="020F0502020204030204" pitchFamily="34" charset="0"/>
              </a:rPr>
              <a:t>szedáció</a:t>
            </a:r>
            <a:r>
              <a:rPr lang="hu-HU" sz="2400" b="1" dirty="0">
                <a:latin typeface="Calibri" panose="020F0502020204030204" pitchFamily="34" charset="0"/>
              </a:rPr>
              <a:t> és </a:t>
            </a:r>
            <a:r>
              <a:rPr lang="hu-HU" sz="2400" b="1" dirty="0" err="1">
                <a:latin typeface="Calibri" panose="020F0502020204030204" pitchFamily="34" charset="0"/>
              </a:rPr>
              <a:t>analgézia</a:t>
            </a:r>
            <a:r>
              <a:rPr lang="hu-HU" sz="2400" b="1" dirty="0">
                <a:latin typeface="Calibri" panose="020F0502020204030204" pitchFamily="34" charset="0"/>
              </a:rPr>
              <a:t> menedzsmentre) vett részt 2063 </a:t>
            </a:r>
            <a:r>
              <a:rPr lang="hu-HU" sz="2400" b="1" dirty="0" smtClean="0">
                <a:latin typeface="Calibri" panose="020F0502020204030204" pitchFamily="34" charset="0"/>
              </a:rPr>
              <a:t>beteggel</a:t>
            </a:r>
          </a:p>
          <a:p>
            <a:pPr>
              <a:buSzPct val="100000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b="1" dirty="0">
              <a:latin typeface="Calibri" panose="020F0502020204030204" pitchFamily="34" charset="0"/>
            </a:endParaRPr>
          </a:p>
          <a:p>
            <a:pPr marL="276266" indent="-27626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400" b="1" dirty="0">
                <a:latin typeface="Calibri" panose="020F0502020204030204" pitchFamily="34" charset="0"/>
              </a:rPr>
              <a:t>átlag életkor 63 év, többségében férfi </a:t>
            </a:r>
            <a:r>
              <a:rPr lang="hu-HU" sz="2400" b="1" dirty="0" smtClean="0">
                <a:latin typeface="Calibri" panose="020F0502020204030204" pitchFamily="34" charset="0"/>
              </a:rPr>
              <a:t>betegek</a:t>
            </a:r>
          </a:p>
          <a:p>
            <a:pPr>
              <a:buSzPct val="100000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b="1" dirty="0">
              <a:latin typeface="Calibri" panose="020F0502020204030204" pitchFamily="34" charset="0"/>
            </a:endParaRPr>
          </a:p>
          <a:p>
            <a:pPr marL="276266" indent="-27626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400" b="1" dirty="0">
                <a:latin typeface="Calibri" panose="020F0502020204030204" pitchFamily="34" charset="0"/>
              </a:rPr>
              <a:t>felvétel fő oka: akut légzési elégtelenség, nagy sebészeti beavatkozás és </a:t>
            </a:r>
            <a:r>
              <a:rPr lang="hu-HU" sz="2400" b="1" dirty="0" smtClean="0">
                <a:latin typeface="Calibri" panose="020F0502020204030204" pitchFamily="34" charset="0"/>
              </a:rPr>
              <a:t>szepszis</a:t>
            </a:r>
          </a:p>
          <a:p>
            <a:pPr marL="276266" indent="-27626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b="1" dirty="0">
              <a:latin typeface="Calibri" panose="020F0502020204030204" pitchFamily="34" charset="0"/>
            </a:endParaRPr>
          </a:p>
          <a:p>
            <a:pPr marL="276266" indent="-27626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400" b="1" dirty="0">
                <a:latin typeface="Calibri" panose="020F0502020204030204" pitchFamily="34" charset="0"/>
              </a:rPr>
              <a:t>a betegek 40%-a volt lélegeztetve, 28% igényelt </a:t>
            </a:r>
            <a:r>
              <a:rPr lang="hu-HU" sz="2400" b="1" dirty="0" err="1">
                <a:latin typeface="Calibri" panose="020F0502020204030204" pitchFamily="34" charset="0"/>
              </a:rPr>
              <a:t>vazopresszor</a:t>
            </a:r>
            <a:r>
              <a:rPr lang="hu-HU" sz="2400" b="1" dirty="0">
                <a:latin typeface="Calibri" panose="020F0502020204030204" pitchFamily="34" charset="0"/>
              </a:rPr>
              <a:t> támogatást</a:t>
            </a:r>
          </a:p>
        </p:txBody>
      </p:sp>
      <p:sp>
        <p:nvSpPr>
          <p:cNvPr id="5" name="Téglalap 4"/>
          <p:cNvSpPr/>
          <p:nvPr/>
        </p:nvSpPr>
        <p:spPr>
          <a:xfrm>
            <a:off x="4506179" y="343479"/>
            <a:ext cx="2724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Módszertan és vizsgálat</a:t>
            </a:r>
          </a:p>
        </p:txBody>
      </p:sp>
    </p:spTree>
    <p:extLst>
      <p:ext uri="{BB962C8B-B14F-4D97-AF65-F5344CB8AC3E}">
        <p14:creationId xmlns:p14="http://schemas.microsoft.com/office/powerpoint/2010/main" val="23531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72000" cy="972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868" y="5940983"/>
            <a:ext cx="2399999" cy="7200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945931" y="783477"/>
            <a:ext cx="10300138" cy="587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Szedáció mélységét  RASS (Richmond </a:t>
            </a:r>
            <a:r>
              <a:rPr lang="hu-HU" sz="23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Agitation</a:t>
            </a: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–</a:t>
            </a:r>
            <a:r>
              <a:rPr lang="hu-HU" sz="23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Sedation</a:t>
            </a: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</a:t>
            </a:r>
            <a:r>
              <a:rPr lang="hu-HU" sz="23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Scale</a:t>
            </a: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) skálával határozták meg</a:t>
            </a:r>
          </a:p>
          <a:p>
            <a:pPr marL="228600" lvl="0" indent="-228600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RASS&gt;2 – agitált</a:t>
            </a:r>
          </a:p>
          <a:p>
            <a:pPr marL="228600" lvl="0" indent="-228600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RASS +1 - -2  – felületes </a:t>
            </a:r>
            <a:r>
              <a:rPr lang="hu-HU" sz="23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szedáció</a:t>
            </a: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/</a:t>
            </a:r>
            <a:r>
              <a:rPr lang="hu-HU" sz="23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szedáció</a:t>
            </a: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nélkül</a:t>
            </a:r>
          </a:p>
          <a:p>
            <a:pPr marL="228600" lvl="0" indent="-228600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b="1">
                <a:solidFill>
                  <a:srgbClr val="121D46"/>
                </a:solidFill>
                <a:cs typeface="Poppins regular" panose="00000500000000000000" pitchFamily="2" charset="-18"/>
              </a:rPr>
              <a:t>RASS </a:t>
            </a:r>
            <a:r>
              <a:rPr lang="hu-HU" sz="2300" b="1" smtClean="0">
                <a:solidFill>
                  <a:srgbClr val="121D46"/>
                </a:solidFill>
                <a:cs typeface="Poppins regular" panose="00000500000000000000" pitchFamily="2" charset="-18"/>
              </a:rPr>
              <a:t>&lt;-3 </a:t>
            </a: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– mély </a:t>
            </a:r>
            <a:r>
              <a:rPr lang="hu-HU" sz="23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szedáció</a:t>
            </a:r>
            <a:endParaRPr lang="hu-HU" sz="2300" b="1" dirty="0">
              <a:solidFill>
                <a:srgbClr val="121D46"/>
              </a:solidFill>
              <a:cs typeface="Poppins regular" panose="00000500000000000000" pitchFamily="2" charset="-18"/>
            </a:endParaRPr>
          </a:p>
          <a:p>
            <a:pPr marL="228600" lvl="0" indent="-228600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Fájdalom meghatározására több módszer : </a:t>
            </a:r>
          </a:p>
          <a:p>
            <a:pPr marL="228600" lvl="0" indent="-228600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Visual </a:t>
            </a:r>
            <a:r>
              <a:rPr lang="hu-HU" sz="23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Analog</a:t>
            </a: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</a:t>
            </a:r>
            <a:r>
              <a:rPr lang="hu-HU" sz="23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Scale</a:t>
            </a: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(VAS skála )</a:t>
            </a:r>
          </a:p>
          <a:p>
            <a:pPr marL="228600" lvl="0" indent="-228600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</a:t>
            </a:r>
            <a:r>
              <a:rPr lang="hu-HU" sz="23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Behavioral</a:t>
            </a: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</a:t>
            </a:r>
            <a:r>
              <a:rPr lang="hu-HU" sz="23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Pain</a:t>
            </a: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</a:t>
            </a:r>
            <a:r>
              <a:rPr lang="hu-HU" sz="23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Scale</a:t>
            </a: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(BPS)- az intenzívek 89%-a használta , &gt;4/12</a:t>
            </a:r>
          </a:p>
          <a:p>
            <a:pPr marL="228600" lvl="0" indent="-228600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Numerical</a:t>
            </a: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</a:t>
            </a:r>
            <a:r>
              <a:rPr lang="hu-HU" sz="23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Rating</a:t>
            </a: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</a:t>
            </a:r>
            <a:r>
              <a:rPr lang="hu-HU" sz="23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Scale</a:t>
            </a: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(NRS-O ) – leggyakrabban használt azoknál a </a:t>
            </a:r>
            <a:r>
              <a:rPr lang="hu-HU" sz="23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betegeknél,akikkel</a:t>
            </a: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lehetett kommunikálni , &gt;3/10</a:t>
            </a:r>
          </a:p>
          <a:p>
            <a:pPr marL="228600" lvl="0" indent="-228600" defTabSz="91439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Verbal</a:t>
            </a: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</a:t>
            </a:r>
            <a:r>
              <a:rPr lang="hu-HU" sz="23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rating</a:t>
            </a: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</a:t>
            </a:r>
            <a:r>
              <a:rPr lang="hu-HU" sz="2300" b="1" dirty="0" err="1">
                <a:solidFill>
                  <a:srgbClr val="121D46"/>
                </a:solidFill>
                <a:cs typeface="Poppins regular" panose="00000500000000000000" pitchFamily="2" charset="-18"/>
              </a:rPr>
              <a:t>scale</a:t>
            </a:r>
            <a:r>
              <a:rPr lang="hu-HU" sz="2300" b="1" dirty="0">
                <a:solidFill>
                  <a:srgbClr val="121D46"/>
                </a:solidFill>
                <a:cs typeface="Poppins regular" panose="00000500000000000000" pitchFamily="2" charset="-18"/>
              </a:rPr>
              <a:t>  (VRS), &gt;2/5</a:t>
            </a:r>
          </a:p>
        </p:txBody>
      </p:sp>
      <p:sp>
        <p:nvSpPr>
          <p:cNvPr id="6" name="Téglalap 5"/>
          <p:cNvSpPr/>
          <p:nvPr/>
        </p:nvSpPr>
        <p:spPr>
          <a:xfrm>
            <a:off x="4808104" y="383367"/>
            <a:ext cx="2617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/>
              <a:t>Módszertan</a:t>
            </a:r>
            <a:r>
              <a:rPr lang="hu-HU" dirty="0" smtClean="0"/>
              <a:t> és </a:t>
            </a:r>
            <a:r>
              <a:rPr lang="hu-HU" sz="2000" dirty="0" smtClean="0"/>
              <a:t>vizsgálat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2902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00" cy="972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407" y="6211614"/>
            <a:ext cx="1431729" cy="47289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738" y="445687"/>
            <a:ext cx="8671695" cy="602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72000" cy="972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394" y="5918452"/>
            <a:ext cx="2399999" cy="72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41" y="1327732"/>
            <a:ext cx="10972800" cy="42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00" cy="972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848" y="5927834"/>
            <a:ext cx="2399999" cy="72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836" y="2703513"/>
            <a:ext cx="4694327" cy="145097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748836" y="2703513"/>
            <a:ext cx="44531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600" dirty="0" smtClean="0"/>
              <a:t>Eredmények</a:t>
            </a:r>
            <a:endParaRPr lang="hu-HU" sz="6600" dirty="0"/>
          </a:p>
        </p:txBody>
      </p:sp>
    </p:spTree>
    <p:extLst>
      <p:ext uri="{BB962C8B-B14F-4D97-AF65-F5344CB8AC3E}">
        <p14:creationId xmlns:p14="http://schemas.microsoft.com/office/powerpoint/2010/main" val="32105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549</Words>
  <Application>Microsoft Office PowerPoint</Application>
  <PresentationFormat>Szélesvásznú</PresentationFormat>
  <Paragraphs>83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Poppins regular</vt:lpstr>
      <vt:lpstr>Poppins regular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PTE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PTE</dc:creator>
  <cp:lastModifiedBy>PTE</cp:lastModifiedBy>
  <cp:revision>17</cp:revision>
  <dcterms:created xsi:type="dcterms:W3CDTF">2025-11-27T23:05:59Z</dcterms:created>
  <dcterms:modified xsi:type="dcterms:W3CDTF">2025-11-28T09:18:38Z</dcterms:modified>
</cp:coreProperties>
</file>