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8" r:id="rId2"/>
    <p:sldId id="260" r:id="rId3"/>
    <p:sldId id="267" r:id="rId4"/>
    <p:sldId id="268" r:id="rId5"/>
    <p:sldId id="269" r:id="rId6"/>
    <p:sldId id="270" r:id="rId7"/>
    <p:sldId id="271" r:id="rId8"/>
    <p:sldId id="266" r:id="rId9"/>
    <p:sldId id="265" r:id="rId10"/>
  </p:sldIdLst>
  <p:sldSz cx="12192000" cy="6858000"/>
  <p:notesSz cx="6858000" cy="9144000"/>
  <p:embeddedFontLst>
    <p:embeddedFont>
      <p:font typeface="Pte Sans" pitchFamily="2" charset="2"/>
      <p:regular r:id="rId13"/>
      <p:bold r:id="rId14"/>
      <p:italic r:id="rId15"/>
      <p:boldItalic r:id="rId16"/>
    </p:embeddedFont>
    <p:embeddedFont>
      <p:font typeface="Calibri" panose="020F0502020204030204" pitchFamily="34" charset="0"/>
      <p:regular r:id="rId17"/>
      <p:bold r:id="rId18"/>
      <p:italic r:id="rId19"/>
      <p:boldItalic r:id="rId20"/>
    </p:embeddedFont>
    <p:embeddedFont>
      <p:font typeface="Pte Serif" pitchFamily="2" charset="2"/>
      <p:regular r:id="rId21"/>
      <p:bold r:id="rId22"/>
      <p:italic r:id="rId23"/>
      <p:boldItalic r:id="rId24"/>
    </p:embeddedFont>
  </p:embeddedFontLst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071B8"/>
    <a:srgbClr val="005F71"/>
    <a:srgbClr val="BCBE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669DB76-FAAB-4BEB-A9B8-1A5C8743508E}" v="32" dt="2025-09-20T17:37:00.83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4609" autoAdjust="0"/>
  </p:normalViewPr>
  <p:slideViewPr>
    <p:cSldViewPr snapToGrid="0">
      <p:cViewPr varScale="1">
        <p:scale>
          <a:sx n="109" d="100"/>
          <a:sy n="109" d="100"/>
        </p:scale>
        <p:origin x="558" y="10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6" d="100"/>
          <a:sy n="96" d="100"/>
        </p:scale>
        <p:origin x="364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font" Target="fonts/font5.fntdata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24" Type="http://schemas.openxmlformats.org/officeDocument/2006/relationships/font" Target="fonts/font12.fntdata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>
            <a:extLst>
              <a:ext uri="{FF2B5EF4-FFF2-40B4-BE49-F238E27FC236}">
                <a16:creationId xmlns:a16="http://schemas.microsoft.com/office/drawing/2014/main" id="{9ED5B33E-9359-EAFB-8C87-9AFE842FEA5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FE990AD6-C26A-9FA1-9F2E-C88CD1D4FB9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81A2A4-07C0-44DD-BB3A-C89301E7071F}" type="datetimeFigureOut">
              <a:rPr lang="hu-HU" smtClean="0"/>
              <a:t>2025.11.28.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07EA4FC6-740F-EC46-076B-70A8AD8F1B8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8BEE0C0F-B011-CF40-346F-5B7B70ED932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CB3CB0-9132-4BE5-93FA-2094C4605EC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793848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6D4C31-7859-481F-B276-41A4D049818D}" type="datetimeFigureOut">
              <a:rPr lang="hu-HU" smtClean="0"/>
              <a:t>2025.11.28.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2922FF-E8EF-4752-B684-1F52E2E3C74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826856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9B2475F-BCD8-CD7B-C079-F436D796FB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hu-HU" dirty="0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53E48BF8-A41A-FD08-C832-2C90B66F43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rgbClr val="3071B8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dirty="0"/>
              <a:t>Kattintson ide az alcím mintájának szerkesztéséhez</a:t>
            </a:r>
          </a:p>
        </p:txBody>
      </p:sp>
      <p:sp>
        <p:nvSpPr>
          <p:cNvPr id="11" name="Szöveg helye 10">
            <a:extLst>
              <a:ext uri="{FF2B5EF4-FFF2-40B4-BE49-F238E27FC236}">
                <a16:creationId xmlns:a16="http://schemas.microsoft.com/office/drawing/2014/main" id="{BD6B035E-2A76-A45F-AC4C-BE14012E660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270112"/>
            <a:ext cx="5340350" cy="461409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1200" b="1">
                <a:solidFill>
                  <a:srgbClr val="3071B8"/>
                </a:solidFill>
              </a:defRPr>
            </a:lvl1pPr>
          </a:lstStyle>
          <a:p>
            <a:pPr lvl="0"/>
            <a:r>
              <a:rPr lang="hu-HU" dirty="0"/>
              <a:t>Előadás címe • Előadó neve</a:t>
            </a:r>
          </a:p>
        </p:txBody>
      </p:sp>
      <p:sp>
        <p:nvSpPr>
          <p:cNvPr id="13" name="Ábra 17">
            <a:extLst>
              <a:ext uri="{FF2B5EF4-FFF2-40B4-BE49-F238E27FC236}">
                <a16:creationId xmlns:a16="http://schemas.microsoft.com/office/drawing/2014/main" id="{D247DB36-53B9-C28E-F0E7-45260F681A39}"/>
              </a:ext>
            </a:extLst>
          </p:cNvPr>
          <p:cNvSpPr/>
          <p:nvPr userDrawn="1"/>
        </p:nvSpPr>
        <p:spPr>
          <a:xfrm>
            <a:off x="516852" y="5341384"/>
            <a:ext cx="642695" cy="642695"/>
          </a:xfrm>
          <a:custGeom>
            <a:avLst/>
            <a:gdLst>
              <a:gd name="connsiteX0" fmla="*/ 363465 w 954487"/>
              <a:gd name="connsiteY0" fmla="*/ 0 h 954487"/>
              <a:gd name="connsiteX1" fmla="*/ 363465 w 954487"/>
              <a:gd name="connsiteY1" fmla="*/ 363465 h 954487"/>
              <a:gd name="connsiteX2" fmla="*/ 0 w 954487"/>
              <a:gd name="connsiteY2" fmla="*/ 363465 h 954487"/>
              <a:gd name="connsiteX3" fmla="*/ 0 w 954487"/>
              <a:gd name="connsiteY3" fmla="*/ 591087 h 954487"/>
              <a:gd name="connsiteX4" fmla="*/ 363465 w 954487"/>
              <a:gd name="connsiteY4" fmla="*/ 591087 h 954487"/>
              <a:gd name="connsiteX5" fmla="*/ 363465 w 954487"/>
              <a:gd name="connsiteY5" fmla="*/ 954487 h 954487"/>
              <a:gd name="connsiteX6" fmla="*/ 591022 w 954487"/>
              <a:gd name="connsiteY6" fmla="*/ 954487 h 954487"/>
              <a:gd name="connsiteX7" fmla="*/ 591022 w 954487"/>
              <a:gd name="connsiteY7" fmla="*/ 591087 h 954487"/>
              <a:gd name="connsiteX8" fmla="*/ 954487 w 954487"/>
              <a:gd name="connsiteY8" fmla="*/ 591087 h 954487"/>
              <a:gd name="connsiteX9" fmla="*/ 954487 w 954487"/>
              <a:gd name="connsiteY9" fmla="*/ 363465 h 954487"/>
              <a:gd name="connsiteX10" fmla="*/ 591022 w 954487"/>
              <a:gd name="connsiteY10" fmla="*/ 363465 h 954487"/>
              <a:gd name="connsiteX11" fmla="*/ 591022 w 954487"/>
              <a:gd name="connsiteY11" fmla="*/ 0 h 954487"/>
              <a:gd name="connsiteX12" fmla="*/ 363465 w 954487"/>
              <a:gd name="connsiteY12" fmla="*/ 0 h 9544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54487" h="954487">
                <a:moveTo>
                  <a:pt x="363465" y="0"/>
                </a:moveTo>
                <a:lnTo>
                  <a:pt x="363465" y="363465"/>
                </a:lnTo>
                <a:lnTo>
                  <a:pt x="0" y="363465"/>
                </a:lnTo>
                <a:lnTo>
                  <a:pt x="0" y="591087"/>
                </a:lnTo>
                <a:lnTo>
                  <a:pt x="363465" y="591087"/>
                </a:lnTo>
                <a:lnTo>
                  <a:pt x="363465" y="954487"/>
                </a:lnTo>
                <a:lnTo>
                  <a:pt x="591022" y="954487"/>
                </a:lnTo>
                <a:lnTo>
                  <a:pt x="591022" y="591087"/>
                </a:lnTo>
                <a:lnTo>
                  <a:pt x="954487" y="591087"/>
                </a:lnTo>
                <a:lnTo>
                  <a:pt x="954487" y="363465"/>
                </a:lnTo>
                <a:lnTo>
                  <a:pt x="591022" y="363465"/>
                </a:lnTo>
                <a:lnTo>
                  <a:pt x="591022" y="0"/>
                </a:lnTo>
                <a:lnTo>
                  <a:pt x="363465" y="0"/>
                </a:lnTo>
                <a:close/>
              </a:path>
            </a:pathLst>
          </a:custGeom>
          <a:solidFill>
            <a:srgbClr val="3071B8"/>
          </a:solidFill>
          <a:ln w="6393" cap="flat">
            <a:noFill/>
            <a:prstDash val="solid"/>
            <a:miter/>
          </a:ln>
        </p:spPr>
        <p:txBody>
          <a:bodyPr rtlCol="0" anchor="ctr"/>
          <a:lstStyle/>
          <a:p>
            <a:endParaRPr lang="hu-HU"/>
          </a:p>
        </p:txBody>
      </p:sp>
      <p:sp>
        <p:nvSpPr>
          <p:cNvPr id="14" name="Ábra 7">
            <a:extLst>
              <a:ext uri="{FF2B5EF4-FFF2-40B4-BE49-F238E27FC236}">
                <a16:creationId xmlns:a16="http://schemas.microsoft.com/office/drawing/2014/main" id="{16333E36-71B0-F0E9-E7A8-1BEE98FB18CD}"/>
              </a:ext>
            </a:extLst>
          </p:cNvPr>
          <p:cNvSpPr/>
          <p:nvPr userDrawn="1"/>
        </p:nvSpPr>
        <p:spPr>
          <a:xfrm>
            <a:off x="11353800" y="274121"/>
            <a:ext cx="457400" cy="457400"/>
          </a:xfrm>
          <a:custGeom>
            <a:avLst/>
            <a:gdLst>
              <a:gd name="connsiteX0" fmla="*/ 523780 w 1739931"/>
              <a:gd name="connsiteY0" fmla="*/ 869823 h 1739931"/>
              <a:gd name="connsiteX1" fmla="*/ 870013 w 1739931"/>
              <a:gd name="connsiteY1" fmla="*/ 523780 h 1739931"/>
              <a:gd name="connsiteX2" fmla="*/ 1216247 w 1739931"/>
              <a:gd name="connsiteY2" fmla="*/ 869823 h 1739931"/>
              <a:gd name="connsiteX3" fmla="*/ 870013 w 1739931"/>
              <a:gd name="connsiteY3" fmla="*/ 1216057 h 1739931"/>
              <a:gd name="connsiteX4" fmla="*/ 523780 w 1739931"/>
              <a:gd name="connsiteY4" fmla="*/ 869823 h 1739931"/>
              <a:gd name="connsiteX5" fmla="*/ 869918 w 1739931"/>
              <a:gd name="connsiteY5" fmla="*/ 0 h 1739931"/>
              <a:gd name="connsiteX6" fmla="*/ 0 w 1739931"/>
              <a:gd name="connsiteY6" fmla="*/ 869823 h 1739931"/>
              <a:gd name="connsiteX7" fmla="*/ 869918 w 1739931"/>
              <a:gd name="connsiteY7" fmla="*/ 1739932 h 1739931"/>
              <a:gd name="connsiteX8" fmla="*/ 1739932 w 1739931"/>
              <a:gd name="connsiteY8" fmla="*/ 869823 h 1739931"/>
              <a:gd name="connsiteX9" fmla="*/ 869918 w 1739931"/>
              <a:gd name="connsiteY9" fmla="*/ 0 h 17399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739931" h="1739931">
                <a:moveTo>
                  <a:pt x="523780" y="869823"/>
                </a:moveTo>
                <a:lnTo>
                  <a:pt x="870013" y="523780"/>
                </a:lnTo>
                <a:lnTo>
                  <a:pt x="1216247" y="869823"/>
                </a:lnTo>
                <a:lnTo>
                  <a:pt x="870013" y="1216057"/>
                </a:lnTo>
                <a:lnTo>
                  <a:pt x="523780" y="869823"/>
                </a:lnTo>
                <a:close/>
                <a:moveTo>
                  <a:pt x="869918" y="0"/>
                </a:moveTo>
                <a:lnTo>
                  <a:pt x="0" y="869823"/>
                </a:lnTo>
                <a:lnTo>
                  <a:pt x="869918" y="1739932"/>
                </a:lnTo>
                <a:lnTo>
                  <a:pt x="1739932" y="869823"/>
                </a:lnTo>
                <a:lnTo>
                  <a:pt x="869918" y="0"/>
                </a:lnTo>
                <a:close/>
              </a:path>
            </a:pathLst>
          </a:custGeom>
          <a:solidFill>
            <a:srgbClr val="BCBEC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947280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564B1A5-1C13-AA4E-E92C-0634409AD8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Pte Serif" pitchFamily="2" charset="2"/>
              </a:defRPr>
            </a:lvl1pPr>
          </a:lstStyle>
          <a:p>
            <a:r>
              <a:rPr lang="hu-HU" dirty="0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A4802026-3659-838F-CA0D-7186B720EF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Pte Sans" pitchFamily="2" charset="2"/>
              </a:defRPr>
            </a:lvl1pPr>
            <a:lvl2pPr>
              <a:defRPr>
                <a:latin typeface="Pte Sans" pitchFamily="2" charset="2"/>
              </a:defRPr>
            </a:lvl2pPr>
            <a:lvl3pPr>
              <a:defRPr>
                <a:latin typeface="Pte Sans" pitchFamily="2" charset="2"/>
              </a:defRPr>
            </a:lvl3pPr>
            <a:lvl4pPr>
              <a:defRPr>
                <a:latin typeface="Pte Sans" pitchFamily="2" charset="2"/>
              </a:defRPr>
            </a:lvl4pPr>
            <a:lvl5pPr>
              <a:defRPr>
                <a:latin typeface="Pte Sans" pitchFamily="2" charset="2"/>
              </a:defRPr>
            </a:lvl5pPr>
          </a:lstStyle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9" name="Ábra 7">
            <a:extLst>
              <a:ext uri="{FF2B5EF4-FFF2-40B4-BE49-F238E27FC236}">
                <a16:creationId xmlns:a16="http://schemas.microsoft.com/office/drawing/2014/main" id="{A2CC6374-ED18-F783-44C8-96A6F05A3E5B}"/>
              </a:ext>
            </a:extLst>
          </p:cNvPr>
          <p:cNvSpPr/>
          <p:nvPr/>
        </p:nvSpPr>
        <p:spPr>
          <a:xfrm>
            <a:off x="11016344" y="207684"/>
            <a:ext cx="674911" cy="674911"/>
          </a:xfrm>
          <a:custGeom>
            <a:avLst/>
            <a:gdLst>
              <a:gd name="connsiteX0" fmla="*/ 523780 w 1739931"/>
              <a:gd name="connsiteY0" fmla="*/ 869823 h 1739931"/>
              <a:gd name="connsiteX1" fmla="*/ 870013 w 1739931"/>
              <a:gd name="connsiteY1" fmla="*/ 523780 h 1739931"/>
              <a:gd name="connsiteX2" fmla="*/ 1216247 w 1739931"/>
              <a:gd name="connsiteY2" fmla="*/ 869823 h 1739931"/>
              <a:gd name="connsiteX3" fmla="*/ 870013 w 1739931"/>
              <a:gd name="connsiteY3" fmla="*/ 1216057 h 1739931"/>
              <a:gd name="connsiteX4" fmla="*/ 523780 w 1739931"/>
              <a:gd name="connsiteY4" fmla="*/ 869823 h 1739931"/>
              <a:gd name="connsiteX5" fmla="*/ 869918 w 1739931"/>
              <a:gd name="connsiteY5" fmla="*/ 0 h 1739931"/>
              <a:gd name="connsiteX6" fmla="*/ 0 w 1739931"/>
              <a:gd name="connsiteY6" fmla="*/ 869823 h 1739931"/>
              <a:gd name="connsiteX7" fmla="*/ 869918 w 1739931"/>
              <a:gd name="connsiteY7" fmla="*/ 1739932 h 1739931"/>
              <a:gd name="connsiteX8" fmla="*/ 1739932 w 1739931"/>
              <a:gd name="connsiteY8" fmla="*/ 869823 h 1739931"/>
              <a:gd name="connsiteX9" fmla="*/ 869918 w 1739931"/>
              <a:gd name="connsiteY9" fmla="*/ 0 h 17399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739931" h="1739931">
                <a:moveTo>
                  <a:pt x="523780" y="869823"/>
                </a:moveTo>
                <a:lnTo>
                  <a:pt x="870013" y="523780"/>
                </a:lnTo>
                <a:lnTo>
                  <a:pt x="1216247" y="869823"/>
                </a:lnTo>
                <a:lnTo>
                  <a:pt x="870013" y="1216057"/>
                </a:lnTo>
                <a:lnTo>
                  <a:pt x="523780" y="869823"/>
                </a:lnTo>
                <a:close/>
                <a:moveTo>
                  <a:pt x="869918" y="0"/>
                </a:moveTo>
                <a:lnTo>
                  <a:pt x="0" y="869823"/>
                </a:lnTo>
                <a:lnTo>
                  <a:pt x="869918" y="1739932"/>
                </a:lnTo>
                <a:lnTo>
                  <a:pt x="1739932" y="869823"/>
                </a:lnTo>
                <a:lnTo>
                  <a:pt x="869918" y="0"/>
                </a:lnTo>
                <a:close/>
              </a:path>
            </a:pathLst>
          </a:custGeom>
          <a:solidFill>
            <a:srgbClr val="BCBEC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hu-HU"/>
          </a:p>
        </p:txBody>
      </p:sp>
      <p:sp>
        <p:nvSpPr>
          <p:cNvPr id="10" name="Ábra 7">
            <a:extLst>
              <a:ext uri="{FF2B5EF4-FFF2-40B4-BE49-F238E27FC236}">
                <a16:creationId xmlns:a16="http://schemas.microsoft.com/office/drawing/2014/main" id="{168B611C-2013-745C-B57E-2815F21E27AF}"/>
              </a:ext>
            </a:extLst>
          </p:cNvPr>
          <p:cNvSpPr/>
          <p:nvPr userDrawn="1"/>
        </p:nvSpPr>
        <p:spPr>
          <a:xfrm>
            <a:off x="11016343" y="882595"/>
            <a:ext cx="674911" cy="674911"/>
          </a:xfrm>
          <a:custGeom>
            <a:avLst/>
            <a:gdLst>
              <a:gd name="connsiteX0" fmla="*/ 523780 w 1739931"/>
              <a:gd name="connsiteY0" fmla="*/ 869823 h 1739931"/>
              <a:gd name="connsiteX1" fmla="*/ 870013 w 1739931"/>
              <a:gd name="connsiteY1" fmla="*/ 523780 h 1739931"/>
              <a:gd name="connsiteX2" fmla="*/ 1216247 w 1739931"/>
              <a:gd name="connsiteY2" fmla="*/ 869823 h 1739931"/>
              <a:gd name="connsiteX3" fmla="*/ 870013 w 1739931"/>
              <a:gd name="connsiteY3" fmla="*/ 1216057 h 1739931"/>
              <a:gd name="connsiteX4" fmla="*/ 523780 w 1739931"/>
              <a:gd name="connsiteY4" fmla="*/ 869823 h 1739931"/>
              <a:gd name="connsiteX5" fmla="*/ 869918 w 1739931"/>
              <a:gd name="connsiteY5" fmla="*/ 0 h 1739931"/>
              <a:gd name="connsiteX6" fmla="*/ 0 w 1739931"/>
              <a:gd name="connsiteY6" fmla="*/ 869823 h 1739931"/>
              <a:gd name="connsiteX7" fmla="*/ 869918 w 1739931"/>
              <a:gd name="connsiteY7" fmla="*/ 1739932 h 1739931"/>
              <a:gd name="connsiteX8" fmla="*/ 1739932 w 1739931"/>
              <a:gd name="connsiteY8" fmla="*/ 869823 h 1739931"/>
              <a:gd name="connsiteX9" fmla="*/ 869918 w 1739931"/>
              <a:gd name="connsiteY9" fmla="*/ 0 h 17399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739931" h="1739931">
                <a:moveTo>
                  <a:pt x="523780" y="869823"/>
                </a:moveTo>
                <a:lnTo>
                  <a:pt x="870013" y="523780"/>
                </a:lnTo>
                <a:lnTo>
                  <a:pt x="1216247" y="869823"/>
                </a:lnTo>
                <a:lnTo>
                  <a:pt x="870013" y="1216057"/>
                </a:lnTo>
                <a:lnTo>
                  <a:pt x="523780" y="869823"/>
                </a:lnTo>
                <a:close/>
                <a:moveTo>
                  <a:pt x="869918" y="0"/>
                </a:moveTo>
                <a:lnTo>
                  <a:pt x="0" y="869823"/>
                </a:lnTo>
                <a:lnTo>
                  <a:pt x="869918" y="1739932"/>
                </a:lnTo>
                <a:lnTo>
                  <a:pt x="1739932" y="869823"/>
                </a:lnTo>
                <a:lnTo>
                  <a:pt x="869918" y="0"/>
                </a:lnTo>
                <a:close/>
              </a:path>
            </a:pathLst>
          </a:custGeom>
          <a:solidFill>
            <a:srgbClr val="3071B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hu-HU">
              <a:solidFill>
                <a:srgbClr val="3071B8"/>
              </a:solidFill>
            </a:endParaRPr>
          </a:p>
        </p:txBody>
      </p:sp>
      <p:sp>
        <p:nvSpPr>
          <p:cNvPr id="4" name="Szöveg helye 10">
            <a:extLst>
              <a:ext uri="{FF2B5EF4-FFF2-40B4-BE49-F238E27FC236}">
                <a16:creationId xmlns:a16="http://schemas.microsoft.com/office/drawing/2014/main" id="{B5A7C571-8732-47BA-631F-4B69952BA4F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270112"/>
            <a:ext cx="5340350" cy="461409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1200" b="1">
                <a:solidFill>
                  <a:srgbClr val="3071B8"/>
                </a:solidFill>
              </a:defRPr>
            </a:lvl1pPr>
          </a:lstStyle>
          <a:p>
            <a:pPr lvl="0"/>
            <a:r>
              <a:rPr lang="hu-HU" dirty="0"/>
              <a:t>Előadás címe • Előadó neve</a:t>
            </a:r>
          </a:p>
        </p:txBody>
      </p:sp>
    </p:spTree>
    <p:extLst>
      <p:ext uri="{BB962C8B-B14F-4D97-AF65-F5344CB8AC3E}">
        <p14:creationId xmlns:p14="http://schemas.microsoft.com/office/powerpoint/2010/main" val="3504368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36EA421-9CCC-F536-FE54-7196C799AC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400" b="1">
                <a:latin typeface="Pte Serif" pitchFamily="2" charset="2"/>
              </a:defRPr>
            </a:lvl1pPr>
          </a:lstStyle>
          <a:p>
            <a:r>
              <a:rPr lang="hu-HU" dirty="0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0C30F31A-A7A4-05DC-1641-4C21F36E28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rgbClr val="3071B8"/>
                </a:solidFill>
                <a:latin typeface="Pte Sans" pitchFamily="2" charset="2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hu-HU" dirty="0"/>
              <a:t>Mintaszöveg szerkesztése</a:t>
            </a:r>
          </a:p>
        </p:txBody>
      </p:sp>
      <p:sp>
        <p:nvSpPr>
          <p:cNvPr id="7" name="Ábra 7">
            <a:extLst>
              <a:ext uri="{FF2B5EF4-FFF2-40B4-BE49-F238E27FC236}">
                <a16:creationId xmlns:a16="http://schemas.microsoft.com/office/drawing/2014/main" id="{97C79AAD-7DB8-FD2A-57F8-76FEEF5C884D}"/>
              </a:ext>
            </a:extLst>
          </p:cNvPr>
          <p:cNvSpPr/>
          <p:nvPr userDrawn="1"/>
        </p:nvSpPr>
        <p:spPr>
          <a:xfrm>
            <a:off x="11016344" y="207684"/>
            <a:ext cx="674911" cy="674911"/>
          </a:xfrm>
          <a:custGeom>
            <a:avLst/>
            <a:gdLst>
              <a:gd name="connsiteX0" fmla="*/ 523780 w 1739931"/>
              <a:gd name="connsiteY0" fmla="*/ 869823 h 1739931"/>
              <a:gd name="connsiteX1" fmla="*/ 870013 w 1739931"/>
              <a:gd name="connsiteY1" fmla="*/ 523780 h 1739931"/>
              <a:gd name="connsiteX2" fmla="*/ 1216247 w 1739931"/>
              <a:gd name="connsiteY2" fmla="*/ 869823 h 1739931"/>
              <a:gd name="connsiteX3" fmla="*/ 870013 w 1739931"/>
              <a:gd name="connsiteY3" fmla="*/ 1216057 h 1739931"/>
              <a:gd name="connsiteX4" fmla="*/ 523780 w 1739931"/>
              <a:gd name="connsiteY4" fmla="*/ 869823 h 1739931"/>
              <a:gd name="connsiteX5" fmla="*/ 869918 w 1739931"/>
              <a:gd name="connsiteY5" fmla="*/ 0 h 1739931"/>
              <a:gd name="connsiteX6" fmla="*/ 0 w 1739931"/>
              <a:gd name="connsiteY6" fmla="*/ 869823 h 1739931"/>
              <a:gd name="connsiteX7" fmla="*/ 869918 w 1739931"/>
              <a:gd name="connsiteY7" fmla="*/ 1739932 h 1739931"/>
              <a:gd name="connsiteX8" fmla="*/ 1739932 w 1739931"/>
              <a:gd name="connsiteY8" fmla="*/ 869823 h 1739931"/>
              <a:gd name="connsiteX9" fmla="*/ 869918 w 1739931"/>
              <a:gd name="connsiteY9" fmla="*/ 0 h 17399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739931" h="1739931">
                <a:moveTo>
                  <a:pt x="523780" y="869823"/>
                </a:moveTo>
                <a:lnTo>
                  <a:pt x="870013" y="523780"/>
                </a:lnTo>
                <a:lnTo>
                  <a:pt x="1216247" y="869823"/>
                </a:lnTo>
                <a:lnTo>
                  <a:pt x="870013" y="1216057"/>
                </a:lnTo>
                <a:lnTo>
                  <a:pt x="523780" y="869823"/>
                </a:lnTo>
                <a:close/>
                <a:moveTo>
                  <a:pt x="869918" y="0"/>
                </a:moveTo>
                <a:lnTo>
                  <a:pt x="0" y="869823"/>
                </a:lnTo>
                <a:lnTo>
                  <a:pt x="869918" y="1739932"/>
                </a:lnTo>
                <a:lnTo>
                  <a:pt x="1739932" y="869823"/>
                </a:lnTo>
                <a:lnTo>
                  <a:pt x="869918" y="0"/>
                </a:lnTo>
                <a:close/>
              </a:path>
            </a:pathLst>
          </a:custGeom>
          <a:solidFill>
            <a:srgbClr val="BCBEC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hu-HU"/>
          </a:p>
        </p:txBody>
      </p:sp>
      <p:sp>
        <p:nvSpPr>
          <p:cNvPr id="8" name="Ábra 7">
            <a:extLst>
              <a:ext uri="{FF2B5EF4-FFF2-40B4-BE49-F238E27FC236}">
                <a16:creationId xmlns:a16="http://schemas.microsoft.com/office/drawing/2014/main" id="{942A8ED6-3EFA-B25A-CFE8-8A2E3B5A0DB9}"/>
              </a:ext>
            </a:extLst>
          </p:cNvPr>
          <p:cNvSpPr/>
          <p:nvPr userDrawn="1"/>
        </p:nvSpPr>
        <p:spPr>
          <a:xfrm>
            <a:off x="11016343" y="882595"/>
            <a:ext cx="674911" cy="674911"/>
          </a:xfrm>
          <a:custGeom>
            <a:avLst/>
            <a:gdLst>
              <a:gd name="connsiteX0" fmla="*/ 523780 w 1739931"/>
              <a:gd name="connsiteY0" fmla="*/ 869823 h 1739931"/>
              <a:gd name="connsiteX1" fmla="*/ 870013 w 1739931"/>
              <a:gd name="connsiteY1" fmla="*/ 523780 h 1739931"/>
              <a:gd name="connsiteX2" fmla="*/ 1216247 w 1739931"/>
              <a:gd name="connsiteY2" fmla="*/ 869823 h 1739931"/>
              <a:gd name="connsiteX3" fmla="*/ 870013 w 1739931"/>
              <a:gd name="connsiteY3" fmla="*/ 1216057 h 1739931"/>
              <a:gd name="connsiteX4" fmla="*/ 523780 w 1739931"/>
              <a:gd name="connsiteY4" fmla="*/ 869823 h 1739931"/>
              <a:gd name="connsiteX5" fmla="*/ 869918 w 1739931"/>
              <a:gd name="connsiteY5" fmla="*/ 0 h 1739931"/>
              <a:gd name="connsiteX6" fmla="*/ 0 w 1739931"/>
              <a:gd name="connsiteY6" fmla="*/ 869823 h 1739931"/>
              <a:gd name="connsiteX7" fmla="*/ 869918 w 1739931"/>
              <a:gd name="connsiteY7" fmla="*/ 1739932 h 1739931"/>
              <a:gd name="connsiteX8" fmla="*/ 1739932 w 1739931"/>
              <a:gd name="connsiteY8" fmla="*/ 869823 h 1739931"/>
              <a:gd name="connsiteX9" fmla="*/ 869918 w 1739931"/>
              <a:gd name="connsiteY9" fmla="*/ 0 h 17399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739931" h="1739931">
                <a:moveTo>
                  <a:pt x="523780" y="869823"/>
                </a:moveTo>
                <a:lnTo>
                  <a:pt x="870013" y="523780"/>
                </a:lnTo>
                <a:lnTo>
                  <a:pt x="1216247" y="869823"/>
                </a:lnTo>
                <a:lnTo>
                  <a:pt x="870013" y="1216057"/>
                </a:lnTo>
                <a:lnTo>
                  <a:pt x="523780" y="869823"/>
                </a:lnTo>
                <a:close/>
                <a:moveTo>
                  <a:pt x="869918" y="0"/>
                </a:moveTo>
                <a:lnTo>
                  <a:pt x="0" y="869823"/>
                </a:lnTo>
                <a:lnTo>
                  <a:pt x="869918" y="1739932"/>
                </a:lnTo>
                <a:lnTo>
                  <a:pt x="1739932" y="869823"/>
                </a:lnTo>
                <a:lnTo>
                  <a:pt x="869918" y="0"/>
                </a:lnTo>
                <a:close/>
              </a:path>
            </a:pathLst>
          </a:custGeom>
          <a:solidFill>
            <a:srgbClr val="3071B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hu-HU">
              <a:solidFill>
                <a:srgbClr val="3071B8"/>
              </a:solidFill>
            </a:endParaRPr>
          </a:p>
        </p:txBody>
      </p:sp>
      <p:sp>
        <p:nvSpPr>
          <p:cNvPr id="4" name="Szöveg helye 10">
            <a:extLst>
              <a:ext uri="{FF2B5EF4-FFF2-40B4-BE49-F238E27FC236}">
                <a16:creationId xmlns:a16="http://schemas.microsoft.com/office/drawing/2014/main" id="{DEB9EBA0-2D78-A8FC-29E7-1C0884C2702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270112"/>
            <a:ext cx="5340350" cy="461409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1200" b="1">
                <a:solidFill>
                  <a:srgbClr val="3071B8"/>
                </a:solidFill>
              </a:defRPr>
            </a:lvl1pPr>
          </a:lstStyle>
          <a:p>
            <a:pPr lvl="0"/>
            <a:r>
              <a:rPr lang="hu-HU" dirty="0"/>
              <a:t>Előadás címe • Előadó neve</a:t>
            </a:r>
          </a:p>
        </p:txBody>
      </p:sp>
    </p:spTree>
    <p:extLst>
      <p:ext uri="{BB962C8B-B14F-4D97-AF65-F5344CB8AC3E}">
        <p14:creationId xmlns:p14="http://schemas.microsoft.com/office/powerpoint/2010/main" val="33730858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épes di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2CBAFEAB-8522-8046-5985-FC2F902B3C2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613621" y="2115045"/>
            <a:ext cx="5636816" cy="3276103"/>
          </a:xfrm>
        </p:spPr>
        <p:txBody>
          <a:bodyPr lIns="0" tIns="0" rIns="0" bIns="0">
            <a:normAutofit/>
          </a:bodyPr>
          <a:lstStyle>
            <a:lvl1pPr marL="0" indent="0" algn="l">
              <a:buFontTx/>
              <a:buNone/>
              <a:defRPr sz="1600"/>
            </a:lvl1pPr>
            <a:lvl2pPr marL="457200" indent="0" algn="l">
              <a:buFontTx/>
              <a:buNone/>
              <a:defRPr/>
            </a:lvl2pPr>
            <a:lvl3pPr marL="914400" indent="0" algn="l">
              <a:buFontTx/>
              <a:buNone/>
              <a:defRPr/>
            </a:lvl3pPr>
            <a:lvl4pPr marL="1371600" indent="0" algn="l">
              <a:buFontTx/>
              <a:buNone/>
              <a:defRPr/>
            </a:lvl4pPr>
            <a:lvl5pPr marL="1828800" indent="0" algn="l">
              <a:buFontTx/>
              <a:buNone/>
              <a:defRPr/>
            </a:lvl5pPr>
          </a:lstStyle>
          <a:p>
            <a:pPr lvl="0"/>
            <a:r>
              <a:rPr lang="hu-HU" dirty="0"/>
              <a:t>Mintaszöveg szerkesztése</a:t>
            </a:r>
          </a:p>
        </p:txBody>
      </p:sp>
      <p:sp>
        <p:nvSpPr>
          <p:cNvPr id="11" name="Cím 10">
            <a:extLst>
              <a:ext uri="{FF2B5EF4-FFF2-40B4-BE49-F238E27FC236}">
                <a16:creationId xmlns:a16="http://schemas.microsoft.com/office/drawing/2014/main" id="{6ABEE534-F426-4A09-CC94-EC3A744023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3621" y="970003"/>
            <a:ext cx="5636816" cy="879475"/>
          </a:xfrm>
        </p:spPr>
        <p:txBody>
          <a:bodyPr lIns="0" tIns="0" rIns="0" bIns="0">
            <a:normAutofit/>
          </a:bodyPr>
          <a:lstStyle>
            <a:lvl1pPr>
              <a:defRPr sz="2800"/>
            </a:lvl1pPr>
          </a:lstStyle>
          <a:p>
            <a:r>
              <a:rPr lang="hu-HU" dirty="0"/>
              <a:t>Mintacím szerkesztése</a:t>
            </a:r>
          </a:p>
        </p:txBody>
      </p:sp>
      <p:sp>
        <p:nvSpPr>
          <p:cNvPr id="16" name="Kép helye 15">
            <a:extLst>
              <a:ext uri="{FF2B5EF4-FFF2-40B4-BE49-F238E27FC236}">
                <a16:creationId xmlns:a16="http://schemas.microsoft.com/office/drawing/2014/main" id="{AAD89D7A-0064-39AC-34B9-8EA54776F76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62025" y="946150"/>
            <a:ext cx="4445000" cy="4445000"/>
          </a:xfrm>
          <a:solidFill>
            <a:schemeClr val="bg2"/>
          </a:solidFill>
        </p:spPr>
        <p:txBody>
          <a:bodyPr/>
          <a:lstStyle/>
          <a:p>
            <a:endParaRPr lang="hu-HU" dirty="0"/>
          </a:p>
        </p:txBody>
      </p:sp>
      <p:sp>
        <p:nvSpPr>
          <p:cNvPr id="26" name="Ábra 17">
            <a:extLst>
              <a:ext uri="{FF2B5EF4-FFF2-40B4-BE49-F238E27FC236}">
                <a16:creationId xmlns:a16="http://schemas.microsoft.com/office/drawing/2014/main" id="{CE7A6AAA-3981-537E-08DD-0C56EA33C741}"/>
              </a:ext>
            </a:extLst>
          </p:cNvPr>
          <p:cNvSpPr/>
          <p:nvPr userDrawn="1"/>
        </p:nvSpPr>
        <p:spPr>
          <a:xfrm>
            <a:off x="195505" y="5523154"/>
            <a:ext cx="642695" cy="642695"/>
          </a:xfrm>
          <a:custGeom>
            <a:avLst/>
            <a:gdLst>
              <a:gd name="connsiteX0" fmla="*/ 363465 w 954487"/>
              <a:gd name="connsiteY0" fmla="*/ 0 h 954487"/>
              <a:gd name="connsiteX1" fmla="*/ 363465 w 954487"/>
              <a:gd name="connsiteY1" fmla="*/ 363465 h 954487"/>
              <a:gd name="connsiteX2" fmla="*/ 0 w 954487"/>
              <a:gd name="connsiteY2" fmla="*/ 363465 h 954487"/>
              <a:gd name="connsiteX3" fmla="*/ 0 w 954487"/>
              <a:gd name="connsiteY3" fmla="*/ 591087 h 954487"/>
              <a:gd name="connsiteX4" fmla="*/ 363465 w 954487"/>
              <a:gd name="connsiteY4" fmla="*/ 591087 h 954487"/>
              <a:gd name="connsiteX5" fmla="*/ 363465 w 954487"/>
              <a:gd name="connsiteY5" fmla="*/ 954487 h 954487"/>
              <a:gd name="connsiteX6" fmla="*/ 591022 w 954487"/>
              <a:gd name="connsiteY6" fmla="*/ 954487 h 954487"/>
              <a:gd name="connsiteX7" fmla="*/ 591022 w 954487"/>
              <a:gd name="connsiteY7" fmla="*/ 591087 h 954487"/>
              <a:gd name="connsiteX8" fmla="*/ 954487 w 954487"/>
              <a:gd name="connsiteY8" fmla="*/ 591087 h 954487"/>
              <a:gd name="connsiteX9" fmla="*/ 954487 w 954487"/>
              <a:gd name="connsiteY9" fmla="*/ 363465 h 954487"/>
              <a:gd name="connsiteX10" fmla="*/ 591022 w 954487"/>
              <a:gd name="connsiteY10" fmla="*/ 363465 h 954487"/>
              <a:gd name="connsiteX11" fmla="*/ 591022 w 954487"/>
              <a:gd name="connsiteY11" fmla="*/ 0 h 954487"/>
              <a:gd name="connsiteX12" fmla="*/ 363465 w 954487"/>
              <a:gd name="connsiteY12" fmla="*/ 0 h 9544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54487" h="954487">
                <a:moveTo>
                  <a:pt x="363465" y="0"/>
                </a:moveTo>
                <a:lnTo>
                  <a:pt x="363465" y="363465"/>
                </a:lnTo>
                <a:lnTo>
                  <a:pt x="0" y="363465"/>
                </a:lnTo>
                <a:lnTo>
                  <a:pt x="0" y="591087"/>
                </a:lnTo>
                <a:lnTo>
                  <a:pt x="363465" y="591087"/>
                </a:lnTo>
                <a:lnTo>
                  <a:pt x="363465" y="954487"/>
                </a:lnTo>
                <a:lnTo>
                  <a:pt x="591022" y="954487"/>
                </a:lnTo>
                <a:lnTo>
                  <a:pt x="591022" y="591087"/>
                </a:lnTo>
                <a:lnTo>
                  <a:pt x="954487" y="591087"/>
                </a:lnTo>
                <a:lnTo>
                  <a:pt x="954487" y="363465"/>
                </a:lnTo>
                <a:lnTo>
                  <a:pt x="591022" y="363465"/>
                </a:lnTo>
                <a:lnTo>
                  <a:pt x="591022" y="0"/>
                </a:lnTo>
                <a:lnTo>
                  <a:pt x="363465" y="0"/>
                </a:lnTo>
                <a:close/>
              </a:path>
            </a:pathLst>
          </a:custGeom>
          <a:solidFill>
            <a:srgbClr val="3071B8"/>
          </a:solidFill>
          <a:ln w="6393" cap="flat">
            <a:noFill/>
            <a:prstDash val="solid"/>
            <a:miter/>
          </a:ln>
        </p:spPr>
        <p:txBody>
          <a:bodyPr rtlCol="0" anchor="ctr"/>
          <a:lstStyle/>
          <a:p>
            <a:endParaRPr lang="hu-HU"/>
          </a:p>
        </p:txBody>
      </p:sp>
      <p:sp>
        <p:nvSpPr>
          <p:cNvPr id="27" name="Ábra 7">
            <a:extLst>
              <a:ext uri="{FF2B5EF4-FFF2-40B4-BE49-F238E27FC236}">
                <a16:creationId xmlns:a16="http://schemas.microsoft.com/office/drawing/2014/main" id="{E1F2EDDD-ECEF-AC31-6F2A-AEC39DD7A31B}"/>
              </a:ext>
            </a:extLst>
          </p:cNvPr>
          <p:cNvSpPr/>
          <p:nvPr userDrawn="1"/>
        </p:nvSpPr>
        <p:spPr>
          <a:xfrm>
            <a:off x="11353800" y="274121"/>
            <a:ext cx="457400" cy="457400"/>
          </a:xfrm>
          <a:custGeom>
            <a:avLst/>
            <a:gdLst>
              <a:gd name="connsiteX0" fmla="*/ 523780 w 1739931"/>
              <a:gd name="connsiteY0" fmla="*/ 869823 h 1739931"/>
              <a:gd name="connsiteX1" fmla="*/ 870013 w 1739931"/>
              <a:gd name="connsiteY1" fmla="*/ 523780 h 1739931"/>
              <a:gd name="connsiteX2" fmla="*/ 1216247 w 1739931"/>
              <a:gd name="connsiteY2" fmla="*/ 869823 h 1739931"/>
              <a:gd name="connsiteX3" fmla="*/ 870013 w 1739931"/>
              <a:gd name="connsiteY3" fmla="*/ 1216057 h 1739931"/>
              <a:gd name="connsiteX4" fmla="*/ 523780 w 1739931"/>
              <a:gd name="connsiteY4" fmla="*/ 869823 h 1739931"/>
              <a:gd name="connsiteX5" fmla="*/ 869918 w 1739931"/>
              <a:gd name="connsiteY5" fmla="*/ 0 h 1739931"/>
              <a:gd name="connsiteX6" fmla="*/ 0 w 1739931"/>
              <a:gd name="connsiteY6" fmla="*/ 869823 h 1739931"/>
              <a:gd name="connsiteX7" fmla="*/ 869918 w 1739931"/>
              <a:gd name="connsiteY7" fmla="*/ 1739932 h 1739931"/>
              <a:gd name="connsiteX8" fmla="*/ 1739932 w 1739931"/>
              <a:gd name="connsiteY8" fmla="*/ 869823 h 1739931"/>
              <a:gd name="connsiteX9" fmla="*/ 869918 w 1739931"/>
              <a:gd name="connsiteY9" fmla="*/ 0 h 17399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739931" h="1739931">
                <a:moveTo>
                  <a:pt x="523780" y="869823"/>
                </a:moveTo>
                <a:lnTo>
                  <a:pt x="870013" y="523780"/>
                </a:lnTo>
                <a:lnTo>
                  <a:pt x="1216247" y="869823"/>
                </a:lnTo>
                <a:lnTo>
                  <a:pt x="870013" y="1216057"/>
                </a:lnTo>
                <a:lnTo>
                  <a:pt x="523780" y="869823"/>
                </a:lnTo>
                <a:close/>
                <a:moveTo>
                  <a:pt x="869918" y="0"/>
                </a:moveTo>
                <a:lnTo>
                  <a:pt x="0" y="869823"/>
                </a:lnTo>
                <a:lnTo>
                  <a:pt x="869918" y="1739932"/>
                </a:lnTo>
                <a:lnTo>
                  <a:pt x="1739932" y="869823"/>
                </a:lnTo>
                <a:lnTo>
                  <a:pt x="869918" y="0"/>
                </a:lnTo>
                <a:close/>
              </a:path>
            </a:pathLst>
          </a:custGeom>
          <a:solidFill>
            <a:srgbClr val="BCBEC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hu-HU"/>
          </a:p>
        </p:txBody>
      </p:sp>
      <p:sp>
        <p:nvSpPr>
          <p:cNvPr id="2" name="Szöveg helye 10">
            <a:extLst>
              <a:ext uri="{FF2B5EF4-FFF2-40B4-BE49-F238E27FC236}">
                <a16:creationId xmlns:a16="http://schemas.microsoft.com/office/drawing/2014/main" id="{8258053D-8C60-FA6B-A579-B4D4D1466EA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270112"/>
            <a:ext cx="5340350" cy="461409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1200" b="1">
                <a:solidFill>
                  <a:srgbClr val="3071B8"/>
                </a:solidFill>
              </a:defRPr>
            </a:lvl1pPr>
          </a:lstStyle>
          <a:p>
            <a:pPr lvl="0"/>
            <a:r>
              <a:rPr lang="hu-HU" dirty="0"/>
              <a:t>Előadás címe • Előadó neve</a:t>
            </a:r>
          </a:p>
        </p:txBody>
      </p:sp>
    </p:spTree>
    <p:extLst>
      <p:ext uri="{BB962C8B-B14F-4D97-AF65-F5344CB8AC3E}">
        <p14:creationId xmlns:p14="http://schemas.microsoft.com/office/powerpoint/2010/main" val="14340577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0FA0ECA-978B-1CC0-84E9-EF2F751BFF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730250"/>
            <a:ext cx="10515600" cy="1325563"/>
          </a:xfrm>
        </p:spPr>
        <p:txBody>
          <a:bodyPr/>
          <a:lstStyle/>
          <a:p>
            <a:r>
              <a:rPr lang="hu-HU" dirty="0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431F9FBF-5690-75AD-C33C-2E28469BBA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046288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rgbClr val="3071B8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dirty="0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EF029F36-5042-A18B-A6D4-2A4F7E9755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870200"/>
            <a:ext cx="5157787" cy="328347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62E463FE-73D5-D6BA-1010-7A8076FA8E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2046288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rgbClr val="3071B8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dirty="0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F3138661-9AF7-0F5C-E4EE-CDA54AC301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870200"/>
            <a:ext cx="5183188" cy="328347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10" name="Ábra 17">
            <a:extLst>
              <a:ext uri="{FF2B5EF4-FFF2-40B4-BE49-F238E27FC236}">
                <a16:creationId xmlns:a16="http://schemas.microsoft.com/office/drawing/2014/main" id="{53498F8D-150A-292A-0BFC-DCBB82495E35}"/>
              </a:ext>
            </a:extLst>
          </p:cNvPr>
          <p:cNvSpPr/>
          <p:nvPr userDrawn="1"/>
        </p:nvSpPr>
        <p:spPr>
          <a:xfrm>
            <a:off x="11252939" y="178834"/>
            <a:ext cx="642695" cy="642695"/>
          </a:xfrm>
          <a:custGeom>
            <a:avLst/>
            <a:gdLst>
              <a:gd name="connsiteX0" fmla="*/ 363465 w 954487"/>
              <a:gd name="connsiteY0" fmla="*/ 0 h 954487"/>
              <a:gd name="connsiteX1" fmla="*/ 363465 w 954487"/>
              <a:gd name="connsiteY1" fmla="*/ 363465 h 954487"/>
              <a:gd name="connsiteX2" fmla="*/ 0 w 954487"/>
              <a:gd name="connsiteY2" fmla="*/ 363465 h 954487"/>
              <a:gd name="connsiteX3" fmla="*/ 0 w 954487"/>
              <a:gd name="connsiteY3" fmla="*/ 591087 h 954487"/>
              <a:gd name="connsiteX4" fmla="*/ 363465 w 954487"/>
              <a:gd name="connsiteY4" fmla="*/ 591087 h 954487"/>
              <a:gd name="connsiteX5" fmla="*/ 363465 w 954487"/>
              <a:gd name="connsiteY5" fmla="*/ 954487 h 954487"/>
              <a:gd name="connsiteX6" fmla="*/ 591022 w 954487"/>
              <a:gd name="connsiteY6" fmla="*/ 954487 h 954487"/>
              <a:gd name="connsiteX7" fmla="*/ 591022 w 954487"/>
              <a:gd name="connsiteY7" fmla="*/ 591087 h 954487"/>
              <a:gd name="connsiteX8" fmla="*/ 954487 w 954487"/>
              <a:gd name="connsiteY8" fmla="*/ 591087 h 954487"/>
              <a:gd name="connsiteX9" fmla="*/ 954487 w 954487"/>
              <a:gd name="connsiteY9" fmla="*/ 363465 h 954487"/>
              <a:gd name="connsiteX10" fmla="*/ 591022 w 954487"/>
              <a:gd name="connsiteY10" fmla="*/ 363465 h 954487"/>
              <a:gd name="connsiteX11" fmla="*/ 591022 w 954487"/>
              <a:gd name="connsiteY11" fmla="*/ 0 h 954487"/>
              <a:gd name="connsiteX12" fmla="*/ 363465 w 954487"/>
              <a:gd name="connsiteY12" fmla="*/ 0 h 9544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54487" h="954487">
                <a:moveTo>
                  <a:pt x="363465" y="0"/>
                </a:moveTo>
                <a:lnTo>
                  <a:pt x="363465" y="363465"/>
                </a:lnTo>
                <a:lnTo>
                  <a:pt x="0" y="363465"/>
                </a:lnTo>
                <a:lnTo>
                  <a:pt x="0" y="591087"/>
                </a:lnTo>
                <a:lnTo>
                  <a:pt x="363465" y="591087"/>
                </a:lnTo>
                <a:lnTo>
                  <a:pt x="363465" y="954487"/>
                </a:lnTo>
                <a:lnTo>
                  <a:pt x="591022" y="954487"/>
                </a:lnTo>
                <a:lnTo>
                  <a:pt x="591022" y="591087"/>
                </a:lnTo>
                <a:lnTo>
                  <a:pt x="954487" y="591087"/>
                </a:lnTo>
                <a:lnTo>
                  <a:pt x="954487" y="363465"/>
                </a:lnTo>
                <a:lnTo>
                  <a:pt x="591022" y="363465"/>
                </a:lnTo>
                <a:lnTo>
                  <a:pt x="591022" y="0"/>
                </a:lnTo>
                <a:lnTo>
                  <a:pt x="363465" y="0"/>
                </a:lnTo>
                <a:close/>
              </a:path>
            </a:pathLst>
          </a:custGeom>
          <a:solidFill>
            <a:srgbClr val="3071B8"/>
          </a:solidFill>
          <a:ln w="6393" cap="flat">
            <a:noFill/>
            <a:prstDash val="solid"/>
            <a:miter/>
          </a:ln>
        </p:spPr>
        <p:txBody>
          <a:bodyPr rtlCol="0" anchor="ctr"/>
          <a:lstStyle/>
          <a:p>
            <a:endParaRPr lang="hu-HU"/>
          </a:p>
        </p:txBody>
      </p:sp>
      <p:sp>
        <p:nvSpPr>
          <p:cNvPr id="13" name="Ábra 7">
            <a:extLst>
              <a:ext uri="{FF2B5EF4-FFF2-40B4-BE49-F238E27FC236}">
                <a16:creationId xmlns:a16="http://schemas.microsoft.com/office/drawing/2014/main" id="{8191FF97-A230-FA29-AA36-D3D970D749F4}"/>
              </a:ext>
            </a:extLst>
          </p:cNvPr>
          <p:cNvSpPr/>
          <p:nvPr userDrawn="1"/>
        </p:nvSpPr>
        <p:spPr>
          <a:xfrm>
            <a:off x="207763" y="5696275"/>
            <a:ext cx="457400" cy="457400"/>
          </a:xfrm>
          <a:custGeom>
            <a:avLst/>
            <a:gdLst>
              <a:gd name="connsiteX0" fmla="*/ 523780 w 1739931"/>
              <a:gd name="connsiteY0" fmla="*/ 869823 h 1739931"/>
              <a:gd name="connsiteX1" fmla="*/ 870013 w 1739931"/>
              <a:gd name="connsiteY1" fmla="*/ 523780 h 1739931"/>
              <a:gd name="connsiteX2" fmla="*/ 1216247 w 1739931"/>
              <a:gd name="connsiteY2" fmla="*/ 869823 h 1739931"/>
              <a:gd name="connsiteX3" fmla="*/ 870013 w 1739931"/>
              <a:gd name="connsiteY3" fmla="*/ 1216057 h 1739931"/>
              <a:gd name="connsiteX4" fmla="*/ 523780 w 1739931"/>
              <a:gd name="connsiteY4" fmla="*/ 869823 h 1739931"/>
              <a:gd name="connsiteX5" fmla="*/ 869918 w 1739931"/>
              <a:gd name="connsiteY5" fmla="*/ 0 h 1739931"/>
              <a:gd name="connsiteX6" fmla="*/ 0 w 1739931"/>
              <a:gd name="connsiteY6" fmla="*/ 869823 h 1739931"/>
              <a:gd name="connsiteX7" fmla="*/ 869918 w 1739931"/>
              <a:gd name="connsiteY7" fmla="*/ 1739932 h 1739931"/>
              <a:gd name="connsiteX8" fmla="*/ 1739932 w 1739931"/>
              <a:gd name="connsiteY8" fmla="*/ 869823 h 1739931"/>
              <a:gd name="connsiteX9" fmla="*/ 869918 w 1739931"/>
              <a:gd name="connsiteY9" fmla="*/ 0 h 17399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739931" h="1739931">
                <a:moveTo>
                  <a:pt x="523780" y="869823"/>
                </a:moveTo>
                <a:lnTo>
                  <a:pt x="870013" y="523780"/>
                </a:lnTo>
                <a:lnTo>
                  <a:pt x="1216247" y="869823"/>
                </a:lnTo>
                <a:lnTo>
                  <a:pt x="870013" y="1216057"/>
                </a:lnTo>
                <a:lnTo>
                  <a:pt x="523780" y="869823"/>
                </a:lnTo>
                <a:close/>
                <a:moveTo>
                  <a:pt x="869918" y="0"/>
                </a:moveTo>
                <a:lnTo>
                  <a:pt x="0" y="869823"/>
                </a:lnTo>
                <a:lnTo>
                  <a:pt x="869918" y="1739932"/>
                </a:lnTo>
                <a:lnTo>
                  <a:pt x="1739932" y="869823"/>
                </a:lnTo>
                <a:lnTo>
                  <a:pt x="869918" y="0"/>
                </a:lnTo>
                <a:close/>
              </a:path>
            </a:pathLst>
          </a:custGeom>
          <a:solidFill>
            <a:srgbClr val="BCBEC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hu-HU"/>
          </a:p>
        </p:txBody>
      </p:sp>
      <p:sp>
        <p:nvSpPr>
          <p:cNvPr id="7" name="Szöveg helye 10">
            <a:extLst>
              <a:ext uri="{FF2B5EF4-FFF2-40B4-BE49-F238E27FC236}">
                <a16:creationId xmlns:a16="http://schemas.microsoft.com/office/drawing/2014/main" id="{1446C671-6BC8-67CA-0264-E8DFD89B1E1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270112"/>
            <a:ext cx="5340350" cy="461409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1200" b="1">
                <a:solidFill>
                  <a:srgbClr val="3071B8"/>
                </a:solidFill>
              </a:defRPr>
            </a:lvl1pPr>
          </a:lstStyle>
          <a:p>
            <a:pPr lvl="0"/>
            <a:r>
              <a:rPr lang="hu-HU" dirty="0"/>
              <a:t>Előadás címe • Előadó neve</a:t>
            </a:r>
          </a:p>
        </p:txBody>
      </p:sp>
    </p:spTree>
    <p:extLst>
      <p:ext uri="{BB962C8B-B14F-4D97-AF65-F5344CB8AC3E}">
        <p14:creationId xmlns:p14="http://schemas.microsoft.com/office/powerpoint/2010/main" val="17360391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sak cím képp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FE0DFA5-80B4-F0B6-1353-919D8511B1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Mintacím szerkesztése</a:t>
            </a:r>
          </a:p>
        </p:txBody>
      </p:sp>
      <p:sp>
        <p:nvSpPr>
          <p:cNvPr id="6" name="Ábra 17">
            <a:extLst>
              <a:ext uri="{FF2B5EF4-FFF2-40B4-BE49-F238E27FC236}">
                <a16:creationId xmlns:a16="http://schemas.microsoft.com/office/drawing/2014/main" id="{B579CEB3-A11C-A47A-3D01-20A5725E1486}"/>
              </a:ext>
            </a:extLst>
          </p:cNvPr>
          <p:cNvSpPr/>
          <p:nvPr userDrawn="1"/>
        </p:nvSpPr>
        <p:spPr>
          <a:xfrm>
            <a:off x="365777" y="5474670"/>
            <a:ext cx="642695" cy="642695"/>
          </a:xfrm>
          <a:custGeom>
            <a:avLst/>
            <a:gdLst>
              <a:gd name="connsiteX0" fmla="*/ 363465 w 954487"/>
              <a:gd name="connsiteY0" fmla="*/ 0 h 954487"/>
              <a:gd name="connsiteX1" fmla="*/ 363465 w 954487"/>
              <a:gd name="connsiteY1" fmla="*/ 363465 h 954487"/>
              <a:gd name="connsiteX2" fmla="*/ 0 w 954487"/>
              <a:gd name="connsiteY2" fmla="*/ 363465 h 954487"/>
              <a:gd name="connsiteX3" fmla="*/ 0 w 954487"/>
              <a:gd name="connsiteY3" fmla="*/ 591087 h 954487"/>
              <a:gd name="connsiteX4" fmla="*/ 363465 w 954487"/>
              <a:gd name="connsiteY4" fmla="*/ 591087 h 954487"/>
              <a:gd name="connsiteX5" fmla="*/ 363465 w 954487"/>
              <a:gd name="connsiteY5" fmla="*/ 954487 h 954487"/>
              <a:gd name="connsiteX6" fmla="*/ 591022 w 954487"/>
              <a:gd name="connsiteY6" fmla="*/ 954487 h 954487"/>
              <a:gd name="connsiteX7" fmla="*/ 591022 w 954487"/>
              <a:gd name="connsiteY7" fmla="*/ 591087 h 954487"/>
              <a:gd name="connsiteX8" fmla="*/ 954487 w 954487"/>
              <a:gd name="connsiteY8" fmla="*/ 591087 h 954487"/>
              <a:gd name="connsiteX9" fmla="*/ 954487 w 954487"/>
              <a:gd name="connsiteY9" fmla="*/ 363465 h 954487"/>
              <a:gd name="connsiteX10" fmla="*/ 591022 w 954487"/>
              <a:gd name="connsiteY10" fmla="*/ 363465 h 954487"/>
              <a:gd name="connsiteX11" fmla="*/ 591022 w 954487"/>
              <a:gd name="connsiteY11" fmla="*/ 0 h 954487"/>
              <a:gd name="connsiteX12" fmla="*/ 363465 w 954487"/>
              <a:gd name="connsiteY12" fmla="*/ 0 h 9544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54487" h="954487">
                <a:moveTo>
                  <a:pt x="363465" y="0"/>
                </a:moveTo>
                <a:lnTo>
                  <a:pt x="363465" y="363465"/>
                </a:lnTo>
                <a:lnTo>
                  <a:pt x="0" y="363465"/>
                </a:lnTo>
                <a:lnTo>
                  <a:pt x="0" y="591087"/>
                </a:lnTo>
                <a:lnTo>
                  <a:pt x="363465" y="591087"/>
                </a:lnTo>
                <a:lnTo>
                  <a:pt x="363465" y="954487"/>
                </a:lnTo>
                <a:lnTo>
                  <a:pt x="591022" y="954487"/>
                </a:lnTo>
                <a:lnTo>
                  <a:pt x="591022" y="591087"/>
                </a:lnTo>
                <a:lnTo>
                  <a:pt x="954487" y="591087"/>
                </a:lnTo>
                <a:lnTo>
                  <a:pt x="954487" y="363465"/>
                </a:lnTo>
                <a:lnTo>
                  <a:pt x="591022" y="363465"/>
                </a:lnTo>
                <a:lnTo>
                  <a:pt x="591022" y="0"/>
                </a:lnTo>
                <a:lnTo>
                  <a:pt x="363465" y="0"/>
                </a:lnTo>
                <a:close/>
              </a:path>
            </a:pathLst>
          </a:custGeom>
          <a:solidFill>
            <a:srgbClr val="3071B8"/>
          </a:solidFill>
          <a:ln w="6393" cap="flat">
            <a:noFill/>
            <a:prstDash val="solid"/>
            <a:miter/>
          </a:ln>
        </p:spPr>
        <p:txBody>
          <a:bodyPr rtlCol="0" anchor="ctr"/>
          <a:lstStyle/>
          <a:p>
            <a:endParaRPr lang="hu-HU"/>
          </a:p>
        </p:txBody>
      </p:sp>
      <p:sp>
        <p:nvSpPr>
          <p:cNvPr id="8" name="Kép helye 7">
            <a:extLst>
              <a:ext uri="{FF2B5EF4-FFF2-40B4-BE49-F238E27FC236}">
                <a16:creationId xmlns:a16="http://schemas.microsoft.com/office/drawing/2014/main" id="{55AA8446-FCCD-46A7-AB9B-2E12F08CA78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06448" y="2257425"/>
            <a:ext cx="10447351" cy="3300413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hu-HU"/>
          </a:p>
        </p:txBody>
      </p:sp>
      <p:sp>
        <p:nvSpPr>
          <p:cNvPr id="10" name="Szöveg helye 10">
            <a:extLst>
              <a:ext uri="{FF2B5EF4-FFF2-40B4-BE49-F238E27FC236}">
                <a16:creationId xmlns:a16="http://schemas.microsoft.com/office/drawing/2014/main" id="{D013713C-175A-294A-081E-A45260FB00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270112"/>
            <a:ext cx="5340350" cy="461409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1200" b="1">
                <a:solidFill>
                  <a:srgbClr val="005F71"/>
                </a:solidFill>
              </a:defRPr>
            </a:lvl1pPr>
          </a:lstStyle>
          <a:p>
            <a:pPr lvl="0"/>
            <a:r>
              <a:rPr lang="hu-HU" dirty="0"/>
              <a:t>Előadás címe • Előadó neve</a:t>
            </a:r>
          </a:p>
        </p:txBody>
      </p:sp>
    </p:spTree>
    <p:extLst>
      <p:ext uri="{BB962C8B-B14F-4D97-AF65-F5344CB8AC3E}">
        <p14:creationId xmlns:p14="http://schemas.microsoft.com/office/powerpoint/2010/main" val="19701249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zöveg helye 10">
            <a:extLst>
              <a:ext uri="{FF2B5EF4-FFF2-40B4-BE49-F238E27FC236}">
                <a16:creationId xmlns:a16="http://schemas.microsoft.com/office/drawing/2014/main" id="{2764050C-0E98-98AE-807E-25C9E4E8305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270112"/>
            <a:ext cx="5340350" cy="461409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1200" b="1"/>
            </a:lvl1pPr>
          </a:lstStyle>
          <a:p>
            <a:pPr lvl="0"/>
            <a:r>
              <a:rPr lang="hu-HU" dirty="0"/>
              <a:t>Előadás címe • Előadó neve</a:t>
            </a:r>
          </a:p>
        </p:txBody>
      </p:sp>
    </p:spTree>
    <p:extLst>
      <p:ext uri="{BB962C8B-B14F-4D97-AF65-F5344CB8AC3E}">
        <p14:creationId xmlns:p14="http://schemas.microsoft.com/office/powerpoint/2010/main" val="30296879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sv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DAA0EF0E-BAD7-B3CA-4812-5525DF88DB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61982"/>
            <a:ext cx="10515600" cy="10292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dirty="0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4F3BB944-3A83-B11A-A5C3-ECC3AC2334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091193"/>
            <a:ext cx="10515600" cy="40857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91394444-7CD5-947D-E29A-7D33B07BD0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  <a:latin typeface="Pte Sans" pitchFamily="2" charset="2"/>
              </a:defRPr>
            </a:lvl1pPr>
          </a:lstStyle>
          <a:p>
            <a:fld id="{468D6E24-B3D9-4BEA-96EF-ECE5BEF3CA43}" type="datetimeFigureOut">
              <a:rPr lang="hu-HU" smtClean="0"/>
              <a:pPr/>
              <a:t>2025.11.28.</a:t>
            </a:fld>
            <a:endParaRPr lang="hu-HU" dirty="0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BD56C41B-BB45-9FF3-0D14-3D8178E7A2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  <a:latin typeface="Pte Sans" pitchFamily="2" charset="2"/>
              </a:defRPr>
            </a:lvl1pPr>
          </a:lstStyle>
          <a:p>
            <a:endParaRPr lang="hu-HU" dirty="0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1D48DF97-846A-6FA3-576A-73AE6459DA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  <a:latin typeface="Pte Sans" pitchFamily="2" charset="2"/>
              </a:defRPr>
            </a:lvl1pPr>
          </a:lstStyle>
          <a:p>
            <a:fld id="{BDAD9373-3D15-4980-BCC1-8C75D503431A}" type="slidenum">
              <a:rPr lang="hu-HU" smtClean="0"/>
              <a:pPr/>
              <a:t>‹#›</a:t>
            </a:fld>
            <a:endParaRPr lang="hu-HU" dirty="0"/>
          </a:p>
        </p:txBody>
      </p:sp>
      <p:pic>
        <p:nvPicPr>
          <p:cNvPr id="8" name="Ábra 7">
            <a:extLst>
              <a:ext uri="{FF2B5EF4-FFF2-40B4-BE49-F238E27FC236}">
                <a16:creationId xmlns:a16="http://schemas.microsoft.com/office/drawing/2014/main" id="{9327F119-EC7A-E3B8-5DF9-2FE2396F7CFC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249404" y="277894"/>
            <a:ext cx="453624" cy="453624"/>
          </a:xfrm>
          <a:prstGeom prst="rect">
            <a:avLst/>
          </a:prstGeom>
        </p:spPr>
      </p:pic>
      <p:sp>
        <p:nvSpPr>
          <p:cNvPr id="14" name="Téglalap 13">
            <a:extLst>
              <a:ext uri="{FF2B5EF4-FFF2-40B4-BE49-F238E27FC236}">
                <a16:creationId xmlns:a16="http://schemas.microsoft.com/office/drawing/2014/main" id="{8B53C585-66CF-E218-EA26-B0404CB1DE20}"/>
              </a:ext>
            </a:extLst>
          </p:cNvPr>
          <p:cNvSpPr/>
          <p:nvPr userDrawn="1"/>
        </p:nvSpPr>
        <p:spPr>
          <a:xfrm>
            <a:off x="0" y="6356350"/>
            <a:ext cx="12192000" cy="501650"/>
          </a:xfrm>
          <a:prstGeom prst="rect">
            <a:avLst/>
          </a:prstGeom>
          <a:solidFill>
            <a:srgbClr val="3071B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61186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Pte Serif" pitchFamily="2" charset="2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Pte Sans" pitchFamily="2" charset="2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Pte Sans" pitchFamily="2" charset="2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Pte Sans" pitchFamily="2" charset="2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Pte Sans" pitchFamily="2" charset="2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Pte Sans" pitchFamily="2" charset="2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6E5B0A-1DB0-1351-9C16-42AFEC847F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A képen Tárgyi lelet, képernyőkép, művészet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36AD4A9D-3436-5833-ACF2-E473CF13E7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" y="0"/>
            <a:ext cx="12192003" cy="6858000"/>
          </a:xfrm>
          <a:prstGeom prst="rect">
            <a:avLst/>
          </a:prstGeom>
        </p:spPr>
      </p:pic>
      <p:sp>
        <p:nvSpPr>
          <p:cNvPr id="3" name="Cím 1">
            <a:extLst>
              <a:ext uri="{FF2B5EF4-FFF2-40B4-BE49-F238E27FC236}">
                <a16:creationId xmlns:a16="http://schemas.microsoft.com/office/drawing/2014/main" id="{BB4A6608-EF53-B092-934E-2042EFD61674}"/>
              </a:ext>
            </a:extLst>
          </p:cNvPr>
          <p:cNvSpPr txBox="1">
            <a:spLocks/>
          </p:cNvSpPr>
          <p:nvPr/>
        </p:nvSpPr>
        <p:spPr>
          <a:xfrm>
            <a:off x="1223169" y="1546789"/>
            <a:ext cx="6483917" cy="1958411"/>
          </a:xfrm>
          <a:prstGeom prst="rect">
            <a:avLst/>
          </a:prstGeom>
        </p:spPr>
        <p:txBody>
          <a:bodyPr anchor="b">
            <a:normAutofit fontScale="7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chemeClr val="bg1"/>
                </a:solidFill>
                <a:latin typeface="Pte Serif" pitchFamily="2" charset="2"/>
              </a:rPr>
              <a:t>Assessment of Gastric Content Using Gastric Ultrasound in Patients on GLP-1 Receptor Agonists Before </a:t>
            </a:r>
            <a:r>
              <a:rPr lang="en-US" b="1" dirty="0" smtClean="0">
                <a:solidFill>
                  <a:schemeClr val="bg1"/>
                </a:solidFill>
                <a:latin typeface="Pte Serif" pitchFamily="2" charset="2"/>
              </a:rPr>
              <a:t>Anesthesia</a:t>
            </a:r>
            <a:endParaRPr lang="hu-HU" b="1" dirty="0" smtClean="0">
              <a:solidFill>
                <a:schemeClr val="bg1"/>
              </a:solidFill>
              <a:latin typeface="Pte Serif" pitchFamily="2" charset="2"/>
            </a:endParaRPr>
          </a:p>
          <a:p>
            <a:pPr lvl="0" algn="r" defTabSz="457200">
              <a:lnSpc>
                <a:spcPct val="125000"/>
              </a:lnSpc>
              <a:spcBef>
                <a:spcPct val="20000"/>
              </a:spcBef>
              <a:defRPr sz="2200">
                <a:solidFill>
                  <a:srgbClr val="282828"/>
                </a:solidFill>
              </a:defRPr>
            </a:pPr>
            <a:r>
              <a:rPr lang="hu-HU" sz="2200" i="1" dirty="0">
                <a:solidFill>
                  <a:schemeClr val="bg1"/>
                </a:solidFill>
                <a:latin typeface="Calibri"/>
                <a:ea typeface="+mn-ea"/>
                <a:cs typeface="+mn-cs"/>
              </a:rPr>
              <a:t>-</a:t>
            </a:r>
            <a:r>
              <a:rPr lang="hu-HU" sz="2200" i="1" dirty="0" err="1">
                <a:solidFill>
                  <a:schemeClr val="bg1"/>
                </a:solidFill>
                <a:latin typeface="Calibri"/>
                <a:ea typeface="+mn-ea"/>
                <a:cs typeface="+mn-cs"/>
              </a:rPr>
              <a:t>Sher-Lu</a:t>
            </a:r>
            <a:r>
              <a:rPr lang="hu-HU" sz="2200" i="1" dirty="0">
                <a:solidFill>
                  <a:schemeClr val="bg1"/>
                </a:solidFill>
                <a:latin typeface="Calibri"/>
                <a:ea typeface="+mn-ea"/>
                <a:cs typeface="+mn-cs"/>
              </a:rPr>
              <a:t> </a:t>
            </a:r>
            <a:r>
              <a:rPr lang="hu-HU" sz="2200" i="1" dirty="0" err="1">
                <a:solidFill>
                  <a:schemeClr val="bg1"/>
                </a:solidFill>
                <a:latin typeface="Calibri"/>
                <a:ea typeface="+mn-ea"/>
                <a:cs typeface="+mn-cs"/>
              </a:rPr>
              <a:t>Pai</a:t>
            </a:r>
            <a:r>
              <a:rPr lang="hu-HU" sz="2200" i="1" dirty="0">
                <a:solidFill>
                  <a:schemeClr val="bg1"/>
                </a:solidFill>
                <a:latin typeface="Calibri"/>
                <a:ea typeface="+mn-ea"/>
                <a:cs typeface="+mn-cs"/>
              </a:rPr>
              <a:t> et </a:t>
            </a:r>
            <a:r>
              <a:rPr lang="hu-HU" sz="2200" i="1" dirty="0" err="1">
                <a:solidFill>
                  <a:schemeClr val="bg1"/>
                </a:solidFill>
                <a:latin typeface="Calibri"/>
                <a:ea typeface="+mn-ea"/>
                <a:cs typeface="+mn-cs"/>
              </a:rPr>
              <a:t>al</a:t>
            </a:r>
            <a:r>
              <a:rPr lang="hu-HU" sz="2200" i="1" dirty="0">
                <a:solidFill>
                  <a:schemeClr val="bg1"/>
                </a:solidFill>
                <a:latin typeface="Calibri"/>
                <a:ea typeface="+mn-ea"/>
                <a:cs typeface="+mn-cs"/>
              </a:rPr>
              <a:t>, </a:t>
            </a:r>
            <a:r>
              <a:rPr lang="hu-HU" sz="2200" i="1" dirty="0" err="1">
                <a:solidFill>
                  <a:schemeClr val="bg1"/>
                </a:solidFill>
                <a:latin typeface="Calibri"/>
                <a:ea typeface="+mn-ea"/>
                <a:cs typeface="+mn-cs"/>
              </a:rPr>
              <a:t>Mayo</a:t>
            </a:r>
            <a:r>
              <a:rPr lang="hu-HU" sz="2200" i="1" dirty="0">
                <a:solidFill>
                  <a:schemeClr val="bg1"/>
                </a:solidFill>
                <a:latin typeface="Calibri"/>
                <a:ea typeface="+mn-ea"/>
                <a:cs typeface="+mn-cs"/>
              </a:rPr>
              <a:t> </a:t>
            </a:r>
            <a:r>
              <a:rPr lang="hu-HU" sz="2200" i="1" dirty="0" err="1">
                <a:solidFill>
                  <a:schemeClr val="bg1"/>
                </a:solidFill>
                <a:latin typeface="Calibri"/>
                <a:ea typeface="+mn-ea"/>
                <a:cs typeface="+mn-cs"/>
              </a:rPr>
              <a:t>Clinic</a:t>
            </a:r>
            <a:r>
              <a:rPr lang="hu-HU" sz="2200" i="1" dirty="0">
                <a:solidFill>
                  <a:schemeClr val="bg1"/>
                </a:solidFill>
                <a:latin typeface="Calibri"/>
                <a:ea typeface="+mn-ea"/>
                <a:cs typeface="+mn-cs"/>
              </a:rPr>
              <a:t>, </a:t>
            </a:r>
            <a:r>
              <a:rPr lang="hu-HU" sz="2200" i="1" dirty="0" err="1">
                <a:solidFill>
                  <a:schemeClr val="bg1"/>
                </a:solidFill>
                <a:latin typeface="Calibri"/>
                <a:ea typeface="+mn-ea"/>
                <a:cs typeface="+mn-cs"/>
              </a:rPr>
              <a:t>Anesthesia</a:t>
            </a:r>
            <a:r>
              <a:rPr lang="hu-HU" sz="2200" i="1" dirty="0">
                <a:solidFill>
                  <a:schemeClr val="bg1"/>
                </a:solidFill>
                <a:latin typeface="Calibri"/>
                <a:ea typeface="+mn-ea"/>
                <a:cs typeface="+mn-cs"/>
              </a:rPr>
              <a:t> &amp; </a:t>
            </a:r>
            <a:r>
              <a:rPr lang="hu-HU" sz="2200" i="1" dirty="0" err="1">
                <a:solidFill>
                  <a:schemeClr val="bg1"/>
                </a:solidFill>
                <a:latin typeface="Calibri"/>
                <a:ea typeface="+mn-ea"/>
                <a:cs typeface="+mn-cs"/>
              </a:rPr>
              <a:t>Analgesia</a:t>
            </a:r>
            <a:r>
              <a:rPr lang="hu-HU" sz="2200" i="1" dirty="0">
                <a:solidFill>
                  <a:schemeClr val="bg1"/>
                </a:solidFill>
                <a:latin typeface="Calibri"/>
                <a:ea typeface="+mn-ea"/>
                <a:cs typeface="+mn-cs"/>
              </a:rPr>
              <a:t>, 2025</a:t>
            </a:r>
            <a:br>
              <a:rPr lang="hu-HU" sz="2200" i="1" dirty="0">
                <a:solidFill>
                  <a:schemeClr val="bg1"/>
                </a:solidFill>
                <a:latin typeface="Calibri"/>
                <a:ea typeface="+mn-ea"/>
                <a:cs typeface="+mn-cs"/>
              </a:rPr>
            </a:br>
            <a:r>
              <a:rPr lang="hu-HU" sz="2200" b="1" i="1" dirty="0">
                <a:solidFill>
                  <a:schemeClr val="bg1"/>
                </a:solidFill>
                <a:latin typeface="Calibri"/>
                <a:ea typeface="+mn-ea"/>
                <a:cs typeface="+mn-cs"/>
              </a:rPr>
              <a:t>DOI: </a:t>
            </a:r>
            <a:r>
              <a:rPr lang="hu-HU" sz="2200" i="1" dirty="0" smtClean="0">
                <a:solidFill>
                  <a:schemeClr val="bg1"/>
                </a:solidFill>
                <a:latin typeface="Calibri"/>
                <a:ea typeface="+mn-ea"/>
                <a:cs typeface="+mn-cs"/>
              </a:rPr>
              <a:t>10.1213/ANE.0000000000007764</a:t>
            </a:r>
            <a:endParaRPr lang="hu-HU" sz="2200" i="1" dirty="0">
              <a:solidFill>
                <a:schemeClr val="bg1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7" name="object 14">
            <a:extLst>
              <a:ext uri="{FF2B5EF4-FFF2-40B4-BE49-F238E27FC236}">
                <a16:creationId xmlns:a16="http://schemas.microsoft.com/office/drawing/2014/main" id="{C82DC832-A9B7-00E9-83E5-1D3ED8C2C301}"/>
              </a:ext>
            </a:extLst>
          </p:cNvPr>
          <p:cNvSpPr txBox="1"/>
          <p:nvPr/>
        </p:nvSpPr>
        <p:spPr>
          <a:xfrm>
            <a:off x="1293813" y="3676650"/>
            <a:ext cx="6628056" cy="1695450"/>
          </a:xfrm>
          <a:prstGeom prst="rect">
            <a:avLst/>
          </a:prstGeom>
        </p:spPr>
        <p:txBody>
          <a:bodyPr vert="horz" wrap="square" lIns="0" tIns="15240" rIns="0" bIns="0" rtlCol="0" anchor="b">
            <a:norm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lang="hu-HU" sz="2450" b="1" spc="-25" dirty="0" smtClean="0">
                <a:solidFill>
                  <a:schemeClr val="bg1"/>
                </a:solidFill>
                <a:latin typeface="Pte Sans"/>
                <a:cs typeface="Pte Sans"/>
              </a:rPr>
              <a:t>Dr. Szabó </a:t>
            </a:r>
            <a:r>
              <a:rPr lang="hu-HU" sz="2450" b="1" spc="-25" dirty="0" err="1" smtClean="0">
                <a:solidFill>
                  <a:schemeClr val="bg1"/>
                </a:solidFill>
                <a:latin typeface="Pte Sans"/>
                <a:cs typeface="Pte Sans"/>
              </a:rPr>
              <a:t>Steigerwald</a:t>
            </a:r>
            <a:r>
              <a:rPr lang="hu-HU" sz="2450" b="1" spc="-25" dirty="0" smtClean="0">
                <a:solidFill>
                  <a:schemeClr val="bg1"/>
                </a:solidFill>
                <a:latin typeface="Pte Sans"/>
                <a:cs typeface="Pte Sans"/>
              </a:rPr>
              <a:t> Dorottya</a:t>
            </a:r>
            <a:endParaRPr sz="2450" dirty="0">
              <a:solidFill>
                <a:schemeClr val="bg1"/>
              </a:solidFill>
              <a:latin typeface="Pte Sans"/>
              <a:cs typeface="Pte Sans"/>
            </a:endParaRPr>
          </a:p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lang="hu-HU" sz="2000" spc="-10" dirty="0" smtClean="0">
                <a:solidFill>
                  <a:schemeClr val="bg1"/>
                </a:solidFill>
                <a:latin typeface="Pte Sans"/>
                <a:cs typeface="Pte Sans"/>
              </a:rPr>
              <a:t>Rezidens</a:t>
            </a:r>
            <a:endParaRPr lang="hu-HU" sz="2000" spc="-10" dirty="0">
              <a:solidFill>
                <a:schemeClr val="bg1"/>
              </a:solidFill>
              <a:latin typeface="Pte Sans"/>
              <a:cs typeface="Pte Sans"/>
            </a:endParaRPr>
          </a:p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lang="hu-HU" sz="2000" spc="-10" dirty="0" smtClean="0">
                <a:solidFill>
                  <a:schemeClr val="bg1"/>
                </a:solidFill>
                <a:latin typeface="Pte Sans"/>
                <a:cs typeface="Pte Sans"/>
              </a:rPr>
              <a:t>PTE KK </a:t>
            </a:r>
            <a:r>
              <a:rPr lang="hu-HU" sz="2000" spc="-10" dirty="0" err="1" smtClean="0">
                <a:solidFill>
                  <a:schemeClr val="bg1"/>
                </a:solidFill>
                <a:latin typeface="Pte Sans"/>
                <a:cs typeface="Pte Sans"/>
              </a:rPr>
              <a:t>Aneszteziológiai</a:t>
            </a:r>
            <a:r>
              <a:rPr lang="hu-HU" sz="2000" spc="-10" dirty="0" smtClean="0">
                <a:solidFill>
                  <a:schemeClr val="bg1"/>
                </a:solidFill>
                <a:latin typeface="Pte Sans"/>
                <a:cs typeface="Pte Sans"/>
              </a:rPr>
              <a:t> és Intenzív Terápiás Intézet</a:t>
            </a:r>
            <a:endParaRPr sz="2000" dirty="0">
              <a:solidFill>
                <a:schemeClr val="bg1"/>
              </a:solidFill>
              <a:latin typeface="Pte Sans"/>
              <a:cs typeface="Pte Sans"/>
            </a:endParaRPr>
          </a:p>
        </p:txBody>
      </p:sp>
      <p:sp>
        <p:nvSpPr>
          <p:cNvPr id="8" name="object 15">
            <a:extLst>
              <a:ext uri="{FF2B5EF4-FFF2-40B4-BE49-F238E27FC236}">
                <a16:creationId xmlns:a16="http://schemas.microsoft.com/office/drawing/2014/main" id="{5DDFA166-10A7-B148-0E6C-E8CF4E961F5F}"/>
              </a:ext>
            </a:extLst>
          </p:cNvPr>
          <p:cNvSpPr txBox="1"/>
          <p:nvPr/>
        </p:nvSpPr>
        <p:spPr>
          <a:xfrm>
            <a:off x="1293813" y="5787098"/>
            <a:ext cx="3630612" cy="292388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lang="hu-HU" spc="-40" dirty="0" smtClean="0">
                <a:solidFill>
                  <a:schemeClr val="bg1"/>
                </a:solidFill>
                <a:latin typeface="Pte Sans"/>
                <a:cs typeface="Pte Sans"/>
              </a:rPr>
              <a:t>Pécs, 2025.11.28.</a:t>
            </a:r>
            <a:endParaRPr sz="2000" dirty="0">
              <a:solidFill>
                <a:schemeClr val="bg1"/>
              </a:solidFill>
              <a:latin typeface="Pte Sans"/>
              <a:cs typeface="Pte Sans"/>
            </a:endParaRPr>
          </a:p>
        </p:txBody>
      </p:sp>
    </p:spTree>
    <p:extLst>
      <p:ext uri="{BB962C8B-B14F-4D97-AF65-F5344CB8AC3E}">
        <p14:creationId xmlns:p14="http://schemas.microsoft.com/office/powerpoint/2010/main" val="2338486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07BEFE5-671A-2ECD-4A34-EE65B7592F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Bevezetés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8933F222-2C64-0F47-0F00-2DE714F916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dirty="0"/>
              <a:t>• A GLP-1 receptor </a:t>
            </a:r>
            <a:r>
              <a:rPr lang="hu-HU" dirty="0" err="1"/>
              <a:t>agonisták</a:t>
            </a:r>
            <a:r>
              <a:rPr lang="hu-HU" dirty="0"/>
              <a:t> (pl. </a:t>
            </a:r>
            <a:r>
              <a:rPr lang="hu-HU" dirty="0" err="1"/>
              <a:t>semaglutid</a:t>
            </a:r>
            <a:r>
              <a:rPr lang="hu-HU" dirty="0"/>
              <a:t>, </a:t>
            </a:r>
            <a:r>
              <a:rPr lang="hu-HU" dirty="0" err="1"/>
              <a:t>tirzepatid</a:t>
            </a:r>
            <a:r>
              <a:rPr lang="hu-HU" dirty="0"/>
              <a:t>) késleltetik a gyomorürülést</a:t>
            </a:r>
          </a:p>
          <a:p>
            <a:pPr marL="0" indent="0">
              <a:buNone/>
            </a:pPr>
            <a:r>
              <a:rPr lang="hu-HU" dirty="0"/>
              <a:t>• Klinikai megfontolás: reziduális gyomortartalom (</a:t>
            </a:r>
            <a:r>
              <a:rPr lang="hu-HU" dirty="0" err="1"/>
              <a:t>residual</a:t>
            </a:r>
            <a:r>
              <a:rPr lang="hu-HU" dirty="0"/>
              <a:t> gastric </a:t>
            </a:r>
            <a:r>
              <a:rPr lang="hu-HU" dirty="0" err="1"/>
              <a:t>content</a:t>
            </a:r>
            <a:r>
              <a:rPr lang="hu-HU" dirty="0"/>
              <a:t>-RGC) → aspiráció veszély </a:t>
            </a:r>
            <a:r>
              <a:rPr lang="hu-HU" dirty="0" err="1"/>
              <a:t>narcosis</a:t>
            </a:r>
            <a:r>
              <a:rPr lang="hu-HU" dirty="0"/>
              <a:t> során</a:t>
            </a:r>
          </a:p>
          <a:p>
            <a:pPr marL="0" indent="0">
              <a:buNone/>
            </a:pPr>
            <a:r>
              <a:rPr lang="hu-HU" dirty="0"/>
              <a:t>• Cél: a magas RGC-</a:t>
            </a:r>
            <a:r>
              <a:rPr lang="hu-HU" dirty="0" err="1"/>
              <a:t>vel</a:t>
            </a:r>
            <a:r>
              <a:rPr lang="hu-HU" dirty="0"/>
              <a:t> összefüggő </a:t>
            </a:r>
            <a:r>
              <a:rPr lang="hu-HU" dirty="0" err="1"/>
              <a:t>preoperatív</a:t>
            </a:r>
            <a:r>
              <a:rPr lang="hu-HU" dirty="0"/>
              <a:t> tényezők azonosítása gyomor-ultrahanggal (GUS)</a:t>
            </a:r>
          </a:p>
          <a:p>
            <a:pPr marL="0" indent="0">
              <a:buNone/>
            </a:pPr>
            <a:endParaRPr lang="hu-HU" dirty="0"/>
          </a:p>
        </p:txBody>
      </p:sp>
      <p:sp>
        <p:nvSpPr>
          <p:cNvPr id="5" name="Szöveg helye 3">
            <a:extLst>
              <a:ext uri="{FF2B5EF4-FFF2-40B4-BE49-F238E27FC236}">
                <a16:creationId xmlns:a16="http://schemas.microsoft.com/office/drawing/2014/main" id="{72708B31-8922-8923-36AE-C4A3F8661E0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270112"/>
            <a:ext cx="5340350" cy="461409"/>
          </a:xfrm>
        </p:spPr>
        <p:txBody>
          <a:bodyPr/>
          <a:lstStyle/>
          <a:p>
            <a:r>
              <a:rPr lang="hu-HU" dirty="0"/>
              <a:t>GLP1- RA és gyomorürülés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630324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07BEFE5-671A-2ECD-4A34-EE65B7592F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Módszerek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8933F222-2C64-0F47-0F00-2DE714F916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25000"/>
              </a:lnSpc>
              <a:buNone/>
              <a:defRPr sz="2200">
                <a:solidFill>
                  <a:srgbClr val="282828"/>
                </a:solidFill>
              </a:defRPr>
            </a:pPr>
            <a:r>
              <a:rPr lang="hu-HU" dirty="0"/>
              <a:t>Retrospektív, multicentrikus vizsgálat (</a:t>
            </a:r>
            <a:r>
              <a:rPr lang="hu-HU" dirty="0" err="1"/>
              <a:t>Mayo</a:t>
            </a:r>
            <a:r>
              <a:rPr lang="hu-HU" dirty="0"/>
              <a:t> </a:t>
            </a:r>
            <a:r>
              <a:rPr lang="hu-HU" dirty="0" err="1"/>
              <a:t>Clinic</a:t>
            </a:r>
            <a:r>
              <a:rPr lang="hu-HU" dirty="0"/>
              <a:t> AZ/FL/MN)</a:t>
            </a:r>
          </a:p>
          <a:p>
            <a:pPr marL="0" indent="0">
              <a:lnSpc>
                <a:spcPct val="125000"/>
              </a:lnSpc>
              <a:buNone/>
              <a:defRPr sz="2200">
                <a:solidFill>
                  <a:srgbClr val="282828"/>
                </a:solidFill>
              </a:defRPr>
            </a:pPr>
            <a:r>
              <a:rPr lang="hu-HU" dirty="0"/>
              <a:t>• Időszak: 2023. június – 2024. augusztus, 316 beteg</a:t>
            </a:r>
          </a:p>
          <a:p>
            <a:pPr marL="0" indent="0">
              <a:lnSpc>
                <a:spcPct val="125000"/>
              </a:lnSpc>
              <a:buNone/>
              <a:defRPr sz="2200">
                <a:solidFill>
                  <a:srgbClr val="282828"/>
                </a:solidFill>
              </a:defRPr>
            </a:pPr>
            <a:r>
              <a:rPr lang="hu-HU" dirty="0"/>
              <a:t>• Magas RGC = szilárd étel vagy &gt;1,5 </a:t>
            </a:r>
            <a:r>
              <a:rPr lang="hu-HU" dirty="0" err="1"/>
              <a:t>mL</a:t>
            </a:r>
            <a:r>
              <a:rPr lang="hu-HU" dirty="0"/>
              <a:t>/kg folyadék a gyomorban</a:t>
            </a:r>
          </a:p>
          <a:p>
            <a:pPr marL="0" indent="0">
              <a:lnSpc>
                <a:spcPct val="125000"/>
              </a:lnSpc>
              <a:buNone/>
              <a:defRPr sz="2200">
                <a:solidFill>
                  <a:srgbClr val="282828"/>
                </a:solidFill>
              </a:defRPr>
            </a:pPr>
            <a:r>
              <a:rPr lang="hu-HU" dirty="0"/>
              <a:t>• Vizsgált változók: társbetegségek, GLP-1 RA típusa, elhagyás napjai, koplalási idő</a:t>
            </a:r>
          </a:p>
          <a:p>
            <a:pPr marL="0" indent="0">
              <a:lnSpc>
                <a:spcPct val="125000"/>
              </a:lnSpc>
              <a:buNone/>
              <a:defRPr sz="2200">
                <a:solidFill>
                  <a:srgbClr val="282828"/>
                </a:solidFill>
              </a:defRPr>
            </a:pPr>
            <a:r>
              <a:rPr lang="hu-HU" dirty="0"/>
              <a:t>(Elemzés: </a:t>
            </a:r>
            <a:r>
              <a:rPr lang="hu-HU" dirty="0" err="1"/>
              <a:t>Wilcoxon</a:t>
            </a:r>
            <a:r>
              <a:rPr lang="hu-HU" dirty="0"/>
              <a:t>/</a:t>
            </a:r>
            <a:r>
              <a:rPr lang="hu-HU" dirty="0" err="1"/>
              <a:t>Fisher</a:t>
            </a:r>
            <a:r>
              <a:rPr lang="hu-HU" dirty="0"/>
              <a:t> teszt + ROC analízis, logisztikus regresszió)</a:t>
            </a:r>
          </a:p>
          <a:p>
            <a:pPr marL="0" indent="0">
              <a:buNone/>
            </a:pPr>
            <a:endParaRPr lang="hu-HU" dirty="0"/>
          </a:p>
        </p:txBody>
      </p:sp>
      <p:sp>
        <p:nvSpPr>
          <p:cNvPr id="5" name="Szöveg helye 3">
            <a:extLst>
              <a:ext uri="{FF2B5EF4-FFF2-40B4-BE49-F238E27FC236}">
                <a16:creationId xmlns:a16="http://schemas.microsoft.com/office/drawing/2014/main" id="{72708B31-8922-8923-36AE-C4A3F8661E0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270112"/>
            <a:ext cx="5340350" cy="461409"/>
          </a:xfrm>
        </p:spPr>
        <p:txBody>
          <a:bodyPr/>
          <a:lstStyle/>
          <a:p>
            <a:r>
              <a:rPr lang="hu-HU" dirty="0"/>
              <a:t>GLP1- RA és gyomorürülés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060421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07BEFE5-671A-2ECD-4A34-EE65B7592F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Eredmények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8933F222-2C64-0F47-0F00-2DE714F916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lnSpc>
                <a:spcPct val="125000"/>
              </a:lnSpc>
              <a:buNone/>
              <a:defRPr sz="2200">
                <a:solidFill>
                  <a:srgbClr val="282828"/>
                </a:solidFill>
              </a:defRPr>
            </a:pPr>
            <a:r>
              <a:rPr lang="hu-HU" dirty="0"/>
              <a:t>• Magas RGC aránya: 35,8% (113/316)</a:t>
            </a:r>
          </a:p>
          <a:p>
            <a:pPr marL="0" indent="0">
              <a:lnSpc>
                <a:spcPct val="125000"/>
              </a:lnSpc>
              <a:buNone/>
              <a:defRPr sz="2200">
                <a:solidFill>
                  <a:srgbClr val="282828"/>
                </a:solidFill>
              </a:defRPr>
            </a:pPr>
            <a:r>
              <a:rPr lang="hu-HU" dirty="0"/>
              <a:t>• </a:t>
            </a:r>
            <a:r>
              <a:rPr lang="hu-HU" dirty="0" err="1"/>
              <a:t>Opioidhasználat</a:t>
            </a:r>
            <a:r>
              <a:rPr lang="hu-HU" dirty="0"/>
              <a:t> növelte a kockázatot (5,3% </a:t>
            </a:r>
            <a:r>
              <a:rPr lang="hu-HU" dirty="0" err="1"/>
              <a:t>vs</a:t>
            </a:r>
            <a:r>
              <a:rPr lang="hu-HU" dirty="0"/>
              <a:t> 1,0%; P=.027)</a:t>
            </a:r>
          </a:p>
          <a:p>
            <a:pPr marL="0" indent="0">
              <a:lnSpc>
                <a:spcPct val="125000"/>
              </a:lnSpc>
              <a:buNone/>
              <a:defRPr sz="2200">
                <a:solidFill>
                  <a:srgbClr val="282828"/>
                </a:solidFill>
              </a:defRPr>
            </a:pPr>
            <a:r>
              <a:rPr lang="hu-HU" dirty="0"/>
              <a:t>• GLP-1 RA ≤7,5 napra elhagyva → ↑ RGC (6 </a:t>
            </a:r>
            <a:r>
              <a:rPr lang="hu-HU" dirty="0" err="1"/>
              <a:t>vs</a:t>
            </a:r>
            <a:r>
              <a:rPr lang="hu-HU" dirty="0"/>
              <a:t> 8 nap, P=.003, szenzitivitás 0.63, </a:t>
            </a:r>
            <a:r>
              <a:rPr lang="hu-HU" dirty="0" err="1"/>
              <a:t>specificitás</a:t>
            </a:r>
            <a:r>
              <a:rPr lang="hu-HU" dirty="0"/>
              <a:t> 0.56))</a:t>
            </a:r>
          </a:p>
          <a:p>
            <a:pPr marL="0" indent="0">
              <a:lnSpc>
                <a:spcPct val="125000"/>
              </a:lnSpc>
              <a:buNone/>
              <a:defRPr sz="2200">
                <a:solidFill>
                  <a:srgbClr val="282828"/>
                </a:solidFill>
              </a:defRPr>
            </a:pPr>
            <a:r>
              <a:rPr lang="hu-HU" dirty="0"/>
              <a:t>• Szilárd étel esetén ≤21,3 órás koplalás → ↑ RGC (15 </a:t>
            </a:r>
            <a:r>
              <a:rPr lang="hu-HU" dirty="0" err="1"/>
              <a:t>vs</a:t>
            </a:r>
            <a:r>
              <a:rPr lang="hu-HU" dirty="0"/>
              <a:t> 20 óra, P&lt;.001, szenzitivitás 0.86, </a:t>
            </a:r>
            <a:r>
              <a:rPr lang="hu-HU" dirty="0" err="1"/>
              <a:t>specificitás</a:t>
            </a:r>
            <a:r>
              <a:rPr lang="hu-HU" dirty="0"/>
              <a:t> 0.47))</a:t>
            </a:r>
          </a:p>
          <a:p>
            <a:pPr marL="0" indent="0">
              <a:lnSpc>
                <a:spcPct val="125000"/>
              </a:lnSpc>
              <a:buNone/>
              <a:defRPr sz="2200">
                <a:solidFill>
                  <a:srgbClr val="282828"/>
                </a:solidFill>
              </a:defRPr>
            </a:pPr>
            <a:r>
              <a:rPr lang="hu-HU" dirty="0"/>
              <a:t>• Multivariábilis modell alapján minden +1 nap elhagyás 9%-</a:t>
            </a:r>
            <a:r>
              <a:rPr lang="hu-HU" dirty="0" err="1"/>
              <a:t>al</a:t>
            </a:r>
            <a:r>
              <a:rPr lang="hu-HU" dirty="0"/>
              <a:t>, minden +1 óra koplalás 7%-</a:t>
            </a:r>
            <a:r>
              <a:rPr lang="hu-HU" dirty="0" err="1"/>
              <a:t>kal</a:t>
            </a:r>
            <a:r>
              <a:rPr lang="hu-HU" dirty="0"/>
              <a:t> csökkentette az esélyt teltebb gyomorra.</a:t>
            </a:r>
          </a:p>
          <a:p>
            <a:pPr marL="0" indent="0">
              <a:lnSpc>
                <a:spcPct val="125000"/>
              </a:lnSpc>
              <a:buNone/>
              <a:defRPr sz="2200">
                <a:solidFill>
                  <a:srgbClr val="282828"/>
                </a:solidFill>
              </a:defRPr>
            </a:pPr>
            <a:endParaRPr lang="hu-HU" dirty="0"/>
          </a:p>
          <a:p>
            <a:pPr marL="0" indent="0">
              <a:lnSpc>
                <a:spcPct val="125000"/>
              </a:lnSpc>
              <a:buNone/>
              <a:defRPr sz="2200">
                <a:solidFill>
                  <a:srgbClr val="282828"/>
                </a:solidFill>
              </a:defRPr>
            </a:pPr>
            <a:r>
              <a:rPr lang="hu-HU" dirty="0"/>
              <a:t>A vizsgált esetek egyikénél sem történt aspiráció</a:t>
            </a:r>
            <a:r>
              <a:rPr lang="hu-HU" dirty="0" smtClean="0"/>
              <a:t>.</a:t>
            </a:r>
            <a:endParaRPr lang="hu-HU" dirty="0"/>
          </a:p>
        </p:txBody>
      </p:sp>
      <p:sp>
        <p:nvSpPr>
          <p:cNvPr id="5" name="Szöveg helye 3">
            <a:extLst>
              <a:ext uri="{FF2B5EF4-FFF2-40B4-BE49-F238E27FC236}">
                <a16:creationId xmlns:a16="http://schemas.microsoft.com/office/drawing/2014/main" id="{72708B31-8922-8923-36AE-C4A3F8661E0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270112"/>
            <a:ext cx="5340350" cy="461409"/>
          </a:xfrm>
        </p:spPr>
        <p:txBody>
          <a:bodyPr/>
          <a:lstStyle/>
          <a:p>
            <a:r>
              <a:rPr lang="hu-HU" dirty="0"/>
              <a:t>GLP1- RA és gyomorürülés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476685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07BEFE5-671A-2ECD-4A34-EE65B7592F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Klinikai jelentőség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8933F222-2C64-0F47-0F00-2DE714F916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25000"/>
              </a:lnSpc>
              <a:buNone/>
              <a:defRPr sz="2200">
                <a:solidFill>
                  <a:srgbClr val="282828"/>
                </a:solidFill>
              </a:defRPr>
            </a:pPr>
            <a:r>
              <a:rPr lang="hu-HU" dirty="0"/>
              <a:t>A GUS 39%-</a:t>
            </a:r>
            <a:r>
              <a:rPr lang="hu-HU" dirty="0" err="1"/>
              <a:t>ban</a:t>
            </a:r>
            <a:r>
              <a:rPr lang="hu-HU" dirty="0"/>
              <a:t> módosította az altatási tervet</a:t>
            </a:r>
          </a:p>
          <a:p>
            <a:pPr marL="0" indent="0">
              <a:lnSpc>
                <a:spcPct val="125000"/>
              </a:lnSpc>
              <a:buNone/>
              <a:defRPr sz="2200">
                <a:solidFill>
                  <a:srgbClr val="282828"/>
                </a:solidFill>
              </a:defRPr>
            </a:pPr>
            <a:r>
              <a:rPr lang="hu-HU" dirty="0"/>
              <a:t>	   – Magas RGC esetén 94% RSI</a:t>
            </a:r>
          </a:p>
          <a:p>
            <a:pPr marL="0" indent="0">
              <a:lnSpc>
                <a:spcPct val="125000"/>
              </a:lnSpc>
              <a:buNone/>
              <a:defRPr sz="2200">
                <a:solidFill>
                  <a:srgbClr val="282828"/>
                </a:solidFill>
              </a:defRPr>
            </a:pPr>
            <a:r>
              <a:rPr lang="hu-HU" dirty="0"/>
              <a:t>	   – 4 műtét elhalasztva, 1 késleltetve</a:t>
            </a:r>
          </a:p>
          <a:p>
            <a:pPr marL="0" indent="0">
              <a:lnSpc>
                <a:spcPct val="125000"/>
              </a:lnSpc>
              <a:buNone/>
              <a:defRPr sz="2200">
                <a:solidFill>
                  <a:srgbClr val="282828"/>
                </a:solidFill>
              </a:defRPr>
            </a:pPr>
            <a:r>
              <a:rPr lang="hu-HU" dirty="0"/>
              <a:t>• Kritikus határértékek:</a:t>
            </a:r>
          </a:p>
          <a:p>
            <a:pPr marL="0" indent="0">
              <a:lnSpc>
                <a:spcPct val="125000"/>
              </a:lnSpc>
              <a:buNone/>
              <a:defRPr sz="2200">
                <a:solidFill>
                  <a:srgbClr val="282828"/>
                </a:solidFill>
              </a:defRPr>
            </a:pPr>
            <a:r>
              <a:rPr lang="hu-HU" dirty="0"/>
              <a:t>	   – Hetente adott készítményeknél &gt;7,5 nap elhagyás</a:t>
            </a:r>
          </a:p>
          <a:p>
            <a:pPr marL="0" indent="0">
              <a:lnSpc>
                <a:spcPct val="125000"/>
              </a:lnSpc>
              <a:buNone/>
              <a:defRPr sz="2200">
                <a:solidFill>
                  <a:srgbClr val="282828"/>
                </a:solidFill>
              </a:defRPr>
            </a:pPr>
            <a:r>
              <a:rPr lang="hu-HU" dirty="0"/>
              <a:t>	   –   &gt;21 óra koplalás szilárd ételtől</a:t>
            </a:r>
          </a:p>
          <a:p>
            <a:pPr marL="0" indent="0">
              <a:lnSpc>
                <a:spcPct val="125000"/>
              </a:lnSpc>
              <a:buNone/>
              <a:defRPr sz="2200">
                <a:solidFill>
                  <a:srgbClr val="282828"/>
                </a:solidFill>
              </a:defRPr>
            </a:pPr>
            <a:r>
              <a:rPr lang="hu-HU" dirty="0"/>
              <a:t>• GUS → egyénre szabott perioperatív stratégia</a:t>
            </a:r>
          </a:p>
          <a:p>
            <a:pPr marL="0" indent="0">
              <a:lnSpc>
                <a:spcPct val="125000"/>
              </a:lnSpc>
              <a:buNone/>
              <a:defRPr sz="2200">
                <a:solidFill>
                  <a:srgbClr val="282828"/>
                </a:solidFill>
              </a:defRPr>
            </a:pPr>
            <a:endParaRPr lang="hu-HU" dirty="0"/>
          </a:p>
        </p:txBody>
      </p:sp>
      <p:sp>
        <p:nvSpPr>
          <p:cNvPr id="5" name="Szöveg helye 3">
            <a:extLst>
              <a:ext uri="{FF2B5EF4-FFF2-40B4-BE49-F238E27FC236}">
                <a16:creationId xmlns:a16="http://schemas.microsoft.com/office/drawing/2014/main" id="{72708B31-8922-8923-36AE-C4A3F8661E0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270112"/>
            <a:ext cx="5340350" cy="461409"/>
          </a:xfrm>
        </p:spPr>
        <p:txBody>
          <a:bodyPr/>
          <a:lstStyle/>
          <a:p>
            <a:r>
              <a:rPr lang="hu-HU" dirty="0"/>
              <a:t>GLP1- RA és gyomorürülés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65873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07BEFE5-671A-2ECD-4A34-EE65B7592F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>
                <a:solidFill>
                  <a:srgbClr val="003366"/>
                </a:solidFill>
              </a:rPr>
              <a:t>Korábbi ajánlások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8933F222-2C64-0F47-0F00-2DE714F916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hu-HU" sz="2200" dirty="0">
                <a:solidFill>
                  <a:srgbClr val="282828"/>
                </a:solidFill>
              </a:rPr>
              <a:t>Naponta adott szer esetén 24 óra, hetente adott szer esetén 7 nap elhagyás műtét előtt, amennyiben van GI tünete. </a:t>
            </a:r>
            <a:r>
              <a:rPr lang="hu-HU" sz="2200" i="1" dirty="0">
                <a:solidFill>
                  <a:srgbClr val="282828"/>
                </a:solidFill>
              </a:rPr>
              <a:t>(</a:t>
            </a:r>
            <a:r>
              <a:rPr lang="en-US" sz="2200" i="1" dirty="0">
                <a:solidFill>
                  <a:srgbClr val="282828"/>
                </a:solidFill>
              </a:rPr>
              <a:t>The Society for Perioperative Assessment and Quality Improvement (SPAQI)</a:t>
            </a:r>
            <a:r>
              <a:rPr lang="hu-HU" sz="2200" i="1" dirty="0">
                <a:solidFill>
                  <a:srgbClr val="282828"/>
                </a:solidFill>
              </a:rPr>
              <a:t>)</a:t>
            </a:r>
          </a:p>
          <a:p>
            <a:r>
              <a:rPr lang="hu-HU" sz="2200" dirty="0">
                <a:solidFill>
                  <a:srgbClr val="282828"/>
                </a:solidFill>
              </a:rPr>
              <a:t>3 féléletidő </a:t>
            </a:r>
            <a:r>
              <a:rPr lang="hu-HU" sz="2200" i="1" dirty="0">
                <a:solidFill>
                  <a:srgbClr val="282828"/>
                </a:solidFill>
              </a:rPr>
              <a:t>(</a:t>
            </a:r>
            <a:r>
              <a:rPr lang="en-US" sz="2200" i="1" dirty="0">
                <a:solidFill>
                  <a:srgbClr val="282828"/>
                </a:solidFill>
              </a:rPr>
              <a:t>Institute to Safe Medication Practices in Canada</a:t>
            </a:r>
            <a:r>
              <a:rPr lang="hu-HU" sz="2200" i="1" dirty="0">
                <a:solidFill>
                  <a:srgbClr val="282828"/>
                </a:solidFill>
              </a:rPr>
              <a:t>)</a:t>
            </a:r>
          </a:p>
          <a:p>
            <a:r>
              <a:rPr lang="hu-HU" sz="2200" dirty="0">
                <a:solidFill>
                  <a:srgbClr val="282828"/>
                </a:solidFill>
              </a:rPr>
              <a:t>Naponta adott szer esetén a műtét napján történő, hetente adott szer esetén 7 nap elhagyás műtét előtt, amennyiben van GI tünete. GI tünetes betegek, vagy akik nem hagyhatták el </a:t>
            </a:r>
            <a:r>
              <a:rPr lang="hu-HU" sz="2200" dirty="0" err="1">
                <a:solidFill>
                  <a:srgbClr val="282828"/>
                </a:solidFill>
              </a:rPr>
              <a:t>teltgyomrúként</a:t>
            </a:r>
            <a:r>
              <a:rPr lang="hu-HU" sz="2200" dirty="0">
                <a:solidFill>
                  <a:srgbClr val="282828"/>
                </a:solidFill>
              </a:rPr>
              <a:t> kezelendők vagy gyomor UH végzendő</a:t>
            </a:r>
            <a:r>
              <a:rPr lang="hu-HU" sz="2200" i="1" dirty="0">
                <a:solidFill>
                  <a:srgbClr val="282828"/>
                </a:solidFill>
              </a:rPr>
              <a:t>. </a:t>
            </a:r>
            <a:r>
              <a:rPr lang="hu-HU" sz="2200" dirty="0">
                <a:solidFill>
                  <a:srgbClr val="282828"/>
                </a:solidFill>
              </a:rPr>
              <a:t>Nem egyértelmű eredmény vagy szilárd gyomortartalom esetén a beavatkozás halasztása mérlegelendő vagy automatikusan </a:t>
            </a:r>
            <a:r>
              <a:rPr lang="hu-HU" sz="2200" dirty="0" err="1">
                <a:solidFill>
                  <a:srgbClr val="282828"/>
                </a:solidFill>
              </a:rPr>
              <a:t>teltgyomrúként</a:t>
            </a:r>
            <a:r>
              <a:rPr lang="hu-HU" sz="2200" dirty="0">
                <a:solidFill>
                  <a:srgbClr val="282828"/>
                </a:solidFill>
              </a:rPr>
              <a:t> kezelendő.</a:t>
            </a:r>
            <a:r>
              <a:rPr lang="hu-HU" sz="2200" i="1" dirty="0">
                <a:solidFill>
                  <a:srgbClr val="282828"/>
                </a:solidFill>
              </a:rPr>
              <a:t> (</a:t>
            </a:r>
            <a:r>
              <a:rPr lang="en-US" sz="2200" i="1" dirty="0">
                <a:solidFill>
                  <a:srgbClr val="282828"/>
                </a:solidFill>
              </a:rPr>
              <a:t>American Society of Anesthesiologists (ASA)</a:t>
            </a:r>
            <a:r>
              <a:rPr lang="hu-HU" sz="2200" i="1" dirty="0">
                <a:solidFill>
                  <a:srgbClr val="282828"/>
                </a:solidFill>
              </a:rPr>
              <a:t> 2023)</a:t>
            </a:r>
          </a:p>
          <a:p>
            <a:r>
              <a:rPr lang="hu-HU" sz="2200" dirty="0">
                <a:solidFill>
                  <a:srgbClr val="282828"/>
                </a:solidFill>
              </a:rPr>
              <a:t>Rizikófaktor mentes betegeknél nem szükséges leállítani. </a:t>
            </a:r>
            <a:r>
              <a:rPr lang="hu-HU" sz="2200" i="1" dirty="0">
                <a:solidFill>
                  <a:srgbClr val="282828"/>
                </a:solidFill>
              </a:rPr>
              <a:t>(</a:t>
            </a:r>
            <a:r>
              <a:rPr lang="en-US" sz="2200" i="1" dirty="0">
                <a:solidFill>
                  <a:srgbClr val="282828"/>
                </a:solidFill>
              </a:rPr>
              <a:t>American Society of Anesthesiologists (ASA)</a:t>
            </a:r>
            <a:r>
              <a:rPr lang="hu-HU" sz="2200" i="1" dirty="0">
                <a:solidFill>
                  <a:srgbClr val="282828"/>
                </a:solidFill>
              </a:rPr>
              <a:t> 2024)</a:t>
            </a:r>
          </a:p>
          <a:p>
            <a:r>
              <a:rPr lang="hu-HU" sz="2200" dirty="0">
                <a:solidFill>
                  <a:srgbClr val="282828"/>
                </a:solidFill>
              </a:rPr>
              <a:t>GI tünetek önmagában nem elegendőek az RGC meghatározására, GUS megfontolandó </a:t>
            </a:r>
            <a:r>
              <a:rPr lang="hu-HU" sz="2200" i="1" dirty="0">
                <a:solidFill>
                  <a:srgbClr val="282828"/>
                </a:solidFill>
              </a:rPr>
              <a:t>(UK 2025)</a:t>
            </a:r>
          </a:p>
          <a:p>
            <a:pPr marL="0" indent="0">
              <a:lnSpc>
                <a:spcPct val="125000"/>
              </a:lnSpc>
              <a:buNone/>
              <a:defRPr sz="2200">
                <a:solidFill>
                  <a:srgbClr val="282828"/>
                </a:solidFill>
              </a:defRPr>
            </a:pPr>
            <a:endParaRPr lang="hu-HU" dirty="0" smtClean="0"/>
          </a:p>
        </p:txBody>
      </p:sp>
      <p:sp>
        <p:nvSpPr>
          <p:cNvPr id="5" name="Szöveg helye 3">
            <a:extLst>
              <a:ext uri="{FF2B5EF4-FFF2-40B4-BE49-F238E27FC236}">
                <a16:creationId xmlns:a16="http://schemas.microsoft.com/office/drawing/2014/main" id="{72708B31-8922-8923-36AE-C4A3F8661E0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270112"/>
            <a:ext cx="5340350" cy="461409"/>
          </a:xfrm>
        </p:spPr>
        <p:txBody>
          <a:bodyPr/>
          <a:lstStyle/>
          <a:p>
            <a:r>
              <a:rPr lang="hu-HU" dirty="0"/>
              <a:t>GLP1- RA és gyomorürülés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93886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07BEFE5-671A-2ECD-4A34-EE65B7592F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Következtetések és ajánlások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8933F222-2C64-0F47-0F00-2DE714F916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lnSpc>
                <a:spcPct val="125000"/>
              </a:lnSpc>
              <a:buNone/>
              <a:defRPr sz="2200">
                <a:solidFill>
                  <a:srgbClr val="282828"/>
                </a:solidFill>
              </a:defRPr>
            </a:pPr>
            <a:r>
              <a:rPr lang="hu-HU" dirty="0"/>
              <a:t>• A GLP-1 RA-k késleltetik a gyomorürülést a standard koplalás ellenére is</a:t>
            </a:r>
          </a:p>
          <a:p>
            <a:pPr marL="0" indent="0">
              <a:lnSpc>
                <a:spcPct val="125000"/>
              </a:lnSpc>
              <a:buNone/>
              <a:defRPr sz="2200">
                <a:solidFill>
                  <a:srgbClr val="282828"/>
                </a:solidFill>
              </a:defRPr>
            </a:pPr>
            <a:r>
              <a:rPr lang="hu-HU" dirty="0"/>
              <a:t>• ≤7,5 napos elhagyás vagy ≤21 órás koplalás növeli a magas RGC kockázatát</a:t>
            </a:r>
          </a:p>
          <a:p>
            <a:pPr marL="0" indent="0">
              <a:lnSpc>
                <a:spcPct val="125000"/>
              </a:lnSpc>
              <a:buNone/>
              <a:defRPr sz="2200">
                <a:solidFill>
                  <a:srgbClr val="282828"/>
                </a:solidFill>
              </a:defRPr>
            </a:pPr>
            <a:r>
              <a:rPr lang="hu-HU" dirty="0"/>
              <a:t>• 24 órás folyékony étrend + </a:t>
            </a:r>
            <a:r>
              <a:rPr lang="hu-HU" dirty="0" err="1"/>
              <a:t>preoperatív</a:t>
            </a:r>
            <a:r>
              <a:rPr lang="hu-HU" dirty="0"/>
              <a:t> GUS javasolt</a:t>
            </a:r>
          </a:p>
          <a:p>
            <a:pPr marL="0" indent="0">
              <a:lnSpc>
                <a:spcPct val="125000"/>
              </a:lnSpc>
              <a:buNone/>
              <a:defRPr sz="2200">
                <a:solidFill>
                  <a:srgbClr val="282828"/>
                </a:solidFill>
              </a:defRPr>
            </a:pPr>
            <a:r>
              <a:rPr lang="hu-HU" dirty="0"/>
              <a:t>• Aspiráció nem fordult elő, az altatási terv gyakran módosult GUS alapján</a:t>
            </a:r>
          </a:p>
          <a:p>
            <a:pPr marL="0" indent="0">
              <a:lnSpc>
                <a:spcPct val="125000"/>
              </a:lnSpc>
              <a:buNone/>
              <a:defRPr sz="2200">
                <a:solidFill>
                  <a:srgbClr val="282828"/>
                </a:solidFill>
              </a:defRPr>
            </a:pPr>
            <a:r>
              <a:rPr lang="hu-HU" dirty="0"/>
              <a:t>• </a:t>
            </a:r>
            <a:r>
              <a:rPr lang="hu-HU" dirty="0" err="1"/>
              <a:t>Prospektív</a:t>
            </a:r>
            <a:r>
              <a:rPr lang="hu-HU" dirty="0"/>
              <a:t> vizsgálatok szükségesek az irányelvek </a:t>
            </a:r>
            <a:r>
              <a:rPr lang="hu-HU" dirty="0" err="1"/>
              <a:t>pontosítására</a:t>
            </a:r>
            <a:endParaRPr lang="hu-HU" dirty="0"/>
          </a:p>
          <a:p>
            <a:pPr marL="0" indent="0">
              <a:lnSpc>
                <a:spcPct val="125000"/>
              </a:lnSpc>
              <a:buNone/>
              <a:defRPr sz="2200">
                <a:solidFill>
                  <a:srgbClr val="282828"/>
                </a:solidFill>
              </a:defRPr>
            </a:pPr>
            <a:endParaRPr lang="hu-HU" dirty="0"/>
          </a:p>
          <a:p>
            <a:pPr marL="0" indent="0">
              <a:lnSpc>
                <a:spcPct val="125000"/>
              </a:lnSpc>
              <a:buNone/>
              <a:defRPr sz="2200">
                <a:solidFill>
                  <a:srgbClr val="282828"/>
                </a:solidFill>
              </a:defRPr>
            </a:pPr>
            <a:r>
              <a:rPr lang="hu-HU" dirty="0"/>
              <a:t>2024 novembertől gyógyszerleírásokba is bekerült a figyelmeztetés:</a:t>
            </a:r>
            <a:br>
              <a:rPr lang="hu-HU" dirty="0"/>
            </a:br>
            <a:r>
              <a:rPr lang="hu-HU" dirty="0"/>
              <a:t>„4.4. Különleges figyelmeztetések és az alkalmazással kapcsolatos óvintézkedések</a:t>
            </a:r>
            <a:br>
              <a:rPr lang="hu-HU" dirty="0"/>
            </a:br>
            <a:r>
              <a:rPr lang="hu-HU" u="sng" dirty="0"/>
              <a:t>Aspiráció általános anesztéziával vagy mély </a:t>
            </a:r>
            <a:r>
              <a:rPr lang="hu-HU" u="sng" dirty="0" err="1"/>
              <a:t>szedációval</a:t>
            </a:r>
            <a:r>
              <a:rPr lang="hu-HU" u="sng" dirty="0"/>
              <a:t> összefüggésben</a:t>
            </a:r>
            <a:r>
              <a:rPr lang="hu-HU" dirty="0"/>
              <a:t/>
            </a:r>
            <a:br>
              <a:rPr lang="hu-HU" dirty="0"/>
            </a:br>
            <a:r>
              <a:rPr lang="hu-HU" dirty="0" err="1"/>
              <a:t>Pulmonalis</a:t>
            </a:r>
            <a:r>
              <a:rPr lang="hu-HU" dirty="0"/>
              <a:t> aspiráció eseteiről számoltak be olyan, GLP-1-receptor-agonistákat kapó betegeknél, akiknél általános anesztéziát vagy mély szedációt végeztek. Ezért az általános anesztéziával, illetve mély </a:t>
            </a:r>
            <a:r>
              <a:rPr lang="hu-HU" dirty="0" err="1"/>
              <a:t>szedációval</a:t>
            </a:r>
            <a:r>
              <a:rPr lang="hu-HU" dirty="0"/>
              <a:t> végzett beavatkozások előtt mérlegelni kell a késleltetett gyomorürítés miatt visszamaradó gyomortartalom fokozott kockázatát (lásd 4.8 pont).” (</a:t>
            </a:r>
            <a:r>
              <a:rPr lang="hu-HU" dirty="0" err="1"/>
              <a:t>Pharmindex</a:t>
            </a:r>
            <a:r>
              <a:rPr lang="hu-HU" dirty="0"/>
              <a:t> Online)</a:t>
            </a:r>
          </a:p>
          <a:p>
            <a:pPr marL="0" indent="0">
              <a:lnSpc>
                <a:spcPct val="125000"/>
              </a:lnSpc>
              <a:buNone/>
              <a:defRPr sz="2200">
                <a:solidFill>
                  <a:srgbClr val="282828"/>
                </a:solidFill>
              </a:defRPr>
            </a:pPr>
            <a:endParaRPr lang="hu-HU" dirty="0" smtClean="0"/>
          </a:p>
        </p:txBody>
      </p:sp>
      <p:sp>
        <p:nvSpPr>
          <p:cNvPr id="5" name="Szöveg helye 3">
            <a:extLst>
              <a:ext uri="{FF2B5EF4-FFF2-40B4-BE49-F238E27FC236}">
                <a16:creationId xmlns:a16="http://schemas.microsoft.com/office/drawing/2014/main" id="{72708B31-8922-8923-36AE-C4A3F8661E0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270112"/>
            <a:ext cx="5340350" cy="461409"/>
          </a:xfrm>
        </p:spPr>
        <p:txBody>
          <a:bodyPr/>
          <a:lstStyle/>
          <a:p>
            <a:r>
              <a:rPr lang="hu-HU" dirty="0"/>
              <a:t>GLP1- RA és gyomorürülés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885172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ím 1">
            <a:extLst>
              <a:ext uri="{FF2B5EF4-FFF2-40B4-BE49-F238E27FC236}">
                <a16:creationId xmlns:a16="http://schemas.microsoft.com/office/drawing/2014/main" id="{854AAD53-722F-084E-B3B1-666CA0ED6442}"/>
              </a:ext>
            </a:extLst>
          </p:cNvPr>
          <p:cNvSpPr txBox="1">
            <a:spLocks/>
          </p:cNvSpPr>
          <p:nvPr/>
        </p:nvSpPr>
        <p:spPr>
          <a:xfrm>
            <a:off x="1223169" y="1546789"/>
            <a:ext cx="7173912" cy="1958411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4400" b="1" dirty="0">
                <a:latin typeface="Pte Serif" pitchFamily="2" charset="2"/>
              </a:rPr>
              <a:t>Köszönöm a figyelmet!</a:t>
            </a:r>
          </a:p>
        </p:txBody>
      </p:sp>
      <p:sp>
        <p:nvSpPr>
          <p:cNvPr id="5" name="object 15">
            <a:extLst>
              <a:ext uri="{FF2B5EF4-FFF2-40B4-BE49-F238E27FC236}">
                <a16:creationId xmlns:a16="http://schemas.microsoft.com/office/drawing/2014/main" id="{0AAE3AF4-8EC9-DF9D-F942-0D9FC31D672A}"/>
              </a:ext>
            </a:extLst>
          </p:cNvPr>
          <p:cNvSpPr txBox="1"/>
          <p:nvPr/>
        </p:nvSpPr>
        <p:spPr>
          <a:xfrm>
            <a:off x="1293813" y="5787098"/>
            <a:ext cx="3630612" cy="292388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lang="hu-HU" spc="-40" dirty="0" smtClean="0">
                <a:latin typeface="Pte Sans"/>
                <a:cs typeface="Pte Sans"/>
              </a:rPr>
              <a:t>Pécs. 2025.11.28.</a:t>
            </a:r>
            <a:endParaRPr sz="2000" dirty="0">
              <a:latin typeface="Pte Sans"/>
              <a:cs typeface="Pte Sans"/>
            </a:endParaRPr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D4833DF5-1BF0-A034-63E0-60AC33444ED5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97566" y="85925"/>
            <a:ext cx="4876800" cy="1460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0020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>
            <a:extLst>
              <a:ext uri="{FF2B5EF4-FFF2-40B4-BE49-F238E27FC236}">
                <a16:creationId xmlns:a16="http://schemas.microsoft.com/office/drawing/2014/main" id="{9607FE83-8B45-09FD-90DF-067122B46C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12192000" cy="6857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4271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647</Words>
  <Application>Microsoft Office PowerPoint</Application>
  <PresentationFormat>Szélesvásznú</PresentationFormat>
  <Paragraphs>54</Paragraphs>
  <Slides>9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1</vt:i4>
      </vt:variant>
      <vt:variant>
        <vt:lpstr>Diacímek</vt:lpstr>
      </vt:variant>
      <vt:variant>
        <vt:i4>9</vt:i4>
      </vt:variant>
    </vt:vector>
  </HeadingPairs>
  <TitlesOfParts>
    <vt:vector size="15" baseType="lpstr">
      <vt:lpstr>Pte Sans</vt:lpstr>
      <vt:lpstr>Aptos</vt:lpstr>
      <vt:lpstr>Arial</vt:lpstr>
      <vt:lpstr>Calibri</vt:lpstr>
      <vt:lpstr>Pte Serif</vt:lpstr>
      <vt:lpstr>Office-téma</vt:lpstr>
      <vt:lpstr>PowerPoint-bemutató</vt:lpstr>
      <vt:lpstr>Bevezetés</vt:lpstr>
      <vt:lpstr>Módszerek</vt:lpstr>
      <vt:lpstr>Eredmények</vt:lpstr>
      <vt:lpstr>Klinikai jelentőség</vt:lpstr>
      <vt:lpstr>Korábbi ajánlások</vt:lpstr>
      <vt:lpstr>Következtetések és ajánlások</vt:lpstr>
      <vt:lpstr>PowerPoint-bemutató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2025-08-31T22:20:14Z</dcterms:created>
  <dcterms:modified xsi:type="dcterms:W3CDTF">2025-11-28T13:58:20Z</dcterms:modified>
</cp:coreProperties>
</file>