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66" r:id="rId9"/>
    <p:sldId id="265" r:id="rId10"/>
  </p:sldIdLst>
  <p:sldSz cx="12192000" cy="6858000"/>
  <p:notesSz cx="6858000" cy="9144000"/>
  <p:embeddedFontLst>
    <p:embeddedFont>
      <p:font typeface="Pte Sans" pitchFamily="2" charset="2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te Serif" pitchFamily="2" charset="2"/>
      <p:regular r:id="rId21"/>
      <p:bold r:id="rId22"/>
      <p:italic r:id="rId23"/>
      <p:boldItalic r:id="rId2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1B8"/>
    <a:srgbClr val="005F71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9DB76-FAAB-4BEB-A9B8-1A5C8743508E}" v="32" dt="2025-09-20T17:37:0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9" autoAdjust="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2025.11.28.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2025.11.28.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2025.11.28.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6483917" cy="1958411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e Serif" pitchFamily="2" charset="2"/>
              </a:rPr>
              <a:t>Assessment of Gastric Content Using Gastric Ultrasound in Patients on GLP-1 Receptor Agonists Before </a:t>
            </a:r>
            <a:r>
              <a:rPr lang="en-US" b="1" dirty="0" smtClean="0">
                <a:solidFill>
                  <a:schemeClr val="bg1"/>
                </a:solidFill>
                <a:latin typeface="Pte Serif" pitchFamily="2" charset="2"/>
              </a:rPr>
              <a:t>Anesthesia</a:t>
            </a:r>
            <a:endParaRPr lang="hu-HU" b="1" dirty="0" smtClean="0">
              <a:solidFill>
                <a:schemeClr val="bg1"/>
              </a:solidFill>
              <a:latin typeface="Pte Serif" pitchFamily="2" charset="2"/>
            </a:endParaRPr>
          </a:p>
          <a:p>
            <a:pPr lvl="0" algn="r" defTabSz="457200">
              <a:lnSpc>
                <a:spcPct val="125000"/>
              </a:lnSpc>
              <a:spcBef>
                <a:spcPct val="20000"/>
              </a:spcBef>
              <a:defRPr sz="2200">
                <a:solidFill>
                  <a:srgbClr val="282828"/>
                </a:solidFill>
              </a:defRPr>
            </a:pP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-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Sher-Lu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Pai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al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Mayo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Clinic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Anesthesia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&amp; </a:t>
            </a:r>
            <a:r>
              <a:rPr lang="hu-HU" sz="2200" i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Analgesia</a:t>
            </a:r>
            <a: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, 2025</a:t>
            </a:r>
            <a:br>
              <a:rPr lang="hu-HU" sz="22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hu-HU" sz="2200" b="1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DOI: </a:t>
            </a:r>
            <a:r>
              <a:rPr lang="hu-HU" sz="2200" i="1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10.1213/ANE.0000000000007764</a:t>
            </a:r>
            <a:endParaRPr lang="hu-HU" sz="2200" i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1293813" y="3676650"/>
            <a:ext cx="6628056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 smtClean="0">
                <a:solidFill>
                  <a:schemeClr val="bg1"/>
                </a:solidFill>
                <a:latin typeface="Pte Sans"/>
                <a:cs typeface="Pte Sans"/>
              </a:rPr>
              <a:t>Dr. Szabó </a:t>
            </a:r>
            <a:r>
              <a:rPr lang="hu-HU" sz="2450" b="1" spc="-25" dirty="0" err="1" smtClean="0">
                <a:solidFill>
                  <a:schemeClr val="bg1"/>
                </a:solidFill>
                <a:latin typeface="Pte Sans"/>
                <a:cs typeface="Pte Sans"/>
              </a:rPr>
              <a:t>Steigerwald</a:t>
            </a:r>
            <a:r>
              <a:rPr lang="hu-HU" sz="2450" b="1" spc="-25" dirty="0" smtClean="0">
                <a:solidFill>
                  <a:schemeClr val="bg1"/>
                </a:solidFill>
                <a:latin typeface="Pte Sans"/>
                <a:cs typeface="Pte Sans"/>
              </a:rPr>
              <a:t> Dorottya</a:t>
            </a:r>
            <a:endParaRPr sz="2450" dirty="0">
              <a:solidFill>
                <a:schemeClr val="bg1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 smtClean="0">
                <a:solidFill>
                  <a:schemeClr val="bg1"/>
                </a:solidFill>
                <a:latin typeface="Pte Sans"/>
                <a:cs typeface="Pte Sans"/>
              </a:rPr>
              <a:t>Rezidens</a:t>
            </a:r>
            <a:endParaRPr lang="hu-HU" sz="2000" spc="-10" dirty="0">
              <a:solidFill>
                <a:schemeClr val="bg1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 smtClean="0">
                <a:solidFill>
                  <a:schemeClr val="bg1"/>
                </a:solidFill>
                <a:latin typeface="Pte Sans"/>
                <a:cs typeface="Pte Sans"/>
              </a:rPr>
              <a:t>PTE KK </a:t>
            </a:r>
            <a:r>
              <a:rPr lang="hu-HU" sz="2000" spc="-10" dirty="0" err="1" smtClean="0">
                <a:solidFill>
                  <a:schemeClr val="bg1"/>
                </a:solidFill>
                <a:latin typeface="Pte Sans"/>
                <a:cs typeface="Pte Sans"/>
              </a:rPr>
              <a:t>Aneszteziológiai</a:t>
            </a:r>
            <a:r>
              <a:rPr lang="hu-HU" sz="2000" spc="-10" dirty="0" smtClean="0">
                <a:solidFill>
                  <a:schemeClr val="bg1"/>
                </a:solidFill>
                <a:latin typeface="Pte Sans"/>
                <a:cs typeface="Pte Sans"/>
              </a:rPr>
              <a:t> és Intenzív Terápiás Intézet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 smtClean="0">
                <a:solidFill>
                  <a:schemeClr val="bg1"/>
                </a:solidFill>
                <a:latin typeface="Pte Sans"/>
                <a:cs typeface="Pte Sans"/>
              </a:rPr>
              <a:t>Pécs, 2025.11.28.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• A GLP-1 receptor </a:t>
            </a:r>
            <a:r>
              <a:rPr lang="hu-HU" dirty="0" err="1"/>
              <a:t>agonisták</a:t>
            </a:r>
            <a:r>
              <a:rPr lang="hu-HU" dirty="0"/>
              <a:t> (pl. </a:t>
            </a:r>
            <a:r>
              <a:rPr lang="hu-HU" dirty="0" err="1"/>
              <a:t>semaglutid</a:t>
            </a:r>
            <a:r>
              <a:rPr lang="hu-HU" dirty="0"/>
              <a:t>, </a:t>
            </a:r>
            <a:r>
              <a:rPr lang="hu-HU" dirty="0" err="1"/>
              <a:t>tirzepatid</a:t>
            </a:r>
            <a:r>
              <a:rPr lang="hu-HU" dirty="0"/>
              <a:t>) késleltetik a gyomorürülést</a:t>
            </a:r>
          </a:p>
          <a:p>
            <a:pPr marL="0" indent="0">
              <a:buNone/>
            </a:pPr>
            <a:r>
              <a:rPr lang="hu-HU" dirty="0"/>
              <a:t>• Klinikai megfontolás: reziduális gyomortartalom (</a:t>
            </a:r>
            <a:r>
              <a:rPr lang="hu-HU" dirty="0" err="1"/>
              <a:t>residual</a:t>
            </a:r>
            <a:r>
              <a:rPr lang="hu-HU" dirty="0"/>
              <a:t> gastric </a:t>
            </a:r>
            <a:r>
              <a:rPr lang="hu-HU" dirty="0" err="1"/>
              <a:t>content</a:t>
            </a:r>
            <a:r>
              <a:rPr lang="hu-HU" dirty="0"/>
              <a:t>-RGC) → aspiráció veszély </a:t>
            </a:r>
            <a:r>
              <a:rPr lang="hu-HU" dirty="0" err="1"/>
              <a:t>narcosis</a:t>
            </a:r>
            <a:r>
              <a:rPr lang="hu-HU" dirty="0"/>
              <a:t> során</a:t>
            </a:r>
          </a:p>
          <a:p>
            <a:pPr marL="0" indent="0">
              <a:buNone/>
            </a:pPr>
            <a:r>
              <a:rPr lang="hu-HU" dirty="0"/>
              <a:t>• Cél: a magas RGC-</a:t>
            </a:r>
            <a:r>
              <a:rPr lang="hu-HU" dirty="0" err="1"/>
              <a:t>vel</a:t>
            </a:r>
            <a:r>
              <a:rPr lang="hu-HU" dirty="0"/>
              <a:t> összefüggő </a:t>
            </a:r>
            <a:r>
              <a:rPr lang="hu-HU" dirty="0" err="1"/>
              <a:t>preoperatív</a:t>
            </a:r>
            <a:r>
              <a:rPr lang="hu-HU" dirty="0"/>
              <a:t> tényezők azonosítása gyomor-ultrahanggal (GUS)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r>
              <a:rPr lang="hu-HU" dirty="0"/>
              <a:t>GLP1- RA és gyomorürülés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Módszerek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Retrospektív, multicentrikus vizsgálat (</a:t>
            </a:r>
            <a:r>
              <a:rPr lang="hu-HU" dirty="0" err="1"/>
              <a:t>Mayo</a:t>
            </a:r>
            <a:r>
              <a:rPr lang="hu-HU" dirty="0"/>
              <a:t> </a:t>
            </a:r>
            <a:r>
              <a:rPr lang="hu-HU" dirty="0" err="1"/>
              <a:t>Clinic</a:t>
            </a:r>
            <a:r>
              <a:rPr lang="hu-HU" dirty="0"/>
              <a:t> AZ/FL/MN)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Időszak: 2023. június – 2024. augusztus, 316 beteg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Magas RGC = szilárd étel vagy &gt;1,5 </a:t>
            </a:r>
            <a:r>
              <a:rPr lang="hu-HU" dirty="0" err="1"/>
              <a:t>mL</a:t>
            </a:r>
            <a:r>
              <a:rPr lang="hu-HU" dirty="0"/>
              <a:t>/kg folyadék a gyomorban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Vizsgált változók: társbetegségek, GLP-1 RA típusa, elhagyás napjai, koplalási idő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(Elemzés: </a:t>
            </a:r>
            <a:r>
              <a:rPr lang="hu-HU" dirty="0" err="1"/>
              <a:t>Wilcoxon</a:t>
            </a:r>
            <a:r>
              <a:rPr lang="hu-HU" dirty="0"/>
              <a:t>/</a:t>
            </a:r>
            <a:r>
              <a:rPr lang="hu-HU" dirty="0" err="1"/>
              <a:t>Fisher</a:t>
            </a:r>
            <a:r>
              <a:rPr lang="hu-HU" dirty="0"/>
              <a:t> teszt + ROC analízis, logisztikus regresszió)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r>
              <a:rPr lang="hu-HU" dirty="0"/>
              <a:t>GLP1- RA és gyomorürülés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0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Magas RGC aránya: 35,8% (113/316)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</a:t>
            </a:r>
            <a:r>
              <a:rPr lang="hu-HU" dirty="0" err="1"/>
              <a:t>Opioidhasználat</a:t>
            </a:r>
            <a:r>
              <a:rPr lang="hu-HU" dirty="0"/>
              <a:t> növelte a kockázatot (5,3% </a:t>
            </a:r>
            <a:r>
              <a:rPr lang="hu-HU" dirty="0" err="1"/>
              <a:t>vs</a:t>
            </a:r>
            <a:r>
              <a:rPr lang="hu-HU" dirty="0"/>
              <a:t> 1,0%; P=.027)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GLP-1 RA ≤7,5 napra elhagyva → ↑ RGC (6 </a:t>
            </a:r>
            <a:r>
              <a:rPr lang="hu-HU" dirty="0" err="1"/>
              <a:t>vs</a:t>
            </a:r>
            <a:r>
              <a:rPr lang="hu-HU" dirty="0"/>
              <a:t> 8 nap, P=.003, szenzitivitás 0.63, </a:t>
            </a:r>
            <a:r>
              <a:rPr lang="hu-HU" dirty="0" err="1"/>
              <a:t>specificitás</a:t>
            </a:r>
            <a:r>
              <a:rPr lang="hu-HU" dirty="0"/>
              <a:t> 0.56))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Szilárd étel esetén ≤21,3 órás koplalás → ↑ RGC (15 </a:t>
            </a:r>
            <a:r>
              <a:rPr lang="hu-HU" dirty="0" err="1"/>
              <a:t>vs</a:t>
            </a:r>
            <a:r>
              <a:rPr lang="hu-HU" dirty="0"/>
              <a:t> 20 óra, P&lt;.001, szenzitivitás 0.86, </a:t>
            </a:r>
            <a:r>
              <a:rPr lang="hu-HU" dirty="0" err="1"/>
              <a:t>specificitás</a:t>
            </a:r>
            <a:r>
              <a:rPr lang="hu-HU" dirty="0"/>
              <a:t> 0.47))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Multivariábilis modell alapján minden +1 nap elhagyás 9%-</a:t>
            </a:r>
            <a:r>
              <a:rPr lang="hu-HU" dirty="0" err="1"/>
              <a:t>al</a:t>
            </a:r>
            <a:r>
              <a:rPr lang="hu-HU" dirty="0"/>
              <a:t>, minden +1 óra koplalás 7%-</a:t>
            </a:r>
            <a:r>
              <a:rPr lang="hu-HU" dirty="0" err="1"/>
              <a:t>kal</a:t>
            </a:r>
            <a:r>
              <a:rPr lang="hu-HU" dirty="0"/>
              <a:t> csökkentette az esélyt teltebb gyomorra.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endParaRPr lang="hu-HU" dirty="0"/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A vizsgált esetek egyikénél sem történt aspiráció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r>
              <a:rPr lang="hu-HU" dirty="0"/>
              <a:t>GLP1- RA és gyomorürülés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6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Klinikai jelentőség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A GUS 39%-</a:t>
            </a:r>
            <a:r>
              <a:rPr lang="hu-HU" dirty="0" err="1"/>
              <a:t>ban</a:t>
            </a:r>
            <a:r>
              <a:rPr lang="hu-HU" dirty="0"/>
              <a:t> módosította az altatási tervet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	   – Magas RGC esetén 94% RSI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	   – 4 műtét elhalasztva, 1 késleltetve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Kritikus határértékek: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	   – Hetente adott készítményeknél &gt;7,5 nap elhagyás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	   –   &gt;21 óra koplalás szilárd ételtől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GUS → egyénre szabott perioperatív stratégia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endParaRPr lang="hu-HU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r>
              <a:rPr lang="hu-HU" dirty="0"/>
              <a:t>GLP1- RA és gyomorürülés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3366"/>
                </a:solidFill>
              </a:rPr>
              <a:t>Korábbi ajánlások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200" dirty="0">
                <a:solidFill>
                  <a:srgbClr val="282828"/>
                </a:solidFill>
              </a:rPr>
              <a:t>Naponta adott szer esetén 24 óra, hetente adott szer esetén 7 nap elhagyás műtét előtt, amennyiben van GI tünete. </a:t>
            </a:r>
            <a:r>
              <a:rPr lang="hu-HU" sz="2200" i="1" dirty="0">
                <a:solidFill>
                  <a:srgbClr val="282828"/>
                </a:solidFill>
              </a:rPr>
              <a:t>(</a:t>
            </a:r>
            <a:r>
              <a:rPr lang="en-US" sz="2200" i="1" dirty="0">
                <a:solidFill>
                  <a:srgbClr val="282828"/>
                </a:solidFill>
              </a:rPr>
              <a:t>The Society for Perioperative Assessment and Quality Improvement (SPAQI)</a:t>
            </a:r>
            <a:r>
              <a:rPr lang="hu-HU" sz="2200" i="1" dirty="0">
                <a:solidFill>
                  <a:srgbClr val="282828"/>
                </a:solidFill>
              </a:rPr>
              <a:t>)</a:t>
            </a:r>
          </a:p>
          <a:p>
            <a:r>
              <a:rPr lang="hu-HU" sz="2200" dirty="0">
                <a:solidFill>
                  <a:srgbClr val="282828"/>
                </a:solidFill>
              </a:rPr>
              <a:t>3 féléletidő </a:t>
            </a:r>
            <a:r>
              <a:rPr lang="hu-HU" sz="2200" i="1" dirty="0">
                <a:solidFill>
                  <a:srgbClr val="282828"/>
                </a:solidFill>
              </a:rPr>
              <a:t>(</a:t>
            </a:r>
            <a:r>
              <a:rPr lang="en-US" sz="2200" i="1" dirty="0">
                <a:solidFill>
                  <a:srgbClr val="282828"/>
                </a:solidFill>
              </a:rPr>
              <a:t>Institute to Safe Medication Practices in Canada</a:t>
            </a:r>
            <a:r>
              <a:rPr lang="hu-HU" sz="2200" i="1" dirty="0">
                <a:solidFill>
                  <a:srgbClr val="282828"/>
                </a:solidFill>
              </a:rPr>
              <a:t>)</a:t>
            </a:r>
          </a:p>
          <a:p>
            <a:r>
              <a:rPr lang="hu-HU" sz="2200" dirty="0">
                <a:solidFill>
                  <a:srgbClr val="282828"/>
                </a:solidFill>
              </a:rPr>
              <a:t>Naponta adott szer esetén a műtét napján történő, hetente adott szer esetén 7 nap elhagyás műtét előtt, amennyiben van GI tünete. GI tünetes betegek, vagy akik nem hagyhatták el </a:t>
            </a:r>
            <a:r>
              <a:rPr lang="hu-HU" sz="2200" dirty="0" err="1">
                <a:solidFill>
                  <a:srgbClr val="282828"/>
                </a:solidFill>
              </a:rPr>
              <a:t>teltgyomrúként</a:t>
            </a:r>
            <a:r>
              <a:rPr lang="hu-HU" sz="2200" dirty="0">
                <a:solidFill>
                  <a:srgbClr val="282828"/>
                </a:solidFill>
              </a:rPr>
              <a:t> kezelendők vagy gyomor UH végzendő</a:t>
            </a:r>
            <a:r>
              <a:rPr lang="hu-HU" sz="2200" i="1" dirty="0">
                <a:solidFill>
                  <a:srgbClr val="282828"/>
                </a:solidFill>
              </a:rPr>
              <a:t>. </a:t>
            </a:r>
            <a:r>
              <a:rPr lang="hu-HU" sz="2200" dirty="0">
                <a:solidFill>
                  <a:srgbClr val="282828"/>
                </a:solidFill>
              </a:rPr>
              <a:t>Nem egyértelmű eredmény vagy szilárd gyomortartalom esetén a beavatkozás halasztása mérlegelendő vagy automatikusan </a:t>
            </a:r>
            <a:r>
              <a:rPr lang="hu-HU" sz="2200" dirty="0" err="1">
                <a:solidFill>
                  <a:srgbClr val="282828"/>
                </a:solidFill>
              </a:rPr>
              <a:t>teltgyomrúként</a:t>
            </a:r>
            <a:r>
              <a:rPr lang="hu-HU" sz="2200" dirty="0">
                <a:solidFill>
                  <a:srgbClr val="282828"/>
                </a:solidFill>
              </a:rPr>
              <a:t> kezelendő.</a:t>
            </a:r>
            <a:r>
              <a:rPr lang="hu-HU" sz="2200" i="1" dirty="0">
                <a:solidFill>
                  <a:srgbClr val="282828"/>
                </a:solidFill>
              </a:rPr>
              <a:t> (</a:t>
            </a:r>
            <a:r>
              <a:rPr lang="en-US" sz="2200" i="1" dirty="0">
                <a:solidFill>
                  <a:srgbClr val="282828"/>
                </a:solidFill>
              </a:rPr>
              <a:t>American Society of Anesthesiologists (ASA)</a:t>
            </a:r>
            <a:r>
              <a:rPr lang="hu-HU" sz="2200" i="1" dirty="0">
                <a:solidFill>
                  <a:srgbClr val="282828"/>
                </a:solidFill>
              </a:rPr>
              <a:t> 2023)</a:t>
            </a:r>
          </a:p>
          <a:p>
            <a:r>
              <a:rPr lang="hu-HU" sz="2200" dirty="0">
                <a:solidFill>
                  <a:srgbClr val="282828"/>
                </a:solidFill>
              </a:rPr>
              <a:t>Rizikófaktor mentes betegeknél nem szükséges leállítani. </a:t>
            </a:r>
            <a:r>
              <a:rPr lang="hu-HU" sz="2200" i="1" dirty="0">
                <a:solidFill>
                  <a:srgbClr val="282828"/>
                </a:solidFill>
              </a:rPr>
              <a:t>(</a:t>
            </a:r>
            <a:r>
              <a:rPr lang="en-US" sz="2200" i="1" dirty="0">
                <a:solidFill>
                  <a:srgbClr val="282828"/>
                </a:solidFill>
              </a:rPr>
              <a:t>American Society of Anesthesiologists (ASA)</a:t>
            </a:r>
            <a:r>
              <a:rPr lang="hu-HU" sz="2200" i="1" dirty="0">
                <a:solidFill>
                  <a:srgbClr val="282828"/>
                </a:solidFill>
              </a:rPr>
              <a:t> 2024)</a:t>
            </a:r>
          </a:p>
          <a:p>
            <a:r>
              <a:rPr lang="hu-HU" sz="2200" dirty="0">
                <a:solidFill>
                  <a:srgbClr val="282828"/>
                </a:solidFill>
              </a:rPr>
              <a:t>GI tünetek önmagában nem elegendőek az RGC meghatározására, GUS megfontolandó </a:t>
            </a:r>
            <a:r>
              <a:rPr lang="hu-HU" sz="2200" i="1" dirty="0">
                <a:solidFill>
                  <a:srgbClr val="282828"/>
                </a:solidFill>
              </a:rPr>
              <a:t>(UK 2025)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endParaRPr lang="hu-HU" dirty="0" smtClean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r>
              <a:rPr lang="hu-HU" dirty="0"/>
              <a:t>GLP1- RA és gyomorürülés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Következtetések és ajánlások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A GLP-1 RA-k késleltetik a gyomorürülést a standard koplalás ellenére is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≤7,5 napos elhagyás vagy ≤21 órás koplalás növeli a magas RGC kockázatát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24 órás folyékony étrend + </a:t>
            </a:r>
            <a:r>
              <a:rPr lang="hu-HU" dirty="0" err="1"/>
              <a:t>preoperatív</a:t>
            </a:r>
            <a:r>
              <a:rPr lang="hu-HU" dirty="0"/>
              <a:t> GUS javasolt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Aspiráció nem fordult elő, az altatási terv gyakran módosult GUS alapján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• </a:t>
            </a:r>
            <a:r>
              <a:rPr lang="hu-HU" dirty="0" err="1"/>
              <a:t>Prospektív</a:t>
            </a:r>
            <a:r>
              <a:rPr lang="hu-HU" dirty="0"/>
              <a:t> vizsgálatok szükségesek az irányelvek </a:t>
            </a:r>
            <a:r>
              <a:rPr lang="hu-HU" dirty="0" err="1"/>
              <a:t>pontosítására</a:t>
            </a:r>
            <a:endParaRPr lang="hu-HU" dirty="0"/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endParaRPr lang="hu-HU" dirty="0"/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r>
              <a:rPr lang="hu-HU" dirty="0"/>
              <a:t>2024 novembertől gyógyszerleírásokba is bekerült a figyelmeztetés:</a:t>
            </a:r>
            <a:br>
              <a:rPr lang="hu-HU" dirty="0"/>
            </a:br>
            <a:r>
              <a:rPr lang="hu-HU" dirty="0"/>
              <a:t>„4.4. Különleges figyelmeztetések és az alkalmazással kapcsolatos óvintézkedések</a:t>
            </a:r>
            <a:br>
              <a:rPr lang="hu-HU" dirty="0"/>
            </a:br>
            <a:r>
              <a:rPr lang="hu-HU" u="sng" dirty="0"/>
              <a:t>Aspiráció általános anesztéziával vagy mély </a:t>
            </a:r>
            <a:r>
              <a:rPr lang="hu-HU" u="sng" dirty="0" err="1"/>
              <a:t>szedációval</a:t>
            </a:r>
            <a:r>
              <a:rPr lang="hu-HU" u="sng" dirty="0"/>
              <a:t> összefüggésben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Pulmonalis</a:t>
            </a:r>
            <a:r>
              <a:rPr lang="hu-HU" dirty="0"/>
              <a:t> aspiráció eseteiről számoltak be olyan, GLP-1-receptor-agonistákat kapó betegeknél, akiknél általános anesztéziát vagy mély szedációt végeztek. Ezért az általános anesztéziával, illetve mély </a:t>
            </a:r>
            <a:r>
              <a:rPr lang="hu-HU" dirty="0" err="1"/>
              <a:t>szedációval</a:t>
            </a:r>
            <a:r>
              <a:rPr lang="hu-HU" dirty="0"/>
              <a:t> végzett beavatkozások előtt mérlegelni kell a késleltetett gyomorürítés miatt visszamaradó gyomortartalom fokozott kockázatát (lásd 4.8 pont).” (</a:t>
            </a:r>
            <a:r>
              <a:rPr lang="hu-HU" dirty="0" err="1"/>
              <a:t>Pharmindex</a:t>
            </a:r>
            <a:r>
              <a:rPr lang="hu-HU" dirty="0"/>
              <a:t> Online)</a:t>
            </a:r>
          </a:p>
          <a:p>
            <a:pPr marL="0" indent="0">
              <a:lnSpc>
                <a:spcPct val="125000"/>
              </a:lnSpc>
              <a:buNone/>
              <a:defRPr sz="2200">
                <a:solidFill>
                  <a:srgbClr val="282828"/>
                </a:solidFill>
              </a:defRPr>
            </a:pPr>
            <a:endParaRPr lang="hu-HU" dirty="0" smtClean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r>
              <a:rPr lang="hu-HU" dirty="0"/>
              <a:t>GLP1- RA és gyomorürülés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51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>
                <a:latin typeface="Pte Serif" pitchFamily="2" charset="2"/>
              </a:rPr>
              <a:t>Köszönöm a figyelmet!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0AAE3AF4-8EC9-DF9D-F942-0D9FC31D672A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 smtClean="0">
                <a:latin typeface="Pte Sans"/>
                <a:cs typeface="Pte Sans"/>
              </a:rPr>
              <a:t>Pécs. 2025.11.28.</a:t>
            </a:r>
            <a:endParaRPr sz="2000" dirty="0">
              <a:latin typeface="Pte Sans"/>
              <a:cs typeface="Pte San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833DF5-1BF0-A034-63E0-60AC33444E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7566" y="85925"/>
            <a:ext cx="4876800" cy="14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607FE83-8B45-09FD-90DF-067122B4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Szélesvásznú</PresentationFormat>
  <Paragraphs>54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Pte Sans</vt:lpstr>
      <vt:lpstr>Aptos</vt:lpstr>
      <vt:lpstr>Arial</vt:lpstr>
      <vt:lpstr>Calibri</vt:lpstr>
      <vt:lpstr>Pte Serif</vt:lpstr>
      <vt:lpstr>Office-téma</vt:lpstr>
      <vt:lpstr>PowerPoint-bemutató</vt:lpstr>
      <vt:lpstr>Bevezetés</vt:lpstr>
      <vt:lpstr>Módszerek</vt:lpstr>
      <vt:lpstr>Eredmények</vt:lpstr>
      <vt:lpstr>Klinikai jelentőség</vt:lpstr>
      <vt:lpstr>Korábbi ajánlások</vt:lpstr>
      <vt:lpstr>Következtetések és ajánlások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2025-11-28T13:58:20Z</dcterms:modified>
</cp:coreProperties>
</file>