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468" r:id="rId3"/>
    <p:sldId id="294" r:id="rId4"/>
    <p:sldId id="469" r:id="rId5"/>
    <p:sldId id="258" r:id="rId6"/>
    <p:sldId id="377" r:id="rId7"/>
    <p:sldId id="429" r:id="rId8"/>
    <p:sldId id="435" r:id="rId9"/>
    <p:sldId id="465" r:id="rId10"/>
    <p:sldId id="479" r:id="rId11"/>
    <p:sldId id="371" r:id="rId12"/>
    <p:sldId id="265" r:id="rId13"/>
    <p:sldId id="257" r:id="rId14"/>
    <p:sldId id="477" r:id="rId15"/>
    <p:sldId id="471" r:id="rId16"/>
    <p:sldId id="472" r:id="rId17"/>
    <p:sldId id="474" r:id="rId18"/>
    <p:sldId id="442" r:id="rId19"/>
    <p:sldId id="293" r:id="rId20"/>
    <p:sldId id="476" r:id="rId21"/>
    <p:sldId id="478" r:id="rId22"/>
    <p:sldId id="475" r:id="rId23"/>
    <p:sldId id="432" r:id="rId24"/>
    <p:sldId id="277" r:id="rId25"/>
    <p:sldId id="463" r:id="rId26"/>
    <p:sldId id="425" r:id="rId27"/>
    <p:sldId id="354" r:id="rId28"/>
    <p:sldId id="436" r:id="rId29"/>
    <p:sldId id="470" r:id="rId30"/>
    <p:sldId id="481" r:id="rId31"/>
    <p:sldId id="466" r:id="rId32"/>
    <p:sldId id="467" r:id="rId3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DD813-718B-4C8B-9148-0284754030BE}" v="74" dt="2026-01-15T17:56:39.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3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D59C1-02CD-456D-BDA4-A10EE51DCE9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3F609FF-CD2F-4CF3-A13E-2DB1151EA332}">
      <dgm:prSet custT="1"/>
      <dgm:spPr/>
      <dgm:t>
        <a:bodyPr/>
        <a:lstStyle/>
        <a:p>
          <a:r>
            <a:rPr lang="hu-HU" sz="2400" dirty="0"/>
            <a:t>Cél</a:t>
          </a:r>
          <a:endParaRPr lang="en-US" sz="2400" dirty="0"/>
        </a:p>
      </dgm:t>
    </dgm:pt>
    <dgm:pt modelId="{357649DF-958A-4C6B-8674-74DE9574B14B}" type="parTrans" cxnId="{A30BFCC3-2473-4C08-950C-AC13C1A6B9A7}">
      <dgm:prSet/>
      <dgm:spPr/>
      <dgm:t>
        <a:bodyPr/>
        <a:lstStyle/>
        <a:p>
          <a:endParaRPr lang="en-US"/>
        </a:p>
      </dgm:t>
    </dgm:pt>
    <dgm:pt modelId="{64DFEA57-9E1E-4B90-A324-F7A205BB3DB9}" type="sibTrans" cxnId="{A30BFCC3-2473-4C08-950C-AC13C1A6B9A7}">
      <dgm:prSet/>
      <dgm:spPr/>
      <dgm:t>
        <a:bodyPr/>
        <a:lstStyle/>
        <a:p>
          <a:endParaRPr lang="en-US"/>
        </a:p>
      </dgm:t>
    </dgm:pt>
    <dgm:pt modelId="{AB8F16CB-4909-484F-B727-8940B0619602}">
      <dgm:prSet/>
      <dgm:spPr/>
      <dgm:t>
        <a:bodyPr/>
        <a:lstStyle/>
        <a:p>
          <a:r>
            <a:rPr lang="hu-HU" dirty="0" err="1"/>
            <a:t>haemodinamikai</a:t>
          </a:r>
          <a:r>
            <a:rPr lang="hu-HU" dirty="0"/>
            <a:t> zavar (IHD/CRRT), infekció, toxin (AB, PPI), éhezés (PN)</a:t>
          </a:r>
          <a:endParaRPr lang="en-US" dirty="0"/>
        </a:p>
      </dgm:t>
    </dgm:pt>
    <dgm:pt modelId="{0496E81E-AAEB-4278-BA6A-5F8D5DA6D86B}" type="parTrans" cxnId="{2AE51EAC-C317-417B-96D4-BD60113720CF}">
      <dgm:prSet/>
      <dgm:spPr/>
      <dgm:t>
        <a:bodyPr/>
        <a:lstStyle/>
        <a:p>
          <a:endParaRPr lang="en-US"/>
        </a:p>
      </dgm:t>
    </dgm:pt>
    <dgm:pt modelId="{64766940-33DB-40B9-8151-564AD76F8E8F}" type="sibTrans" cxnId="{2AE51EAC-C317-417B-96D4-BD60113720CF}">
      <dgm:prSet/>
      <dgm:spPr/>
      <dgm:t>
        <a:bodyPr/>
        <a:lstStyle/>
        <a:p>
          <a:endParaRPr lang="en-US"/>
        </a:p>
      </dgm:t>
    </dgm:pt>
    <dgm:pt modelId="{9ACD912A-75B2-44FF-AE08-4EB978B5E7F5}">
      <dgm:prSet custT="1"/>
      <dgm:spPr/>
      <dgm:t>
        <a:bodyPr/>
        <a:lstStyle/>
        <a:p>
          <a:r>
            <a:rPr lang="hu-HU" sz="2400" dirty="0"/>
            <a:t>A </a:t>
          </a:r>
          <a:r>
            <a:rPr lang="hu-HU" sz="2400" dirty="0" err="1"/>
            <a:t>mikrobióta</a:t>
          </a:r>
          <a:r>
            <a:rPr lang="hu-HU" sz="2400" dirty="0"/>
            <a:t> </a:t>
          </a:r>
          <a:r>
            <a:rPr lang="hu-HU" sz="2400" dirty="0" err="1"/>
            <a:t>restitúció</a:t>
          </a:r>
          <a:r>
            <a:rPr lang="hu-HU" sz="2400" dirty="0"/>
            <a:t> elősegítése</a:t>
          </a:r>
          <a:endParaRPr lang="en-US" sz="2400" dirty="0"/>
        </a:p>
      </dgm:t>
    </dgm:pt>
    <dgm:pt modelId="{C8F6132E-6A6B-488B-AA55-0CAF6089314D}" type="parTrans" cxnId="{C805603F-7F6D-4D30-9C42-04B37B087225}">
      <dgm:prSet/>
      <dgm:spPr/>
      <dgm:t>
        <a:bodyPr/>
        <a:lstStyle/>
        <a:p>
          <a:endParaRPr lang="en-US"/>
        </a:p>
      </dgm:t>
    </dgm:pt>
    <dgm:pt modelId="{01ED205D-39B6-4D0C-8FF9-3AD9D4F5DF81}" type="sibTrans" cxnId="{C805603F-7F6D-4D30-9C42-04B37B087225}">
      <dgm:prSet/>
      <dgm:spPr/>
      <dgm:t>
        <a:bodyPr/>
        <a:lstStyle/>
        <a:p>
          <a:endParaRPr lang="en-US"/>
        </a:p>
      </dgm:t>
    </dgm:pt>
    <dgm:pt modelId="{CA98FD98-C87A-46B9-9649-B6FA6811156D}">
      <dgm:prSet/>
      <dgm:spPr/>
      <dgm:t>
        <a:bodyPr/>
        <a:lstStyle/>
        <a:p>
          <a:r>
            <a:rPr lang="hu-HU" dirty="0"/>
            <a:t>Mikroorganizmus </a:t>
          </a:r>
          <a:r>
            <a:rPr lang="hu-HU" dirty="0" err="1"/>
            <a:t>szupplementáció</a:t>
          </a:r>
          <a:r>
            <a:rPr lang="hu-HU" dirty="0"/>
            <a:t>/szubsztitúció</a:t>
          </a:r>
          <a:endParaRPr lang="en-US" dirty="0"/>
        </a:p>
      </dgm:t>
    </dgm:pt>
    <dgm:pt modelId="{2B122771-7316-41EB-84B8-4F2D6FD84101}" type="parTrans" cxnId="{A2180EAD-B866-4A51-8B14-C8D39B910365}">
      <dgm:prSet/>
      <dgm:spPr/>
      <dgm:t>
        <a:bodyPr/>
        <a:lstStyle/>
        <a:p>
          <a:endParaRPr lang="en-US"/>
        </a:p>
      </dgm:t>
    </dgm:pt>
    <dgm:pt modelId="{0C3D5B59-1CDE-46C9-B0B4-AA71CDD36824}" type="sibTrans" cxnId="{A2180EAD-B866-4A51-8B14-C8D39B910365}">
      <dgm:prSet/>
      <dgm:spPr/>
      <dgm:t>
        <a:bodyPr/>
        <a:lstStyle/>
        <a:p>
          <a:endParaRPr lang="en-US"/>
        </a:p>
      </dgm:t>
    </dgm:pt>
    <dgm:pt modelId="{B9C8CC6F-9E7C-4DBD-A3A0-0E718AC96781}">
      <dgm:prSet/>
      <dgm:spPr/>
      <dgm:t>
        <a:bodyPr/>
        <a:lstStyle/>
        <a:p>
          <a:r>
            <a:rPr lang="hu-HU" dirty="0"/>
            <a:t>Mikroorganizmus </a:t>
          </a:r>
          <a:r>
            <a:rPr lang="hu-HU" dirty="0" err="1"/>
            <a:t>szuppresszió</a:t>
          </a:r>
          <a:endParaRPr lang="en-US" dirty="0"/>
        </a:p>
      </dgm:t>
    </dgm:pt>
    <dgm:pt modelId="{A406DA66-4B1A-46A3-AC00-5C70D1164BA1}" type="parTrans" cxnId="{FEA5C5D7-6DE6-417A-A291-F2F184370718}">
      <dgm:prSet/>
      <dgm:spPr/>
      <dgm:t>
        <a:bodyPr/>
        <a:lstStyle/>
        <a:p>
          <a:endParaRPr lang="en-US"/>
        </a:p>
      </dgm:t>
    </dgm:pt>
    <dgm:pt modelId="{8E913A1C-9E91-4FAB-A32D-589BF0578D42}" type="sibTrans" cxnId="{FEA5C5D7-6DE6-417A-A291-F2F184370718}">
      <dgm:prSet/>
      <dgm:spPr/>
      <dgm:t>
        <a:bodyPr/>
        <a:lstStyle/>
        <a:p>
          <a:endParaRPr lang="en-US"/>
        </a:p>
      </dgm:t>
    </dgm:pt>
    <dgm:pt modelId="{46F805A7-5358-4F0C-9A89-1D8A2875D901}">
      <dgm:prSet custT="1"/>
      <dgm:spPr/>
      <dgm:t>
        <a:bodyPr/>
        <a:lstStyle/>
        <a:p>
          <a:r>
            <a:rPr lang="hu-HU" sz="2400" dirty="0"/>
            <a:t>A kiváltó ok időbeni megszűntetése</a:t>
          </a:r>
          <a:endParaRPr lang="en-US" sz="2400" dirty="0"/>
        </a:p>
      </dgm:t>
    </dgm:pt>
    <dgm:pt modelId="{0BAC16E4-9628-48B6-8B03-0FEDB492B829}" type="parTrans" cxnId="{9CDEBC15-13C1-4F55-BC56-9845BD606318}">
      <dgm:prSet/>
      <dgm:spPr/>
      <dgm:t>
        <a:bodyPr/>
        <a:lstStyle/>
        <a:p>
          <a:endParaRPr lang="hu-HU"/>
        </a:p>
      </dgm:t>
    </dgm:pt>
    <dgm:pt modelId="{51249EA7-AC01-4A9F-85AC-70E6350D8998}" type="sibTrans" cxnId="{9CDEBC15-13C1-4F55-BC56-9845BD606318}">
      <dgm:prSet/>
      <dgm:spPr/>
      <dgm:t>
        <a:bodyPr/>
        <a:lstStyle/>
        <a:p>
          <a:endParaRPr lang="hu-HU"/>
        </a:p>
      </dgm:t>
    </dgm:pt>
    <dgm:pt modelId="{D5B7808E-7DC6-4530-B2CB-9BC75EE39054}">
      <dgm:prSet/>
      <dgm:spPr/>
      <dgm:t>
        <a:bodyPr/>
        <a:lstStyle/>
        <a:p>
          <a:r>
            <a:rPr lang="hu-HU" dirty="0"/>
            <a:t>az ökoszisztéma fenntartása és visszaállítása</a:t>
          </a:r>
          <a:endParaRPr lang="en-US" dirty="0"/>
        </a:p>
      </dgm:t>
    </dgm:pt>
    <dgm:pt modelId="{C6EAFF12-BABC-47D3-A1FF-C08CDBE5B12B}" type="parTrans" cxnId="{0534778D-D583-4C4D-A03C-3D796CFD0B88}">
      <dgm:prSet/>
      <dgm:spPr/>
      <dgm:t>
        <a:bodyPr/>
        <a:lstStyle/>
        <a:p>
          <a:endParaRPr lang="hu-HU"/>
        </a:p>
      </dgm:t>
    </dgm:pt>
    <dgm:pt modelId="{3E118B45-0A38-426E-9317-B779600E2806}" type="sibTrans" cxnId="{0534778D-D583-4C4D-A03C-3D796CFD0B88}">
      <dgm:prSet/>
      <dgm:spPr/>
      <dgm:t>
        <a:bodyPr/>
        <a:lstStyle/>
        <a:p>
          <a:endParaRPr lang="hu-HU"/>
        </a:p>
      </dgm:t>
    </dgm:pt>
    <dgm:pt modelId="{403C34CB-F430-428E-B947-C3492C9FA300}">
      <dgm:prSet/>
      <dgm:spPr/>
      <dgm:t>
        <a:bodyPr/>
        <a:lstStyle/>
        <a:p>
          <a:r>
            <a:rPr lang="hu-HU" dirty="0"/>
            <a:t>Metabolikus moduláció, táplálásterápia</a:t>
          </a:r>
          <a:endParaRPr lang="en-US" dirty="0"/>
        </a:p>
      </dgm:t>
    </dgm:pt>
    <dgm:pt modelId="{A57FCC98-A470-45DF-9B4B-D34424BDE6C8}" type="parTrans" cxnId="{C30406B8-584B-46CB-8F92-BB236EC7DD5E}">
      <dgm:prSet/>
      <dgm:spPr/>
      <dgm:t>
        <a:bodyPr/>
        <a:lstStyle/>
        <a:p>
          <a:endParaRPr lang="hu-HU"/>
        </a:p>
      </dgm:t>
    </dgm:pt>
    <dgm:pt modelId="{D464A65F-BBF9-4E37-BEDF-D432FFA04979}" type="sibTrans" cxnId="{C30406B8-584B-46CB-8F92-BB236EC7DD5E}">
      <dgm:prSet/>
      <dgm:spPr/>
      <dgm:t>
        <a:bodyPr/>
        <a:lstStyle/>
        <a:p>
          <a:endParaRPr lang="hu-HU"/>
        </a:p>
      </dgm:t>
    </dgm:pt>
    <dgm:pt modelId="{0DE8F3BC-4E01-4C46-A834-C6F1651DA2BE}">
      <dgm:prSet/>
      <dgm:spPr/>
      <dgm:t>
        <a:bodyPr/>
        <a:lstStyle/>
        <a:p>
          <a:r>
            <a:rPr lang="hu-HU" dirty="0"/>
            <a:t>egészséges életmód, természetes táplálkozás</a:t>
          </a:r>
          <a:endParaRPr lang="en-US" dirty="0"/>
        </a:p>
      </dgm:t>
    </dgm:pt>
    <dgm:pt modelId="{2B88866B-7E58-4AAC-A3C1-93302DE4509F}" type="parTrans" cxnId="{3A9A1FD7-903D-47D9-B8A2-23CCEC495F14}">
      <dgm:prSet/>
      <dgm:spPr/>
    </dgm:pt>
    <dgm:pt modelId="{799D63F4-B6A6-4D21-B87D-677E1830B25B}" type="sibTrans" cxnId="{3A9A1FD7-903D-47D9-B8A2-23CCEC495F14}">
      <dgm:prSet/>
      <dgm:spPr/>
    </dgm:pt>
    <dgm:pt modelId="{7EE78684-3E94-4CF9-A161-DA7775CD1F9E}" type="pres">
      <dgm:prSet presAssocID="{D8DD59C1-02CD-456D-BDA4-A10EE51DCE9E}" presName="linear" presStyleCnt="0">
        <dgm:presLayoutVars>
          <dgm:dir/>
          <dgm:animLvl val="lvl"/>
          <dgm:resizeHandles val="exact"/>
        </dgm:presLayoutVars>
      </dgm:prSet>
      <dgm:spPr/>
    </dgm:pt>
    <dgm:pt modelId="{E1B7B269-5C7C-428D-8173-52B2774FBEC3}" type="pres">
      <dgm:prSet presAssocID="{B3F609FF-CD2F-4CF3-A13E-2DB1151EA332}" presName="parentLin" presStyleCnt="0"/>
      <dgm:spPr/>
    </dgm:pt>
    <dgm:pt modelId="{2F783204-8338-43DA-BDDF-C89B1103383C}" type="pres">
      <dgm:prSet presAssocID="{B3F609FF-CD2F-4CF3-A13E-2DB1151EA332}" presName="parentLeftMargin" presStyleLbl="node1" presStyleIdx="0" presStyleCnt="3"/>
      <dgm:spPr/>
    </dgm:pt>
    <dgm:pt modelId="{1586B8E4-07F4-4F4E-BBC0-63CECEE5BA38}" type="pres">
      <dgm:prSet presAssocID="{B3F609FF-CD2F-4CF3-A13E-2DB1151EA332}" presName="parentText" presStyleLbl="node1" presStyleIdx="0" presStyleCnt="3">
        <dgm:presLayoutVars>
          <dgm:chMax val="0"/>
          <dgm:bulletEnabled val="1"/>
        </dgm:presLayoutVars>
      </dgm:prSet>
      <dgm:spPr/>
    </dgm:pt>
    <dgm:pt modelId="{2D08FC98-D858-44F2-9E89-2C1689A1EBE0}" type="pres">
      <dgm:prSet presAssocID="{B3F609FF-CD2F-4CF3-A13E-2DB1151EA332}" presName="negativeSpace" presStyleCnt="0"/>
      <dgm:spPr/>
    </dgm:pt>
    <dgm:pt modelId="{58B52499-245B-4A95-9E3A-8F5EA998D181}" type="pres">
      <dgm:prSet presAssocID="{B3F609FF-CD2F-4CF3-A13E-2DB1151EA332}" presName="childText" presStyleLbl="conFgAcc1" presStyleIdx="0" presStyleCnt="3">
        <dgm:presLayoutVars>
          <dgm:bulletEnabled val="1"/>
        </dgm:presLayoutVars>
      </dgm:prSet>
      <dgm:spPr/>
    </dgm:pt>
    <dgm:pt modelId="{C09D4F8B-E878-492F-8465-6BCFC8649EFB}" type="pres">
      <dgm:prSet presAssocID="{64DFEA57-9E1E-4B90-A324-F7A205BB3DB9}" presName="spaceBetweenRectangles" presStyleCnt="0"/>
      <dgm:spPr/>
    </dgm:pt>
    <dgm:pt modelId="{AE916471-4C62-467F-B50D-51CC814CCBEA}" type="pres">
      <dgm:prSet presAssocID="{46F805A7-5358-4F0C-9A89-1D8A2875D901}" presName="parentLin" presStyleCnt="0"/>
      <dgm:spPr/>
    </dgm:pt>
    <dgm:pt modelId="{7F2E8E8F-290B-41BD-804C-D3D87855A447}" type="pres">
      <dgm:prSet presAssocID="{46F805A7-5358-4F0C-9A89-1D8A2875D901}" presName="parentLeftMargin" presStyleLbl="node1" presStyleIdx="0" presStyleCnt="3"/>
      <dgm:spPr/>
    </dgm:pt>
    <dgm:pt modelId="{6A729173-B4C0-4DDB-9F5C-529B446F532D}" type="pres">
      <dgm:prSet presAssocID="{46F805A7-5358-4F0C-9A89-1D8A2875D901}" presName="parentText" presStyleLbl="node1" presStyleIdx="1" presStyleCnt="3">
        <dgm:presLayoutVars>
          <dgm:chMax val="0"/>
          <dgm:bulletEnabled val="1"/>
        </dgm:presLayoutVars>
      </dgm:prSet>
      <dgm:spPr/>
    </dgm:pt>
    <dgm:pt modelId="{56E6D088-BFC4-44C4-AD16-E011B8C568E9}" type="pres">
      <dgm:prSet presAssocID="{46F805A7-5358-4F0C-9A89-1D8A2875D901}" presName="negativeSpace" presStyleCnt="0"/>
      <dgm:spPr/>
    </dgm:pt>
    <dgm:pt modelId="{00108A6C-86E1-4AB3-823B-D57400FE2D8F}" type="pres">
      <dgm:prSet presAssocID="{46F805A7-5358-4F0C-9A89-1D8A2875D901}" presName="childText" presStyleLbl="conFgAcc1" presStyleIdx="1" presStyleCnt="3">
        <dgm:presLayoutVars>
          <dgm:bulletEnabled val="1"/>
        </dgm:presLayoutVars>
      </dgm:prSet>
      <dgm:spPr/>
    </dgm:pt>
    <dgm:pt modelId="{B94FB9F5-11B2-45ED-9305-C7B9F8137EAA}" type="pres">
      <dgm:prSet presAssocID="{51249EA7-AC01-4A9F-85AC-70E6350D8998}" presName="spaceBetweenRectangles" presStyleCnt="0"/>
      <dgm:spPr/>
    </dgm:pt>
    <dgm:pt modelId="{7505AD03-230C-407F-8D22-584ABF96421E}" type="pres">
      <dgm:prSet presAssocID="{9ACD912A-75B2-44FF-AE08-4EB978B5E7F5}" presName="parentLin" presStyleCnt="0"/>
      <dgm:spPr/>
    </dgm:pt>
    <dgm:pt modelId="{3B6DF8C7-60A7-4B06-9E23-76C0D38D3F9E}" type="pres">
      <dgm:prSet presAssocID="{9ACD912A-75B2-44FF-AE08-4EB978B5E7F5}" presName="parentLeftMargin" presStyleLbl="node1" presStyleIdx="1" presStyleCnt="3"/>
      <dgm:spPr/>
    </dgm:pt>
    <dgm:pt modelId="{741E444D-7386-4E6C-9B78-DC530D9106D7}" type="pres">
      <dgm:prSet presAssocID="{9ACD912A-75B2-44FF-AE08-4EB978B5E7F5}" presName="parentText" presStyleLbl="node1" presStyleIdx="2" presStyleCnt="3">
        <dgm:presLayoutVars>
          <dgm:chMax val="0"/>
          <dgm:bulletEnabled val="1"/>
        </dgm:presLayoutVars>
      </dgm:prSet>
      <dgm:spPr/>
    </dgm:pt>
    <dgm:pt modelId="{CE5FDE4F-DA25-4328-9A78-9EFA019C9E62}" type="pres">
      <dgm:prSet presAssocID="{9ACD912A-75B2-44FF-AE08-4EB978B5E7F5}" presName="negativeSpace" presStyleCnt="0"/>
      <dgm:spPr/>
    </dgm:pt>
    <dgm:pt modelId="{42FD1CD0-BC49-44F7-BEA8-55108465B2C1}" type="pres">
      <dgm:prSet presAssocID="{9ACD912A-75B2-44FF-AE08-4EB978B5E7F5}" presName="childText" presStyleLbl="conFgAcc1" presStyleIdx="2" presStyleCnt="3">
        <dgm:presLayoutVars>
          <dgm:bulletEnabled val="1"/>
        </dgm:presLayoutVars>
      </dgm:prSet>
      <dgm:spPr/>
    </dgm:pt>
  </dgm:ptLst>
  <dgm:cxnLst>
    <dgm:cxn modelId="{CFADDC07-B6CF-4152-AB12-0B2814F3EB03}" type="presOf" srcId="{D8DD59C1-02CD-456D-BDA4-A10EE51DCE9E}" destId="{7EE78684-3E94-4CF9-A161-DA7775CD1F9E}" srcOrd="0" destOrd="0" presId="urn:microsoft.com/office/officeart/2005/8/layout/list1"/>
    <dgm:cxn modelId="{61AB5F10-1AF3-4897-9223-AE6D55E834F0}" type="presOf" srcId="{B3F609FF-CD2F-4CF3-A13E-2DB1151EA332}" destId="{1586B8E4-07F4-4F4E-BBC0-63CECEE5BA38}" srcOrd="1" destOrd="0" presId="urn:microsoft.com/office/officeart/2005/8/layout/list1"/>
    <dgm:cxn modelId="{9CDEBC15-13C1-4F55-BC56-9845BD606318}" srcId="{D8DD59C1-02CD-456D-BDA4-A10EE51DCE9E}" destId="{46F805A7-5358-4F0C-9A89-1D8A2875D901}" srcOrd="1" destOrd="0" parTransId="{0BAC16E4-9628-48B6-8B03-0FEDB492B829}" sibTransId="{51249EA7-AC01-4A9F-85AC-70E6350D8998}"/>
    <dgm:cxn modelId="{F829E71C-151B-4CF7-832C-728632CE2BF8}" type="presOf" srcId="{403C34CB-F430-428E-B947-C3492C9FA300}" destId="{42FD1CD0-BC49-44F7-BEA8-55108465B2C1}" srcOrd="0" destOrd="2" presId="urn:microsoft.com/office/officeart/2005/8/layout/list1"/>
    <dgm:cxn modelId="{C805603F-7F6D-4D30-9C42-04B37B087225}" srcId="{D8DD59C1-02CD-456D-BDA4-A10EE51DCE9E}" destId="{9ACD912A-75B2-44FF-AE08-4EB978B5E7F5}" srcOrd="2" destOrd="0" parTransId="{C8F6132E-6A6B-488B-AA55-0CAF6089314D}" sibTransId="{01ED205D-39B6-4D0C-8FF9-3AD9D4F5DF81}"/>
    <dgm:cxn modelId="{42CE3647-F6D5-4D70-9AEE-2CE21516DEE5}" type="presOf" srcId="{B3F609FF-CD2F-4CF3-A13E-2DB1151EA332}" destId="{2F783204-8338-43DA-BDDF-C89B1103383C}" srcOrd="0" destOrd="0" presId="urn:microsoft.com/office/officeart/2005/8/layout/list1"/>
    <dgm:cxn modelId="{C21EC76A-0FB8-4EEC-9692-3D646534C5A3}" type="presOf" srcId="{AB8F16CB-4909-484F-B727-8940B0619602}" destId="{00108A6C-86E1-4AB3-823B-D57400FE2D8F}" srcOrd="0" destOrd="0" presId="urn:microsoft.com/office/officeart/2005/8/layout/list1"/>
    <dgm:cxn modelId="{3850E16E-CCB3-4886-B9BF-3837B34B2C47}" type="presOf" srcId="{46F805A7-5358-4F0C-9A89-1D8A2875D901}" destId="{6A729173-B4C0-4DDB-9F5C-529B446F532D}" srcOrd="1" destOrd="0" presId="urn:microsoft.com/office/officeart/2005/8/layout/list1"/>
    <dgm:cxn modelId="{5F38BE78-B9C6-43DB-987A-7F34FB8D178D}" type="presOf" srcId="{B9C8CC6F-9E7C-4DBD-A3A0-0E718AC96781}" destId="{42FD1CD0-BC49-44F7-BEA8-55108465B2C1}" srcOrd="0" destOrd="1" presId="urn:microsoft.com/office/officeart/2005/8/layout/list1"/>
    <dgm:cxn modelId="{AC30618B-502F-4A8F-95F4-E7DBDB73ECCD}" type="presOf" srcId="{D5B7808E-7DC6-4530-B2CB-9BC75EE39054}" destId="{58B52499-245B-4A95-9E3A-8F5EA998D181}" srcOrd="0" destOrd="0" presId="urn:microsoft.com/office/officeart/2005/8/layout/list1"/>
    <dgm:cxn modelId="{0534778D-D583-4C4D-A03C-3D796CFD0B88}" srcId="{B3F609FF-CD2F-4CF3-A13E-2DB1151EA332}" destId="{D5B7808E-7DC6-4530-B2CB-9BC75EE39054}" srcOrd="0" destOrd="0" parTransId="{C6EAFF12-BABC-47D3-A1FF-C08CDBE5B12B}" sibTransId="{3E118B45-0A38-426E-9317-B779600E2806}"/>
    <dgm:cxn modelId="{380EDF91-7A9E-4B1E-9C4A-345D56A6FCA2}" type="presOf" srcId="{9ACD912A-75B2-44FF-AE08-4EB978B5E7F5}" destId="{741E444D-7386-4E6C-9B78-DC530D9106D7}" srcOrd="1" destOrd="0" presId="urn:microsoft.com/office/officeart/2005/8/layout/list1"/>
    <dgm:cxn modelId="{2AE51EAC-C317-417B-96D4-BD60113720CF}" srcId="{46F805A7-5358-4F0C-9A89-1D8A2875D901}" destId="{AB8F16CB-4909-484F-B727-8940B0619602}" srcOrd="0" destOrd="0" parTransId="{0496E81E-AAEB-4278-BA6A-5F8D5DA6D86B}" sibTransId="{64766940-33DB-40B9-8151-564AD76F8E8F}"/>
    <dgm:cxn modelId="{A2180EAD-B866-4A51-8B14-C8D39B910365}" srcId="{9ACD912A-75B2-44FF-AE08-4EB978B5E7F5}" destId="{CA98FD98-C87A-46B9-9649-B6FA6811156D}" srcOrd="0" destOrd="0" parTransId="{2B122771-7316-41EB-84B8-4F2D6FD84101}" sibTransId="{0C3D5B59-1CDE-46C9-B0B4-AA71CDD36824}"/>
    <dgm:cxn modelId="{07D7B0AD-F789-4870-B51F-6E1614BFD134}" type="presOf" srcId="{9ACD912A-75B2-44FF-AE08-4EB978B5E7F5}" destId="{3B6DF8C7-60A7-4B06-9E23-76C0D38D3F9E}" srcOrd="0" destOrd="0" presId="urn:microsoft.com/office/officeart/2005/8/layout/list1"/>
    <dgm:cxn modelId="{B26057B1-B6B6-482F-9968-4739411640C2}" type="presOf" srcId="{46F805A7-5358-4F0C-9A89-1D8A2875D901}" destId="{7F2E8E8F-290B-41BD-804C-D3D87855A447}" srcOrd="0" destOrd="0" presId="urn:microsoft.com/office/officeart/2005/8/layout/list1"/>
    <dgm:cxn modelId="{C30406B8-584B-46CB-8F92-BB236EC7DD5E}" srcId="{9ACD912A-75B2-44FF-AE08-4EB978B5E7F5}" destId="{403C34CB-F430-428E-B947-C3492C9FA300}" srcOrd="2" destOrd="0" parTransId="{A57FCC98-A470-45DF-9B4B-D34424BDE6C8}" sibTransId="{D464A65F-BBF9-4E37-BEDF-D432FFA04979}"/>
    <dgm:cxn modelId="{6841B2BF-4AC7-4311-867E-75CC04076AF0}" type="presOf" srcId="{0DE8F3BC-4E01-4C46-A834-C6F1651DA2BE}" destId="{58B52499-245B-4A95-9E3A-8F5EA998D181}" srcOrd="0" destOrd="1" presId="urn:microsoft.com/office/officeart/2005/8/layout/list1"/>
    <dgm:cxn modelId="{A30BFCC3-2473-4C08-950C-AC13C1A6B9A7}" srcId="{D8DD59C1-02CD-456D-BDA4-A10EE51DCE9E}" destId="{B3F609FF-CD2F-4CF3-A13E-2DB1151EA332}" srcOrd="0" destOrd="0" parTransId="{357649DF-958A-4C6B-8674-74DE9574B14B}" sibTransId="{64DFEA57-9E1E-4B90-A324-F7A205BB3DB9}"/>
    <dgm:cxn modelId="{3A9A1FD7-903D-47D9-B8A2-23CCEC495F14}" srcId="{B3F609FF-CD2F-4CF3-A13E-2DB1151EA332}" destId="{0DE8F3BC-4E01-4C46-A834-C6F1651DA2BE}" srcOrd="1" destOrd="0" parTransId="{2B88866B-7E58-4AAC-A3C1-93302DE4509F}" sibTransId="{799D63F4-B6A6-4D21-B87D-677E1830B25B}"/>
    <dgm:cxn modelId="{FEA5C5D7-6DE6-417A-A291-F2F184370718}" srcId="{9ACD912A-75B2-44FF-AE08-4EB978B5E7F5}" destId="{B9C8CC6F-9E7C-4DBD-A3A0-0E718AC96781}" srcOrd="1" destOrd="0" parTransId="{A406DA66-4B1A-46A3-AC00-5C70D1164BA1}" sibTransId="{8E913A1C-9E91-4FAB-A32D-589BF0578D42}"/>
    <dgm:cxn modelId="{2290EADF-3581-4AB4-B882-28C68A019CD9}" type="presOf" srcId="{CA98FD98-C87A-46B9-9649-B6FA6811156D}" destId="{42FD1CD0-BC49-44F7-BEA8-55108465B2C1}" srcOrd="0" destOrd="0" presId="urn:microsoft.com/office/officeart/2005/8/layout/list1"/>
    <dgm:cxn modelId="{C1ACC0D3-4A8E-441F-BDB4-9B7DE906B975}" type="presParOf" srcId="{7EE78684-3E94-4CF9-A161-DA7775CD1F9E}" destId="{E1B7B269-5C7C-428D-8173-52B2774FBEC3}" srcOrd="0" destOrd="0" presId="urn:microsoft.com/office/officeart/2005/8/layout/list1"/>
    <dgm:cxn modelId="{D4BEBA57-0061-4CB2-8DC2-728E9768536C}" type="presParOf" srcId="{E1B7B269-5C7C-428D-8173-52B2774FBEC3}" destId="{2F783204-8338-43DA-BDDF-C89B1103383C}" srcOrd="0" destOrd="0" presId="urn:microsoft.com/office/officeart/2005/8/layout/list1"/>
    <dgm:cxn modelId="{E5435792-F5CC-4AFD-BB8B-90B1954BBBCE}" type="presParOf" srcId="{E1B7B269-5C7C-428D-8173-52B2774FBEC3}" destId="{1586B8E4-07F4-4F4E-BBC0-63CECEE5BA38}" srcOrd="1" destOrd="0" presId="urn:microsoft.com/office/officeart/2005/8/layout/list1"/>
    <dgm:cxn modelId="{5B0824AE-B7C8-4AED-913B-6CC84EA76898}" type="presParOf" srcId="{7EE78684-3E94-4CF9-A161-DA7775CD1F9E}" destId="{2D08FC98-D858-44F2-9E89-2C1689A1EBE0}" srcOrd="1" destOrd="0" presId="urn:microsoft.com/office/officeart/2005/8/layout/list1"/>
    <dgm:cxn modelId="{8F47A882-173D-488F-AA78-A0BB9D93700B}" type="presParOf" srcId="{7EE78684-3E94-4CF9-A161-DA7775CD1F9E}" destId="{58B52499-245B-4A95-9E3A-8F5EA998D181}" srcOrd="2" destOrd="0" presId="urn:microsoft.com/office/officeart/2005/8/layout/list1"/>
    <dgm:cxn modelId="{AF566FC4-8F0E-4358-AB26-977C289C873C}" type="presParOf" srcId="{7EE78684-3E94-4CF9-A161-DA7775CD1F9E}" destId="{C09D4F8B-E878-492F-8465-6BCFC8649EFB}" srcOrd="3" destOrd="0" presId="urn:microsoft.com/office/officeart/2005/8/layout/list1"/>
    <dgm:cxn modelId="{CC1C26FB-40AD-420A-9AA5-276CEA265E44}" type="presParOf" srcId="{7EE78684-3E94-4CF9-A161-DA7775CD1F9E}" destId="{AE916471-4C62-467F-B50D-51CC814CCBEA}" srcOrd="4" destOrd="0" presId="urn:microsoft.com/office/officeart/2005/8/layout/list1"/>
    <dgm:cxn modelId="{ADC3E374-AF74-4F42-B6D7-9677B3C04033}" type="presParOf" srcId="{AE916471-4C62-467F-B50D-51CC814CCBEA}" destId="{7F2E8E8F-290B-41BD-804C-D3D87855A447}" srcOrd="0" destOrd="0" presId="urn:microsoft.com/office/officeart/2005/8/layout/list1"/>
    <dgm:cxn modelId="{68CED156-670F-45AF-B66D-605EEDABE4CE}" type="presParOf" srcId="{AE916471-4C62-467F-B50D-51CC814CCBEA}" destId="{6A729173-B4C0-4DDB-9F5C-529B446F532D}" srcOrd="1" destOrd="0" presId="urn:microsoft.com/office/officeart/2005/8/layout/list1"/>
    <dgm:cxn modelId="{F31A578F-1065-408D-B9D7-FA07C8F2A029}" type="presParOf" srcId="{7EE78684-3E94-4CF9-A161-DA7775CD1F9E}" destId="{56E6D088-BFC4-44C4-AD16-E011B8C568E9}" srcOrd="5" destOrd="0" presId="urn:microsoft.com/office/officeart/2005/8/layout/list1"/>
    <dgm:cxn modelId="{3615D71B-154F-4364-AC94-0D2992E8D295}" type="presParOf" srcId="{7EE78684-3E94-4CF9-A161-DA7775CD1F9E}" destId="{00108A6C-86E1-4AB3-823B-D57400FE2D8F}" srcOrd="6" destOrd="0" presId="urn:microsoft.com/office/officeart/2005/8/layout/list1"/>
    <dgm:cxn modelId="{9CD68469-74D4-4CD1-8726-F9CEB569F323}" type="presParOf" srcId="{7EE78684-3E94-4CF9-A161-DA7775CD1F9E}" destId="{B94FB9F5-11B2-45ED-9305-C7B9F8137EAA}" srcOrd="7" destOrd="0" presId="urn:microsoft.com/office/officeart/2005/8/layout/list1"/>
    <dgm:cxn modelId="{B71B4E70-189D-4025-94C9-7BD500B23E67}" type="presParOf" srcId="{7EE78684-3E94-4CF9-A161-DA7775CD1F9E}" destId="{7505AD03-230C-407F-8D22-584ABF96421E}" srcOrd="8" destOrd="0" presId="urn:microsoft.com/office/officeart/2005/8/layout/list1"/>
    <dgm:cxn modelId="{36D5BF82-C600-4658-AF92-FA3053AB34D0}" type="presParOf" srcId="{7505AD03-230C-407F-8D22-584ABF96421E}" destId="{3B6DF8C7-60A7-4B06-9E23-76C0D38D3F9E}" srcOrd="0" destOrd="0" presId="urn:microsoft.com/office/officeart/2005/8/layout/list1"/>
    <dgm:cxn modelId="{B078C4DA-6F40-42BB-BE0A-BEAC194CF4C7}" type="presParOf" srcId="{7505AD03-230C-407F-8D22-584ABF96421E}" destId="{741E444D-7386-4E6C-9B78-DC530D9106D7}" srcOrd="1" destOrd="0" presId="urn:microsoft.com/office/officeart/2005/8/layout/list1"/>
    <dgm:cxn modelId="{91BE58A3-4563-4D37-A1DC-0A85E51518FE}" type="presParOf" srcId="{7EE78684-3E94-4CF9-A161-DA7775CD1F9E}" destId="{CE5FDE4F-DA25-4328-9A78-9EFA019C9E62}" srcOrd="9" destOrd="0" presId="urn:microsoft.com/office/officeart/2005/8/layout/list1"/>
    <dgm:cxn modelId="{9325059B-58F8-427E-8A75-AB021EDB6CB7}" type="presParOf" srcId="{7EE78684-3E94-4CF9-A161-DA7775CD1F9E}" destId="{42FD1CD0-BC49-44F7-BEA8-55108465B2C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52499-245B-4A95-9E3A-8F5EA998D181}">
      <dsp:nvSpPr>
        <dsp:cNvPr id="0" name=""/>
        <dsp:cNvSpPr/>
      </dsp:nvSpPr>
      <dsp:spPr>
        <a:xfrm>
          <a:off x="0" y="495158"/>
          <a:ext cx="7518124" cy="1398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490" tIns="499872" rIns="583490" bIns="170688" numCol="1" spcCol="1270" anchor="t" anchorCtr="0">
          <a:noAutofit/>
        </a:bodyPr>
        <a:lstStyle/>
        <a:p>
          <a:pPr marL="228600" lvl="1" indent="-228600" algn="l" defTabSz="1066800">
            <a:lnSpc>
              <a:spcPct val="90000"/>
            </a:lnSpc>
            <a:spcBef>
              <a:spcPct val="0"/>
            </a:spcBef>
            <a:spcAft>
              <a:spcPct val="15000"/>
            </a:spcAft>
            <a:buChar char="•"/>
          </a:pPr>
          <a:r>
            <a:rPr lang="hu-HU" sz="2400" kern="1200" dirty="0"/>
            <a:t>az ökoszisztéma fenntartása és visszaállítása</a:t>
          </a:r>
          <a:endParaRPr lang="en-US" sz="2400" kern="1200" dirty="0"/>
        </a:p>
        <a:p>
          <a:pPr marL="228600" lvl="1" indent="-228600" algn="l" defTabSz="1066800">
            <a:lnSpc>
              <a:spcPct val="90000"/>
            </a:lnSpc>
            <a:spcBef>
              <a:spcPct val="0"/>
            </a:spcBef>
            <a:spcAft>
              <a:spcPct val="15000"/>
            </a:spcAft>
            <a:buChar char="•"/>
          </a:pPr>
          <a:r>
            <a:rPr lang="hu-HU" sz="2400" kern="1200" dirty="0"/>
            <a:t>egészséges életmód, természetes táplálkozás</a:t>
          </a:r>
          <a:endParaRPr lang="en-US" sz="2400" kern="1200" dirty="0"/>
        </a:p>
      </dsp:txBody>
      <dsp:txXfrm>
        <a:off x="0" y="495158"/>
        <a:ext cx="7518124" cy="1398600"/>
      </dsp:txXfrm>
    </dsp:sp>
    <dsp:sp modelId="{1586B8E4-07F4-4F4E-BBC0-63CECEE5BA38}">
      <dsp:nvSpPr>
        <dsp:cNvPr id="0" name=""/>
        <dsp:cNvSpPr/>
      </dsp:nvSpPr>
      <dsp:spPr>
        <a:xfrm>
          <a:off x="375906" y="140918"/>
          <a:ext cx="5262686" cy="7084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7" tIns="0" rIns="198917" bIns="0" numCol="1" spcCol="1270" anchor="ctr" anchorCtr="0">
          <a:noAutofit/>
        </a:bodyPr>
        <a:lstStyle/>
        <a:p>
          <a:pPr marL="0" lvl="0" indent="0" algn="l" defTabSz="1066800">
            <a:lnSpc>
              <a:spcPct val="90000"/>
            </a:lnSpc>
            <a:spcBef>
              <a:spcPct val="0"/>
            </a:spcBef>
            <a:spcAft>
              <a:spcPct val="35000"/>
            </a:spcAft>
            <a:buNone/>
          </a:pPr>
          <a:r>
            <a:rPr lang="hu-HU" sz="2400" kern="1200" dirty="0"/>
            <a:t>Cél</a:t>
          </a:r>
          <a:endParaRPr lang="en-US" sz="2400" kern="1200" dirty="0"/>
        </a:p>
      </dsp:txBody>
      <dsp:txXfrm>
        <a:off x="410491" y="175503"/>
        <a:ext cx="5193516" cy="639310"/>
      </dsp:txXfrm>
    </dsp:sp>
    <dsp:sp modelId="{00108A6C-86E1-4AB3-823B-D57400FE2D8F}">
      <dsp:nvSpPr>
        <dsp:cNvPr id="0" name=""/>
        <dsp:cNvSpPr/>
      </dsp:nvSpPr>
      <dsp:spPr>
        <a:xfrm>
          <a:off x="0" y="2377598"/>
          <a:ext cx="7518124" cy="136080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490" tIns="499872" rIns="583490" bIns="170688" numCol="1" spcCol="1270" anchor="t" anchorCtr="0">
          <a:noAutofit/>
        </a:bodyPr>
        <a:lstStyle/>
        <a:p>
          <a:pPr marL="228600" lvl="1" indent="-228600" algn="l" defTabSz="1066800">
            <a:lnSpc>
              <a:spcPct val="90000"/>
            </a:lnSpc>
            <a:spcBef>
              <a:spcPct val="0"/>
            </a:spcBef>
            <a:spcAft>
              <a:spcPct val="15000"/>
            </a:spcAft>
            <a:buChar char="•"/>
          </a:pPr>
          <a:r>
            <a:rPr lang="hu-HU" sz="2400" kern="1200" dirty="0" err="1"/>
            <a:t>haemodinamikai</a:t>
          </a:r>
          <a:r>
            <a:rPr lang="hu-HU" sz="2400" kern="1200" dirty="0"/>
            <a:t> zavar (IHD/CRRT), infekció, toxin (AB, PPI), éhezés (PN)</a:t>
          </a:r>
          <a:endParaRPr lang="en-US" sz="2400" kern="1200" dirty="0"/>
        </a:p>
      </dsp:txBody>
      <dsp:txXfrm>
        <a:off x="0" y="2377598"/>
        <a:ext cx="7518124" cy="1360800"/>
      </dsp:txXfrm>
    </dsp:sp>
    <dsp:sp modelId="{6A729173-B4C0-4DDB-9F5C-529B446F532D}">
      <dsp:nvSpPr>
        <dsp:cNvPr id="0" name=""/>
        <dsp:cNvSpPr/>
      </dsp:nvSpPr>
      <dsp:spPr>
        <a:xfrm>
          <a:off x="375906" y="2023358"/>
          <a:ext cx="5262686" cy="7084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7" tIns="0" rIns="198917" bIns="0" numCol="1" spcCol="1270" anchor="ctr" anchorCtr="0">
          <a:noAutofit/>
        </a:bodyPr>
        <a:lstStyle/>
        <a:p>
          <a:pPr marL="0" lvl="0" indent="0" algn="l" defTabSz="1066800">
            <a:lnSpc>
              <a:spcPct val="90000"/>
            </a:lnSpc>
            <a:spcBef>
              <a:spcPct val="0"/>
            </a:spcBef>
            <a:spcAft>
              <a:spcPct val="35000"/>
            </a:spcAft>
            <a:buNone/>
          </a:pPr>
          <a:r>
            <a:rPr lang="hu-HU" sz="2400" kern="1200" dirty="0"/>
            <a:t>A kiváltó ok időbeni megszűntetése</a:t>
          </a:r>
          <a:endParaRPr lang="en-US" sz="2400" kern="1200" dirty="0"/>
        </a:p>
      </dsp:txBody>
      <dsp:txXfrm>
        <a:off x="410491" y="2057943"/>
        <a:ext cx="5193516" cy="639310"/>
      </dsp:txXfrm>
    </dsp:sp>
    <dsp:sp modelId="{42FD1CD0-BC49-44F7-BEA8-55108465B2C1}">
      <dsp:nvSpPr>
        <dsp:cNvPr id="0" name=""/>
        <dsp:cNvSpPr/>
      </dsp:nvSpPr>
      <dsp:spPr>
        <a:xfrm>
          <a:off x="0" y="4222238"/>
          <a:ext cx="7518124" cy="21546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3490" tIns="499872" rIns="583490" bIns="170688" numCol="1" spcCol="1270" anchor="t" anchorCtr="0">
          <a:noAutofit/>
        </a:bodyPr>
        <a:lstStyle/>
        <a:p>
          <a:pPr marL="228600" lvl="1" indent="-228600" algn="l" defTabSz="1066800">
            <a:lnSpc>
              <a:spcPct val="90000"/>
            </a:lnSpc>
            <a:spcBef>
              <a:spcPct val="0"/>
            </a:spcBef>
            <a:spcAft>
              <a:spcPct val="15000"/>
            </a:spcAft>
            <a:buChar char="•"/>
          </a:pPr>
          <a:r>
            <a:rPr lang="hu-HU" sz="2400" kern="1200" dirty="0"/>
            <a:t>Mikroorganizmus </a:t>
          </a:r>
          <a:r>
            <a:rPr lang="hu-HU" sz="2400" kern="1200" dirty="0" err="1"/>
            <a:t>szupplementáció</a:t>
          </a:r>
          <a:r>
            <a:rPr lang="hu-HU" sz="2400" kern="1200" dirty="0"/>
            <a:t>/szubsztitúció</a:t>
          </a:r>
          <a:endParaRPr lang="en-US" sz="2400" kern="1200" dirty="0"/>
        </a:p>
        <a:p>
          <a:pPr marL="228600" lvl="1" indent="-228600" algn="l" defTabSz="1066800">
            <a:lnSpc>
              <a:spcPct val="90000"/>
            </a:lnSpc>
            <a:spcBef>
              <a:spcPct val="0"/>
            </a:spcBef>
            <a:spcAft>
              <a:spcPct val="15000"/>
            </a:spcAft>
            <a:buChar char="•"/>
          </a:pPr>
          <a:r>
            <a:rPr lang="hu-HU" sz="2400" kern="1200" dirty="0"/>
            <a:t>Mikroorganizmus </a:t>
          </a:r>
          <a:r>
            <a:rPr lang="hu-HU" sz="2400" kern="1200" dirty="0" err="1"/>
            <a:t>szuppresszió</a:t>
          </a:r>
          <a:endParaRPr lang="en-US" sz="2400" kern="1200" dirty="0"/>
        </a:p>
        <a:p>
          <a:pPr marL="228600" lvl="1" indent="-228600" algn="l" defTabSz="1066800">
            <a:lnSpc>
              <a:spcPct val="90000"/>
            </a:lnSpc>
            <a:spcBef>
              <a:spcPct val="0"/>
            </a:spcBef>
            <a:spcAft>
              <a:spcPct val="15000"/>
            </a:spcAft>
            <a:buChar char="•"/>
          </a:pPr>
          <a:r>
            <a:rPr lang="hu-HU" sz="2400" kern="1200" dirty="0"/>
            <a:t>Metabolikus moduláció, táplálásterápia</a:t>
          </a:r>
          <a:endParaRPr lang="en-US" sz="2400" kern="1200" dirty="0"/>
        </a:p>
      </dsp:txBody>
      <dsp:txXfrm>
        <a:off x="0" y="4222238"/>
        <a:ext cx="7518124" cy="2154600"/>
      </dsp:txXfrm>
    </dsp:sp>
    <dsp:sp modelId="{741E444D-7386-4E6C-9B78-DC530D9106D7}">
      <dsp:nvSpPr>
        <dsp:cNvPr id="0" name=""/>
        <dsp:cNvSpPr/>
      </dsp:nvSpPr>
      <dsp:spPr>
        <a:xfrm>
          <a:off x="375906" y="3867998"/>
          <a:ext cx="5262686" cy="7084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7" tIns="0" rIns="198917" bIns="0" numCol="1" spcCol="1270" anchor="ctr" anchorCtr="0">
          <a:noAutofit/>
        </a:bodyPr>
        <a:lstStyle/>
        <a:p>
          <a:pPr marL="0" lvl="0" indent="0" algn="l" defTabSz="1066800">
            <a:lnSpc>
              <a:spcPct val="90000"/>
            </a:lnSpc>
            <a:spcBef>
              <a:spcPct val="0"/>
            </a:spcBef>
            <a:spcAft>
              <a:spcPct val="35000"/>
            </a:spcAft>
            <a:buNone/>
          </a:pPr>
          <a:r>
            <a:rPr lang="hu-HU" sz="2400" kern="1200" dirty="0"/>
            <a:t>A </a:t>
          </a:r>
          <a:r>
            <a:rPr lang="hu-HU" sz="2400" kern="1200" dirty="0" err="1"/>
            <a:t>mikrobióta</a:t>
          </a:r>
          <a:r>
            <a:rPr lang="hu-HU" sz="2400" kern="1200" dirty="0"/>
            <a:t> </a:t>
          </a:r>
          <a:r>
            <a:rPr lang="hu-HU" sz="2400" kern="1200" dirty="0" err="1"/>
            <a:t>restitúció</a:t>
          </a:r>
          <a:r>
            <a:rPr lang="hu-HU" sz="2400" kern="1200" dirty="0"/>
            <a:t> elősegítése</a:t>
          </a:r>
          <a:endParaRPr lang="en-US" sz="2400" kern="1200" dirty="0"/>
        </a:p>
      </dsp:txBody>
      <dsp:txXfrm>
        <a:off x="410491" y="3902583"/>
        <a:ext cx="5193516"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13.905"/>
    </inkml:context>
    <inkml:brush xml:id="br0">
      <inkml:brushProperty name="width" value="0.2" units="cm"/>
      <inkml:brushProperty name="height" value="0.2" units="cm"/>
      <inkml:brushProperty name="color" value="#E71224"/>
    </inkml:brush>
  </inkml:definitions>
  <inkml:trace contextRef="#ctx0" brushRef="#br0">1 823 24575,'0'-1'0,"0"-14"0,0 0 0,0 1 0,1-1 0,1 1 0,1-1 0,8-26 0,63-191 0,-54 161 0,-3 18 0,-5 14 0,-1 0 0,9-61 0,-18 84 0,0 1 0,1-1 0,1 1 0,0 0 0,13-29 0,-12 33 0,9-15 0,-14 26 0,1 0 0,0 1 0,-1-1 0,1 0 0,-1 1 0,0-1 0,1 0 0,-1 1 0,1-1 0,-1 1 0,1-1 0,-1 1 0,0-1 0,1 1 0,-1-1 0,0 1 0,1-1 0,-1 1 0,0-1 0,0 1 0,0-1 0,0 1 0,1-1 0,-1 1 0,0 0 0,0-1 0,0 1 0,0 0 0,6 23 0,-6-24 0,9 48 0,-2 0 0,0 58 0,-8 101 0,-1-84 0,20 173 0,-11-220 264,-5-39-1078,13 68-1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4:47.127"/>
    </inkml:context>
    <inkml:brush xml:id="br0">
      <inkml:brushProperty name="width" value="0.1" units="cm"/>
      <inkml:brushProperty name="height" value="0.1" units="cm"/>
      <inkml:brushProperty name="color" value="#E71224"/>
    </inkml:brush>
  </inkml:definitions>
  <inkml:trace contextRef="#ctx0" brushRef="#br0">3080 257 24575,'-103'-5'0,"-114"-19"0,-67-4 0,213 26 0,-143-8 0,-385-60 0,359 32 0,-89-9 0,285 44 0,-580-26 0,294 29-1365,305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4:49.142"/>
    </inkml:context>
    <inkml:brush xml:id="br0">
      <inkml:brushProperty name="width" value="0.1" units="cm"/>
      <inkml:brushProperty name="height" value="0.1" units="cm"/>
      <inkml:brushProperty name="color" value="#E71224"/>
    </inkml:brush>
  </inkml:definitions>
  <inkml:trace contextRef="#ctx0" brushRef="#br0">765 1 24575,'-82'-1'0,"-93"3"0,163 0 0,0-1 0,0 2 0,0 0 0,0 0 0,1 1 0,-21 11 0,-63 42 0,74-42 0,0-1 0,-2-1 0,1-1 0,-33 11 0,17-13 0,18-5 0,-29 11 0,45-15 0,0 1 0,0 0 0,0 0 0,0 0 0,1 0 0,-1 1 0,1-1 0,0 1 0,-1 0 0,1 0 0,1 0 0,-1 0 0,-3 5 0,5-5 0,-1 0 0,1 1 0,0-1 0,-1 1 0,1-1 0,1 1 0,-1 0 0,1-1 0,-1 1 0,1 0 0,0 0 0,0-1 0,1 1 0,-1 0 0,1-1 0,0 1 0,0 0 0,0-1 0,0 1 0,1-1 0,-1 0 0,4 5 0,0 1 0,0-2 0,1 1 0,0-1 0,1 0 0,-1 0 0,1 0 0,12 7 0,239 170 0,54 16 0,-119-79 0,-118-76 258,-47-30-663,0 1-1,-1 2 0,29 25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7:31.812"/>
    </inkml:context>
    <inkml:brush xml:id="br0">
      <inkml:brushProperty name="width" value="0.1" units="cm"/>
      <inkml:brushProperty name="height" value="0.1" units="cm"/>
      <inkml:brushProperty name="color" value="#E71224"/>
    </inkml:brush>
  </inkml:definitions>
  <inkml:trace contextRef="#ctx0" brushRef="#br0">3016 144 24575,'-27'-2'0,"0"0"0,1-2 0,-38-11 0,-17-2 0,-125-10 0,-19-2 0,154 19 0,-1 3 0,-76 4 0,124 2 0,1-1 0,-37-8 0,32 4 0,-31-1 0,-162 6 0,120 2 0,-6 4 0,-109 19 0,-73 4 0,-187-27 0,229-3 0,227 4 34,0 0 0,0 1 0,1 1 0,0 1 0,-30 12 0,-22 5-1603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7:31.813"/>
    </inkml:context>
    <inkml:brush xml:id="br0">
      <inkml:brushProperty name="width" value="0.1" units="cm"/>
      <inkml:brushProperty name="height" value="0.1" units="cm"/>
      <inkml:brushProperty name="color" value="#E71224"/>
    </inkml:brush>
  </inkml:definitions>
  <inkml:trace contextRef="#ctx0" brushRef="#br0">676 0 24575,'-6'1'0,"0"-1"0,-1 1 0,1 0 0,0 1 0,0-1 0,0 1 0,0 0 0,0 1 0,0 0 0,-7 4 0,-6 6 0,-28 24 0,7-5 0,-128 102 0,140-110 0,8-10 0,0-1 0,0-1 0,-44 19 0,-26 16 0,81-41 0,0 0 0,0 0 0,1 1 0,0 1 0,0-1 0,0 1 0,-6 10 0,12-16 0,1 0 0,0 0 0,0 0 0,0 0 0,0 0 0,0 0 0,0 0 0,0 0 0,0 0 0,1 0 0,-1 0 0,1 0 0,0 1 0,0-1 0,0 0 0,0 0 0,0 1 0,0-1 0,0 0 0,1 0 0,-1 0 0,1 0 0,0 1 0,-1-1 0,1 0 0,0 0 0,0 0 0,0 0 0,1-1 0,-1 1 0,0 0 0,1 0 0,-1-1 0,1 1 0,0-1 0,-1 1 0,1-1 0,0 0 0,2 2 0,9 5 0,0-1 0,1 0 0,0-1 0,23 8 0,-28-11 0,61 23 0,-29-9 0,0-3 0,51 11 0,-64-19 0,150 35 0,-158-34 0,0 0 0,0 1 0,-1 1 0,-1 1 0,1 1 0,27 21 0,10 12 159,-22-18-540,-1 1 0,-2 2 0,38 42 0,-54-51-6445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14.234"/>
    </inkml:context>
    <inkml:brush xml:id="br0">
      <inkml:brushProperty name="width" value="0.2" units="cm"/>
      <inkml:brushProperty name="height" value="0.2"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16.295"/>
    </inkml:context>
    <inkml:brush xml:id="br0">
      <inkml:brushProperty name="width" value="0.2" units="cm"/>
      <inkml:brushProperty name="height" value="0.2" units="cm"/>
      <inkml:brushProperty name="color" value="#E71224"/>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32.735"/>
    </inkml:context>
    <inkml:brush xml:id="br0">
      <inkml:brushProperty name="width" value="0.2" units="cm"/>
      <inkml:brushProperty name="height" value="0.2" units="cm"/>
      <inkml:brushProperty name="color" value="#E71224"/>
    </inkml:brush>
  </inkml:definitions>
  <inkml:trace contextRef="#ctx0" brushRef="#br0">6 397 24575,'0'-30'0,"-1"7"0,5-42 0,-3 58 0,1-1 0,0 1 0,0-1 0,0 1 0,1 0 0,1 0 0,-1 0 0,1 0 0,6-8 0,2 1 0,0 0 0,1 1 0,1 0 0,0 1 0,0 1 0,2 0 0,26-14 0,-1 5 0,84-30 0,-116 47 0,1 0 0,-1 0 0,1 1 0,0 1 0,-1-1 0,1 1 0,0 1 0,0 0 0,0 0 0,0 1 0,11 2 0,-16-2 0,0 1 0,0-1 0,0 1 0,0 0 0,0 0 0,0 1 0,0 0 0,-1-1 0,1 1 0,-1 1 0,0-1 0,0 1 0,0-1 0,-1 1 0,1 0 0,-1 0 0,0 1 0,0-1 0,-1 0 0,1 1 0,3 9 0,-1 2 0,-1 0 0,-1 0 0,0 0 0,-1 1 0,0-1 0,-2 1 0,0-1 0,-1 1 0,-5 25 0,-2-4 0,-2-1 0,-2 0 0,-17 38 0,-66 122 0,81-163 0,-2-1 0,-1 0 0,-2-1 0,-1-1 0,-1 0 0,-51 53 0,30-36 0,29-33 0,-1 1 0,0-2 0,-22 18 0,21-20 0,2 2 0,0-1 0,0 1 0,1 1 0,1 0 0,1 0 0,0 1 0,-11 28 0,20-43 0,0 0 0,1 0 0,-1-1 0,1 1 0,-1 0 0,1 0 0,-1 0 0,1 0 0,0 0 0,-1 0 0,1 0 0,0 0 0,0 0 0,0 0 0,0 0 0,0 0 0,0 0 0,0 0 0,0 0 0,0 0 0,0 0 0,1 0 0,-1 0 0,0 0 0,1 0 0,-1-1 0,1 1 0,-1 0 0,1 0 0,-1 0 0,1 0 0,0-1 0,-1 1 0,1 0 0,0 0 0,0-1 0,0 1 0,0-1 0,-1 1 0,1-1 0,0 1 0,0-1 0,0 1 0,0-1 0,0 0 0,2 1 0,5 0 0,0 0 0,0 0 0,0-1 0,0 0 0,9-1 0,-6 1 0,36-3 0,56-12 0,-59 8 0,78-3 0,-66 10 0,-21 1 0,0-1 0,1-2 0,38-7 0,-15-1-1365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34.422"/>
    </inkml:context>
    <inkml:brush xml:id="br0">
      <inkml:brushProperty name="width" value="0.2" units="cm"/>
      <inkml:brushProperty name="height" value="0.2" units="cm"/>
      <inkml:brushProperty name="color" value="#E71224"/>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45.222"/>
    </inkml:context>
    <inkml:brush xml:id="br0">
      <inkml:brushProperty name="width" value="0.2" units="cm"/>
      <inkml:brushProperty name="height" value="0.2" units="cm"/>
      <inkml:brushProperty name="color" value="#E71224"/>
    </inkml:brush>
  </inkml:definitions>
  <inkml:trace contextRef="#ctx0" brushRef="#br0">0 115 24575,'5'0'0,"1"0"0,-1-1 0,0 0 0,0 0 0,0 0 0,0-1 0,0 0 0,0 0 0,7-4 0,41-31 0,-41 28 0,0 0 0,23-12 0,-27 17 0,0 0 0,0 1 0,1 0 0,0 1 0,0 0 0,-1 0 0,1 1 0,0 0 0,0 0 0,0 1 0,1 0 0,-1 1 0,13 3 0,-14-2 0,0 0 0,0 1 0,0 0 0,-1 1 0,1 0 0,-1 0 0,0 0 0,0 1 0,-1 0 0,0 1 0,1-1 0,-2 1 0,1 0 0,8 13 0,-8-10 0,-1 0 0,0 1 0,0-1 0,-1 1 0,0 0 0,-1 1 0,0-1 0,0 0 0,0 15 0,-1-3 0,-1 0 0,-1 0 0,-4 33 0,3-47 0,-1 0 0,0-1 0,-1 1 0,0-1 0,0 0 0,0 0 0,-1 0 0,0 0 0,-1 0 0,1-1 0,-1 0 0,0 0 0,-11 9 0,4-3 0,-18 27 0,23-30 0,0 0 0,-1-1 0,0 0 0,-1 0 0,1-1 0,-1 0 0,-1 0 0,1-1 0,-20 9 0,8-4 0,19-10 0,0 0 0,1 0 0,-1 0 0,0 1 0,0-1 0,0 1 0,1-1 0,-1 1 0,1-1 0,-3 5 0,4-6 0,0 0 0,0 0 0,0 1 0,-1-1 0,1 0 0,0 0 0,0 1 0,0-1 0,0 0 0,0 1 0,0-1 0,0 0 0,0 0 0,0 1 0,0-1 0,1 0 0,-1 1 0,0-1 0,0 0 0,0 0 0,0 1 0,0-1 0,0 0 0,1 0 0,-1 1 0,0-1 0,0 0 0,0 0 0,1 1 0,14 4 0,15-2 0,-17-2 0,-1 1 0,0 0 0,19 6 0,-27-6 0,1-1 0,-2 1 0,1 0 0,0 0 0,0 1 0,-1-1 0,1 1 0,-1 0 0,0 0 0,0 0 0,0 0 0,0 1 0,0-1 0,2 6 0,0-1 0,-1 1 0,-1 0 0,0 0 0,0 0 0,-1 0 0,0 0 0,0 1 0,0 13 0,-1 2 0,-2 0 0,-3 26 0,2-40 0,-1 0 0,0 0 0,-1 0 0,0-1 0,-1 1 0,-6 10 0,-7 14 0,13-23 0,-1 0 0,0-1 0,-1 0 0,0 0 0,-1-1 0,-13 14 0,4-8 0,-1-1 0,-31 21 0,16-12 151,22-15-341,0-1 1,0 0-1,0-1 1,-1 0-1,0-1 1,-1 0-1,-23 7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23:46.644"/>
    </inkml:context>
    <inkml:brush xml:id="br0">
      <inkml:brushProperty name="width" value="0.2" units="cm"/>
      <inkml:brushProperty name="height" value="0.2" units="cm"/>
      <inkml:brushProperty name="color" value="#E71224"/>
    </inkml:brush>
  </inkml:definitions>
  <inkml:trace contextRef="#ctx0" brushRef="#br0">1 1 24575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4:25.332"/>
    </inkml:context>
    <inkml:brush xml:id="br0">
      <inkml:brushProperty name="width" value="0.1" units="cm"/>
      <inkml:brushProperty name="height" value="0.1" units="cm"/>
      <inkml:brushProperty name="color" value="#E71224"/>
    </inkml:brush>
  </inkml:definitions>
  <inkml:trace contextRef="#ctx0" brushRef="#br0">3016 144 24575,'-27'-2'0,"0"0"0,1-2 0,-38-11 0,-17-2 0,-125-10 0,-19-2 0,154 19 0,-1 3 0,-76 4 0,124 2 0,1-1 0,-37-8 0,32 4 0,-31-1 0,-162 6 0,120 2 0,-6 4 0,-109 19 0,-73 4 0,-187-27 0,229-3 0,227 4 34,0 0 0,0 1 0,1 1 0,0 1 0,-30 12 0,-22 5-1603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3T08:34:27.831"/>
    </inkml:context>
    <inkml:brush xml:id="br0">
      <inkml:brushProperty name="width" value="0.1" units="cm"/>
      <inkml:brushProperty name="height" value="0.1" units="cm"/>
      <inkml:brushProperty name="color" value="#E71224"/>
    </inkml:brush>
  </inkml:definitions>
  <inkml:trace contextRef="#ctx0" brushRef="#br0">676 0 24575,'-6'1'0,"0"-1"0,-1 1 0,1 0 0,0 1 0,0-1 0,0 1 0,0 0 0,0 1 0,0 0 0,-7 4 0,-6 6 0,-28 24 0,7-5 0,-128 102 0,140-110 0,8-10 0,0-1 0,0-1 0,-44 19 0,-26 16 0,81-41 0,0 0 0,0 0 0,1 1 0,0 1 0,0-1 0,0 1 0,-6 10 0,12-16 0,1 0 0,0 0 0,0 0 0,0 0 0,0 0 0,0 0 0,0 0 0,0 0 0,0 0 0,1 0 0,-1 0 0,1 0 0,0 1 0,0-1 0,0 0 0,0 0 0,0 1 0,0-1 0,0 0 0,1 0 0,-1 0 0,1 0 0,0 1 0,-1-1 0,1 0 0,0 0 0,0 0 0,0 0 0,1-1 0,-1 1 0,0 0 0,1 0 0,-1-1 0,1 1 0,0-1 0,-1 1 0,1-1 0,0 0 0,2 2 0,9 5 0,0-1 0,1 0 0,0-1 0,23 8 0,-28-11 0,61 23 0,-29-9 0,0-3 0,51 11 0,-64-19 0,150 35 0,-158-34 0,0 0 0,0 1 0,-1 1 0,-1 1 0,1 1 0,27 21 0,10 12 159,-22-18-540,-1 1 0,-2 2 0,38 42 0,-54-51-6445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870DC-8EB1-45EF-9996-92E9AF664F00}" type="datetimeFigureOut">
              <a:rPr lang="hu-HU" smtClean="0"/>
              <a:t>2026.02.20.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E9D7C-D10B-4637-B9BD-AECBD208B471}" type="slidenum">
              <a:rPr lang="hu-HU" smtClean="0"/>
              <a:t>‹#›</a:t>
            </a:fld>
            <a:endParaRPr lang="hu-HU"/>
          </a:p>
        </p:txBody>
      </p:sp>
    </p:spTree>
    <p:extLst>
      <p:ext uri="{BB962C8B-B14F-4D97-AF65-F5344CB8AC3E}">
        <p14:creationId xmlns:p14="http://schemas.microsoft.com/office/powerpoint/2010/main" val="123429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Behavior" TargetMode="External"/><Relationship Id="rId3" Type="http://schemas.openxmlformats.org/officeDocument/2006/relationships/hyperlink" Target="https://en.wikipedia.org/wiki/Physician" TargetMode="External"/><Relationship Id="rId7" Type="http://schemas.openxmlformats.org/officeDocument/2006/relationships/hyperlink" Target="https://en.wikipedia.org/wiki/Personality_trait"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Bodily_fluid" TargetMode="External"/><Relationship Id="rId5" Type="http://schemas.openxmlformats.org/officeDocument/2006/relationships/hyperlink" Target="https://en.wikipedia.org/wiki/Humorism" TargetMode="External"/><Relationship Id="rId4" Type="http://schemas.openxmlformats.org/officeDocument/2006/relationships/hyperlink" Target="https://en.wikipedia.org/wiki/Hippocrat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q=Myeloid+differentiation+factor+88&amp;rlz=1C1JZAP_enHU851HU851&amp;oq=what+is+MyD88+signaling+blockade+in+mice&amp;gs_lcrp=EgZjaHJvbWUyBggAEEUYOTIHCAEQIRigATIHCAIQIRigATIHCAMQIRigATIHCAQQIRiPAtIBCDU1MzFqMGo3qAIIsAIB8QWvaYZ2R85Oqg&amp;sourceid=chrome&amp;ie=UTF-8&amp;ved=2ahUKEwimhuGb-YuSAxXtKBAIHcX5OGEQgK4QegQIAxAB"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google.com/search?q=IL-1+receptors&amp;rlz=1C1JZAP_enHU851HU851&amp;oq=what+is+MyD88+signaling+blockade+in+mice&amp;gs_lcrp=EgZjaHJvbWUyBggAEEUYOTIHCAEQIRigATIHCAIQIRigATIHCAMQIRigATIHCAQQIRiPAtIBCDU1MzFqMGo3qAIIsAIB8QWvaYZ2R85Oqg&amp;sourceid=chrome&amp;ie=UTF-8&amp;ved=2ahUKEwimhuGb-YuSAxXtKBAIHcX5OGEQgK4QegQIAxAD" TargetMode="External"/><Relationship Id="rId4" Type="http://schemas.openxmlformats.org/officeDocument/2006/relationships/hyperlink" Target="https://www.google.com/search?q=Toll-like+Receptors&amp;rlz=1C1JZAP_enHU851HU851&amp;oq=what+is+MyD88+signaling+blockade+in+mice&amp;gs_lcrp=EgZjaHJvbWUyBggAEEUYOTIHCAEQIRigATIHCAIQIRigATIHCAMQIRigATIHCAQQIRiPAtIBCDU1MzFqMGo3qAIIsAIB8QWvaYZ2R85Oqg&amp;sourceid=chrome&amp;ie=UTF-8&amp;ved=2ahUKEwimhuGb-YuSAxXtKBAIHcX5OGEQgK4QegQIAxAC"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ltLang="hu-HU" b="1" dirty="0" err="1"/>
              <a:t>sanguine</a:t>
            </a:r>
            <a:r>
              <a:rPr lang="hu-HU" altLang="hu-HU" dirty="0"/>
              <a:t> (</a:t>
            </a:r>
            <a:r>
              <a:rPr lang="hu-HU" altLang="hu-HU" dirty="0" err="1"/>
              <a:t>optimistic</a:t>
            </a:r>
            <a:r>
              <a:rPr lang="hu-HU" altLang="hu-HU" dirty="0"/>
              <a:t> and </a:t>
            </a:r>
            <a:r>
              <a:rPr lang="hu-HU" altLang="hu-HU" dirty="0" err="1"/>
              <a:t>social</a:t>
            </a:r>
            <a:r>
              <a:rPr lang="hu-HU" altLang="hu-HU" dirty="0"/>
              <a:t>), </a:t>
            </a:r>
            <a:r>
              <a:rPr lang="hu-HU" altLang="hu-HU" b="1" dirty="0" err="1"/>
              <a:t>choleric</a:t>
            </a:r>
            <a:r>
              <a:rPr lang="hu-HU" altLang="hu-HU" dirty="0"/>
              <a:t> (</a:t>
            </a:r>
            <a:r>
              <a:rPr lang="hu-HU" altLang="hu-HU" dirty="0" err="1"/>
              <a:t>short-tempered</a:t>
            </a:r>
            <a:r>
              <a:rPr lang="hu-HU" altLang="hu-HU" dirty="0"/>
              <a:t> </a:t>
            </a:r>
            <a:r>
              <a:rPr lang="hu-HU" altLang="hu-HU" dirty="0" err="1"/>
              <a:t>or</a:t>
            </a:r>
            <a:r>
              <a:rPr lang="hu-HU" altLang="hu-HU" dirty="0"/>
              <a:t> </a:t>
            </a:r>
            <a:r>
              <a:rPr lang="hu-HU" altLang="hu-HU" dirty="0" err="1"/>
              <a:t>irritable</a:t>
            </a:r>
            <a:r>
              <a:rPr lang="hu-HU" altLang="hu-HU" dirty="0"/>
              <a:t>), </a:t>
            </a:r>
            <a:r>
              <a:rPr lang="hu-HU" altLang="hu-HU" b="1" dirty="0" err="1"/>
              <a:t>melancholic</a:t>
            </a:r>
            <a:r>
              <a:rPr lang="hu-HU" altLang="hu-HU" dirty="0"/>
              <a:t> (</a:t>
            </a:r>
            <a:r>
              <a:rPr lang="hu-HU" altLang="hu-HU" dirty="0" err="1"/>
              <a:t>analytical</a:t>
            </a:r>
            <a:r>
              <a:rPr lang="hu-HU" altLang="hu-HU" dirty="0"/>
              <a:t> and </a:t>
            </a:r>
            <a:r>
              <a:rPr lang="hu-HU" altLang="hu-HU" dirty="0" err="1"/>
              <a:t>quiet</a:t>
            </a:r>
            <a:r>
              <a:rPr lang="hu-HU" altLang="hu-HU" dirty="0"/>
              <a:t>), and </a:t>
            </a:r>
            <a:r>
              <a:rPr lang="hu-HU" altLang="hu-HU" b="1" dirty="0" err="1"/>
              <a:t>phlegmatic</a:t>
            </a:r>
            <a:r>
              <a:rPr lang="hu-HU" altLang="hu-HU" dirty="0"/>
              <a:t> (</a:t>
            </a:r>
            <a:r>
              <a:rPr lang="hu-HU" altLang="hu-HU" dirty="0" err="1"/>
              <a:t>relaxed</a:t>
            </a:r>
            <a:r>
              <a:rPr lang="hu-HU" altLang="hu-HU" dirty="0"/>
              <a:t> and </a:t>
            </a:r>
            <a:r>
              <a:rPr lang="hu-HU" altLang="hu-HU" dirty="0" err="1"/>
              <a:t>peaceful</a:t>
            </a:r>
            <a:r>
              <a:rPr lang="hu-HU" altLang="hu-HU" dirty="0"/>
              <a:t>). Most </a:t>
            </a:r>
            <a:r>
              <a:rPr lang="hu-HU" altLang="hu-HU" dirty="0" err="1"/>
              <a:t>formulations</a:t>
            </a:r>
            <a:r>
              <a:rPr lang="hu-HU" altLang="hu-HU" dirty="0"/>
              <a:t> </a:t>
            </a:r>
            <a:r>
              <a:rPr lang="hu-HU" altLang="hu-HU" dirty="0" err="1"/>
              <a:t>include</a:t>
            </a:r>
            <a:r>
              <a:rPr lang="hu-HU" altLang="hu-HU" dirty="0"/>
              <a:t> </a:t>
            </a:r>
            <a:r>
              <a:rPr lang="hu-HU" altLang="hu-HU" dirty="0" err="1"/>
              <a:t>the</a:t>
            </a:r>
            <a:r>
              <a:rPr lang="hu-HU" altLang="hu-HU" dirty="0"/>
              <a:t> </a:t>
            </a:r>
            <a:r>
              <a:rPr lang="hu-HU" altLang="hu-HU" dirty="0" err="1"/>
              <a:t>possibility</a:t>
            </a:r>
            <a:r>
              <a:rPr lang="hu-HU" altLang="hu-HU" dirty="0"/>
              <a:t> of </a:t>
            </a:r>
            <a:r>
              <a:rPr lang="hu-HU" altLang="hu-HU" dirty="0" err="1"/>
              <a:t>mixtures</a:t>
            </a:r>
            <a:r>
              <a:rPr lang="hu-HU" altLang="hu-HU" dirty="0"/>
              <a:t> of </a:t>
            </a:r>
            <a:r>
              <a:rPr lang="hu-HU" altLang="hu-HU" dirty="0" err="1"/>
              <a:t>the</a:t>
            </a:r>
            <a:r>
              <a:rPr lang="hu-HU" altLang="hu-HU" dirty="0"/>
              <a:t> </a:t>
            </a:r>
            <a:r>
              <a:rPr lang="hu-HU" altLang="hu-HU" dirty="0" err="1"/>
              <a:t>types</a:t>
            </a:r>
            <a:r>
              <a:rPr lang="hu-HU" altLang="hu-HU" dirty="0"/>
              <a:t>.</a:t>
            </a:r>
          </a:p>
          <a:p>
            <a:r>
              <a:rPr lang="hu-HU" altLang="hu-HU" dirty="0"/>
              <a:t>The </a:t>
            </a:r>
            <a:r>
              <a:rPr lang="hu-HU" altLang="hu-HU" dirty="0" err="1"/>
              <a:t>Greek</a:t>
            </a:r>
            <a:r>
              <a:rPr lang="hu-HU" altLang="hu-HU" dirty="0"/>
              <a:t> </a:t>
            </a:r>
            <a:r>
              <a:rPr lang="hu-HU" altLang="hu-HU" dirty="0" err="1">
                <a:hlinkClick r:id="rId3" tooltip="Physician"/>
              </a:rPr>
              <a:t>physician</a:t>
            </a:r>
            <a:r>
              <a:rPr lang="hu-HU" altLang="hu-HU" dirty="0"/>
              <a:t> </a:t>
            </a:r>
            <a:r>
              <a:rPr lang="hu-HU" altLang="hu-HU" dirty="0" err="1">
                <a:hlinkClick r:id="rId4" tooltip="Hippocrates"/>
              </a:rPr>
              <a:t>Hippocrates</a:t>
            </a:r>
            <a:r>
              <a:rPr lang="hu-HU" altLang="hu-HU" dirty="0"/>
              <a:t> (c. 460 – c. 370 BC) </a:t>
            </a:r>
            <a:r>
              <a:rPr lang="hu-HU" altLang="hu-HU" dirty="0" err="1"/>
              <a:t>incorporated</a:t>
            </a:r>
            <a:r>
              <a:rPr lang="hu-HU" altLang="hu-HU" dirty="0"/>
              <a:t> </a:t>
            </a:r>
            <a:r>
              <a:rPr lang="hu-HU" altLang="hu-HU" dirty="0" err="1"/>
              <a:t>the</a:t>
            </a:r>
            <a:r>
              <a:rPr lang="hu-HU" altLang="hu-HU" dirty="0"/>
              <a:t> </a:t>
            </a:r>
            <a:r>
              <a:rPr lang="hu-HU" altLang="hu-HU" dirty="0" err="1"/>
              <a:t>four</a:t>
            </a:r>
            <a:r>
              <a:rPr lang="hu-HU" altLang="hu-HU" dirty="0"/>
              <a:t> </a:t>
            </a:r>
            <a:r>
              <a:rPr lang="hu-HU" altLang="hu-HU" dirty="0" err="1"/>
              <a:t>temperaments</a:t>
            </a:r>
            <a:r>
              <a:rPr lang="hu-HU" altLang="hu-HU" dirty="0"/>
              <a:t> </a:t>
            </a:r>
            <a:r>
              <a:rPr lang="hu-HU" altLang="hu-HU" dirty="0" err="1"/>
              <a:t>into</a:t>
            </a:r>
            <a:r>
              <a:rPr lang="hu-HU" altLang="hu-HU" dirty="0"/>
              <a:t> </a:t>
            </a:r>
            <a:r>
              <a:rPr lang="hu-HU" altLang="hu-HU" dirty="0" err="1"/>
              <a:t>his</a:t>
            </a:r>
            <a:r>
              <a:rPr lang="hu-HU" altLang="hu-HU" dirty="0"/>
              <a:t> </a:t>
            </a:r>
            <a:r>
              <a:rPr lang="hu-HU" altLang="hu-HU" dirty="0" err="1"/>
              <a:t>medical</a:t>
            </a:r>
            <a:r>
              <a:rPr lang="hu-HU" altLang="hu-HU" dirty="0"/>
              <a:t> </a:t>
            </a:r>
            <a:r>
              <a:rPr lang="hu-HU" altLang="hu-HU" dirty="0" err="1"/>
              <a:t>theories</a:t>
            </a:r>
            <a:r>
              <a:rPr lang="hu-HU" altLang="hu-HU" dirty="0"/>
              <a:t> </a:t>
            </a:r>
            <a:r>
              <a:rPr lang="hu-HU" altLang="hu-HU" dirty="0" err="1"/>
              <a:t>as</a:t>
            </a:r>
            <a:r>
              <a:rPr lang="hu-HU" altLang="hu-HU" dirty="0"/>
              <a:t> part of </a:t>
            </a:r>
            <a:r>
              <a:rPr lang="hu-HU" altLang="hu-HU" dirty="0" err="1"/>
              <a:t>the</a:t>
            </a:r>
            <a:r>
              <a:rPr lang="hu-HU" altLang="hu-HU" dirty="0"/>
              <a:t> </a:t>
            </a:r>
            <a:r>
              <a:rPr lang="hu-HU" altLang="hu-HU" dirty="0" err="1"/>
              <a:t>ancient</a:t>
            </a:r>
            <a:r>
              <a:rPr lang="hu-HU" altLang="hu-HU" dirty="0"/>
              <a:t> </a:t>
            </a:r>
            <a:r>
              <a:rPr lang="hu-HU" altLang="hu-HU" dirty="0" err="1"/>
              <a:t>medical</a:t>
            </a:r>
            <a:r>
              <a:rPr lang="hu-HU" altLang="hu-HU" dirty="0"/>
              <a:t> </a:t>
            </a:r>
            <a:r>
              <a:rPr lang="hu-HU" altLang="hu-HU" dirty="0" err="1"/>
              <a:t>concept</a:t>
            </a:r>
            <a:r>
              <a:rPr lang="hu-HU" altLang="hu-HU" dirty="0"/>
              <a:t> of </a:t>
            </a:r>
            <a:r>
              <a:rPr lang="hu-HU" altLang="hu-HU" b="1" dirty="0" err="1">
                <a:hlinkClick r:id="rId5" tooltip="Humorism"/>
              </a:rPr>
              <a:t>humorism</a:t>
            </a:r>
            <a:r>
              <a:rPr lang="hu-HU" altLang="hu-HU" dirty="0"/>
              <a:t>, </a:t>
            </a:r>
            <a:r>
              <a:rPr lang="hu-HU" altLang="hu-HU" dirty="0" err="1"/>
              <a:t>that</a:t>
            </a:r>
            <a:r>
              <a:rPr lang="hu-HU" altLang="hu-HU" dirty="0"/>
              <a:t> </a:t>
            </a:r>
            <a:r>
              <a:rPr lang="hu-HU" altLang="hu-HU" dirty="0" err="1"/>
              <a:t>four</a:t>
            </a:r>
            <a:r>
              <a:rPr lang="hu-HU" altLang="hu-HU" dirty="0"/>
              <a:t> </a:t>
            </a:r>
            <a:r>
              <a:rPr lang="hu-HU" altLang="hu-HU" dirty="0" err="1">
                <a:hlinkClick r:id="rId6" tooltip="Bodily fluid"/>
              </a:rPr>
              <a:t>bodily</a:t>
            </a:r>
            <a:r>
              <a:rPr lang="hu-HU" altLang="hu-HU" dirty="0">
                <a:hlinkClick r:id="rId6" tooltip="Bodily fluid"/>
              </a:rPr>
              <a:t> </a:t>
            </a:r>
            <a:r>
              <a:rPr lang="hu-HU" altLang="hu-HU" dirty="0" err="1">
                <a:hlinkClick r:id="rId6" tooltip="Bodily fluid"/>
              </a:rPr>
              <a:t>fluids</a:t>
            </a:r>
            <a:r>
              <a:rPr lang="hu-HU" altLang="hu-HU" dirty="0"/>
              <a:t> </a:t>
            </a:r>
            <a:r>
              <a:rPr lang="hu-HU" altLang="hu-HU" dirty="0" err="1"/>
              <a:t>affect</a:t>
            </a:r>
            <a:r>
              <a:rPr lang="hu-HU" altLang="hu-HU" dirty="0"/>
              <a:t> human </a:t>
            </a:r>
            <a:r>
              <a:rPr lang="hu-HU" altLang="hu-HU" dirty="0" err="1">
                <a:hlinkClick r:id="rId7" tooltip="Personality trait"/>
              </a:rPr>
              <a:t>personality</a:t>
            </a:r>
            <a:r>
              <a:rPr lang="hu-HU" altLang="hu-HU" dirty="0">
                <a:hlinkClick r:id="rId7" tooltip="Personality trait"/>
              </a:rPr>
              <a:t> </a:t>
            </a:r>
            <a:r>
              <a:rPr lang="hu-HU" altLang="hu-HU" dirty="0" err="1">
                <a:hlinkClick r:id="rId7" tooltip="Personality trait"/>
              </a:rPr>
              <a:t>traits</a:t>
            </a:r>
            <a:r>
              <a:rPr lang="hu-HU" altLang="hu-HU" dirty="0"/>
              <a:t> and </a:t>
            </a:r>
            <a:r>
              <a:rPr lang="hu-HU" altLang="hu-HU" dirty="0" err="1">
                <a:hlinkClick r:id="rId8" tooltip="Behavior"/>
              </a:rPr>
              <a:t>behaviors</a:t>
            </a:r>
            <a:r>
              <a:rPr lang="hu-HU" altLang="hu-HU" dirty="0"/>
              <a:t>. </a:t>
            </a:r>
          </a:p>
          <a:p>
            <a:r>
              <a:rPr lang="hu-HU" altLang="hu-HU" dirty="0"/>
              <a:t>Human genom projekt 2003-ral lezárult, a Humán </a:t>
            </a:r>
            <a:r>
              <a:rPr lang="hu-HU" altLang="hu-HU" dirty="0" err="1"/>
              <a:t>Mikrobiom</a:t>
            </a:r>
            <a:r>
              <a:rPr lang="hu-HU" altLang="hu-HU" dirty="0"/>
              <a:t> Projekt pedig 2008-cal indult</a:t>
            </a:r>
          </a:p>
          <a:p>
            <a:endParaRPr lang="hu-HU" dirty="0"/>
          </a:p>
        </p:txBody>
      </p:sp>
      <p:sp>
        <p:nvSpPr>
          <p:cNvPr id="4" name="Dia számának helye 3"/>
          <p:cNvSpPr>
            <a:spLocks noGrp="1"/>
          </p:cNvSpPr>
          <p:nvPr>
            <p:ph type="sldNum" sz="quarter" idx="5"/>
          </p:nvPr>
        </p:nvSpPr>
        <p:spPr/>
        <p:txBody>
          <a:bodyPr/>
          <a:lstStyle/>
          <a:p>
            <a:fld id="{31BE9D7C-D10B-4637-B9BD-AECBD208B471}" type="slidenum">
              <a:rPr lang="hu-HU" smtClean="0"/>
              <a:t>2</a:t>
            </a:fld>
            <a:endParaRPr lang="hu-HU"/>
          </a:p>
        </p:txBody>
      </p:sp>
    </p:spTree>
    <p:extLst>
      <p:ext uri="{BB962C8B-B14F-4D97-AF65-F5344CB8AC3E}">
        <p14:creationId xmlns:p14="http://schemas.microsoft.com/office/powerpoint/2010/main" val="830666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r>
              <a:rPr lang="en-US" sz="1800" b="1" i="0" u="none" strike="noStrike" baseline="0" dirty="0">
                <a:latin typeface="URWPalladioL-Bold"/>
              </a:rPr>
              <a:t>Abstract: </a:t>
            </a:r>
            <a:r>
              <a:rPr lang="en-US" sz="1800" b="0" i="0" u="none" strike="noStrike" baseline="0" dirty="0">
                <a:latin typeface="URWPalladioL-Roma"/>
              </a:rPr>
              <a:t>Probiotics are among those products, the use of which is increasing, and they are available</a:t>
            </a:r>
          </a:p>
          <a:p>
            <a:pPr algn="l"/>
            <a:r>
              <a:rPr lang="en-US" sz="1800" b="0" i="0" u="none" strike="noStrike" baseline="0" dirty="0">
                <a:latin typeface="URWPalladioL-Roma"/>
              </a:rPr>
              <a:t>primarily as food/dietary supplements, as well as in the form of medicines. This study aims to</a:t>
            </a:r>
          </a:p>
          <a:p>
            <a:pPr algn="l"/>
            <a:r>
              <a:rPr lang="en-US" sz="1800" b="0" i="0" u="none" strike="noStrike" baseline="0" dirty="0">
                <a:latin typeface="URWPalladioL-Roma"/>
              </a:rPr>
              <a:t>assess the attitudes and practices of health professionals and students of health sciences, give a short</a:t>
            </a:r>
          </a:p>
          <a:p>
            <a:pPr algn="l"/>
            <a:r>
              <a:rPr lang="en-US" sz="1800" b="0" i="0" u="none" strike="noStrike" baseline="0" dirty="0">
                <a:latin typeface="URWPalladioL-Roma"/>
              </a:rPr>
              <a:t>overview of the probiotics currently on the market, and conduct a screening of five food supplements</a:t>
            </a:r>
          </a:p>
          <a:p>
            <a:pPr algn="l"/>
            <a:r>
              <a:rPr lang="en-US" sz="1800" b="0" i="0" u="none" strike="noStrike" baseline="0" dirty="0">
                <a:latin typeface="URWPalladioL-Roma"/>
              </a:rPr>
              <a:t>and one drug with respect to antibiotic resistance. Nearly half of the respondents in our survey state</a:t>
            </a:r>
          </a:p>
          <a:p>
            <a:pPr algn="l"/>
            <a:r>
              <a:rPr lang="en-US" sz="1800" b="0" i="0" u="none" strike="noStrike" baseline="0" dirty="0">
                <a:latin typeface="URWPalladioL-Roma"/>
              </a:rPr>
              <a:t>that probiotics have no side effects, while only 6.3% believe that the use of probiotics can lead to</a:t>
            </a:r>
          </a:p>
          <a:p>
            <a:pPr algn="l"/>
            <a:r>
              <a:rPr lang="en-US" sz="1800" b="0" i="0" u="none" strike="noStrike" baseline="0" dirty="0">
                <a:latin typeface="URWPalladioL-Roma"/>
              </a:rPr>
              <a:t>antibiotic resistance. In addition, more than 40% of the participants throw unused probiotics into</a:t>
            </a:r>
          </a:p>
          <a:p>
            <a:pPr algn="l"/>
            <a:r>
              <a:rPr lang="en-US" sz="1800" b="0" i="0" u="none" strike="noStrike" baseline="0" dirty="0">
                <a:latin typeface="URWPalladioL-Roma"/>
              </a:rPr>
              <a:t>municipal waste. The market analysis results indicate that probiotic products on the Serbian market</a:t>
            </a:r>
          </a:p>
          <a:p>
            <a:pPr algn="l"/>
            <a:r>
              <a:rPr lang="en-US" sz="1800" b="0" i="0" u="none" strike="noStrike" baseline="0" dirty="0">
                <a:latin typeface="URWPalladioL-Roma"/>
              </a:rPr>
              <a:t>have highly variable CFU counts, while the declared health claims cover numerous beneficial health</a:t>
            </a:r>
          </a:p>
          <a:p>
            <a:pPr algn="l"/>
            <a:r>
              <a:rPr lang="en-US" sz="1800" b="0" i="0" u="none" strike="noStrike" baseline="0" dirty="0">
                <a:latin typeface="URWPalladioL-Roma"/>
              </a:rPr>
              <a:t>effects, and they are sometimes even registered as medicines. Lactobacilli are frequently present in</a:t>
            </a:r>
          </a:p>
          <a:p>
            <a:pPr algn="l"/>
            <a:r>
              <a:rPr lang="en-US" sz="1800" b="0" i="0" u="none" strike="noStrike" baseline="0" dirty="0">
                <a:latin typeface="URWPalladioL-Roma"/>
              </a:rPr>
              <a:t>probiotic supplements, and are sold in pharmacies and online. The experimental results showed that</a:t>
            </a:r>
          </a:p>
          <a:p>
            <a:pPr algn="l"/>
            <a:r>
              <a:rPr lang="en-US" sz="1800" b="0" i="0" u="none" strike="noStrike" baseline="0" dirty="0">
                <a:latin typeface="URWPalladioL-Roma"/>
              </a:rPr>
              <a:t>antibiotic resistance is present in different types of lactobacilli in probiotic products. The risk of using</a:t>
            </a:r>
          </a:p>
          <a:p>
            <a:pPr algn="l"/>
            <a:r>
              <a:rPr lang="en-US" sz="1800" b="0" i="0" u="none" strike="noStrike" baseline="0" dirty="0">
                <a:latin typeface="URWPalladioL-Roma"/>
              </a:rPr>
              <a:t>probiotics, regardless of their beneficial health effects, should be taken into account in the future. An</a:t>
            </a:r>
          </a:p>
          <a:p>
            <a:pPr algn="l"/>
            <a:r>
              <a:rPr lang="en-US" sz="1800" b="0" i="0" u="none" strike="noStrike" baseline="0" dirty="0">
                <a:latin typeface="URWPalladioL-Roma"/>
              </a:rPr>
              <a:t>update to the regulations governing probiotics, including a stipulation for antimicrobial resistance</a:t>
            </a:r>
          </a:p>
          <a:p>
            <a:pPr algn="l"/>
            <a:r>
              <a:rPr lang="en-US" sz="1800" b="0" i="0" u="none" strike="noStrike" baseline="0" dirty="0">
                <a:latin typeface="URWPalladioL-Roma"/>
              </a:rPr>
              <a:t>(AMR) testing, should be established, and guidelines for their proper use and disposal put into place.</a:t>
            </a:r>
            <a:endParaRPr lang="hu-HU" dirty="0"/>
          </a:p>
        </p:txBody>
      </p:sp>
      <p:sp>
        <p:nvSpPr>
          <p:cNvPr id="4" name="Dia számának helye 3"/>
          <p:cNvSpPr>
            <a:spLocks noGrp="1"/>
          </p:cNvSpPr>
          <p:nvPr>
            <p:ph type="sldNum" sz="quarter" idx="5"/>
          </p:nvPr>
        </p:nvSpPr>
        <p:spPr/>
        <p:txBody>
          <a:bodyPr/>
          <a:lstStyle/>
          <a:p>
            <a:fld id="{31BE9D7C-D10B-4637-B9BD-AECBD208B471}" type="slidenum">
              <a:rPr lang="hu-HU" smtClean="0"/>
              <a:t>20</a:t>
            </a:fld>
            <a:endParaRPr lang="hu-HU"/>
          </a:p>
        </p:txBody>
      </p:sp>
    </p:spTree>
    <p:extLst>
      <p:ext uri="{BB962C8B-B14F-4D97-AF65-F5344CB8AC3E}">
        <p14:creationId xmlns:p14="http://schemas.microsoft.com/office/powerpoint/2010/main" val="386520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324DE-16C7-9644-DD8C-AC9593B7B5D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FE4799C-4DBB-CBAC-B666-03837FB7F64E}"/>
              </a:ext>
            </a:extLst>
          </p:cNvPr>
          <p:cNvSpPr>
            <a:spLocks noGrp="1" noChangeArrowheads="1"/>
          </p:cNvSpPr>
          <p:nvPr>
            <p:ph type="sldNum" sz="quarter" idx="5"/>
          </p:nvPr>
        </p:nvSpPr>
        <p:spPr>
          <a:ln/>
        </p:spPr>
        <p:txBody>
          <a:bodyPr/>
          <a:lstStyle/>
          <a:p>
            <a:fld id="{E69DF171-70D0-4D3C-922A-FA06C97E0401}" type="slidenum">
              <a:rPr lang="hu-HU" altLang="hu-HU"/>
              <a:pPr/>
              <a:t>21</a:t>
            </a:fld>
            <a:endParaRPr lang="hu-HU" altLang="hu-HU"/>
          </a:p>
        </p:txBody>
      </p:sp>
      <p:sp>
        <p:nvSpPr>
          <p:cNvPr id="66562" name="Rectangle 2">
            <a:extLst>
              <a:ext uri="{FF2B5EF4-FFF2-40B4-BE49-F238E27FC236}">
                <a16:creationId xmlns:a16="http://schemas.microsoft.com/office/drawing/2014/main" id="{DE60005E-A397-F50E-DCA3-92B317487EF3}"/>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3A1D114-6D75-F29E-0A29-E419FC48FE33}"/>
              </a:ext>
            </a:extLst>
          </p:cNvPr>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265700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059E4E-A0BF-FD93-0EC1-C3959867DD2E}"/>
              </a:ext>
            </a:extLst>
          </p:cNvPr>
          <p:cNvSpPr>
            <a:spLocks noGrp="1" noChangeArrowheads="1"/>
          </p:cNvSpPr>
          <p:nvPr>
            <p:ph type="sldNum" sz="quarter" idx="5"/>
          </p:nvPr>
        </p:nvSpPr>
        <p:spPr>
          <a:ln/>
        </p:spPr>
        <p:txBody>
          <a:bodyPr/>
          <a:lstStyle/>
          <a:p>
            <a:fld id="{E69DF171-70D0-4D3C-922A-FA06C97E0401}" type="slidenum">
              <a:rPr lang="hu-HU" altLang="hu-HU"/>
              <a:pPr/>
              <a:t>24</a:t>
            </a:fld>
            <a:endParaRPr lang="hu-HU" altLang="hu-HU"/>
          </a:p>
        </p:txBody>
      </p:sp>
      <p:sp>
        <p:nvSpPr>
          <p:cNvPr id="66562" name="Rectangle 2">
            <a:extLst>
              <a:ext uri="{FF2B5EF4-FFF2-40B4-BE49-F238E27FC236}">
                <a16:creationId xmlns:a16="http://schemas.microsoft.com/office/drawing/2014/main" id="{2032B08F-3AD2-A123-6E22-061CC9DFA3EF}"/>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4EED85F-12E7-71E8-9C4A-4A4E5E4A8D54}"/>
              </a:ext>
            </a:extLst>
          </p:cNvPr>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1005299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3C5BF43-769F-0B42-14BE-2304CDC1F1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D14E7C-74D3-47FA-8C42-B39F685B3404}" type="slidenum">
              <a:rPr lang="hu-HU" altLang="hu-HU" smtClean="0"/>
              <a:pPr/>
              <a:t>27</a:t>
            </a:fld>
            <a:endParaRPr lang="hu-HU" altLang="hu-HU"/>
          </a:p>
        </p:txBody>
      </p:sp>
      <p:sp>
        <p:nvSpPr>
          <p:cNvPr id="30723" name="Rectangle 2">
            <a:extLst>
              <a:ext uri="{FF2B5EF4-FFF2-40B4-BE49-F238E27FC236}">
                <a16:creationId xmlns:a16="http://schemas.microsoft.com/office/drawing/2014/main" id="{0FB9779B-8AFC-AF93-8417-BF46248B0F71}"/>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E8665BD9-72F2-56EB-451C-CD1C7C40EF8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hu-HU" altLang="hu-HU" sz="1000" dirty="0"/>
              <a:t>Harvard diákjai 6 férfi 4 nő. </a:t>
            </a:r>
            <a:r>
              <a:rPr lang="hu-HU" altLang="hu-HU" sz="1000" dirty="0" err="1"/>
              <a:t>NAture</a:t>
            </a:r>
            <a:r>
              <a:rPr lang="hu-HU" altLang="hu-HU" sz="1000" dirty="0"/>
              <a:t> cikk. </a:t>
            </a:r>
            <a:r>
              <a:rPr lang="hu-HU" altLang="hu-HU" sz="1000" dirty="0" err="1"/>
              <a:t>Each</a:t>
            </a:r>
            <a:r>
              <a:rPr lang="hu-HU" altLang="hu-HU" sz="1000" dirty="0"/>
              <a:t> </a:t>
            </a:r>
            <a:r>
              <a:rPr lang="hu-HU" altLang="hu-HU" sz="1000" dirty="0" err="1"/>
              <a:t>diet</a:t>
            </a:r>
            <a:r>
              <a:rPr lang="hu-HU" altLang="hu-HU" sz="1000" dirty="0"/>
              <a:t> </a:t>
            </a:r>
            <a:r>
              <a:rPr lang="hu-HU" altLang="hu-HU" sz="1000" dirty="0" err="1"/>
              <a:t>was</a:t>
            </a:r>
            <a:r>
              <a:rPr lang="hu-HU" altLang="hu-HU" sz="1000" dirty="0"/>
              <a:t> </a:t>
            </a:r>
            <a:r>
              <a:rPr lang="hu-HU" altLang="hu-HU" sz="1000" dirty="0" err="1"/>
              <a:t>consumed</a:t>
            </a:r>
            <a:r>
              <a:rPr lang="hu-HU" altLang="hu-HU" sz="1000" dirty="0"/>
              <a:t> </a:t>
            </a:r>
            <a:r>
              <a:rPr lang="hu-HU" altLang="hu-HU" sz="1000" i="1" dirty="0"/>
              <a:t>ad libitum </a:t>
            </a:r>
            <a:r>
              <a:rPr lang="hu-HU" altLang="hu-HU" sz="1000" dirty="0" err="1"/>
              <a:t>for</a:t>
            </a:r>
            <a:r>
              <a:rPr lang="hu-HU" altLang="hu-HU" sz="1000" dirty="0"/>
              <a:t> </a:t>
            </a:r>
            <a:r>
              <a:rPr lang="hu-HU" altLang="hu-HU" sz="1000" dirty="0" err="1"/>
              <a:t>five</a:t>
            </a:r>
            <a:r>
              <a:rPr lang="hu-HU" altLang="hu-HU" sz="1000" dirty="0"/>
              <a:t> </a:t>
            </a:r>
            <a:r>
              <a:rPr lang="hu-HU" altLang="hu-HU" sz="1000" dirty="0" err="1"/>
              <a:t>consecutive</a:t>
            </a:r>
            <a:r>
              <a:rPr lang="hu-HU" altLang="hu-HU" sz="1000" dirty="0"/>
              <a:t> </a:t>
            </a:r>
            <a:r>
              <a:rPr lang="hu-HU" altLang="hu-HU" sz="1000" dirty="0" err="1"/>
              <a:t>days</a:t>
            </a:r>
            <a:r>
              <a:rPr lang="hu-HU" altLang="hu-HU" sz="1000" dirty="0"/>
              <a:t> </a:t>
            </a:r>
            <a:r>
              <a:rPr lang="hu-HU" altLang="hu-HU" sz="1000" dirty="0" err="1"/>
              <a:t>by</a:t>
            </a:r>
            <a:r>
              <a:rPr lang="hu-HU" altLang="hu-HU" sz="1000" dirty="0"/>
              <a:t> </a:t>
            </a:r>
            <a:r>
              <a:rPr lang="hu-HU" altLang="hu-HU" sz="1000" dirty="0" err="1"/>
              <a:t>six</a:t>
            </a:r>
            <a:r>
              <a:rPr lang="hu-HU" altLang="hu-HU" sz="1000" dirty="0"/>
              <a:t> </a:t>
            </a:r>
            <a:r>
              <a:rPr lang="hu-HU" altLang="hu-HU" sz="1000" dirty="0" err="1"/>
              <a:t>male</a:t>
            </a:r>
            <a:r>
              <a:rPr lang="hu-HU" altLang="hu-HU" sz="1000" dirty="0"/>
              <a:t> and </a:t>
            </a:r>
            <a:r>
              <a:rPr lang="hu-HU" altLang="hu-HU" sz="1000" dirty="0" err="1"/>
              <a:t>four</a:t>
            </a:r>
            <a:r>
              <a:rPr lang="hu-HU" altLang="hu-HU" sz="1000" dirty="0"/>
              <a:t> </a:t>
            </a:r>
            <a:r>
              <a:rPr lang="hu-HU" altLang="hu-HU" sz="1000" dirty="0" err="1"/>
              <a:t>female</a:t>
            </a:r>
            <a:r>
              <a:rPr lang="hu-HU" altLang="hu-HU" sz="1000" dirty="0"/>
              <a:t>. </a:t>
            </a:r>
            <a:r>
              <a:rPr lang="hu-HU" altLang="hu-HU" sz="1000" dirty="0" err="1"/>
              <a:t>We</a:t>
            </a:r>
            <a:r>
              <a:rPr lang="hu-HU" altLang="hu-HU" sz="1000" dirty="0"/>
              <a:t> </a:t>
            </a:r>
            <a:r>
              <a:rPr lang="hu-HU" altLang="hu-HU" sz="1000" dirty="0" err="1"/>
              <a:t>prepared</a:t>
            </a:r>
            <a:r>
              <a:rPr lang="hu-HU" altLang="hu-HU" sz="1000" dirty="0"/>
              <a:t> </a:t>
            </a:r>
            <a:r>
              <a:rPr lang="hu-HU" altLang="hu-HU" sz="1000" dirty="0" err="1"/>
              <a:t>two</a:t>
            </a:r>
            <a:r>
              <a:rPr lang="hu-HU" altLang="hu-HU" sz="1000" dirty="0"/>
              <a:t> </a:t>
            </a:r>
            <a:r>
              <a:rPr lang="hu-HU" altLang="hu-HU" sz="1000" dirty="0" err="1"/>
              <a:t>diets</a:t>
            </a:r>
            <a:r>
              <a:rPr lang="hu-HU" altLang="hu-HU" sz="1000" dirty="0"/>
              <a:t> </a:t>
            </a:r>
            <a:r>
              <a:rPr lang="hu-HU" altLang="hu-HU" sz="1000" dirty="0" err="1"/>
              <a:t>that</a:t>
            </a:r>
            <a:r>
              <a:rPr lang="hu-HU" altLang="hu-HU" sz="1000" dirty="0"/>
              <a:t> </a:t>
            </a:r>
            <a:r>
              <a:rPr lang="hu-HU" altLang="hu-HU" sz="1000" dirty="0" err="1"/>
              <a:t>varied</a:t>
            </a:r>
            <a:r>
              <a:rPr lang="hu-HU" altLang="hu-HU" sz="1000" dirty="0"/>
              <a:t> </a:t>
            </a:r>
            <a:r>
              <a:rPr lang="hu-HU" altLang="hu-HU" sz="1000" dirty="0" err="1"/>
              <a:t>according</a:t>
            </a:r>
            <a:r>
              <a:rPr lang="hu-HU" altLang="hu-HU" sz="1000" dirty="0"/>
              <a:t> </a:t>
            </a:r>
            <a:r>
              <a:rPr lang="hu-HU" altLang="hu-HU" sz="1000" dirty="0" err="1"/>
              <a:t>to</a:t>
            </a:r>
            <a:r>
              <a:rPr lang="hu-HU" altLang="hu-HU" sz="1000" dirty="0"/>
              <a:t> </a:t>
            </a:r>
            <a:r>
              <a:rPr lang="hu-HU" altLang="hu-HU" sz="1000" dirty="0" err="1"/>
              <a:t>their</a:t>
            </a:r>
            <a:r>
              <a:rPr lang="hu-HU" altLang="hu-HU" sz="1000" dirty="0"/>
              <a:t> </a:t>
            </a:r>
            <a:r>
              <a:rPr lang="hu-HU" altLang="hu-HU" sz="1000" dirty="0" err="1"/>
              <a:t>primary</a:t>
            </a:r>
            <a:r>
              <a:rPr lang="hu-HU" altLang="hu-HU" sz="1000" dirty="0"/>
              <a:t> </a:t>
            </a:r>
            <a:r>
              <a:rPr lang="hu-HU" altLang="hu-HU" sz="1000" dirty="0" err="1"/>
              <a:t>food</a:t>
            </a:r>
            <a:r>
              <a:rPr lang="hu-HU" altLang="hu-HU" sz="1000" dirty="0"/>
              <a:t> </a:t>
            </a:r>
            <a:r>
              <a:rPr lang="hu-HU" altLang="hu-HU" sz="1000" dirty="0" err="1"/>
              <a:t>source</a:t>
            </a:r>
            <a:r>
              <a:rPr lang="hu-HU" altLang="hu-HU" sz="1000" dirty="0"/>
              <a:t>: a “</a:t>
            </a:r>
            <a:r>
              <a:rPr lang="hu-HU" altLang="hu-HU" sz="1000" dirty="0" err="1"/>
              <a:t>plant-based</a:t>
            </a:r>
            <a:r>
              <a:rPr lang="hu-HU" altLang="hu-HU" sz="1000" dirty="0"/>
              <a:t> </a:t>
            </a:r>
            <a:r>
              <a:rPr lang="hu-HU" altLang="hu-HU" sz="1000" dirty="0" err="1"/>
              <a:t>diet</a:t>
            </a:r>
            <a:r>
              <a:rPr lang="hu-HU" altLang="hu-HU" sz="1000" dirty="0"/>
              <a:t>”, </a:t>
            </a:r>
            <a:r>
              <a:rPr lang="hu-HU" altLang="hu-HU" sz="1000" dirty="0" err="1"/>
              <a:t>which</a:t>
            </a:r>
            <a:r>
              <a:rPr lang="hu-HU" altLang="hu-HU" sz="1000" dirty="0"/>
              <a:t> </a:t>
            </a:r>
            <a:r>
              <a:rPr lang="hu-HU" altLang="hu-HU" sz="1000" dirty="0" err="1"/>
              <a:t>was</a:t>
            </a:r>
            <a:r>
              <a:rPr lang="hu-HU" altLang="hu-HU" sz="1000" dirty="0"/>
              <a:t> </a:t>
            </a:r>
            <a:r>
              <a:rPr lang="hu-HU" altLang="hu-HU" sz="1000" dirty="0" err="1"/>
              <a:t>rich</a:t>
            </a:r>
            <a:r>
              <a:rPr lang="hu-HU" altLang="hu-HU" sz="1000" dirty="0"/>
              <a:t> in </a:t>
            </a:r>
            <a:r>
              <a:rPr lang="hu-HU" altLang="hu-HU" sz="1000" dirty="0" err="1"/>
              <a:t>grains</a:t>
            </a:r>
            <a:r>
              <a:rPr lang="hu-HU" altLang="hu-HU" sz="1000" dirty="0"/>
              <a:t>, </a:t>
            </a:r>
            <a:r>
              <a:rPr lang="hu-HU" altLang="hu-HU" sz="1000" dirty="0" err="1"/>
              <a:t>legumes</a:t>
            </a:r>
            <a:r>
              <a:rPr lang="hu-HU" altLang="hu-HU" sz="1000" dirty="0"/>
              <a:t>, </a:t>
            </a:r>
            <a:r>
              <a:rPr lang="hu-HU" altLang="hu-HU" sz="1000" dirty="0" err="1"/>
              <a:t>fruits</a:t>
            </a:r>
            <a:r>
              <a:rPr lang="hu-HU" altLang="hu-HU" sz="1000" dirty="0"/>
              <a:t>, and </a:t>
            </a:r>
            <a:r>
              <a:rPr lang="hu-HU" altLang="hu-HU" sz="1000" dirty="0" err="1"/>
              <a:t>vegetables</a:t>
            </a:r>
            <a:r>
              <a:rPr lang="hu-HU" altLang="hu-HU" sz="1000" dirty="0"/>
              <a:t>; and an “</a:t>
            </a:r>
            <a:r>
              <a:rPr lang="hu-HU" altLang="hu-HU" sz="1000" dirty="0" err="1"/>
              <a:t>animal-based</a:t>
            </a:r>
            <a:r>
              <a:rPr lang="hu-HU" altLang="hu-HU" sz="1000" dirty="0"/>
              <a:t> </a:t>
            </a:r>
            <a:r>
              <a:rPr lang="hu-HU" altLang="hu-HU" sz="1000" dirty="0" err="1"/>
              <a:t>diet</a:t>
            </a:r>
            <a:r>
              <a:rPr lang="hu-HU" altLang="hu-HU" sz="1000" dirty="0"/>
              <a:t>”, </a:t>
            </a:r>
            <a:r>
              <a:rPr lang="hu-HU" altLang="hu-HU" sz="1000" dirty="0" err="1"/>
              <a:t>which</a:t>
            </a:r>
            <a:r>
              <a:rPr lang="hu-HU" altLang="hu-HU" sz="1000" dirty="0"/>
              <a:t> </a:t>
            </a:r>
            <a:r>
              <a:rPr lang="hu-HU" altLang="hu-HU" sz="1000" dirty="0" err="1"/>
              <a:t>was</a:t>
            </a:r>
            <a:r>
              <a:rPr lang="hu-HU" altLang="hu-HU" sz="1000" dirty="0"/>
              <a:t> </a:t>
            </a:r>
            <a:r>
              <a:rPr lang="hu-HU" altLang="hu-HU" sz="1000" dirty="0" err="1"/>
              <a:t>composed</a:t>
            </a:r>
            <a:r>
              <a:rPr lang="hu-HU" altLang="hu-HU" sz="1000" dirty="0"/>
              <a:t> of </a:t>
            </a:r>
            <a:r>
              <a:rPr lang="hu-HU" altLang="hu-HU" sz="1000" dirty="0" err="1"/>
              <a:t>meats</a:t>
            </a:r>
            <a:r>
              <a:rPr lang="hu-HU" altLang="hu-HU" sz="1000" dirty="0"/>
              <a:t>, </a:t>
            </a:r>
            <a:r>
              <a:rPr lang="hu-HU" altLang="hu-HU" sz="1000" dirty="0" err="1"/>
              <a:t>eggs</a:t>
            </a:r>
            <a:r>
              <a:rPr lang="hu-HU" altLang="hu-HU" sz="1000" dirty="0"/>
              <a:t>, and </a:t>
            </a:r>
            <a:r>
              <a:rPr lang="hu-HU" altLang="hu-HU" sz="1000" dirty="0" err="1"/>
              <a:t>cheeses</a:t>
            </a:r>
            <a:r>
              <a:rPr lang="hu-HU" altLang="hu-HU" sz="1000" dirty="0"/>
              <a:t> </a:t>
            </a:r>
          </a:p>
          <a:p>
            <a:pPr eaLnBrk="1" hangingPunct="1">
              <a:lnSpc>
                <a:spcPct val="90000"/>
              </a:lnSpc>
            </a:pPr>
            <a:r>
              <a:rPr lang="hu-HU" altLang="hu-HU" sz="1000" b="1" dirty="0" err="1"/>
              <a:t>Alpha</a:t>
            </a:r>
            <a:r>
              <a:rPr lang="hu-HU" altLang="hu-HU" sz="1000" b="1" dirty="0"/>
              <a:t> </a:t>
            </a:r>
            <a:r>
              <a:rPr lang="hu-HU" altLang="hu-HU" sz="1000" b="1" dirty="0" err="1"/>
              <a:t>diversity</a:t>
            </a:r>
            <a:endParaRPr lang="hu-HU" altLang="hu-HU" sz="1000" b="1" dirty="0"/>
          </a:p>
          <a:p>
            <a:pPr eaLnBrk="1" hangingPunct="1">
              <a:lnSpc>
                <a:spcPct val="90000"/>
              </a:lnSpc>
            </a:pPr>
            <a:r>
              <a:rPr lang="hu-HU" altLang="hu-HU" sz="1000" dirty="0"/>
              <a:t>species </a:t>
            </a:r>
            <a:r>
              <a:rPr lang="hu-HU" altLang="hu-HU" sz="1000" dirty="0" err="1"/>
              <a:t>richness</a:t>
            </a:r>
            <a:r>
              <a:rPr lang="hu-HU" altLang="hu-HU" sz="1000" dirty="0"/>
              <a:t> (</a:t>
            </a:r>
            <a:r>
              <a:rPr lang="hu-HU" altLang="hu-HU" sz="1000" dirty="0" err="1"/>
              <a:t>number</a:t>
            </a:r>
            <a:r>
              <a:rPr lang="hu-HU" altLang="hu-HU" sz="1000" dirty="0"/>
              <a:t> of taxa) </a:t>
            </a:r>
            <a:r>
              <a:rPr lang="hu-HU" altLang="hu-HU" sz="1000" dirty="0" err="1"/>
              <a:t>within</a:t>
            </a:r>
            <a:r>
              <a:rPr lang="hu-HU" altLang="hu-HU" sz="1000" dirty="0"/>
              <a:t> a </a:t>
            </a:r>
            <a:r>
              <a:rPr lang="hu-HU" altLang="hu-HU" sz="1000" dirty="0" err="1"/>
              <a:t>single</a:t>
            </a:r>
            <a:r>
              <a:rPr lang="hu-HU" altLang="hu-HU" sz="1000" dirty="0"/>
              <a:t> </a:t>
            </a:r>
            <a:r>
              <a:rPr lang="hu-HU" altLang="hu-HU" sz="1000" dirty="0" err="1"/>
              <a:t>microbial</a:t>
            </a:r>
            <a:r>
              <a:rPr lang="hu-HU" altLang="hu-HU" sz="1000" dirty="0"/>
              <a:t> </a:t>
            </a:r>
            <a:r>
              <a:rPr lang="hu-HU" altLang="hu-HU" sz="1000" dirty="0" err="1"/>
              <a:t>ecosystem</a:t>
            </a:r>
            <a:r>
              <a:rPr lang="hu-HU" altLang="hu-HU" sz="1000" dirty="0"/>
              <a:t>.</a:t>
            </a:r>
            <a:endParaRPr lang="hu-HU" altLang="hu-HU" sz="1000" i="1" dirty="0"/>
          </a:p>
          <a:p>
            <a:pPr eaLnBrk="1" hangingPunct="1">
              <a:lnSpc>
                <a:spcPct val="90000"/>
              </a:lnSpc>
            </a:pPr>
            <a:r>
              <a:rPr lang="hu-HU" altLang="hu-HU" sz="1000" i="1" dirty="0" err="1"/>
              <a:t>How</a:t>
            </a:r>
            <a:r>
              <a:rPr lang="hu-HU" altLang="hu-HU" sz="1000" i="1" dirty="0"/>
              <a:t> </a:t>
            </a:r>
            <a:r>
              <a:rPr lang="hu-HU" altLang="hu-HU" sz="1000" i="1" dirty="0" err="1"/>
              <a:t>many</a:t>
            </a:r>
            <a:r>
              <a:rPr lang="hu-HU" altLang="hu-HU" sz="1000" i="1" dirty="0"/>
              <a:t> </a:t>
            </a:r>
            <a:r>
              <a:rPr lang="hu-HU" altLang="hu-HU" sz="1000" i="1" dirty="0" err="1"/>
              <a:t>different</a:t>
            </a:r>
            <a:r>
              <a:rPr lang="hu-HU" altLang="hu-HU" sz="1000" i="1" dirty="0"/>
              <a:t> </a:t>
            </a:r>
            <a:r>
              <a:rPr lang="hu-HU" altLang="hu-HU" sz="1000" i="1" dirty="0" err="1"/>
              <a:t>microbial</a:t>
            </a:r>
            <a:r>
              <a:rPr lang="hu-HU" altLang="hu-HU" sz="1000" i="1" dirty="0"/>
              <a:t> species </a:t>
            </a:r>
            <a:r>
              <a:rPr lang="hu-HU" altLang="hu-HU" sz="1000" i="1" dirty="0" err="1"/>
              <a:t>could</a:t>
            </a:r>
            <a:r>
              <a:rPr lang="hu-HU" altLang="hu-HU" sz="1000" i="1" dirty="0"/>
              <a:t> be </a:t>
            </a:r>
            <a:r>
              <a:rPr lang="hu-HU" altLang="hu-HU" sz="1000" i="1" dirty="0" err="1"/>
              <a:t>detected</a:t>
            </a:r>
            <a:r>
              <a:rPr lang="hu-HU" altLang="hu-HU" sz="1000" i="1" dirty="0"/>
              <a:t> in </a:t>
            </a:r>
            <a:r>
              <a:rPr lang="hu-HU" altLang="hu-HU" sz="1000" i="1" dirty="0" err="1"/>
              <a:t>one</a:t>
            </a:r>
            <a:r>
              <a:rPr lang="hu-HU" altLang="hu-HU" sz="1000" i="1" dirty="0"/>
              <a:t> </a:t>
            </a:r>
            <a:r>
              <a:rPr lang="hu-HU" altLang="hu-HU" sz="1000" i="1" dirty="0" err="1"/>
              <a:t>sample</a:t>
            </a:r>
            <a:r>
              <a:rPr lang="hu-HU" altLang="hu-HU" sz="1000" i="1" dirty="0"/>
              <a:t>?</a:t>
            </a:r>
            <a:br>
              <a:rPr lang="hu-HU" altLang="hu-HU" sz="1000" dirty="0"/>
            </a:br>
            <a:r>
              <a:rPr lang="hu-HU" altLang="hu-HU" sz="1000" b="1" dirty="0" err="1"/>
              <a:t>Beta</a:t>
            </a:r>
            <a:r>
              <a:rPr lang="hu-HU" altLang="hu-HU" sz="1000" b="1" dirty="0"/>
              <a:t> </a:t>
            </a:r>
            <a:r>
              <a:rPr lang="hu-HU" altLang="hu-HU" sz="1000" b="1" dirty="0" err="1"/>
              <a:t>diversity</a:t>
            </a:r>
            <a:endParaRPr lang="hu-HU" altLang="hu-HU" sz="1000" b="1" dirty="0"/>
          </a:p>
          <a:p>
            <a:pPr eaLnBrk="1" hangingPunct="1">
              <a:lnSpc>
                <a:spcPct val="90000"/>
              </a:lnSpc>
            </a:pPr>
            <a:r>
              <a:rPr lang="hu-HU" altLang="hu-HU" sz="1000" dirty="0" err="1"/>
              <a:t>diversity</a:t>
            </a:r>
            <a:r>
              <a:rPr lang="hu-HU" altLang="hu-HU" sz="1000" dirty="0"/>
              <a:t> in </a:t>
            </a:r>
            <a:r>
              <a:rPr lang="hu-HU" altLang="hu-HU" sz="1000" dirty="0" err="1"/>
              <a:t>microbial</a:t>
            </a:r>
            <a:r>
              <a:rPr lang="hu-HU" altLang="hu-HU" sz="1000" dirty="0"/>
              <a:t> </a:t>
            </a:r>
            <a:r>
              <a:rPr lang="hu-HU" altLang="hu-HU" sz="1000" dirty="0" err="1"/>
              <a:t>community</a:t>
            </a:r>
            <a:r>
              <a:rPr lang="hu-HU" altLang="hu-HU" sz="1000" dirty="0"/>
              <a:t> </a:t>
            </a:r>
            <a:r>
              <a:rPr lang="hu-HU" altLang="hu-HU" sz="1000" dirty="0" err="1"/>
              <a:t>between</a:t>
            </a:r>
            <a:r>
              <a:rPr lang="hu-HU" altLang="hu-HU" sz="1000" dirty="0"/>
              <a:t> </a:t>
            </a:r>
            <a:r>
              <a:rPr lang="hu-HU" altLang="hu-HU" sz="1000" dirty="0" err="1"/>
              <a:t>different</a:t>
            </a:r>
            <a:r>
              <a:rPr lang="hu-HU" altLang="hu-HU" sz="1000" dirty="0"/>
              <a:t> </a:t>
            </a:r>
            <a:r>
              <a:rPr lang="hu-HU" altLang="hu-HU" sz="1000" dirty="0" err="1"/>
              <a:t>environments</a:t>
            </a:r>
            <a:r>
              <a:rPr lang="hu-HU" altLang="hu-HU" sz="1000" dirty="0"/>
              <a:t> (</a:t>
            </a:r>
            <a:r>
              <a:rPr lang="hu-HU" altLang="hu-HU" sz="1000" dirty="0" err="1"/>
              <a:t>difference</a:t>
            </a:r>
            <a:r>
              <a:rPr lang="hu-HU" altLang="hu-HU" sz="1000" dirty="0"/>
              <a:t> in </a:t>
            </a:r>
            <a:r>
              <a:rPr lang="hu-HU" altLang="hu-HU" sz="1000" dirty="0" err="1"/>
              <a:t>taxonomic</a:t>
            </a:r>
            <a:r>
              <a:rPr lang="hu-HU" altLang="hu-HU" sz="1000" dirty="0"/>
              <a:t> </a:t>
            </a:r>
            <a:r>
              <a:rPr lang="hu-HU" altLang="hu-HU" sz="1000" dirty="0" err="1"/>
              <a:t>abundance</a:t>
            </a:r>
            <a:r>
              <a:rPr lang="hu-HU" altLang="hu-HU" sz="1000" dirty="0"/>
              <a:t> </a:t>
            </a:r>
            <a:r>
              <a:rPr lang="hu-HU" altLang="hu-HU" sz="1000" dirty="0" err="1"/>
              <a:t>profiles</a:t>
            </a:r>
            <a:r>
              <a:rPr lang="hu-HU" altLang="hu-HU" sz="1000" dirty="0"/>
              <a:t> </a:t>
            </a:r>
            <a:r>
              <a:rPr lang="hu-HU" altLang="hu-HU" sz="1000" dirty="0" err="1"/>
              <a:t>from</a:t>
            </a:r>
            <a:r>
              <a:rPr lang="hu-HU" altLang="hu-HU" sz="1000" dirty="0"/>
              <a:t> </a:t>
            </a:r>
            <a:r>
              <a:rPr lang="hu-HU" altLang="hu-HU" sz="1000" dirty="0" err="1"/>
              <a:t>different</a:t>
            </a:r>
            <a:r>
              <a:rPr lang="hu-HU" altLang="hu-HU" sz="1000" dirty="0"/>
              <a:t> </a:t>
            </a:r>
            <a:r>
              <a:rPr lang="hu-HU" altLang="hu-HU" sz="1000" dirty="0" err="1"/>
              <a:t>samples</a:t>
            </a:r>
            <a:r>
              <a:rPr lang="hu-HU" altLang="hu-HU" sz="1000" dirty="0"/>
              <a:t>).</a:t>
            </a:r>
            <a:endParaRPr lang="hu-HU" altLang="hu-HU" sz="1000" i="1" dirty="0"/>
          </a:p>
          <a:p>
            <a:pPr eaLnBrk="1" hangingPunct="1">
              <a:lnSpc>
                <a:spcPct val="90000"/>
              </a:lnSpc>
            </a:pPr>
            <a:r>
              <a:rPr lang="hu-HU" altLang="hu-HU" sz="1000" i="1" dirty="0" err="1"/>
              <a:t>How</a:t>
            </a:r>
            <a:r>
              <a:rPr lang="hu-HU" altLang="hu-HU" sz="1000" i="1" dirty="0"/>
              <a:t> </a:t>
            </a:r>
            <a:r>
              <a:rPr lang="hu-HU" altLang="hu-HU" sz="1000" i="1" dirty="0" err="1"/>
              <a:t>different</a:t>
            </a:r>
            <a:r>
              <a:rPr lang="hu-HU" altLang="hu-HU" sz="1000" i="1" dirty="0"/>
              <a:t> is </a:t>
            </a:r>
            <a:r>
              <a:rPr lang="hu-HU" altLang="hu-HU" sz="1000" i="1" dirty="0" err="1"/>
              <a:t>the</a:t>
            </a:r>
            <a:r>
              <a:rPr lang="hu-HU" altLang="hu-HU" sz="1000" i="1" dirty="0"/>
              <a:t> </a:t>
            </a:r>
            <a:r>
              <a:rPr lang="hu-HU" altLang="hu-HU" sz="1000" i="1" dirty="0" err="1"/>
              <a:t>microbial</a:t>
            </a:r>
            <a:r>
              <a:rPr lang="hu-HU" altLang="hu-HU" sz="1000" i="1" dirty="0"/>
              <a:t> </a:t>
            </a:r>
            <a:r>
              <a:rPr lang="hu-HU" altLang="hu-HU" sz="1000" i="1" dirty="0" err="1"/>
              <a:t>composition</a:t>
            </a:r>
            <a:r>
              <a:rPr lang="hu-HU" altLang="hu-HU" sz="1000" i="1" dirty="0"/>
              <a:t> in </a:t>
            </a:r>
            <a:r>
              <a:rPr lang="hu-HU" altLang="hu-HU" sz="1000" i="1" dirty="0" err="1"/>
              <a:t>one</a:t>
            </a:r>
            <a:r>
              <a:rPr lang="hu-HU" altLang="hu-HU" sz="1000" i="1" dirty="0"/>
              <a:t> </a:t>
            </a:r>
            <a:r>
              <a:rPr lang="hu-HU" altLang="hu-HU" sz="1000" i="1" dirty="0" err="1"/>
              <a:t>environment</a:t>
            </a:r>
            <a:r>
              <a:rPr lang="hu-HU" altLang="hu-HU" sz="1000" i="1" dirty="0"/>
              <a:t> </a:t>
            </a:r>
            <a:r>
              <a:rPr lang="hu-HU" altLang="hu-HU" sz="1000" i="1" dirty="0" err="1"/>
              <a:t>compared</a:t>
            </a:r>
            <a:r>
              <a:rPr lang="hu-HU" altLang="hu-HU" sz="1000" i="1" dirty="0"/>
              <a:t> </a:t>
            </a:r>
            <a:r>
              <a:rPr lang="hu-HU" altLang="hu-HU" sz="1000" i="1" dirty="0" err="1"/>
              <a:t>to</a:t>
            </a:r>
            <a:r>
              <a:rPr lang="hu-HU" altLang="hu-HU" sz="1000" i="1" dirty="0"/>
              <a:t> </a:t>
            </a:r>
            <a:r>
              <a:rPr lang="hu-HU" altLang="hu-HU" sz="1000" i="1" dirty="0" err="1"/>
              <a:t>another</a:t>
            </a:r>
            <a:r>
              <a:rPr lang="hu-HU" altLang="hu-HU" sz="1000" i="1" dirty="0"/>
              <a:t>?</a:t>
            </a:r>
          </a:p>
          <a:p>
            <a:pPr eaLnBrk="1" hangingPunct="1">
              <a:lnSpc>
                <a:spcPct val="90000"/>
              </a:lnSpc>
            </a:pPr>
            <a:r>
              <a:rPr lang="hu-HU" altLang="hu-HU" sz="1000" dirty="0"/>
              <a:t>The </a:t>
            </a:r>
            <a:r>
              <a:rPr lang="hu-HU" altLang="hu-HU" sz="1000" dirty="0" err="1"/>
              <a:t>animal-based</a:t>
            </a:r>
            <a:r>
              <a:rPr lang="hu-HU" altLang="hu-HU" sz="1000" dirty="0"/>
              <a:t> </a:t>
            </a:r>
            <a:r>
              <a:rPr lang="hu-HU" altLang="hu-HU" sz="1000" dirty="0" err="1"/>
              <a:t>diet</a:t>
            </a:r>
            <a:r>
              <a:rPr lang="hu-HU" altLang="hu-HU" sz="1000" dirty="0"/>
              <a:t> </a:t>
            </a:r>
            <a:r>
              <a:rPr lang="hu-HU" altLang="hu-HU" sz="1000" dirty="0" err="1"/>
              <a:t>increased</a:t>
            </a:r>
            <a:r>
              <a:rPr lang="hu-HU" altLang="hu-HU" sz="1000" dirty="0"/>
              <a:t> </a:t>
            </a:r>
            <a:r>
              <a:rPr lang="hu-HU" altLang="hu-HU" sz="1000" dirty="0" err="1"/>
              <a:t>the</a:t>
            </a:r>
            <a:r>
              <a:rPr lang="hu-HU" altLang="hu-HU" sz="1000" dirty="0"/>
              <a:t> </a:t>
            </a:r>
            <a:r>
              <a:rPr lang="hu-HU" altLang="hu-HU" sz="1000" dirty="0" err="1"/>
              <a:t>abundance</a:t>
            </a:r>
            <a:r>
              <a:rPr lang="hu-HU" altLang="hu-HU" sz="1000" dirty="0"/>
              <a:t> of </a:t>
            </a:r>
            <a:r>
              <a:rPr lang="hu-HU" altLang="hu-HU" sz="1000" dirty="0" err="1"/>
              <a:t>bile-tolerant</a:t>
            </a:r>
            <a:r>
              <a:rPr lang="hu-HU" altLang="hu-HU" sz="1000" dirty="0"/>
              <a:t> </a:t>
            </a:r>
            <a:r>
              <a:rPr lang="hu-HU" altLang="hu-HU" sz="1000" dirty="0" err="1"/>
              <a:t>microorganisms</a:t>
            </a:r>
            <a:r>
              <a:rPr lang="hu-HU" altLang="hu-HU" sz="1000" dirty="0"/>
              <a:t> (</a:t>
            </a:r>
            <a:r>
              <a:rPr lang="hu-HU" altLang="hu-HU" sz="1000" i="1" dirty="0" err="1"/>
              <a:t>Alistipes</a:t>
            </a:r>
            <a:r>
              <a:rPr lang="hu-HU" altLang="hu-HU" sz="1000" i="1" dirty="0"/>
              <a:t>, </a:t>
            </a:r>
            <a:r>
              <a:rPr lang="hu-HU" altLang="hu-HU" sz="1000" i="1" dirty="0" err="1"/>
              <a:t>Bilophila</a:t>
            </a:r>
            <a:r>
              <a:rPr lang="hu-HU" altLang="hu-HU" sz="1000" dirty="0"/>
              <a:t>, and </a:t>
            </a:r>
            <a:r>
              <a:rPr lang="hu-HU" altLang="hu-HU" sz="1000" i="1" dirty="0" err="1"/>
              <a:t>Bacteroides</a:t>
            </a:r>
            <a:r>
              <a:rPr lang="hu-HU" altLang="hu-HU" sz="1000" dirty="0"/>
              <a:t>) and </a:t>
            </a:r>
            <a:r>
              <a:rPr lang="hu-HU" altLang="hu-HU" sz="1000" dirty="0" err="1"/>
              <a:t>decreased</a:t>
            </a:r>
            <a:r>
              <a:rPr lang="hu-HU" altLang="hu-HU" sz="1000" dirty="0"/>
              <a:t> </a:t>
            </a:r>
            <a:r>
              <a:rPr lang="hu-HU" altLang="hu-HU" sz="1000" dirty="0" err="1"/>
              <a:t>the</a:t>
            </a:r>
            <a:r>
              <a:rPr lang="hu-HU" altLang="hu-HU" sz="1000" dirty="0"/>
              <a:t> </a:t>
            </a:r>
            <a:r>
              <a:rPr lang="hu-HU" altLang="hu-HU" sz="1000" dirty="0" err="1"/>
              <a:t>levels</a:t>
            </a:r>
            <a:r>
              <a:rPr lang="hu-HU" altLang="hu-HU" sz="1000" dirty="0"/>
              <a:t> of </a:t>
            </a:r>
            <a:r>
              <a:rPr lang="hu-HU" altLang="hu-HU" sz="1000" dirty="0" err="1"/>
              <a:t>Firmicutes</a:t>
            </a:r>
            <a:r>
              <a:rPr lang="hu-HU" altLang="hu-HU" sz="1000" dirty="0"/>
              <a:t> </a:t>
            </a:r>
            <a:r>
              <a:rPr lang="hu-HU" altLang="hu-HU" sz="1000" dirty="0" err="1"/>
              <a:t>that</a:t>
            </a:r>
            <a:r>
              <a:rPr lang="hu-HU" altLang="hu-HU" sz="1000" dirty="0"/>
              <a:t> </a:t>
            </a:r>
            <a:r>
              <a:rPr lang="hu-HU" altLang="hu-HU" sz="1000" dirty="0" err="1"/>
              <a:t>metabolize</a:t>
            </a:r>
            <a:r>
              <a:rPr lang="hu-HU" altLang="hu-HU" sz="1000" dirty="0"/>
              <a:t> </a:t>
            </a:r>
            <a:r>
              <a:rPr lang="hu-HU" altLang="hu-HU" sz="1000" dirty="0" err="1"/>
              <a:t>dietary</a:t>
            </a:r>
            <a:r>
              <a:rPr lang="hu-HU" altLang="hu-HU" sz="1000" dirty="0"/>
              <a:t> </a:t>
            </a:r>
            <a:r>
              <a:rPr lang="hu-HU" altLang="hu-HU" sz="1000" dirty="0" err="1"/>
              <a:t>plant</a:t>
            </a:r>
            <a:r>
              <a:rPr lang="hu-HU" altLang="hu-HU" sz="1000" dirty="0"/>
              <a:t> </a:t>
            </a:r>
            <a:r>
              <a:rPr lang="hu-HU" altLang="hu-HU" sz="1000" dirty="0" err="1"/>
              <a:t>polysaccharides</a:t>
            </a:r>
            <a:r>
              <a:rPr lang="hu-HU" altLang="hu-HU" sz="1000" dirty="0"/>
              <a:t> (</a:t>
            </a:r>
            <a:r>
              <a:rPr lang="hu-HU" altLang="hu-HU" sz="1000" i="1" dirty="0" err="1"/>
              <a:t>Roseburia</a:t>
            </a:r>
            <a:r>
              <a:rPr lang="hu-HU" altLang="hu-HU" sz="1000" i="1" dirty="0"/>
              <a:t>, </a:t>
            </a:r>
            <a:r>
              <a:rPr lang="hu-HU" altLang="hu-HU" sz="1000" i="1" dirty="0" err="1"/>
              <a:t>Eubacterium</a:t>
            </a:r>
            <a:r>
              <a:rPr lang="hu-HU" altLang="hu-HU" sz="1000" i="1" dirty="0"/>
              <a:t> </a:t>
            </a:r>
            <a:r>
              <a:rPr lang="hu-HU" altLang="hu-HU" sz="1000" i="1" dirty="0" err="1"/>
              <a:t>rectale</a:t>
            </a:r>
            <a:r>
              <a:rPr lang="hu-HU" altLang="hu-HU" sz="1000" dirty="0"/>
              <a:t>, and </a:t>
            </a:r>
            <a:r>
              <a:rPr lang="hu-HU" altLang="hu-HU" sz="1000" i="1" dirty="0" err="1"/>
              <a:t>Ruminococcus</a:t>
            </a:r>
            <a:r>
              <a:rPr lang="hu-HU" altLang="hu-HU" sz="1000" i="1" dirty="0"/>
              <a:t> </a:t>
            </a:r>
            <a:r>
              <a:rPr lang="hu-HU" altLang="hu-HU" sz="1000" i="1" dirty="0" err="1"/>
              <a:t>bromii</a:t>
            </a:r>
            <a:r>
              <a:rPr lang="hu-HU" altLang="hu-HU" sz="1000" dirty="0"/>
              <a:t>). </a:t>
            </a:r>
          </a:p>
          <a:p>
            <a:pPr eaLnBrk="1" hangingPunct="1">
              <a:lnSpc>
                <a:spcPct val="90000"/>
              </a:lnSpc>
            </a:pPr>
            <a:r>
              <a:rPr lang="hu-HU" altLang="hu-HU" sz="1000" dirty="0" err="1"/>
              <a:t>Subjects</a:t>
            </a:r>
            <a:r>
              <a:rPr lang="hu-HU" altLang="hu-HU" sz="1000" dirty="0"/>
              <a:t>’ </a:t>
            </a:r>
            <a:r>
              <a:rPr lang="hu-HU" altLang="hu-HU" sz="1000" dirty="0" err="1"/>
              <a:t>weights</a:t>
            </a:r>
            <a:r>
              <a:rPr lang="hu-HU" altLang="hu-HU" sz="1000" dirty="0"/>
              <a:t> </a:t>
            </a:r>
            <a:r>
              <a:rPr lang="hu-HU" altLang="hu-HU" sz="1000" dirty="0" err="1"/>
              <a:t>on</a:t>
            </a:r>
            <a:r>
              <a:rPr lang="hu-HU" altLang="hu-HU" sz="1000" dirty="0"/>
              <a:t> </a:t>
            </a:r>
            <a:r>
              <a:rPr lang="hu-HU" altLang="hu-HU" sz="1000" dirty="0" err="1"/>
              <a:t>the</a:t>
            </a:r>
            <a:r>
              <a:rPr lang="hu-HU" altLang="hu-HU" sz="1000" dirty="0"/>
              <a:t> </a:t>
            </a:r>
            <a:r>
              <a:rPr lang="hu-HU" altLang="hu-HU" sz="1000" dirty="0" err="1"/>
              <a:t>plant-based</a:t>
            </a:r>
            <a:r>
              <a:rPr lang="hu-HU" altLang="hu-HU" sz="1000" dirty="0"/>
              <a:t> </a:t>
            </a:r>
            <a:r>
              <a:rPr lang="hu-HU" altLang="hu-HU" sz="1000" dirty="0" err="1"/>
              <a:t>diet</a:t>
            </a:r>
            <a:r>
              <a:rPr lang="hu-HU" altLang="hu-HU" sz="1000" dirty="0"/>
              <a:t> </a:t>
            </a:r>
            <a:r>
              <a:rPr lang="hu-HU" altLang="hu-HU" sz="1000" dirty="0" err="1"/>
              <a:t>remained</a:t>
            </a:r>
            <a:r>
              <a:rPr lang="hu-HU" altLang="hu-HU" sz="1000" dirty="0"/>
              <a:t> </a:t>
            </a:r>
            <a:r>
              <a:rPr lang="hu-HU" altLang="hu-HU" sz="1000" dirty="0" err="1"/>
              <a:t>stable</a:t>
            </a:r>
            <a:r>
              <a:rPr lang="hu-HU" altLang="hu-HU" sz="1000" dirty="0"/>
              <a:t>, </a:t>
            </a:r>
            <a:r>
              <a:rPr lang="hu-HU" altLang="hu-HU" sz="1000" dirty="0" err="1"/>
              <a:t>but</a:t>
            </a:r>
            <a:r>
              <a:rPr lang="hu-HU" altLang="hu-HU" sz="1000" dirty="0"/>
              <a:t> </a:t>
            </a:r>
            <a:r>
              <a:rPr lang="hu-HU" altLang="hu-HU" sz="1000" dirty="0" err="1"/>
              <a:t>decreased</a:t>
            </a:r>
            <a:r>
              <a:rPr lang="hu-HU" altLang="hu-HU" sz="1000" dirty="0"/>
              <a:t> </a:t>
            </a:r>
            <a:r>
              <a:rPr lang="hu-HU" altLang="hu-HU" sz="1000" dirty="0" err="1"/>
              <a:t>significantly</a:t>
            </a:r>
            <a:r>
              <a:rPr lang="hu-HU" altLang="hu-HU" sz="1000" dirty="0"/>
              <a:t> </a:t>
            </a:r>
            <a:r>
              <a:rPr lang="hu-HU" altLang="hu-HU" sz="1000" dirty="0" err="1"/>
              <a:t>by</a:t>
            </a:r>
            <a:r>
              <a:rPr lang="hu-HU" altLang="hu-HU" sz="1000" dirty="0"/>
              <a:t> </a:t>
            </a:r>
            <a:r>
              <a:rPr lang="hu-HU" altLang="hu-HU" sz="1000" dirty="0" err="1"/>
              <a:t>day</a:t>
            </a:r>
            <a:r>
              <a:rPr lang="hu-HU" altLang="hu-HU" sz="1000" dirty="0"/>
              <a:t> 3 of </a:t>
            </a:r>
            <a:r>
              <a:rPr lang="hu-HU" altLang="hu-HU" sz="1000" dirty="0" err="1"/>
              <a:t>the</a:t>
            </a:r>
            <a:r>
              <a:rPr lang="hu-HU" altLang="hu-HU" sz="1000" dirty="0"/>
              <a:t> </a:t>
            </a:r>
            <a:r>
              <a:rPr lang="hu-HU" altLang="hu-HU" sz="1000" dirty="0" err="1"/>
              <a:t>animal-based</a:t>
            </a:r>
            <a:r>
              <a:rPr lang="hu-HU" altLang="hu-HU" sz="1000" dirty="0"/>
              <a:t> </a:t>
            </a:r>
            <a:r>
              <a:rPr lang="hu-HU" altLang="hu-HU" sz="1000" dirty="0" err="1"/>
              <a:t>diet</a:t>
            </a:r>
            <a:r>
              <a:rPr lang="hu-HU" altLang="hu-HU" sz="1000" dirty="0"/>
              <a:t> (q&lt;0.05, </a:t>
            </a:r>
            <a:r>
              <a:rPr lang="hu-HU" altLang="hu-HU" sz="1000" dirty="0" err="1"/>
              <a:t>Bonferroni-corrected</a:t>
            </a:r>
            <a:r>
              <a:rPr lang="hu-HU" altLang="hu-HU" sz="1000" dirty="0"/>
              <a:t> Mann-Whitney U test; </a:t>
            </a:r>
            <a:r>
              <a:rPr lang="hu-HU" altLang="hu-HU" sz="1000" dirty="0" err="1"/>
              <a:t>Extended</a:t>
            </a:r>
            <a:r>
              <a:rPr lang="hu-HU" altLang="hu-HU" sz="1000" dirty="0"/>
              <a:t> Data </a:t>
            </a:r>
            <a:r>
              <a:rPr lang="hu-HU" altLang="hu-HU" sz="1000" dirty="0" err="1"/>
              <a:t>Fig</a:t>
            </a:r>
            <a:r>
              <a:rPr lang="hu-HU" altLang="hu-HU" sz="1000" dirty="0"/>
              <a:t>. 3). </a:t>
            </a:r>
            <a:r>
              <a:rPr lang="hu-HU" altLang="hu-HU" sz="1000" dirty="0" err="1"/>
              <a:t>Differential</a:t>
            </a:r>
            <a:r>
              <a:rPr lang="hu-HU" altLang="hu-HU" sz="1000" dirty="0"/>
              <a:t> </a:t>
            </a:r>
            <a:r>
              <a:rPr lang="hu-HU" altLang="hu-HU" sz="1000" dirty="0" err="1"/>
              <a:t>weight</a:t>
            </a:r>
            <a:r>
              <a:rPr lang="hu-HU" altLang="hu-HU" sz="1000" dirty="0"/>
              <a:t> </a:t>
            </a:r>
            <a:r>
              <a:rPr lang="hu-HU" altLang="hu-HU" sz="1000" dirty="0" err="1"/>
              <a:t>loss</a:t>
            </a:r>
            <a:r>
              <a:rPr lang="hu-HU" altLang="hu-HU" sz="1000" dirty="0"/>
              <a:t> </a:t>
            </a:r>
            <a:r>
              <a:rPr lang="hu-HU" altLang="hu-HU" sz="1000" dirty="0" err="1"/>
              <a:t>between</a:t>
            </a:r>
            <a:r>
              <a:rPr lang="hu-HU" altLang="hu-HU" sz="1000" dirty="0"/>
              <a:t> </a:t>
            </a:r>
            <a:r>
              <a:rPr lang="hu-HU" altLang="hu-HU" sz="1000" dirty="0" err="1"/>
              <a:t>the</a:t>
            </a:r>
            <a:r>
              <a:rPr lang="hu-HU" altLang="hu-HU" sz="1000" dirty="0"/>
              <a:t> </a:t>
            </a:r>
            <a:r>
              <a:rPr lang="hu-HU" altLang="hu-HU" sz="1000" dirty="0" err="1"/>
              <a:t>two</a:t>
            </a:r>
            <a:r>
              <a:rPr lang="hu-HU" altLang="hu-HU" sz="1000" dirty="0"/>
              <a:t> </a:t>
            </a:r>
            <a:r>
              <a:rPr lang="hu-HU" altLang="hu-HU" sz="1000" dirty="0" err="1"/>
              <a:t>diets</a:t>
            </a:r>
            <a:r>
              <a:rPr lang="hu-HU" altLang="hu-HU" sz="1000" dirty="0"/>
              <a:t> </a:t>
            </a:r>
            <a:r>
              <a:rPr lang="hu-HU" altLang="hu-HU" sz="1000" dirty="0" err="1"/>
              <a:t>cannot</a:t>
            </a:r>
            <a:r>
              <a:rPr lang="hu-HU" altLang="hu-HU" sz="1000" dirty="0"/>
              <a:t> be </a:t>
            </a:r>
            <a:r>
              <a:rPr lang="hu-HU" altLang="hu-HU" sz="1000" dirty="0" err="1"/>
              <a:t>explained</a:t>
            </a:r>
            <a:r>
              <a:rPr lang="hu-HU" altLang="hu-HU" sz="1000" dirty="0"/>
              <a:t> </a:t>
            </a:r>
            <a:r>
              <a:rPr lang="hu-HU" altLang="hu-HU" sz="1000" dirty="0" err="1"/>
              <a:t>simply</a:t>
            </a:r>
            <a:r>
              <a:rPr lang="hu-HU" altLang="hu-HU" sz="1000" dirty="0"/>
              <a:t> </a:t>
            </a:r>
            <a:r>
              <a:rPr lang="hu-HU" altLang="hu-HU" sz="1000" dirty="0" err="1"/>
              <a:t>by</a:t>
            </a:r>
            <a:r>
              <a:rPr lang="hu-HU" altLang="hu-HU" sz="1000" dirty="0"/>
              <a:t> </a:t>
            </a:r>
            <a:r>
              <a:rPr lang="hu-HU" altLang="hu-HU" sz="1000" dirty="0" err="1"/>
              <a:t>energy</a:t>
            </a:r>
            <a:r>
              <a:rPr lang="hu-HU" altLang="hu-HU" sz="1000" dirty="0"/>
              <a:t> </a:t>
            </a:r>
            <a:r>
              <a:rPr lang="hu-HU" altLang="hu-HU" sz="1000" dirty="0" err="1"/>
              <a:t>intake</a:t>
            </a:r>
            <a:r>
              <a:rPr lang="hu-HU" altLang="hu-HU" sz="1000" dirty="0"/>
              <a:t>, </a:t>
            </a:r>
            <a:r>
              <a:rPr lang="hu-HU" altLang="hu-HU" sz="1000" dirty="0" err="1"/>
              <a:t>as</a:t>
            </a:r>
            <a:r>
              <a:rPr lang="hu-HU" altLang="hu-HU" sz="1000" dirty="0"/>
              <a:t> </a:t>
            </a:r>
            <a:r>
              <a:rPr lang="hu-HU" altLang="hu-HU" sz="1000" dirty="0" err="1"/>
              <a:t>subjects</a:t>
            </a:r>
            <a:r>
              <a:rPr lang="hu-HU" altLang="hu-HU" sz="1000" dirty="0"/>
              <a:t> </a:t>
            </a:r>
            <a:r>
              <a:rPr lang="hu-HU" altLang="hu-HU" sz="1000" dirty="0" err="1"/>
              <a:t>consumed</a:t>
            </a:r>
            <a:r>
              <a:rPr lang="hu-HU" altLang="hu-HU" sz="1000" dirty="0"/>
              <a:t> </a:t>
            </a:r>
            <a:r>
              <a:rPr lang="hu-HU" altLang="hu-HU" sz="1000" dirty="0" err="1"/>
              <a:t>equal</a:t>
            </a:r>
            <a:r>
              <a:rPr lang="hu-HU" altLang="hu-HU" sz="1000" dirty="0"/>
              <a:t> </a:t>
            </a:r>
            <a:r>
              <a:rPr lang="hu-HU" altLang="hu-HU" sz="1000" dirty="0" err="1"/>
              <a:t>numbers</a:t>
            </a:r>
            <a:r>
              <a:rPr lang="hu-HU" altLang="hu-HU" sz="1000" dirty="0"/>
              <a:t> of </a:t>
            </a:r>
            <a:r>
              <a:rPr lang="hu-HU" altLang="hu-HU" sz="1000" dirty="0" err="1"/>
              <a:t>calories</a:t>
            </a:r>
            <a:r>
              <a:rPr lang="hu-HU" altLang="hu-HU" sz="1000" dirty="0"/>
              <a:t> </a:t>
            </a:r>
            <a:r>
              <a:rPr lang="hu-HU" altLang="hu-HU" sz="1000" dirty="0" err="1"/>
              <a:t>on</a:t>
            </a:r>
            <a:r>
              <a:rPr lang="hu-HU" altLang="hu-HU" sz="1000" dirty="0"/>
              <a:t> </a:t>
            </a:r>
            <a:r>
              <a:rPr lang="hu-HU" altLang="hu-HU" sz="1000" dirty="0" err="1"/>
              <a:t>the</a:t>
            </a:r>
            <a:r>
              <a:rPr lang="hu-HU" altLang="hu-HU" sz="1000" dirty="0"/>
              <a:t> </a:t>
            </a:r>
            <a:r>
              <a:rPr lang="hu-HU" altLang="hu-HU" sz="1000" dirty="0" err="1"/>
              <a:t>plant</a:t>
            </a:r>
            <a:r>
              <a:rPr lang="hu-HU" altLang="hu-HU" sz="1000" dirty="0"/>
              <a:t>- and </a:t>
            </a:r>
            <a:r>
              <a:rPr lang="hu-HU" altLang="hu-HU" sz="1000" dirty="0" err="1"/>
              <a:t>animal-based</a:t>
            </a:r>
            <a:r>
              <a:rPr lang="hu-HU" altLang="hu-HU" sz="1000" dirty="0"/>
              <a:t> </a:t>
            </a:r>
            <a:r>
              <a:rPr lang="hu-HU" altLang="hu-HU" sz="1000" dirty="0" err="1"/>
              <a:t>diets</a:t>
            </a:r>
            <a:r>
              <a:rPr lang="hu-HU" altLang="hu-HU" sz="1000" dirty="0"/>
              <a:t> (1,695±172 kcal and 1,777±221 kcal, </a:t>
            </a:r>
            <a:r>
              <a:rPr lang="hu-HU" altLang="hu-HU" sz="1000" dirty="0" err="1"/>
              <a:t>respectively</a:t>
            </a:r>
            <a:r>
              <a:rPr lang="hu-HU" altLang="hu-HU" sz="1000" dirty="0"/>
              <a:t>; p=0.44). </a:t>
            </a:r>
          </a:p>
          <a:p>
            <a:pPr eaLnBrk="1" hangingPunct="1">
              <a:lnSpc>
                <a:spcPct val="90000"/>
              </a:lnSpc>
            </a:pPr>
            <a:r>
              <a:rPr lang="hu-HU" altLang="hu-HU" dirty="0"/>
              <a:t>The </a:t>
            </a:r>
            <a:r>
              <a:rPr lang="hu-HU" altLang="hu-HU" dirty="0" err="1"/>
              <a:t>animal-based</a:t>
            </a:r>
            <a:r>
              <a:rPr lang="hu-HU" altLang="hu-HU" dirty="0"/>
              <a:t> </a:t>
            </a:r>
            <a:r>
              <a:rPr lang="hu-HU" altLang="hu-HU" dirty="0" err="1"/>
              <a:t>diet</a:t>
            </a:r>
            <a:r>
              <a:rPr lang="hu-HU" altLang="hu-HU" dirty="0"/>
              <a:t> </a:t>
            </a:r>
            <a:r>
              <a:rPr lang="hu-HU" altLang="hu-HU" dirty="0" err="1"/>
              <a:t>was</a:t>
            </a:r>
            <a:r>
              <a:rPr lang="hu-HU" altLang="hu-HU" dirty="0"/>
              <a:t> </a:t>
            </a:r>
            <a:r>
              <a:rPr lang="hu-HU" altLang="hu-HU" dirty="0" err="1"/>
              <a:t>associated</a:t>
            </a:r>
            <a:r>
              <a:rPr lang="hu-HU" altLang="hu-HU" dirty="0"/>
              <a:t> </a:t>
            </a:r>
            <a:r>
              <a:rPr lang="hu-HU" altLang="hu-HU" dirty="0" err="1"/>
              <a:t>with</a:t>
            </a:r>
            <a:r>
              <a:rPr lang="hu-HU" altLang="hu-HU" dirty="0"/>
              <a:t> </a:t>
            </a:r>
            <a:r>
              <a:rPr lang="hu-HU" altLang="hu-HU" dirty="0" err="1"/>
              <a:t>significant</a:t>
            </a:r>
            <a:r>
              <a:rPr lang="hu-HU" altLang="hu-HU" dirty="0"/>
              <a:t> </a:t>
            </a:r>
            <a:r>
              <a:rPr lang="hu-HU" altLang="hu-HU" dirty="0" err="1"/>
              <a:t>increases</a:t>
            </a:r>
            <a:r>
              <a:rPr lang="hu-HU" altLang="hu-HU" dirty="0"/>
              <a:t> in </a:t>
            </a:r>
            <a:r>
              <a:rPr lang="hu-HU" altLang="hu-HU" dirty="0" err="1"/>
              <a:t>gene</a:t>
            </a:r>
            <a:r>
              <a:rPr lang="hu-HU" altLang="hu-HU" dirty="0"/>
              <a:t> </a:t>
            </a:r>
            <a:r>
              <a:rPr lang="hu-HU" altLang="hu-HU" dirty="0" err="1"/>
              <a:t>expression</a:t>
            </a:r>
            <a:r>
              <a:rPr lang="hu-HU" altLang="hu-HU" dirty="0"/>
              <a:t> (</a:t>
            </a:r>
            <a:r>
              <a:rPr lang="hu-HU" altLang="hu-HU" dirty="0" err="1"/>
              <a:t>normalized</a:t>
            </a:r>
            <a:r>
              <a:rPr lang="hu-HU" altLang="hu-HU" dirty="0"/>
              <a:t> </a:t>
            </a:r>
            <a:r>
              <a:rPr lang="hu-HU" altLang="hu-HU" dirty="0" err="1"/>
              <a:t>to</a:t>
            </a:r>
            <a:r>
              <a:rPr lang="hu-HU" altLang="hu-HU" dirty="0"/>
              <a:t> </a:t>
            </a:r>
            <a:r>
              <a:rPr lang="hu-HU" altLang="hu-HU" dirty="0" err="1"/>
              <a:t>reads</a:t>
            </a:r>
            <a:r>
              <a:rPr lang="hu-HU" altLang="hu-HU" dirty="0"/>
              <a:t> per </a:t>
            </a:r>
            <a:r>
              <a:rPr lang="hu-HU" altLang="hu-HU" dirty="0" err="1"/>
              <a:t>kilobase</a:t>
            </a:r>
            <a:r>
              <a:rPr lang="hu-HU" altLang="hu-HU" dirty="0"/>
              <a:t> per </a:t>
            </a:r>
            <a:r>
              <a:rPr lang="hu-HU" altLang="hu-HU" dirty="0" err="1"/>
              <a:t>million</a:t>
            </a:r>
            <a:r>
              <a:rPr lang="hu-HU" altLang="hu-HU" dirty="0"/>
              <a:t> </a:t>
            </a:r>
            <a:r>
              <a:rPr lang="hu-HU" altLang="hu-HU" dirty="0" err="1"/>
              <a:t>mapped</a:t>
            </a:r>
            <a:r>
              <a:rPr lang="hu-HU" altLang="hu-HU" dirty="0"/>
              <a:t>, </a:t>
            </a:r>
            <a:r>
              <a:rPr lang="hu-HU" altLang="hu-HU" dirty="0" err="1"/>
              <a:t>or</a:t>
            </a:r>
            <a:r>
              <a:rPr lang="hu-HU" altLang="hu-HU" dirty="0"/>
              <a:t> RPKM; n=13–21 </a:t>
            </a:r>
            <a:r>
              <a:rPr lang="hu-HU" altLang="hu-HU" dirty="0" err="1"/>
              <a:t>datasets</a:t>
            </a:r>
            <a:r>
              <a:rPr lang="hu-HU" altLang="hu-HU" dirty="0"/>
              <a:t>/</a:t>
            </a:r>
            <a:r>
              <a:rPr lang="hu-HU" altLang="hu-HU" dirty="0" err="1"/>
              <a:t>diet</a:t>
            </a:r>
            <a:r>
              <a:rPr lang="hu-HU" altLang="hu-HU" dirty="0"/>
              <a:t> </a:t>
            </a:r>
            <a:r>
              <a:rPr lang="hu-HU" altLang="hu-HU" dirty="0" err="1"/>
              <a:t>arm</a:t>
            </a:r>
            <a:r>
              <a:rPr lang="hu-HU" altLang="hu-HU" dirty="0"/>
              <a:t>) </a:t>
            </a:r>
            <a:r>
              <a:rPr lang="hu-HU" altLang="hu-HU" dirty="0" err="1"/>
              <a:t>among</a:t>
            </a:r>
            <a:r>
              <a:rPr lang="hu-HU" altLang="hu-HU" dirty="0"/>
              <a:t> </a:t>
            </a:r>
            <a:r>
              <a:rPr lang="hu-HU" altLang="hu-HU" sz="1000" dirty="0" err="1"/>
              <a:t>beta-lactamases</a:t>
            </a:r>
            <a:r>
              <a:rPr lang="hu-HU" altLang="hu-HU" sz="1000"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r>
              <a:rPr lang="en-US" sz="1800" b="0" i="1" u="none" strike="noStrike" baseline="0" dirty="0">
                <a:latin typeface="Whitney-SemiboldItalic"/>
              </a:rPr>
              <a:t>Bacteroides </a:t>
            </a:r>
            <a:r>
              <a:rPr lang="en-US" sz="1800" b="0" i="0" u="none" strike="noStrike" baseline="0" dirty="0">
                <a:latin typeface="Whitney-Semibold"/>
              </a:rPr>
              <a:t>enterotype </a:t>
            </a:r>
            <a:r>
              <a:rPr lang="en-US" sz="1800" b="0" i="1" u="none" strike="noStrike" baseline="0" dirty="0">
                <a:latin typeface="Whitney-SemiboldItalic"/>
              </a:rPr>
              <a:t>2 </a:t>
            </a:r>
            <a:r>
              <a:rPr lang="en-US" sz="1800" b="0" i="0" u="none" strike="noStrike" baseline="0" dirty="0">
                <a:latin typeface="Whitney-Semibold"/>
              </a:rPr>
              <a:t>association with lower QoL and depression status in the FGFP cohort. </a:t>
            </a:r>
            <a:r>
              <a:rPr lang="en-US" sz="1800" b="1" i="0" u="none" strike="noStrike" baseline="0" dirty="0">
                <a:latin typeface="Whitney-Bold"/>
              </a:rPr>
              <a:t>a</a:t>
            </a:r>
            <a:r>
              <a:rPr lang="en-US" sz="1800" b="0" i="0" u="none" strike="noStrike" baseline="0" dirty="0">
                <a:latin typeface="Whitney-Book"/>
              </a:rPr>
              <a:t>, Mean QoL (RAND) scores in the four DMM</a:t>
            </a:r>
          </a:p>
          <a:p>
            <a:pPr algn="l"/>
            <a:r>
              <a:rPr lang="hu-HU" sz="1800" b="0" i="0" u="none" strike="noStrike" baseline="0" dirty="0" err="1">
                <a:latin typeface="Whitney-Book"/>
              </a:rPr>
              <a:t>enterotypes</a:t>
            </a:r>
            <a:r>
              <a:rPr lang="hu-HU" sz="1800" b="0" i="0" u="none" strike="noStrike" baseline="0" dirty="0">
                <a:latin typeface="Whitney-Book"/>
              </a:rPr>
              <a:t> (B1, </a:t>
            </a:r>
            <a:r>
              <a:rPr lang="hu-HU" sz="1800" b="0" i="1" u="none" strike="noStrike" baseline="0" dirty="0" err="1">
                <a:latin typeface="Whitney-BookItalic"/>
              </a:rPr>
              <a:t>Bacteroides</a:t>
            </a:r>
            <a:r>
              <a:rPr lang="hu-HU" sz="1800" b="0" i="1" u="none" strike="noStrike" baseline="0" dirty="0">
                <a:latin typeface="Whitney-BookItalic"/>
              </a:rPr>
              <a:t> </a:t>
            </a:r>
            <a:r>
              <a:rPr lang="hu-HU" sz="1800" b="0" i="0" u="none" strike="noStrike" baseline="0" dirty="0" err="1">
                <a:latin typeface="Whitney-Book"/>
              </a:rPr>
              <a:t>enterotype</a:t>
            </a:r>
            <a:r>
              <a:rPr lang="hu-HU" sz="1800" b="0" i="0" u="none" strike="noStrike" baseline="0" dirty="0">
                <a:latin typeface="Whitney-Book"/>
              </a:rPr>
              <a:t> 1; B2, </a:t>
            </a:r>
            <a:r>
              <a:rPr lang="hu-HU" sz="1800" b="0" i="1" u="none" strike="noStrike" baseline="0" dirty="0" err="1">
                <a:latin typeface="Whitney-BookItalic"/>
              </a:rPr>
              <a:t>Bacteroides</a:t>
            </a:r>
            <a:r>
              <a:rPr lang="hu-HU" sz="1800" b="0" i="1" u="none" strike="noStrike" baseline="0" dirty="0">
                <a:latin typeface="Whitney-BookItalic"/>
              </a:rPr>
              <a:t> </a:t>
            </a:r>
            <a:r>
              <a:rPr lang="hu-HU" sz="1800" b="0" i="0" u="none" strike="noStrike" baseline="0" dirty="0" err="1">
                <a:latin typeface="Whitney-Book"/>
              </a:rPr>
              <a:t>enterotype</a:t>
            </a:r>
            <a:r>
              <a:rPr lang="hu-HU" sz="1800" b="0" i="0" u="none" strike="noStrike" baseline="0" dirty="0">
                <a:latin typeface="Whitney-Book"/>
              </a:rPr>
              <a:t> 2</a:t>
            </a:r>
            <a:r>
              <a:rPr lang="hu-HU" sz="1800" b="0" i="1" u="none" strike="noStrike" baseline="0" dirty="0">
                <a:latin typeface="Whitney-BookItalic"/>
              </a:rPr>
              <a:t>; </a:t>
            </a:r>
            <a:r>
              <a:rPr lang="hu-HU" sz="1800" b="0" i="0" u="none" strike="noStrike" baseline="0" dirty="0">
                <a:latin typeface="Whitney-Book"/>
              </a:rPr>
              <a:t>P, </a:t>
            </a:r>
            <a:r>
              <a:rPr lang="hu-HU" sz="1800" b="0" i="1" u="none" strike="noStrike" baseline="0" dirty="0" err="1">
                <a:latin typeface="Whitney-BookItalic"/>
              </a:rPr>
              <a:t>Prevotella</a:t>
            </a:r>
            <a:r>
              <a:rPr lang="hu-HU" sz="1800" b="0" i="1" u="none" strike="noStrike" baseline="0" dirty="0">
                <a:latin typeface="Whitney-BookItalic"/>
              </a:rPr>
              <a:t>; </a:t>
            </a:r>
            <a:r>
              <a:rPr lang="hu-HU" sz="1800" b="0" i="0" u="none" strike="noStrike" baseline="0" dirty="0">
                <a:latin typeface="Whitney-Book"/>
              </a:rPr>
              <a:t>R, </a:t>
            </a:r>
            <a:r>
              <a:rPr lang="hu-HU" sz="1800" b="0" i="0" u="none" strike="noStrike" baseline="0" dirty="0" err="1">
                <a:latin typeface="Whitney-Book"/>
              </a:rPr>
              <a:t>Ruminococcaceae</a:t>
            </a:r>
            <a:r>
              <a:rPr lang="hu-HU" sz="1800" b="0" i="0" u="none" strike="noStrike" baseline="0" dirty="0">
                <a:latin typeface="Whitney-Book"/>
              </a:rPr>
              <a:t>); </a:t>
            </a:r>
            <a:r>
              <a:rPr lang="hu-HU" sz="1800" b="0" i="0" u="none" strike="noStrike" baseline="0" dirty="0" err="1">
                <a:latin typeface="Whitney-Book"/>
              </a:rPr>
              <a:t>Kruskal</a:t>
            </a:r>
            <a:r>
              <a:rPr lang="hu-HU" sz="1800" b="0" i="0" u="none" strike="noStrike" baseline="0" dirty="0">
                <a:latin typeface="Whitney-Book"/>
              </a:rPr>
              <a:t>–Wallis test (FDR </a:t>
            </a:r>
            <a:r>
              <a:rPr lang="hu-HU" sz="1800" b="0" i="0" u="none" strike="noStrike" baseline="0" dirty="0">
                <a:latin typeface="STIXGeneral-Regular"/>
              </a:rPr>
              <a:t>&lt; </a:t>
            </a:r>
            <a:r>
              <a:rPr lang="hu-HU" sz="1800" b="0" i="0" u="none" strike="noStrike" baseline="0" dirty="0">
                <a:latin typeface="Whitney-Book"/>
              </a:rPr>
              <a:t>0.1 </a:t>
            </a:r>
            <a:r>
              <a:rPr lang="hu-HU" sz="1800" b="0" i="0" u="none" strike="noStrike" baseline="0" dirty="0" err="1">
                <a:latin typeface="Whitney-Book"/>
              </a:rPr>
              <a:t>for</a:t>
            </a:r>
            <a:r>
              <a:rPr lang="hu-HU" sz="1800" b="0" i="0" u="none" strike="noStrike" baseline="0" dirty="0">
                <a:latin typeface="Whitney-Book"/>
              </a:rPr>
              <a:t> </a:t>
            </a:r>
            <a:r>
              <a:rPr lang="hu-HU" sz="1800" b="0" i="0" u="none" strike="noStrike" baseline="0" dirty="0" err="1">
                <a:latin typeface="Whitney-Book"/>
              </a:rPr>
              <a:t>all</a:t>
            </a:r>
            <a:r>
              <a:rPr lang="hu-HU" sz="1800" b="0" i="0" u="none" strike="noStrike" baseline="0" dirty="0">
                <a:latin typeface="Whitney-Book"/>
              </a:rPr>
              <a:t> </a:t>
            </a:r>
            <a:r>
              <a:rPr lang="hu-HU" sz="1800" b="0" i="0" u="none" strike="noStrike" baseline="0" dirty="0" err="1">
                <a:latin typeface="Whitney-Book"/>
              </a:rPr>
              <a:t>scores</a:t>
            </a:r>
            <a:r>
              <a:rPr lang="hu-HU" sz="1800" b="0" i="0" u="none" strike="noStrike" baseline="0" dirty="0">
                <a:latin typeface="Whitney-Book"/>
              </a:rPr>
              <a:t>;</a:t>
            </a:r>
          </a:p>
          <a:p>
            <a:pPr algn="l"/>
            <a:r>
              <a:rPr lang="en-US" sz="1800" b="0" i="0" u="none" strike="noStrike" baseline="0" dirty="0">
                <a:latin typeface="Whitney-Book"/>
              </a:rPr>
              <a:t>Supplementary Table 9) with post hoc Dunn’s test (FDR </a:t>
            </a:r>
            <a:r>
              <a:rPr lang="en-US" sz="1800" b="0" i="0" u="none" strike="noStrike" baseline="0" dirty="0">
                <a:latin typeface="STIXGeneral-Regular"/>
              </a:rPr>
              <a:t>&lt; </a:t>
            </a:r>
            <a:r>
              <a:rPr lang="en-US" sz="1800" b="0" i="0" u="none" strike="noStrike" baseline="0" dirty="0">
                <a:latin typeface="Whitney-Book"/>
              </a:rPr>
              <a:t>0.1 for associations between </a:t>
            </a:r>
            <a:r>
              <a:rPr lang="en-US" sz="1800" b="0" i="1" u="none" strike="noStrike" baseline="0" dirty="0">
                <a:latin typeface="Whitney-BookItalic"/>
              </a:rPr>
              <a:t>Bacteroides </a:t>
            </a:r>
            <a:r>
              <a:rPr lang="en-US" sz="1800" b="0" i="0" u="none" strike="noStrike" baseline="0" dirty="0">
                <a:latin typeface="Whitney-Book"/>
              </a:rPr>
              <a:t>enterotype 2 and other enterotypes; Supplementary</a:t>
            </a:r>
          </a:p>
          <a:p>
            <a:pPr algn="l"/>
            <a:r>
              <a:rPr lang="en-US" sz="1800" b="0" i="0" u="none" strike="noStrike" baseline="0" dirty="0">
                <a:latin typeface="Whitney-Book"/>
              </a:rPr>
              <a:t>Table 9) in the FGFP cohort (</a:t>
            </a:r>
            <a:r>
              <a:rPr lang="en-US" sz="1800" b="0" i="1" u="none" strike="noStrike" baseline="0" dirty="0">
                <a:latin typeface="Whitney-BookItalic"/>
              </a:rPr>
              <a:t>n </a:t>
            </a:r>
            <a:r>
              <a:rPr lang="en-US" sz="1800" b="0" i="0" u="none" strike="noStrike" baseline="0" dirty="0">
                <a:latin typeface="STIXGeneral-Regular"/>
              </a:rPr>
              <a:t>= </a:t>
            </a:r>
            <a:r>
              <a:rPr lang="en-US" sz="1800" b="0" i="0" u="none" strike="noStrike" baseline="0" dirty="0">
                <a:latin typeface="Whitney-Book"/>
              </a:rPr>
              <a:t>1,054). MH, emotional well-being; SF, social functioning; VT, vitality; RE, role limitations caused by emotional</a:t>
            </a:r>
          </a:p>
          <a:p>
            <a:pPr algn="l"/>
            <a:r>
              <a:rPr lang="en-US" sz="1800" b="0" i="0" u="none" strike="noStrike" baseline="0" dirty="0">
                <a:latin typeface="Whitney-Book"/>
              </a:rPr>
              <a:t>health problems; GH, general health perception; PF, physical functioning; RP, role limitations caused by physical health; BP, body pain. </a:t>
            </a:r>
            <a:r>
              <a:rPr lang="en-US" sz="1800" b="1" i="0" u="none" strike="noStrike" baseline="0" dirty="0">
                <a:latin typeface="Whitney-Bold"/>
              </a:rPr>
              <a:t>b</a:t>
            </a:r>
            <a:r>
              <a:rPr lang="en-US" sz="1800" b="0" i="0" u="none" strike="noStrike" baseline="0" dirty="0">
                <a:latin typeface="Whitney-Book"/>
              </a:rPr>
              <a:t>, Enterotype</a:t>
            </a:r>
          </a:p>
          <a:p>
            <a:pPr algn="l"/>
            <a:r>
              <a:rPr lang="en-US" sz="1800" b="0" i="0" u="none" strike="noStrike" baseline="0" dirty="0">
                <a:latin typeface="Whitney-Book"/>
              </a:rPr>
              <a:t>distribution in FGFP individuals with general practitioner-reported depression (</a:t>
            </a:r>
            <a:r>
              <a:rPr lang="en-US" sz="1800" b="0" i="1" u="none" strike="noStrike" baseline="0" dirty="0">
                <a:latin typeface="Whitney-BookItalic"/>
              </a:rPr>
              <a:t>n </a:t>
            </a:r>
            <a:r>
              <a:rPr lang="en-US" sz="1800" b="0" i="0" u="none" strike="noStrike" baseline="0" dirty="0">
                <a:latin typeface="STIXGeneral-Regular"/>
              </a:rPr>
              <a:t>= </a:t>
            </a:r>
            <a:r>
              <a:rPr lang="en-US" sz="1800" b="0" i="0" u="none" strike="noStrike" baseline="0" dirty="0">
                <a:latin typeface="Whitney-Book"/>
              </a:rPr>
              <a:t>151) versus controls (</a:t>
            </a:r>
            <a:r>
              <a:rPr lang="en-US" sz="1800" b="0" i="1" u="none" strike="noStrike" baseline="0" dirty="0">
                <a:latin typeface="Whitney-BookItalic"/>
              </a:rPr>
              <a:t>n </a:t>
            </a:r>
            <a:r>
              <a:rPr lang="en-US" sz="1800" b="0" i="0" u="none" strike="noStrike" baseline="0" dirty="0">
                <a:latin typeface="STIXGeneral-Regular"/>
              </a:rPr>
              <a:t>= </a:t>
            </a:r>
            <a:r>
              <a:rPr lang="en-US" sz="1800" b="0" i="0" u="none" strike="noStrike" baseline="0" dirty="0">
                <a:latin typeface="Whitney-Book"/>
              </a:rPr>
              <a:t>933) (</a:t>
            </a:r>
            <a:r>
              <a:rPr lang="en-US" sz="1800" b="0" i="1" u="none" strike="noStrike" baseline="0" dirty="0">
                <a:latin typeface="STIXGeneral-Italic"/>
              </a:rPr>
              <a:t>χ</a:t>
            </a:r>
            <a:r>
              <a:rPr lang="en-US" sz="1800" b="0" i="0" u="none" strike="noStrike" baseline="0" dirty="0">
                <a:latin typeface="Whitney-Book"/>
              </a:rPr>
              <a:t>2 test, </a:t>
            </a:r>
            <a:r>
              <a:rPr lang="en-US" sz="1800" b="0" i="1" u="none" strike="noStrike" baseline="0" dirty="0">
                <a:latin typeface="STIXGeneral-Italic"/>
              </a:rPr>
              <a:t>χ</a:t>
            </a:r>
            <a:r>
              <a:rPr lang="en-US" sz="1800" b="0" i="1" u="none" strike="noStrike" baseline="0" dirty="0">
                <a:latin typeface="Whitney-BookItalic"/>
              </a:rPr>
              <a:t>2 </a:t>
            </a:r>
            <a:r>
              <a:rPr lang="en-US" sz="1800" b="0" i="0" u="none" strike="noStrike" baseline="0" dirty="0">
                <a:latin typeface="STIXGeneral-Regular"/>
              </a:rPr>
              <a:t>= </a:t>
            </a:r>
            <a:r>
              <a:rPr lang="en-US" sz="1800" b="0" i="0" u="none" strike="noStrike" baseline="0" dirty="0">
                <a:latin typeface="Whitney-Book"/>
              </a:rPr>
              <a:t>16.77, </a:t>
            </a:r>
            <a:r>
              <a:rPr lang="en-US" sz="1800" b="0" i="1" u="none" strike="noStrike" baseline="0" dirty="0">
                <a:latin typeface="Whitney-BookItalic"/>
              </a:rPr>
              <a:t>P </a:t>
            </a:r>
            <a:r>
              <a:rPr lang="en-US" sz="1800" b="0" i="0" u="none" strike="noStrike" baseline="0" dirty="0">
                <a:latin typeface="STIXGeneral-Regular"/>
              </a:rPr>
              <a:t>= </a:t>
            </a:r>
            <a:r>
              <a:rPr lang="en-US" sz="1800" b="0" i="0" u="none" strike="noStrike" baseline="0" dirty="0">
                <a:latin typeface="Whitney-Book"/>
              </a:rPr>
              <a:t>7.87 </a:t>
            </a:r>
            <a:r>
              <a:rPr lang="en-US" sz="1800" b="0" i="0" u="none" strike="noStrike" baseline="0" dirty="0">
                <a:latin typeface="STIXGeneral-Regular"/>
              </a:rPr>
              <a:t>× </a:t>
            </a:r>
            <a:r>
              <a:rPr lang="en-US" sz="1800" b="0" i="0" u="none" strike="noStrike" baseline="0" dirty="0">
                <a:latin typeface="Whitney-Book"/>
              </a:rPr>
              <a:t>10</a:t>
            </a:r>
            <a:r>
              <a:rPr lang="en-US" sz="1800" b="0" i="0" u="none" strike="noStrike" baseline="0" dirty="0">
                <a:latin typeface="STIXGeneral-Regular"/>
              </a:rPr>
              <a:t>−</a:t>
            </a:r>
            <a:r>
              <a:rPr lang="en-US" sz="1800" b="0" i="0" u="none" strike="noStrike" baseline="0" dirty="0">
                <a:latin typeface="Whitney-Book"/>
              </a:rPr>
              <a:t>4).</a:t>
            </a:r>
          </a:p>
          <a:p>
            <a:pPr algn="l"/>
            <a:r>
              <a:rPr lang="en-US" sz="1800" b="0" i="1" u="none" strike="noStrike" baseline="0" dirty="0">
                <a:latin typeface="Whitney-BookItalic"/>
              </a:rPr>
              <a:t>Bacteroides </a:t>
            </a:r>
            <a:r>
              <a:rPr lang="en-US" sz="1800" b="0" i="0" u="none" strike="noStrike" baseline="0" dirty="0">
                <a:latin typeface="Whitney-Book"/>
              </a:rPr>
              <a:t>enterotype 2 was the only one with a different distribution in cases versus controls (pairwise </a:t>
            </a:r>
            <a:r>
              <a:rPr lang="en-US" sz="1800" b="0" i="1" u="none" strike="noStrike" baseline="0" dirty="0">
                <a:latin typeface="STIXGeneral-Italic"/>
              </a:rPr>
              <a:t>χ</a:t>
            </a:r>
            <a:r>
              <a:rPr lang="en-US" sz="1800" b="0" i="0" u="none" strike="noStrike" baseline="0" dirty="0">
                <a:latin typeface="Whitney-Book"/>
              </a:rPr>
              <a:t>2 tests; </a:t>
            </a:r>
            <a:r>
              <a:rPr lang="en-US" sz="1800" b="0" i="1" u="none" strike="noStrike" baseline="0" dirty="0">
                <a:latin typeface="STIXGeneral-Italic"/>
              </a:rPr>
              <a:t>χ</a:t>
            </a:r>
            <a:r>
              <a:rPr lang="en-US" sz="1800" b="0" i="1" u="none" strike="noStrike" baseline="0" dirty="0">
                <a:latin typeface="Whitney-BookItalic"/>
              </a:rPr>
              <a:t>2 </a:t>
            </a:r>
            <a:r>
              <a:rPr lang="en-US" sz="1800" b="0" i="0" u="none" strike="noStrike" baseline="0" dirty="0">
                <a:latin typeface="STIXGeneral-Regular"/>
              </a:rPr>
              <a:t>= </a:t>
            </a:r>
            <a:r>
              <a:rPr lang="en-US" sz="1800" b="0" i="0" u="none" strike="noStrike" baseline="0" dirty="0">
                <a:latin typeface="Whitney-Book"/>
              </a:rPr>
              <a:t>5.21, FDR </a:t>
            </a:r>
            <a:r>
              <a:rPr lang="en-US" sz="1800" b="0" i="0" u="none" strike="noStrike" baseline="0" dirty="0">
                <a:latin typeface="STIXGeneral-Regular"/>
              </a:rPr>
              <a:t>= </a:t>
            </a:r>
            <a:r>
              <a:rPr lang="en-US" sz="1800" b="0" i="0" u="none" strike="noStrike" baseline="0" dirty="0">
                <a:latin typeface="Whitney-Book"/>
              </a:rPr>
              <a:t>8.99 </a:t>
            </a:r>
            <a:r>
              <a:rPr lang="en-US" sz="1800" b="0" i="0" u="none" strike="noStrike" baseline="0" dirty="0">
                <a:latin typeface="STIXGeneral-Regular"/>
              </a:rPr>
              <a:t>× </a:t>
            </a:r>
            <a:r>
              <a:rPr lang="en-US" sz="1800" b="0" i="0" u="none" strike="noStrike" baseline="0" dirty="0">
                <a:latin typeface="Whitney-Book"/>
              </a:rPr>
              <a:t>10</a:t>
            </a:r>
            <a:r>
              <a:rPr lang="en-US" sz="1800" b="0" i="0" u="none" strike="noStrike" baseline="0" dirty="0">
                <a:latin typeface="STIXGeneral-Regular"/>
              </a:rPr>
              <a:t>−</a:t>
            </a:r>
            <a:r>
              <a:rPr lang="en-US" sz="1800" b="0" i="0" u="none" strike="noStrike" baseline="0" dirty="0">
                <a:latin typeface="Whitney-Book"/>
              </a:rPr>
              <a:t>2;</a:t>
            </a:r>
            <a:r>
              <a:rPr lang="en-US" b="0" i="0" dirty="0">
                <a:solidFill>
                  <a:srgbClr val="222222"/>
                </a:solidFill>
                <a:effectLst/>
                <a:latin typeface="Arial" panose="020B0604020202020204" pitchFamily="34" charset="0"/>
              </a:rPr>
              <a:t> Background: Dietary intervention is a cornerstone of weight loss therapies. In obesity, a </a:t>
            </a:r>
            <a:r>
              <a:rPr lang="en-US" b="0" i="0" dirty="0" err="1">
                <a:solidFill>
                  <a:srgbClr val="222222"/>
                </a:solidFill>
                <a:effectLst/>
                <a:latin typeface="Arial" panose="020B0604020202020204" pitchFamily="34" charset="0"/>
              </a:rPr>
              <a:t>dysbiotic</a:t>
            </a:r>
            <a:r>
              <a:rPr lang="en-US" b="0" i="0" dirty="0">
                <a:solidFill>
                  <a:srgbClr val="222222"/>
                </a:solidFill>
                <a:effectLst/>
                <a:latin typeface="Arial" panose="020B0604020202020204" pitchFamily="34" charset="0"/>
              </a:rPr>
              <a:t> gut microbiota (GM) is characterized by high levels of Bacteroides lineages and low diversity. We examined the GM composition changes, including the Bacteroides 2 enterotype (Bact2), in a real-world weight loss study in subjects following a high-protein hypocaloric diet with or without a live microorganisms (LMP) supplement. Method: 263 volunteers were part of this real-world weight loss program. The first phase was a high-protein low-carbohydrate calorie restriction diet with or without LMP supplements. Fecal samples were obtained at baseline and after 10% weight loss for 163 subjects. Metagenomic profiling was obtained by shotgun sequencing. Results: At baseline, the Bact2 enterotype was more prevalent in subjects with aggravated obesity and metabolic alterations. After weight loss, diversity increased and Bact2 prevalence decreased in subjects with lower GM diversity at baseline, notably in LMP consumers. Significant increases in </a:t>
            </a:r>
            <a:r>
              <a:rPr lang="en-US" b="0" i="1" dirty="0" err="1">
                <a:solidFill>
                  <a:srgbClr val="222222"/>
                </a:solidFill>
                <a:effectLst/>
                <a:latin typeface="Arial" panose="020B0604020202020204" pitchFamily="34" charset="0"/>
              </a:rPr>
              <a:t>Akkermansia</a:t>
            </a:r>
            <a:r>
              <a:rPr lang="en-US" b="0" i="1" dirty="0">
                <a:solidFill>
                  <a:srgbClr val="222222"/>
                </a:solidFill>
                <a:effectLst/>
                <a:latin typeface="Arial" panose="020B0604020202020204" pitchFamily="34" charset="0"/>
              </a:rPr>
              <a:t> </a:t>
            </a:r>
            <a:r>
              <a:rPr lang="en-US" b="0" i="1" dirty="0" err="1">
                <a:solidFill>
                  <a:srgbClr val="222222"/>
                </a:solidFill>
                <a:effectLst/>
                <a:latin typeface="Arial" panose="020B0604020202020204" pitchFamily="34" charset="0"/>
              </a:rPr>
              <a:t>muciniphila</a:t>
            </a:r>
            <a:r>
              <a:rPr lang="en-US" b="0" i="0" dirty="0">
                <a:solidFill>
                  <a:srgbClr val="222222"/>
                </a:solidFill>
                <a:effectLst/>
                <a:latin typeface="Arial" panose="020B0604020202020204" pitchFamily="34" charset="0"/>
              </a:rPr>
              <a:t> and </a:t>
            </a:r>
            <a:r>
              <a:rPr lang="en-US" b="0" i="1" dirty="0">
                <a:solidFill>
                  <a:srgbClr val="222222"/>
                </a:solidFill>
                <a:effectLst/>
                <a:latin typeface="Arial" panose="020B0604020202020204" pitchFamily="34" charset="0"/>
              </a:rPr>
              <a:t>Parabacteroides </a:t>
            </a:r>
            <a:r>
              <a:rPr lang="en-US" b="0" i="1" dirty="0" err="1">
                <a:solidFill>
                  <a:srgbClr val="222222"/>
                </a:solidFill>
                <a:effectLst/>
                <a:latin typeface="Arial" panose="020B0604020202020204" pitchFamily="34" charset="0"/>
              </a:rPr>
              <a:t>distasonis</a:t>
            </a:r>
            <a:r>
              <a:rPr lang="en-US" b="0" i="0" dirty="0">
                <a:solidFill>
                  <a:srgbClr val="222222"/>
                </a:solidFill>
                <a:effectLst/>
                <a:latin typeface="Arial" panose="020B0604020202020204" pitchFamily="34" charset="0"/>
              </a:rPr>
              <a:t> and significant decreases of </a:t>
            </a:r>
            <a:r>
              <a:rPr lang="en-US" b="0" i="1" dirty="0">
                <a:solidFill>
                  <a:srgbClr val="222222"/>
                </a:solidFill>
                <a:effectLst/>
                <a:latin typeface="Arial" panose="020B0604020202020204" pitchFamily="34" charset="0"/>
              </a:rPr>
              <a:t>Eubacterium </a:t>
            </a:r>
            <a:r>
              <a:rPr lang="en-US" b="0" i="1" dirty="0" err="1">
                <a:solidFill>
                  <a:srgbClr val="222222"/>
                </a:solidFill>
                <a:effectLst/>
                <a:latin typeface="Arial" panose="020B0604020202020204" pitchFamily="34" charset="0"/>
              </a:rPr>
              <a:t>rectale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Streptococcus thermophilus</a:t>
            </a:r>
            <a:r>
              <a:rPr lang="en-US" b="0" i="0" dirty="0">
                <a:solidFill>
                  <a:srgbClr val="222222"/>
                </a:solidFill>
                <a:effectLst/>
                <a:latin typeface="Arial" panose="020B0604020202020204" pitchFamily="34" charset="0"/>
              </a:rPr>
              <a:t> and Bifidobacterial lineages were observed after weight loss. Conclusions: Baseline microbiome composition is associated with differential changes in GM diversity and Bact2 enterotype prevalence after weight loss. Examining these signatures could drive future personalized nutrition efforts towards more favorable microbiome compositions.</a:t>
            </a:r>
            <a:endParaRPr lang="hu-HU" dirty="0"/>
          </a:p>
        </p:txBody>
      </p:sp>
      <p:sp>
        <p:nvSpPr>
          <p:cNvPr id="4" name="Dia számának helye 3"/>
          <p:cNvSpPr>
            <a:spLocks noGrp="1"/>
          </p:cNvSpPr>
          <p:nvPr>
            <p:ph type="sldNum" sz="quarter" idx="5"/>
          </p:nvPr>
        </p:nvSpPr>
        <p:spPr/>
        <p:txBody>
          <a:bodyPr/>
          <a:lstStyle/>
          <a:p>
            <a:fld id="{D3922EFD-0560-4080-824B-5C57839680E6}" type="slidenum">
              <a:rPr lang="hu-HU" smtClean="0"/>
              <a:t>28</a:t>
            </a:fld>
            <a:endParaRPr lang="hu-HU"/>
          </a:p>
        </p:txBody>
      </p:sp>
    </p:spTree>
    <p:extLst>
      <p:ext uri="{BB962C8B-B14F-4D97-AF65-F5344CB8AC3E}">
        <p14:creationId xmlns:p14="http://schemas.microsoft.com/office/powerpoint/2010/main" val="2612952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r>
              <a:rPr lang="en-US" sz="1800" b="1" i="0" u="none" strike="noStrike" baseline="0" dirty="0">
                <a:latin typeface="HardingText-Bold"/>
              </a:rPr>
              <a:t>Utilization of the microbiome in disease treatment. </a:t>
            </a:r>
            <a:r>
              <a:rPr lang="en-US" sz="1800" b="0" i="0" u="none" strike="noStrike" baseline="0" dirty="0">
                <a:latin typeface="HardingText-Regular"/>
              </a:rPr>
              <a:t>Harnessing the</a:t>
            </a:r>
          </a:p>
          <a:p>
            <a:pPr algn="l"/>
            <a:r>
              <a:rPr lang="en-US" sz="1800" b="0" i="0" u="none" strike="noStrike" baseline="0" dirty="0">
                <a:latin typeface="HardingText-Regular"/>
              </a:rPr>
              <a:t>microbiome in personalized medical interventions can be divided into three</a:t>
            </a:r>
          </a:p>
          <a:p>
            <a:pPr algn="l"/>
            <a:r>
              <a:rPr lang="en-US" sz="1800" b="0" i="0" u="none" strike="noStrike" baseline="0" dirty="0">
                <a:latin typeface="HardingText-Regular"/>
              </a:rPr>
              <a:t>major exploratory treatment avenues. </a:t>
            </a:r>
            <a:r>
              <a:rPr lang="en-US" sz="1800" b="1" i="0" u="none" strike="noStrike" baseline="0" dirty="0">
                <a:latin typeface="HardingText-Bold"/>
              </a:rPr>
              <a:t>A</a:t>
            </a:r>
            <a:r>
              <a:rPr lang="en-US" sz="1800" b="0" i="0" u="none" strike="noStrike" baseline="0" dirty="0">
                <a:latin typeface="HardingText-Regular"/>
              </a:rPr>
              <a:t>, Microorganism supplementation</a:t>
            </a:r>
          </a:p>
          <a:p>
            <a:pPr algn="l"/>
            <a:r>
              <a:rPr lang="hu-HU" sz="1800" b="0" i="0" u="none" strike="noStrike" baseline="0" dirty="0" err="1">
                <a:latin typeface="HardingText-Regular"/>
              </a:rPr>
              <a:t>or</a:t>
            </a:r>
            <a:r>
              <a:rPr lang="hu-HU" sz="1800" b="0" i="0" u="none" strike="noStrike" baseline="0" dirty="0">
                <a:latin typeface="HardingText-Regular"/>
              </a:rPr>
              <a:t> </a:t>
            </a:r>
            <a:r>
              <a:rPr lang="hu-HU" sz="1800" b="0" i="0" u="none" strike="noStrike" baseline="0" dirty="0" err="1">
                <a:latin typeface="HardingText-Regular"/>
              </a:rPr>
              <a:t>augmentation</a:t>
            </a:r>
            <a:r>
              <a:rPr lang="hu-HU" sz="1800" b="0" i="0" u="none" strike="noStrike" baseline="0" dirty="0">
                <a:latin typeface="HardingText-Regular"/>
              </a:rPr>
              <a:t>. </a:t>
            </a:r>
            <a:r>
              <a:rPr lang="hu-HU" sz="1800" b="0" i="0" u="none" strike="noStrike" baseline="0" dirty="0" err="1">
                <a:latin typeface="HardingText-Regular"/>
              </a:rPr>
              <a:t>Supplementation</a:t>
            </a:r>
            <a:r>
              <a:rPr lang="hu-HU" sz="1800" b="0" i="0" u="none" strike="noStrike" baseline="0" dirty="0">
                <a:latin typeface="HardingText-Regular"/>
              </a:rPr>
              <a:t> </a:t>
            </a:r>
            <a:r>
              <a:rPr lang="hu-HU" sz="1800" b="0" i="0" u="none" strike="noStrike" baseline="0" dirty="0" err="1">
                <a:latin typeface="HardingText-Regular"/>
              </a:rPr>
              <a:t>with</a:t>
            </a:r>
            <a:r>
              <a:rPr lang="hu-HU" sz="1800" b="0" i="0" u="none" strike="noStrike" baseline="0" dirty="0">
                <a:latin typeface="HardingText-Regular"/>
              </a:rPr>
              <a:t> </a:t>
            </a:r>
            <a:r>
              <a:rPr lang="hu-HU" sz="1800" b="0" i="0" u="none" strike="noStrike" baseline="0" dirty="0" err="1">
                <a:latin typeface="HardingText-Regular"/>
              </a:rPr>
              <a:t>exogenous</a:t>
            </a:r>
            <a:r>
              <a:rPr lang="hu-HU" sz="1800" b="0" i="0" u="none" strike="noStrike" baseline="0" dirty="0">
                <a:latin typeface="HardingText-Regular"/>
              </a:rPr>
              <a:t> </a:t>
            </a:r>
            <a:r>
              <a:rPr lang="hu-HU" sz="1800" b="0" i="0" u="none" strike="noStrike" baseline="0" dirty="0" err="1">
                <a:latin typeface="HardingText-Regular"/>
              </a:rPr>
              <a:t>next-generation</a:t>
            </a:r>
            <a:endParaRPr lang="hu-HU" sz="1800" b="0" i="0" u="none" strike="noStrike" baseline="0" dirty="0">
              <a:latin typeface="HardingText-Regular"/>
            </a:endParaRPr>
          </a:p>
          <a:p>
            <a:pPr algn="l"/>
            <a:r>
              <a:rPr lang="en-US" sz="1800" b="0" i="0" u="none" strike="noStrike" baseline="0" dirty="0">
                <a:latin typeface="HardingText-Regular"/>
              </a:rPr>
              <a:t>probiotics, dietary microbiome augmentation by prebiotic therapy or</a:t>
            </a:r>
          </a:p>
          <a:p>
            <a:pPr algn="l"/>
            <a:r>
              <a:rPr lang="en-US" sz="1800" b="0" i="0" u="none" strike="noStrike" baseline="0" dirty="0">
                <a:latin typeface="HardingText-Regular"/>
              </a:rPr>
              <a:t>data-driven personalized nutrition may enable correction of dysbiosis,</a:t>
            </a:r>
          </a:p>
          <a:p>
            <a:pPr algn="l"/>
            <a:r>
              <a:rPr lang="en-US" sz="1800" b="0" i="0" u="none" strike="noStrike" baseline="0" dirty="0">
                <a:latin typeface="HardingText-Regular"/>
              </a:rPr>
              <a:t>thereby influencing various microbiome-contributed diseases (panel </a:t>
            </a:r>
            <a:r>
              <a:rPr lang="en-US" sz="1800" b="1" i="0" u="none" strike="noStrike" baseline="0" dirty="0">
                <a:latin typeface="HardingText-Bold"/>
              </a:rPr>
              <a:t>Aa</a:t>
            </a:r>
            <a:r>
              <a:rPr lang="en-US" sz="1800" b="0" i="0" u="none" strike="noStrike" baseline="0" dirty="0">
                <a:latin typeface="HardingText-Regular"/>
              </a:rPr>
              <a:t>).</a:t>
            </a:r>
          </a:p>
          <a:p>
            <a:pPr algn="l"/>
            <a:r>
              <a:rPr lang="en-US" sz="1800" b="0" i="0" u="none" strike="noStrike" baseline="0" dirty="0">
                <a:latin typeface="HardingText-Regular"/>
              </a:rPr>
              <a:t>Administration of genetically engineered beneficial microorganisms may</a:t>
            </a:r>
          </a:p>
          <a:p>
            <a:pPr algn="l"/>
            <a:r>
              <a:rPr lang="en-US" sz="1800" b="0" i="0" u="none" strike="noStrike" baseline="0" dirty="0">
                <a:latin typeface="HardingText-Regular"/>
              </a:rPr>
              <a:t>enable degradation of toxic substances, modulate metabolite precursors or</a:t>
            </a:r>
          </a:p>
          <a:p>
            <a:pPr algn="l"/>
            <a:r>
              <a:rPr lang="en-US" sz="1800" b="0" i="0" u="none" strike="noStrike" baseline="0" dirty="0">
                <a:latin typeface="HardingText-Regular"/>
              </a:rPr>
              <a:t>generate bioactive molecules of interest such as short-chain fatty acids (SCFAs),</a:t>
            </a:r>
          </a:p>
          <a:p>
            <a:pPr algn="l"/>
            <a:r>
              <a:rPr lang="en-US" sz="1800" b="0" i="0" u="none" strike="noStrike" baseline="0" dirty="0">
                <a:latin typeface="HardingText-Regular"/>
              </a:rPr>
              <a:t>bile acids and tryptophan derivatives (panel </a:t>
            </a:r>
            <a:r>
              <a:rPr lang="en-US" sz="1800" b="1" i="0" u="none" strike="noStrike" baseline="0" dirty="0">
                <a:latin typeface="HardingText-Bold"/>
              </a:rPr>
              <a:t>Ab</a:t>
            </a:r>
            <a:r>
              <a:rPr lang="en-US" sz="1800" b="0" i="0" u="none" strike="noStrike" baseline="0" dirty="0">
                <a:latin typeface="HardingText-Regular"/>
              </a:rPr>
              <a:t>). Microbiome replacement</a:t>
            </a:r>
          </a:p>
          <a:p>
            <a:pPr algn="l"/>
            <a:r>
              <a:rPr lang="en-US" sz="1800" b="0" i="0" u="none" strike="noStrike" baseline="0" dirty="0">
                <a:latin typeface="HardingText-Regular"/>
              </a:rPr>
              <a:t>by </a:t>
            </a:r>
            <a:r>
              <a:rPr lang="en-US" sz="1800" b="0" i="0" u="none" strike="noStrike" baseline="0" dirty="0" err="1">
                <a:latin typeface="HardingText-Regular"/>
              </a:rPr>
              <a:t>faecal</a:t>
            </a:r>
            <a:r>
              <a:rPr lang="en-US" sz="1800" b="0" i="0" u="none" strike="noStrike" baseline="0" dirty="0">
                <a:latin typeface="HardingText-Regular"/>
              </a:rPr>
              <a:t> microbiota transplantation (FMT) is effective as treatment of</a:t>
            </a:r>
          </a:p>
          <a:p>
            <a:pPr algn="l"/>
            <a:r>
              <a:rPr lang="en-US" sz="1800" b="0" i="0" u="none" strike="noStrike" baseline="0" dirty="0">
                <a:latin typeface="HardingText-Regular"/>
              </a:rPr>
              <a:t>recurrent </a:t>
            </a:r>
            <a:r>
              <a:rPr lang="en-US" sz="1800" b="0" i="1" u="none" strike="noStrike" baseline="0" dirty="0" err="1">
                <a:latin typeface="HardingText-RegularItalic"/>
              </a:rPr>
              <a:t>Clostridioides</a:t>
            </a:r>
            <a:r>
              <a:rPr lang="en-US" sz="1800" b="0" i="1" u="none" strike="noStrike" baseline="0" dirty="0">
                <a:latin typeface="HardingText-RegularItalic"/>
              </a:rPr>
              <a:t> difficile </a:t>
            </a:r>
            <a:r>
              <a:rPr lang="en-US" sz="1800" b="0" i="0" u="none" strike="noStrike" baseline="0" dirty="0">
                <a:latin typeface="HardingText-Regular"/>
              </a:rPr>
              <a:t>infection (CDI), and potentially in other</a:t>
            </a:r>
          </a:p>
          <a:p>
            <a:pPr algn="l"/>
            <a:r>
              <a:rPr lang="hu-HU" sz="1800" b="0" i="0" u="none" strike="noStrike" baseline="0" dirty="0" err="1">
                <a:latin typeface="HardingText-Regular"/>
              </a:rPr>
              <a:t>microbiome-related</a:t>
            </a:r>
            <a:r>
              <a:rPr lang="hu-HU" sz="1800" b="0" i="0" u="none" strike="noStrike" baseline="0" dirty="0">
                <a:latin typeface="HardingText-Regular"/>
              </a:rPr>
              <a:t> </a:t>
            </a:r>
            <a:r>
              <a:rPr lang="hu-HU" sz="1800" b="0" i="0" u="none" strike="noStrike" baseline="0" dirty="0" err="1">
                <a:latin typeface="HardingText-Regular"/>
              </a:rPr>
              <a:t>disorders</a:t>
            </a:r>
            <a:r>
              <a:rPr lang="hu-HU" sz="1800" b="0" i="0" u="none" strike="noStrike" baseline="0" dirty="0">
                <a:latin typeface="HardingText-Regular"/>
              </a:rPr>
              <a:t> (panel </a:t>
            </a:r>
            <a:r>
              <a:rPr lang="hu-HU" sz="1800" b="1" i="0" u="none" strike="noStrike" baseline="0" dirty="0" err="1">
                <a:latin typeface="HardingText-Bold"/>
              </a:rPr>
              <a:t>Ac</a:t>
            </a:r>
            <a:r>
              <a:rPr lang="hu-HU" sz="1800" b="0" i="0" u="none" strike="noStrike" baseline="0" dirty="0">
                <a:latin typeface="HardingText-Regular"/>
              </a:rPr>
              <a:t>). </a:t>
            </a:r>
            <a:r>
              <a:rPr lang="hu-HU" sz="1800" b="1" i="0" u="none" strike="noStrike" baseline="0" dirty="0">
                <a:latin typeface="HardingText-Bold"/>
              </a:rPr>
              <a:t>B</a:t>
            </a:r>
            <a:r>
              <a:rPr lang="hu-HU" sz="1800" b="0" i="0" u="none" strike="noStrike" baseline="0" dirty="0">
                <a:latin typeface="HardingText-Regular"/>
              </a:rPr>
              <a:t>, </a:t>
            </a:r>
            <a:r>
              <a:rPr lang="hu-HU" sz="1800" b="0" i="0" u="none" strike="noStrike" baseline="0" dirty="0" err="1">
                <a:latin typeface="HardingText-Regular"/>
              </a:rPr>
              <a:t>Microorganism</a:t>
            </a:r>
            <a:r>
              <a:rPr lang="hu-HU" sz="1800" b="0" i="0" u="none" strike="noStrike" baseline="0" dirty="0">
                <a:latin typeface="HardingText-Regular"/>
              </a:rPr>
              <a:t> </a:t>
            </a:r>
            <a:r>
              <a:rPr lang="hu-HU" sz="1800" b="0" i="0" u="none" strike="noStrike" baseline="0" dirty="0" err="1">
                <a:latin typeface="HardingText-Regular"/>
              </a:rPr>
              <a:t>suppression</a:t>
            </a:r>
            <a:r>
              <a:rPr lang="hu-HU" sz="1800" b="0" i="0" u="none" strike="noStrike" baseline="0" dirty="0">
                <a:latin typeface="HardingText-Regular"/>
              </a:rPr>
              <a:t>.</a:t>
            </a:r>
          </a:p>
          <a:p>
            <a:pPr algn="l"/>
            <a:r>
              <a:rPr lang="en-US" sz="1800" b="0" i="0" u="none" strike="noStrike" baseline="0" dirty="0">
                <a:latin typeface="HardingText-Regular"/>
              </a:rPr>
              <a:t>Bacteriophage consortia can selectively suppress disease-contributing</a:t>
            </a:r>
          </a:p>
          <a:p>
            <a:pPr algn="l"/>
            <a:r>
              <a:rPr lang="en-US" sz="1800" b="0" i="0" u="none" strike="noStrike" baseline="0" dirty="0">
                <a:latin typeface="HardingText-Regular"/>
              </a:rPr>
              <a:t>pathobionts, such as specific strains of </a:t>
            </a:r>
            <a:r>
              <a:rPr lang="en-US" sz="1800" b="0" i="1" u="none" strike="noStrike" baseline="0" dirty="0">
                <a:latin typeface="HardingText-RegularItalic"/>
              </a:rPr>
              <a:t>Klebsiella pneumoniae </a:t>
            </a:r>
            <a:r>
              <a:rPr lang="en-US" sz="1800" b="0" i="0" u="none" strike="noStrike" baseline="0" dirty="0">
                <a:latin typeface="HardingText-Regular"/>
              </a:rPr>
              <a:t>in patients</a:t>
            </a:r>
          </a:p>
          <a:p>
            <a:pPr algn="l"/>
            <a:r>
              <a:rPr lang="en-US" sz="1800" b="0" i="0" u="none" strike="noStrike" baseline="0" dirty="0">
                <a:latin typeface="HardingText-Regular"/>
              </a:rPr>
              <a:t>with inflammatory bowel disease (IBD) (panel </a:t>
            </a:r>
            <a:r>
              <a:rPr lang="en-US" sz="1800" b="1" i="0" u="none" strike="noStrike" baseline="0" dirty="0">
                <a:latin typeface="HardingText-Bold"/>
              </a:rPr>
              <a:t>Ba</a:t>
            </a:r>
            <a:r>
              <a:rPr lang="en-US" sz="1800" b="0" i="0" u="none" strike="noStrike" baseline="0" dirty="0">
                <a:latin typeface="HardingText-Regular"/>
              </a:rPr>
              <a:t>). Predatory bacteria such as</a:t>
            </a:r>
          </a:p>
          <a:p>
            <a:pPr algn="l"/>
            <a:r>
              <a:rPr lang="hu-HU" sz="1800" b="0" i="1" u="none" strike="noStrike" baseline="0" dirty="0" err="1">
                <a:latin typeface="HardingText-RegularItalic"/>
              </a:rPr>
              <a:t>Bdellovibrio</a:t>
            </a:r>
            <a:r>
              <a:rPr lang="hu-HU" sz="1800" b="0" i="1" u="none" strike="noStrike" baseline="0" dirty="0">
                <a:latin typeface="HardingText-RegularItalic"/>
              </a:rPr>
              <a:t> </a:t>
            </a:r>
            <a:r>
              <a:rPr lang="hu-HU" sz="1800" b="0" i="1" u="none" strike="noStrike" baseline="0" dirty="0" err="1">
                <a:latin typeface="HardingText-RegularItalic"/>
              </a:rPr>
              <a:t>bacteriovorus</a:t>
            </a:r>
            <a:r>
              <a:rPr lang="hu-HU" sz="1800" b="0" i="1" u="none" strike="noStrike" baseline="0" dirty="0">
                <a:latin typeface="HardingText-RegularItalic"/>
              </a:rPr>
              <a:t> </a:t>
            </a:r>
            <a:r>
              <a:rPr lang="hu-HU" sz="1800" b="0" i="0" u="none" strike="noStrike" baseline="0" dirty="0" err="1">
                <a:latin typeface="HardingText-Regular"/>
              </a:rPr>
              <a:t>feed</a:t>
            </a:r>
            <a:r>
              <a:rPr lang="hu-HU" sz="1800" b="0" i="0" u="none" strike="noStrike" baseline="0" dirty="0">
                <a:latin typeface="HardingText-Regular"/>
              </a:rPr>
              <a:t> </a:t>
            </a:r>
            <a:r>
              <a:rPr lang="hu-HU" sz="1800" b="0" i="0" u="none" strike="noStrike" baseline="0" dirty="0" err="1">
                <a:latin typeface="HardingText-Regular"/>
              </a:rPr>
              <a:t>on</a:t>
            </a:r>
            <a:r>
              <a:rPr lang="hu-HU" sz="1800" b="0" i="0" u="none" strike="noStrike" baseline="0" dirty="0">
                <a:latin typeface="HardingText-Regular"/>
              </a:rPr>
              <a:t> </a:t>
            </a:r>
            <a:r>
              <a:rPr lang="hu-HU" sz="1800" b="0" i="0" u="none" strike="noStrike" baseline="0" dirty="0" err="1">
                <a:latin typeface="HardingText-Regular"/>
              </a:rPr>
              <a:t>specific</a:t>
            </a:r>
            <a:r>
              <a:rPr lang="hu-HU" sz="1800" b="0" i="0" u="none" strike="noStrike" baseline="0" dirty="0">
                <a:latin typeface="HardingText-Regular"/>
              </a:rPr>
              <a:t> </a:t>
            </a:r>
            <a:r>
              <a:rPr lang="hu-HU" sz="1800" b="0" i="0" u="none" strike="noStrike" baseline="0" dirty="0" err="1">
                <a:latin typeface="HardingText-Regular"/>
              </a:rPr>
              <a:t>bacteria</a:t>
            </a:r>
            <a:r>
              <a:rPr lang="hu-HU" sz="1800" b="0" i="0" u="none" strike="noStrike" baseline="0" dirty="0">
                <a:latin typeface="HardingText-Regular"/>
              </a:rPr>
              <a:t> (panel </a:t>
            </a:r>
            <a:r>
              <a:rPr lang="hu-HU" sz="1800" b="1" i="0" u="none" strike="noStrike" baseline="0" dirty="0" err="1">
                <a:latin typeface="HardingText-Bold"/>
              </a:rPr>
              <a:t>Bb</a:t>
            </a:r>
            <a:r>
              <a:rPr lang="hu-HU" sz="1800" b="0" i="0" u="none" strike="noStrike" baseline="0" dirty="0">
                <a:latin typeface="HardingText-Regular"/>
              </a:rPr>
              <a:t>). RNA-</a:t>
            </a:r>
            <a:r>
              <a:rPr lang="hu-HU" sz="1800" b="0" i="0" u="none" strike="noStrike" baseline="0" dirty="0" err="1">
                <a:latin typeface="HardingText-Regular"/>
              </a:rPr>
              <a:t>guided</a:t>
            </a:r>
            <a:endParaRPr lang="hu-HU" sz="1800" b="0" i="0" u="none" strike="noStrike" baseline="0" dirty="0">
              <a:latin typeface="HardingText-Regular"/>
            </a:endParaRPr>
          </a:p>
          <a:p>
            <a:pPr algn="l"/>
            <a:r>
              <a:rPr lang="en-US" sz="1800" b="0" i="0" u="none" strike="noStrike" baseline="0" dirty="0">
                <a:latin typeface="HardingText-Regular"/>
              </a:rPr>
              <a:t>nucleases and their guide ribonucleic acid (gRNA) can silence specific</a:t>
            </a:r>
          </a:p>
          <a:p>
            <a:pPr algn="l"/>
            <a:r>
              <a:rPr lang="en-US" sz="1800" b="0" i="0" u="none" strike="noStrike" baseline="0" dirty="0">
                <a:latin typeface="HardingText-Regular"/>
              </a:rPr>
              <a:t>deleterious genes such as antibiotic resistance genes, thereby enabling increased</a:t>
            </a:r>
          </a:p>
          <a:p>
            <a:pPr algn="l"/>
            <a:r>
              <a:rPr lang="en-US" sz="1800" b="0" i="0" u="none" strike="noStrike" baseline="0" dirty="0">
                <a:latin typeface="HardingText-Regular"/>
              </a:rPr>
              <a:t>efficacy of previously ineffective antibiotic treatment (panel </a:t>
            </a:r>
            <a:r>
              <a:rPr lang="en-US" sz="1800" b="1" i="0" u="none" strike="noStrike" baseline="0" dirty="0" err="1">
                <a:latin typeface="HardingText-Bold"/>
              </a:rPr>
              <a:t>Bc</a:t>
            </a:r>
            <a:r>
              <a:rPr lang="en-US" sz="1800" b="0" i="0" u="none" strike="noStrike" baseline="0" dirty="0">
                <a:latin typeface="HardingText-Regular"/>
              </a:rPr>
              <a:t>). </a:t>
            </a:r>
            <a:r>
              <a:rPr lang="en-US" sz="1800" b="1" i="0" u="none" strike="noStrike" baseline="0" dirty="0">
                <a:latin typeface="HardingText-Bold"/>
              </a:rPr>
              <a:t>C</a:t>
            </a:r>
            <a:r>
              <a:rPr lang="en-US" sz="1800" b="0" i="0" u="none" strike="noStrike" baseline="0" dirty="0">
                <a:latin typeface="HardingText-Regular"/>
              </a:rPr>
              <a:t>, Metabolite</a:t>
            </a:r>
          </a:p>
          <a:p>
            <a:pPr algn="l"/>
            <a:r>
              <a:rPr lang="en-US" sz="1800" b="0" i="0" u="none" strike="noStrike" baseline="0" dirty="0">
                <a:latin typeface="HardingText-Regular"/>
              </a:rPr>
              <a:t>modulation. Supplementation of metabolites such as SCFAs can help manage</a:t>
            </a:r>
          </a:p>
          <a:p>
            <a:pPr algn="l"/>
            <a:r>
              <a:rPr lang="en-US" sz="1800" b="0" i="0" u="none" strike="noStrike" baseline="0" dirty="0">
                <a:latin typeface="HardingText-Regular"/>
              </a:rPr>
              <a:t>type 2 diabetes (T2D) by reducing the levels of </a:t>
            </a:r>
            <a:r>
              <a:rPr lang="en-US" sz="1800" b="0" i="0" u="none" strike="noStrike" baseline="0" dirty="0" err="1">
                <a:latin typeface="HardingText-Regular"/>
              </a:rPr>
              <a:t>haemoglobin</a:t>
            </a:r>
            <a:r>
              <a:rPr lang="en-US" sz="1800" b="0" i="0" u="none" strike="noStrike" baseline="0" dirty="0">
                <a:latin typeface="HardingText-Regular"/>
              </a:rPr>
              <a:t> A1c (HbA1c)</a:t>
            </a:r>
          </a:p>
          <a:p>
            <a:pPr algn="l"/>
            <a:r>
              <a:rPr lang="en-US" sz="1800" b="0" i="0" u="none" strike="noStrike" baseline="0" dirty="0">
                <a:latin typeface="HardingText-Regular"/>
              </a:rPr>
              <a:t>through glucagon-like peptide 1 (GLP-1) secretion (panel </a:t>
            </a:r>
            <a:r>
              <a:rPr lang="en-US" sz="1800" b="1" i="0" u="none" strike="noStrike" baseline="0" dirty="0">
                <a:latin typeface="HardingText-Bold"/>
              </a:rPr>
              <a:t>Ca</a:t>
            </a:r>
            <a:r>
              <a:rPr lang="en-US" sz="1800" b="0" i="0" u="none" strike="noStrike" baseline="0" dirty="0">
                <a:latin typeface="HardingText-Regular"/>
              </a:rPr>
              <a:t>). Manipulation of</a:t>
            </a:r>
          </a:p>
          <a:p>
            <a:pPr algn="l"/>
            <a:r>
              <a:rPr lang="en-US" sz="1800" b="0" i="0" u="none" strike="noStrike" baseline="0" dirty="0">
                <a:latin typeface="HardingText-Regular"/>
              </a:rPr>
              <a:t>metabolite pathways, as exemplified by </a:t>
            </a:r>
            <a:r>
              <a:rPr lang="en-US" sz="1800" b="0" i="0" u="none" strike="noStrike" baseline="0" dirty="0" err="1">
                <a:latin typeface="HardingText-Regular"/>
              </a:rPr>
              <a:t>farnesoid</a:t>
            </a:r>
            <a:r>
              <a:rPr lang="en-US" sz="1800" b="0" i="0" u="none" strike="noStrike" baseline="0" dirty="0">
                <a:latin typeface="HardingText-Regular"/>
              </a:rPr>
              <a:t>-X receptor (FXR) agonists,</a:t>
            </a:r>
          </a:p>
          <a:p>
            <a:pPr algn="l"/>
            <a:r>
              <a:rPr lang="en-US" sz="1800" b="0" i="0" u="none" strike="noStrike" baseline="0" dirty="0">
                <a:latin typeface="HardingText-Regular"/>
              </a:rPr>
              <a:t>which inhibit bile acid synthesis in the treatment of liver diseases such as</a:t>
            </a:r>
          </a:p>
          <a:p>
            <a:pPr algn="l"/>
            <a:r>
              <a:rPr lang="en-US" sz="1800" b="0" i="0" u="none" strike="noStrike" baseline="0" dirty="0">
                <a:latin typeface="HardingText-Regular"/>
              </a:rPr>
              <a:t>primary sclerosing cholangitis (panel </a:t>
            </a:r>
            <a:r>
              <a:rPr lang="en-US" sz="1800" b="1" i="0" u="none" strike="noStrike" baseline="0" dirty="0" err="1">
                <a:latin typeface="HardingText-Bold"/>
              </a:rPr>
              <a:t>Cb</a:t>
            </a:r>
            <a:r>
              <a:rPr lang="en-US" sz="1800" b="0" i="0" u="none" strike="noStrike" baseline="0" dirty="0">
                <a:latin typeface="HardingText-Regular"/>
              </a:rPr>
              <a:t>). Inhibition of metabolite pathways,</a:t>
            </a:r>
          </a:p>
          <a:p>
            <a:pPr algn="l"/>
            <a:r>
              <a:rPr lang="en-US" sz="1800" b="0" i="0" u="none" strike="noStrike" baseline="0" dirty="0">
                <a:latin typeface="HardingText-Regular"/>
              </a:rPr>
              <a:t>as exemplified by inhibition of bacterial trimethylamine (TMA) production.</a:t>
            </a:r>
          </a:p>
          <a:p>
            <a:pPr algn="l"/>
            <a:r>
              <a:rPr lang="en-US" sz="1800" b="0" i="0" u="none" strike="noStrike" baseline="0" dirty="0">
                <a:latin typeface="HardingText-Regular"/>
              </a:rPr>
              <a:t>The microbiome produces TMA from dietary choline, which is then converted into</a:t>
            </a:r>
          </a:p>
          <a:p>
            <a:pPr algn="l"/>
            <a:r>
              <a:rPr lang="en-US" sz="1800" b="0" i="0" u="none" strike="noStrike" baseline="0" dirty="0">
                <a:latin typeface="HardingText-Regular"/>
              </a:rPr>
              <a:t>trimethylamine </a:t>
            </a:r>
            <a:r>
              <a:rPr lang="en-US" sz="1800" b="0" i="1" u="none" strike="noStrike" baseline="0" dirty="0">
                <a:latin typeface="HardingText-RegularItalic"/>
              </a:rPr>
              <a:t>N</a:t>
            </a:r>
            <a:r>
              <a:rPr lang="en-US" sz="1800" b="0" i="0" u="none" strike="noStrike" baseline="0" dirty="0">
                <a:latin typeface="HardingText-Regular"/>
              </a:rPr>
              <a:t>-oxide (TMAO) by the host hepatic enzyme flavin-containing</a:t>
            </a:r>
          </a:p>
          <a:p>
            <a:pPr algn="l"/>
            <a:r>
              <a:rPr lang="en-US" sz="1800" b="0" i="0" u="none" strike="noStrike" baseline="0" dirty="0">
                <a:latin typeface="HardingText-Regular"/>
              </a:rPr>
              <a:t>monooxygenase 3 (FMO3), resulting in increased risk of thrombosis. The</a:t>
            </a:r>
          </a:p>
          <a:p>
            <a:pPr algn="l"/>
            <a:r>
              <a:rPr lang="en-US" sz="1800" b="0" i="0" u="none" strike="noStrike" baseline="0" dirty="0">
                <a:latin typeface="HardingText-Regular"/>
              </a:rPr>
              <a:t>inhibition of key TMA-generating microbial enzymes, such as choline TMA-lyase</a:t>
            </a:r>
          </a:p>
          <a:p>
            <a:pPr algn="l"/>
            <a:r>
              <a:rPr lang="en-US" sz="1800" b="0" i="0" u="none" strike="noStrike" baseline="0" dirty="0">
                <a:latin typeface="HardingText-Regular"/>
              </a:rPr>
              <a:t>(</a:t>
            </a:r>
            <a:r>
              <a:rPr lang="en-US" sz="1800" b="0" i="0" u="none" strike="noStrike" baseline="0" dirty="0" err="1">
                <a:latin typeface="HardingText-Regular"/>
              </a:rPr>
              <a:t>CutC</a:t>
            </a:r>
            <a:r>
              <a:rPr lang="en-US" sz="1800" b="0" i="0" u="none" strike="noStrike" baseline="0" dirty="0">
                <a:latin typeface="HardingText-Regular"/>
              </a:rPr>
              <a:t>), can significantly decrease plasma TMAO levels, thereby reducing the risk</a:t>
            </a:r>
          </a:p>
          <a:p>
            <a:pPr algn="l"/>
            <a:r>
              <a:rPr lang="en-US" sz="1800" b="0" i="0" u="none" strike="noStrike" baseline="0" dirty="0">
                <a:latin typeface="HardingText-Regular"/>
              </a:rPr>
              <a:t>of </a:t>
            </a:r>
            <a:r>
              <a:rPr lang="en-US" sz="1800" b="0" i="0" u="none" strike="noStrike" baseline="0" dirty="0" err="1">
                <a:latin typeface="HardingText-Regular"/>
              </a:rPr>
              <a:t>ischaemic</a:t>
            </a:r>
            <a:r>
              <a:rPr lang="en-US" sz="1800" b="0" i="0" u="none" strike="noStrike" baseline="0" dirty="0">
                <a:latin typeface="HardingText-Regular"/>
              </a:rPr>
              <a:t> vascular events (panel </a:t>
            </a:r>
            <a:r>
              <a:rPr lang="en-US" sz="1800" b="1" i="0" u="none" strike="noStrike" baseline="0" dirty="0">
                <a:latin typeface="HardingText-Bold"/>
              </a:rPr>
              <a:t>Cc</a:t>
            </a:r>
            <a:r>
              <a:rPr lang="en-US" sz="1800" b="0" i="0" u="none" strike="noStrike" baseline="0" dirty="0">
                <a:latin typeface="HardingText-Regular"/>
              </a:rPr>
              <a:t>).</a:t>
            </a:r>
            <a:endParaRPr lang="hu-HU" dirty="0"/>
          </a:p>
        </p:txBody>
      </p:sp>
      <p:sp>
        <p:nvSpPr>
          <p:cNvPr id="4" name="Dia számának helye 3"/>
          <p:cNvSpPr>
            <a:spLocks noGrp="1"/>
          </p:cNvSpPr>
          <p:nvPr>
            <p:ph type="sldNum" sz="quarter" idx="5"/>
          </p:nvPr>
        </p:nvSpPr>
        <p:spPr/>
        <p:txBody>
          <a:bodyPr/>
          <a:lstStyle/>
          <a:p>
            <a:fld id="{31BE9D7C-D10B-4637-B9BD-AECBD208B471}" type="slidenum">
              <a:rPr lang="hu-HU" smtClean="0"/>
              <a:t>29</a:t>
            </a:fld>
            <a:endParaRPr lang="hu-HU"/>
          </a:p>
        </p:txBody>
      </p:sp>
    </p:spTree>
    <p:extLst>
      <p:ext uri="{BB962C8B-B14F-4D97-AF65-F5344CB8AC3E}">
        <p14:creationId xmlns:p14="http://schemas.microsoft.com/office/powerpoint/2010/main" val="3913730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31BE9D7C-D10B-4637-B9BD-AECBD208B471}" type="slidenum">
              <a:rPr lang="hu-HU" smtClean="0"/>
              <a:t>31</a:t>
            </a:fld>
            <a:endParaRPr lang="hu-HU"/>
          </a:p>
        </p:txBody>
      </p:sp>
    </p:spTree>
    <p:extLst>
      <p:ext uri="{BB962C8B-B14F-4D97-AF65-F5344CB8AC3E}">
        <p14:creationId xmlns:p14="http://schemas.microsoft.com/office/powerpoint/2010/main" val="169611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D744C0B-E4E0-38C9-2529-799542945E83}"/>
              </a:ext>
            </a:extLst>
          </p:cNvPr>
          <p:cNvSpPr>
            <a:spLocks noGrp="1" noChangeArrowheads="1"/>
          </p:cNvSpPr>
          <p:nvPr>
            <p:ph type="sldNum" sz="quarter" idx="5"/>
          </p:nvPr>
        </p:nvSpPr>
        <p:spPr>
          <a:ln/>
        </p:spPr>
        <p:txBody>
          <a:bodyPr/>
          <a:lstStyle/>
          <a:p>
            <a:fld id="{946AB6EA-BBB5-4505-99D5-DBB67D70E6A7}" type="slidenum">
              <a:rPr lang="hu-HU" altLang="hu-HU"/>
              <a:pPr/>
              <a:t>4</a:t>
            </a:fld>
            <a:endParaRPr lang="hu-HU" altLang="hu-HU"/>
          </a:p>
        </p:txBody>
      </p:sp>
      <p:sp>
        <p:nvSpPr>
          <p:cNvPr id="89090" name="Rectangle 2">
            <a:extLst>
              <a:ext uri="{FF2B5EF4-FFF2-40B4-BE49-F238E27FC236}">
                <a16:creationId xmlns:a16="http://schemas.microsoft.com/office/drawing/2014/main" id="{993CD82F-F00D-6BB2-141D-1ADC7513B972}"/>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F8CE525C-1003-5DDC-08F1-2FA48C515AE4}"/>
              </a:ext>
            </a:extLst>
          </p:cNvPr>
          <p:cNvSpPr>
            <a:spLocks noGrp="1" noChangeArrowheads="1"/>
          </p:cNvSpPr>
          <p:nvPr>
            <p:ph type="body" idx="1"/>
          </p:nvPr>
        </p:nvSpPr>
        <p:spPr/>
        <p:txBody>
          <a:bodyPr/>
          <a:lstStyle/>
          <a:p>
            <a:r>
              <a:rPr lang="hu-HU" altLang="hu-HU"/>
              <a:t>Proteobacteria: pseudomonas, enterobacteriaceae</a:t>
            </a:r>
          </a:p>
          <a:p>
            <a:r>
              <a:rPr lang="hu-HU" altLang="hu-HU"/>
              <a:t>Firmicutes: streptococcus, staphylococcus, enterococcus, clostridium</a:t>
            </a:r>
          </a:p>
          <a:p>
            <a:endParaRPr lang="hu-HU" alt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B0F17B9-0AE9-45CF-8116-81C1FB44C1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AC7192-E729-49A1-B7C4-215C26F60BB7}" type="slidenum">
              <a:rPr lang="hu-HU" altLang="hu-HU"/>
              <a:pPr/>
              <a:t>6</a:t>
            </a:fld>
            <a:endParaRPr lang="hu-HU" altLang="hu-HU"/>
          </a:p>
        </p:txBody>
      </p:sp>
      <p:sp>
        <p:nvSpPr>
          <p:cNvPr id="47107" name="Rectangle 2">
            <a:extLst>
              <a:ext uri="{FF2B5EF4-FFF2-40B4-BE49-F238E27FC236}">
                <a16:creationId xmlns:a16="http://schemas.microsoft.com/office/drawing/2014/main" id="{1F652012-22B2-4231-A325-5FF0F5A9441D}"/>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D15276E0-95C3-4C5C-AD1C-BFBA30E53C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80000"/>
              </a:lnSpc>
            </a:pPr>
            <a:r>
              <a:rPr lang="hu-HU" altLang="hu-HU" sz="800" dirty="0"/>
              <a:t>Bacillus </a:t>
            </a:r>
            <a:r>
              <a:rPr lang="hu-HU" altLang="hu-HU" sz="800" dirty="0" err="1"/>
              <a:t>thuringiensis</a:t>
            </a:r>
            <a:endParaRPr lang="hu-HU" altLang="hu-HU" sz="8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800" b="0" i="0" u="none" strike="noStrike" baseline="0" dirty="0">
                <a:solidFill>
                  <a:srgbClr val="000000"/>
                </a:solidFill>
                <a:latin typeface="Charis SIL"/>
              </a:rPr>
              <a:t>The </a:t>
            </a:r>
            <a:r>
              <a:rPr lang="hu-HU" sz="1800" b="0" i="0" u="none" strike="noStrike" baseline="0" dirty="0" err="1">
                <a:solidFill>
                  <a:srgbClr val="000000"/>
                </a:solidFill>
                <a:latin typeface="Charis SIL"/>
              </a:rPr>
              <a:t>role</a:t>
            </a:r>
            <a:r>
              <a:rPr lang="hu-HU" sz="1800" b="0" i="0" u="none" strike="noStrike" baseline="0" dirty="0">
                <a:solidFill>
                  <a:srgbClr val="000000"/>
                </a:solidFill>
                <a:latin typeface="Charis SIL"/>
              </a:rPr>
              <a:t> of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brain</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microbiota</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axis</a:t>
            </a:r>
            <a:r>
              <a:rPr lang="hu-HU" sz="1800" b="0" i="0" u="none" strike="noStrike" baseline="0" dirty="0">
                <a:solidFill>
                  <a:srgbClr val="000000"/>
                </a:solidFill>
                <a:latin typeface="Charis SIL"/>
              </a:rPr>
              <a:t> in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body. The major </a:t>
            </a:r>
            <a:r>
              <a:rPr lang="hu-HU" sz="1800" b="0" i="0" u="none" strike="noStrike" baseline="0" dirty="0" err="1">
                <a:solidFill>
                  <a:srgbClr val="000000"/>
                </a:solidFill>
                <a:latin typeface="Charis SIL"/>
              </a:rPr>
              <a:t>pathways</a:t>
            </a:r>
            <a:r>
              <a:rPr lang="hu-HU" sz="1800" b="0" i="0" u="none" strike="noStrike" baseline="0" dirty="0">
                <a:solidFill>
                  <a:srgbClr val="000000"/>
                </a:solidFill>
                <a:latin typeface="Charis SIL"/>
              </a:rPr>
              <a:t> of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brain</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microbiota</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axis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are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shown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among</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central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nervous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system</a:t>
            </a:r>
            <a:r>
              <a:rPr lang="hu-HU" sz="1800" b="0" i="0" u="none" strike="noStrike" baseline="0" dirty="0">
                <a:solidFill>
                  <a:srgbClr val="000000"/>
                </a:solidFill>
                <a:latin typeface="Charis SIL"/>
              </a:rPr>
              <a:t> (CNS), </a:t>
            </a:r>
            <a:r>
              <a:rPr lang="hu-HU" sz="1800" b="0" i="0" u="none" strike="noStrike" baseline="0" dirty="0" err="1">
                <a:solidFill>
                  <a:srgbClr val="000000"/>
                </a:solidFill>
                <a:latin typeface="Charis SIL"/>
              </a:rPr>
              <a:t>periphery</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Charis SIL"/>
              </a:rPr>
              <a:t>. The </a:t>
            </a:r>
            <a:r>
              <a:rPr lang="hu-HU" sz="1800" b="0" i="0" u="none" strike="noStrike" baseline="0" dirty="0" err="1">
                <a:solidFill>
                  <a:srgbClr val="000000"/>
                </a:solidFill>
                <a:latin typeface="Charis SIL"/>
              </a:rPr>
              <a:t>network</a:t>
            </a:r>
            <a:r>
              <a:rPr lang="hu-HU" sz="1800" b="0" i="0" u="none" strike="noStrike" baseline="0" dirty="0">
                <a:solidFill>
                  <a:srgbClr val="000000"/>
                </a:solidFill>
                <a:latin typeface="Charis SIL"/>
              </a:rPr>
              <a:t> of </a:t>
            </a:r>
            <a:r>
              <a:rPr lang="hu-HU" sz="1800" b="0" i="0" u="none" strike="noStrike" baseline="0" dirty="0" err="1">
                <a:solidFill>
                  <a:srgbClr val="000000"/>
                </a:solidFill>
                <a:latin typeface="Charis SIL"/>
              </a:rPr>
              <a:t>neural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immune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chemical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constitutes</a:t>
            </a:r>
            <a:r>
              <a:rPr lang="hu-HU" sz="1800" b="0" i="0" u="none" strike="noStrike" baseline="0" dirty="0">
                <a:solidFill>
                  <a:srgbClr val="000000"/>
                </a:solidFill>
                <a:latin typeface="Charis SIL"/>
              </a:rPr>
              <a:t> a major part of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brain</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microbiota</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axis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Alterations</a:t>
            </a:r>
            <a:r>
              <a:rPr lang="hu-HU" sz="1800" b="0" i="0" u="none" strike="noStrike" baseline="0" dirty="0">
                <a:solidFill>
                  <a:srgbClr val="000000"/>
                </a:solidFill>
                <a:latin typeface="Charis SIL"/>
              </a:rPr>
              <a:t> in </a:t>
            </a:r>
            <a:r>
              <a:rPr lang="hu-HU" sz="1800" b="0" i="0" u="none" strike="noStrike" baseline="0" dirty="0" err="1">
                <a:solidFill>
                  <a:srgbClr val="000000"/>
                </a:solidFill>
                <a:latin typeface="Charis SIL"/>
              </a:rPr>
              <a:t>this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network</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involves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complex</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interactions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across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organs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by</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direct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nerves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indirect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systemic</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circulation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pathways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contributing</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to</a:t>
            </a:r>
            <a:r>
              <a:rPr lang="hu-HU" sz="1800" b="0" i="0" u="none" strike="noStrike" baseline="0" dirty="0">
                <a:solidFill>
                  <a:srgbClr val="000000"/>
                </a:solidFill>
                <a:latin typeface="Charis SIL"/>
              </a:rPr>
              <a:t> altered </a:t>
            </a:r>
            <a:r>
              <a:rPr lang="hu-HU" sz="1800" b="0" i="0" u="none" strike="noStrike" baseline="0" dirty="0" err="1">
                <a:solidFill>
                  <a:srgbClr val="000000"/>
                </a:solidFill>
                <a:latin typeface="Charis SIL"/>
              </a:rPr>
              <a:t>homeostasis</a:t>
            </a:r>
            <a:r>
              <a:rPr lang="hu-HU" sz="1800" b="0" i="0" u="none" strike="noStrike" baseline="0" dirty="0">
                <a:solidFill>
                  <a:srgbClr val="000000"/>
                </a:solidFill>
                <a:latin typeface="Charis SIL"/>
              </a:rPr>
              <a:t> in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body. </a:t>
            </a:r>
            <a:r>
              <a:rPr lang="hu-HU" sz="1800" b="0" i="0" u="none" strike="noStrike" baseline="0" dirty="0" err="1">
                <a:solidFill>
                  <a:srgbClr val="000000"/>
                </a:solidFill>
                <a:latin typeface="Charis SIL"/>
              </a:rPr>
              <a:t>Changes</a:t>
            </a:r>
            <a:r>
              <a:rPr lang="hu-HU" sz="1800" b="0" i="0" u="none" strike="noStrike" baseline="0" dirty="0">
                <a:solidFill>
                  <a:srgbClr val="000000"/>
                </a:solidFill>
                <a:latin typeface="Charis SIL"/>
              </a:rPr>
              <a:t> in </a:t>
            </a:r>
            <a:r>
              <a:rPr lang="hu-HU" sz="1800" b="0" i="0" u="none" strike="noStrike" baseline="0" dirty="0" err="1">
                <a:solidFill>
                  <a:srgbClr val="000000"/>
                </a:solidFill>
                <a:latin typeface="Charis SIL"/>
              </a:rPr>
              <a:t>the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microbiota</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composition</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microbiome-derived</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SCFAs</a:t>
            </a:r>
            <a:r>
              <a:rPr lang="hu-HU" sz="1800" b="0" i="0" u="none" strike="noStrike" baseline="0" dirty="0">
                <a:solidFill>
                  <a:srgbClr val="000000"/>
                </a:solidFill>
                <a:latin typeface="Charis SIL"/>
              </a:rPr>
              <a:t>, D-</a:t>
            </a:r>
            <a:r>
              <a:rPr lang="hu-HU" sz="1800" b="0" i="0" u="none" strike="noStrike" baseline="0" dirty="0" err="1">
                <a:solidFill>
                  <a:srgbClr val="000000"/>
                </a:solidFill>
                <a:latin typeface="Charis SIL"/>
              </a:rPr>
              <a:t>amino</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acids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metabolites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can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alter</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neural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immune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chemical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to</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cause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depression</a:t>
            </a:r>
            <a:r>
              <a:rPr lang="hu-HU" sz="1800" b="0" i="0" u="none" strike="noStrike" baseline="0" dirty="0">
                <a:solidFill>
                  <a:srgbClr val="000000"/>
                </a:solidFill>
                <a:latin typeface="Charis SIL"/>
              </a:rPr>
              <a:t>. The CNS </a:t>
            </a:r>
            <a:r>
              <a:rPr lang="hu-HU" sz="1800" b="0" i="0" u="none" strike="noStrike" baseline="0" dirty="0" err="1">
                <a:solidFill>
                  <a:srgbClr val="000000"/>
                </a:solidFill>
                <a:latin typeface="Charis SIL"/>
              </a:rPr>
              <a:t>works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through</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neural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regulation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neurotransmitters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immune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other</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factors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that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target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peripheral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organs</a:t>
            </a:r>
            <a:r>
              <a:rPr lang="hu-HU" sz="1800" b="0" i="0" u="none" strike="noStrike" baseline="0" dirty="0">
                <a:solidFill>
                  <a:srgbClr val="000000"/>
                </a:solidFill>
                <a:latin typeface="Charis SIL"/>
              </a:rPr>
              <a:t> and </a:t>
            </a:r>
            <a:r>
              <a:rPr lang="hu-HU" sz="1800" b="0" i="0" u="none" strike="noStrike" baseline="0" dirty="0" err="1">
                <a:solidFill>
                  <a:srgbClr val="000000"/>
                </a:solidFill>
                <a:latin typeface="Charis SIL"/>
              </a:rPr>
              <a:t>tissue</a:t>
            </a:r>
            <a:r>
              <a:rPr lang="hu-HU" sz="1800" b="0" i="0" u="none" strike="noStrike" baseline="0" dirty="0">
                <a:solidFill>
                  <a:srgbClr val="000000"/>
                </a:solidFill>
                <a:latin typeface="Charis SIL"/>
              </a:rPr>
              <a:t> in </a:t>
            </a:r>
            <a:r>
              <a:rPr lang="hu-HU" sz="1800" b="0" i="0" u="none" strike="noStrike" baseline="0" dirty="0" err="1">
                <a:solidFill>
                  <a:srgbClr val="000000"/>
                </a:solidFill>
                <a:latin typeface="Charis SIL"/>
              </a:rPr>
              <a:t>response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to</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different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a:t>
            </a:r>
            <a:r>
              <a:rPr lang="hu-HU" sz="1800" b="0" i="0" u="none" strike="noStrike" baseline="0" dirty="0">
                <a:solidFill>
                  <a:srgbClr val="000000"/>
                </a:solidFill>
                <a:latin typeface="Charis SIL"/>
              </a:rPr>
              <a:t> reflexes, </a:t>
            </a:r>
            <a:r>
              <a:rPr lang="hu-HU" sz="1800" b="0" i="0" u="none" strike="noStrike" baseline="0" dirty="0" err="1">
                <a:solidFill>
                  <a:srgbClr val="000000"/>
                </a:solidFill>
                <a:latin typeface="Charis SIL"/>
              </a:rPr>
              <a:t>thereby</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contributing</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to</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normal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bidirectional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brain</a:t>
            </a:r>
            <a:r>
              <a:rPr lang="hu-HU" sz="1800" b="0" i="0" u="none" strike="noStrike" baseline="0" dirty="0">
                <a:solidFill>
                  <a:srgbClr val="000000"/>
                </a:solidFill>
                <a:latin typeface="STIX"/>
              </a:rPr>
              <a:t>–</a:t>
            </a:r>
            <a:r>
              <a:rPr lang="hu-HU" sz="1800" b="0" i="0" u="none" strike="noStrike" baseline="0" dirty="0" err="1">
                <a:solidFill>
                  <a:srgbClr val="000000"/>
                </a:solidFill>
                <a:latin typeface="Charis SIL"/>
              </a:rPr>
              <a:t>gut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axis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signaling</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When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this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balance</a:t>
            </a:r>
            <a:r>
              <a:rPr lang="hu-HU" sz="1800" b="0" i="0" u="none" strike="noStrike" baseline="0" dirty="0">
                <a:solidFill>
                  <a:srgbClr val="000000"/>
                </a:solidFill>
                <a:latin typeface="Charis SIL"/>
              </a:rPr>
              <a:t> is </a:t>
            </a:r>
            <a:r>
              <a:rPr lang="hu-HU" sz="1800" b="0" i="0" u="none" strike="noStrike" baseline="0" dirty="0" err="1">
                <a:solidFill>
                  <a:srgbClr val="000000"/>
                </a:solidFill>
                <a:latin typeface="Charis SIL"/>
              </a:rPr>
              <a:t>destroyed</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by</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stress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depression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or</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other</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diseases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may</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occur</a:t>
            </a:r>
            <a:r>
              <a:rPr lang="hu-HU" sz="1800" b="0" i="0" u="none" strike="noStrike" baseline="0" dirty="0">
                <a:solidFill>
                  <a:srgbClr val="000000"/>
                </a:solidFill>
                <a:latin typeface="Charis SIL"/>
              </a:rPr>
              <a:t>. CNS: </a:t>
            </a:r>
            <a:r>
              <a:rPr lang="hu-HU" sz="1800" b="0" i="0" u="none" strike="noStrike" baseline="0" dirty="0" err="1">
                <a:solidFill>
                  <a:srgbClr val="000000"/>
                </a:solidFill>
                <a:latin typeface="Charis SIL"/>
              </a:rPr>
              <a:t>central</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nervous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system</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DCs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dendritic</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cells</a:t>
            </a:r>
            <a:r>
              <a:rPr lang="hu-HU" sz="1800" b="0" i="0" u="none" strike="noStrike" baseline="0" dirty="0">
                <a:solidFill>
                  <a:srgbClr val="000000"/>
                </a:solidFill>
                <a:latin typeface="Charis SIL"/>
              </a:rPr>
              <a:t>, ENS: </a:t>
            </a:r>
            <a:r>
              <a:rPr lang="hu-HU" sz="1800" b="0" i="0" u="none" strike="noStrike" baseline="0" dirty="0" err="1">
                <a:solidFill>
                  <a:srgbClr val="000000"/>
                </a:solidFill>
                <a:latin typeface="Charis SIL"/>
              </a:rPr>
              <a:t>enteric</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nerveus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system</a:t>
            </a:r>
            <a:r>
              <a:rPr lang="hu-HU" sz="1800" b="0" i="0" u="none" strike="noStrike" baseline="0" dirty="0">
                <a:solidFill>
                  <a:srgbClr val="000000"/>
                </a:solidFill>
                <a:latin typeface="Charis SIL"/>
              </a:rPr>
              <a:t>, 5-HT: 5-hydroxytryptamine, IL-6: </a:t>
            </a:r>
            <a:r>
              <a:rPr lang="hu-HU" sz="1800" b="0" i="0" u="none" strike="noStrike" baseline="0" dirty="0" err="1">
                <a:solidFill>
                  <a:srgbClr val="000000"/>
                </a:solidFill>
                <a:latin typeface="Charis SIL"/>
              </a:rPr>
              <a:t>interleukin</a:t>
            </a:r>
            <a:r>
              <a:rPr lang="hu-HU" sz="1800" b="0" i="0" u="none" strike="noStrike" baseline="0" dirty="0">
                <a:solidFill>
                  <a:srgbClr val="000000"/>
                </a:solidFill>
                <a:latin typeface="Charis SIL"/>
              </a:rPr>
              <a:t> 6, IL-17: </a:t>
            </a:r>
            <a:r>
              <a:rPr lang="hu-HU" sz="1800" b="0" i="0" u="none" strike="noStrike" baseline="0" dirty="0" err="1">
                <a:solidFill>
                  <a:srgbClr val="000000"/>
                </a:solidFill>
                <a:latin typeface="Charis SIL"/>
              </a:rPr>
              <a:t>interleukin</a:t>
            </a:r>
            <a:r>
              <a:rPr lang="hu-HU" sz="1800" b="0" i="0" u="none" strike="noStrike" baseline="0" dirty="0">
                <a:solidFill>
                  <a:srgbClr val="000000"/>
                </a:solidFill>
                <a:latin typeface="Charis SIL"/>
              </a:rPr>
              <a:t> 17, IL-1</a:t>
            </a:r>
            <a:r>
              <a:rPr lang="el-GR" sz="1800" b="0" i="0" u="none" strike="noStrike" baseline="0" dirty="0">
                <a:solidFill>
                  <a:srgbClr val="000000"/>
                </a:solidFill>
                <a:latin typeface="STIX"/>
              </a:rPr>
              <a:t>β</a:t>
            </a:r>
            <a:r>
              <a:rPr lang="el-GR"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interleukin</a:t>
            </a:r>
            <a:r>
              <a:rPr lang="hu-HU" sz="1800" b="0" i="0" u="none" strike="noStrike" baseline="0" dirty="0">
                <a:solidFill>
                  <a:srgbClr val="000000"/>
                </a:solidFill>
                <a:latin typeface="Charis SIL"/>
              </a:rPr>
              <a:t> 1</a:t>
            </a:r>
            <a:r>
              <a:rPr lang="el-GR" sz="1800" b="0" i="0" u="none" strike="noStrike" baseline="0" dirty="0">
                <a:solidFill>
                  <a:srgbClr val="000000"/>
                </a:solidFill>
                <a:latin typeface="STIX"/>
              </a:rPr>
              <a:t>β</a:t>
            </a:r>
            <a:r>
              <a:rPr lang="el-GR" sz="1800" b="0" i="0" u="none" strike="noStrike" baseline="0" dirty="0">
                <a:solidFill>
                  <a:srgbClr val="000000"/>
                </a:solidFill>
                <a:latin typeface="Charis SIL"/>
              </a:rPr>
              <a:t>, </a:t>
            </a:r>
            <a:r>
              <a:rPr lang="hu-HU" sz="1800" b="0" i="0" u="none" strike="noStrike" baseline="0" dirty="0">
                <a:solidFill>
                  <a:srgbClr val="000000"/>
                </a:solidFill>
                <a:latin typeface="Charis SIL"/>
              </a:rPr>
              <a:t>ILC: </a:t>
            </a:r>
            <a:r>
              <a:rPr lang="hu-HU" sz="1800" b="0" i="0" u="none" strike="noStrike" baseline="0" dirty="0" err="1">
                <a:solidFill>
                  <a:srgbClr val="000000"/>
                </a:solidFill>
                <a:latin typeface="Charis SIL"/>
              </a:rPr>
              <a:t>innate</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lymphoid</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cells</a:t>
            </a:r>
            <a:r>
              <a:rPr lang="hu-HU" sz="1800" b="0" i="0" u="none" strike="noStrike" baseline="0" dirty="0">
                <a:solidFill>
                  <a:srgbClr val="000000"/>
                </a:solidFill>
                <a:latin typeface="Charis SIL"/>
              </a:rPr>
              <a:t>, LPS: </a:t>
            </a:r>
            <a:r>
              <a:rPr lang="hu-HU" sz="1800" b="0" i="0" u="none" strike="noStrike" baseline="0" dirty="0" err="1">
                <a:solidFill>
                  <a:srgbClr val="000000"/>
                </a:solidFill>
                <a:latin typeface="Charis SIL"/>
              </a:rPr>
              <a:t>lipopolysaccharide</a:t>
            </a:r>
            <a:r>
              <a:rPr lang="hu-HU" sz="1800" b="0" i="0" u="none" strike="noStrike" baseline="0" dirty="0">
                <a:solidFill>
                  <a:srgbClr val="000000"/>
                </a:solidFill>
                <a:latin typeface="Charis SIL"/>
              </a:rPr>
              <a:t>, SCFA: </a:t>
            </a:r>
            <a:r>
              <a:rPr lang="hu-HU" sz="1800" b="0" i="0" u="none" strike="noStrike" baseline="0" dirty="0" err="1">
                <a:solidFill>
                  <a:srgbClr val="000000"/>
                </a:solidFill>
                <a:latin typeface="Charis SIL"/>
              </a:rPr>
              <a:t>short</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chain</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fatty</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acid</a:t>
            </a:r>
            <a:r>
              <a:rPr lang="hu-HU" sz="1800" b="0" i="0" u="none" strike="noStrike" baseline="0" dirty="0">
                <a:solidFill>
                  <a:srgbClr val="000000"/>
                </a:solidFill>
                <a:latin typeface="Charis SIL"/>
              </a:rPr>
              <a:t>, TMAO: </a:t>
            </a:r>
            <a:r>
              <a:rPr lang="hu-HU" sz="1800" b="0" i="0" u="none" strike="noStrike" baseline="0" dirty="0" err="1">
                <a:solidFill>
                  <a:srgbClr val="000000"/>
                </a:solidFill>
                <a:latin typeface="Charis SIL"/>
              </a:rPr>
              <a:t>trimethylamine</a:t>
            </a:r>
            <a:r>
              <a:rPr lang="hu-HU" sz="1800" b="0" i="0" u="none" strike="noStrike" baseline="0" dirty="0">
                <a:solidFill>
                  <a:srgbClr val="000000"/>
                </a:solidFill>
                <a:latin typeface="Charis SIL"/>
              </a:rPr>
              <a:t> </a:t>
            </a:r>
            <a:r>
              <a:rPr lang="hu-HU" sz="1800" b="0" i="1" u="none" strike="noStrike" baseline="0" dirty="0">
                <a:solidFill>
                  <a:srgbClr val="000000"/>
                </a:solidFill>
                <a:latin typeface="Charis SIL"/>
              </a:rPr>
              <a:t>N</a:t>
            </a:r>
            <a:r>
              <a:rPr lang="hu-HU" sz="1800" b="0" i="0" u="none" strike="noStrike" baseline="0" dirty="0">
                <a:solidFill>
                  <a:srgbClr val="000000"/>
                </a:solidFill>
                <a:latin typeface="Charis SIL"/>
              </a:rPr>
              <a:t>-</a:t>
            </a:r>
            <a:r>
              <a:rPr lang="hu-HU" sz="1800" b="0" i="0" u="none" strike="noStrike" baseline="0" dirty="0" err="1">
                <a:solidFill>
                  <a:srgbClr val="000000"/>
                </a:solidFill>
                <a:latin typeface="Charis SIL"/>
              </a:rPr>
              <a:t>oxide</a:t>
            </a:r>
            <a:r>
              <a:rPr lang="hu-HU" sz="1800" b="0" i="0" u="none" strike="noStrike" baseline="0" dirty="0">
                <a:solidFill>
                  <a:srgbClr val="000000"/>
                </a:solidFill>
                <a:latin typeface="Charis SIL"/>
              </a:rPr>
              <a:t>, TNF-</a:t>
            </a:r>
            <a:r>
              <a:rPr lang="el-GR" sz="1800" b="0" i="0" u="none" strike="noStrike" baseline="0" dirty="0">
                <a:solidFill>
                  <a:srgbClr val="000000"/>
                </a:solidFill>
                <a:latin typeface="STIX"/>
              </a:rPr>
              <a:t>α</a:t>
            </a:r>
            <a:r>
              <a:rPr lang="el-GR" sz="1800" b="0" i="0" u="none" strike="noStrike" baseline="0" dirty="0">
                <a:solidFill>
                  <a:srgbClr val="000000"/>
                </a:solidFill>
                <a:latin typeface="Charis SIL"/>
              </a:rPr>
              <a:t>: </a:t>
            </a:r>
            <a:r>
              <a:rPr lang="hu-HU" sz="1800" b="0" i="0" u="none" strike="noStrike" baseline="0" dirty="0">
                <a:solidFill>
                  <a:srgbClr val="000000"/>
                </a:solidFill>
                <a:latin typeface="Charis SIL"/>
              </a:rPr>
              <a:t>tumor </a:t>
            </a:r>
            <a:r>
              <a:rPr lang="hu-HU" sz="1800" b="0" i="0" u="none" strike="noStrike" baseline="0" dirty="0" err="1">
                <a:solidFill>
                  <a:srgbClr val="000000"/>
                </a:solidFill>
                <a:latin typeface="Charis SIL"/>
              </a:rPr>
              <a:t>necrosis</a:t>
            </a:r>
            <a:r>
              <a:rPr lang="hu-HU" sz="1800" b="0" i="0" u="none" strike="noStrike" baseline="0" dirty="0">
                <a:solidFill>
                  <a:srgbClr val="000000"/>
                </a:solidFill>
                <a:latin typeface="Charis SIL"/>
              </a:rPr>
              <a:t> </a:t>
            </a:r>
            <a:r>
              <a:rPr lang="hu-HU" sz="1800" b="0" i="0" u="none" strike="noStrike" baseline="0" dirty="0" err="1">
                <a:solidFill>
                  <a:srgbClr val="000000"/>
                </a:solidFill>
                <a:latin typeface="Charis SIL"/>
              </a:rPr>
              <a:t>factor</a:t>
            </a:r>
            <a:r>
              <a:rPr lang="hu-HU" sz="1800" b="0" i="0" u="none" strike="noStrike" baseline="0" dirty="0">
                <a:solidFill>
                  <a:srgbClr val="000000"/>
                </a:solidFill>
                <a:latin typeface="Charis SIL"/>
              </a:rPr>
              <a:t> </a:t>
            </a:r>
            <a:r>
              <a:rPr lang="el-GR" sz="1800" b="0" i="0" u="none" strike="noStrike" baseline="0" dirty="0">
                <a:solidFill>
                  <a:srgbClr val="000000"/>
                </a:solidFill>
                <a:latin typeface="STIX"/>
              </a:rPr>
              <a:t>α</a:t>
            </a:r>
            <a:endParaRPr lang="hu-HU" dirty="0"/>
          </a:p>
        </p:txBody>
      </p:sp>
      <p:sp>
        <p:nvSpPr>
          <p:cNvPr id="4" name="Dia számának helye 3"/>
          <p:cNvSpPr>
            <a:spLocks noGrp="1"/>
          </p:cNvSpPr>
          <p:nvPr>
            <p:ph type="sldNum" sz="quarter" idx="5"/>
          </p:nvPr>
        </p:nvSpPr>
        <p:spPr/>
        <p:txBody>
          <a:bodyPr/>
          <a:lstStyle/>
          <a:p>
            <a:fld id="{D3922EFD-0560-4080-824B-5C57839680E6}" type="slidenum">
              <a:rPr lang="hu-HU" smtClean="0"/>
              <a:t>7</a:t>
            </a:fld>
            <a:endParaRPr lang="hu-HU"/>
          </a:p>
        </p:txBody>
      </p:sp>
    </p:spTree>
    <p:extLst>
      <p:ext uri="{BB962C8B-B14F-4D97-AF65-F5344CB8AC3E}">
        <p14:creationId xmlns:p14="http://schemas.microsoft.com/office/powerpoint/2010/main" val="391153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Zebra halak rajba tömörült</a:t>
            </a:r>
          </a:p>
        </p:txBody>
      </p:sp>
      <p:sp>
        <p:nvSpPr>
          <p:cNvPr id="4" name="Dia számának helye 3"/>
          <p:cNvSpPr>
            <a:spLocks noGrp="1"/>
          </p:cNvSpPr>
          <p:nvPr>
            <p:ph type="sldNum" sz="quarter" idx="5"/>
          </p:nvPr>
        </p:nvSpPr>
        <p:spPr/>
        <p:txBody>
          <a:bodyPr/>
          <a:lstStyle/>
          <a:p>
            <a:fld id="{D3922EFD-0560-4080-824B-5C57839680E6}" type="slidenum">
              <a:rPr lang="hu-HU" smtClean="0"/>
              <a:t>8</a:t>
            </a:fld>
            <a:endParaRPr lang="hu-HU"/>
          </a:p>
        </p:txBody>
      </p:sp>
    </p:spTree>
    <p:extLst>
      <p:ext uri="{BB962C8B-B14F-4D97-AF65-F5344CB8AC3E}">
        <p14:creationId xmlns:p14="http://schemas.microsoft.com/office/powerpoint/2010/main" val="18812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7A728FA-7C04-20E2-9C44-806F58D811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A863EB-68C9-4AA4-A0C9-7DA415F209A5}" type="slidenum">
              <a:rPr lang="hu-HU" altLang="hu-HU" smtClean="0"/>
              <a:pPr/>
              <a:t>11</a:t>
            </a:fld>
            <a:endParaRPr lang="hu-HU" altLang="hu-HU"/>
          </a:p>
        </p:txBody>
      </p:sp>
      <p:sp>
        <p:nvSpPr>
          <p:cNvPr id="26627" name="Rectangle 2">
            <a:extLst>
              <a:ext uri="{FF2B5EF4-FFF2-40B4-BE49-F238E27FC236}">
                <a16:creationId xmlns:a16="http://schemas.microsoft.com/office/drawing/2014/main" id="{0DCAF18D-583A-3ED8-C73F-A1A7C8BA83E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FF6C1F2A-C690-1163-F430-536F7F2091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sz="1000" b="1" dirty="0" err="1"/>
              <a:t>Background</a:t>
            </a:r>
            <a:r>
              <a:rPr lang="hu-HU" altLang="hu-HU" sz="1000" b="1" dirty="0"/>
              <a:t>—</a:t>
            </a:r>
            <a:r>
              <a:rPr lang="hu-HU" altLang="hu-HU" sz="1000" dirty="0" err="1"/>
              <a:t>Enteral</a:t>
            </a:r>
            <a:r>
              <a:rPr lang="hu-HU" altLang="hu-HU" sz="1000" dirty="0"/>
              <a:t> </a:t>
            </a:r>
            <a:r>
              <a:rPr lang="hu-HU" altLang="hu-HU" sz="1000" dirty="0" err="1"/>
              <a:t>nutrient-deprivation</a:t>
            </a:r>
            <a:r>
              <a:rPr lang="hu-HU" altLang="hu-HU" sz="1000" dirty="0"/>
              <a:t>, </a:t>
            </a:r>
            <a:r>
              <a:rPr lang="hu-HU" altLang="hu-HU" sz="1000" dirty="0" err="1"/>
              <a:t>via</a:t>
            </a:r>
            <a:r>
              <a:rPr lang="hu-HU" altLang="hu-HU" sz="1000" dirty="0"/>
              <a:t> </a:t>
            </a:r>
            <a:r>
              <a:rPr lang="hu-HU" altLang="hu-HU" sz="1000" dirty="0" err="1"/>
              <a:t>total</a:t>
            </a:r>
            <a:r>
              <a:rPr lang="hu-HU" altLang="hu-HU" sz="1000" dirty="0"/>
              <a:t> </a:t>
            </a:r>
            <a:r>
              <a:rPr lang="hu-HU" altLang="hu-HU" sz="1000" dirty="0" err="1"/>
              <a:t>parenteral</a:t>
            </a:r>
            <a:r>
              <a:rPr lang="hu-HU" altLang="hu-HU" sz="1000" dirty="0"/>
              <a:t> </a:t>
            </a:r>
            <a:r>
              <a:rPr lang="hu-HU" altLang="hu-HU" sz="1000" dirty="0" err="1"/>
              <a:t>nutrition</a:t>
            </a:r>
            <a:r>
              <a:rPr lang="hu-HU" altLang="hu-HU" sz="1000" dirty="0"/>
              <a:t> (TPN) </a:t>
            </a:r>
            <a:r>
              <a:rPr lang="hu-HU" altLang="hu-HU" sz="1000" dirty="0" err="1"/>
              <a:t>administration</a:t>
            </a:r>
            <a:endParaRPr lang="hu-HU" altLang="hu-HU" sz="1000" dirty="0"/>
          </a:p>
          <a:p>
            <a:r>
              <a:rPr lang="hu-HU" altLang="hu-HU" sz="1000" dirty="0" err="1"/>
              <a:t>leads</a:t>
            </a:r>
            <a:r>
              <a:rPr lang="hu-HU" altLang="hu-HU" sz="1000" dirty="0"/>
              <a:t> </a:t>
            </a:r>
            <a:r>
              <a:rPr lang="hu-HU" altLang="hu-HU" sz="1000" dirty="0" err="1"/>
              <a:t>to</a:t>
            </a:r>
            <a:r>
              <a:rPr lang="hu-HU" altLang="hu-HU" sz="1000" dirty="0"/>
              <a:t> local </a:t>
            </a:r>
            <a:r>
              <a:rPr lang="hu-HU" altLang="hu-HU" sz="1000" dirty="0" err="1"/>
              <a:t>mucosal</a:t>
            </a:r>
            <a:r>
              <a:rPr lang="hu-HU" altLang="hu-HU" sz="1000" dirty="0"/>
              <a:t> </a:t>
            </a:r>
            <a:r>
              <a:rPr lang="hu-HU" altLang="hu-HU" sz="1000" dirty="0" err="1"/>
              <a:t>inflammatory</a:t>
            </a:r>
            <a:r>
              <a:rPr lang="hu-HU" altLang="hu-HU" sz="1000" dirty="0"/>
              <a:t> </a:t>
            </a:r>
            <a:r>
              <a:rPr lang="hu-HU" altLang="hu-HU" sz="1000" dirty="0" err="1"/>
              <a:t>responses</a:t>
            </a:r>
            <a:r>
              <a:rPr lang="hu-HU" altLang="hu-HU" sz="1000" dirty="0"/>
              <a:t>, </a:t>
            </a:r>
            <a:r>
              <a:rPr lang="hu-HU" altLang="hu-HU" sz="1000" dirty="0" err="1"/>
              <a:t>but</a:t>
            </a:r>
            <a:r>
              <a:rPr lang="hu-HU" altLang="hu-HU" sz="1000" dirty="0"/>
              <a:t> </a:t>
            </a:r>
            <a:r>
              <a:rPr lang="hu-HU" altLang="hu-HU" sz="1000" dirty="0" err="1"/>
              <a:t>the</a:t>
            </a:r>
            <a:r>
              <a:rPr lang="hu-HU" altLang="hu-HU" sz="1000" dirty="0"/>
              <a:t> </a:t>
            </a:r>
            <a:r>
              <a:rPr lang="hu-HU" altLang="hu-HU" sz="1000" dirty="0" err="1"/>
              <a:t>underlying</a:t>
            </a:r>
            <a:r>
              <a:rPr lang="hu-HU" altLang="hu-HU" sz="1000" dirty="0"/>
              <a:t> </a:t>
            </a:r>
            <a:r>
              <a:rPr lang="hu-HU" altLang="hu-HU" sz="1000" dirty="0" err="1"/>
              <a:t>mechanisms</a:t>
            </a:r>
            <a:r>
              <a:rPr lang="hu-HU" altLang="hu-HU" sz="1000" dirty="0"/>
              <a:t> </a:t>
            </a:r>
            <a:r>
              <a:rPr lang="hu-HU" altLang="hu-HU" sz="1000" dirty="0" err="1"/>
              <a:t>are</a:t>
            </a:r>
            <a:r>
              <a:rPr lang="hu-HU" altLang="hu-HU" sz="1000" dirty="0"/>
              <a:t> </a:t>
            </a:r>
            <a:r>
              <a:rPr lang="hu-HU" altLang="hu-HU" sz="1000" dirty="0" err="1"/>
              <a:t>unknown</a:t>
            </a:r>
            <a:r>
              <a:rPr lang="hu-HU" altLang="hu-HU" sz="1000" dirty="0"/>
              <a:t>.</a:t>
            </a:r>
          </a:p>
          <a:p>
            <a:r>
              <a:rPr lang="hu-HU" altLang="hu-HU" sz="1000" b="1" dirty="0" err="1"/>
              <a:t>Methods</a:t>
            </a:r>
            <a:r>
              <a:rPr lang="hu-HU" altLang="hu-HU" sz="1000" b="1" dirty="0"/>
              <a:t>—</a:t>
            </a:r>
            <a:r>
              <a:rPr lang="hu-HU" altLang="hu-HU" sz="1000" dirty="0"/>
              <a:t>Wild-</a:t>
            </a:r>
            <a:r>
              <a:rPr lang="hu-HU" altLang="hu-HU" sz="1000" dirty="0" err="1"/>
              <a:t>type</a:t>
            </a:r>
            <a:r>
              <a:rPr lang="hu-HU" altLang="hu-HU" sz="1000" dirty="0"/>
              <a:t> (WT) and MyD88-/- </a:t>
            </a:r>
            <a:r>
              <a:rPr lang="hu-HU" altLang="hu-HU" sz="1000" dirty="0" err="1"/>
              <a:t>mice</a:t>
            </a:r>
            <a:r>
              <a:rPr lang="hu-HU" altLang="hu-HU" sz="1000" dirty="0"/>
              <a:t> </a:t>
            </a:r>
            <a:r>
              <a:rPr lang="hu-HU" altLang="hu-HU" sz="1000" dirty="0" err="1"/>
              <a:t>underwent</a:t>
            </a:r>
            <a:r>
              <a:rPr lang="hu-HU" altLang="hu-HU" sz="1000" dirty="0"/>
              <a:t> </a:t>
            </a:r>
            <a:r>
              <a:rPr lang="hu-HU" altLang="hu-HU" sz="1000" dirty="0" err="1"/>
              <a:t>jugular</a:t>
            </a:r>
            <a:r>
              <a:rPr lang="hu-HU" altLang="hu-HU" sz="1000" dirty="0"/>
              <a:t> </a:t>
            </a:r>
            <a:r>
              <a:rPr lang="hu-HU" altLang="hu-HU" sz="1000" dirty="0" err="1"/>
              <a:t>vein</a:t>
            </a:r>
            <a:r>
              <a:rPr lang="hu-HU" altLang="hu-HU" sz="1000" dirty="0"/>
              <a:t> </a:t>
            </a:r>
            <a:r>
              <a:rPr lang="hu-HU" altLang="hu-HU" sz="1000" dirty="0" err="1"/>
              <a:t>cannulation</a:t>
            </a:r>
            <a:r>
              <a:rPr lang="hu-HU" altLang="hu-HU" sz="1000" dirty="0"/>
              <a:t>. </a:t>
            </a:r>
            <a:r>
              <a:rPr lang="hu-HU" altLang="hu-HU" sz="1000" dirty="0" err="1"/>
              <a:t>One</a:t>
            </a:r>
            <a:r>
              <a:rPr lang="hu-HU" altLang="hu-HU" sz="1000" dirty="0"/>
              <a:t> </a:t>
            </a:r>
            <a:r>
              <a:rPr lang="hu-HU" altLang="hu-HU" sz="1000" dirty="0" err="1"/>
              <a:t>group</a:t>
            </a:r>
            <a:endParaRPr lang="hu-HU" altLang="hu-HU" sz="1000" dirty="0"/>
          </a:p>
          <a:p>
            <a:r>
              <a:rPr lang="hu-HU" altLang="hu-HU" sz="1000" dirty="0" err="1"/>
              <a:t>received</a:t>
            </a:r>
            <a:r>
              <a:rPr lang="hu-HU" altLang="hu-HU" sz="1000" dirty="0"/>
              <a:t> TPN </a:t>
            </a:r>
            <a:r>
              <a:rPr lang="hu-HU" altLang="hu-HU" sz="1000" dirty="0" err="1"/>
              <a:t>without</a:t>
            </a:r>
            <a:r>
              <a:rPr lang="hu-HU" altLang="hu-HU" sz="1000" dirty="0"/>
              <a:t> </a:t>
            </a:r>
            <a:r>
              <a:rPr lang="hu-HU" altLang="hu-HU" sz="1000" dirty="0" err="1"/>
              <a:t>chow</a:t>
            </a:r>
            <a:r>
              <a:rPr lang="hu-HU" altLang="hu-HU" sz="1000" dirty="0"/>
              <a:t> and </a:t>
            </a:r>
            <a:r>
              <a:rPr lang="hu-HU" altLang="hu-HU" sz="1000" dirty="0" err="1"/>
              <a:t>controls</a:t>
            </a:r>
            <a:r>
              <a:rPr lang="hu-HU" altLang="hu-HU" sz="1000" dirty="0"/>
              <a:t> </a:t>
            </a:r>
            <a:r>
              <a:rPr lang="hu-HU" altLang="hu-HU" sz="1000" dirty="0" err="1"/>
              <a:t>received</a:t>
            </a:r>
            <a:r>
              <a:rPr lang="hu-HU" altLang="hu-HU" sz="1000" dirty="0"/>
              <a:t> standard </a:t>
            </a:r>
            <a:r>
              <a:rPr lang="hu-HU" altLang="hu-HU" sz="1000" dirty="0" err="1"/>
              <a:t>chow</a:t>
            </a:r>
            <a:r>
              <a:rPr lang="hu-HU" altLang="hu-HU" sz="1000" dirty="0"/>
              <a:t>. </a:t>
            </a:r>
            <a:r>
              <a:rPr lang="hu-HU" altLang="hu-HU" sz="1000" dirty="0" err="1"/>
              <a:t>After</a:t>
            </a:r>
            <a:r>
              <a:rPr lang="hu-HU" altLang="hu-HU" sz="1000" dirty="0"/>
              <a:t> 7days, </a:t>
            </a:r>
            <a:r>
              <a:rPr lang="hu-HU" altLang="hu-HU" sz="1000" dirty="0" err="1"/>
              <a:t>we</a:t>
            </a:r>
            <a:r>
              <a:rPr lang="hu-HU" altLang="hu-HU" sz="1000" dirty="0"/>
              <a:t> </a:t>
            </a:r>
            <a:r>
              <a:rPr lang="hu-HU" altLang="hu-HU" sz="1000" dirty="0" err="1"/>
              <a:t>harvested</a:t>
            </a:r>
            <a:endParaRPr lang="hu-HU" altLang="hu-HU" sz="1000" dirty="0"/>
          </a:p>
          <a:p>
            <a:r>
              <a:rPr lang="hu-HU" altLang="hu-HU" sz="1000" dirty="0" err="1"/>
              <a:t>intestinal</a:t>
            </a:r>
            <a:r>
              <a:rPr lang="hu-HU" altLang="hu-HU" sz="1000" dirty="0"/>
              <a:t> </a:t>
            </a:r>
            <a:r>
              <a:rPr lang="hu-HU" altLang="hu-HU" sz="1000" dirty="0" err="1"/>
              <a:t>mucosally-associated</a:t>
            </a:r>
            <a:r>
              <a:rPr lang="hu-HU" altLang="hu-HU" sz="1000" dirty="0"/>
              <a:t> </a:t>
            </a:r>
            <a:r>
              <a:rPr lang="hu-HU" altLang="hu-HU" sz="1000" dirty="0" err="1"/>
              <a:t>bacteria</a:t>
            </a:r>
            <a:r>
              <a:rPr lang="hu-HU" altLang="hu-HU" sz="1000" dirty="0"/>
              <a:t>, and </a:t>
            </a:r>
            <a:r>
              <a:rPr lang="hu-HU" altLang="hu-HU" sz="1000" dirty="0" err="1"/>
              <a:t>isolated</a:t>
            </a:r>
            <a:r>
              <a:rPr lang="hu-HU" altLang="hu-HU" sz="1000" dirty="0"/>
              <a:t> </a:t>
            </a:r>
            <a:r>
              <a:rPr lang="hu-HU" altLang="hu-HU" sz="1000" dirty="0" err="1"/>
              <a:t>small-bowel</a:t>
            </a:r>
            <a:r>
              <a:rPr lang="hu-HU" altLang="hu-HU" sz="1000" dirty="0"/>
              <a:t> </a:t>
            </a:r>
            <a:r>
              <a:rPr lang="hu-HU" altLang="hu-HU" sz="1000" dirty="0" err="1"/>
              <a:t>lamina</a:t>
            </a:r>
            <a:r>
              <a:rPr lang="hu-HU" altLang="hu-HU" sz="1000" dirty="0"/>
              <a:t> </a:t>
            </a:r>
            <a:r>
              <a:rPr lang="hu-HU" altLang="hu-HU" sz="1000" dirty="0" err="1"/>
              <a:t>propria</a:t>
            </a:r>
            <a:r>
              <a:rPr lang="hu-HU" altLang="hu-HU" sz="1000" dirty="0"/>
              <a:t> (LP) </a:t>
            </a:r>
            <a:r>
              <a:rPr lang="hu-HU" altLang="hu-HU" sz="1000" dirty="0" err="1"/>
              <a:t>cells</a:t>
            </a:r>
            <a:r>
              <a:rPr lang="hu-HU" altLang="hu-HU" sz="1000" dirty="0"/>
              <a:t>.</a:t>
            </a:r>
          </a:p>
          <a:p>
            <a:r>
              <a:rPr lang="hu-HU" altLang="hu-HU" sz="1000" dirty="0" err="1"/>
              <a:t>Bacterial</a:t>
            </a:r>
            <a:r>
              <a:rPr lang="hu-HU" altLang="hu-HU" sz="1000" dirty="0"/>
              <a:t> </a:t>
            </a:r>
            <a:r>
              <a:rPr lang="hu-HU" altLang="hu-HU" sz="1000" dirty="0" err="1"/>
              <a:t>populations</a:t>
            </a:r>
            <a:r>
              <a:rPr lang="hu-HU" altLang="hu-HU" sz="1000" dirty="0"/>
              <a:t> </a:t>
            </a:r>
            <a:r>
              <a:rPr lang="hu-HU" altLang="hu-HU" sz="1000" dirty="0" err="1"/>
              <a:t>were</a:t>
            </a:r>
            <a:r>
              <a:rPr lang="hu-HU" altLang="hu-HU" sz="1000" dirty="0"/>
              <a:t> </a:t>
            </a:r>
            <a:r>
              <a:rPr lang="hu-HU" altLang="hu-HU" sz="1000" dirty="0" err="1"/>
              <a:t>analyzed</a:t>
            </a:r>
            <a:r>
              <a:rPr lang="hu-HU" altLang="hu-HU" sz="1000" dirty="0"/>
              <a:t> </a:t>
            </a:r>
            <a:r>
              <a:rPr lang="hu-HU" altLang="hu-HU" sz="1000" dirty="0" err="1"/>
              <a:t>using</a:t>
            </a:r>
            <a:r>
              <a:rPr lang="hu-HU" altLang="hu-HU" sz="1000" dirty="0"/>
              <a:t> 454-pyrosequencing. LP </a:t>
            </a:r>
            <a:r>
              <a:rPr lang="hu-HU" altLang="hu-HU" sz="1000" dirty="0" err="1"/>
              <a:t>cells</a:t>
            </a:r>
            <a:r>
              <a:rPr lang="hu-HU" altLang="hu-HU" sz="1000" dirty="0"/>
              <a:t> </a:t>
            </a:r>
            <a:r>
              <a:rPr lang="hu-HU" altLang="hu-HU" sz="1000" dirty="0" err="1"/>
              <a:t>were</a:t>
            </a:r>
            <a:r>
              <a:rPr lang="hu-HU" altLang="hu-HU" sz="1000" dirty="0"/>
              <a:t> </a:t>
            </a:r>
            <a:r>
              <a:rPr lang="hu-HU" altLang="hu-HU" sz="1000" dirty="0" err="1"/>
              <a:t>analyzed</a:t>
            </a:r>
            <a:r>
              <a:rPr lang="hu-HU" altLang="hu-HU" sz="1000" dirty="0"/>
              <a:t> </a:t>
            </a:r>
            <a:r>
              <a:rPr lang="hu-HU" altLang="hu-HU" sz="1000" dirty="0" err="1"/>
              <a:t>using</a:t>
            </a:r>
            <a:endParaRPr lang="hu-HU" altLang="hu-HU" sz="1000" dirty="0"/>
          </a:p>
          <a:p>
            <a:r>
              <a:rPr lang="hu-HU" altLang="hu-HU" sz="1000" dirty="0" err="1"/>
              <a:t>quantitative</a:t>
            </a:r>
            <a:r>
              <a:rPr lang="hu-HU" altLang="hu-HU" sz="1000" dirty="0"/>
              <a:t> PCR and multi-</a:t>
            </a:r>
            <a:r>
              <a:rPr lang="hu-HU" altLang="hu-HU" sz="1000" dirty="0" err="1"/>
              <a:t>color</a:t>
            </a:r>
            <a:r>
              <a:rPr lang="hu-HU" altLang="hu-HU" sz="1000" dirty="0"/>
              <a:t> flow </a:t>
            </a:r>
            <a:r>
              <a:rPr lang="hu-HU" altLang="hu-HU" sz="1000" dirty="0" err="1"/>
              <a:t>cytometry</a:t>
            </a:r>
            <a:r>
              <a:rPr lang="hu-HU" altLang="hu-HU" sz="1000" dirty="0"/>
              <a:t>.</a:t>
            </a:r>
          </a:p>
          <a:p>
            <a:r>
              <a:rPr lang="hu-HU" altLang="hu-HU" sz="1000" b="1" dirty="0" err="1"/>
              <a:t>Results</a:t>
            </a:r>
            <a:r>
              <a:rPr lang="hu-HU" altLang="hu-HU" sz="1000" b="1" dirty="0"/>
              <a:t>—</a:t>
            </a:r>
            <a:r>
              <a:rPr lang="hu-HU" altLang="hu-HU" sz="1000" dirty="0"/>
              <a:t>WT, </a:t>
            </a:r>
            <a:r>
              <a:rPr lang="hu-HU" altLang="hu-HU" sz="1000" dirty="0" err="1"/>
              <a:t>control</a:t>
            </a:r>
            <a:r>
              <a:rPr lang="hu-HU" altLang="hu-HU" sz="1000" dirty="0"/>
              <a:t> </a:t>
            </a:r>
            <a:r>
              <a:rPr lang="hu-HU" altLang="hu-HU" sz="1000" dirty="0" err="1"/>
              <a:t>mucosally-associated</a:t>
            </a:r>
            <a:r>
              <a:rPr lang="hu-HU" altLang="hu-HU" sz="1000" dirty="0"/>
              <a:t> </a:t>
            </a:r>
            <a:r>
              <a:rPr lang="hu-HU" altLang="hu-HU" sz="1000" dirty="0" err="1"/>
              <a:t>microbiota</a:t>
            </a:r>
            <a:r>
              <a:rPr lang="hu-HU" altLang="hu-HU" sz="1000" dirty="0"/>
              <a:t> </a:t>
            </a:r>
            <a:r>
              <a:rPr lang="hu-HU" altLang="hu-HU" sz="1000" dirty="0" err="1"/>
              <a:t>were</a:t>
            </a:r>
            <a:r>
              <a:rPr lang="hu-HU" altLang="hu-HU" sz="1000" dirty="0"/>
              <a:t> </a:t>
            </a:r>
            <a:r>
              <a:rPr lang="hu-HU" altLang="hu-HU" sz="1000" dirty="0" err="1"/>
              <a:t>Firmicutes-dominant</a:t>
            </a:r>
            <a:r>
              <a:rPr lang="hu-HU" altLang="hu-HU" sz="1000" dirty="0"/>
              <a:t> </a:t>
            </a:r>
            <a:r>
              <a:rPr lang="hu-HU" altLang="hu-HU" sz="1000" dirty="0" err="1"/>
              <a:t>while</a:t>
            </a:r>
            <a:r>
              <a:rPr lang="hu-HU" altLang="hu-HU" sz="1000" dirty="0"/>
              <a:t> WT</a:t>
            </a:r>
          </a:p>
          <a:p>
            <a:r>
              <a:rPr lang="hu-HU" altLang="hu-HU" sz="1000" dirty="0"/>
              <a:t>TPN </a:t>
            </a:r>
            <a:r>
              <a:rPr lang="hu-HU" altLang="hu-HU" sz="1000" dirty="0" err="1"/>
              <a:t>mice</a:t>
            </a:r>
            <a:r>
              <a:rPr lang="hu-HU" altLang="hu-HU" sz="1000" dirty="0"/>
              <a:t> </a:t>
            </a:r>
            <a:r>
              <a:rPr lang="hu-HU" altLang="hu-HU" sz="1000" dirty="0" err="1"/>
              <a:t>were</a:t>
            </a:r>
            <a:r>
              <a:rPr lang="hu-HU" altLang="hu-HU" sz="1000" dirty="0"/>
              <a:t> </a:t>
            </a:r>
            <a:r>
              <a:rPr lang="hu-HU" altLang="hu-HU" sz="1000" dirty="0" err="1"/>
              <a:t>Proteobacteria-domiant</a:t>
            </a:r>
            <a:r>
              <a:rPr lang="hu-HU" altLang="hu-HU" sz="1000" dirty="0"/>
              <a:t>. </a:t>
            </a:r>
            <a:r>
              <a:rPr lang="hu-HU" altLang="hu-HU" sz="1000" dirty="0" err="1"/>
              <a:t>Similar</a:t>
            </a:r>
            <a:r>
              <a:rPr lang="hu-HU" altLang="hu-HU" sz="1000" dirty="0"/>
              <a:t> </a:t>
            </a:r>
            <a:r>
              <a:rPr lang="hu-HU" altLang="hu-HU" sz="1000" dirty="0" err="1"/>
              <a:t>changes</a:t>
            </a:r>
            <a:r>
              <a:rPr lang="hu-HU" altLang="hu-HU" sz="1000" dirty="0"/>
              <a:t> </a:t>
            </a:r>
            <a:r>
              <a:rPr lang="hu-HU" altLang="hu-HU" sz="1000" dirty="0" err="1"/>
              <a:t>were</a:t>
            </a:r>
            <a:r>
              <a:rPr lang="hu-HU" altLang="hu-HU" sz="1000" dirty="0"/>
              <a:t> </a:t>
            </a:r>
            <a:r>
              <a:rPr lang="hu-HU" altLang="hu-HU" sz="1000" dirty="0" err="1"/>
              <a:t>observed</a:t>
            </a:r>
            <a:r>
              <a:rPr lang="hu-HU" altLang="hu-HU" sz="1000" dirty="0"/>
              <a:t> in MyD88-/- </a:t>
            </a:r>
            <a:r>
              <a:rPr lang="hu-HU" altLang="hu-HU" sz="1000" dirty="0" err="1"/>
              <a:t>mice</a:t>
            </a:r>
            <a:r>
              <a:rPr lang="hu-HU" altLang="hu-HU" sz="1000" dirty="0"/>
              <a:t> </a:t>
            </a:r>
            <a:r>
              <a:rPr lang="hu-HU" altLang="hu-HU" sz="1000" dirty="0" err="1"/>
              <a:t>with</a:t>
            </a:r>
            <a:endParaRPr lang="hu-HU" altLang="hu-HU" sz="1000" dirty="0"/>
          </a:p>
          <a:p>
            <a:r>
              <a:rPr lang="hu-HU" altLang="hu-HU" sz="1000" dirty="0"/>
              <a:t>TPN </a:t>
            </a:r>
            <a:r>
              <a:rPr lang="hu-HU" altLang="hu-HU" sz="1000" dirty="0" err="1"/>
              <a:t>administration</a:t>
            </a:r>
            <a:r>
              <a:rPr lang="hu-HU" altLang="hu-HU" sz="1000" dirty="0"/>
              <a:t>. </a:t>
            </a:r>
            <a:r>
              <a:rPr lang="hu-HU" altLang="hu-HU" sz="1000" dirty="0" err="1"/>
              <a:t>Unifrac</a:t>
            </a:r>
            <a:r>
              <a:rPr lang="hu-HU" altLang="hu-HU" sz="1000" dirty="0"/>
              <a:t> </a:t>
            </a:r>
            <a:r>
              <a:rPr lang="hu-HU" altLang="hu-HU" sz="1000" dirty="0" err="1"/>
              <a:t>analysis</a:t>
            </a:r>
            <a:r>
              <a:rPr lang="hu-HU" altLang="hu-HU" sz="1000" dirty="0"/>
              <a:t> </a:t>
            </a:r>
            <a:r>
              <a:rPr lang="hu-HU" altLang="hu-HU" sz="1000" dirty="0" err="1"/>
              <a:t>showed</a:t>
            </a:r>
            <a:r>
              <a:rPr lang="hu-HU" altLang="hu-HU" sz="1000" dirty="0"/>
              <a:t> </a:t>
            </a:r>
            <a:r>
              <a:rPr lang="hu-HU" altLang="hu-HU" sz="1000" dirty="0" err="1"/>
              <a:t>divergent</a:t>
            </a:r>
            <a:r>
              <a:rPr lang="hu-HU" altLang="hu-HU" sz="1000" dirty="0"/>
              <a:t> </a:t>
            </a:r>
            <a:r>
              <a:rPr lang="hu-HU" altLang="hu-HU" sz="1000" dirty="0" err="1"/>
              <a:t>small</a:t>
            </a:r>
            <a:r>
              <a:rPr lang="hu-HU" altLang="hu-HU" sz="1000" dirty="0"/>
              <a:t> </a:t>
            </a:r>
            <a:r>
              <a:rPr lang="hu-HU" altLang="hu-HU" sz="1000" dirty="0" err="1"/>
              <a:t>bowel</a:t>
            </a:r>
            <a:r>
              <a:rPr lang="hu-HU" altLang="hu-HU" sz="1000" dirty="0"/>
              <a:t> and </a:t>
            </a:r>
            <a:r>
              <a:rPr lang="hu-HU" altLang="hu-HU" sz="1000" dirty="0" err="1"/>
              <a:t>colonic</a:t>
            </a:r>
            <a:r>
              <a:rPr lang="hu-HU" altLang="hu-HU" sz="1000" dirty="0"/>
              <a:t> </a:t>
            </a:r>
            <a:r>
              <a:rPr lang="hu-HU" altLang="hu-HU" sz="1000" dirty="0" err="1"/>
              <a:t>bacterial</a:t>
            </a:r>
            <a:endParaRPr lang="hu-HU" altLang="hu-HU" sz="1000" dirty="0"/>
          </a:p>
          <a:p>
            <a:r>
              <a:rPr lang="hu-HU" altLang="hu-HU" sz="1000" dirty="0" err="1"/>
              <a:t>communities</a:t>
            </a:r>
            <a:r>
              <a:rPr lang="hu-HU" altLang="hu-HU" sz="1000" dirty="0"/>
              <a:t> in </a:t>
            </a:r>
            <a:r>
              <a:rPr lang="hu-HU" altLang="hu-HU" sz="1000" dirty="0" err="1"/>
              <a:t>controls</a:t>
            </a:r>
            <a:r>
              <a:rPr lang="hu-HU" altLang="hu-HU" sz="1000" dirty="0"/>
              <a:t>, </a:t>
            </a:r>
            <a:r>
              <a:rPr lang="hu-HU" altLang="hu-HU" sz="1000" dirty="0" err="1"/>
              <a:t>merging</a:t>
            </a:r>
            <a:r>
              <a:rPr lang="hu-HU" altLang="hu-HU" sz="1000" dirty="0"/>
              <a:t> </a:t>
            </a:r>
            <a:r>
              <a:rPr lang="hu-HU" altLang="hu-HU" sz="1000" dirty="0" err="1"/>
              <a:t>towards</a:t>
            </a:r>
            <a:r>
              <a:rPr lang="hu-HU" altLang="hu-HU" sz="1000" dirty="0"/>
              <a:t> </a:t>
            </a:r>
            <a:r>
              <a:rPr lang="hu-HU" altLang="hu-HU" sz="1000" dirty="0" err="1"/>
              <a:t>similar</a:t>
            </a:r>
            <a:r>
              <a:rPr lang="hu-HU" altLang="hu-HU" sz="1000" dirty="0"/>
              <a:t> </a:t>
            </a:r>
            <a:r>
              <a:rPr lang="hu-HU" altLang="hu-HU" sz="1000" dirty="0" err="1"/>
              <a:t>microbiota</a:t>
            </a:r>
            <a:r>
              <a:rPr lang="hu-HU" altLang="hu-HU" sz="1000" dirty="0"/>
              <a:t> (</a:t>
            </a:r>
            <a:r>
              <a:rPr lang="hu-HU" altLang="hu-HU" sz="1000" dirty="0" err="1"/>
              <a:t>but</a:t>
            </a:r>
            <a:r>
              <a:rPr lang="hu-HU" altLang="hu-HU" sz="1000" dirty="0"/>
              <a:t> </a:t>
            </a:r>
            <a:r>
              <a:rPr lang="hu-HU" altLang="hu-HU" sz="1000" dirty="0" err="1"/>
              <a:t>distinct</a:t>
            </a:r>
            <a:r>
              <a:rPr lang="hu-HU" altLang="hu-HU" sz="1000" dirty="0"/>
              <a:t> </a:t>
            </a:r>
            <a:r>
              <a:rPr lang="hu-HU" altLang="hu-HU" sz="1000" dirty="0" err="1"/>
              <a:t>from</a:t>
            </a:r>
            <a:r>
              <a:rPr lang="hu-HU" altLang="hu-HU" sz="1000" dirty="0"/>
              <a:t> </a:t>
            </a:r>
            <a:r>
              <a:rPr lang="hu-HU" altLang="hu-HU" sz="1000" dirty="0" err="1"/>
              <a:t>controls</a:t>
            </a:r>
            <a:r>
              <a:rPr lang="hu-HU" altLang="hu-HU" sz="1000" dirty="0"/>
              <a:t>) </a:t>
            </a:r>
            <a:r>
              <a:rPr lang="hu-HU" altLang="hu-HU" sz="1000" dirty="0" err="1"/>
              <a:t>with</a:t>
            </a:r>
            <a:endParaRPr lang="hu-HU" altLang="hu-HU" sz="1000" dirty="0"/>
          </a:p>
          <a:p>
            <a:r>
              <a:rPr lang="hu-HU" altLang="hu-HU" sz="1000" dirty="0"/>
              <a:t>TPN. The </a:t>
            </a:r>
            <a:r>
              <a:rPr lang="hu-HU" altLang="hu-HU" sz="1000" dirty="0" err="1"/>
              <a:t>percentage</a:t>
            </a:r>
            <a:r>
              <a:rPr lang="hu-HU" altLang="hu-HU" sz="1000" dirty="0"/>
              <a:t> of LP T-</a:t>
            </a:r>
            <a:r>
              <a:rPr lang="hu-HU" altLang="hu-HU" sz="1000" dirty="0" err="1"/>
              <a:t>regulatory</a:t>
            </a:r>
            <a:r>
              <a:rPr lang="hu-HU" altLang="hu-HU" sz="1000" dirty="0"/>
              <a:t> </a:t>
            </a:r>
            <a:r>
              <a:rPr lang="hu-HU" altLang="hu-HU" sz="1000" dirty="0" err="1"/>
              <a:t>cells</a:t>
            </a:r>
            <a:r>
              <a:rPr lang="hu-HU" altLang="hu-HU" sz="1000" dirty="0"/>
              <a:t> </a:t>
            </a:r>
            <a:r>
              <a:rPr lang="hu-HU" altLang="hu-HU" sz="1000" dirty="0" err="1"/>
              <a:t>significantly</a:t>
            </a:r>
            <a:r>
              <a:rPr lang="hu-HU" altLang="hu-HU" sz="1000" dirty="0"/>
              <a:t> </a:t>
            </a:r>
            <a:r>
              <a:rPr lang="hu-HU" altLang="hu-HU" sz="1000" dirty="0" err="1"/>
              <a:t>decreased</a:t>
            </a:r>
            <a:r>
              <a:rPr lang="hu-HU" altLang="hu-HU" sz="1000" dirty="0"/>
              <a:t> </a:t>
            </a:r>
            <a:r>
              <a:rPr lang="hu-HU" altLang="hu-HU" sz="1000" dirty="0" err="1"/>
              <a:t>with</a:t>
            </a:r>
            <a:r>
              <a:rPr lang="hu-HU" altLang="hu-HU" sz="1000" dirty="0"/>
              <a:t> TPN in WT </a:t>
            </a:r>
            <a:r>
              <a:rPr lang="hu-HU" altLang="hu-HU" sz="1000" dirty="0" err="1"/>
              <a:t>mice</a:t>
            </a:r>
            <a:r>
              <a:rPr lang="hu-HU" altLang="hu-HU" sz="1000" dirty="0"/>
              <a:t>.</a:t>
            </a:r>
          </a:p>
          <a:p>
            <a:r>
              <a:rPr lang="hu-HU" altLang="hu-HU" sz="1000" dirty="0"/>
              <a:t>F4/80+CD11b+CD11cdull-neg </a:t>
            </a:r>
            <a:r>
              <a:rPr lang="hu-HU" altLang="hu-HU" sz="1000" dirty="0" err="1"/>
              <a:t>macrophage</a:t>
            </a:r>
            <a:r>
              <a:rPr lang="hu-HU" altLang="hu-HU" sz="1000" dirty="0"/>
              <a:t> </a:t>
            </a:r>
            <a:r>
              <a:rPr lang="hu-HU" altLang="hu-HU" sz="1000" dirty="0" err="1"/>
              <a:t>derived</a:t>
            </a:r>
            <a:r>
              <a:rPr lang="hu-HU" altLang="hu-HU" sz="1000" dirty="0"/>
              <a:t> pro-</a:t>
            </a:r>
            <a:r>
              <a:rPr lang="hu-HU" altLang="hu-HU" sz="1000" dirty="0" err="1"/>
              <a:t>inflammatory</a:t>
            </a:r>
            <a:r>
              <a:rPr lang="hu-HU" altLang="hu-HU" sz="1000" dirty="0"/>
              <a:t> </a:t>
            </a:r>
            <a:r>
              <a:rPr lang="hu-HU" altLang="hu-HU" sz="1000" dirty="0" err="1"/>
              <a:t>cytokines</a:t>
            </a:r>
            <a:r>
              <a:rPr lang="hu-HU" altLang="hu-HU" sz="1000" dirty="0"/>
              <a:t> </a:t>
            </a:r>
            <a:r>
              <a:rPr lang="hu-HU" altLang="hu-HU" sz="1000" dirty="0" err="1"/>
              <a:t>significantly</a:t>
            </a:r>
            <a:endParaRPr lang="hu-HU" altLang="hu-HU" sz="1000" dirty="0"/>
          </a:p>
          <a:p>
            <a:r>
              <a:rPr lang="hu-HU" altLang="hu-HU" sz="1000" dirty="0" err="1"/>
              <a:t>increased</a:t>
            </a:r>
            <a:r>
              <a:rPr lang="hu-HU" altLang="hu-HU" sz="1000" dirty="0"/>
              <a:t> </a:t>
            </a:r>
            <a:r>
              <a:rPr lang="hu-HU" altLang="hu-HU" sz="1000" dirty="0" err="1"/>
              <a:t>with</a:t>
            </a:r>
            <a:r>
              <a:rPr lang="hu-HU" altLang="hu-HU" sz="1000" dirty="0"/>
              <a:t> TPN. </a:t>
            </a:r>
            <a:r>
              <a:rPr lang="hu-HU" altLang="hu-HU" sz="1000" dirty="0" err="1"/>
              <a:t>These</a:t>
            </a:r>
            <a:r>
              <a:rPr lang="hu-HU" altLang="hu-HU" sz="1000" dirty="0"/>
              <a:t> pro-</a:t>
            </a:r>
            <a:r>
              <a:rPr lang="hu-HU" altLang="hu-HU" sz="1000" dirty="0" err="1"/>
              <a:t>inflammatory</a:t>
            </a:r>
            <a:r>
              <a:rPr lang="hu-HU" altLang="hu-HU" sz="1000" dirty="0"/>
              <a:t> </a:t>
            </a:r>
            <a:r>
              <a:rPr lang="hu-HU" altLang="hu-HU" sz="1000" dirty="0" err="1"/>
              <a:t>immunologic</a:t>
            </a:r>
            <a:r>
              <a:rPr lang="hu-HU" altLang="hu-HU" sz="1000" dirty="0"/>
              <a:t> </a:t>
            </a:r>
            <a:r>
              <a:rPr lang="hu-HU" altLang="hu-HU" sz="1000" dirty="0" err="1"/>
              <a:t>changes</a:t>
            </a:r>
            <a:r>
              <a:rPr lang="hu-HU" altLang="hu-HU" sz="1000" dirty="0"/>
              <a:t> </a:t>
            </a:r>
            <a:r>
              <a:rPr lang="hu-HU" altLang="hu-HU" sz="1000" dirty="0" err="1"/>
              <a:t>were</a:t>
            </a:r>
            <a:r>
              <a:rPr lang="hu-HU" altLang="hu-HU" sz="1000" dirty="0"/>
              <a:t> </a:t>
            </a:r>
            <a:r>
              <a:rPr lang="hu-HU" altLang="hu-HU" sz="1000" dirty="0" err="1"/>
              <a:t>significantly</a:t>
            </a:r>
            <a:r>
              <a:rPr lang="hu-HU" altLang="hu-HU" sz="1000" dirty="0"/>
              <a:t> </a:t>
            </a:r>
            <a:r>
              <a:rPr lang="hu-HU" altLang="hu-HU" sz="1000" dirty="0" err="1"/>
              <a:t>abrogated</a:t>
            </a:r>
            <a:endParaRPr lang="hu-HU" altLang="hu-HU" sz="1000" dirty="0"/>
          </a:p>
          <a:p>
            <a:r>
              <a:rPr lang="hu-HU" altLang="hu-HU" sz="1000" dirty="0"/>
              <a:t>in MyD88-/- TPN </a:t>
            </a:r>
            <a:r>
              <a:rPr lang="hu-HU" altLang="hu-HU" sz="1000" dirty="0" err="1"/>
              <a:t>mice</a:t>
            </a:r>
            <a:r>
              <a:rPr lang="hu-HU" altLang="hu-HU" sz="1000" dirty="0"/>
              <a:t>.</a:t>
            </a:r>
          </a:p>
          <a:p>
            <a:r>
              <a:rPr lang="hu-HU" altLang="hu-HU" sz="1000" b="1" dirty="0" err="1"/>
              <a:t>Conclusions</a:t>
            </a:r>
            <a:r>
              <a:rPr lang="hu-HU" altLang="hu-HU" sz="1000" b="1" dirty="0"/>
              <a:t>—</a:t>
            </a:r>
            <a:r>
              <a:rPr lang="hu-HU" altLang="hu-HU" sz="1000" dirty="0"/>
              <a:t>TPN </a:t>
            </a:r>
            <a:r>
              <a:rPr lang="hu-HU" altLang="hu-HU" sz="1000" dirty="0" err="1"/>
              <a:t>administration</a:t>
            </a:r>
            <a:r>
              <a:rPr lang="hu-HU" altLang="hu-HU" sz="1000" dirty="0"/>
              <a:t> is </a:t>
            </a:r>
            <a:r>
              <a:rPr lang="hu-HU" altLang="hu-HU" sz="1000" dirty="0" err="1"/>
              <a:t>associated</a:t>
            </a:r>
            <a:r>
              <a:rPr lang="hu-HU" altLang="hu-HU" sz="1000" dirty="0"/>
              <a:t> </a:t>
            </a:r>
            <a:r>
              <a:rPr lang="hu-HU" altLang="hu-HU" sz="1000" dirty="0" err="1"/>
              <a:t>with</a:t>
            </a:r>
            <a:r>
              <a:rPr lang="hu-HU" altLang="hu-HU" sz="1000" dirty="0"/>
              <a:t> </a:t>
            </a:r>
            <a:r>
              <a:rPr lang="hu-HU" altLang="hu-HU" sz="1000" dirty="0" err="1"/>
              <a:t>significant</a:t>
            </a:r>
            <a:r>
              <a:rPr lang="hu-HU" altLang="hu-HU" sz="1000" dirty="0"/>
              <a:t> </a:t>
            </a:r>
            <a:r>
              <a:rPr lang="hu-HU" altLang="hu-HU" sz="1000" dirty="0" err="1"/>
              <a:t>expansion</a:t>
            </a:r>
            <a:r>
              <a:rPr lang="hu-HU" altLang="hu-HU" sz="1000" dirty="0"/>
              <a:t> of </a:t>
            </a:r>
            <a:r>
              <a:rPr lang="hu-HU" altLang="hu-HU" sz="1000" dirty="0" err="1"/>
              <a:t>Proteobacteria</a:t>
            </a:r>
            <a:endParaRPr lang="hu-HU" altLang="hu-HU" sz="1000" dirty="0"/>
          </a:p>
          <a:p>
            <a:r>
              <a:rPr lang="hu-HU" altLang="hu-HU" sz="1000" dirty="0" err="1"/>
              <a:t>within</a:t>
            </a:r>
            <a:r>
              <a:rPr lang="hu-HU" altLang="hu-HU" sz="1000" dirty="0"/>
              <a:t> </a:t>
            </a:r>
            <a:r>
              <a:rPr lang="hu-HU" altLang="hu-HU" sz="1000" dirty="0" err="1"/>
              <a:t>the</a:t>
            </a:r>
            <a:r>
              <a:rPr lang="hu-HU" altLang="hu-HU" sz="1000" dirty="0"/>
              <a:t> </a:t>
            </a:r>
            <a:r>
              <a:rPr lang="hu-HU" altLang="hu-HU" sz="1000" dirty="0" err="1"/>
              <a:t>intestinal</a:t>
            </a:r>
            <a:r>
              <a:rPr lang="hu-HU" altLang="hu-HU" sz="1000" dirty="0"/>
              <a:t> </a:t>
            </a:r>
            <a:r>
              <a:rPr lang="hu-HU" altLang="hu-HU" sz="1000" dirty="0" err="1"/>
              <a:t>microbiota</a:t>
            </a:r>
            <a:r>
              <a:rPr lang="hu-HU" altLang="hu-HU" sz="1000" dirty="0"/>
              <a:t> and </a:t>
            </a:r>
            <a:r>
              <a:rPr lang="hu-HU" altLang="hu-HU" sz="1000" dirty="0" err="1"/>
              <a:t>increased</a:t>
            </a:r>
            <a:r>
              <a:rPr lang="hu-HU" altLang="hu-HU" sz="1000" dirty="0"/>
              <a:t> pro-</a:t>
            </a:r>
            <a:r>
              <a:rPr lang="hu-HU" altLang="hu-HU" sz="1000" dirty="0" err="1"/>
              <a:t>inflammatory</a:t>
            </a:r>
            <a:r>
              <a:rPr lang="hu-HU" altLang="hu-HU" sz="1000" dirty="0"/>
              <a:t> LP </a:t>
            </a:r>
            <a:r>
              <a:rPr lang="hu-HU" altLang="hu-HU" sz="1000" dirty="0" err="1"/>
              <a:t>cytokines</a:t>
            </a:r>
            <a:r>
              <a:rPr lang="hu-HU" altLang="hu-HU" sz="1000" dirty="0"/>
              <a:t>. MyD88 </a:t>
            </a:r>
            <a:r>
              <a:rPr lang="hu-HU" altLang="hu-HU" sz="1000" dirty="0" err="1"/>
              <a:t>signaling</a:t>
            </a:r>
            <a:endParaRPr lang="hu-HU" altLang="hu-HU" sz="1000" dirty="0"/>
          </a:p>
          <a:p>
            <a:r>
              <a:rPr lang="hu-HU" altLang="hu-HU" sz="1000" dirty="0" err="1"/>
              <a:t>blockade</a:t>
            </a:r>
            <a:r>
              <a:rPr lang="hu-HU" altLang="hu-HU" sz="1000" dirty="0"/>
              <a:t> </a:t>
            </a:r>
            <a:r>
              <a:rPr lang="hu-HU" altLang="hu-HU" sz="1000" dirty="0" err="1"/>
              <a:t>abrogated</a:t>
            </a:r>
            <a:r>
              <a:rPr lang="hu-HU" altLang="hu-HU" sz="1000" dirty="0"/>
              <a:t> </a:t>
            </a:r>
            <a:r>
              <a:rPr lang="hu-HU" altLang="hu-HU" sz="1000" dirty="0" err="1"/>
              <a:t>this</a:t>
            </a:r>
            <a:r>
              <a:rPr lang="hu-HU" altLang="hu-HU" sz="1000" dirty="0"/>
              <a:t> pro-</a:t>
            </a:r>
            <a:r>
              <a:rPr lang="hu-HU" altLang="hu-HU" sz="1000" dirty="0" err="1"/>
              <a:t>inflammatory</a:t>
            </a:r>
            <a:r>
              <a:rPr lang="hu-HU" altLang="hu-HU" sz="1000" dirty="0"/>
              <a:t> </a:t>
            </a:r>
            <a:r>
              <a:rPr lang="hu-HU" altLang="hu-HU" sz="1000" dirty="0" err="1"/>
              <a:t>response</a:t>
            </a:r>
            <a:r>
              <a:rPr lang="hu-HU" altLang="hu-HU" sz="1000" dirty="0"/>
              <a:t>.</a:t>
            </a:r>
          </a:p>
          <a:p>
            <a:endParaRPr lang="hu-HU" altLang="hu-HU" sz="1000" dirty="0"/>
          </a:p>
          <a:p>
            <a:r>
              <a:rPr lang="en-US" sz="1200" b="0" i="0" kern="1200" dirty="0">
                <a:solidFill>
                  <a:schemeClr val="tx1"/>
                </a:solidFill>
                <a:effectLst/>
                <a:latin typeface="+mn-lt"/>
                <a:ea typeface="+mn-ea"/>
                <a:cs typeface="+mn-cs"/>
              </a:rPr>
              <a:t>MyD88 (</a:t>
            </a:r>
            <a:r>
              <a:rPr lang="en-US" sz="1200" b="0" i="0" kern="1200" dirty="0">
                <a:solidFill>
                  <a:schemeClr val="tx1"/>
                </a:solidFill>
                <a:effectLst/>
                <a:latin typeface="+mn-lt"/>
                <a:ea typeface="+mn-ea"/>
                <a:cs typeface="+mn-cs"/>
                <a:hlinkClick r:id="rId3"/>
              </a:rPr>
              <a:t>Myeloid differentiation factor 88</a:t>
            </a:r>
            <a:r>
              <a:rPr lang="en-US" sz="1200" b="0" i="0" kern="1200" dirty="0">
                <a:solidFill>
                  <a:schemeClr val="tx1"/>
                </a:solidFill>
                <a:effectLst/>
                <a:latin typeface="+mn-lt"/>
                <a:ea typeface="+mn-ea"/>
                <a:cs typeface="+mn-cs"/>
              </a:rPr>
              <a:t>) is a crucial adapter protein that links </a:t>
            </a:r>
            <a:r>
              <a:rPr lang="en-US" sz="1200" b="0" i="0" kern="1200" dirty="0">
                <a:solidFill>
                  <a:schemeClr val="tx1"/>
                </a:solidFill>
                <a:effectLst/>
                <a:latin typeface="+mn-lt"/>
                <a:ea typeface="+mn-ea"/>
                <a:cs typeface="+mn-cs"/>
                <a:hlinkClick r:id="rId4"/>
              </a:rPr>
              <a:t>Toll-like Receptors</a:t>
            </a:r>
            <a:r>
              <a:rPr lang="en-US" sz="1200" b="0" i="0" kern="1200" dirty="0">
                <a:solidFill>
                  <a:schemeClr val="tx1"/>
                </a:solidFill>
                <a:effectLst/>
                <a:latin typeface="+mn-lt"/>
                <a:ea typeface="+mn-ea"/>
                <a:cs typeface="+mn-cs"/>
              </a:rPr>
              <a:t> (TLRs) and </a:t>
            </a:r>
            <a:r>
              <a:rPr lang="en-US" sz="1200" b="0" i="0" kern="1200" dirty="0">
                <a:solidFill>
                  <a:schemeClr val="tx1"/>
                </a:solidFill>
                <a:effectLst/>
                <a:latin typeface="+mn-lt"/>
                <a:ea typeface="+mn-ea"/>
                <a:cs typeface="+mn-cs"/>
                <a:hlinkClick r:id="rId5"/>
              </a:rPr>
              <a:t>IL-1 receptors</a:t>
            </a:r>
            <a:r>
              <a:rPr lang="en-US" sz="1200" b="0" i="0" kern="1200" dirty="0">
                <a:solidFill>
                  <a:schemeClr val="tx1"/>
                </a:solidFill>
                <a:effectLst/>
                <a:latin typeface="+mn-lt"/>
                <a:ea typeface="+mn-ea"/>
                <a:cs typeface="+mn-cs"/>
              </a:rPr>
              <a:t> to downstream inflammatory pathways, like NF-</a:t>
            </a:r>
            <a:r>
              <a:rPr lang="en-US" sz="1200" b="0" i="0" kern="1200" dirty="0" err="1">
                <a:solidFill>
                  <a:schemeClr val="tx1"/>
                </a:solidFill>
                <a:effectLst/>
                <a:latin typeface="+mn-lt"/>
                <a:ea typeface="+mn-ea"/>
                <a:cs typeface="+mn-cs"/>
              </a:rPr>
              <a:t>κB</a:t>
            </a:r>
            <a:r>
              <a:rPr lang="en-US" sz="1200" b="0" i="0" kern="1200" dirty="0">
                <a:solidFill>
                  <a:schemeClr val="tx1"/>
                </a:solidFill>
                <a:effectLst/>
                <a:latin typeface="+mn-lt"/>
                <a:ea typeface="+mn-ea"/>
                <a:cs typeface="+mn-cs"/>
              </a:rPr>
              <a:t>. </a:t>
            </a:r>
            <a:endParaRPr lang="hu-HU" altLang="hu-HU"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7900DF1-25EF-8271-8B53-A06C786F92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952446-8401-4523-87A8-1A791D378223}" type="slidenum">
              <a:rPr lang="hu-HU" altLang="hu-HU" smtClean="0"/>
              <a:pPr/>
              <a:t>12</a:t>
            </a:fld>
            <a:endParaRPr lang="hu-HU" altLang="hu-HU"/>
          </a:p>
        </p:txBody>
      </p:sp>
      <p:sp>
        <p:nvSpPr>
          <p:cNvPr id="28675" name="Rectangle 2">
            <a:extLst>
              <a:ext uri="{FF2B5EF4-FFF2-40B4-BE49-F238E27FC236}">
                <a16:creationId xmlns:a16="http://schemas.microsoft.com/office/drawing/2014/main" id="{0B10EC8F-739F-41E3-D04D-A827481FCF29}"/>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6FEF0009-8ACE-928C-03AC-CD579F0A47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hu-HU" altLang="hu-HU" sz="800"/>
              <a:t>dextran sulfate sodium (</a:t>
            </a:r>
            <a:r>
              <a:rPr lang="hu-HU" altLang="hu-HU" sz="800" i="1"/>
              <a:t>DSS</a:t>
            </a:r>
            <a:r>
              <a:rPr lang="hu-HU" altLang="hu-HU" sz="800"/>
              <a:t>)-induced intestinal inflammation </a:t>
            </a:r>
          </a:p>
          <a:p>
            <a:pPr>
              <a:lnSpc>
                <a:spcPct val="80000"/>
              </a:lnSpc>
            </a:pPr>
            <a:r>
              <a:rPr lang="hu-HU" altLang="hu-HU" sz="800"/>
              <a:t>Figure 5. Proposed pathways involved in the pathogenesis of PNALI. Administration of PN and the associated absence of enteral feedings</a:t>
            </a:r>
          </a:p>
          <a:p>
            <a:pPr>
              <a:lnSpc>
                <a:spcPct val="80000"/>
              </a:lnSpc>
            </a:pPr>
            <a:r>
              <a:rPr lang="hu-HU" altLang="hu-HU" sz="800"/>
              <a:t>are the primary drivers of intestinal dysbiosis, in addition to small bowel bacterial overgrowth caused by impaired intestinal motility. In the presence</a:t>
            </a:r>
          </a:p>
          <a:p>
            <a:pPr>
              <a:lnSpc>
                <a:spcPct val="80000"/>
              </a:lnSpc>
            </a:pPr>
            <a:r>
              <a:rPr lang="hu-HU" altLang="hu-HU" sz="800"/>
              <a:t>of increased intestinal permeability secondary to injury and inflammation, microbe associated molecular patterns (MAMPs) derived from specific</a:t>
            </a:r>
          </a:p>
          <a:p>
            <a:pPr>
              <a:lnSpc>
                <a:spcPct val="80000"/>
              </a:lnSpc>
            </a:pPr>
            <a:r>
              <a:rPr lang="hu-HU" altLang="hu-HU" sz="800"/>
              <a:t>bacterial populations that thrive in the dysbiotic environment are absorbed into the portal circulation and promote TLR signaling and activation of</a:t>
            </a:r>
          </a:p>
          <a:p>
            <a:pPr>
              <a:lnSpc>
                <a:spcPct val="80000"/>
              </a:lnSpc>
            </a:pPr>
            <a:r>
              <a:rPr lang="hu-HU" altLang="hu-HU" sz="800"/>
              <a:t>hepatic Kupffer cells (KCs.) Soy lipid-derived plant sterols excreted into the gut via the enterohepatic circulation system in turn promote dysbiosis in</a:t>
            </a:r>
          </a:p>
          <a:p>
            <a:pPr>
              <a:lnSpc>
                <a:spcPct val="80000"/>
              </a:lnSpc>
            </a:pPr>
            <a:r>
              <a:rPr lang="hu-HU" altLang="hu-HU" sz="800"/>
              <a:t>addition to their effect on activation of KCs and suppression of hepatocyte bile secretion. These two latter processes culminate in PNALI and</a:t>
            </a:r>
          </a:p>
          <a:p>
            <a:pPr>
              <a:lnSpc>
                <a:spcPct val="80000"/>
              </a:lnSpc>
            </a:pPr>
            <a:r>
              <a:rPr lang="hu-HU" altLang="hu-HU" sz="800"/>
              <a:t>cholestasis.</a:t>
            </a:r>
          </a:p>
          <a:p>
            <a:pPr>
              <a:lnSpc>
                <a:spcPct val="80000"/>
              </a:lnSpc>
            </a:pPr>
            <a:endParaRPr lang="hu-HU" altLang="hu-HU" sz="800"/>
          </a:p>
          <a:p>
            <a:pPr>
              <a:lnSpc>
                <a:spcPct val="80000"/>
              </a:lnSpc>
            </a:pPr>
            <a:r>
              <a:rPr lang="hu-HU" altLang="hu-HU" sz="800"/>
              <a:t>Background: Parenteral nutrition (PN) has been a life-saving treatment in infants intolerant of enteral feedings. However, PN</a:t>
            </a:r>
          </a:p>
          <a:p>
            <a:pPr>
              <a:lnSpc>
                <a:spcPct val="80000"/>
              </a:lnSpc>
            </a:pPr>
            <a:r>
              <a:rPr lang="hu-HU" altLang="hu-HU" sz="800"/>
              <a:t>is associated with liver injury (PN Associated Liver Injury: PNALI) in a significant number of PN-dependent infants. We have</a:t>
            </a:r>
          </a:p>
          <a:p>
            <a:pPr>
              <a:lnSpc>
                <a:spcPct val="80000"/>
              </a:lnSpc>
            </a:pPr>
            <a:r>
              <a:rPr lang="hu-HU" altLang="hu-HU" sz="800"/>
              <a:t>previously reported a novel PNALI mouse model in which PN infusion combined with intestinal injury results in liver injury.</a:t>
            </a:r>
          </a:p>
          <a:p>
            <a:pPr>
              <a:lnSpc>
                <a:spcPct val="80000"/>
              </a:lnSpc>
            </a:pPr>
            <a:r>
              <a:rPr lang="hu-HU" altLang="hu-HU" sz="800"/>
              <a:t>In this model, lipopolysaccharide activation of toll-like receptor 4 signaling, soy oil-derived plant sterols, and proinflammatory</a:t>
            </a:r>
          </a:p>
          <a:p>
            <a:pPr>
              <a:lnSpc>
                <a:spcPct val="80000"/>
              </a:lnSpc>
            </a:pPr>
            <a:r>
              <a:rPr lang="hu-HU" altLang="hu-HU" sz="800"/>
              <a:t>activation of Kupffer cells (KCs) played key roles. The objective of this study was to explore changes in the</a:t>
            </a:r>
          </a:p>
          <a:p>
            <a:pPr>
              <a:lnSpc>
                <a:spcPct val="80000"/>
              </a:lnSpc>
            </a:pPr>
            <a:r>
              <a:rPr lang="hu-HU" altLang="hu-HU" sz="800"/>
              <a:t>intestinal microbiome associated with PNALI.</a:t>
            </a:r>
          </a:p>
          <a:p>
            <a:pPr>
              <a:lnSpc>
                <a:spcPct val="80000"/>
              </a:lnSpc>
            </a:pPr>
            <a:r>
              <a:rPr lang="hu-HU" altLang="hu-HU" sz="800"/>
              <a:t>Methodology and Principal Findings: Microbiome analysis in the PNALI mouse identified specific alterations within colonic</a:t>
            </a:r>
          </a:p>
          <a:p>
            <a:pPr>
              <a:lnSpc>
                <a:spcPct val="80000"/>
              </a:lnSpc>
            </a:pPr>
            <a:r>
              <a:rPr lang="hu-HU" altLang="hu-HU" sz="800"/>
              <a:t>microbiota associated with PNALI and further association of these communities with the lipid composition of the PN</a:t>
            </a:r>
          </a:p>
          <a:p>
            <a:pPr>
              <a:lnSpc>
                <a:spcPct val="80000"/>
              </a:lnSpc>
            </a:pPr>
            <a:r>
              <a:rPr lang="hu-HU" altLang="hu-HU" sz="800"/>
              <a:t>solution. Intestinal inflammation or soy oil-based PN infusion alone (in the absence of enteral feeds) caused shifts within the</a:t>
            </a:r>
          </a:p>
          <a:p>
            <a:pPr>
              <a:lnSpc>
                <a:spcPct val="80000"/>
              </a:lnSpc>
            </a:pPr>
            <a:r>
              <a:rPr lang="hu-HU" altLang="hu-HU" sz="800"/>
              <a:t>gut microbiota. However, the combination resulted in accumulation of a specific taxon, Erysipelotrichaceae (23.8% vs. 1.7%</a:t>
            </a:r>
          </a:p>
          <a:p>
            <a:pPr>
              <a:lnSpc>
                <a:spcPct val="80000"/>
              </a:lnSpc>
            </a:pPr>
            <a:r>
              <a:rPr lang="hu-HU" altLang="hu-HU" sz="800"/>
              <a:t>in saline infused controls), in PNALI mice. Moreover, PNALI was markedly attenuated by enteral antibiotic treatment, which</a:t>
            </a:r>
          </a:p>
          <a:p>
            <a:pPr>
              <a:lnSpc>
                <a:spcPct val="80000"/>
              </a:lnSpc>
            </a:pPr>
            <a:r>
              <a:rPr lang="hu-HU" altLang="hu-HU" sz="800"/>
              <a:t>also was associated with significant reduction of Erysipelotrichaceae (0.6%) and a Gram-negative constituent, the S24-7</a:t>
            </a:r>
          </a:p>
          <a:p>
            <a:pPr>
              <a:lnSpc>
                <a:spcPct val="80000"/>
              </a:lnSpc>
            </a:pPr>
            <a:r>
              <a:rPr lang="hu-HU" altLang="hu-HU" sz="800"/>
              <a:t>lineage of Bacteroidetes (53.5% in PNALI vs. 0.8%). Importantly, removal of soy oil based-lipid emulsion from the PN solution</a:t>
            </a:r>
          </a:p>
          <a:p>
            <a:pPr>
              <a:lnSpc>
                <a:spcPct val="80000"/>
              </a:lnSpc>
            </a:pPr>
            <a:r>
              <a:rPr lang="hu-HU" altLang="hu-HU" sz="800"/>
              <a:t>resulted in significant reduction of Erysipelotrichaceae as well as attenuation of PNALI. Finally, addition of soy-derived plant</a:t>
            </a:r>
          </a:p>
          <a:p>
            <a:pPr>
              <a:lnSpc>
                <a:spcPct val="80000"/>
              </a:lnSpc>
            </a:pPr>
            <a:r>
              <a:rPr lang="hu-HU" altLang="hu-HU" sz="800"/>
              <a:t>sterol (stigmasterol) to fish oil-based PN restored Erysipelotrichaceae abundance and PNALI.</a:t>
            </a:r>
          </a:p>
          <a:p>
            <a:pPr>
              <a:lnSpc>
                <a:spcPct val="80000"/>
              </a:lnSpc>
            </a:pPr>
            <a:r>
              <a:rPr lang="hu-HU" altLang="hu-HU" sz="800"/>
              <a:t>Conclusions: Soy oil-derived plant sterols and the associated specific bacterial groups in the colonic microbiota are</a:t>
            </a:r>
          </a:p>
          <a:p>
            <a:pPr>
              <a:lnSpc>
                <a:spcPct val="80000"/>
              </a:lnSpc>
            </a:pPr>
            <a:r>
              <a:rPr lang="hu-HU" altLang="hu-HU" sz="800"/>
              <a:t>associated with PNALI. Products from these bacteria may directly trigger activation of KCs and promote PNALI. Furthermore,</a:t>
            </a:r>
          </a:p>
          <a:p>
            <a:pPr>
              <a:lnSpc>
                <a:spcPct val="80000"/>
              </a:lnSpc>
            </a:pPr>
            <a:r>
              <a:rPr lang="hu-HU" altLang="hu-HU" sz="800"/>
              <a:t>the results indicate that lipid modification of PN solutions may alter specific intestinal bacterial species associated with</a:t>
            </a:r>
          </a:p>
          <a:p>
            <a:pPr>
              <a:lnSpc>
                <a:spcPct val="80000"/>
              </a:lnSpc>
            </a:pPr>
            <a:r>
              <a:rPr lang="hu-HU" altLang="hu-HU" sz="800"/>
              <a:t>PNALI, and thus suggest strategies for management of PNALI.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a:t>A széles körű népszerűség ellenére az Egyesült Államok (FDA) és az európai szabályozó ügynökségek mindeddig egyetlen </a:t>
            </a:r>
            <a:r>
              <a:rPr lang="hu-HU" sz="1200" dirty="0" err="1"/>
              <a:t>probiotikus</a:t>
            </a:r>
            <a:r>
              <a:rPr lang="hu-HU" sz="1200" dirty="0"/>
              <a:t> készítményt sem hagytak jóvá orvosi kezelésként vagy megelőzésként.</a:t>
            </a:r>
          </a:p>
          <a:p>
            <a:r>
              <a:rPr lang="hu-HU" sz="1200" dirty="0"/>
              <a:t>A heves viták, valamint a hatékonyság és biztonságosság meggyőző bizonyításának szükségessége ellenére néhány </a:t>
            </a:r>
            <a:r>
              <a:rPr lang="hu-HU" sz="1200" dirty="0" err="1"/>
              <a:t>probiotikumot</a:t>
            </a:r>
            <a:r>
              <a:rPr lang="hu-HU" sz="1200" dirty="0"/>
              <a:t> még mindig használnak a különböző betegségek elsődleges vagy másodlagos megelőzésére, és alkalmazásukat olyan klinikai társaságok is támogatták, mint az </a:t>
            </a:r>
            <a:r>
              <a:rPr lang="en-US" sz="1200" dirty="0"/>
              <a:t>European Society for </a:t>
            </a:r>
            <a:r>
              <a:rPr lang="en-US" sz="1200" dirty="0" err="1"/>
              <a:t>Paediatric</a:t>
            </a:r>
            <a:r>
              <a:rPr lang="en-US" sz="1200" dirty="0"/>
              <a:t> Gastroenterology, Hepatology and Nutrition</a:t>
            </a:r>
            <a:r>
              <a:rPr lang="hu-HU" sz="1200" dirty="0"/>
              <a:t> (ESPGHAN), a United European </a:t>
            </a:r>
            <a:r>
              <a:rPr lang="hu-HU" sz="1200" dirty="0" err="1"/>
              <a:t>Gastroenterology</a:t>
            </a:r>
            <a:r>
              <a:rPr lang="hu-HU" sz="1200" dirty="0"/>
              <a:t> and European Society </a:t>
            </a:r>
            <a:r>
              <a:rPr lang="hu-HU" sz="1200" dirty="0" err="1"/>
              <a:t>for</a:t>
            </a:r>
            <a:r>
              <a:rPr lang="hu-HU" sz="1200" dirty="0"/>
              <a:t> </a:t>
            </a:r>
            <a:r>
              <a:rPr lang="hu-HU" sz="1200" dirty="0" err="1"/>
              <a:t>Neurogastroenterology</a:t>
            </a:r>
            <a:r>
              <a:rPr lang="hu-HU" sz="1200" dirty="0"/>
              <a:t> and </a:t>
            </a:r>
            <a:r>
              <a:rPr lang="hu-HU" sz="1200" dirty="0" err="1"/>
              <a:t>Motility</a:t>
            </a:r>
            <a:r>
              <a:rPr lang="hu-HU" sz="1200" dirty="0"/>
              <a:t> vagy az American </a:t>
            </a:r>
            <a:r>
              <a:rPr lang="hu-HU" sz="1200" dirty="0" err="1"/>
              <a:t>Gastroenterological</a:t>
            </a:r>
            <a:r>
              <a:rPr lang="hu-HU" sz="1200" dirty="0"/>
              <a:t> </a:t>
            </a:r>
            <a:r>
              <a:rPr lang="hu-HU" sz="1200" dirty="0" err="1"/>
              <a:t>Association</a:t>
            </a:r>
            <a:endParaRPr lang="hu-HU" sz="1200" dirty="0"/>
          </a:p>
          <a:p>
            <a:endParaRPr lang="hu-HU" dirty="0"/>
          </a:p>
        </p:txBody>
      </p:sp>
      <p:sp>
        <p:nvSpPr>
          <p:cNvPr id="4" name="Dia számának helye 3"/>
          <p:cNvSpPr>
            <a:spLocks noGrp="1"/>
          </p:cNvSpPr>
          <p:nvPr>
            <p:ph type="sldNum" sz="quarter" idx="5"/>
          </p:nvPr>
        </p:nvSpPr>
        <p:spPr/>
        <p:txBody>
          <a:bodyPr/>
          <a:lstStyle/>
          <a:p>
            <a:fld id="{31BE9D7C-D10B-4637-B9BD-AECBD208B471}" type="slidenum">
              <a:rPr lang="hu-HU" smtClean="0"/>
              <a:t>15</a:t>
            </a:fld>
            <a:endParaRPr lang="hu-HU"/>
          </a:p>
        </p:txBody>
      </p:sp>
    </p:spTree>
    <p:extLst>
      <p:ext uri="{BB962C8B-B14F-4D97-AF65-F5344CB8AC3E}">
        <p14:creationId xmlns:p14="http://schemas.microsoft.com/office/powerpoint/2010/main" val="33619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0958DA6-1CBC-173D-CC10-8BFBB57BDD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755437-ED68-479E-AF5A-9DF44A6DBB86}" type="slidenum">
              <a:rPr lang="hu-HU" altLang="hu-HU"/>
              <a:pPr/>
              <a:t>19</a:t>
            </a:fld>
            <a:endParaRPr lang="hu-HU" altLang="hu-HU"/>
          </a:p>
        </p:txBody>
      </p:sp>
      <p:sp>
        <p:nvSpPr>
          <p:cNvPr id="55299" name="Rectangle 2">
            <a:extLst>
              <a:ext uri="{FF2B5EF4-FFF2-40B4-BE49-F238E27FC236}">
                <a16:creationId xmlns:a16="http://schemas.microsoft.com/office/drawing/2014/main" id="{AF6ECA22-9E64-EF30-E948-0A540DB649D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1FD35A2-F04A-2E8A-3BCD-DBC023A2AE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altLang="hu-HU"/>
              <a:t>Egyáltalán mit tartalmaz??? Alliance for Protection of Consumers and Patients Rights</a:t>
            </a:r>
          </a:p>
        </p:txBody>
      </p:sp>
    </p:spTree>
    <p:extLst>
      <p:ext uri="{BB962C8B-B14F-4D97-AF65-F5344CB8AC3E}">
        <p14:creationId xmlns:p14="http://schemas.microsoft.com/office/powerpoint/2010/main" val="101843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E3D37D-C07C-CC0C-6E67-39D04B563D76}"/>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18E695AE-7317-C462-DF21-9D67E6D67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27BFD885-4F7E-7CE8-CE10-3686F134C32F}"/>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4E359A93-BAE9-1070-2B0E-C7A2E026028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965E05B-84B2-9631-D8F7-1D0055D80D6E}"/>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70763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C1D9B3-AD6E-8BDA-2545-525D1F9961B3}"/>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F0B8E1BE-340F-D614-B646-05E7E727B0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090C75A-FF26-881C-A372-3E7F28AD2FD7}"/>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8AE3D915-0D9F-07CF-20DB-674C19D1849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F212A6F-744C-91B4-3C1A-5EF5EB340227}"/>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351102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E2DB14EB-99BF-A70C-76F5-A422AC09709D}"/>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ADB85A33-F752-C503-E6C6-3F6E414A449D}"/>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FC0759C-6C54-8ED1-53F8-516928FE5CD7}"/>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0583632F-B160-6721-F0C7-B0EC2C92FDA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BDBEBD7-5339-6C5A-9108-8324CD6DEC2B}"/>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310689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059973-2C84-A691-CA7E-FA78281B8FAE}"/>
              </a:ext>
            </a:extLst>
          </p:cNvPr>
          <p:cNvSpPr>
            <a:spLocks noGrp="1"/>
          </p:cNvSpPr>
          <p:nvPr>
            <p:ph type="title"/>
          </p:nvPr>
        </p:nvSpPr>
        <p:spPr>
          <a:xfrm>
            <a:off x="624417" y="260350"/>
            <a:ext cx="10972800" cy="1143000"/>
          </a:xfrm>
        </p:spPr>
        <p:txBody>
          <a:bodyPr/>
          <a:lstStyle/>
          <a:p>
            <a:r>
              <a:rPr lang="hu-HU"/>
              <a:t>Mintacím szerkesztése</a:t>
            </a:r>
          </a:p>
        </p:txBody>
      </p:sp>
      <p:sp>
        <p:nvSpPr>
          <p:cNvPr id="3" name="Tartalom helye 2">
            <a:extLst>
              <a:ext uri="{FF2B5EF4-FFF2-40B4-BE49-F238E27FC236}">
                <a16:creationId xmlns:a16="http://schemas.microsoft.com/office/drawing/2014/main" id="{AAE1225F-121F-C3D9-8DEF-3521E6AB427B}"/>
              </a:ext>
            </a:extLst>
          </p:cNvPr>
          <p:cNvSpPr>
            <a:spLocks noGrp="1"/>
          </p:cNvSpPr>
          <p:nvPr>
            <p:ph sz="half" idx="1"/>
          </p:nvPr>
        </p:nvSpPr>
        <p:spPr>
          <a:xfrm>
            <a:off x="609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7AA5C6E-55F0-7644-09FB-AFF0296D51C0}"/>
              </a:ext>
            </a:extLst>
          </p:cNvPr>
          <p:cNvSpPr>
            <a:spLocks noGrp="1"/>
          </p:cNvSpPr>
          <p:nvPr>
            <p:ph type="body" sz="half" idx="2"/>
          </p:nvPr>
        </p:nvSpPr>
        <p:spPr>
          <a:xfrm>
            <a:off x="6197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CCD4E927-2968-9BCC-04C2-B60B8AC67C56}"/>
              </a:ext>
            </a:extLst>
          </p:cNvPr>
          <p:cNvSpPr>
            <a:spLocks noGrp="1"/>
          </p:cNvSpPr>
          <p:nvPr>
            <p:ph type="dt" sz="half" idx="10"/>
          </p:nvPr>
        </p:nvSpPr>
        <p:spPr>
          <a:xfrm>
            <a:off x="609600" y="6245225"/>
            <a:ext cx="2844800" cy="476250"/>
          </a:xfrm>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id="{B59D6ABF-F1C2-BC8F-5FA3-B98732803F3C}"/>
              </a:ext>
            </a:extLst>
          </p:cNvPr>
          <p:cNvSpPr>
            <a:spLocks noGrp="1"/>
          </p:cNvSpPr>
          <p:nvPr>
            <p:ph type="ftr" sz="quarter" idx="11"/>
          </p:nvPr>
        </p:nvSpPr>
        <p:spPr>
          <a:xfrm>
            <a:off x="4165600" y="6245225"/>
            <a:ext cx="3860800" cy="476250"/>
          </a:xfrm>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id="{3495CF47-82A8-39A6-7E2F-A76C293F69EF}"/>
              </a:ext>
            </a:extLst>
          </p:cNvPr>
          <p:cNvSpPr>
            <a:spLocks noGrp="1"/>
          </p:cNvSpPr>
          <p:nvPr>
            <p:ph type="sldNum" sz="quarter" idx="12"/>
          </p:nvPr>
        </p:nvSpPr>
        <p:spPr>
          <a:xfrm>
            <a:off x="8737600" y="6245225"/>
            <a:ext cx="2844800" cy="476250"/>
          </a:xfrm>
        </p:spPr>
        <p:txBody>
          <a:bodyPr/>
          <a:lstStyle>
            <a:lvl1pPr>
              <a:defRPr/>
            </a:lvl1pPr>
          </a:lstStyle>
          <a:p>
            <a:fld id="{38020713-539D-4C9F-9C58-FB4FB544A32F}" type="slidenum">
              <a:rPr lang="hu-HU" altLang="hu-HU"/>
              <a:pPr/>
              <a:t>‹#›</a:t>
            </a:fld>
            <a:endParaRPr lang="hu-HU" altLang="hu-HU"/>
          </a:p>
        </p:txBody>
      </p:sp>
    </p:spTree>
    <p:extLst>
      <p:ext uri="{BB962C8B-B14F-4D97-AF65-F5344CB8AC3E}">
        <p14:creationId xmlns:p14="http://schemas.microsoft.com/office/powerpoint/2010/main" val="337167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987E72-44E4-5A1A-A9AC-C15E4953EFA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6EB9FA74-3B91-8FCC-4342-64A8DE706B62}"/>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27D367F-1D73-A9A1-34A6-B25989FE1354}"/>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1E9B6818-ACD4-778F-7805-82C38D71DD2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0E24EC1-9EA6-D586-1479-7416DD58761A}"/>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66746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836B6D9-B205-0CF1-2FAF-BC9E33411EB4}"/>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2A06545-A613-2543-8981-57BF89FBDF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FD044CBE-4A7E-EC27-8817-F9ED646E90A9}"/>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8DFE7FA4-9E36-81C8-161C-68070C7C98D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F83FC5F-FA75-4DD5-9880-7902A8D69014}"/>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14653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329B30-B6E1-B0E2-E313-F32D751023A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B926CEC3-34E7-745C-4392-7644285EDE1B}"/>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24E522FE-D6A8-B369-07B1-ABFB107457F2}"/>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6D4A518E-61DE-C984-A024-D6BF496E2C38}"/>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6" name="Élőláb helye 5">
            <a:extLst>
              <a:ext uri="{FF2B5EF4-FFF2-40B4-BE49-F238E27FC236}">
                <a16:creationId xmlns:a16="http://schemas.microsoft.com/office/drawing/2014/main" id="{38CEAC88-7B3F-38DD-B7D9-BCC61E88998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1BA47C1-DE8C-6396-239C-41F84C18943C}"/>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119147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365D89-EDDD-F748-9396-09FCF332EC62}"/>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F11D24F6-F545-0AD5-6F24-9DC4FE34F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4FFD07FD-B93F-B2BF-FF97-811993408CEF}"/>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F1C6C86F-9419-9975-4A0B-65567B490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09C9E415-74C8-FAEF-AED4-3ED5DE5B6EE4}"/>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15A3CAB4-993A-1C16-5CDC-C4AC89DCB9A8}"/>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8" name="Élőláb helye 7">
            <a:extLst>
              <a:ext uri="{FF2B5EF4-FFF2-40B4-BE49-F238E27FC236}">
                <a16:creationId xmlns:a16="http://schemas.microsoft.com/office/drawing/2014/main" id="{AEE54412-8C83-EBEB-FE8D-959F8EA86636}"/>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5F9671DC-44C3-E1F1-9285-7F06776A22E4}"/>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278248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C575F0F-A956-2E89-7ED7-CFC9AC57B4BE}"/>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26CFD590-8B39-D903-E408-73112570CECF}"/>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4" name="Élőláb helye 3">
            <a:extLst>
              <a:ext uri="{FF2B5EF4-FFF2-40B4-BE49-F238E27FC236}">
                <a16:creationId xmlns:a16="http://schemas.microsoft.com/office/drawing/2014/main" id="{45A2A2E7-9035-60D6-CB1D-E793BEF231D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61516E86-7886-B60D-160B-21CD4719D28A}"/>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425606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ADA25106-6489-4E35-B948-392D05510978}"/>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3" name="Élőláb helye 2">
            <a:extLst>
              <a:ext uri="{FF2B5EF4-FFF2-40B4-BE49-F238E27FC236}">
                <a16:creationId xmlns:a16="http://schemas.microsoft.com/office/drawing/2014/main" id="{017C8E3B-47BB-352E-09F1-A5D3B052F45E}"/>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1E01E547-49F3-D3A0-370C-A248C9356819}"/>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226914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023F604-DF98-8CE5-750A-8DCD60CDF48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B0016778-7B8C-88F5-4C63-161738BD2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AE5DAD5B-0B4C-09BE-9CF3-C41142B61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92B6EEE-F329-F731-E90A-148778157587}"/>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6" name="Élőláb helye 5">
            <a:extLst>
              <a:ext uri="{FF2B5EF4-FFF2-40B4-BE49-F238E27FC236}">
                <a16:creationId xmlns:a16="http://schemas.microsoft.com/office/drawing/2014/main" id="{3E70C6F3-8906-317E-8094-5CDB772E381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65C7141F-657B-C3CC-A312-13F9853B753B}"/>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349429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1B71EA-129B-FF26-939B-263E2C0984F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2B38DEF6-8822-0BD4-CC37-7A3D3CA395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BC5134E-E3E0-83ED-5B07-037E6D326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90D1E28-C5D3-A09F-6E59-19A1917114AA}"/>
              </a:ext>
            </a:extLst>
          </p:cNvPr>
          <p:cNvSpPr>
            <a:spLocks noGrp="1"/>
          </p:cNvSpPr>
          <p:nvPr>
            <p:ph type="dt" sz="half" idx="10"/>
          </p:nvPr>
        </p:nvSpPr>
        <p:spPr/>
        <p:txBody>
          <a:bodyPr/>
          <a:lstStyle/>
          <a:p>
            <a:fld id="{68EE0FE7-45BA-4500-968B-AE3C2605C04D}" type="datetimeFigureOut">
              <a:rPr lang="hu-HU" smtClean="0"/>
              <a:t>2026.02.20.</a:t>
            </a:fld>
            <a:endParaRPr lang="hu-HU"/>
          </a:p>
        </p:txBody>
      </p:sp>
      <p:sp>
        <p:nvSpPr>
          <p:cNvPr id="6" name="Élőláb helye 5">
            <a:extLst>
              <a:ext uri="{FF2B5EF4-FFF2-40B4-BE49-F238E27FC236}">
                <a16:creationId xmlns:a16="http://schemas.microsoft.com/office/drawing/2014/main" id="{74E08D41-7330-9A4C-49A3-24E1FE7A699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BF277F6-4707-405C-40E2-6679ED2BB46C}"/>
              </a:ext>
            </a:extLst>
          </p:cNvPr>
          <p:cNvSpPr>
            <a:spLocks noGrp="1"/>
          </p:cNvSpPr>
          <p:nvPr>
            <p:ph type="sldNum" sz="quarter" idx="12"/>
          </p:nvPr>
        </p:nvSpPr>
        <p:spPr/>
        <p:txBody>
          <a:bodyPr/>
          <a:lstStyle/>
          <a:p>
            <a:fld id="{86E6D048-51B1-4275-A6A4-4BF32BF4AE71}" type="slidenum">
              <a:rPr lang="hu-HU" smtClean="0"/>
              <a:t>‹#›</a:t>
            </a:fld>
            <a:endParaRPr lang="hu-HU"/>
          </a:p>
        </p:txBody>
      </p:sp>
    </p:spTree>
    <p:extLst>
      <p:ext uri="{BB962C8B-B14F-4D97-AF65-F5344CB8AC3E}">
        <p14:creationId xmlns:p14="http://schemas.microsoft.com/office/powerpoint/2010/main" val="375138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EAD07B32-B120-97A9-F31C-FA6D4597A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2F97EEAE-7E75-5093-405A-43834B381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E82A6EA-C474-0FED-3374-953DE200C3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EE0FE7-45BA-4500-968B-AE3C2605C04D}" type="datetimeFigureOut">
              <a:rPr lang="hu-HU" smtClean="0"/>
              <a:t>2026.02.20.</a:t>
            </a:fld>
            <a:endParaRPr lang="hu-HU"/>
          </a:p>
        </p:txBody>
      </p:sp>
      <p:sp>
        <p:nvSpPr>
          <p:cNvPr id="5" name="Élőláb helye 4">
            <a:extLst>
              <a:ext uri="{FF2B5EF4-FFF2-40B4-BE49-F238E27FC236}">
                <a16:creationId xmlns:a16="http://schemas.microsoft.com/office/drawing/2014/main" id="{78CBCCD5-E3EC-D94A-1B1F-11608F1AC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82904747-B1EE-C265-8099-B1CF22664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E6D048-51B1-4275-A6A4-4BF32BF4AE71}" type="slidenum">
              <a:rPr lang="hu-HU" smtClean="0"/>
              <a:t>‹#›</a:t>
            </a:fld>
            <a:endParaRPr lang="hu-HU"/>
          </a:p>
        </p:txBody>
      </p:sp>
    </p:spTree>
    <p:extLst>
      <p:ext uri="{BB962C8B-B14F-4D97-AF65-F5344CB8AC3E}">
        <p14:creationId xmlns:p14="http://schemas.microsoft.com/office/powerpoint/2010/main" val="113504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wmf"/><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wmf"/><Relationship Id="rId4" Type="http://schemas.openxmlformats.org/officeDocument/2006/relationships/image" Target="../media/image22.wmf"/></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7.png"/><Relationship Id="rId4" Type="http://schemas.openxmlformats.org/officeDocument/2006/relationships/image" Target="../media/image46.wmf"/></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0.emf"/><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media/image8.png"/><Relationship Id="rId21" Type="http://schemas.openxmlformats.org/officeDocument/2006/relationships/customXml" Target="../ink/ink11.xml"/><Relationship Id="rId7" Type="http://schemas.openxmlformats.org/officeDocument/2006/relationships/image" Target="NULL"/><Relationship Id="rId12" Type="http://schemas.openxmlformats.org/officeDocument/2006/relationships/customXml" Target="../ink/ink6.xml"/><Relationship Id="rId17" Type="http://schemas.openxmlformats.org/officeDocument/2006/relationships/customXml" Target="../ink/ink9.xml"/><Relationship Id="rId2" Type="http://schemas.openxmlformats.org/officeDocument/2006/relationships/notesSlide" Target="../notesSlides/notesSlide4.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3.xml"/><Relationship Id="rId5" Type="http://schemas.openxmlformats.org/officeDocument/2006/relationships/image" Target="NULL"/><Relationship Id="rId15" Type="http://schemas.openxmlformats.org/officeDocument/2006/relationships/customXml" Target="../ink/ink8.xml"/><Relationship Id="rId23" Type="http://schemas.openxmlformats.org/officeDocument/2006/relationships/customXml" Target="../ink/ink12.xml"/><Relationship Id="rId10" Type="http://schemas.openxmlformats.org/officeDocument/2006/relationships/image" Target="NULL"/><Relationship Id="rId19" Type="http://schemas.openxmlformats.org/officeDocument/2006/relationships/customXml" Target="../ink/ink10.xm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7.xml"/><Relationship Id="rId22"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E8758FA6-CC62-DC8F-E019-51733388B7BD}"/>
              </a:ext>
            </a:extLst>
          </p:cNvPr>
          <p:cNvSpPr>
            <a:spLocks noGrp="1"/>
          </p:cNvSpPr>
          <p:nvPr>
            <p:ph type="ctrTitle"/>
          </p:nvPr>
        </p:nvSpPr>
        <p:spPr>
          <a:xfrm>
            <a:off x="994214" y="1225894"/>
            <a:ext cx="6332561" cy="3163224"/>
          </a:xfrm>
        </p:spPr>
        <p:txBody>
          <a:bodyPr anchor="t">
            <a:normAutofit/>
          </a:bodyPr>
          <a:lstStyle/>
          <a:p>
            <a:pPr algn="l"/>
            <a:r>
              <a:rPr lang="hu-HU" sz="4800" b="0" i="0" dirty="0" err="1">
                <a:effectLst/>
                <a:latin typeface="Calibri" panose="020F0502020204030204" pitchFamily="34" charset="0"/>
              </a:rPr>
              <a:t>Mikrobiom</a:t>
            </a:r>
            <a:r>
              <a:rPr lang="hu-HU" sz="4800" b="0" i="0" dirty="0">
                <a:effectLst/>
                <a:latin typeface="Calibri" panose="020F0502020204030204" pitchFamily="34" charset="0"/>
              </a:rPr>
              <a:t> </a:t>
            </a:r>
            <a:r>
              <a:rPr lang="hu-HU" sz="4800" dirty="0">
                <a:latin typeface="Calibri" panose="020F0502020204030204" pitchFamily="34" charset="0"/>
              </a:rPr>
              <a:t>és táplálás</a:t>
            </a:r>
            <a:endParaRPr lang="hu-HU" sz="4800" dirty="0"/>
          </a:p>
        </p:txBody>
      </p:sp>
      <p:sp>
        <p:nvSpPr>
          <p:cNvPr id="3" name="Alcím 2">
            <a:extLst>
              <a:ext uri="{FF2B5EF4-FFF2-40B4-BE49-F238E27FC236}">
                <a16:creationId xmlns:a16="http://schemas.microsoft.com/office/drawing/2014/main" id="{092D608C-AA61-E09E-5B9E-4C384EC79571}"/>
              </a:ext>
            </a:extLst>
          </p:cNvPr>
          <p:cNvSpPr>
            <a:spLocks noGrp="1"/>
          </p:cNvSpPr>
          <p:nvPr>
            <p:ph type="subTitle" idx="1"/>
          </p:nvPr>
        </p:nvSpPr>
        <p:spPr>
          <a:xfrm>
            <a:off x="982638" y="4389120"/>
            <a:ext cx="5375632" cy="2011680"/>
          </a:xfrm>
        </p:spPr>
        <p:txBody>
          <a:bodyPr anchor="b">
            <a:normAutofit/>
          </a:bodyPr>
          <a:lstStyle/>
          <a:p>
            <a:pPr algn="l"/>
            <a:r>
              <a:rPr lang="hu-HU" sz="2000" dirty="0"/>
              <a:t>Madách Krisztina</a:t>
            </a:r>
          </a:p>
          <a:p>
            <a:pPr algn="l"/>
            <a:r>
              <a:rPr lang="hu-HU" sz="2000" dirty="0"/>
              <a:t>Semmelweis Egyetem</a:t>
            </a:r>
          </a:p>
          <a:p>
            <a:pPr algn="l"/>
            <a:r>
              <a:rPr lang="hu-HU" sz="2000" dirty="0" err="1"/>
              <a:t>Aneszteziológiai</a:t>
            </a:r>
            <a:r>
              <a:rPr lang="hu-HU" sz="2000" dirty="0"/>
              <a:t> és Intenzív Terápiás Tanszék</a:t>
            </a:r>
          </a:p>
          <a:p>
            <a:pPr algn="l"/>
            <a:endParaRPr lang="hu-HU" sz="2000" dirty="0"/>
          </a:p>
        </p:txBody>
      </p:sp>
      <p:sp>
        <p:nvSpPr>
          <p:cNvPr id="22" name="Rectangle 2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emmelweis University">
            <a:extLst>
              <a:ext uri="{FF2B5EF4-FFF2-40B4-BE49-F238E27FC236}">
                <a16:creationId xmlns:a16="http://schemas.microsoft.com/office/drawing/2014/main" id="{F7B25F2A-9F3A-A66C-6FC1-D15910E97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6530220" y="2182177"/>
            <a:ext cx="3186223" cy="3186223"/>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4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ím 5">
            <a:extLst>
              <a:ext uri="{FF2B5EF4-FFF2-40B4-BE49-F238E27FC236}">
                <a16:creationId xmlns:a16="http://schemas.microsoft.com/office/drawing/2014/main" id="{BB990121-14A5-580F-D39B-DB7E9AB08427}"/>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altLang="hu-HU" sz="4800" kern="1200" dirty="0">
                <a:solidFill>
                  <a:schemeClr val="tx1"/>
                </a:solidFill>
                <a:latin typeface="+mj-lt"/>
                <a:ea typeface="+mj-ea"/>
                <a:cs typeface="+mj-cs"/>
              </a:rPr>
              <a:t>„</a:t>
            </a:r>
            <a:r>
              <a:rPr lang="en-US" altLang="hu-HU" sz="4800" kern="1200" dirty="0" err="1">
                <a:solidFill>
                  <a:schemeClr val="tx1"/>
                </a:solidFill>
                <a:latin typeface="+mj-lt"/>
                <a:ea typeface="+mj-ea"/>
                <a:cs typeface="+mj-cs"/>
              </a:rPr>
              <a:t>Etesd</a:t>
            </a:r>
            <a:r>
              <a:rPr lang="en-US" altLang="hu-HU" sz="4800" kern="1200" dirty="0">
                <a:solidFill>
                  <a:schemeClr val="tx1"/>
                </a:solidFill>
                <a:latin typeface="+mj-lt"/>
                <a:ea typeface="+mj-ea"/>
                <a:cs typeface="+mj-cs"/>
              </a:rPr>
              <a:t> </a:t>
            </a:r>
            <a:r>
              <a:rPr lang="hu-HU" altLang="hu-HU" sz="4800" kern="1200" dirty="0">
                <a:solidFill>
                  <a:schemeClr val="tx1"/>
                </a:solidFill>
                <a:latin typeface="+mj-lt"/>
                <a:ea typeface="+mj-ea"/>
                <a:cs typeface="+mj-cs"/>
              </a:rPr>
              <a:t>és védd</a:t>
            </a:r>
            <a:r>
              <a:rPr lang="en-US" altLang="hu-HU" sz="4800" kern="1200" dirty="0">
                <a:solidFill>
                  <a:schemeClr val="tx1"/>
                </a:solidFill>
                <a:latin typeface="+mj-lt"/>
                <a:ea typeface="+mj-ea"/>
                <a:cs typeface="+mj-cs"/>
              </a:rPr>
              <a:t> </a:t>
            </a:r>
            <a:r>
              <a:rPr lang="en-US" altLang="hu-HU" sz="4800" kern="1200" dirty="0" err="1">
                <a:solidFill>
                  <a:schemeClr val="tx1"/>
                </a:solidFill>
                <a:latin typeface="+mj-lt"/>
                <a:ea typeface="+mj-ea"/>
                <a:cs typeface="+mj-cs"/>
              </a:rPr>
              <a:t>mikrobiotát</a:t>
            </a:r>
            <a:r>
              <a:rPr lang="en-US" altLang="hu-HU" sz="4800" kern="1200" dirty="0">
                <a:solidFill>
                  <a:schemeClr val="tx1"/>
                </a:solidFill>
                <a:latin typeface="+mj-lt"/>
                <a:ea typeface="+mj-ea"/>
                <a:cs typeface="+mj-cs"/>
              </a:rPr>
              <a:t>!” </a:t>
            </a:r>
            <a:r>
              <a:rPr lang="en-US" altLang="hu-HU" sz="4800" kern="1200" dirty="0" err="1">
                <a:solidFill>
                  <a:schemeClr val="tx1"/>
                </a:solidFill>
                <a:latin typeface="+mj-lt"/>
                <a:ea typeface="+mj-ea"/>
                <a:cs typeface="+mj-cs"/>
              </a:rPr>
              <a:t>koncepció</a:t>
            </a:r>
            <a:endParaRPr lang="en-US" sz="4800" kern="1200" dirty="0">
              <a:solidFill>
                <a:schemeClr val="tx1"/>
              </a:solidFill>
              <a:latin typeface="+mj-lt"/>
              <a:ea typeface="+mj-ea"/>
              <a:cs typeface="+mj-cs"/>
            </a:endParaRPr>
          </a:p>
        </p:txBody>
      </p:sp>
      <p:sp>
        <p:nvSpPr>
          <p:cNvPr id="39" name="Rectangle 2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4">
            <a:extLst>
              <a:ext uri="{FF2B5EF4-FFF2-40B4-BE49-F238E27FC236}">
                <a16:creationId xmlns:a16="http://schemas.microsoft.com/office/drawing/2014/main" id="{53B19B82-36D7-40F3-D1EB-43F26AF3EBC1}"/>
              </a:ext>
            </a:extLst>
          </p:cNvPr>
          <p:cNvSpPr>
            <a:spLocks noChangeArrowheads="1"/>
          </p:cNvSpPr>
          <p:nvPr/>
        </p:nvSpPr>
        <p:spPr bwMode="auto">
          <a:xfrm>
            <a:off x="823442" y="4541263"/>
            <a:ext cx="4662957" cy="13950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ts val="1000"/>
              </a:spcBef>
              <a:buNone/>
            </a:pPr>
            <a:r>
              <a:rPr lang="en-US" altLang="hu-HU" sz="2400" kern="1200">
                <a:solidFill>
                  <a:srgbClr val="FFFFFF"/>
                </a:solidFill>
                <a:latin typeface="+mn-lt"/>
                <a:ea typeface="+mn-ea"/>
                <a:cs typeface="+mn-cs"/>
              </a:rPr>
              <a:t>Haak BW, et al. Curr Opin Crit Care 2017; 00:000–000.</a:t>
            </a:r>
          </a:p>
        </p:txBody>
      </p:sp>
      <p:pic>
        <p:nvPicPr>
          <p:cNvPr id="5" name="Picture 3">
            <a:extLst>
              <a:ext uri="{FF2B5EF4-FFF2-40B4-BE49-F238E27FC236}">
                <a16:creationId xmlns:a16="http://schemas.microsoft.com/office/drawing/2014/main" id="{3B78AF60-03FE-0EA4-C3F5-BA4774A6D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81"/>
          <a:stretch>
            <a:fillRect/>
          </a:stretch>
        </p:blipFill>
        <p:spPr>
          <a:xfrm>
            <a:off x="6734784" y="463404"/>
            <a:ext cx="4841268" cy="5553193"/>
          </a:xfrm>
          <a:prstGeom prst="rect">
            <a:avLst/>
          </a:prstGeom>
          <a:noFill/>
        </p:spPr>
      </p:pic>
      <p:sp>
        <p:nvSpPr>
          <p:cNvPr id="42"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églalap: lekerekített 1">
            <a:extLst>
              <a:ext uri="{FF2B5EF4-FFF2-40B4-BE49-F238E27FC236}">
                <a16:creationId xmlns:a16="http://schemas.microsoft.com/office/drawing/2014/main" id="{B0A0D987-0A55-51C2-30A3-78007DCFF048}"/>
              </a:ext>
            </a:extLst>
          </p:cNvPr>
          <p:cNvSpPr/>
          <p:nvPr/>
        </p:nvSpPr>
        <p:spPr>
          <a:xfrm>
            <a:off x="7164888" y="2342367"/>
            <a:ext cx="864296" cy="10866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36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5" name="Rectangle 25614">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7" name="Rectangle 2561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9" name="Rectangle 25618">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Rectangle 25620">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3" name="Rectangle 25622">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5" name="Freeform: Shape 25624">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603" name="Rectangle 3">
            <a:extLst>
              <a:ext uri="{FF2B5EF4-FFF2-40B4-BE49-F238E27FC236}">
                <a16:creationId xmlns:a16="http://schemas.microsoft.com/office/drawing/2014/main" id="{16772E21-B61B-FCAC-A556-FE7AFFA4C56F}"/>
              </a:ext>
            </a:extLst>
          </p:cNvPr>
          <p:cNvSpPr>
            <a:spLocks noGrp="1" noChangeArrowheads="1"/>
          </p:cNvSpPr>
          <p:nvPr>
            <p:ph type="title"/>
          </p:nvPr>
        </p:nvSpPr>
        <p:spPr>
          <a:xfrm>
            <a:off x="498143" y="456345"/>
            <a:ext cx="3179929" cy="3556097"/>
          </a:xfrm>
        </p:spPr>
        <p:txBody>
          <a:bodyPr anchor="b">
            <a:normAutofit/>
          </a:bodyPr>
          <a:lstStyle/>
          <a:p>
            <a:pPr algn="r"/>
            <a:r>
              <a:rPr lang="hu-HU" altLang="hu-HU" sz="3100" dirty="0">
                <a:solidFill>
                  <a:srgbClr val="FFFFFF"/>
                </a:solidFill>
              </a:rPr>
              <a:t>A teljes </a:t>
            </a:r>
            <a:r>
              <a:rPr lang="hu-HU" altLang="hu-HU" sz="3100" dirty="0" err="1">
                <a:solidFill>
                  <a:srgbClr val="FFFFFF"/>
                </a:solidFill>
              </a:rPr>
              <a:t>parenteralis</a:t>
            </a:r>
            <a:r>
              <a:rPr lang="hu-HU" altLang="hu-HU" sz="3100" dirty="0">
                <a:solidFill>
                  <a:srgbClr val="FFFFFF"/>
                </a:solidFill>
              </a:rPr>
              <a:t> táplálás </a:t>
            </a:r>
            <a:r>
              <a:rPr lang="hu-HU" altLang="hu-HU" sz="3100" dirty="0" err="1">
                <a:solidFill>
                  <a:srgbClr val="FFFFFF"/>
                </a:solidFill>
              </a:rPr>
              <a:t>dysbacteriosissal</a:t>
            </a:r>
            <a:r>
              <a:rPr lang="hu-HU" altLang="hu-HU" sz="3100" dirty="0">
                <a:solidFill>
                  <a:srgbClr val="FFFFFF"/>
                </a:solidFill>
              </a:rPr>
              <a:t> és </a:t>
            </a:r>
            <a:r>
              <a:rPr lang="hu-HU" altLang="hu-HU" sz="3100" dirty="0" err="1">
                <a:solidFill>
                  <a:srgbClr val="FFFFFF"/>
                </a:solidFill>
              </a:rPr>
              <a:t>bélmucosa</a:t>
            </a:r>
            <a:r>
              <a:rPr lang="hu-HU" altLang="hu-HU" sz="3100" dirty="0">
                <a:solidFill>
                  <a:srgbClr val="FFFFFF"/>
                </a:solidFill>
              </a:rPr>
              <a:t> gyulladással jár</a:t>
            </a:r>
          </a:p>
        </p:txBody>
      </p:sp>
      <p:pic>
        <p:nvPicPr>
          <p:cNvPr id="25607" name="Picture 7">
            <a:extLst>
              <a:ext uri="{FF2B5EF4-FFF2-40B4-BE49-F238E27FC236}">
                <a16:creationId xmlns:a16="http://schemas.microsoft.com/office/drawing/2014/main" id="{8842F5B5-A7D9-4FE1-A73E-D87C24CD3C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7392" y="1072413"/>
            <a:ext cx="1850261" cy="1719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descr="A képen diagram, sor, képernyőkép, szöveg látható&#10;&#10;Előfordulhat, hogy az AI által létrehozott tartalom helytelen.">
            <a:extLst>
              <a:ext uri="{FF2B5EF4-FFF2-40B4-BE49-F238E27FC236}">
                <a16:creationId xmlns:a16="http://schemas.microsoft.com/office/drawing/2014/main" id="{25244214-A600-25BB-03B5-075B1901ED3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7505" y="1120169"/>
            <a:ext cx="1900125" cy="17196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a:extLst>
              <a:ext uri="{FF2B5EF4-FFF2-40B4-BE49-F238E27FC236}">
                <a16:creationId xmlns:a16="http://schemas.microsoft.com/office/drawing/2014/main" id="{20EC98D7-640C-64A9-B221-E80F9F661DF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49462" y="1118225"/>
            <a:ext cx="2041814" cy="1719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descr="A képen kör, diagram látható&#10;&#10;Előfordulhat, hogy az AI által létrehozott tartalom helytelen.">
            <a:extLst>
              <a:ext uri="{FF2B5EF4-FFF2-40B4-BE49-F238E27FC236}">
                <a16:creationId xmlns:a16="http://schemas.microsoft.com/office/drawing/2014/main" id="{4B9F9FE8-18EF-9CF9-B293-60BB9A7115A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4440850" y="3239558"/>
            <a:ext cx="5287351" cy="2498273"/>
          </a:xfrm>
          <a:prstGeom prst="rect">
            <a:avLst/>
          </a:prstGeom>
          <a:noFill/>
        </p:spPr>
      </p:pic>
      <p:pic>
        <p:nvPicPr>
          <p:cNvPr id="2" name="Picture 2" descr="6508-mouse">
            <a:extLst>
              <a:ext uri="{FF2B5EF4-FFF2-40B4-BE49-F238E27FC236}">
                <a16:creationId xmlns:a16="http://schemas.microsoft.com/office/drawing/2014/main" id="{0C21CA06-5430-8968-5E38-2729DDAD4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2137" y="2388"/>
            <a:ext cx="1439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5B37C93A-ABEF-D447-C1B7-8510A5CA15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2041" y="3758193"/>
            <a:ext cx="1949602" cy="187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
            <a:extLst>
              <a:ext uri="{FF2B5EF4-FFF2-40B4-BE49-F238E27FC236}">
                <a16:creationId xmlns:a16="http://schemas.microsoft.com/office/drawing/2014/main" id="{3BC1F39C-0E2E-FD79-9709-1B2C84935121}"/>
              </a:ext>
            </a:extLst>
          </p:cNvPr>
          <p:cNvSpPr>
            <a:spLocks noChangeArrowheads="1"/>
          </p:cNvSpPr>
          <p:nvPr/>
        </p:nvSpPr>
        <p:spPr bwMode="auto">
          <a:xfrm>
            <a:off x="9272555" y="3310662"/>
            <a:ext cx="27210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hu-HU" altLang="hu-HU" sz="1400" dirty="0" err="1"/>
              <a:t>Mucosa</a:t>
            </a:r>
            <a:r>
              <a:rPr lang="hu-HU" altLang="hu-HU" sz="1400" dirty="0"/>
              <a:t>-asszociált </a:t>
            </a:r>
            <a:r>
              <a:rPr lang="hu-HU" altLang="hu-HU" sz="1400" dirty="0" err="1"/>
              <a:t>mikrobiota</a:t>
            </a:r>
            <a:endParaRPr lang="hu-HU" altLang="hu-HU" sz="1400" dirty="0"/>
          </a:p>
        </p:txBody>
      </p:sp>
      <p:sp>
        <p:nvSpPr>
          <p:cNvPr id="8" name="Rectangle 9">
            <a:extLst>
              <a:ext uri="{FF2B5EF4-FFF2-40B4-BE49-F238E27FC236}">
                <a16:creationId xmlns:a16="http://schemas.microsoft.com/office/drawing/2014/main" id="{978852C8-FD06-3CD4-E2D9-853FE8DF2769}"/>
              </a:ext>
            </a:extLst>
          </p:cNvPr>
          <p:cNvSpPr>
            <a:spLocks noChangeArrowheads="1"/>
          </p:cNvSpPr>
          <p:nvPr/>
        </p:nvSpPr>
        <p:spPr bwMode="auto">
          <a:xfrm>
            <a:off x="5185543" y="6185362"/>
            <a:ext cx="5937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hu-HU" altLang="hu-HU" sz="1400" dirty="0" err="1"/>
              <a:t>Eiichi</a:t>
            </a:r>
            <a:r>
              <a:rPr lang="hu-HU" altLang="hu-HU" sz="1400" dirty="0"/>
              <a:t> A. </a:t>
            </a:r>
            <a:r>
              <a:rPr lang="hu-HU" altLang="hu-HU" sz="1400" dirty="0" err="1"/>
              <a:t>Miyasaka</a:t>
            </a:r>
            <a:r>
              <a:rPr lang="hu-HU" altLang="hu-HU" sz="1400" dirty="0"/>
              <a:t> </a:t>
            </a:r>
            <a:r>
              <a:rPr lang="hu-HU" altLang="hu-HU" sz="1400" dirty="0" err="1"/>
              <a:t>et</a:t>
            </a:r>
            <a:r>
              <a:rPr lang="hu-HU" altLang="hu-HU" sz="1400" dirty="0"/>
              <a:t> </a:t>
            </a:r>
            <a:r>
              <a:rPr lang="hu-HU" altLang="hu-HU" sz="1400" dirty="0" err="1"/>
              <a:t>al</a:t>
            </a:r>
            <a:r>
              <a:rPr lang="hu-HU" altLang="hu-HU" sz="1400" dirty="0"/>
              <a:t>. J </a:t>
            </a:r>
            <a:r>
              <a:rPr lang="hu-HU" altLang="hu-HU" sz="1400" dirty="0" err="1"/>
              <a:t>Immunol</a:t>
            </a:r>
            <a:r>
              <a:rPr lang="hu-HU" altLang="hu-HU" sz="1400" dirty="0"/>
              <a:t>. 2013 </a:t>
            </a:r>
            <a:r>
              <a:rPr lang="hu-HU" altLang="hu-HU" sz="1400" dirty="0" err="1"/>
              <a:t>June</a:t>
            </a:r>
            <a:r>
              <a:rPr lang="hu-HU" altLang="hu-HU" sz="1400" dirty="0"/>
              <a:t> 15; 190(12): 6607–6615.</a:t>
            </a:r>
            <a:r>
              <a:rPr lang="hu-HU" altLang="hu-HU" sz="1400" b="1"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72" name="Rectangle 27671">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74" name="Rectangle 27673">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76" name="Rectangle 27675">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78" name="Freeform: Shape 27677">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680" name="Rectangle 27679">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1" name="Rectangle 3">
            <a:extLst>
              <a:ext uri="{FF2B5EF4-FFF2-40B4-BE49-F238E27FC236}">
                <a16:creationId xmlns:a16="http://schemas.microsoft.com/office/drawing/2014/main" id="{4E74BAC1-6B75-2DE1-F8BA-45E8FAB00217}"/>
              </a:ext>
            </a:extLst>
          </p:cNvPr>
          <p:cNvSpPr>
            <a:spLocks noGrp="1" noChangeArrowheads="1"/>
          </p:cNvSpPr>
          <p:nvPr>
            <p:ph type="title"/>
          </p:nvPr>
        </p:nvSpPr>
        <p:spPr>
          <a:xfrm>
            <a:off x="662180" y="2862471"/>
            <a:ext cx="3041803" cy="2907802"/>
          </a:xfrm>
        </p:spPr>
        <p:txBody>
          <a:bodyPr vert="horz" lIns="91440" tIns="45720" rIns="91440" bIns="45720" rtlCol="0" anchor="t">
            <a:normAutofit/>
          </a:bodyPr>
          <a:lstStyle/>
          <a:p>
            <a:r>
              <a:rPr lang="en-US" altLang="hu-HU" sz="4000">
                <a:solidFill>
                  <a:srgbClr val="FFFFFF"/>
                </a:solidFill>
              </a:rPr>
              <a:t>Parenterális táplálás asszociált máj sérülés</a:t>
            </a:r>
          </a:p>
        </p:txBody>
      </p:sp>
      <p:sp>
        <p:nvSpPr>
          <p:cNvPr id="2" name="Rectangle 5">
            <a:extLst>
              <a:ext uri="{FF2B5EF4-FFF2-40B4-BE49-F238E27FC236}">
                <a16:creationId xmlns:a16="http://schemas.microsoft.com/office/drawing/2014/main" id="{4E8E50E1-37B5-604C-8B44-85A6CE12E19A}"/>
              </a:ext>
            </a:extLst>
          </p:cNvPr>
          <p:cNvSpPr>
            <a:spLocks noChangeArrowheads="1"/>
          </p:cNvSpPr>
          <p:nvPr/>
        </p:nvSpPr>
        <p:spPr bwMode="auto">
          <a:xfrm>
            <a:off x="662180" y="1087727"/>
            <a:ext cx="3041803" cy="10458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ts val="1000"/>
              </a:spcBef>
            </a:pPr>
            <a:r>
              <a:rPr lang="en-US" altLang="hu-HU" sz="2000" dirty="0">
                <a:solidFill>
                  <a:srgbClr val="FFFFFF"/>
                </a:solidFill>
                <a:latin typeface="+mn-lt"/>
                <a:cs typeface="+mn-cs"/>
              </a:rPr>
              <a:t>Harris JK et al. </a:t>
            </a:r>
            <a:r>
              <a:rPr lang="en-US" altLang="hu-HU" sz="2000" dirty="0" err="1">
                <a:solidFill>
                  <a:srgbClr val="FFFFFF"/>
                </a:solidFill>
                <a:latin typeface="+mn-lt"/>
                <a:cs typeface="+mn-cs"/>
              </a:rPr>
              <a:t>PLoS</a:t>
            </a:r>
            <a:r>
              <a:rPr lang="en-US" altLang="hu-HU" sz="2000" dirty="0">
                <a:solidFill>
                  <a:srgbClr val="FFFFFF"/>
                </a:solidFill>
                <a:latin typeface="+mn-lt"/>
                <a:cs typeface="+mn-cs"/>
              </a:rPr>
              <a:t> One. 2014 Oct</a:t>
            </a:r>
            <a:r>
              <a:rPr lang="hu-HU" altLang="hu-HU" sz="2000" dirty="0">
                <a:solidFill>
                  <a:srgbClr val="FFFFFF"/>
                </a:solidFill>
                <a:latin typeface="+mn-lt"/>
                <a:cs typeface="+mn-cs"/>
              </a:rPr>
              <a:t> </a:t>
            </a:r>
            <a:r>
              <a:rPr lang="en-US" altLang="hu-HU" sz="2000" dirty="0">
                <a:solidFill>
                  <a:srgbClr val="FFFFFF"/>
                </a:solidFill>
                <a:latin typeface="+mn-lt"/>
                <a:cs typeface="+mn-cs"/>
              </a:rPr>
              <a:t>20;9(10):</a:t>
            </a:r>
            <a:r>
              <a:rPr lang="hu-HU" altLang="hu-HU" sz="2000" dirty="0">
                <a:solidFill>
                  <a:srgbClr val="FFFFFF"/>
                </a:solidFill>
                <a:latin typeface="+mn-lt"/>
                <a:cs typeface="+mn-cs"/>
              </a:rPr>
              <a:t> </a:t>
            </a:r>
            <a:r>
              <a:rPr lang="en-US" altLang="hu-HU" sz="2000" dirty="0">
                <a:solidFill>
                  <a:srgbClr val="FFFFFF"/>
                </a:solidFill>
                <a:latin typeface="+mn-lt"/>
                <a:cs typeface="+mn-cs"/>
              </a:rPr>
              <a:t>e110396.</a:t>
            </a:r>
          </a:p>
        </p:txBody>
      </p:sp>
      <p:pic>
        <p:nvPicPr>
          <p:cNvPr id="27650" name="Picture 2">
            <a:extLst>
              <a:ext uri="{FF2B5EF4-FFF2-40B4-BE49-F238E27FC236}">
                <a16:creationId xmlns:a16="http://schemas.microsoft.com/office/drawing/2014/main" id="{C67C3472-1DAA-CC73-B2FF-D29E80707E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8644" y="478713"/>
            <a:ext cx="3329974" cy="26951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a:extLst>
              <a:ext uri="{FF2B5EF4-FFF2-40B4-BE49-F238E27FC236}">
                <a16:creationId xmlns:a16="http://schemas.microsoft.com/office/drawing/2014/main" id="{0811ADB8-CA7D-9F8F-6678-2E719EA4D8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93930" y="990830"/>
            <a:ext cx="3419533" cy="21830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a:extLst>
              <a:ext uri="{FF2B5EF4-FFF2-40B4-BE49-F238E27FC236}">
                <a16:creationId xmlns:a16="http://schemas.microsoft.com/office/drawing/2014/main" id="{5C664989-8B8B-A225-1810-95990A1AF694}"/>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tretch>
            <a:fillRect/>
          </a:stretch>
        </p:blipFill>
        <p:spPr>
          <a:xfrm>
            <a:off x="5210859" y="3429000"/>
            <a:ext cx="5892785" cy="28874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ím 3">
            <a:extLst>
              <a:ext uri="{FF2B5EF4-FFF2-40B4-BE49-F238E27FC236}">
                <a16:creationId xmlns:a16="http://schemas.microsoft.com/office/drawing/2014/main" id="{D67162AD-104C-815C-52E3-BD77B3A15D6F}"/>
              </a:ext>
            </a:extLst>
          </p:cNvPr>
          <p:cNvSpPr>
            <a:spLocks noGrp="1"/>
          </p:cNvSpPr>
          <p:nvPr>
            <p:ph type="title"/>
          </p:nvPr>
        </p:nvSpPr>
        <p:spPr>
          <a:xfrm>
            <a:off x="660043" y="891652"/>
            <a:ext cx="4284098" cy="3030724"/>
          </a:xfrm>
        </p:spPr>
        <p:txBody>
          <a:bodyPr vert="horz" lIns="91440" tIns="45720" rIns="91440" bIns="45720" rtlCol="0" anchor="b">
            <a:normAutofit/>
          </a:bodyPr>
          <a:lstStyle/>
          <a:p>
            <a:pPr algn="r"/>
            <a:r>
              <a:rPr lang="hu-HU" sz="4000" dirty="0">
                <a:solidFill>
                  <a:srgbClr val="FFFFFF"/>
                </a:solidFill>
              </a:rPr>
              <a:t>Van benne igazság, a </a:t>
            </a:r>
            <a:r>
              <a:rPr lang="hu-HU" sz="4000" dirty="0" err="1">
                <a:solidFill>
                  <a:srgbClr val="FFFFFF"/>
                </a:solidFill>
              </a:rPr>
              <a:t>diszbiózis</a:t>
            </a:r>
            <a:r>
              <a:rPr lang="hu-HU" sz="4000" dirty="0">
                <a:solidFill>
                  <a:srgbClr val="FFFFFF"/>
                </a:solidFill>
              </a:rPr>
              <a:t> terápiáját illetően is</a:t>
            </a:r>
            <a:r>
              <a:rPr lang="hu-HU" sz="4000" kern="1200" dirty="0">
                <a:solidFill>
                  <a:srgbClr val="FFFFFF"/>
                </a:solidFill>
                <a:latin typeface="+mj-lt"/>
                <a:ea typeface="+mj-ea"/>
                <a:cs typeface="+mj-cs"/>
              </a:rPr>
              <a:t> </a:t>
            </a:r>
            <a:endParaRPr lang="en-US" sz="4000" kern="1200" dirty="0">
              <a:solidFill>
                <a:srgbClr val="FFFFFF"/>
              </a:solidFill>
              <a:latin typeface="+mj-lt"/>
              <a:ea typeface="+mj-ea"/>
              <a:cs typeface="+mj-cs"/>
            </a:endParaRPr>
          </a:p>
        </p:txBody>
      </p:sp>
      <p:pic>
        <p:nvPicPr>
          <p:cNvPr id="3" name="Kép 2" descr="A képen szöveg, Grafikus tervezés, poszter, Betűtípus látható&#10;&#10;Automatikusan generált leírás">
            <a:extLst>
              <a:ext uri="{FF2B5EF4-FFF2-40B4-BE49-F238E27FC236}">
                <a16:creationId xmlns:a16="http://schemas.microsoft.com/office/drawing/2014/main" id="{CC37C40E-6206-FBCC-19E5-54B302BCD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5542" y="457199"/>
            <a:ext cx="5309236" cy="5899152"/>
          </a:xfrm>
          <a:prstGeom prst="rect">
            <a:avLst/>
          </a:prstGeom>
        </p:spPr>
      </p:pic>
    </p:spTree>
    <p:extLst>
      <p:ext uri="{BB962C8B-B14F-4D97-AF65-F5344CB8AC3E}">
        <p14:creationId xmlns:p14="http://schemas.microsoft.com/office/powerpoint/2010/main" val="367006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02179-15A3-2A73-F45C-9DABFE57C618}"/>
            </a:ext>
          </a:extLst>
        </p:cNvPr>
        <p:cNvGrpSpPr/>
        <p:nvPr/>
      </p:nvGrpSpPr>
      <p:grpSpPr>
        <a:xfrm>
          <a:off x="0" y="0"/>
          <a:ext cx="0" cy="0"/>
          <a:chOff x="0" y="0"/>
          <a:chExt cx="0" cy="0"/>
        </a:xfrm>
      </p:grpSpPr>
      <p:pic>
        <p:nvPicPr>
          <p:cNvPr id="11266" name="Picture 2" descr="Amazon Burning">
            <a:extLst>
              <a:ext uri="{FF2B5EF4-FFF2-40B4-BE49-F238E27FC236}">
                <a16:creationId xmlns:a16="http://schemas.microsoft.com/office/drawing/2014/main" id="{8AAE40AF-5435-2C12-4552-88C2126B1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4" r="11473" b="1"/>
          <a:stretch/>
        </p:blipFill>
        <p:spPr bwMode="auto">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Premium Photo | Hunter gun and man in nature with mockup on a Africa safari  for animal shooting with a weapon Hunting sport male person and target hunt  practice of a traveler">
            <a:extLst>
              <a:ext uri="{FF2B5EF4-FFF2-40B4-BE49-F238E27FC236}">
                <a16:creationId xmlns:a16="http://schemas.microsoft.com/office/drawing/2014/main" id="{530BC066-525C-EFB4-1FFC-D999D71DD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1" t="-10160" r="33294" b="10159"/>
          <a:stretch/>
        </p:blipFill>
        <p:spPr bwMode="auto">
          <a:xfrm>
            <a:off x="266700" y="360023"/>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7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B7D4D10D-D1FD-4836-2B48-37178E410588}"/>
              </a:ext>
            </a:extLst>
          </p:cNvPr>
          <p:cNvSpPr>
            <a:spLocks noGrp="1"/>
          </p:cNvSpPr>
          <p:nvPr>
            <p:ph type="title"/>
          </p:nvPr>
        </p:nvSpPr>
        <p:spPr>
          <a:xfrm>
            <a:off x="1371599" y="294538"/>
            <a:ext cx="9895951" cy="1033669"/>
          </a:xfrm>
        </p:spPr>
        <p:txBody>
          <a:bodyPr>
            <a:normAutofit/>
          </a:bodyPr>
          <a:lstStyle/>
          <a:p>
            <a:r>
              <a:rPr lang="hu-HU" sz="4000" dirty="0" err="1">
                <a:solidFill>
                  <a:srgbClr val="FFFFFF"/>
                </a:solidFill>
              </a:rPr>
              <a:t>Probiotikum</a:t>
            </a:r>
            <a:r>
              <a:rPr lang="hu-HU" sz="4000" dirty="0">
                <a:solidFill>
                  <a:srgbClr val="FFFFFF"/>
                </a:solidFill>
              </a:rPr>
              <a:t>  </a:t>
            </a:r>
          </a:p>
        </p:txBody>
      </p:sp>
      <p:sp>
        <p:nvSpPr>
          <p:cNvPr id="3" name="Tartalom helye 2">
            <a:extLst>
              <a:ext uri="{FF2B5EF4-FFF2-40B4-BE49-F238E27FC236}">
                <a16:creationId xmlns:a16="http://schemas.microsoft.com/office/drawing/2014/main" id="{A9A30932-60A9-902B-ACF8-2068DAE12A32}"/>
              </a:ext>
            </a:extLst>
          </p:cNvPr>
          <p:cNvSpPr>
            <a:spLocks noGrp="1"/>
          </p:cNvSpPr>
          <p:nvPr>
            <p:ph idx="1"/>
          </p:nvPr>
        </p:nvSpPr>
        <p:spPr>
          <a:xfrm>
            <a:off x="765544" y="1622745"/>
            <a:ext cx="10611293" cy="4618567"/>
          </a:xfrm>
        </p:spPr>
        <p:txBody>
          <a:bodyPr anchor="ctr">
            <a:normAutofit/>
          </a:bodyPr>
          <a:lstStyle/>
          <a:p>
            <a:r>
              <a:rPr lang="hu-HU" sz="2400" dirty="0"/>
              <a:t>Az FDA és EMA mindeddig egyetlen </a:t>
            </a:r>
            <a:r>
              <a:rPr lang="hu-HU" sz="2400" dirty="0" err="1"/>
              <a:t>probiotikus</a:t>
            </a:r>
            <a:r>
              <a:rPr lang="hu-HU" sz="2400" dirty="0"/>
              <a:t> készítményt sem hagyott jóvá orvosi kezelésként vagy megelőzésként. (</a:t>
            </a:r>
            <a:r>
              <a:rPr lang="hu-HU" sz="2400" dirty="0" err="1"/>
              <a:t>kiv.NGP</a:t>
            </a:r>
            <a:r>
              <a:rPr lang="hu-HU" sz="2400" dirty="0"/>
              <a:t>)</a:t>
            </a:r>
          </a:p>
          <a:p>
            <a:r>
              <a:rPr lang="hu-HU" sz="2400" dirty="0"/>
              <a:t>A hatékonyság és biztonságosság meggyőző bizonyításának szükségessége ellenére néhány </a:t>
            </a:r>
            <a:r>
              <a:rPr lang="hu-HU" sz="2400" dirty="0" err="1"/>
              <a:t>probiotikumot</a:t>
            </a:r>
            <a:r>
              <a:rPr lang="hu-HU" sz="2400" dirty="0"/>
              <a:t> még mindig használnak a különböző betegségek elsődleges vagy másodlagos megelőzésére</a:t>
            </a:r>
          </a:p>
          <a:p>
            <a:pPr lvl="1"/>
            <a:r>
              <a:rPr lang="hu-HU" sz="2000" dirty="0"/>
              <a:t>Alkalmazásukat olyan klinikai társaságok is támogatják, mint az </a:t>
            </a:r>
            <a:r>
              <a:rPr lang="en-US" sz="2000" dirty="0"/>
              <a:t>European Society for </a:t>
            </a:r>
            <a:r>
              <a:rPr lang="en-US" sz="2000" dirty="0" err="1"/>
              <a:t>Paediatric</a:t>
            </a:r>
            <a:r>
              <a:rPr lang="en-US" sz="2000" dirty="0"/>
              <a:t> Gastroenterology, Hepatology and Nutrition</a:t>
            </a:r>
            <a:r>
              <a:rPr lang="hu-HU" sz="2000" dirty="0"/>
              <a:t> (ESPGHAN), a United European </a:t>
            </a:r>
            <a:r>
              <a:rPr lang="hu-HU" sz="2000" dirty="0" err="1"/>
              <a:t>Gastroenterology</a:t>
            </a:r>
            <a:r>
              <a:rPr lang="hu-HU" sz="2000" dirty="0"/>
              <a:t> and European Society </a:t>
            </a:r>
            <a:r>
              <a:rPr lang="hu-HU" sz="2000" dirty="0" err="1"/>
              <a:t>for</a:t>
            </a:r>
            <a:r>
              <a:rPr lang="hu-HU" sz="2000" dirty="0"/>
              <a:t> </a:t>
            </a:r>
            <a:r>
              <a:rPr lang="hu-HU" sz="2000" dirty="0" err="1"/>
              <a:t>Neurogastroenterology</a:t>
            </a:r>
            <a:r>
              <a:rPr lang="hu-HU" sz="2000" dirty="0"/>
              <a:t> and </a:t>
            </a:r>
            <a:r>
              <a:rPr lang="hu-HU" sz="2000" dirty="0" err="1"/>
              <a:t>Motility</a:t>
            </a:r>
            <a:r>
              <a:rPr lang="hu-HU" sz="2000" dirty="0"/>
              <a:t> vagy az American </a:t>
            </a:r>
            <a:r>
              <a:rPr lang="hu-HU" sz="2000" dirty="0" err="1"/>
              <a:t>Gastroenterological</a:t>
            </a:r>
            <a:r>
              <a:rPr lang="hu-HU" sz="2000" dirty="0"/>
              <a:t> </a:t>
            </a:r>
            <a:r>
              <a:rPr lang="hu-HU" sz="2000" dirty="0" err="1"/>
              <a:t>Association</a:t>
            </a:r>
            <a:endParaRPr lang="hu-HU" sz="2000" dirty="0"/>
          </a:p>
        </p:txBody>
      </p:sp>
      <p:sp>
        <p:nvSpPr>
          <p:cNvPr id="6" name="Szövegdoboz 5">
            <a:extLst>
              <a:ext uri="{FF2B5EF4-FFF2-40B4-BE49-F238E27FC236}">
                <a16:creationId xmlns:a16="http://schemas.microsoft.com/office/drawing/2014/main" id="{46061055-CD57-7CFF-AB69-1941B8EC8E76}"/>
              </a:ext>
            </a:extLst>
          </p:cNvPr>
          <p:cNvSpPr txBox="1"/>
          <p:nvPr/>
        </p:nvSpPr>
        <p:spPr>
          <a:xfrm>
            <a:off x="3926617" y="6395767"/>
            <a:ext cx="7888265" cy="307777"/>
          </a:xfrm>
          <a:prstGeom prst="rect">
            <a:avLst/>
          </a:prstGeom>
          <a:noFill/>
        </p:spPr>
        <p:txBody>
          <a:bodyPr wrap="square">
            <a:spAutoFit/>
          </a:bodyPr>
          <a:lstStyle/>
          <a:p>
            <a:pPr algn="r"/>
            <a:r>
              <a:rPr lang="hu-HU" sz="1400" b="0" i="0" u="none" strike="noStrike" baseline="0" dirty="0" err="1">
                <a:solidFill>
                  <a:srgbClr val="0069A6"/>
                </a:solidFill>
                <a:latin typeface="GraphikNaturel-Medium"/>
              </a:rPr>
              <a:t>Rateiner</a:t>
            </a:r>
            <a:r>
              <a:rPr lang="hu-HU" sz="1400" b="0" i="0" u="none" strike="noStrike" baseline="0" dirty="0">
                <a:solidFill>
                  <a:srgbClr val="0069A6"/>
                </a:solidFill>
                <a:latin typeface="GraphikNaturel-Medium"/>
              </a:rPr>
              <a:t> K </a:t>
            </a:r>
            <a:r>
              <a:rPr lang="hu-HU" sz="1400" b="0" i="0" u="none" strike="noStrike" baseline="0" dirty="0" err="1">
                <a:solidFill>
                  <a:srgbClr val="0069A6"/>
                </a:solidFill>
                <a:latin typeface="GraphikNaturel-Medium"/>
              </a:rPr>
              <a:t>et</a:t>
            </a:r>
            <a:r>
              <a:rPr lang="hu-HU" sz="1400" b="0" i="0" u="none" strike="noStrike" baseline="0" dirty="0">
                <a:solidFill>
                  <a:srgbClr val="0069A6"/>
                </a:solidFill>
                <a:latin typeface="GraphikNaturel-Medium"/>
              </a:rPr>
              <a:t> </a:t>
            </a:r>
            <a:r>
              <a:rPr lang="hu-HU" sz="1400" b="0" i="0" u="none" strike="noStrike" baseline="0" dirty="0" err="1">
                <a:solidFill>
                  <a:srgbClr val="0069A6"/>
                </a:solidFill>
                <a:latin typeface="GraphikNaturel-Medium"/>
              </a:rPr>
              <a:t>al</a:t>
            </a:r>
            <a:r>
              <a:rPr lang="hu-HU" sz="1400" b="0" i="0" u="none" strike="noStrike" baseline="0" dirty="0">
                <a:solidFill>
                  <a:srgbClr val="0069A6"/>
                </a:solidFill>
                <a:latin typeface="GraphikNaturel-Medium"/>
              </a:rPr>
              <a:t>. </a:t>
            </a:r>
            <a:r>
              <a:rPr lang="en-US" sz="1400" b="0" i="0" u="none" strike="noStrike" baseline="0" dirty="0">
                <a:solidFill>
                  <a:srgbClr val="0069A6"/>
                </a:solidFill>
                <a:latin typeface="GraphikNaturel-Medium"/>
              </a:rPr>
              <a:t>Nature Reviews Microbiology </a:t>
            </a:r>
            <a:r>
              <a:rPr lang="en-US" sz="1400" b="0" i="0" u="none" strike="noStrike" baseline="0" dirty="0">
                <a:solidFill>
                  <a:srgbClr val="000000"/>
                </a:solidFill>
                <a:latin typeface="GraphikNaturel-Medium"/>
              </a:rPr>
              <a:t>| Volume 22 | May 2024 | 291–308</a:t>
            </a:r>
            <a:endParaRPr lang="hu-HU" sz="1400" dirty="0"/>
          </a:p>
        </p:txBody>
      </p:sp>
    </p:spTree>
    <p:extLst>
      <p:ext uri="{BB962C8B-B14F-4D97-AF65-F5344CB8AC3E}">
        <p14:creationId xmlns:p14="http://schemas.microsoft.com/office/powerpoint/2010/main" val="2647405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54EE06-FDA4-DB26-4BE2-49E5FB37DDD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6DF9848-8265-8905-F92A-FF0EC07AD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E1F28F-54C8-7A5B-DB84-2ED5FF7B4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3D02D7-5065-E8E2-538E-8C76785D4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DF3E8E-1BC9-BBD6-0E50-C07D6623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D4013E-AB17-E8D7-783D-FDAC5351F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BD137EF4-4789-E3EC-CEBF-38CC35A33768}"/>
              </a:ext>
            </a:extLst>
          </p:cNvPr>
          <p:cNvSpPr>
            <a:spLocks noGrp="1"/>
          </p:cNvSpPr>
          <p:nvPr>
            <p:ph type="title"/>
          </p:nvPr>
        </p:nvSpPr>
        <p:spPr>
          <a:xfrm>
            <a:off x="459347" y="249200"/>
            <a:ext cx="11422338" cy="1033669"/>
          </a:xfrm>
        </p:spPr>
        <p:txBody>
          <a:bodyPr>
            <a:normAutofit fontScale="90000"/>
          </a:bodyPr>
          <a:lstStyle/>
          <a:p>
            <a:r>
              <a:rPr lang="hu-HU" sz="4000" dirty="0" err="1">
                <a:solidFill>
                  <a:srgbClr val="FFFFFF"/>
                </a:solidFill>
              </a:rPr>
              <a:t>Probiotikumok</a:t>
            </a:r>
            <a:r>
              <a:rPr lang="hu-HU" sz="4000" dirty="0">
                <a:solidFill>
                  <a:srgbClr val="FFFFFF"/>
                </a:solidFill>
              </a:rPr>
              <a:t>: nem ismerjük </a:t>
            </a:r>
            <a:r>
              <a:rPr lang="hu-HU" altLang="hu-HU" sz="4000" dirty="0">
                <a:solidFill>
                  <a:srgbClr val="FFFFFF"/>
                </a:solidFill>
              </a:rPr>
              <a:t>a </a:t>
            </a:r>
            <a:r>
              <a:rPr lang="hu-HU" altLang="hu-HU" sz="4000" dirty="0" err="1">
                <a:solidFill>
                  <a:srgbClr val="FFFFFF"/>
                </a:solidFill>
              </a:rPr>
              <a:t>farmakokinetikát</a:t>
            </a:r>
            <a:r>
              <a:rPr lang="hu-HU" altLang="hu-HU" sz="4000" dirty="0">
                <a:solidFill>
                  <a:srgbClr val="FFFFFF"/>
                </a:solidFill>
              </a:rPr>
              <a:t> és -</a:t>
            </a:r>
            <a:r>
              <a:rPr lang="hu-HU" altLang="hu-HU" sz="4000" dirty="0" err="1">
                <a:solidFill>
                  <a:srgbClr val="FFFFFF"/>
                </a:solidFill>
              </a:rPr>
              <a:t>dinámiát</a:t>
            </a:r>
            <a:r>
              <a:rPr lang="hu-HU" altLang="hu-HU" sz="4000" dirty="0">
                <a:solidFill>
                  <a:srgbClr val="FFFFFF"/>
                </a:solidFill>
              </a:rPr>
              <a:t> </a:t>
            </a:r>
            <a:r>
              <a:rPr lang="hu-HU" sz="4000" dirty="0">
                <a:solidFill>
                  <a:srgbClr val="FFFFFF"/>
                </a:solidFill>
              </a:rPr>
              <a:t> </a:t>
            </a:r>
          </a:p>
        </p:txBody>
      </p:sp>
      <p:sp>
        <p:nvSpPr>
          <p:cNvPr id="49155" name="Rectangle 3">
            <a:extLst>
              <a:ext uri="{FF2B5EF4-FFF2-40B4-BE49-F238E27FC236}">
                <a16:creationId xmlns:a16="http://schemas.microsoft.com/office/drawing/2014/main" id="{5444DBBE-5622-41DB-9006-4CCFE40FB22F}"/>
              </a:ext>
            </a:extLst>
          </p:cNvPr>
          <p:cNvSpPr txBox="1">
            <a:spLocks noChangeArrowheads="1"/>
          </p:cNvSpPr>
          <p:nvPr/>
        </p:nvSpPr>
        <p:spPr>
          <a:xfrm>
            <a:off x="1265273" y="1597432"/>
            <a:ext cx="10616411" cy="2136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hu-HU" altLang="hu-HU" sz="2400" dirty="0"/>
              <a:t>Akut </a:t>
            </a:r>
            <a:r>
              <a:rPr lang="hu-HU" altLang="hu-HU" sz="2400" dirty="0" err="1"/>
              <a:t>pancreatitis</a:t>
            </a:r>
            <a:r>
              <a:rPr lang="hu-HU" altLang="hu-HU" sz="2400" dirty="0"/>
              <a:t>: PROPATRIA </a:t>
            </a:r>
            <a:r>
              <a:rPr lang="hu-HU" altLang="hu-HU" sz="2400" dirty="0" err="1"/>
              <a:t>study</a:t>
            </a:r>
            <a:r>
              <a:rPr lang="hu-HU" altLang="hu-HU" sz="2400" dirty="0"/>
              <a:t> (2008)</a:t>
            </a:r>
          </a:p>
          <a:p>
            <a:pPr lvl="1"/>
            <a:r>
              <a:rPr lang="hu-HU" altLang="hu-HU" sz="2000" dirty="0"/>
              <a:t>Több faj+ fermentálható szénhidrát NJ: bél </a:t>
            </a:r>
            <a:r>
              <a:rPr lang="hu-HU" altLang="hu-HU" sz="2000" dirty="0" err="1"/>
              <a:t>ischaemia</a:t>
            </a:r>
            <a:r>
              <a:rPr lang="hu-HU" altLang="hu-HU" sz="2000" dirty="0"/>
              <a:t>, mortalitás↑</a:t>
            </a:r>
          </a:p>
          <a:p>
            <a:pPr lvl="1"/>
            <a:endParaRPr lang="hu-HU" altLang="hu-HU" sz="2000" dirty="0"/>
          </a:p>
          <a:p>
            <a:pPr lvl="1"/>
            <a:endParaRPr lang="hu-HU" altLang="hu-HU" sz="2000" dirty="0"/>
          </a:p>
        </p:txBody>
      </p:sp>
      <p:sp>
        <p:nvSpPr>
          <p:cNvPr id="49156" name="Rectangle 8">
            <a:extLst>
              <a:ext uri="{FF2B5EF4-FFF2-40B4-BE49-F238E27FC236}">
                <a16:creationId xmlns:a16="http://schemas.microsoft.com/office/drawing/2014/main" id="{67C5858F-1B5A-4EA1-B32D-04134543AE97}"/>
              </a:ext>
            </a:extLst>
          </p:cNvPr>
          <p:cNvSpPr>
            <a:spLocks noChangeArrowheads="1"/>
          </p:cNvSpPr>
          <p:nvPr/>
        </p:nvSpPr>
        <p:spPr bwMode="auto">
          <a:xfrm>
            <a:off x="3452038" y="6510905"/>
            <a:ext cx="48375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hu-HU" altLang="hu-HU" sz="1400" dirty="0" err="1"/>
              <a:t>Bongaerts</a:t>
            </a:r>
            <a:r>
              <a:rPr lang="hu-HU" altLang="hu-HU" sz="1400" dirty="0"/>
              <a:t> GP, </a:t>
            </a:r>
            <a:r>
              <a:rPr lang="hu-HU" altLang="hu-HU" sz="1400" dirty="0" err="1"/>
              <a:t>et</a:t>
            </a:r>
            <a:r>
              <a:rPr lang="hu-HU" altLang="hu-HU" sz="1400" dirty="0"/>
              <a:t> </a:t>
            </a:r>
            <a:r>
              <a:rPr lang="hu-HU" altLang="hu-HU" sz="1400" dirty="0" err="1"/>
              <a:t>al</a:t>
            </a:r>
            <a:r>
              <a:rPr lang="hu-HU" altLang="hu-HU" sz="1400" dirty="0"/>
              <a:t>. </a:t>
            </a:r>
            <a:r>
              <a:rPr lang="hu-HU" altLang="hu-HU" sz="1400" dirty="0" err="1"/>
              <a:t>Nat</a:t>
            </a:r>
            <a:r>
              <a:rPr lang="hu-HU" altLang="hu-HU" sz="1400" dirty="0"/>
              <a:t> </a:t>
            </a:r>
            <a:r>
              <a:rPr lang="hu-HU" altLang="hu-HU" sz="1400" dirty="0" err="1"/>
              <a:t>Biotechnol</a:t>
            </a:r>
            <a:r>
              <a:rPr lang="hu-HU" altLang="hu-HU" sz="1400" dirty="0"/>
              <a:t>. 2016 Jan;34(1):55-63.</a:t>
            </a:r>
          </a:p>
        </p:txBody>
      </p:sp>
      <p:pic>
        <p:nvPicPr>
          <p:cNvPr id="49157" name="Picture 11">
            <a:extLst>
              <a:ext uri="{FF2B5EF4-FFF2-40B4-BE49-F238E27FC236}">
                <a16:creationId xmlns:a16="http://schemas.microsoft.com/office/drawing/2014/main" id="{44EB9C11-1AB5-4321-A50E-6D92415EDC57}"/>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18168" y="2396032"/>
            <a:ext cx="8158113" cy="4114873"/>
          </a:xfrm>
          <a:noFill/>
        </p:spPr>
      </p:pic>
      <p:sp>
        <p:nvSpPr>
          <p:cNvPr id="49158" name="Rectangle 12">
            <a:extLst>
              <a:ext uri="{FF2B5EF4-FFF2-40B4-BE49-F238E27FC236}">
                <a16:creationId xmlns:a16="http://schemas.microsoft.com/office/drawing/2014/main" id="{363B1D0B-4C4F-42E9-BEEE-5FFA86BF34D1}"/>
              </a:ext>
            </a:extLst>
          </p:cNvPr>
          <p:cNvSpPr>
            <a:spLocks noChangeArrowheads="1"/>
          </p:cNvSpPr>
          <p:nvPr/>
        </p:nvSpPr>
        <p:spPr bwMode="auto">
          <a:xfrm>
            <a:off x="8739963" y="2396032"/>
            <a:ext cx="1353277" cy="416743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Tree>
    <p:extLst>
      <p:ext uri="{BB962C8B-B14F-4D97-AF65-F5344CB8AC3E}">
        <p14:creationId xmlns:p14="http://schemas.microsoft.com/office/powerpoint/2010/main" val="474801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ím 1">
            <a:extLst>
              <a:ext uri="{FF2B5EF4-FFF2-40B4-BE49-F238E27FC236}">
                <a16:creationId xmlns:a16="http://schemas.microsoft.com/office/drawing/2014/main" id="{F01C62FD-3A3E-67D6-B25E-A2B610AE6B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500" kern="1200" dirty="0">
                <a:solidFill>
                  <a:srgbClr val="FFFFFF"/>
                </a:solidFill>
                <a:latin typeface="+mj-lt"/>
                <a:ea typeface="+mj-ea"/>
                <a:cs typeface="+mj-cs"/>
              </a:rPr>
              <a:t>A </a:t>
            </a:r>
            <a:r>
              <a:rPr lang="en-US" sz="2500" kern="1200" dirty="0" err="1">
                <a:solidFill>
                  <a:srgbClr val="FFFFFF"/>
                </a:solidFill>
                <a:latin typeface="+mj-lt"/>
                <a:ea typeface="+mj-ea"/>
                <a:cs typeface="+mj-cs"/>
              </a:rPr>
              <a:t>probiotikum</a:t>
            </a:r>
            <a:r>
              <a:rPr lang="hu-HU" sz="2500" kern="1200" dirty="0">
                <a:solidFill>
                  <a:srgbClr val="FFFFFF"/>
                </a:solidFill>
                <a:latin typeface="+mj-lt"/>
                <a:ea typeface="+mj-ea"/>
                <a:cs typeface="+mj-cs"/>
              </a:rPr>
              <a:t>o</a:t>
            </a:r>
            <a:r>
              <a:rPr lang="en-US" sz="2500" kern="1200" dirty="0">
                <a:solidFill>
                  <a:srgbClr val="FFFFFF"/>
                </a:solidFill>
                <a:latin typeface="+mj-lt"/>
                <a:ea typeface="+mj-ea"/>
                <a:cs typeface="+mj-cs"/>
              </a:rPr>
              <a:t>k </a:t>
            </a:r>
            <a:r>
              <a:rPr lang="en-US" sz="2500" kern="1200" dirty="0" err="1">
                <a:solidFill>
                  <a:srgbClr val="FFFFFF"/>
                </a:solidFill>
                <a:latin typeface="+mj-lt"/>
                <a:ea typeface="+mj-ea"/>
                <a:cs typeface="+mj-cs"/>
              </a:rPr>
              <a:t>nincs</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hatása</a:t>
            </a:r>
            <a:r>
              <a:rPr lang="en-US" sz="2500" kern="1200" dirty="0">
                <a:solidFill>
                  <a:srgbClr val="FFFFFF"/>
                </a:solidFill>
                <a:latin typeface="+mj-lt"/>
                <a:ea typeface="+mj-ea"/>
                <a:cs typeface="+mj-cs"/>
              </a:rPr>
              <a:t> VAP </a:t>
            </a:r>
            <a:r>
              <a:rPr lang="en-US" sz="2500" kern="1200" dirty="0" err="1">
                <a:solidFill>
                  <a:srgbClr val="FFFFFF"/>
                </a:solidFill>
                <a:latin typeface="+mj-lt"/>
                <a:ea typeface="+mj-ea"/>
                <a:cs typeface="+mj-cs"/>
              </a:rPr>
              <a:t>incidenciájára</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kritikus</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betegekben</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ugyanakkor</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mellékhatása</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lehet</a:t>
            </a:r>
            <a:endParaRPr lang="en-US" sz="2500" kern="1200" dirty="0">
              <a:solidFill>
                <a:srgbClr val="FFFFFF"/>
              </a:solidFill>
              <a:latin typeface="+mj-lt"/>
              <a:ea typeface="+mj-ea"/>
              <a:cs typeface="+mj-cs"/>
            </a:endParaRPr>
          </a:p>
        </p:txBody>
      </p:sp>
      <p:pic>
        <p:nvPicPr>
          <p:cNvPr id="17" name="Tartalom helye 7">
            <a:extLst>
              <a:ext uri="{FF2B5EF4-FFF2-40B4-BE49-F238E27FC236}">
                <a16:creationId xmlns:a16="http://schemas.microsoft.com/office/drawing/2014/main" id="{112CB978-D4CC-CB41-8F26-FEE33195C05E}"/>
              </a:ext>
            </a:extLst>
          </p:cNvPr>
          <p:cNvPicPr>
            <a:picLocks noGrp="1" noChangeAspect="1"/>
          </p:cNvPicPr>
          <p:nvPr>
            <p:ph idx="1"/>
          </p:nvPr>
        </p:nvPicPr>
        <p:blipFill>
          <a:blip r:embed="rId2"/>
          <a:stretch>
            <a:fillRect/>
          </a:stretch>
        </p:blipFill>
        <p:spPr>
          <a:xfrm>
            <a:off x="4974087" y="-3213"/>
            <a:ext cx="6264528" cy="6884097"/>
          </a:xfrm>
          <a:prstGeom prst="rect">
            <a:avLst/>
          </a:prstGeom>
        </p:spPr>
      </p:pic>
      <p:sp>
        <p:nvSpPr>
          <p:cNvPr id="19" name="Szövegdoboz 18">
            <a:extLst>
              <a:ext uri="{FF2B5EF4-FFF2-40B4-BE49-F238E27FC236}">
                <a16:creationId xmlns:a16="http://schemas.microsoft.com/office/drawing/2014/main" id="{C0EE65A8-07C4-D496-1BD5-67F35A6A23C9}"/>
              </a:ext>
            </a:extLst>
          </p:cNvPr>
          <p:cNvSpPr txBox="1"/>
          <p:nvPr/>
        </p:nvSpPr>
        <p:spPr>
          <a:xfrm>
            <a:off x="658627" y="5920978"/>
            <a:ext cx="2883655" cy="523220"/>
          </a:xfrm>
          <a:prstGeom prst="rect">
            <a:avLst/>
          </a:prstGeom>
          <a:noFill/>
        </p:spPr>
        <p:txBody>
          <a:bodyPr wrap="square">
            <a:spAutoFit/>
          </a:bodyPr>
          <a:lstStyle/>
          <a:p>
            <a:r>
              <a:rPr lang="hu-HU" sz="1400" b="0" u="none" strike="noStrike" baseline="0" dirty="0" err="1">
                <a:solidFill>
                  <a:schemeClr val="bg1"/>
                </a:solidFill>
                <a:latin typeface="GuardianSans-RegularIt"/>
              </a:rPr>
              <a:t>Johnston</a:t>
            </a:r>
            <a:r>
              <a:rPr lang="hu-HU" sz="1400" b="0" u="none" strike="noStrike" baseline="0" dirty="0">
                <a:solidFill>
                  <a:schemeClr val="bg1"/>
                </a:solidFill>
                <a:latin typeface="GuardianSans-RegularIt"/>
              </a:rPr>
              <a:t> J </a:t>
            </a:r>
            <a:r>
              <a:rPr lang="hu-HU" sz="1400" b="0" u="none" strike="noStrike" baseline="0" dirty="0" err="1">
                <a:solidFill>
                  <a:schemeClr val="bg1"/>
                </a:solidFill>
                <a:latin typeface="GuardianSans-RegularIt"/>
              </a:rPr>
              <a:t>et</a:t>
            </a:r>
            <a:r>
              <a:rPr lang="hu-HU" sz="1400" b="0" u="none" strike="noStrike" baseline="0" dirty="0">
                <a:solidFill>
                  <a:schemeClr val="bg1"/>
                </a:solidFill>
                <a:latin typeface="GuardianSans-RegularIt"/>
              </a:rPr>
              <a:t> </a:t>
            </a:r>
            <a:r>
              <a:rPr lang="hu-HU" sz="1400" b="0" u="none" strike="noStrike" baseline="0" dirty="0" err="1">
                <a:solidFill>
                  <a:schemeClr val="bg1"/>
                </a:solidFill>
                <a:latin typeface="GuardianSans-RegularIt"/>
              </a:rPr>
              <a:t>al</a:t>
            </a:r>
            <a:r>
              <a:rPr lang="hu-HU" sz="1400" b="0" u="none" strike="noStrike" baseline="0" dirty="0">
                <a:solidFill>
                  <a:schemeClr val="bg1"/>
                </a:solidFill>
                <a:latin typeface="GuardianSans-RegularIt"/>
              </a:rPr>
              <a:t>. JAMA</a:t>
            </a:r>
            <a:r>
              <a:rPr lang="hu-HU" sz="1400" b="0" u="none" strike="noStrike" baseline="0" dirty="0">
                <a:solidFill>
                  <a:schemeClr val="bg1"/>
                </a:solidFill>
                <a:latin typeface="GuardianSansGR-Regular"/>
              </a:rPr>
              <a:t>. 2021;326(11):1024-1033.</a:t>
            </a:r>
            <a:endParaRPr lang="hu-HU" sz="1400" dirty="0">
              <a:solidFill>
                <a:schemeClr val="bg1"/>
              </a:solidFill>
            </a:endParaRPr>
          </a:p>
        </p:txBody>
      </p:sp>
      <p:sp>
        <p:nvSpPr>
          <p:cNvPr id="5" name="Téglalap 4">
            <a:extLst>
              <a:ext uri="{FF2B5EF4-FFF2-40B4-BE49-F238E27FC236}">
                <a16:creationId xmlns:a16="http://schemas.microsoft.com/office/drawing/2014/main" id="{8F022449-CE4E-8D1D-6CEF-FB0447BE42B2}"/>
              </a:ext>
            </a:extLst>
          </p:cNvPr>
          <p:cNvSpPr/>
          <p:nvPr/>
        </p:nvSpPr>
        <p:spPr>
          <a:xfrm>
            <a:off x="4870988" y="4944139"/>
            <a:ext cx="6484584" cy="1902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75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AF7F7FFC-5111-2A0F-69B6-D99B6F49E3E0}"/>
              </a:ext>
            </a:extLst>
          </p:cNvPr>
          <p:cNvSpPr>
            <a:spLocks noGrp="1"/>
          </p:cNvSpPr>
          <p:nvPr>
            <p:ph type="title"/>
          </p:nvPr>
        </p:nvSpPr>
        <p:spPr>
          <a:xfrm>
            <a:off x="595425" y="294538"/>
            <a:ext cx="10672126" cy="1033669"/>
          </a:xfrm>
        </p:spPr>
        <p:txBody>
          <a:bodyPr>
            <a:normAutofit/>
          </a:bodyPr>
          <a:lstStyle/>
          <a:p>
            <a:r>
              <a:rPr lang="hu-HU" sz="3400" dirty="0">
                <a:solidFill>
                  <a:srgbClr val="FFFFFF"/>
                </a:solidFill>
              </a:rPr>
              <a:t>OGYEI biztonsági figyelmeztetés a </a:t>
            </a:r>
            <a:r>
              <a:rPr lang="hu-HU" sz="3400" dirty="0" err="1">
                <a:solidFill>
                  <a:srgbClr val="FFFFFF"/>
                </a:solidFill>
              </a:rPr>
              <a:t>probiotikumok</a:t>
            </a:r>
            <a:r>
              <a:rPr lang="hu-HU" sz="3400" dirty="0">
                <a:solidFill>
                  <a:srgbClr val="FFFFFF"/>
                </a:solidFill>
              </a:rPr>
              <a:t> alkalmazásáról kritikus betegekben</a:t>
            </a:r>
          </a:p>
        </p:txBody>
      </p:sp>
      <p:sp>
        <p:nvSpPr>
          <p:cNvPr id="3" name="Tartalom helye 2">
            <a:extLst>
              <a:ext uri="{FF2B5EF4-FFF2-40B4-BE49-F238E27FC236}">
                <a16:creationId xmlns:a16="http://schemas.microsoft.com/office/drawing/2014/main" id="{F065101D-78D7-5763-F7D2-C2BD81093E13}"/>
              </a:ext>
            </a:extLst>
          </p:cNvPr>
          <p:cNvSpPr>
            <a:spLocks noGrp="1"/>
          </p:cNvSpPr>
          <p:nvPr>
            <p:ph idx="1"/>
          </p:nvPr>
        </p:nvSpPr>
        <p:spPr>
          <a:xfrm>
            <a:off x="595424" y="1744038"/>
            <a:ext cx="11174818" cy="3683358"/>
          </a:xfrm>
        </p:spPr>
        <p:txBody>
          <a:bodyPr anchor="ctr">
            <a:normAutofit/>
          </a:bodyPr>
          <a:lstStyle/>
          <a:p>
            <a:r>
              <a:rPr lang="hu-HU" sz="2400" dirty="0"/>
              <a:t>Kórházi környezet és katéterek kontaminációja</a:t>
            </a:r>
          </a:p>
          <a:p>
            <a:pPr lvl="1"/>
            <a:r>
              <a:rPr lang="hu-HU" dirty="0"/>
              <a:t>A zacskókat vagy kapszulákat nem szabad a beteg kórházi szobájában kinyitni</a:t>
            </a:r>
          </a:p>
          <a:p>
            <a:pPr lvl="1"/>
            <a:r>
              <a:rPr lang="hu-HU" i="1" dirty="0" err="1"/>
              <a:t>Saccharomyces</a:t>
            </a:r>
            <a:r>
              <a:rPr lang="hu-HU" i="1" dirty="0"/>
              <a:t> </a:t>
            </a:r>
            <a:r>
              <a:rPr lang="hu-HU" i="1" dirty="0" err="1"/>
              <a:t>boulardii</a:t>
            </a:r>
            <a:r>
              <a:rPr lang="hu-HU" i="1" dirty="0"/>
              <a:t> </a:t>
            </a:r>
            <a:r>
              <a:rPr lang="hu-HU" dirty="0"/>
              <a:t>– </a:t>
            </a:r>
            <a:r>
              <a:rPr lang="hu-HU" dirty="0" err="1"/>
              <a:t>fungaemia</a:t>
            </a:r>
            <a:endParaRPr lang="hu-HU" dirty="0"/>
          </a:p>
          <a:p>
            <a:pPr lvl="1"/>
            <a:r>
              <a:rPr lang="hu-HU" i="1" dirty="0" err="1"/>
              <a:t>Lactobacillus</a:t>
            </a:r>
            <a:r>
              <a:rPr lang="hu-HU" dirty="0"/>
              <a:t> </a:t>
            </a:r>
            <a:r>
              <a:rPr lang="hu-HU" dirty="0" err="1"/>
              <a:t>endocarditis</a:t>
            </a:r>
            <a:endParaRPr lang="hu-HU" dirty="0"/>
          </a:p>
          <a:p>
            <a:pPr lvl="1"/>
            <a:r>
              <a:rPr lang="hu-HU" dirty="0" err="1"/>
              <a:t>Vulnerabilis</a:t>
            </a:r>
            <a:r>
              <a:rPr lang="hu-HU" dirty="0"/>
              <a:t> betegben adása kontraindikált</a:t>
            </a:r>
          </a:p>
          <a:p>
            <a:pPr lvl="2"/>
            <a:r>
              <a:rPr lang="hu-HU" sz="2400" dirty="0"/>
              <a:t>CVK</a:t>
            </a:r>
          </a:p>
          <a:p>
            <a:pPr lvl="2"/>
            <a:r>
              <a:rPr lang="hu-HU" sz="2400" dirty="0"/>
              <a:t>Mechanikus szívbillentyű</a:t>
            </a:r>
          </a:p>
          <a:p>
            <a:pPr lvl="2"/>
            <a:r>
              <a:rPr lang="hu-HU" sz="2400" dirty="0" err="1"/>
              <a:t>Immunszuppresszió</a:t>
            </a:r>
            <a:r>
              <a:rPr lang="hu-HU" sz="2400" dirty="0"/>
              <a:t> </a:t>
            </a:r>
          </a:p>
        </p:txBody>
      </p:sp>
      <p:sp>
        <p:nvSpPr>
          <p:cNvPr id="9" name="Szövegdoboz 8">
            <a:extLst>
              <a:ext uri="{FF2B5EF4-FFF2-40B4-BE49-F238E27FC236}">
                <a16:creationId xmlns:a16="http://schemas.microsoft.com/office/drawing/2014/main" id="{636AB4E1-E3D0-6BB1-E1EA-9FCA1CC96B38}"/>
              </a:ext>
            </a:extLst>
          </p:cNvPr>
          <p:cNvSpPr txBox="1"/>
          <p:nvPr/>
        </p:nvSpPr>
        <p:spPr>
          <a:xfrm>
            <a:off x="6878919" y="6074833"/>
            <a:ext cx="5101998" cy="338554"/>
          </a:xfrm>
          <a:prstGeom prst="rect">
            <a:avLst/>
          </a:prstGeom>
          <a:noFill/>
        </p:spPr>
        <p:txBody>
          <a:bodyPr wrap="square" rtlCol="0">
            <a:spAutoFit/>
          </a:bodyPr>
          <a:lstStyle/>
          <a:p>
            <a:r>
              <a:rPr lang="hu-HU" sz="1600" dirty="0"/>
              <a:t>2017.dec.18. https://ogyei.gov.hu/dhpc_levelek__2017</a:t>
            </a:r>
          </a:p>
        </p:txBody>
      </p:sp>
      <p:grpSp>
        <p:nvGrpSpPr>
          <p:cNvPr id="11" name="Csoportba foglalás 10">
            <a:extLst>
              <a:ext uri="{FF2B5EF4-FFF2-40B4-BE49-F238E27FC236}">
                <a16:creationId xmlns:a16="http://schemas.microsoft.com/office/drawing/2014/main" id="{CC48EE98-3FA5-C9FC-D9B0-D7ACE1BD0551}"/>
              </a:ext>
            </a:extLst>
          </p:cNvPr>
          <p:cNvGrpSpPr/>
          <p:nvPr/>
        </p:nvGrpSpPr>
        <p:grpSpPr>
          <a:xfrm>
            <a:off x="7858667" y="3207291"/>
            <a:ext cx="3786795" cy="2340493"/>
            <a:chOff x="7816626" y="2141537"/>
            <a:chExt cx="3909708" cy="2520947"/>
          </a:xfrm>
        </p:grpSpPr>
        <p:pic>
          <p:nvPicPr>
            <p:cNvPr id="13" name="Picture 9" descr="Patient In ICU Connected To Multip Tubes">
              <a:extLst>
                <a:ext uri="{FF2B5EF4-FFF2-40B4-BE49-F238E27FC236}">
                  <a16:creationId xmlns:a16="http://schemas.microsoft.com/office/drawing/2014/main" id="{34AC4D14-65A9-0172-ECD4-1B04DDD26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626" y="2141537"/>
              <a:ext cx="3909708" cy="25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0">
              <a:extLst>
                <a:ext uri="{FF2B5EF4-FFF2-40B4-BE49-F238E27FC236}">
                  <a16:creationId xmlns:a16="http://schemas.microsoft.com/office/drawing/2014/main" id="{09754151-3424-5BB2-1520-3DDCB444EDE7}"/>
                </a:ext>
              </a:extLst>
            </p:cNvPr>
            <p:cNvSpPr>
              <a:spLocks noChangeArrowheads="1"/>
            </p:cNvSpPr>
            <p:nvPr/>
          </p:nvSpPr>
          <p:spPr bwMode="auto">
            <a:xfrm>
              <a:off x="8049581" y="2881312"/>
              <a:ext cx="2202813" cy="1226873"/>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
          <p:nvSpPr>
            <p:cNvPr id="17" name="Line 11">
              <a:extLst>
                <a:ext uri="{FF2B5EF4-FFF2-40B4-BE49-F238E27FC236}">
                  <a16:creationId xmlns:a16="http://schemas.microsoft.com/office/drawing/2014/main" id="{B6665CDF-DA5A-2853-1863-90307A4DDBDD}"/>
                </a:ext>
              </a:extLst>
            </p:cNvPr>
            <p:cNvSpPr>
              <a:spLocks noChangeShapeType="1"/>
            </p:cNvSpPr>
            <p:nvPr/>
          </p:nvSpPr>
          <p:spPr bwMode="auto">
            <a:xfrm flipV="1">
              <a:off x="10024680" y="2295482"/>
              <a:ext cx="496175" cy="290774"/>
            </a:xfrm>
            <a:prstGeom prst="line">
              <a:avLst/>
            </a:prstGeom>
            <a:noFill/>
            <a:ln w="203200">
              <a:solidFill>
                <a:schemeClr val="tx1"/>
              </a:solidFill>
              <a:round/>
              <a:headEnd/>
              <a:tailEnd/>
            </a:ln>
            <a:effectLst>
              <a:outerShdw dist="35921" dir="2700000" algn="ctr" rotWithShape="0">
                <a:schemeClr val="bg2"/>
              </a:outerShdw>
              <a:softEdge rad="31750"/>
            </a:effectLst>
            <a:extLst>
              <a:ext uri="{909E8E84-426E-40DD-AFC4-6F175D3DCCD1}">
                <a14:hiddenFill xmlns:a14="http://schemas.microsoft.com/office/drawing/2010/main">
                  <a:noFill/>
                </a14:hiddenFill>
              </a:ext>
            </a:extLst>
          </p:spPr>
          <p:txBody>
            <a:bodyPr/>
            <a:lstStyle/>
            <a:p>
              <a:endParaRPr lang="hu-HU"/>
            </a:p>
          </p:txBody>
        </p:sp>
      </p:grpSp>
    </p:spTree>
    <p:extLst>
      <p:ext uri="{BB962C8B-B14F-4D97-AF65-F5344CB8AC3E}">
        <p14:creationId xmlns:p14="http://schemas.microsoft.com/office/powerpoint/2010/main" val="56025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a:extLst>
              <a:ext uri="{FF2B5EF4-FFF2-40B4-BE49-F238E27FC236}">
                <a16:creationId xmlns:a16="http://schemas.microsoft.com/office/drawing/2014/main" id="{B4120CAC-63BD-8A0C-496D-80B923C9D93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23640" t="12486" r="27374" b="5637"/>
          <a:stretch>
            <a:fillRect/>
          </a:stretch>
        </p:blipFill>
        <p:spPr>
          <a:xfrm>
            <a:off x="4147388" y="46038"/>
            <a:ext cx="7812087" cy="6811962"/>
          </a:xfrm>
        </p:spPr>
      </p:pic>
      <p:pic>
        <p:nvPicPr>
          <p:cNvPr id="54275" name="Picture 5">
            <a:extLst>
              <a:ext uri="{FF2B5EF4-FFF2-40B4-BE49-F238E27FC236}">
                <a16:creationId xmlns:a16="http://schemas.microsoft.com/office/drawing/2014/main" id="{7126AE80-8438-AD7C-FC9F-D202FCC7053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l="12732" t="9717" r="57033" b="7961"/>
          <a:stretch>
            <a:fillRect/>
          </a:stretch>
        </p:blipFill>
        <p:spPr>
          <a:xfrm>
            <a:off x="3066299" y="260350"/>
            <a:ext cx="1309688" cy="6408738"/>
          </a:xfrm>
        </p:spPr>
      </p:pic>
      <p:sp>
        <p:nvSpPr>
          <p:cNvPr id="54276" name="Rectangle 7">
            <a:extLst>
              <a:ext uri="{FF2B5EF4-FFF2-40B4-BE49-F238E27FC236}">
                <a16:creationId xmlns:a16="http://schemas.microsoft.com/office/drawing/2014/main" id="{261813C0-17B9-38F8-F42B-2D8812E79EE9}"/>
              </a:ext>
            </a:extLst>
          </p:cNvPr>
          <p:cNvSpPr>
            <a:spLocks noChangeArrowheads="1"/>
          </p:cNvSpPr>
          <p:nvPr/>
        </p:nvSpPr>
        <p:spPr bwMode="auto">
          <a:xfrm rot="16200000">
            <a:off x="1104149" y="3259138"/>
            <a:ext cx="6884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hu-HU" altLang="hu-HU" sz="1800" b="1"/>
              <a:t>Alliance for Protection of Consumers and Patients Rights</a:t>
            </a:r>
          </a:p>
        </p:txBody>
      </p:sp>
      <p:sp>
        <p:nvSpPr>
          <p:cNvPr id="91144" name="Rectangle 8">
            <a:extLst>
              <a:ext uri="{FF2B5EF4-FFF2-40B4-BE49-F238E27FC236}">
                <a16:creationId xmlns:a16="http://schemas.microsoft.com/office/drawing/2014/main" id="{BA2F5144-85FD-8901-5AEE-6C72C9B040B3}"/>
              </a:ext>
            </a:extLst>
          </p:cNvPr>
          <p:cNvSpPr>
            <a:spLocks noChangeArrowheads="1"/>
          </p:cNvSpPr>
          <p:nvPr/>
        </p:nvSpPr>
        <p:spPr bwMode="auto">
          <a:xfrm>
            <a:off x="7316037" y="620714"/>
            <a:ext cx="863600" cy="24479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
        <p:nvSpPr>
          <p:cNvPr id="91146" name="Rectangle 10">
            <a:extLst>
              <a:ext uri="{FF2B5EF4-FFF2-40B4-BE49-F238E27FC236}">
                <a16:creationId xmlns:a16="http://schemas.microsoft.com/office/drawing/2014/main" id="{7FC7ACD5-A743-A628-9BE9-D97297096A27}"/>
              </a:ext>
            </a:extLst>
          </p:cNvPr>
          <p:cNvSpPr>
            <a:spLocks noChangeArrowheads="1"/>
          </p:cNvSpPr>
          <p:nvPr/>
        </p:nvSpPr>
        <p:spPr bwMode="auto">
          <a:xfrm>
            <a:off x="9835399" y="620714"/>
            <a:ext cx="863600" cy="24479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
        <p:nvSpPr>
          <p:cNvPr id="91147" name="Rectangle 11">
            <a:extLst>
              <a:ext uri="{FF2B5EF4-FFF2-40B4-BE49-F238E27FC236}">
                <a16:creationId xmlns:a16="http://schemas.microsoft.com/office/drawing/2014/main" id="{7BD9BF58-4E8C-88DE-6FE3-F67CDC61240D}"/>
              </a:ext>
            </a:extLst>
          </p:cNvPr>
          <p:cNvSpPr>
            <a:spLocks noChangeArrowheads="1"/>
          </p:cNvSpPr>
          <p:nvPr/>
        </p:nvSpPr>
        <p:spPr bwMode="auto">
          <a:xfrm>
            <a:off x="6450849" y="4194176"/>
            <a:ext cx="863600" cy="26638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
        <p:nvSpPr>
          <p:cNvPr id="4" name="Szövegdoboz 3">
            <a:extLst>
              <a:ext uri="{FF2B5EF4-FFF2-40B4-BE49-F238E27FC236}">
                <a16:creationId xmlns:a16="http://schemas.microsoft.com/office/drawing/2014/main" id="{3D039036-D246-1560-71F8-E8C166DB9044}"/>
              </a:ext>
            </a:extLst>
          </p:cNvPr>
          <p:cNvSpPr txBox="1"/>
          <p:nvPr/>
        </p:nvSpPr>
        <p:spPr>
          <a:xfrm>
            <a:off x="218896" y="1991421"/>
            <a:ext cx="3100611" cy="1569660"/>
          </a:xfrm>
          <a:prstGeom prst="rect">
            <a:avLst/>
          </a:prstGeom>
          <a:noFill/>
        </p:spPr>
        <p:txBody>
          <a:bodyPr wrap="square" rtlCol="0">
            <a:spAutoFit/>
          </a:bodyPr>
          <a:lstStyle/>
          <a:p>
            <a:r>
              <a:rPr lang="hu-HU" sz="3200" dirty="0" err="1">
                <a:solidFill>
                  <a:srgbClr val="002060"/>
                </a:solidFill>
              </a:rPr>
              <a:t>Probiotikumok</a:t>
            </a:r>
            <a:r>
              <a:rPr lang="hu-HU" sz="3200" dirty="0">
                <a:solidFill>
                  <a:srgbClr val="002060"/>
                </a:solidFill>
              </a:rPr>
              <a:t>:</a:t>
            </a:r>
          </a:p>
          <a:p>
            <a:r>
              <a:rPr lang="hu-HU" sz="3200" dirty="0">
                <a:solidFill>
                  <a:srgbClr val="002060"/>
                </a:solidFill>
              </a:rPr>
              <a:t>Étrend kiegészítők</a:t>
            </a:r>
          </a:p>
        </p:txBody>
      </p:sp>
      <p:sp>
        <p:nvSpPr>
          <p:cNvPr id="2" name="Rectangle 11">
            <a:extLst>
              <a:ext uri="{FF2B5EF4-FFF2-40B4-BE49-F238E27FC236}">
                <a16:creationId xmlns:a16="http://schemas.microsoft.com/office/drawing/2014/main" id="{79DAE3C9-9CEE-A08C-832A-45D563A5DF3D}"/>
              </a:ext>
            </a:extLst>
          </p:cNvPr>
          <p:cNvSpPr>
            <a:spLocks noChangeArrowheads="1"/>
          </p:cNvSpPr>
          <p:nvPr/>
        </p:nvSpPr>
        <p:spPr bwMode="auto">
          <a:xfrm>
            <a:off x="7324616" y="4194176"/>
            <a:ext cx="863600" cy="26638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hu-HU" altLang="hu-HU" sz="1800"/>
          </a:p>
        </p:txBody>
      </p:sp>
      <p:sp>
        <p:nvSpPr>
          <p:cNvPr id="5" name="Szövegdoboz 4">
            <a:extLst>
              <a:ext uri="{FF2B5EF4-FFF2-40B4-BE49-F238E27FC236}">
                <a16:creationId xmlns:a16="http://schemas.microsoft.com/office/drawing/2014/main" id="{6B88126E-AE95-951D-63FB-68F737365B1E}"/>
              </a:ext>
            </a:extLst>
          </p:cNvPr>
          <p:cNvSpPr txBox="1"/>
          <p:nvPr/>
        </p:nvSpPr>
        <p:spPr>
          <a:xfrm>
            <a:off x="135635" y="4566325"/>
            <a:ext cx="3066299" cy="2031325"/>
          </a:xfrm>
          <a:prstGeom prst="rect">
            <a:avLst/>
          </a:prstGeom>
          <a:noFill/>
        </p:spPr>
        <p:txBody>
          <a:bodyPr wrap="square">
            <a:spAutoFit/>
          </a:bodyPr>
          <a:lstStyle/>
          <a:p>
            <a:r>
              <a:rPr lang="hu-HU" dirty="0"/>
              <a:t>https://www.blikk.hu/eletmod/egeszseg/mar-a-jo-bakteriumokban-sem-bizhatunk/c9h673h</a:t>
            </a:r>
          </a:p>
          <a:p>
            <a:r>
              <a:rPr lang="hu-HU" dirty="0"/>
              <a:t>https://www.febesz.eu/index.php?page=hirek&amp;id=717 2015.12.11. és 2021.11.12.</a:t>
            </a:r>
          </a:p>
        </p:txBody>
      </p:sp>
    </p:spTree>
    <p:custDataLst>
      <p:tags r:id="rId1"/>
    </p:custDataLst>
    <p:extLst>
      <p:ext uri="{BB962C8B-B14F-4D97-AF65-F5344CB8AC3E}">
        <p14:creationId xmlns:p14="http://schemas.microsoft.com/office/powerpoint/2010/main" val="388366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1144"/>
                                        </p:tgtEl>
                                        <p:attrNameLst>
                                          <p:attrName>style.visibility</p:attrName>
                                        </p:attrNameLst>
                                      </p:cBhvr>
                                      <p:to>
                                        <p:strVal val="visible"/>
                                      </p:to>
                                    </p:set>
                                    <p:animEffect transition="in" filter="wedge">
                                      <p:cBhvr>
                                        <p:cTn id="7" dur="2000"/>
                                        <p:tgtEl>
                                          <p:spTgt spid="91144"/>
                                        </p:tgtEl>
                                      </p:cBhvr>
                                    </p:animEffect>
                                  </p:childTnLst>
                                </p:cTn>
                              </p:par>
                              <p:par>
                                <p:cTn id="8" presetID="20" presetClass="entr" presetSubtype="0" fill="hold" nodeType="withEffect">
                                  <p:stCondLst>
                                    <p:cond delay="0"/>
                                  </p:stCondLst>
                                  <p:childTnLst>
                                    <p:set>
                                      <p:cBhvr>
                                        <p:cTn id="9" dur="1" fill="hold">
                                          <p:stCondLst>
                                            <p:cond delay="0"/>
                                          </p:stCondLst>
                                        </p:cTn>
                                        <p:tgtEl>
                                          <p:spTgt spid="91146"/>
                                        </p:tgtEl>
                                        <p:attrNameLst>
                                          <p:attrName>style.visibility</p:attrName>
                                        </p:attrNameLst>
                                      </p:cBhvr>
                                      <p:to>
                                        <p:strVal val="visible"/>
                                      </p:to>
                                    </p:set>
                                    <p:animEffect transition="in" filter="wedge">
                                      <p:cBhvr>
                                        <p:cTn id="10" dur="2000"/>
                                        <p:tgtEl>
                                          <p:spTgt spid="91146"/>
                                        </p:tgtEl>
                                      </p:cBhvr>
                                    </p:animEffect>
                                  </p:childTnLst>
                                </p:cTn>
                              </p:par>
                              <p:par>
                                <p:cTn id="11" presetID="20" presetClass="entr" presetSubtype="0" fill="hold" nodeType="withEffect">
                                  <p:stCondLst>
                                    <p:cond delay="0"/>
                                  </p:stCondLst>
                                  <p:childTnLst>
                                    <p:set>
                                      <p:cBhvr>
                                        <p:cTn id="12" dur="1" fill="hold">
                                          <p:stCondLst>
                                            <p:cond delay="0"/>
                                          </p:stCondLst>
                                        </p:cTn>
                                        <p:tgtEl>
                                          <p:spTgt spid="91147"/>
                                        </p:tgtEl>
                                        <p:attrNameLst>
                                          <p:attrName>style.visibility</p:attrName>
                                        </p:attrNameLst>
                                      </p:cBhvr>
                                      <p:to>
                                        <p:strVal val="visible"/>
                                      </p:to>
                                    </p:set>
                                    <p:animEffect transition="in" filter="wedge">
                                      <p:cBhvr>
                                        <p:cTn id="13" dur="2000"/>
                                        <p:tgtEl>
                                          <p:spTgt spid="91147"/>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A98902-B434-8A9D-3A43-E6863FBA4643}"/>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48D4DCF2-278B-4CDF-C8D3-E7E6C0C76F52}"/>
              </a:ext>
            </a:extLst>
          </p:cNvPr>
          <p:cNvSpPr>
            <a:spLocks noGrp="1"/>
          </p:cNvSpPr>
          <p:nvPr>
            <p:ph type="ctrTitle"/>
          </p:nvPr>
        </p:nvSpPr>
        <p:spPr>
          <a:xfrm>
            <a:off x="586061" y="413965"/>
            <a:ext cx="7741518" cy="3025954"/>
          </a:xfrm>
        </p:spPr>
        <p:txBody>
          <a:bodyPr anchor="t">
            <a:normAutofit/>
          </a:bodyPr>
          <a:lstStyle/>
          <a:p>
            <a:pPr algn="l"/>
            <a:r>
              <a:rPr lang="hu-HU" altLang="hu-HU" sz="3600" dirty="0"/>
              <a:t>Szemléletváltások a gyógyításban </a:t>
            </a:r>
            <a:br>
              <a:rPr lang="hu-HU" altLang="hu-HU" sz="3600" dirty="0"/>
            </a:br>
            <a:r>
              <a:rPr lang="hu-HU" altLang="hu-HU" sz="3600" dirty="0"/>
              <a:t>(I.e.6000-napjainkig)</a:t>
            </a:r>
            <a:endParaRPr lang="hu-HU" sz="3600" dirty="0"/>
          </a:p>
        </p:txBody>
      </p:sp>
      <p:sp>
        <p:nvSpPr>
          <p:cNvPr id="3" name="Alcím 2">
            <a:extLst>
              <a:ext uri="{FF2B5EF4-FFF2-40B4-BE49-F238E27FC236}">
                <a16:creationId xmlns:a16="http://schemas.microsoft.com/office/drawing/2014/main" id="{3276F763-0777-6C80-5BB0-BDFE91AC3E01}"/>
              </a:ext>
            </a:extLst>
          </p:cNvPr>
          <p:cNvSpPr>
            <a:spLocks noGrp="1"/>
          </p:cNvSpPr>
          <p:nvPr>
            <p:ph type="subTitle" idx="1"/>
          </p:nvPr>
        </p:nvSpPr>
        <p:spPr>
          <a:xfrm>
            <a:off x="592398" y="2171874"/>
            <a:ext cx="6265602" cy="4063826"/>
          </a:xfrm>
        </p:spPr>
        <p:txBody>
          <a:bodyPr anchor="b">
            <a:normAutofit/>
          </a:bodyPr>
          <a:lstStyle/>
          <a:p>
            <a:pPr marL="285750" indent="-285750" algn="l">
              <a:buFont typeface="Arial" panose="020B0604020202020204" pitchFamily="34" charset="0"/>
              <a:buChar char="•"/>
            </a:pPr>
            <a:r>
              <a:rPr lang="hu-HU" altLang="hu-HU" dirty="0"/>
              <a:t>Vallás alapú gyógyítás</a:t>
            </a:r>
          </a:p>
          <a:p>
            <a:pPr marL="285750" indent="-285750" algn="l">
              <a:buFont typeface="Arial" panose="020B0604020202020204" pitchFamily="34" charset="0"/>
              <a:buChar char="•"/>
            </a:pPr>
            <a:r>
              <a:rPr lang="hu-HU" altLang="hu-HU" dirty="0"/>
              <a:t>Humorálpatológia</a:t>
            </a:r>
          </a:p>
          <a:p>
            <a:pPr marL="742950" lvl="1" indent="-285750" algn="l">
              <a:buFont typeface="Arial" panose="020B0604020202020204" pitchFamily="34" charset="0"/>
              <a:buChar char="•"/>
            </a:pPr>
            <a:r>
              <a:rPr lang="hu-HU" altLang="hu-HU" dirty="0" err="1"/>
              <a:t>szanguinikus</a:t>
            </a:r>
            <a:r>
              <a:rPr lang="hu-HU" altLang="hu-HU" dirty="0"/>
              <a:t>, kolerikus, melankolikus, flegmatikus </a:t>
            </a:r>
          </a:p>
          <a:p>
            <a:pPr marL="285750" indent="-285750" algn="l">
              <a:buFont typeface="Arial" panose="020B0604020202020204" pitchFamily="34" charset="0"/>
              <a:buChar char="•"/>
            </a:pPr>
            <a:r>
              <a:rPr lang="hu-HU" altLang="hu-HU" dirty="0"/>
              <a:t>Betegség specifikus</a:t>
            </a:r>
          </a:p>
          <a:p>
            <a:pPr marL="742950" lvl="1" indent="-285750" algn="l">
              <a:buFont typeface="Arial" panose="020B0604020202020204" pitchFamily="34" charset="0"/>
              <a:buChar char="•"/>
            </a:pPr>
            <a:r>
              <a:rPr lang="hu-HU" altLang="hu-HU" dirty="0"/>
              <a:t>antibakteriális megszállottság</a:t>
            </a:r>
          </a:p>
          <a:p>
            <a:pPr marL="285750" indent="-285750" algn="l">
              <a:buFont typeface="Arial" panose="020B0604020202020204" pitchFamily="34" charset="0"/>
              <a:buChar char="•"/>
            </a:pPr>
            <a:r>
              <a:rPr lang="hu-HU" altLang="hu-HU" dirty="0"/>
              <a:t>Evidencia alapú</a:t>
            </a:r>
          </a:p>
          <a:p>
            <a:pPr marL="285750" indent="-285750" algn="l">
              <a:buFont typeface="Arial" panose="020B0604020202020204" pitchFamily="34" charset="0"/>
              <a:buChar char="•"/>
            </a:pPr>
            <a:r>
              <a:rPr lang="hu-HU" altLang="hu-HU" dirty="0"/>
              <a:t>Precíziós medicina</a:t>
            </a:r>
          </a:p>
          <a:p>
            <a:pPr marL="742950" lvl="1" indent="-285750" algn="l">
              <a:buFont typeface="Arial" panose="020B0604020202020204" pitchFamily="34" charset="0"/>
              <a:buChar char="•"/>
            </a:pPr>
            <a:r>
              <a:rPr lang="hu-HU" altLang="hu-HU" dirty="0"/>
              <a:t>Genetika – HGP 2003</a:t>
            </a:r>
          </a:p>
          <a:p>
            <a:pPr marL="742950" lvl="1" indent="-285750" algn="l">
              <a:buFont typeface="Arial" panose="020B0604020202020204" pitchFamily="34" charset="0"/>
              <a:buChar char="•"/>
            </a:pPr>
            <a:r>
              <a:rPr lang="hu-HU" altLang="hu-HU" dirty="0" err="1"/>
              <a:t>Mikrobiom</a:t>
            </a:r>
            <a:r>
              <a:rPr lang="hu-HU" altLang="hu-HU" dirty="0"/>
              <a:t> (ökoszisztéma tudatos) - HMP 2008</a:t>
            </a:r>
            <a:r>
              <a:rPr lang="en-US" altLang="hu-HU" dirty="0"/>
              <a:t>»</a:t>
            </a:r>
          </a:p>
          <a:p>
            <a:pPr algn="l"/>
            <a:endParaRPr lang="hu-HU" dirty="0"/>
          </a:p>
        </p:txBody>
      </p:sp>
      <p:sp>
        <p:nvSpPr>
          <p:cNvPr id="33" name="Rectangle 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A képen könyv, szöveg, fedett pályás, kötés látható&#10;&#10;Automatikusan generált leírás">
            <a:extLst>
              <a:ext uri="{FF2B5EF4-FFF2-40B4-BE49-F238E27FC236}">
                <a16:creationId xmlns:a16="http://schemas.microsoft.com/office/drawing/2014/main" id="{4F3F0D2B-7757-632B-02B3-F99FA9DD2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94" t="711" r="24157" b="796"/>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3" grpId="0" uiExpand="1"/>
      <p:bldP spid="33" grpId="0" animBg="1"/>
      <p:bldP spid="35"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artalom helye 13">
            <a:extLst>
              <a:ext uri="{FF2B5EF4-FFF2-40B4-BE49-F238E27FC236}">
                <a16:creationId xmlns:a16="http://schemas.microsoft.com/office/drawing/2014/main" id="{5E160B92-BD9B-1B48-8870-DE5D9052F47F}"/>
              </a:ext>
            </a:extLst>
          </p:cNvPr>
          <p:cNvPicPr>
            <a:picLocks noGrp="1" noChangeAspect="1"/>
          </p:cNvPicPr>
          <p:nvPr>
            <p:ph idx="1"/>
          </p:nvPr>
        </p:nvPicPr>
        <p:blipFill>
          <a:blip r:embed="rId3"/>
          <a:stretch>
            <a:fillRect/>
          </a:stretch>
        </p:blipFill>
        <p:spPr>
          <a:xfrm>
            <a:off x="2881423" y="105231"/>
            <a:ext cx="8907533" cy="6647538"/>
          </a:xfrm>
        </p:spPr>
      </p:pic>
      <p:pic>
        <p:nvPicPr>
          <p:cNvPr id="8" name="Kép 7">
            <a:extLst>
              <a:ext uri="{FF2B5EF4-FFF2-40B4-BE49-F238E27FC236}">
                <a16:creationId xmlns:a16="http://schemas.microsoft.com/office/drawing/2014/main" id="{2883BFC2-3BE2-7C14-E1EB-7F7F242B0617}"/>
              </a:ext>
            </a:extLst>
          </p:cNvPr>
          <p:cNvPicPr>
            <a:picLocks noChangeAspect="1"/>
          </p:cNvPicPr>
          <p:nvPr/>
        </p:nvPicPr>
        <p:blipFill>
          <a:blip r:embed="rId4"/>
          <a:stretch>
            <a:fillRect/>
          </a:stretch>
        </p:blipFill>
        <p:spPr>
          <a:xfrm rot="16200000">
            <a:off x="-1625852" y="2040328"/>
            <a:ext cx="6123400" cy="2253205"/>
          </a:xfrm>
          <a:prstGeom prst="rect">
            <a:avLst/>
          </a:prstGeom>
        </p:spPr>
      </p:pic>
      <p:sp>
        <p:nvSpPr>
          <p:cNvPr id="10" name="Szövegdoboz 9">
            <a:extLst>
              <a:ext uri="{FF2B5EF4-FFF2-40B4-BE49-F238E27FC236}">
                <a16:creationId xmlns:a16="http://schemas.microsoft.com/office/drawing/2014/main" id="{8CF1DDE3-280D-11BF-D528-69DCD8160C0D}"/>
              </a:ext>
            </a:extLst>
          </p:cNvPr>
          <p:cNvSpPr txBox="1"/>
          <p:nvPr/>
        </p:nvSpPr>
        <p:spPr>
          <a:xfrm>
            <a:off x="309243" y="6383437"/>
            <a:ext cx="2841551" cy="369332"/>
          </a:xfrm>
          <a:prstGeom prst="rect">
            <a:avLst/>
          </a:prstGeom>
          <a:noFill/>
        </p:spPr>
        <p:txBody>
          <a:bodyPr wrap="square">
            <a:spAutoFit/>
          </a:bodyPr>
          <a:lstStyle/>
          <a:p>
            <a:r>
              <a:rPr lang="hu-HU" sz="1800" b="0" i="0" u="none" strike="noStrike" baseline="0" dirty="0" err="1">
                <a:latin typeface="URWPalladioL-Ital"/>
              </a:rPr>
              <a:t>Antibiotics</a:t>
            </a:r>
            <a:r>
              <a:rPr lang="hu-HU" sz="1800" b="0" i="0" u="none" strike="noStrike" baseline="0" dirty="0">
                <a:latin typeface="URWPalladioL-Ital"/>
              </a:rPr>
              <a:t> </a:t>
            </a:r>
            <a:r>
              <a:rPr lang="hu-HU" sz="1800" b="1" i="0" u="none" strike="noStrike" baseline="0" dirty="0">
                <a:latin typeface="URWPalladioL-Bold"/>
              </a:rPr>
              <a:t>2023</a:t>
            </a:r>
            <a:r>
              <a:rPr lang="hu-HU" sz="1800" b="0" i="0" u="none" strike="noStrike" baseline="0" dirty="0">
                <a:latin typeface="URWPalladioL-Roma"/>
              </a:rPr>
              <a:t>, </a:t>
            </a:r>
            <a:r>
              <a:rPr lang="hu-HU" sz="1800" b="0" i="0" u="none" strike="noStrike" baseline="0" dirty="0">
                <a:latin typeface="URWPalladioL-Ital"/>
              </a:rPr>
              <a:t>12</a:t>
            </a:r>
            <a:r>
              <a:rPr lang="hu-HU" sz="1800" b="0" i="0" u="none" strike="noStrike" baseline="0" dirty="0">
                <a:latin typeface="URWPalladioL-Roma"/>
              </a:rPr>
              <a:t>, 1281.</a:t>
            </a:r>
            <a:endParaRPr lang="hu-HU" dirty="0"/>
          </a:p>
        </p:txBody>
      </p:sp>
    </p:spTree>
    <p:extLst>
      <p:ext uri="{BB962C8B-B14F-4D97-AF65-F5344CB8AC3E}">
        <p14:creationId xmlns:p14="http://schemas.microsoft.com/office/powerpoint/2010/main" val="318891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6DA6F0-53F9-F510-21A2-97A5B5CD6CE9}"/>
            </a:ext>
          </a:extLst>
        </p:cNvPr>
        <p:cNvGrpSpPr/>
        <p:nvPr/>
      </p:nvGrpSpPr>
      <p:grpSpPr>
        <a:xfrm>
          <a:off x="0" y="0"/>
          <a:ext cx="0" cy="0"/>
          <a:chOff x="0" y="0"/>
          <a:chExt cx="0" cy="0"/>
        </a:xfrm>
      </p:grpSpPr>
      <p:sp useBgFill="1">
        <p:nvSpPr>
          <p:cNvPr id="65544" name="Rectangle 65543">
            <a:extLst>
              <a:ext uri="{FF2B5EF4-FFF2-40B4-BE49-F238E27FC236}">
                <a16:creationId xmlns:a16="http://schemas.microsoft.com/office/drawing/2014/main" id="{F5DA6126-E6E6-A068-3216-EF3696ADB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6" name="Rectangle 65545">
            <a:extLst>
              <a:ext uri="{FF2B5EF4-FFF2-40B4-BE49-F238E27FC236}">
                <a16:creationId xmlns:a16="http://schemas.microsoft.com/office/drawing/2014/main" id="{2081620D-BBBC-2D68-F2E5-52B8D5DFB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8" name="Rectangle 65547">
            <a:extLst>
              <a:ext uri="{FF2B5EF4-FFF2-40B4-BE49-F238E27FC236}">
                <a16:creationId xmlns:a16="http://schemas.microsoft.com/office/drawing/2014/main" id="{AAE334C6-68D7-47AE-CC9D-BD5CE1703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0" name="Rectangle 65549">
            <a:extLst>
              <a:ext uri="{FF2B5EF4-FFF2-40B4-BE49-F238E27FC236}">
                <a16:creationId xmlns:a16="http://schemas.microsoft.com/office/drawing/2014/main" id="{CF7CAB6C-ECB9-5126-99F2-FB79EA3D3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2" name="Rectangle 65551">
            <a:extLst>
              <a:ext uri="{FF2B5EF4-FFF2-40B4-BE49-F238E27FC236}">
                <a16:creationId xmlns:a16="http://schemas.microsoft.com/office/drawing/2014/main" id="{1C177B8A-DBA4-3500-F373-F62F83E82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Rectangle 2">
            <a:extLst>
              <a:ext uri="{FF2B5EF4-FFF2-40B4-BE49-F238E27FC236}">
                <a16:creationId xmlns:a16="http://schemas.microsoft.com/office/drawing/2014/main" id="{071D5A90-B67A-74A6-842D-B9EA30F5BDD4}"/>
              </a:ext>
            </a:extLst>
          </p:cNvPr>
          <p:cNvSpPr>
            <a:spLocks noGrp="1" noChangeArrowheads="1"/>
          </p:cNvSpPr>
          <p:nvPr>
            <p:ph type="title"/>
          </p:nvPr>
        </p:nvSpPr>
        <p:spPr>
          <a:xfrm>
            <a:off x="574157" y="292187"/>
            <a:ext cx="9895951" cy="1033669"/>
          </a:xfrm>
        </p:spPr>
        <p:txBody>
          <a:bodyPr>
            <a:noAutofit/>
          </a:bodyPr>
          <a:lstStyle/>
          <a:p>
            <a:r>
              <a:rPr lang="hu-HU" sz="4000" dirty="0" err="1">
                <a:solidFill>
                  <a:srgbClr val="FFFFFF"/>
                </a:solidFill>
              </a:rPr>
              <a:t>Next</a:t>
            </a:r>
            <a:r>
              <a:rPr lang="hu-HU" sz="4000" dirty="0">
                <a:solidFill>
                  <a:srgbClr val="FFFFFF"/>
                </a:solidFill>
              </a:rPr>
              <a:t> </a:t>
            </a:r>
            <a:r>
              <a:rPr lang="hu-HU" sz="4000" dirty="0" err="1">
                <a:solidFill>
                  <a:srgbClr val="FFFFFF"/>
                </a:solidFill>
              </a:rPr>
              <a:t>generation</a:t>
            </a:r>
            <a:r>
              <a:rPr lang="hu-HU" sz="4000" dirty="0">
                <a:solidFill>
                  <a:srgbClr val="FFFFFF"/>
                </a:solidFill>
              </a:rPr>
              <a:t> </a:t>
            </a:r>
            <a:r>
              <a:rPr lang="hu-HU" sz="4000" dirty="0" err="1">
                <a:solidFill>
                  <a:srgbClr val="FFFFFF"/>
                </a:solidFill>
              </a:rPr>
              <a:t>probiotic</a:t>
            </a:r>
            <a:endParaRPr lang="hu-HU" altLang="hu-HU" sz="4000" dirty="0">
              <a:solidFill>
                <a:srgbClr val="FFFFFF"/>
              </a:solidFill>
            </a:endParaRPr>
          </a:p>
        </p:txBody>
      </p:sp>
      <p:pic>
        <p:nvPicPr>
          <p:cNvPr id="6" name="Tartalom helye 3">
            <a:extLst>
              <a:ext uri="{FF2B5EF4-FFF2-40B4-BE49-F238E27FC236}">
                <a16:creationId xmlns:a16="http://schemas.microsoft.com/office/drawing/2014/main" id="{98A25DE5-4B28-2829-7E47-36B3BA520FF2}"/>
              </a:ext>
            </a:extLst>
          </p:cNvPr>
          <p:cNvPicPr>
            <a:picLocks noChangeAspect="1"/>
          </p:cNvPicPr>
          <p:nvPr/>
        </p:nvPicPr>
        <p:blipFill>
          <a:blip r:embed="rId3"/>
          <a:stretch>
            <a:fillRect/>
          </a:stretch>
        </p:blipFill>
        <p:spPr>
          <a:xfrm>
            <a:off x="2201253" y="2702647"/>
            <a:ext cx="7967135" cy="3753763"/>
          </a:xfrm>
          <a:prstGeom prst="rect">
            <a:avLst/>
          </a:prstGeom>
        </p:spPr>
      </p:pic>
      <p:pic>
        <p:nvPicPr>
          <p:cNvPr id="7" name="Kép 6">
            <a:extLst>
              <a:ext uri="{FF2B5EF4-FFF2-40B4-BE49-F238E27FC236}">
                <a16:creationId xmlns:a16="http://schemas.microsoft.com/office/drawing/2014/main" id="{D34E0F3C-2CCE-1FB8-91C2-5247BFA81D96}"/>
              </a:ext>
            </a:extLst>
          </p:cNvPr>
          <p:cNvPicPr>
            <a:picLocks noChangeAspect="1"/>
          </p:cNvPicPr>
          <p:nvPr/>
        </p:nvPicPr>
        <p:blipFill>
          <a:blip r:embed="rId4"/>
          <a:stretch>
            <a:fillRect/>
          </a:stretch>
        </p:blipFill>
        <p:spPr>
          <a:xfrm>
            <a:off x="3069637" y="1618043"/>
            <a:ext cx="6230365" cy="1109391"/>
          </a:xfrm>
          <a:prstGeom prst="rect">
            <a:avLst/>
          </a:prstGeom>
        </p:spPr>
      </p:pic>
      <p:pic>
        <p:nvPicPr>
          <p:cNvPr id="8" name="Kép 7">
            <a:extLst>
              <a:ext uri="{FF2B5EF4-FFF2-40B4-BE49-F238E27FC236}">
                <a16:creationId xmlns:a16="http://schemas.microsoft.com/office/drawing/2014/main" id="{6EA38E8B-3182-074B-AEC7-E30D3B616B29}"/>
              </a:ext>
            </a:extLst>
          </p:cNvPr>
          <p:cNvPicPr>
            <a:picLocks noChangeAspect="1"/>
          </p:cNvPicPr>
          <p:nvPr/>
        </p:nvPicPr>
        <p:blipFill>
          <a:blip r:embed="rId5"/>
          <a:stretch>
            <a:fillRect/>
          </a:stretch>
        </p:blipFill>
        <p:spPr>
          <a:xfrm>
            <a:off x="3168503" y="6516197"/>
            <a:ext cx="6475228" cy="282723"/>
          </a:xfrm>
          <a:prstGeom prst="rect">
            <a:avLst/>
          </a:prstGeom>
        </p:spPr>
      </p:pic>
      <p:grpSp>
        <p:nvGrpSpPr>
          <p:cNvPr id="9" name="Csoportba foglalás 8">
            <a:extLst>
              <a:ext uri="{FF2B5EF4-FFF2-40B4-BE49-F238E27FC236}">
                <a16:creationId xmlns:a16="http://schemas.microsoft.com/office/drawing/2014/main" id="{45EA3F6D-7764-BFD6-A68E-506876FE8999}"/>
              </a:ext>
            </a:extLst>
          </p:cNvPr>
          <p:cNvGrpSpPr/>
          <p:nvPr/>
        </p:nvGrpSpPr>
        <p:grpSpPr>
          <a:xfrm>
            <a:off x="10285346" y="157369"/>
            <a:ext cx="1697547" cy="1386292"/>
            <a:chOff x="9780905" y="1549744"/>
            <a:chExt cx="2050639" cy="1916292"/>
          </a:xfrm>
        </p:grpSpPr>
        <p:pic>
          <p:nvPicPr>
            <p:cNvPr id="6146" name="Picture 2" descr="FDA approves fezolinetant for vasomotor symptoms">
              <a:extLst>
                <a:ext uri="{FF2B5EF4-FFF2-40B4-BE49-F238E27FC236}">
                  <a16:creationId xmlns:a16="http://schemas.microsoft.com/office/drawing/2014/main" id="{5CE15A4A-3225-28CF-A0AB-A7D1482AB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905" y="1549744"/>
              <a:ext cx="2046165" cy="1448409"/>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a:extLst>
                <a:ext uri="{FF2B5EF4-FFF2-40B4-BE49-F238E27FC236}">
                  <a16:creationId xmlns:a16="http://schemas.microsoft.com/office/drawing/2014/main" id="{5512EFCE-A894-101B-D7BE-F3195367670D}"/>
                </a:ext>
              </a:extLst>
            </p:cNvPr>
            <p:cNvSpPr txBox="1"/>
            <p:nvPr/>
          </p:nvSpPr>
          <p:spPr>
            <a:xfrm>
              <a:off x="9780905" y="2955503"/>
              <a:ext cx="2050639" cy="510533"/>
            </a:xfrm>
            <a:prstGeom prst="rect">
              <a:avLst/>
            </a:prstGeom>
            <a:solidFill>
              <a:schemeClr val="bg1"/>
            </a:solidFill>
          </p:spPr>
          <p:txBody>
            <a:bodyPr wrap="square" rtlCol="0">
              <a:spAutoFit/>
            </a:bodyPr>
            <a:lstStyle/>
            <a:p>
              <a:pPr algn="ctr"/>
              <a:r>
                <a:rPr lang="hu-HU" dirty="0"/>
                <a:t>2023.04.26.</a:t>
              </a:r>
            </a:p>
          </p:txBody>
        </p:sp>
      </p:grpSp>
      <p:sp>
        <p:nvSpPr>
          <p:cNvPr id="11" name="Szövegdoboz 10">
            <a:extLst>
              <a:ext uri="{FF2B5EF4-FFF2-40B4-BE49-F238E27FC236}">
                <a16:creationId xmlns:a16="http://schemas.microsoft.com/office/drawing/2014/main" id="{18692FDC-5853-D824-A32D-A80256EB3922}"/>
              </a:ext>
            </a:extLst>
          </p:cNvPr>
          <p:cNvSpPr txBox="1"/>
          <p:nvPr/>
        </p:nvSpPr>
        <p:spPr>
          <a:xfrm>
            <a:off x="194733" y="3208867"/>
            <a:ext cx="1468163" cy="2308324"/>
          </a:xfrm>
          <a:prstGeom prst="rect">
            <a:avLst/>
          </a:prstGeom>
          <a:noFill/>
        </p:spPr>
        <p:txBody>
          <a:bodyPr wrap="square" rtlCol="0">
            <a:spAutoFit/>
          </a:bodyPr>
          <a:lstStyle/>
          <a:p>
            <a:r>
              <a:rPr lang="hu-HU" dirty="0"/>
              <a:t>Napi 4</a:t>
            </a:r>
          </a:p>
          <a:p>
            <a:r>
              <a:rPr lang="hu-HU" dirty="0"/>
              <a:t>Ser-109 kapszula 3 napig</a:t>
            </a:r>
          </a:p>
          <a:p>
            <a:r>
              <a:rPr lang="hu-HU" dirty="0"/>
              <a:t>(élő, tisztított </a:t>
            </a:r>
            <a:r>
              <a:rPr lang="hu-HU" dirty="0" err="1"/>
              <a:t>Firmicutes</a:t>
            </a:r>
            <a:r>
              <a:rPr lang="hu-HU" dirty="0"/>
              <a:t> spórák)</a:t>
            </a:r>
          </a:p>
        </p:txBody>
      </p:sp>
    </p:spTree>
    <p:extLst>
      <p:ext uri="{BB962C8B-B14F-4D97-AF65-F5344CB8AC3E}">
        <p14:creationId xmlns:p14="http://schemas.microsoft.com/office/powerpoint/2010/main" val="3030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5B0CF2-FDC4-637D-E8A3-1C5295A931A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32AF85-A2AC-34EC-98A3-8DC58BC0D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053D35-E854-935D-43D6-B70034A2D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6D7F15-11F9-A7F5-DB0D-9899E7DD9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73CF2C-2788-FE1D-C5ED-A74C09F26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A524A8-3A50-EA0F-2196-8D97EB303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8C5FF3FB-D7A3-7664-2F61-3F54F020C5BC}"/>
              </a:ext>
            </a:extLst>
          </p:cNvPr>
          <p:cNvSpPr>
            <a:spLocks noGrp="1"/>
          </p:cNvSpPr>
          <p:nvPr>
            <p:ph type="title"/>
          </p:nvPr>
        </p:nvSpPr>
        <p:spPr>
          <a:xfrm>
            <a:off x="595425" y="294538"/>
            <a:ext cx="10672126" cy="1033669"/>
          </a:xfrm>
        </p:spPr>
        <p:txBody>
          <a:bodyPr>
            <a:normAutofit/>
          </a:bodyPr>
          <a:lstStyle/>
          <a:p>
            <a:r>
              <a:rPr lang="hu-HU" altLang="hu-HU" sz="3600" dirty="0" err="1">
                <a:solidFill>
                  <a:schemeClr val="bg1"/>
                </a:solidFill>
              </a:rPr>
              <a:t>Faecalis</a:t>
            </a:r>
            <a:r>
              <a:rPr lang="hu-HU" altLang="hu-HU" sz="3600" dirty="0">
                <a:solidFill>
                  <a:schemeClr val="bg1"/>
                </a:solidFill>
              </a:rPr>
              <a:t> </a:t>
            </a:r>
            <a:r>
              <a:rPr lang="hu-HU" altLang="hu-HU" sz="3600" dirty="0" err="1">
                <a:solidFill>
                  <a:schemeClr val="bg1"/>
                </a:solidFill>
              </a:rPr>
              <a:t>mikrobióta</a:t>
            </a:r>
            <a:r>
              <a:rPr lang="hu-HU" altLang="hu-HU" sz="3600" dirty="0">
                <a:solidFill>
                  <a:schemeClr val="bg1"/>
                </a:solidFill>
              </a:rPr>
              <a:t> transzplantáció (FMT)</a:t>
            </a:r>
            <a:endParaRPr lang="hu-HU" sz="3400" u="sng" dirty="0">
              <a:solidFill>
                <a:schemeClr val="bg1"/>
              </a:solidFill>
            </a:endParaRPr>
          </a:p>
        </p:txBody>
      </p:sp>
      <p:pic>
        <p:nvPicPr>
          <p:cNvPr id="30723" name="Picture 3">
            <a:extLst>
              <a:ext uri="{FF2B5EF4-FFF2-40B4-BE49-F238E27FC236}">
                <a16:creationId xmlns:a16="http://schemas.microsoft.com/office/drawing/2014/main" id="{7FB38D39-318A-52C3-7432-AC90C2FE06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3999" y="1867827"/>
            <a:ext cx="5008563" cy="4525962"/>
          </a:xfrm>
          <a:noFill/>
          <a:ln/>
        </p:spPr>
      </p:pic>
      <p:sp>
        <p:nvSpPr>
          <p:cNvPr id="30724" name="Rectangle 4">
            <a:extLst>
              <a:ext uri="{FF2B5EF4-FFF2-40B4-BE49-F238E27FC236}">
                <a16:creationId xmlns:a16="http://schemas.microsoft.com/office/drawing/2014/main" id="{718AE06F-9CB7-71A3-1DD1-0F2DCF5987BE}"/>
              </a:ext>
            </a:extLst>
          </p:cNvPr>
          <p:cNvSpPr>
            <a:spLocks noChangeArrowheads="1"/>
          </p:cNvSpPr>
          <p:nvPr/>
        </p:nvSpPr>
        <p:spPr bwMode="auto">
          <a:xfrm>
            <a:off x="1558925" y="1713839"/>
            <a:ext cx="4897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hu-HU" altLang="hu-HU" sz="1600"/>
              <a:t>Rekurráló CDI relapsusa nélküli gyógyulási arányok</a:t>
            </a:r>
          </a:p>
        </p:txBody>
      </p:sp>
      <p:pic>
        <p:nvPicPr>
          <p:cNvPr id="30725" name="Picture 5">
            <a:extLst>
              <a:ext uri="{FF2B5EF4-FFF2-40B4-BE49-F238E27FC236}">
                <a16:creationId xmlns:a16="http://schemas.microsoft.com/office/drawing/2014/main" id="{A802EFFD-EB3D-7DD2-3837-997969C58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2721903"/>
            <a:ext cx="4067175"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6">
            <a:extLst>
              <a:ext uri="{FF2B5EF4-FFF2-40B4-BE49-F238E27FC236}">
                <a16:creationId xmlns:a16="http://schemas.microsoft.com/office/drawing/2014/main" id="{2E0B0F73-762D-3A50-F3F7-66E9BDE2476F}"/>
              </a:ext>
            </a:extLst>
          </p:cNvPr>
          <p:cNvSpPr txBox="1">
            <a:spLocks noChangeArrowheads="1"/>
          </p:cNvSpPr>
          <p:nvPr/>
        </p:nvSpPr>
        <p:spPr bwMode="auto">
          <a:xfrm>
            <a:off x="3436753" y="6288681"/>
            <a:ext cx="8497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hu-HU" altLang="hu-HU" sz="1400" dirty="0"/>
              <a:t>van </a:t>
            </a:r>
            <a:r>
              <a:rPr lang="hu-HU" altLang="hu-HU" sz="1400" dirty="0" err="1"/>
              <a:t>Nood</a:t>
            </a:r>
            <a:r>
              <a:rPr lang="hu-HU" altLang="hu-HU" sz="1400" dirty="0"/>
              <a:t> E </a:t>
            </a:r>
            <a:r>
              <a:rPr lang="hu-HU" altLang="hu-HU" sz="1400" dirty="0" err="1"/>
              <a:t>et</a:t>
            </a:r>
            <a:r>
              <a:rPr lang="hu-HU" altLang="hu-HU" sz="1400" dirty="0"/>
              <a:t> </a:t>
            </a:r>
            <a:r>
              <a:rPr lang="hu-HU" altLang="hu-HU" sz="1400" dirty="0" err="1"/>
              <a:t>al</a:t>
            </a:r>
            <a:r>
              <a:rPr lang="hu-HU" altLang="hu-HU" sz="1400" dirty="0"/>
              <a:t>. N </a:t>
            </a:r>
            <a:r>
              <a:rPr lang="hu-HU" altLang="hu-HU" sz="1400" dirty="0" err="1"/>
              <a:t>Engl</a:t>
            </a:r>
            <a:r>
              <a:rPr lang="hu-HU" altLang="hu-HU" sz="1400" dirty="0"/>
              <a:t> J </a:t>
            </a:r>
            <a:r>
              <a:rPr lang="hu-HU" altLang="hu-HU" sz="1400" dirty="0" err="1"/>
              <a:t>Med</a:t>
            </a:r>
            <a:r>
              <a:rPr lang="hu-HU" altLang="hu-HU" sz="1400" dirty="0"/>
              <a:t>. 2013 Jan 31;368(5):407-15. </a:t>
            </a:r>
          </a:p>
        </p:txBody>
      </p:sp>
      <p:sp>
        <p:nvSpPr>
          <p:cNvPr id="30727" name="Text Box 7">
            <a:extLst>
              <a:ext uri="{FF2B5EF4-FFF2-40B4-BE49-F238E27FC236}">
                <a16:creationId xmlns:a16="http://schemas.microsoft.com/office/drawing/2014/main" id="{9F008F9E-84CE-D504-675E-D14F0C2AD577}"/>
              </a:ext>
            </a:extLst>
          </p:cNvPr>
          <p:cNvSpPr txBox="1">
            <a:spLocks noChangeArrowheads="1"/>
          </p:cNvSpPr>
          <p:nvPr/>
        </p:nvSpPr>
        <p:spPr bwMode="auto">
          <a:xfrm>
            <a:off x="6600826" y="1680502"/>
            <a:ext cx="40671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hu-HU" altLang="hu-HU" sz="1600"/>
              <a:t>A betegek mikrobióta diverzitása donor faeces infúziója előtt és után, az egészséges donorokéhoz hasonlítva</a:t>
            </a:r>
          </a:p>
        </p:txBody>
      </p:sp>
      <p:sp>
        <p:nvSpPr>
          <p:cNvPr id="30728" name="Rectangle 8">
            <a:extLst>
              <a:ext uri="{FF2B5EF4-FFF2-40B4-BE49-F238E27FC236}">
                <a16:creationId xmlns:a16="http://schemas.microsoft.com/office/drawing/2014/main" id="{870F578E-DEA5-8B23-D88E-7614E6645A41}"/>
              </a:ext>
            </a:extLst>
          </p:cNvPr>
          <p:cNvSpPr>
            <a:spLocks noChangeArrowheads="1"/>
          </p:cNvSpPr>
          <p:nvPr/>
        </p:nvSpPr>
        <p:spPr bwMode="auto">
          <a:xfrm>
            <a:off x="4463844" y="3359206"/>
            <a:ext cx="2068718" cy="3034583"/>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30729" name="Line 9">
            <a:extLst>
              <a:ext uri="{FF2B5EF4-FFF2-40B4-BE49-F238E27FC236}">
                <a16:creationId xmlns:a16="http://schemas.microsoft.com/office/drawing/2014/main" id="{B4EEE7F5-CEB7-6006-D7DF-207157DCBB7F}"/>
              </a:ext>
            </a:extLst>
          </p:cNvPr>
          <p:cNvSpPr>
            <a:spLocks noChangeShapeType="1"/>
          </p:cNvSpPr>
          <p:nvPr/>
        </p:nvSpPr>
        <p:spPr bwMode="auto">
          <a:xfrm flipV="1">
            <a:off x="9048750" y="3729964"/>
            <a:ext cx="503238" cy="107950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5783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1.11111E-6 L -0.1862 0.00463 " pathEditMode="relative" rAng="0" ptsTypes="AA">
                                      <p:cBhvr>
                                        <p:cTn id="6" dur="1000" fill="hold"/>
                                        <p:tgtEl>
                                          <p:spTgt spid="30728"/>
                                        </p:tgtEl>
                                        <p:attrNameLst>
                                          <p:attrName>ppt_x</p:attrName>
                                          <p:attrName>ppt_y</p:attrName>
                                        </p:attrNameLst>
                                      </p:cBhvr>
                                      <p:rCtr x="-9310" y="2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animEffect transition="in" filter="wipe(down)">
                                      <p:cBhvr>
                                        <p:cTn id="11"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8F8FBBD1-C127-3774-6C89-B06FC325EC8D}"/>
              </a:ext>
            </a:extLst>
          </p:cNvPr>
          <p:cNvPicPr>
            <a:picLocks noChangeAspect="1"/>
          </p:cNvPicPr>
          <p:nvPr/>
        </p:nvPicPr>
        <p:blipFill rotWithShape="1">
          <a:blip r:embed="rId2"/>
          <a:srcRect l="-2931" t="5271" r="4370" b="27897"/>
          <a:stretch/>
        </p:blipFill>
        <p:spPr>
          <a:xfrm>
            <a:off x="1333468" y="160532"/>
            <a:ext cx="9259555" cy="3531742"/>
          </a:xfrm>
          <a:prstGeom prst="rect">
            <a:avLst/>
          </a:prstGeom>
        </p:spPr>
      </p:pic>
      <p:sp>
        <p:nvSpPr>
          <p:cNvPr id="7" name="Szövegdoboz 6">
            <a:extLst>
              <a:ext uri="{FF2B5EF4-FFF2-40B4-BE49-F238E27FC236}">
                <a16:creationId xmlns:a16="http://schemas.microsoft.com/office/drawing/2014/main" id="{22D9197D-F357-D742-5DBB-18F451A4712F}"/>
              </a:ext>
            </a:extLst>
          </p:cNvPr>
          <p:cNvSpPr txBox="1"/>
          <p:nvPr/>
        </p:nvSpPr>
        <p:spPr>
          <a:xfrm>
            <a:off x="996593" y="3955548"/>
            <a:ext cx="10664575" cy="2215991"/>
          </a:xfrm>
          <a:prstGeom prst="rect">
            <a:avLst/>
          </a:prstGeom>
          <a:noFill/>
        </p:spPr>
        <p:txBody>
          <a:bodyPr wrap="square">
            <a:spAutoFit/>
          </a:bodyPr>
          <a:lstStyle/>
          <a:p>
            <a:pPr>
              <a:buFont typeface="Arial" panose="020B0604020202020204" pitchFamily="34" charset="0"/>
              <a:buChar char="•"/>
            </a:pPr>
            <a:r>
              <a:rPr lang="en-US" sz="2000" b="1" dirty="0">
                <a:solidFill>
                  <a:srgbClr val="FF0000"/>
                </a:solidFill>
                <a:latin typeface="Georgia" panose="02040502050405020303" pitchFamily="18" charset="0"/>
                <a:cs typeface="Arial" panose="020B0604020202020204" pitchFamily="34" charset="0"/>
              </a:rPr>
              <a:t>Two immunocompromised adults who received investigational FMT developed invasive infections caused by extended-spectrum beta-lactamase (ESBL)-producing Escherichia coli (E.coli). One of the individuals died.</a:t>
            </a:r>
          </a:p>
          <a:p>
            <a:pPr algn="l">
              <a:buFont typeface="Arial" panose="020B0604020202020204" pitchFamily="34" charset="0"/>
              <a:buChar char="•"/>
            </a:pPr>
            <a:endParaRPr lang="hu-HU" sz="2000" b="1" dirty="0">
              <a:solidFill>
                <a:srgbClr val="FF0000"/>
              </a:solidFill>
              <a:latin typeface="Georgia" panose="02040502050405020303" pitchFamily="18" charset="0"/>
              <a:cs typeface="Arial" panose="020B0604020202020204" pitchFamily="34" charset="0"/>
            </a:endParaRPr>
          </a:p>
          <a:p>
            <a:pPr algn="l">
              <a:buFont typeface="Arial" panose="020B0604020202020204" pitchFamily="34" charset="0"/>
              <a:buChar char="•"/>
            </a:pPr>
            <a:r>
              <a:rPr lang="en-US" sz="2000" b="1" dirty="0">
                <a:solidFill>
                  <a:srgbClr val="FF0000"/>
                </a:solidFill>
                <a:latin typeface="Georgia" panose="02040502050405020303" pitchFamily="18" charset="0"/>
                <a:cs typeface="Arial" panose="020B0604020202020204" pitchFamily="34" charset="0"/>
              </a:rPr>
              <a:t>Donor screening </a:t>
            </a:r>
            <a:r>
              <a:rPr lang="en-US" b="0" i="0" dirty="0">
                <a:solidFill>
                  <a:srgbClr val="333333"/>
                </a:solidFill>
                <a:effectLst/>
                <a:latin typeface="Georgia" panose="02040502050405020303" pitchFamily="18" charset="0"/>
              </a:rPr>
              <a:t>with questions that specifically address risk factors for colonization with MDROs, and exclusion of individuals at higher risk of colonization with MDROs.</a:t>
            </a:r>
          </a:p>
          <a:p>
            <a:pPr algn="l">
              <a:buFont typeface="Arial" panose="020B0604020202020204" pitchFamily="34" charset="0"/>
              <a:buChar char="•"/>
            </a:pPr>
            <a:r>
              <a:rPr lang="en-US" sz="2000" b="1" dirty="0">
                <a:solidFill>
                  <a:srgbClr val="FF0000"/>
                </a:solidFill>
                <a:latin typeface="Georgia" panose="02040502050405020303" pitchFamily="18" charset="0"/>
                <a:cs typeface="Arial" panose="020B0604020202020204" pitchFamily="34" charset="0"/>
              </a:rPr>
              <a:t>MDRO testing of donor stool </a:t>
            </a:r>
            <a:r>
              <a:rPr lang="en-US" b="0" i="0" dirty="0">
                <a:solidFill>
                  <a:srgbClr val="333333"/>
                </a:solidFill>
                <a:effectLst/>
                <a:latin typeface="Georgia" panose="02040502050405020303" pitchFamily="18" charset="0"/>
              </a:rPr>
              <a:t>and exclusion of stool that tests positive for MDRO.</a:t>
            </a:r>
          </a:p>
        </p:txBody>
      </p:sp>
      <p:sp>
        <p:nvSpPr>
          <p:cNvPr id="9" name="Szövegdoboz 8">
            <a:extLst>
              <a:ext uri="{FF2B5EF4-FFF2-40B4-BE49-F238E27FC236}">
                <a16:creationId xmlns:a16="http://schemas.microsoft.com/office/drawing/2014/main" id="{54B3D618-2C53-80A1-A76A-E36C8BA97514}"/>
              </a:ext>
            </a:extLst>
          </p:cNvPr>
          <p:cNvSpPr txBox="1"/>
          <p:nvPr/>
        </p:nvSpPr>
        <p:spPr>
          <a:xfrm>
            <a:off x="213189" y="3059668"/>
            <a:ext cx="6097712" cy="369332"/>
          </a:xfrm>
          <a:prstGeom prst="rect">
            <a:avLst/>
          </a:prstGeom>
          <a:noFill/>
        </p:spPr>
        <p:txBody>
          <a:bodyPr wrap="square">
            <a:spAutoFit/>
          </a:bodyPr>
          <a:lstStyle/>
          <a:p>
            <a:r>
              <a:rPr lang="hu-HU" b="1" i="0" dirty="0" err="1">
                <a:solidFill>
                  <a:srgbClr val="333333"/>
                </a:solidFill>
                <a:effectLst/>
                <a:latin typeface="Georgia" panose="02040502050405020303" pitchFamily="18" charset="0"/>
              </a:rPr>
              <a:t>June</a:t>
            </a:r>
            <a:r>
              <a:rPr lang="hu-HU" b="1" i="0" dirty="0">
                <a:solidFill>
                  <a:srgbClr val="333333"/>
                </a:solidFill>
                <a:effectLst/>
                <a:latin typeface="Georgia" panose="02040502050405020303" pitchFamily="18" charset="0"/>
              </a:rPr>
              <a:t> 13, 2019</a:t>
            </a:r>
            <a:endParaRPr lang="hu-HU" dirty="0"/>
          </a:p>
        </p:txBody>
      </p:sp>
    </p:spTree>
    <p:extLst>
      <p:ext uri="{BB962C8B-B14F-4D97-AF65-F5344CB8AC3E}">
        <p14:creationId xmlns:p14="http://schemas.microsoft.com/office/powerpoint/2010/main" val="4098027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4" name="Rectangle 655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6" name="Rectangle 655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8" name="Rectangle 655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0" name="Rectangle 655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2" name="Rectangle 655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Rectangle 2">
            <a:extLst>
              <a:ext uri="{FF2B5EF4-FFF2-40B4-BE49-F238E27FC236}">
                <a16:creationId xmlns:a16="http://schemas.microsoft.com/office/drawing/2014/main" id="{C4D8E346-7198-7BCF-B29A-23EEEB1C9E62}"/>
              </a:ext>
            </a:extLst>
          </p:cNvPr>
          <p:cNvSpPr>
            <a:spLocks noGrp="1" noChangeArrowheads="1"/>
          </p:cNvSpPr>
          <p:nvPr>
            <p:ph type="title"/>
          </p:nvPr>
        </p:nvSpPr>
        <p:spPr>
          <a:xfrm>
            <a:off x="574157" y="292187"/>
            <a:ext cx="9895951" cy="1033669"/>
          </a:xfrm>
        </p:spPr>
        <p:txBody>
          <a:bodyPr>
            <a:normAutofit/>
          </a:bodyPr>
          <a:lstStyle/>
          <a:p>
            <a:r>
              <a:rPr lang="hu-HU" altLang="hu-HU" sz="4000" dirty="0" err="1">
                <a:solidFill>
                  <a:srgbClr val="FFFFFF"/>
                </a:solidFill>
              </a:rPr>
              <a:t>Faecalis</a:t>
            </a:r>
            <a:r>
              <a:rPr lang="hu-HU" altLang="hu-HU" sz="4000" dirty="0">
                <a:solidFill>
                  <a:srgbClr val="FFFFFF"/>
                </a:solidFill>
              </a:rPr>
              <a:t> </a:t>
            </a:r>
            <a:r>
              <a:rPr lang="hu-HU" altLang="hu-HU" sz="4000" dirty="0" err="1">
                <a:solidFill>
                  <a:srgbClr val="FFFFFF"/>
                </a:solidFill>
              </a:rPr>
              <a:t>mikrobióta</a:t>
            </a:r>
            <a:r>
              <a:rPr lang="hu-HU" altLang="hu-HU" sz="4000" dirty="0">
                <a:solidFill>
                  <a:srgbClr val="FFFFFF"/>
                </a:solidFill>
              </a:rPr>
              <a:t> transzplantáció (FMT)</a:t>
            </a:r>
          </a:p>
        </p:txBody>
      </p:sp>
      <p:sp>
        <p:nvSpPr>
          <p:cNvPr id="65539" name="Rectangle 3">
            <a:extLst>
              <a:ext uri="{FF2B5EF4-FFF2-40B4-BE49-F238E27FC236}">
                <a16:creationId xmlns:a16="http://schemas.microsoft.com/office/drawing/2014/main" id="{FB8FCC31-03B0-55E7-CE9A-8FCBBB9E35EB}"/>
              </a:ext>
            </a:extLst>
          </p:cNvPr>
          <p:cNvSpPr>
            <a:spLocks noGrp="1" noChangeArrowheads="1"/>
          </p:cNvSpPr>
          <p:nvPr>
            <p:ph type="body" idx="1"/>
          </p:nvPr>
        </p:nvSpPr>
        <p:spPr>
          <a:xfrm>
            <a:off x="486136" y="1775373"/>
            <a:ext cx="10781414" cy="4116276"/>
          </a:xfrm>
        </p:spPr>
        <p:txBody>
          <a:bodyPr anchor="ctr">
            <a:normAutofit lnSpcReduction="10000"/>
          </a:bodyPr>
          <a:lstStyle/>
          <a:p>
            <a:r>
              <a:rPr lang="hu-HU" altLang="hu-HU" sz="2400" dirty="0"/>
              <a:t>Nehézségek:</a:t>
            </a:r>
          </a:p>
          <a:p>
            <a:pPr lvl="1"/>
            <a:r>
              <a:rPr lang="hu-HU" altLang="hu-HU" dirty="0"/>
              <a:t>A donor szűrése</a:t>
            </a:r>
          </a:p>
          <a:p>
            <a:pPr lvl="2"/>
            <a:r>
              <a:rPr lang="hu-HU" altLang="hu-HU" sz="2400" dirty="0"/>
              <a:t>széklet (paraziták, </a:t>
            </a:r>
            <a:r>
              <a:rPr lang="hu-HU" altLang="hu-HU" sz="2400" i="1" dirty="0"/>
              <a:t>C. </a:t>
            </a:r>
            <a:r>
              <a:rPr lang="hu-HU" altLang="hu-HU" sz="2400" i="1" dirty="0" err="1"/>
              <a:t>difficile</a:t>
            </a:r>
            <a:r>
              <a:rPr lang="hu-HU" altLang="hu-HU" sz="2400" dirty="0"/>
              <a:t>, </a:t>
            </a:r>
            <a:r>
              <a:rPr lang="hu-HU" altLang="hu-HU" sz="2400" dirty="0" err="1"/>
              <a:t>enteropathogen</a:t>
            </a:r>
            <a:r>
              <a:rPr lang="hu-HU" altLang="hu-HU" sz="2400" dirty="0"/>
              <a:t> </a:t>
            </a:r>
            <a:r>
              <a:rPr lang="hu-HU" altLang="hu-HU" sz="2400" dirty="0" err="1"/>
              <a:t>bacteria</a:t>
            </a:r>
            <a:r>
              <a:rPr lang="hu-HU" altLang="hu-HU" sz="2400" dirty="0"/>
              <a:t>), vér (HIV, </a:t>
            </a:r>
            <a:r>
              <a:rPr lang="hu-HU" altLang="hu-HU" sz="2400" dirty="0" err="1"/>
              <a:t>humanT-cell</a:t>
            </a:r>
            <a:r>
              <a:rPr lang="hu-HU" altLang="hu-HU" sz="2400" dirty="0"/>
              <a:t> </a:t>
            </a:r>
            <a:r>
              <a:rPr lang="hu-HU" altLang="hu-HU" sz="2400" dirty="0" err="1"/>
              <a:t>lymphotropicus</a:t>
            </a:r>
            <a:r>
              <a:rPr lang="hu-HU" altLang="hu-HU" sz="2400" dirty="0"/>
              <a:t> </a:t>
            </a:r>
            <a:r>
              <a:rPr lang="hu-HU" altLang="hu-HU" sz="2400" dirty="0" err="1"/>
              <a:t>virus</a:t>
            </a:r>
            <a:r>
              <a:rPr lang="hu-HU" altLang="hu-HU" sz="2400" dirty="0"/>
              <a:t> 1 és 2 típus; hepatitis A, B, és C; CMV; </a:t>
            </a:r>
            <a:r>
              <a:rPr lang="hu-HU" altLang="hu-HU" sz="2400" dirty="0" err="1"/>
              <a:t>EBV;</a:t>
            </a:r>
            <a:r>
              <a:rPr lang="hu-HU" altLang="hu-HU" sz="2400" i="1" dirty="0" err="1"/>
              <a:t>Treponema</a:t>
            </a:r>
            <a:r>
              <a:rPr lang="hu-HU" altLang="hu-HU" sz="2400" i="1" dirty="0"/>
              <a:t> </a:t>
            </a:r>
            <a:r>
              <a:rPr lang="hu-HU" altLang="hu-HU" sz="2400" i="1" dirty="0" err="1"/>
              <a:t>pallidum</a:t>
            </a:r>
            <a:r>
              <a:rPr lang="hu-HU" altLang="hu-HU" sz="2400" dirty="0"/>
              <a:t>; </a:t>
            </a:r>
            <a:r>
              <a:rPr lang="hu-HU" altLang="hu-HU" sz="2400" i="1" dirty="0" err="1"/>
              <a:t>Strongyloides</a:t>
            </a:r>
            <a:r>
              <a:rPr lang="hu-HU" altLang="hu-HU" sz="2400" i="1" dirty="0"/>
              <a:t> </a:t>
            </a:r>
            <a:r>
              <a:rPr lang="hu-HU" altLang="hu-HU" sz="2400" i="1" dirty="0" err="1"/>
              <a:t>stercoralis</a:t>
            </a:r>
            <a:r>
              <a:rPr lang="hu-HU" altLang="hu-HU" sz="2400" dirty="0"/>
              <a:t>; </a:t>
            </a:r>
            <a:r>
              <a:rPr lang="hu-HU" altLang="hu-HU" sz="2400" i="1" dirty="0" err="1"/>
              <a:t>Entamoeba</a:t>
            </a:r>
            <a:r>
              <a:rPr lang="hu-HU" altLang="hu-HU" sz="2400" i="1" dirty="0"/>
              <a:t> </a:t>
            </a:r>
            <a:r>
              <a:rPr lang="hu-HU" altLang="hu-HU" sz="2400" i="1" dirty="0" err="1"/>
              <a:t>histolytica</a:t>
            </a:r>
            <a:r>
              <a:rPr lang="hu-HU" altLang="hu-HU" sz="2400" i="1" dirty="0"/>
              <a:t>), </a:t>
            </a:r>
            <a:r>
              <a:rPr lang="hu-HU" altLang="hu-HU" sz="2400" dirty="0"/>
              <a:t>antibiotikum rezisztencia</a:t>
            </a:r>
          </a:p>
          <a:p>
            <a:pPr lvl="1"/>
            <a:r>
              <a:rPr lang="hu-HU" altLang="hu-HU" dirty="0"/>
              <a:t>„mindegyik </a:t>
            </a:r>
            <a:r>
              <a:rPr lang="hu-HU" altLang="hu-HU" dirty="0" err="1"/>
              <a:t>mikrobiom</a:t>
            </a:r>
            <a:r>
              <a:rPr lang="hu-HU" altLang="hu-HU" dirty="0"/>
              <a:t> saját személyiséggel rendelkezik”</a:t>
            </a:r>
          </a:p>
          <a:p>
            <a:r>
              <a:rPr lang="hu-HU" altLang="hu-HU" sz="2400" dirty="0"/>
              <a:t>A jövő: </a:t>
            </a:r>
          </a:p>
          <a:p>
            <a:pPr lvl="1"/>
            <a:r>
              <a:rPr lang="hu-HU" altLang="hu-HU" dirty="0"/>
              <a:t>Új indikációk (IBD, diabetes, </a:t>
            </a:r>
            <a:r>
              <a:rPr lang="hu-HU" altLang="hu-HU" dirty="0" err="1"/>
              <a:t>obezitás</a:t>
            </a:r>
            <a:r>
              <a:rPr lang="hu-HU" altLang="hu-HU" dirty="0"/>
              <a:t>)</a:t>
            </a:r>
          </a:p>
          <a:p>
            <a:pPr lvl="1"/>
            <a:r>
              <a:rPr lang="hu-HU" altLang="hu-HU" dirty="0"/>
              <a:t>Feldolgozott, szűrt, fagyasztott és potenciálisan tenyésztett?</a:t>
            </a:r>
          </a:p>
          <a:p>
            <a:pPr lvl="1"/>
            <a:r>
              <a:rPr lang="hu-HU" altLang="hu-HU" dirty="0"/>
              <a:t>Optimális beviteli mód</a:t>
            </a:r>
          </a:p>
        </p:txBody>
      </p:sp>
      <p:sp>
        <p:nvSpPr>
          <p:cNvPr id="2" name="Text Box 4">
            <a:extLst>
              <a:ext uri="{FF2B5EF4-FFF2-40B4-BE49-F238E27FC236}">
                <a16:creationId xmlns:a16="http://schemas.microsoft.com/office/drawing/2014/main" id="{1FAE428E-0AB8-C49B-B613-6A14B98598C4}"/>
              </a:ext>
            </a:extLst>
          </p:cNvPr>
          <p:cNvSpPr txBox="1">
            <a:spLocks noChangeArrowheads="1"/>
          </p:cNvSpPr>
          <p:nvPr/>
        </p:nvSpPr>
        <p:spPr bwMode="auto">
          <a:xfrm>
            <a:off x="367506" y="6411062"/>
            <a:ext cx="7380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sz="1400" dirty="0" err="1"/>
              <a:t>Borody</a:t>
            </a:r>
            <a:r>
              <a:rPr lang="hu-HU" altLang="hu-HU" sz="1400" dirty="0"/>
              <a:t> TJ </a:t>
            </a:r>
            <a:r>
              <a:rPr lang="hu-HU" altLang="hu-HU" sz="1400" dirty="0" err="1"/>
              <a:t>et</a:t>
            </a:r>
            <a:r>
              <a:rPr lang="hu-HU" altLang="hu-HU" sz="1400" dirty="0"/>
              <a:t> </a:t>
            </a:r>
            <a:r>
              <a:rPr lang="hu-HU" altLang="hu-HU" sz="1400" dirty="0" err="1"/>
              <a:t>al</a:t>
            </a:r>
            <a:r>
              <a:rPr lang="hu-HU" altLang="hu-HU" sz="1400" dirty="0"/>
              <a:t>. </a:t>
            </a:r>
            <a:r>
              <a:rPr lang="hu-HU" altLang="hu-HU" sz="1400" dirty="0" err="1"/>
              <a:t>Curr</a:t>
            </a:r>
            <a:r>
              <a:rPr lang="hu-HU" altLang="hu-HU" sz="1400" dirty="0"/>
              <a:t> </a:t>
            </a:r>
            <a:r>
              <a:rPr lang="hu-HU" altLang="hu-HU" sz="1400" dirty="0" err="1"/>
              <a:t>Opin</a:t>
            </a:r>
            <a:r>
              <a:rPr lang="hu-HU" altLang="hu-HU" sz="1400" dirty="0"/>
              <a:t> </a:t>
            </a:r>
            <a:r>
              <a:rPr lang="hu-HU" altLang="hu-HU" sz="1400" dirty="0" err="1"/>
              <a:t>Gastroenterol</a:t>
            </a:r>
            <a:r>
              <a:rPr lang="hu-HU" altLang="hu-HU" sz="1400" dirty="0"/>
              <a:t>. 2014 Jan;30(1):97-105. </a:t>
            </a:r>
          </a:p>
        </p:txBody>
      </p:sp>
      <p:pic>
        <p:nvPicPr>
          <p:cNvPr id="3" name="Picture 8">
            <a:extLst>
              <a:ext uri="{FF2B5EF4-FFF2-40B4-BE49-F238E27FC236}">
                <a16:creationId xmlns:a16="http://schemas.microsoft.com/office/drawing/2014/main" id="{DA4250EA-F01A-0211-AE86-24E9070BF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3" t="15387" r="41887" b="5859"/>
          <a:stretch>
            <a:fillRect/>
          </a:stretch>
        </p:blipFill>
        <p:spPr bwMode="auto">
          <a:xfrm>
            <a:off x="9930810" y="4518686"/>
            <a:ext cx="2133600" cy="219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1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583E32B0-AE14-8623-C5FB-F4301968D05B}"/>
              </a:ext>
            </a:extLst>
          </p:cNvPr>
          <p:cNvPicPr>
            <a:picLocks noChangeAspect="1"/>
          </p:cNvPicPr>
          <p:nvPr/>
        </p:nvPicPr>
        <p:blipFill>
          <a:blip r:embed="rId2"/>
          <a:stretch>
            <a:fillRect/>
          </a:stretch>
        </p:blipFill>
        <p:spPr>
          <a:xfrm>
            <a:off x="7001444" y="926309"/>
            <a:ext cx="5012755" cy="5026346"/>
          </a:xfrm>
          <a:prstGeom prst="rect">
            <a:avLst/>
          </a:prstGeom>
        </p:spPr>
      </p:pic>
      <p:pic>
        <p:nvPicPr>
          <p:cNvPr id="3" name="Kép 2">
            <a:extLst>
              <a:ext uri="{FF2B5EF4-FFF2-40B4-BE49-F238E27FC236}">
                <a16:creationId xmlns:a16="http://schemas.microsoft.com/office/drawing/2014/main" id="{D8EC4529-A373-97B2-5669-8F6F66C76108}"/>
              </a:ext>
            </a:extLst>
          </p:cNvPr>
          <p:cNvPicPr>
            <a:picLocks noChangeAspect="1"/>
          </p:cNvPicPr>
          <p:nvPr/>
        </p:nvPicPr>
        <p:blipFill>
          <a:blip r:embed="rId3"/>
          <a:stretch>
            <a:fillRect/>
          </a:stretch>
        </p:blipFill>
        <p:spPr>
          <a:xfrm>
            <a:off x="177801" y="3005633"/>
            <a:ext cx="6610707" cy="3245562"/>
          </a:xfrm>
          <a:prstGeom prst="rect">
            <a:avLst/>
          </a:prstGeom>
        </p:spPr>
      </p:pic>
      <p:sp>
        <p:nvSpPr>
          <p:cNvPr id="4" name="Szövegdoboz 3">
            <a:extLst>
              <a:ext uri="{FF2B5EF4-FFF2-40B4-BE49-F238E27FC236}">
                <a16:creationId xmlns:a16="http://schemas.microsoft.com/office/drawing/2014/main" id="{38CCBE99-2B0B-9E01-F859-8F38617BE0A6}"/>
              </a:ext>
            </a:extLst>
          </p:cNvPr>
          <p:cNvSpPr txBox="1"/>
          <p:nvPr/>
        </p:nvSpPr>
        <p:spPr>
          <a:xfrm>
            <a:off x="1257301" y="2454234"/>
            <a:ext cx="6096000" cy="369332"/>
          </a:xfrm>
          <a:prstGeom prst="rect">
            <a:avLst/>
          </a:prstGeom>
          <a:noFill/>
        </p:spPr>
        <p:txBody>
          <a:bodyPr wrap="square">
            <a:spAutoFit/>
          </a:bodyPr>
          <a:lstStyle/>
          <a:p>
            <a:r>
              <a:rPr lang="hu-HU" dirty="0"/>
              <a:t>7 nap </a:t>
            </a:r>
            <a:r>
              <a:rPr lang="hu-HU" dirty="0" err="1"/>
              <a:t>ciprofloxacin</a:t>
            </a:r>
            <a:r>
              <a:rPr lang="hu-HU" dirty="0"/>
              <a:t> és </a:t>
            </a:r>
            <a:r>
              <a:rPr lang="hu-HU" dirty="0" err="1"/>
              <a:t>metronidazol</a:t>
            </a:r>
            <a:endParaRPr lang="hu-HU" dirty="0"/>
          </a:p>
        </p:txBody>
      </p:sp>
      <p:pic>
        <p:nvPicPr>
          <p:cNvPr id="8" name="Kép 7">
            <a:extLst>
              <a:ext uri="{FF2B5EF4-FFF2-40B4-BE49-F238E27FC236}">
                <a16:creationId xmlns:a16="http://schemas.microsoft.com/office/drawing/2014/main" id="{88B8C35D-04DF-E369-E354-94C7BE73C88C}"/>
              </a:ext>
            </a:extLst>
          </p:cNvPr>
          <p:cNvPicPr>
            <a:picLocks noChangeAspect="1"/>
          </p:cNvPicPr>
          <p:nvPr/>
        </p:nvPicPr>
        <p:blipFill>
          <a:blip r:embed="rId4"/>
          <a:stretch>
            <a:fillRect/>
          </a:stretch>
        </p:blipFill>
        <p:spPr>
          <a:xfrm>
            <a:off x="177801" y="215652"/>
            <a:ext cx="6610707" cy="1621923"/>
          </a:xfrm>
          <a:prstGeom prst="rect">
            <a:avLst/>
          </a:prstGeom>
        </p:spPr>
      </p:pic>
      <p:sp>
        <p:nvSpPr>
          <p:cNvPr id="9" name="Szövegdoboz 8">
            <a:extLst>
              <a:ext uri="{FF2B5EF4-FFF2-40B4-BE49-F238E27FC236}">
                <a16:creationId xmlns:a16="http://schemas.microsoft.com/office/drawing/2014/main" id="{5E66CBA5-AE30-F812-F1DF-1D9EA87DDBED}"/>
              </a:ext>
            </a:extLst>
          </p:cNvPr>
          <p:cNvSpPr txBox="1"/>
          <p:nvPr/>
        </p:nvSpPr>
        <p:spPr>
          <a:xfrm>
            <a:off x="5772611" y="6334571"/>
            <a:ext cx="6097656" cy="307777"/>
          </a:xfrm>
          <a:prstGeom prst="rect">
            <a:avLst/>
          </a:prstGeom>
          <a:noFill/>
        </p:spPr>
        <p:txBody>
          <a:bodyPr wrap="square">
            <a:spAutoFit/>
          </a:bodyPr>
          <a:lstStyle/>
          <a:p>
            <a:pPr algn="r"/>
            <a:r>
              <a:rPr lang="hu-HU" sz="1400" dirty="0" err="1"/>
              <a:t>Suez</a:t>
            </a:r>
            <a:r>
              <a:rPr lang="hu-HU" sz="1400" dirty="0"/>
              <a:t> J, </a:t>
            </a:r>
            <a:r>
              <a:rPr lang="hu-HU" sz="1400" dirty="0" err="1"/>
              <a:t>et</a:t>
            </a:r>
            <a:r>
              <a:rPr lang="hu-HU" sz="1400" dirty="0"/>
              <a:t> </a:t>
            </a:r>
            <a:r>
              <a:rPr lang="hu-HU" sz="1400" dirty="0" err="1"/>
              <a:t>al</a:t>
            </a:r>
            <a:r>
              <a:rPr lang="hu-HU" sz="1400" dirty="0"/>
              <a:t>.. </a:t>
            </a:r>
            <a:r>
              <a:rPr lang="hu-HU" sz="1400" dirty="0" err="1"/>
              <a:t>Cell</a:t>
            </a:r>
            <a:r>
              <a:rPr lang="hu-HU" sz="1400" dirty="0"/>
              <a:t>. 2018;174 (6):1406–23 e16. </a:t>
            </a:r>
          </a:p>
        </p:txBody>
      </p:sp>
    </p:spTree>
    <p:extLst>
      <p:ext uri="{BB962C8B-B14F-4D97-AF65-F5344CB8AC3E}">
        <p14:creationId xmlns:p14="http://schemas.microsoft.com/office/powerpoint/2010/main" val="249916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92FC6930-376E-4BF1-4027-666AF0BE7651}"/>
              </a:ext>
            </a:extLst>
          </p:cNvPr>
          <p:cNvPicPr>
            <a:picLocks noChangeAspect="1"/>
          </p:cNvPicPr>
          <p:nvPr/>
        </p:nvPicPr>
        <p:blipFill rotWithShape="1">
          <a:blip r:embed="rId2"/>
          <a:srcRect l="1333" t="10370" r="33917" b="6963"/>
          <a:stretch/>
        </p:blipFill>
        <p:spPr>
          <a:xfrm>
            <a:off x="1191801" y="77514"/>
            <a:ext cx="9305304" cy="6682574"/>
          </a:xfrm>
          <a:prstGeom prst="rect">
            <a:avLst/>
          </a:prstGeom>
        </p:spPr>
      </p:pic>
      <p:sp>
        <p:nvSpPr>
          <p:cNvPr id="2" name="Szövegdoboz 1">
            <a:extLst>
              <a:ext uri="{FF2B5EF4-FFF2-40B4-BE49-F238E27FC236}">
                <a16:creationId xmlns:a16="http://schemas.microsoft.com/office/drawing/2014/main" id="{50AC9AC2-D5F8-3CBC-E59F-D24130901FFB}"/>
              </a:ext>
            </a:extLst>
          </p:cNvPr>
          <p:cNvSpPr txBox="1"/>
          <p:nvPr/>
        </p:nvSpPr>
        <p:spPr>
          <a:xfrm>
            <a:off x="3452117" y="308225"/>
            <a:ext cx="8322067" cy="584775"/>
          </a:xfrm>
          <a:prstGeom prst="rect">
            <a:avLst/>
          </a:prstGeom>
          <a:solidFill>
            <a:srgbClr val="FFFFFF"/>
          </a:solidFill>
        </p:spPr>
        <p:txBody>
          <a:bodyPr wrap="square" rtlCol="0">
            <a:spAutoFit/>
          </a:bodyPr>
          <a:lstStyle/>
          <a:p>
            <a:r>
              <a:rPr lang="hu-HU" sz="3200" dirty="0"/>
              <a:t>Táplálással befolyásolható a </a:t>
            </a:r>
            <a:r>
              <a:rPr lang="hu-HU" sz="3200" dirty="0" err="1"/>
              <a:t>mikrobióta</a:t>
            </a:r>
            <a:r>
              <a:rPr lang="hu-HU" sz="3200" dirty="0"/>
              <a:t>? </a:t>
            </a:r>
          </a:p>
        </p:txBody>
      </p:sp>
    </p:spTree>
    <p:extLst>
      <p:ext uri="{BB962C8B-B14F-4D97-AF65-F5344CB8AC3E}">
        <p14:creationId xmlns:p14="http://schemas.microsoft.com/office/powerpoint/2010/main" val="312639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98C76286-6F70-54EB-EC9B-5EA74C62A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6" y="1989139"/>
            <a:ext cx="18891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6">
            <a:extLst>
              <a:ext uri="{FF2B5EF4-FFF2-40B4-BE49-F238E27FC236}">
                <a16:creationId xmlns:a16="http://schemas.microsoft.com/office/drawing/2014/main" id="{0AB8C7FD-0DCC-80E1-E5A5-4F9E76D86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5564"/>
            <a:ext cx="4284663" cy="680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4">
            <a:extLst>
              <a:ext uri="{FF2B5EF4-FFF2-40B4-BE49-F238E27FC236}">
                <a16:creationId xmlns:a16="http://schemas.microsoft.com/office/drawing/2014/main" id="{D32C89F5-C632-FC89-40AD-66F588D93E06}"/>
              </a:ext>
            </a:extLst>
          </p:cNvPr>
          <p:cNvSpPr>
            <a:spLocks noGrp="1" noChangeArrowheads="1"/>
          </p:cNvSpPr>
          <p:nvPr>
            <p:ph type="title"/>
          </p:nvPr>
        </p:nvSpPr>
        <p:spPr>
          <a:xfrm>
            <a:off x="6717224" y="341313"/>
            <a:ext cx="5487096" cy="1143000"/>
          </a:xfrm>
        </p:spPr>
        <p:txBody>
          <a:bodyPr>
            <a:normAutofit fontScale="90000"/>
          </a:bodyPr>
          <a:lstStyle/>
          <a:p>
            <a:pPr eaLnBrk="1" hangingPunct="1"/>
            <a:r>
              <a:rPr lang="hu-HU" altLang="hu-HU" sz="2800" dirty="0"/>
              <a:t>Az étrend gyorsan és reprodukálhatóan változtatja meg a humán bél </a:t>
            </a:r>
            <a:r>
              <a:rPr lang="hu-HU" altLang="hu-HU" sz="2800" dirty="0" err="1"/>
              <a:t>mikrobiomot</a:t>
            </a:r>
            <a:endParaRPr lang="hu-HU" altLang="hu-HU" sz="2800" dirty="0"/>
          </a:p>
        </p:txBody>
      </p:sp>
      <p:sp>
        <p:nvSpPr>
          <p:cNvPr id="230411" name="Rectangle 11">
            <a:extLst>
              <a:ext uri="{FF2B5EF4-FFF2-40B4-BE49-F238E27FC236}">
                <a16:creationId xmlns:a16="http://schemas.microsoft.com/office/drawing/2014/main" id="{BA56E8D1-5026-8973-CF1D-8FF25C53E39B}"/>
              </a:ext>
            </a:extLst>
          </p:cNvPr>
          <p:cNvSpPr>
            <a:spLocks noGrp="1" noChangeArrowheads="1"/>
          </p:cNvSpPr>
          <p:nvPr>
            <p:ph type="body" sz="half" idx="2"/>
          </p:nvPr>
        </p:nvSpPr>
        <p:spPr>
          <a:xfrm>
            <a:off x="6654177" y="1989138"/>
            <a:ext cx="4824412" cy="4176712"/>
          </a:xfrm>
          <a:solidFill>
            <a:schemeClr val="bg1"/>
          </a:solidFill>
        </p:spPr>
        <p:txBody>
          <a:bodyPr/>
          <a:lstStyle/>
          <a:p>
            <a:pPr eaLnBrk="1" hangingPunct="1"/>
            <a:r>
              <a:rPr lang="hu-HU" altLang="hu-HU" sz="2400" dirty="0"/>
              <a:t>Azon alanyok testsúlya, akik növényi étrenden voltak változatlan maradt, de az állati étrenden lévőké a 3. napra szignifikánsan csökkent </a:t>
            </a:r>
            <a:r>
              <a:rPr lang="hu-HU" altLang="hu-HU" sz="1600" dirty="0"/>
              <a:t>(</a:t>
            </a:r>
            <a:r>
              <a:rPr lang="hu-HU" altLang="hu-HU" sz="1600" dirty="0" err="1"/>
              <a:t>Firmicutes</a:t>
            </a:r>
            <a:r>
              <a:rPr lang="hu-HU" altLang="hu-HU" sz="1600" dirty="0"/>
              <a:t>↓- növényi </a:t>
            </a:r>
            <a:r>
              <a:rPr lang="hu-HU" altLang="hu-HU" sz="1600" dirty="0" err="1"/>
              <a:t>poliszacharidok</a:t>
            </a:r>
            <a:r>
              <a:rPr lang="hu-HU" altLang="hu-HU" sz="1600" dirty="0"/>
              <a:t> </a:t>
            </a:r>
            <a:r>
              <a:rPr lang="hu-HU" altLang="hu-HU" sz="1600" dirty="0" err="1"/>
              <a:t>metab</a:t>
            </a:r>
            <a:r>
              <a:rPr lang="hu-HU" altLang="hu-HU" sz="1600" dirty="0"/>
              <a:t>.)</a:t>
            </a:r>
            <a:endParaRPr lang="hu-HU" altLang="hu-HU" sz="2400" dirty="0"/>
          </a:p>
          <a:p>
            <a:pPr eaLnBrk="1" hangingPunct="1">
              <a:buFontTx/>
              <a:buNone/>
            </a:pPr>
            <a:r>
              <a:rPr lang="hu-HU" altLang="hu-HU" sz="1400" dirty="0"/>
              <a:t>       (q&lt;0.05, </a:t>
            </a:r>
            <a:r>
              <a:rPr lang="hu-HU" altLang="hu-HU" sz="1400" dirty="0" err="1"/>
              <a:t>Bonferroni-corrected</a:t>
            </a:r>
            <a:r>
              <a:rPr lang="hu-HU" altLang="hu-HU" sz="1400" dirty="0"/>
              <a:t> Mann-Whitney U test)</a:t>
            </a:r>
          </a:p>
          <a:p>
            <a:pPr eaLnBrk="1" hangingPunct="1">
              <a:buFontTx/>
              <a:buNone/>
            </a:pPr>
            <a:endParaRPr lang="hu-HU" altLang="hu-HU" sz="1400" dirty="0"/>
          </a:p>
          <a:p>
            <a:pPr eaLnBrk="1" hangingPunct="1"/>
            <a:r>
              <a:rPr lang="hu-HU" altLang="hu-HU" sz="2400" dirty="0"/>
              <a:t>A kalóriabevitel a növényi- és állati étrend esetén egyezett (1,695±172 kcal and 1,777±221 kcal; p=0.44)</a:t>
            </a:r>
          </a:p>
        </p:txBody>
      </p:sp>
      <p:sp>
        <p:nvSpPr>
          <p:cNvPr id="29703" name="AutoShape 13" descr="Nature">
            <a:extLst>
              <a:ext uri="{FF2B5EF4-FFF2-40B4-BE49-F238E27FC236}">
                <a16:creationId xmlns:a16="http://schemas.microsoft.com/office/drawing/2014/main" id="{B0CA3A9A-C5F1-1BE3-5F8C-E99EEBD0CF8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u-HU" altLang="hu-HU" sz="1800"/>
          </a:p>
        </p:txBody>
      </p:sp>
      <p:sp>
        <p:nvSpPr>
          <p:cNvPr id="29704" name="AutoShape 15" descr="Nature">
            <a:extLst>
              <a:ext uri="{FF2B5EF4-FFF2-40B4-BE49-F238E27FC236}">
                <a16:creationId xmlns:a16="http://schemas.microsoft.com/office/drawing/2014/main" id="{B1214C9A-6440-F42D-D442-5ABDDCA415A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u-HU" altLang="hu-HU" sz="1800"/>
          </a:p>
        </p:txBody>
      </p:sp>
      <p:sp>
        <p:nvSpPr>
          <p:cNvPr id="29705" name="AutoShape 17" descr="Nature">
            <a:extLst>
              <a:ext uri="{FF2B5EF4-FFF2-40B4-BE49-F238E27FC236}">
                <a16:creationId xmlns:a16="http://schemas.microsoft.com/office/drawing/2014/main" id="{EEAD9086-CAD1-221E-7EFE-B89B7C2004E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u-HU" altLang="hu-HU" sz="1800"/>
          </a:p>
        </p:txBody>
      </p:sp>
      <p:sp>
        <p:nvSpPr>
          <p:cNvPr id="2" name="Téglalap 1">
            <a:extLst>
              <a:ext uri="{FF2B5EF4-FFF2-40B4-BE49-F238E27FC236}">
                <a16:creationId xmlns:a16="http://schemas.microsoft.com/office/drawing/2014/main" id="{A49225B9-9E79-0E95-73E4-D1C696E1578A}"/>
              </a:ext>
            </a:extLst>
          </p:cNvPr>
          <p:cNvSpPr/>
          <p:nvPr/>
        </p:nvSpPr>
        <p:spPr>
          <a:xfrm>
            <a:off x="1315092" y="5332288"/>
            <a:ext cx="4511035" cy="15257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a:extLst>
              <a:ext uri="{FF2B5EF4-FFF2-40B4-BE49-F238E27FC236}">
                <a16:creationId xmlns:a16="http://schemas.microsoft.com/office/drawing/2014/main" id="{5E4F335A-9954-780E-BF44-89E8011C42C4}"/>
              </a:ext>
            </a:extLst>
          </p:cNvPr>
          <p:cNvSpPr txBox="1"/>
          <p:nvPr/>
        </p:nvSpPr>
        <p:spPr>
          <a:xfrm>
            <a:off x="5510711" y="6404462"/>
            <a:ext cx="6097712" cy="307777"/>
          </a:xfrm>
          <a:prstGeom prst="rect">
            <a:avLst/>
          </a:prstGeom>
          <a:noFill/>
        </p:spPr>
        <p:txBody>
          <a:bodyPr wrap="square">
            <a:spAutoFit/>
          </a:bodyPr>
          <a:lstStyle/>
          <a:p>
            <a:pPr algn="r"/>
            <a:r>
              <a:rPr lang="hu-HU" sz="1400" b="0" i="0" dirty="0">
                <a:effectLst/>
                <a:latin typeface="BlinkMacSystemFont"/>
              </a:rPr>
              <a:t>David LA </a:t>
            </a:r>
            <a:r>
              <a:rPr lang="hu-HU" sz="1400" b="0" i="0" dirty="0" err="1">
                <a:effectLst/>
                <a:latin typeface="BlinkMacSystemFont"/>
              </a:rPr>
              <a:t>et</a:t>
            </a:r>
            <a:r>
              <a:rPr lang="hu-HU" sz="1400" b="0" i="0" dirty="0">
                <a:effectLst/>
                <a:latin typeface="BlinkMacSystemFont"/>
              </a:rPr>
              <a:t> </a:t>
            </a:r>
            <a:r>
              <a:rPr lang="hu-HU" sz="1400" b="0" i="0" dirty="0" err="1">
                <a:effectLst/>
                <a:latin typeface="BlinkMacSystemFont"/>
              </a:rPr>
              <a:t>al</a:t>
            </a:r>
            <a:r>
              <a:rPr lang="hu-HU" sz="1400" b="0" i="0" dirty="0">
                <a:effectLst/>
                <a:latin typeface="BlinkMacSystemFont"/>
              </a:rPr>
              <a:t>. </a:t>
            </a:r>
            <a:r>
              <a:rPr lang="hu-HU" sz="1400" b="1" i="0" dirty="0" err="1">
                <a:effectLst/>
                <a:latin typeface="BlinkMacSystemFont"/>
              </a:rPr>
              <a:t>Nature</a:t>
            </a:r>
            <a:r>
              <a:rPr lang="hu-HU" sz="1400" b="0" i="0" dirty="0">
                <a:effectLst/>
                <a:latin typeface="BlinkMacSystemFont"/>
              </a:rPr>
              <a:t> 2014 Jan 23;505(7484):559-63.</a:t>
            </a:r>
            <a:endParaRPr lang="hu-HU" sz="1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30411"/>
                                        </p:tgtEl>
                                      </p:cBhvr>
                                    </p:animEffect>
                                    <p:set>
                                      <p:cBhvr>
                                        <p:cTn id="7" dur="1" fill="hold">
                                          <p:stCondLst>
                                            <p:cond delay="499"/>
                                          </p:stCondLst>
                                        </p:cTn>
                                        <p:tgtEl>
                                          <p:spTgt spid="2304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4FEECB00-0F0D-387D-D15D-E4F5A544A8B6}"/>
              </a:ext>
            </a:extLst>
          </p:cNvPr>
          <p:cNvSpPr>
            <a:spLocks noGrp="1"/>
          </p:cNvSpPr>
          <p:nvPr>
            <p:ph type="title"/>
          </p:nvPr>
        </p:nvSpPr>
        <p:spPr>
          <a:xfrm>
            <a:off x="195211" y="211246"/>
            <a:ext cx="5856717" cy="1325563"/>
          </a:xfrm>
          <a:solidFill>
            <a:schemeClr val="tx2"/>
          </a:solidFill>
        </p:spPr>
        <p:txBody>
          <a:bodyPr>
            <a:normAutofit/>
          </a:bodyPr>
          <a:lstStyle/>
          <a:p>
            <a:r>
              <a:rPr lang="hu-HU" sz="3200" dirty="0" err="1">
                <a:solidFill>
                  <a:schemeClr val="bg1"/>
                </a:solidFill>
              </a:rPr>
              <a:t>Enterotípus</a:t>
            </a:r>
            <a:r>
              <a:rPr lang="hu-HU" sz="3200" dirty="0">
                <a:solidFill>
                  <a:schemeClr val="bg1"/>
                </a:solidFill>
              </a:rPr>
              <a:t> - depresszió - </a:t>
            </a:r>
            <a:r>
              <a:rPr lang="hu-HU" sz="3200" dirty="0" err="1">
                <a:solidFill>
                  <a:schemeClr val="bg1"/>
                </a:solidFill>
              </a:rPr>
              <a:t>obezitás</a:t>
            </a:r>
            <a:endParaRPr lang="hu-HU" sz="3200" dirty="0">
              <a:solidFill>
                <a:schemeClr val="bg1"/>
              </a:solidFill>
            </a:endParaRPr>
          </a:p>
        </p:txBody>
      </p:sp>
      <p:sp>
        <p:nvSpPr>
          <p:cNvPr id="17" name="Tartalom helye 16">
            <a:extLst>
              <a:ext uri="{FF2B5EF4-FFF2-40B4-BE49-F238E27FC236}">
                <a16:creationId xmlns:a16="http://schemas.microsoft.com/office/drawing/2014/main" id="{1D7D92BC-B006-B4E2-5034-58F364733857}"/>
              </a:ext>
            </a:extLst>
          </p:cNvPr>
          <p:cNvSpPr>
            <a:spLocks noGrp="1"/>
          </p:cNvSpPr>
          <p:nvPr>
            <p:ph sz="half" idx="1"/>
          </p:nvPr>
        </p:nvSpPr>
        <p:spPr>
          <a:xfrm>
            <a:off x="211093" y="1886083"/>
            <a:ext cx="6183618" cy="4351338"/>
          </a:xfrm>
        </p:spPr>
        <p:txBody>
          <a:bodyPr>
            <a:normAutofit/>
          </a:bodyPr>
          <a:lstStyle/>
          <a:p>
            <a:pPr marL="0" indent="0">
              <a:buNone/>
            </a:pPr>
            <a:r>
              <a:rPr lang="hu-HU" sz="2400" dirty="0"/>
              <a:t>Kis </a:t>
            </a:r>
            <a:r>
              <a:rPr lang="hu-HU" sz="2400" dirty="0" err="1"/>
              <a:t>mikrobialis</a:t>
            </a:r>
            <a:r>
              <a:rPr lang="hu-HU" sz="2400" dirty="0"/>
              <a:t> </a:t>
            </a:r>
            <a:r>
              <a:rPr lang="hu-HU" sz="2400" dirty="0" err="1"/>
              <a:t>denzitású</a:t>
            </a:r>
            <a:r>
              <a:rPr lang="hu-HU" sz="2400" dirty="0"/>
              <a:t> </a:t>
            </a:r>
            <a:r>
              <a:rPr lang="hu-HU" sz="2400" dirty="0" err="1"/>
              <a:t>Bacteroides</a:t>
            </a:r>
            <a:r>
              <a:rPr lang="hu-HU" sz="2400" dirty="0"/>
              <a:t> </a:t>
            </a:r>
            <a:r>
              <a:rPr lang="hu-HU" sz="2400" dirty="0" err="1"/>
              <a:t>enterotípus</a:t>
            </a:r>
            <a:r>
              <a:rPr lang="hu-HU" sz="2400" dirty="0"/>
              <a:t> 2 (Bact2) és a depresszió kapcsolata</a:t>
            </a:r>
          </a:p>
        </p:txBody>
      </p:sp>
      <p:sp>
        <p:nvSpPr>
          <p:cNvPr id="18" name="Tartalom helye 17">
            <a:extLst>
              <a:ext uri="{FF2B5EF4-FFF2-40B4-BE49-F238E27FC236}">
                <a16:creationId xmlns:a16="http://schemas.microsoft.com/office/drawing/2014/main" id="{D38E8FC5-3E51-8522-9DE4-5A3375679547}"/>
              </a:ext>
            </a:extLst>
          </p:cNvPr>
          <p:cNvSpPr>
            <a:spLocks noGrp="1"/>
          </p:cNvSpPr>
          <p:nvPr>
            <p:ph sz="half" idx="2"/>
          </p:nvPr>
        </p:nvSpPr>
        <p:spPr>
          <a:xfrm>
            <a:off x="6550331" y="467653"/>
            <a:ext cx="5305108" cy="4351338"/>
          </a:xfrm>
        </p:spPr>
        <p:txBody>
          <a:bodyPr>
            <a:normAutofit/>
          </a:bodyPr>
          <a:lstStyle/>
          <a:p>
            <a:pPr marL="0" indent="0">
              <a:buNone/>
            </a:pPr>
            <a:r>
              <a:rPr lang="hu-HU" sz="2400" dirty="0" err="1"/>
              <a:t>Obezitás</a:t>
            </a:r>
            <a:endParaRPr lang="hu-HU" sz="2400" dirty="0"/>
          </a:p>
          <a:p>
            <a:r>
              <a:rPr lang="hu-HU" sz="2400" dirty="0"/>
              <a:t>Jellemző az alacsony diverzitás, Bact2 magas szintje </a:t>
            </a:r>
          </a:p>
          <a:p>
            <a:r>
              <a:rPr lang="hu-HU" sz="2400" dirty="0"/>
              <a:t>Magas fehérjetartalmú, </a:t>
            </a:r>
            <a:r>
              <a:rPr lang="hu-HU" sz="2400" dirty="0" err="1"/>
              <a:t>hypokalóriás</a:t>
            </a:r>
            <a:r>
              <a:rPr lang="hu-HU" sz="2400" dirty="0"/>
              <a:t> diéta &gt; 10% testsúlyvesztés &gt; diverzitás nő Bact2 csökkent, </a:t>
            </a:r>
            <a:r>
              <a:rPr lang="hu-HU" sz="2400" dirty="0" err="1"/>
              <a:t>Bifidobacterales</a:t>
            </a:r>
            <a:r>
              <a:rPr lang="hu-HU" sz="2400" dirty="0"/>
              <a:t> nőtt</a:t>
            </a:r>
          </a:p>
        </p:txBody>
      </p:sp>
      <p:sp>
        <p:nvSpPr>
          <p:cNvPr id="12" name="Szövegdoboz 11">
            <a:extLst>
              <a:ext uri="{FF2B5EF4-FFF2-40B4-BE49-F238E27FC236}">
                <a16:creationId xmlns:a16="http://schemas.microsoft.com/office/drawing/2014/main" id="{562AB8BD-EFC3-21F0-C4B4-86C4B6A32200}"/>
              </a:ext>
            </a:extLst>
          </p:cNvPr>
          <p:cNvSpPr txBox="1"/>
          <p:nvPr/>
        </p:nvSpPr>
        <p:spPr>
          <a:xfrm>
            <a:off x="8763002" y="6475111"/>
            <a:ext cx="3131585" cy="307777"/>
          </a:xfrm>
          <a:prstGeom prst="rect">
            <a:avLst/>
          </a:prstGeom>
          <a:noFill/>
        </p:spPr>
        <p:txBody>
          <a:bodyPr wrap="square">
            <a:spAutoFit/>
          </a:bodyPr>
          <a:lstStyle/>
          <a:p>
            <a:r>
              <a:rPr lang="hu-HU" sz="1400" i="0" u="none" strike="noStrike" baseline="0" dirty="0" err="1">
                <a:latin typeface="URWPalladioL-Bold"/>
              </a:rPr>
              <a:t>Alili</a:t>
            </a:r>
            <a:r>
              <a:rPr lang="hu-HU" sz="1400" i="0" u="none" strike="noStrike" baseline="0" dirty="0">
                <a:latin typeface="URWPalladioL-Bold"/>
              </a:rPr>
              <a:t> R </a:t>
            </a:r>
            <a:r>
              <a:rPr lang="hu-HU" sz="1400" i="0" u="none" strike="noStrike" baseline="0" dirty="0" err="1">
                <a:latin typeface="URWPalladioL-Bold"/>
              </a:rPr>
              <a:t>et</a:t>
            </a:r>
            <a:r>
              <a:rPr lang="hu-HU" sz="1400" i="0" u="none" strike="noStrike" baseline="0" dirty="0">
                <a:latin typeface="URWPalladioL-Bold"/>
              </a:rPr>
              <a:t> </a:t>
            </a:r>
            <a:r>
              <a:rPr lang="hu-HU" sz="1400" i="0" u="none" strike="noStrike" baseline="0" dirty="0" err="1">
                <a:latin typeface="URWPalladioL-Bold"/>
              </a:rPr>
              <a:t>al</a:t>
            </a:r>
            <a:r>
              <a:rPr lang="hu-HU" sz="1400" i="0" u="none" strike="noStrike" baseline="0" dirty="0">
                <a:latin typeface="URWPalladioL-Bold"/>
              </a:rPr>
              <a:t>. </a:t>
            </a:r>
            <a:r>
              <a:rPr lang="es-ES" sz="1400" b="1" i="0" u="none" strike="noStrike" baseline="0" dirty="0">
                <a:latin typeface="URWPalladioL-Ital"/>
              </a:rPr>
              <a:t>Biomedicines</a:t>
            </a:r>
            <a:r>
              <a:rPr lang="es-ES" sz="1400" i="0" u="none" strike="noStrike" baseline="0" dirty="0">
                <a:latin typeface="URWPalladioL-Ital"/>
              </a:rPr>
              <a:t> </a:t>
            </a:r>
            <a:r>
              <a:rPr lang="es-ES" sz="1400" i="0" u="none" strike="noStrike" baseline="0" dirty="0">
                <a:latin typeface="URWPalladioL-Bold"/>
              </a:rPr>
              <a:t>2022</a:t>
            </a:r>
            <a:r>
              <a:rPr lang="es-ES" sz="1400" i="0" u="none" strike="noStrike" baseline="0" dirty="0">
                <a:latin typeface="URWPalladioL-Roma"/>
              </a:rPr>
              <a:t>, </a:t>
            </a:r>
            <a:r>
              <a:rPr lang="es-ES" sz="1400" i="0" u="none" strike="noStrike" baseline="0" dirty="0">
                <a:latin typeface="URWPalladioL-Ital"/>
              </a:rPr>
              <a:t>10</a:t>
            </a:r>
            <a:r>
              <a:rPr lang="es-ES" sz="1400" i="0" u="none" strike="noStrike" baseline="0" dirty="0">
                <a:latin typeface="URWPalladioL-Roma"/>
              </a:rPr>
              <a:t>, 16. </a:t>
            </a:r>
            <a:endParaRPr lang="hu-HU" sz="1400" dirty="0"/>
          </a:p>
        </p:txBody>
      </p:sp>
      <p:pic>
        <p:nvPicPr>
          <p:cNvPr id="20" name="Kép 19">
            <a:extLst>
              <a:ext uri="{FF2B5EF4-FFF2-40B4-BE49-F238E27FC236}">
                <a16:creationId xmlns:a16="http://schemas.microsoft.com/office/drawing/2014/main" id="{01F2CB33-9F3C-AC4A-00E7-87A1CBF346EC}"/>
              </a:ext>
            </a:extLst>
          </p:cNvPr>
          <p:cNvPicPr>
            <a:picLocks noChangeAspect="1"/>
          </p:cNvPicPr>
          <p:nvPr/>
        </p:nvPicPr>
        <p:blipFill>
          <a:blip r:embed="rId3"/>
          <a:stretch>
            <a:fillRect/>
          </a:stretch>
        </p:blipFill>
        <p:spPr>
          <a:xfrm>
            <a:off x="6200392" y="4118316"/>
            <a:ext cx="3131585" cy="2395106"/>
          </a:xfrm>
          <a:prstGeom prst="rect">
            <a:avLst/>
          </a:prstGeom>
        </p:spPr>
      </p:pic>
      <p:pic>
        <p:nvPicPr>
          <p:cNvPr id="22" name="Kép 21">
            <a:extLst>
              <a:ext uri="{FF2B5EF4-FFF2-40B4-BE49-F238E27FC236}">
                <a16:creationId xmlns:a16="http://schemas.microsoft.com/office/drawing/2014/main" id="{298BE6E9-0C53-80E4-E6FE-B18A50A32EB0}"/>
              </a:ext>
            </a:extLst>
          </p:cNvPr>
          <p:cNvPicPr>
            <a:picLocks noChangeAspect="1"/>
          </p:cNvPicPr>
          <p:nvPr/>
        </p:nvPicPr>
        <p:blipFill>
          <a:blip r:embed="rId4"/>
          <a:stretch>
            <a:fillRect/>
          </a:stretch>
        </p:blipFill>
        <p:spPr>
          <a:xfrm>
            <a:off x="9360167" y="3429000"/>
            <a:ext cx="2216144" cy="2861386"/>
          </a:xfrm>
          <a:prstGeom prst="rect">
            <a:avLst/>
          </a:prstGeom>
        </p:spPr>
      </p:pic>
      <p:pic>
        <p:nvPicPr>
          <p:cNvPr id="24" name="Kép 23">
            <a:extLst>
              <a:ext uri="{FF2B5EF4-FFF2-40B4-BE49-F238E27FC236}">
                <a16:creationId xmlns:a16="http://schemas.microsoft.com/office/drawing/2014/main" id="{5286DC0C-CF5F-7E32-31C9-0A5152340E13}"/>
              </a:ext>
            </a:extLst>
          </p:cNvPr>
          <p:cNvPicPr>
            <a:picLocks noChangeAspect="1"/>
          </p:cNvPicPr>
          <p:nvPr/>
        </p:nvPicPr>
        <p:blipFill>
          <a:blip r:embed="rId5"/>
          <a:stretch>
            <a:fillRect/>
          </a:stretch>
        </p:blipFill>
        <p:spPr>
          <a:xfrm>
            <a:off x="239283" y="3022162"/>
            <a:ext cx="5856717" cy="2692039"/>
          </a:xfrm>
          <a:prstGeom prst="rect">
            <a:avLst/>
          </a:prstGeom>
        </p:spPr>
      </p:pic>
      <p:sp>
        <p:nvSpPr>
          <p:cNvPr id="26" name="Szövegdoboz 25">
            <a:extLst>
              <a:ext uri="{FF2B5EF4-FFF2-40B4-BE49-F238E27FC236}">
                <a16:creationId xmlns:a16="http://schemas.microsoft.com/office/drawing/2014/main" id="{EB5E69A0-3100-14F2-20BB-C4B3F404148D}"/>
              </a:ext>
            </a:extLst>
          </p:cNvPr>
          <p:cNvSpPr txBox="1"/>
          <p:nvPr/>
        </p:nvSpPr>
        <p:spPr>
          <a:xfrm>
            <a:off x="198509" y="6493087"/>
            <a:ext cx="6097712" cy="307777"/>
          </a:xfrm>
          <a:prstGeom prst="rect">
            <a:avLst/>
          </a:prstGeom>
          <a:noFill/>
        </p:spPr>
        <p:txBody>
          <a:bodyPr wrap="square">
            <a:spAutoFit/>
          </a:bodyPr>
          <a:lstStyle/>
          <a:p>
            <a:r>
              <a:rPr lang="hu-HU" sz="1400" dirty="0" err="1"/>
              <a:t>Valles-Colomer</a:t>
            </a:r>
            <a:r>
              <a:rPr lang="hu-HU" sz="1400" dirty="0"/>
              <a:t> M </a:t>
            </a:r>
            <a:r>
              <a:rPr lang="hu-HU" sz="1400" dirty="0" err="1"/>
              <a:t>et</a:t>
            </a:r>
            <a:r>
              <a:rPr lang="hu-HU" sz="1400" dirty="0"/>
              <a:t> </a:t>
            </a:r>
            <a:r>
              <a:rPr lang="hu-HU" sz="1400" dirty="0" err="1"/>
              <a:t>al</a:t>
            </a:r>
            <a:r>
              <a:rPr lang="hu-HU" sz="1400" dirty="0"/>
              <a:t>. </a:t>
            </a:r>
            <a:r>
              <a:rPr lang="hu-HU" sz="1400" b="1" dirty="0" err="1"/>
              <a:t>Nature</a:t>
            </a:r>
            <a:r>
              <a:rPr lang="hu-HU" sz="1400" dirty="0"/>
              <a:t> </a:t>
            </a:r>
            <a:r>
              <a:rPr lang="hu-HU" sz="1400" dirty="0" err="1"/>
              <a:t>Microbiology</a:t>
            </a:r>
            <a:r>
              <a:rPr lang="hu-HU" sz="1400" dirty="0"/>
              <a:t> | VOL 4 | APRIL 2019 | 623–632</a:t>
            </a:r>
          </a:p>
        </p:txBody>
      </p:sp>
      <p:sp>
        <p:nvSpPr>
          <p:cNvPr id="28" name="Szövegdoboz 27">
            <a:extLst>
              <a:ext uri="{FF2B5EF4-FFF2-40B4-BE49-F238E27FC236}">
                <a16:creationId xmlns:a16="http://schemas.microsoft.com/office/drawing/2014/main" id="{4D68D8AA-EA3B-B391-2F69-9FA597886218}"/>
              </a:ext>
            </a:extLst>
          </p:cNvPr>
          <p:cNvSpPr txBox="1"/>
          <p:nvPr/>
        </p:nvSpPr>
        <p:spPr>
          <a:xfrm>
            <a:off x="314915" y="5937150"/>
            <a:ext cx="5676694" cy="523220"/>
          </a:xfrm>
          <a:prstGeom prst="rect">
            <a:avLst/>
          </a:prstGeom>
          <a:noFill/>
        </p:spPr>
        <p:txBody>
          <a:bodyPr wrap="square">
            <a:spAutoFit/>
          </a:bodyPr>
          <a:lstStyle/>
          <a:p>
            <a:r>
              <a:rPr lang="hu-HU" sz="1400" b="0" i="0" u="none" strike="noStrike" baseline="0" dirty="0" err="1">
                <a:latin typeface="Whitney-Book"/>
              </a:rPr>
              <a:t>enterotípusok</a:t>
            </a:r>
            <a:r>
              <a:rPr lang="hu-HU" sz="1400" b="0" i="0" u="none" strike="noStrike" baseline="0" dirty="0">
                <a:latin typeface="Whitney-Book"/>
              </a:rPr>
              <a:t> (B1, </a:t>
            </a:r>
            <a:r>
              <a:rPr lang="hu-HU" sz="1400" b="0" i="1" u="none" strike="noStrike" baseline="0" dirty="0" err="1">
                <a:latin typeface="Whitney-BookItalic"/>
              </a:rPr>
              <a:t>Bacteroides</a:t>
            </a:r>
            <a:r>
              <a:rPr lang="hu-HU" sz="1400" b="0" i="1" u="none" strike="noStrike" baseline="0" dirty="0">
                <a:latin typeface="Whitney-BookItalic"/>
              </a:rPr>
              <a:t> </a:t>
            </a:r>
            <a:r>
              <a:rPr lang="hu-HU" sz="1400" b="0" i="0" u="none" strike="noStrike" baseline="0" dirty="0" err="1">
                <a:latin typeface="Whitney-Book"/>
              </a:rPr>
              <a:t>enterotype</a:t>
            </a:r>
            <a:r>
              <a:rPr lang="hu-HU" sz="1400" b="0" i="0" u="none" strike="noStrike" baseline="0" dirty="0">
                <a:latin typeface="Whitney-Book"/>
              </a:rPr>
              <a:t> 1; B2, </a:t>
            </a:r>
            <a:r>
              <a:rPr lang="hu-HU" sz="1400" b="0" i="1" u="none" strike="noStrike" baseline="0" dirty="0" err="1">
                <a:latin typeface="Whitney-BookItalic"/>
              </a:rPr>
              <a:t>Bacteroides</a:t>
            </a:r>
            <a:r>
              <a:rPr lang="hu-HU" sz="1400" b="0" i="1" u="none" strike="noStrike" baseline="0" dirty="0">
                <a:latin typeface="Whitney-BookItalic"/>
              </a:rPr>
              <a:t> </a:t>
            </a:r>
            <a:r>
              <a:rPr lang="hu-HU" sz="1400" b="0" i="0" u="none" strike="noStrike" baseline="0" dirty="0" err="1">
                <a:latin typeface="Whitney-Book"/>
              </a:rPr>
              <a:t>enterotype</a:t>
            </a:r>
            <a:r>
              <a:rPr lang="hu-HU" sz="1400" b="0" i="0" u="none" strike="noStrike" baseline="0" dirty="0">
                <a:latin typeface="Whitney-Book"/>
              </a:rPr>
              <a:t> 2</a:t>
            </a:r>
            <a:r>
              <a:rPr lang="hu-HU" sz="1400" b="0" i="1" u="none" strike="noStrike" baseline="0" dirty="0">
                <a:latin typeface="Whitney-BookItalic"/>
              </a:rPr>
              <a:t>; </a:t>
            </a:r>
            <a:r>
              <a:rPr lang="hu-HU" sz="1400" b="0" i="0" u="none" strike="noStrike" baseline="0" dirty="0">
                <a:latin typeface="Whitney-Book"/>
              </a:rPr>
              <a:t>P, </a:t>
            </a:r>
            <a:r>
              <a:rPr lang="hu-HU" sz="1400" b="0" i="1" u="none" strike="noStrike" baseline="0" dirty="0" err="1">
                <a:latin typeface="Whitney-BookItalic"/>
              </a:rPr>
              <a:t>Prevotella</a:t>
            </a:r>
            <a:r>
              <a:rPr lang="hu-HU" sz="1400" b="0" i="1" u="none" strike="noStrike" baseline="0" dirty="0">
                <a:latin typeface="Whitney-BookItalic"/>
              </a:rPr>
              <a:t>; </a:t>
            </a:r>
            <a:r>
              <a:rPr lang="hu-HU" sz="1400" b="0" i="0" u="none" strike="noStrike" baseline="0" dirty="0">
                <a:latin typeface="Whitney-Book"/>
              </a:rPr>
              <a:t>R, </a:t>
            </a:r>
            <a:r>
              <a:rPr lang="hu-HU" sz="1400" b="0" i="0" u="none" strike="noStrike" baseline="0" dirty="0" err="1">
                <a:latin typeface="Whitney-Book"/>
              </a:rPr>
              <a:t>Ruminococcaceae</a:t>
            </a:r>
            <a:r>
              <a:rPr lang="hu-HU" sz="1400" b="0" i="0" u="none" strike="noStrike" baseline="0" dirty="0">
                <a:latin typeface="Whitney-Book"/>
              </a:rPr>
              <a:t>)</a:t>
            </a:r>
            <a:endParaRPr lang="hu-HU" sz="1400" dirty="0"/>
          </a:p>
        </p:txBody>
      </p:sp>
    </p:spTree>
    <p:extLst>
      <p:ext uri="{BB962C8B-B14F-4D97-AF65-F5344CB8AC3E}">
        <p14:creationId xmlns:p14="http://schemas.microsoft.com/office/powerpoint/2010/main" val="3583798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FCAD3764-1769-EBD6-359C-81D0D2A36AB0}"/>
              </a:ext>
            </a:extLst>
          </p:cNvPr>
          <p:cNvPicPr>
            <a:picLocks noChangeAspect="1"/>
          </p:cNvPicPr>
          <p:nvPr/>
        </p:nvPicPr>
        <p:blipFill>
          <a:blip r:embed="rId3"/>
          <a:stretch>
            <a:fillRect/>
          </a:stretch>
        </p:blipFill>
        <p:spPr>
          <a:xfrm>
            <a:off x="212646" y="393405"/>
            <a:ext cx="11775972" cy="6464595"/>
          </a:xfrm>
          <a:prstGeom prst="rect">
            <a:avLst/>
          </a:prstGeom>
        </p:spPr>
      </p:pic>
      <p:sp>
        <p:nvSpPr>
          <p:cNvPr id="12" name="Szövegdoboz 11">
            <a:extLst>
              <a:ext uri="{FF2B5EF4-FFF2-40B4-BE49-F238E27FC236}">
                <a16:creationId xmlns:a16="http://schemas.microsoft.com/office/drawing/2014/main" id="{452C79AD-ECB4-643E-01D5-E9B491E9D414}"/>
              </a:ext>
            </a:extLst>
          </p:cNvPr>
          <p:cNvSpPr txBox="1"/>
          <p:nvPr/>
        </p:nvSpPr>
        <p:spPr>
          <a:xfrm>
            <a:off x="212646" y="77237"/>
            <a:ext cx="7888265" cy="369332"/>
          </a:xfrm>
          <a:prstGeom prst="rect">
            <a:avLst/>
          </a:prstGeom>
          <a:noFill/>
        </p:spPr>
        <p:txBody>
          <a:bodyPr wrap="square">
            <a:spAutoFit/>
          </a:bodyPr>
          <a:lstStyle/>
          <a:p>
            <a:r>
              <a:rPr lang="hu-HU" sz="1800" b="0" i="0" u="none" strike="noStrike" baseline="0" dirty="0" err="1">
                <a:solidFill>
                  <a:srgbClr val="0069A6"/>
                </a:solidFill>
                <a:latin typeface="GraphikNaturel-Medium"/>
              </a:rPr>
              <a:t>Rateiner</a:t>
            </a:r>
            <a:r>
              <a:rPr lang="hu-HU" sz="1800" b="0" i="0" u="none" strike="noStrike" baseline="0" dirty="0">
                <a:solidFill>
                  <a:srgbClr val="0069A6"/>
                </a:solidFill>
                <a:latin typeface="GraphikNaturel-Medium"/>
              </a:rPr>
              <a:t> K </a:t>
            </a:r>
            <a:r>
              <a:rPr lang="hu-HU" sz="1800" b="0" i="0" u="none" strike="noStrike" baseline="0" dirty="0" err="1">
                <a:solidFill>
                  <a:srgbClr val="0069A6"/>
                </a:solidFill>
                <a:latin typeface="GraphikNaturel-Medium"/>
              </a:rPr>
              <a:t>et</a:t>
            </a:r>
            <a:r>
              <a:rPr lang="hu-HU" sz="1800" b="0" i="0" u="none" strike="noStrike" baseline="0" dirty="0">
                <a:solidFill>
                  <a:srgbClr val="0069A6"/>
                </a:solidFill>
                <a:latin typeface="GraphikNaturel-Medium"/>
              </a:rPr>
              <a:t> </a:t>
            </a:r>
            <a:r>
              <a:rPr lang="hu-HU" sz="1800" b="0" i="0" u="none" strike="noStrike" baseline="0" dirty="0" err="1">
                <a:solidFill>
                  <a:srgbClr val="0069A6"/>
                </a:solidFill>
                <a:latin typeface="GraphikNaturel-Medium"/>
              </a:rPr>
              <a:t>al</a:t>
            </a:r>
            <a:r>
              <a:rPr lang="hu-HU" sz="1800" b="0" i="0" u="none" strike="noStrike" baseline="0" dirty="0">
                <a:solidFill>
                  <a:srgbClr val="0069A6"/>
                </a:solidFill>
                <a:latin typeface="GraphikNaturel-Medium"/>
              </a:rPr>
              <a:t>. </a:t>
            </a:r>
            <a:r>
              <a:rPr lang="en-US" sz="1800" b="0" i="0" u="none" strike="noStrike" baseline="0" dirty="0">
                <a:solidFill>
                  <a:srgbClr val="0069A6"/>
                </a:solidFill>
                <a:latin typeface="GraphikNaturel-Medium"/>
              </a:rPr>
              <a:t>Nature Reviews Microbiology </a:t>
            </a:r>
            <a:r>
              <a:rPr lang="en-US" sz="1800" b="0" i="0" u="none" strike="noStrike" baseline="0" dirty="0">
                <a:solidFill>
                  <a:srgbClr val="000000"/>
                </a:solidFill>
                <a:latin typeface="GraphikNaturel-Medium"/>
              </a:rPr>
              <a:t>| Volume 22 | May 2024 | 291–308</a:t>
            </a:r>
            <a:endParaRPr lang="hu-HU" dirty="0"/>
          </a:p>
        </p:txBody>
      </p:sp>
      <p:pic>
        <p:nvPicPr>
          <p:cNvPr id="11266" name="Picture 2" descr="Nature Reviews Microbiology features our recent research paper - The  Beilhack Lab">
            <a:extLst>
              <a:ext uri="{FF2B5EF4-FFF2-40B4-BE49-F238E27FC236}">
                <a16:creationId xmlns:a16="http://schemas.microsoft.com/office/drawing/2014/main" id="{479013CB-24FC-5330-22E4-21B9FB6F1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4697" y="55970"/>
            <a:ext cx="1098698" cy="97607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0F50C0A0-F1DA-F5A5-B105-664510AF4288}"/>
              </a:ext>
            </a:extLst>
          </p:cNvPr>
          <p:cNvSpPr txBox="1"/>
          <p:nvPr/>
        </p:nvSpPr>
        <p:spPr>
          <a:xfrm>
            <a:off x="8100911" y="2870792"/>
            <a:ext cx="2134487" cy="338554"/>
          </a:xfrm>
          <a:prstGeom prst="rect">
            <a:avLst/>
          </a:prstGeom>
          <a:noFill/>
        </p:spPr>
        <p:txBody>
          <a:bodyPr wrap="square">
            <a:spAutoFit/>
          </a:bodyPr>
          <a:lstStyle/>
          <a:p>
            <a:r>
              <a:rPr lang="en-US" sz="1600" b="0" i="0" u="none" strike="noStrike" baseline="0" dirty="0" err="1">
                <a:latin typeface="HardingText-Regular"/>
              </a:rPr>
              <a:t>farnesoid</a:t>
            </a:r>
            <a:r>
              <a:rPr lang="en-US" sz="1600" b="0" i="0" u="none" strike="noStrike" baseline="0" dirty="0">
                <a:latin typeface="HardingText-Regular"/>
              </a:rPr>
              <a:t>-X receptor</a:t>
            </a:r>
            <a:endParaRPr lang="hu-HU" sz="1600" dirty="0"/>
          </a:p>
        </p:txBody>
      </p:sp>
      <p:sp>
        <p:nvSpPr>
          <p:cNvPr id="5" name="Szövegdoboz 4">
            <a:extLst>
              <a:ext uri="{FF2B5EF4-FFF2-40B4-BE49-F238E27FC236}">
                <a16:creationId xmlns:a16="http://schemas.microsoft.com/office/drawing/2014/main" id="{88591345-55BF-DC06-77CA-EF15B1274D35}"/>
              </a:ext>
            </a:extLst>
          </p:cNvPr>
          <p:cNvSpPr txBox="1"/>
          <p:nvPr/>
        </p:nvSpPr>
        <p:spPr>
          <a:xfrm>
            <a:off x="9793472" y="5686733"/>
            <a:ext cx="2309923" cy="307777"/>
          </a:xfrm>
          <a:prstGeom prst="rect">
            <a:avLst/>
          </a:prstGeom>
          <a:noFill/>
        </p:spPr>
        <p:txBody>
          <a:bodyPr wrap="square">
            <a:spAutoFit/>
          </a:bodyPr>
          <a:lstStyle/>
          <a:p>
            <a:r>
              <a:rPr lang="en-US" sz="1400" b="0" i="0" u="none" strike="noStrike" baseline="0" dirty="0">
                <a:latin typeface="HardingText-Regular"/>
              </a:rPr>
              <a:t>trimethylamine </a:t>
            </a:r>
            <a:r>
              <a:rPr lang="en-US" sz="1400" b="0" i="1" u="none" strike="noStrike" baseline="0" dirty="0">
                <a:latin typeface="HardingText-RegularItalic"/>
              </a:rPr>
              <a:t>N</a:t>
            </a:r>
            <a:r>
              <a:rPr lang="en-US" sz="1400" b="0" i="0" u="none" strike="noStrike" baseline="0" dirty="0">
                <a:latin typeface="HardingText-Regular"/>
              </a:rPr>
              <a:t>-oxide</a:t>
            </a:r>
            <a:endParaRPr lang="hu-HU" sz="1400" dirty="0"/>
          </a:p>
        </p:txBody>
      </p:sp>
      <p:sp>
        <p:nvSpPr>
          <p:cNvPr id="6" name="Szövegdoboz 5">
            <a:extLst>
              <a:ext uri="{FF2B5EF4-FFF2-40B4-BE49-F238E27FC236}">
                <a16:creationId xmlns:a16="http://schemas.microsoft.com/office/drawing/2014/main" id="{81836FC9-FE0C-2C93-96A1-EDB4D76061C2}"/>
              </a:ext>
            </a:extLst>
          </p:cNvPr>
          <p:cNvSpPr txBox="1"/>
          <p:nvPr/>
        </p:nvSpPr>
        <p:spPr>
          <a:xfrm>
            <a:off x="8324200" y="6195988"/>
            <a:ext cx="3541740" cy="584775"/>
          </a:xfrm>
          <a:prstGeom prst="rect">
            <a:avLst/>
          </a:prstGeom>
          <a:noFill/>
        </p:spPr>
        <p:txBody>
          <a:bodyPr wrap="square">
            <a:spAutoFit/>
          </a:bodyPr>
          <a:lstStyle/>
          <a:p>
            <a:pPr algn="r"/>
            <a:r>
              <a:rPr lang="hu-HU" sz="1600" b="0" i="0" u="none" strike="noStrike" baseline="0" dirty="0" err="1">
                <a:latin typeface="HardingText-Regular"/>
              </a:rPr>
              <a:t>Mikrobiota</a:t>
            </a:r>
            <a:r>
              <a:rPr lang="hu-HU" sz="1600" b="0" i="0" u="none" strike="noStrike" baseline="0" dirty="0">
                <a:latin typeface="HardingText-Regular"/>
              </a:rPr>
              <a:t> derivált molekulák használata gyógyszerként</a:t>
            </a:r>
            <a:endParaRPr lang="hu-HU" sz="1600" dirty="0"/>
          </a:p>
        </p:txBody>
      </p:sp>
      <p:sp>
        <p:nvSpPr>
          <p:cNvPr id="9" name="Szövegdoboz 8">
            <a:extLst>
              <a:ext uri="{FF2B5EF4-FFF2-40B4-BE49-F238E27FC236}">
                <a16:creationId xmlns:a16="http://schemas.microsoft.com/office/drawing/2014/main" id="{60B3A6B3-8A1D-0D0E-17F1-83FC986A1B32}"/>
              </a:ext>
            </a:extLst>
          </p:cNvPr>
          <p:cNvSpPr txBox="1"/>
          <p:nvPr/>
        </p:nvSpPr>
        <p:spPr>
          <a:xfrm>
            <a:off x="8790467" y="4418397"/>
            <a:ext cx="2288658" cy="307777"/>
          </a:xfrm>
          <a:prstGeom prst="rect">
            <a:avLst/>
          </a:prstGeom>
          <a:noFill/>
        </p:spPr>
        <p:txBody>
          <a:bodyPr wrap="square">
            <a:spAutoFit/>
          </a:bodyPr>
          <a:lstStyle/>
          <a:p>
            <a:r>
              <a:rPr lang="en-US" sz="1400" b="0" i="0" u="none" strike="noStrike" baseline="0" dirty="0">
                <a:latin typeface="HardingText-Regular"/>
              </a:rPr>
              <a:t>choline TMA-lyase</a:t>
            </a:r>
            <a:endParaRPr lang="hu-HU" sz="1400" dirty="0"/>
          </a:p>
        </p:txBody>
      </p:sp>
      <p:sp>
        <p:nvSpPr>
          <p:cNvPr id="10" name="Szövegdoboz 9">
            <a:extLst>
              <a:ext uri="{FF2B5EF4-FFF2-40B4-BE49-F238E27FC236}">
                <a16:creationId xmlns:a16="http://schemas.microsoft.com/office/drawing/2014/main" id="{8EBA9715-5AD5-0072-A6C6-03C8C0A2A99D}"/>
              </a:ext>
            </a:extLst>
          </p:cNvPr>
          <p:cNvSpPr txBox="1"/>
          <p:nvPr/>
        </p:nvSpPr>
        <p:spPr>
          <a:xfrm>
            <a:off x="9793472" y="2033199"/>
            <a:ext cx="1609406" cy="584775"/>
          </a:xfrm>
          <a:prstGeom prst="rect">
            <a:avLst/>
          </a:prstGeom>
          <a:noFill/>
        </p:spPr>
        <p:txBody>
          <a:bodyPr wrap="square">
            <a:spAutoFit/>
          </a:bodyPr>
          <a:lstStyle/>
          <a:p>
            <a:r>
              <a:rPr lang="en-US" sz="1600" b="0" i="0" u="none" strike="noStrike" baseline="0" dirty="0">
                <a:latin typeface="HardingText-Regular"/>
              </a:rPr>
              <a:t>glucagon-like peptide 1</a:t>
            </a:r>
            <a:endParaRPr lang="hu-HU" sz="1600" dirty="0"/>
          </a:p>
        </p:txBody>
      </p:sp>
      <p:sp>
        <p:nvSpPr>
          <p:cNvPr id="13" name="Szövegdoboz 12">
            <a:extLst>
              <a:ext uri="{FF2B5EF4-FFF2-40B4-BE49-F238E27FC236}">
                <a16:creationId xmlns:a16="http://schemas.microsoft.com/office/drawing/2014/main" id="{EA2A65A5-D234-4066-502F-E5B6943241F8}"/>
              </a:ext>
            </a:extLst>
          </p:cNvPr>
          <p:cNvSpPr txBox="1"/>
          <p:nvPr/>
        </p:nvSpPr>
        <p:spPr>
          <a:xfrm>
            <a:off x="4919773" y="3952367"/>
            <a:ext cx="2352454" cy="307777"/>
          </a:xfrm>
          <a:prstGeom prst="rect">
            <a:avLst/>
          </a:prstGeom>
          <a:noFill/>
        </p:spPr>
        <p:txBody>
          <a:bodyPr wrap="square">
            <a:spAutoFit/>
          </a:bodyPr>
          <a:lstStyle/>
          <a:p>
            <a:pPr algn="l"/>
            <a:r>
              <a:rPr lang="hu-HU" sz="1400" b="0" i="1" u="none" strike="noStrike" baseline="0" dirty="0" err="1">
                <a:latin typeface="HardingText-RegularItalic"/>
              </a:rPr>
              <a:t>Bdellovibrio</a:t>
            </a:r>
            <a:r>
              <a:rPr lang="hu-HU" sz="1400" b="0" i="1" u="none" strike="noStrike" baseline="0" dirty="0">
                <a:latin typeface="HardingText-RegularItalic"/>
              </a:rPr>
              <a:t> </a:t>
            </a:r>
            <a:r>
              <a:rPr lang="hu-HU" sz="1400" b="0" i="1" u="none" strike="noStrike" baseline="0" dirty="0" err="1">
                <a:latin typeface="HardingText-RegularItalic"/>
              </a:rPr>
              <a:t>bacteriovorus</a:t>
            </a:r>
            <a:endParaRPr lang="hu-HU" sz="1100" dirty="0"/>
          </a:p>
        </p:txBody>
      </p:sp>
      <p:sp>
        <p:nvSpPr>
          <p:cNvPr id="15" name="Szövegdoboz 14">
            <a:extLst>
              <a:ext uri="{FF2B5EF4-FFF2-40B4-BE49-F238E27FC236}">
                <a16:creationId xmlns:a16="http://schemas.microsoft.com/office/drawing/2014/main" id="{75BB020E-2404-5A0E-2A9D-0944947E8CD1}"/>
              </a:ext>
            </a:extLst>
          </p:cNvPr>
          <p:cNvSpPr txBox="1"/>
          <p:nvPr/>
        </p:nvSpPr>
        <p:spPr>
          <a:xfrm>
            <a:off x="9963592" y="3864798"/>
            <a:ext cx="2586370" cy="307777"/>
          </a:xfrm>
          <a:prstGeom prst="rect">
            <a:avLst/>
          </a:prstGeom>
          <a:noFill/>
        </p:spPr>
        <p:txBody>
          <a:bodyPr wrap="square">
            <a:spAutoFit/>
          </a:bodyPr>
          <a:lstStyle/>
          <a:p>
            <a:r>
              <a:rPr lang="hu-HU" sz="1400" b="0" i="0" u="none" strike="noStrike" baseline="0" dirty="0" err="1">
                <a:latin typeface="HardingText-Regular"/>
              </a:rPr>
              <a:t>Cholestatic</a:t>
            </a:r>
            <a:r>
              <a:rPr lang="hu-HU" sz="1400" b="0" i="0" u="none" strike="noStrike" baseline="0" dirty="0">
                <a:latin typeface="HardingText-Regular"/>
              </a:rPr>
              <a:t> </a:t>
            </a:r>
            <a:r>
              <a:rPr lang="hu-HU" sz="1400" b="0" i="0" u="none" strike="noStrike" baseline="0" dirty="0" err="1">
                <a:latin typeface="HardingText-Regular"/>
              </a:rPr>
              <a:t>liver</a:t>
            </a:r>
            <a:r>
              <a:rPr lang="hu-HU" sz="1400" b="0" i="0" u="none" strike="noStrike" baseline="0" dirty="0">
                <a:latin typeface="HardingText-Regular"/>
              </a:rPr>
              <a:t> </a:t>
            </a:r>
            <a:r>
              <a:rPr lang="hu-HU" sz="1400" b="0" i="0" u="none" strike="noStrike" baseline="0" dirty="0" err="1">
                <a:latin typeface="HardingText-Regular"/>
              </a:rPr>
              <a:t>disease</a:t>
            </a:r>
            <a:endParaRPr lang="hu-HU" sz="1400" dirty="0"/>
          </a:p>
        </p:txBody>
      </p:sp>
    </p:spTree>
    <p:extLst>
      <p:ext uri="{BB962C8B-B14F-4D97-AF65-F5344CB8AC3E}">
        <p14:creationId xmlns:p14="http://schemas.microsoft.com/office/powerpoint/2010/main" val="181769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73" name="Rectangle 8807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5" name="Rectangle 8807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7" name="Rectangle 8807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9" name="Rectangle 8807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Rectangle 2">
            <a:extLst>
              <a:ext uri="{FF2B5EF4-FFF2-40B4-BE49-F238E27FC236}">
                <a16:creationId xmlns:a16="http://schemas.microsoft.com/office/drawing/2014/main" id="{166936A1-5697-D3F6-CCCC-6F1ED03C4275}"/>
              </a:ext>
            </a:extLst>
          </p:cNvPr>
          <p:cNvSpPr>
            <a:spLocks noGrp="1" noChangeArrowheads="1"/>
          </p:cNvSpPr>
          <p:nvPr>
            <p:ph type="title"/>
          </p:nvPr>
        </p:nvSpPr>
        <p:spPr>
          <a:xfrm>
            <a:off x="699713" y="248038"/>
            <a:ext cx="7063721" cy="1159200"/>
          </a:xfrm>
        </p:spPr>
        <p:txBody>
          <a:bodyPr vert="horz" lIns="91440" tIns="45720" rIns="91440" bIns="45720" rtlCol="0" anchor="ctr">
            <a:normAutofit/>
          </a:bodyPr>
          <a:lstStyle/>
          <a:p>
            <a:r>
              <a:rPr lang="en-US" altLang="hu-HU" sz="3700" kern="1200" dirty="0">
                <a:solidFill>
                  <a:srgbClr val="FFFFFF"/>
                </a:solidFill>
                <a:latin typeface="+mj-lt"/>
                <a:ea typeface="+mj-ea"/>
                <a:cs typeface="+mj-cs"/>
              </a:rPr>
              <a:t>A </a:t>
            </a:r>
            <a:r>
              <a:rPr lang="en-US" altLang="hu-HU" sz="3700" kern="1200" dirty="0" err="1">
                <a:solidFill>
                  <a:srgbClr val="FFFFFF"/>
                </a:solidFill>
                <a:latin typeface="+mj-lt"/>
                <a:ea typeface="+mj-ea"/>
                <a:cs typeface="+mj-cs"/>
              </a:rPr>
              <a:t>mirobialis</a:t>
            </a:r>
            <a:r>
              <a:rPr lang="en-US" altLang="hu-HU" sz="3700" kern="1200" dirty="0">
                <a:solidFill>
                  <a:srgbClr val="FFFFFF"/>
                </a:solidFill>
                <a:latin typeface="+mj-lt"/>
                <a:ea typeface="+mj-ea"/>
                <a:cs typeface="+mj-cs"/>
              </a:rPr>
              <a:t> </a:t>
            </a:r>
            <a:r>
              <a:rPr lang="en-US" altLang="hu-HU" sz="3700" kern="1200" dirty="0" err="1">
                <a:solidFill>
                  <a:srgbClr val="FFFFFF"/>
                </a:solidFill>
                <a:latin typeface="+mj-lt"/>
                <a:ea typeface="+mj-ea"/>
                <a:cs typeface="+mj-cs"/>
              </a:rPr>
              <a:t>összetétel</a:t>
            </a:r>
            <a:r>
              <a:rPr lang="en-US" altLang="hu-HU" sz="3700" kern="1200" dirty="0">
                <a:solidFill>
                  <a:srgbClr val="FFFFFF"/>
                </a:solidFill>
                <a:latin typeface="+mj-lt"/>
                <a:ea typeface="+mj-ea"/>
                <a:cs typeface="+mj-cs"/>
              </a:rPr>
              <a:t> </a:t>
            </a:r>
            <a:br>
              <a:rPr lang="hu-HU" altLang="hu-HU" sz="3700" kern="1200" dirty="0">
                <a:solidFill>
                  <a:srgbClr val="FFFFFF"/>
                </a:solidFill>
                <a:latin typeface="+mj-lt"/>
                <a:ea typeface="+mj-ea"/>
                <a:cs typeface="+mj-cs"/>
              </a:rPr>
            </a:br>
            <a:r>
              <a:rPr lang="en-US" altLang="hu-HU" sz="3700" kern="1200" dirty="0" err="1">
                <a:solidFill>
                  <a:srgbClr val="FFFFFF"/>
                </a:solidFill>
                <a:latin typeface="+mj-lt"/>
                <a:ea typeface="+mj-ea"/>
                <a:cs typeface="+mj-cs"/>
              </a:rPr>
              <a:t>lokalizáció</a:t>
            </a:r>
            <a:r>
              <a:rPr lang="hu-HU" altLang="hu-HU" sz="3700" dirty="0">
                <a:solidFill>
                  <a:srgbClr val="FFFFFF"/>
                </a:solidFill>
              </a:rPr>
              <a:t> – </a:t>
            </a:r>
            <a:r>
              <a:rPr lang="hu-HU" altLang="hu-HU" sz="3700" dirty="0" err="1">
                <a:solidFill>
                  <a:srgbClr val="FFFFFF"/>
                </a:solidFill>
              </a:rPr>
              <a:t>niche</a:t>
            </a:r>
            <a:r>
              <a:rPr lang="hu-HU" altLang="hu-HU" sz="3700" dirty="0">
                <a:solidFill>
                  <a:srgbClr val="FFFFFF"/>
                </a:solidFill>
              </a:rPr>
              <a:t> </a:t>
            </a:r>
            <a:r>
              <a:rPr lang="hu-HU" altLang="hu-HU" sz="3700" kern="1200" dirty="0">
                <a:solidFill>
                  <a:srgbClr val="FFFFFF"/>
                </a:solidFill>
                <a:latin typeface="+mj-lt"/>
                <a:ea typeface="+mj-ea"/>
                <a:cs typeface="+mj-cs"/>
              </a:rPr>
              <a:t>specifikus</a:t>
            </a:r>
            <a:endParaRPr lang="en-US" altLang="hu-HU" sz="3700" kern="1200" dirty="0">
              <a:solidFill>
                <a:srgbClr val="FFFFFF"/>
              </a:solidFill>
              <a:latin typeface="+mj-lt"/>
              <a:ea typeface="+mj-ea"/>
              <a:cs typeface="+mj-cs"/>
            </a:endParaRPr>
          </a:p>
        </p:txBody>
      </p:sp>
      <p:sp>
        <p:nvSpPr>
          <p:cNvPr id="88068" name="Text Box 4">
            <a:extLst>
              <a:ext uri="{FF2B5EF4-FFF2-40B4-BE49-F238E27FC236}">
                <a16:creationId xmlns:a16="http://schemas.microsoft.com/office/drawing/2014/main" id="{F4E9A3DB-4877-BD2B-B86D-3136740D06CE}"/>
              </a:ext>
            </a:extLst>
          </p:cNvPr>
          <p:cNvSpPr txBox="1">
            <a:spLocks noChangeArrowheads="1"/>
          </p:cNvSpPr>
          <p:nvPr/>
        </p:nvSpPr>
        <p:spPr bwMode="auto">
          <a:xfrm>
            <a:off x="8572499" y="390832"/>
            <a:ext cx="3233585" cy="8736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a:lnSpc>
                <a:spcPct val="90000"/>
              </a:lnSpc>
              <a:spcBef>
                <a:spcPts val="1000"/>
              </a:spcBef>
            </a:pPr>
            <a:r>
              <a:rPr lang="en-US" altLang="hu-HU" sz="1900" kern="1200" dirty="0" err="1">
                <a:solidFill>
                  <a:srgbClr val="FFFFFF"/>
                </a:solidFill>
                <a:latin typeface="+mn-lt"/>
                <a:ea typeface="+mn-ea"/>
                <a:cs typeface="+mn-cs"/>
              </a:rPr>
              <a:t>Dorit</a:t>
            </a:r>
            <a:r>
              <a:rPr lang="en-US" altLang="hu-HU" sz="1900" kern="1200" dirty="0">
                <a:solidFill>
                  <a:srgbClr val="FFFFFF"/>
                </a:solidFill>
                <a:latin typeface="+mn-lt"/>
                <a:ea typeface="+mn-ea"/>
                <a:cs typeface="+mn-cs"/>
              </a:rPr>
              <a:t> RL. American Scientist. 2014 Sept-Oct 102;5,330.</a:t>
            </a:r>
          </a:p>
        </p:txBody>
      </p:sp>
      <p:pic>
        <p:nvPicPr>
          <p:cNvPr id="88067" name="Picture 3" descr="human microbiome">
            <a:extLst>
              <a:ext uri="{FF2B5EF4-FFF2-40B4-BE49-F238E27FC236}">
                <a16:creationId xmlns:a16="http://schemas.microsoft.com/office/drawing/2014/main" id="{7A849CB9-B547-0603-3A87-5ED081E6EB1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621467" y="1966293"/>
            <a:ext cx="8949065" cy="4452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8418F8DF-478D-ED4D-4B71-C63F5E07288F}"/>
              </a:ext>
            </a:extLst>
          </p:cNvPr>
          <p:cNvPicPr>
            <a:picLocks noChangeAspect="1"/>
          </p:cNvPicPr>
          <p:nvPr/>
        </p:nvPicPr>
        <p:blipFill>
          <a:blip r:embed="rId2"/>
          <a:stretch>
            <a:fillRect/>
          </a:stretch>
        </p:blipFill>
        <p:spPr>
          <a:xfrm>
            <a:off x="0" y="183982"/>
            <a:ext cx="12192000" cy="5011964"/>
          </a:xfrm>
          <a:prstGeom prst="rect">
            <a:avLst/>
          </a:prstGeom>
        </p:spPr>
      </p:pic>
      <p:pic>
        <p:nvPicPr>
          <p:cNvPr id="7" name="Kép 6">
            <a:extLst>
              <a:ext uri="{FF2B5EF4-FFF2-40B4-BE49-F238E27FC236}">
                <a16:creationId xmlns:a16="http://schemas.microsoft.com/office/drawing/2014/main" id="{546DFE52-C5E7-166B-B560-66E7FF8B4711}"/>
              </a:ext>
            </a:extLst>
          </p:cNvPr>
          <p:cNvPicPr>
            <a:picLocks noChangeAspect="1"/>
          </p:cNvPicPr>
          <p:nvPr/>
        </p:nvPicPr>
        <p:blipFill>
          <a:blip r:embed="rId3"/>
          <a:stretch>
            <a:fillRect/>
          </a:stretch>
        </p:blipFill>
        <p:spPr>
          <a:xfrm>
            <a:off x="0" y="5704375"/>
            <a:ext cx="12192000" cy="735231"/>
          </a:xfrm>
          <a:prstGeom prst="rect">
            <a:avLst/>
          </a:prstGeom>
        </p:spPr>
      </p:pic>
    </p:spTree>
    <p:extLst>
      <p:ext uri="{BB962C8B-B14F-4D97-AF65-F5344CB8AC3E}">
        <p14:creationId xmlns:p14="http://schemas.microsoft.com/office/powerpoint/2010/main" val="1987484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reeform: Shape 11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8" name="Rectangle 11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2ED314D0-6838-E7A2-88A5-847139E1D43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Konklúzió</a:t>
            </a:r>
          </a:p>
        </p:txBody>
      </p:sp>
      <p:graphicFrame>
        <p:nvGraphicFramePr>
          <p:cNvPr id="18" name="Tartalom helye 2">
            <a:extLst>
              <a:ext uri="{FF2B5EF4-FFF2-40B4-BE49-F238E27FC236}">
                <a16:creationId xmlns:a16="http://schemas.microsoft.com/office/drawing/2014/main" id="{745EDE70-89AD-2DEF-AA6C-805B8A5DF988}"/>
              </a:ext>
            </a:extLst>
          </p:cNvPr>
          <p:cNvGraphicFramePr>
            <a:graphicFrameLocks noGrp="1"/>
          </p:cNvGraphicFramePr>
          <p:nvPr>
            <p:ph idx="1"/>
            <p:extLst>
              <p:ext uri="{D42A27DB-BD31-4B8C-83A1-F6EECF244321}">
                <p14:modId xmlns:p14="http://schemas.microsoft.com/office/powerpoint/2010/main" val="3462816188"/>
              </p:ext>
            </p:extLst>
          </p:nvPr>
        </p:nvGraphicFramePr>
        <p:xfrm>
          <a:off x="4367695" y="191386"/>
          <a:ext cx="7518124" cy="6517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7232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képen ruházat, Emberi arc, személy, kültéri látható&#10;&#10;Automatikusan generált leírás">
            <a:extLst>
              <a:ext uri="{FF2B5EF4-FFF2-40B4-BE49-F238E27FC236}">
                <a16:creationId xmlns:a16="http://schemas.microsoft.com/office/drawing/2014/main" id="{A28EC646-2307-6A62-8169-96DC1F6152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84" b="12500"/>
          <a:stretch/>
        </p:blipFill>
        <p:spPr bwMode="auto">
          <a:xfrm>
            <a:off x="3049" y="-467834"/>
            <a:ext cx="12191977" cy="732583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5D473018-E580-099C-B367-2B1E46C75961}"/>
              </a:ext>
            </a:extLst>
          </p:cNvPr>
          <p:cNvSpPr>
            <a:spLocks noGrp="1"/>
          </p:cNvSpPr>
          <p:nvPr>
            <p:ph type="title"/>
          </p:nvPr>
        </p:nvSpPr>
        <p:spPr>
          <a:xfrm>
            <a:off x="947917" y="1090034"/>
            <a:ext cx="3475228" cy="3569242"/>
          </a:xfrm>
        </p:spPr>
        <p:txBody>
          <a:bodyPr vert="horz" lIns="91440" tIns="45720" rIns="91440" bIns="45720" rtlCol="0" anchor="t">
            <a:normAutofit/>
          </a:bodyPr>
          <a:lstStyle/>
          <a:p>
            <a:r>
              <a:rPr lang="en-US" altLang="hu-HU" sz="3200" b="1" dirty="0">
                <a:solidFill>
                  <a:srgbClr val="FFFFFF"/>
                </a:solidFill>
              </a:rPr>
              <a:t>“Ne </a:t>
            </a:r>
            <a:r>
              <a:rPr lang="en-US" altLang="hu-HU" sz="3200" b="1" dirty="0" err="1">
                <a:solidFill>
                  <a:srgbClr val="FFFFFF"/>
                </a:solidFill>
              </a:rPr>
              <a:t>érezd</a:t>
            </a:r>
            <a:r>
              <a:rPr lang="en-US" altLang="hu-HU" sz="3200" b="1" dirty="0">
                <a:solidFill>
                  <a:srgbClr val="FFFFFF"/>
                </a:solidFill>
              </a:rPr>
              <a:t> </a:t>
            </a:r>
            <a:r>
              <a:rPr lang="en-US" altLang="hu-HU" sz="3200" b="1" dirty="0" err="1">
                <a:solidFill>
                  <a:srgbClr val="FFFFFF"/>
                </a:solidFill>
              </a:rPr>
              <a:t>magad</a:t>
            </a:r>
            <a:r>
              <a:rPr lang="en-US" altLang="hu-HU" sz="3200" b="1" dirty="0">
                <a:solidFill>
                  <a:srgbClr val="FFFFFF"/>
                </a:solidFill>
              </a:rPr>
              <a:t> </a:t>
            </a:r>
            <a:r>
              <a:rPr lang="en-US" altLang="hu-HU" sz="3200" b="1" dirty="0" err="1">
                <a:solidFill>
                  <a:srgbClr val="FFFFFF"/>
                </a:solidFill>
              </a:rPr>
              <a:t>magányosnak</a:t>
            </a:r>
            <a:r>
              <a:rPr lang="en-US" altLang="hu-HU" sz="3200" b="1" dirty="0">
                <a:solidFill>
                  <a:srgbClr val="FFFFFF"/>
                </a:solidFill>
              </a:rPr>
              <a:t>, </a:t>
            </a:r>
            <a:r>
              <a:rPr lang="hu-HU" altLang="hu-HU" sz="3200" b="1" dirty="0">
                <a:solidFill>
                  <a:srgbClr val="FFFFFF"/>
                </a:solidFill>
              </a:rPr>
              <a:t>…</a:t>
            </a:r>
            <a:br>
              <a:rPr lang="hu-HU" altLang="hu-HU" sz="3200" b="1" dirty="0">
                <a:solidFill>
                  <a:srgbClr val="FFFFFF"/>
                </a:solidFill>
              </a:rPr>
            </a:br>
            <a:br>
              <a:rPr lang="hu-HU" altLang="hu-HU" sz="3200" b="1" dirty="0">
                <a:solidFill>
                  <a:srgbClr val="FFFFFF"/>
                </a:solidFill>
              </a:rPr>
            </a:br>
            <a:br>
              <a:rPr lang="en-US" altLang="hu-HU" sz="3200" b="1" dirty="0">
                <a:solidFill>
                  <a:srgbClr val="FFFFFF"/>
                </a:solidFill>
              </a:rPr>
            </a:br>
            <a:br>
              <a:rPr lang="en-US" altLang="hu-HU" sz="3200" i="1" dirty="0">
                <a:solidFill>
                  <a:srgbClr val="FFFFFF"/>
                </a:solidFill>
              </a:rPr>
            </a:br>
            <a:endParaRPr lang="en-US" sz="3200" dirty="0">
              <a:solidFill>
                <a:srgbClr val="FFFFFF"/>
              </a:solidFill>
            </a:endParaRPr>
          </a:p>
        </p:txBody>
      </p:sp>
      <p:sp>
        <p:nvSpPr>
          <p:cNvPr id="44" name="Rectangle 4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ím 1">
            <a:extLst>
              <a:ext uri="{FF2B5EF4-FFF2-40B4-BE49-F238E27FC236}">
                <a16:creationId xmlns:a16="http://schemas.microsoft.com/office/drawing/2014/main" id="{0A7D6B77-410A-0CAE-C7A1-A4746E0058B8}"/>
              </a:ext>
            </a:extLst>
          </p:cNvPr>
          <p:cNvSpPr txBox="1">
            <a:spLocks/>
          </p:cNvSpPr>
          <p:nvPr/>
        </p:nvSpPr>
        <p:spPr>
          <a:xfrm>
            <a:off x="6053059" y="2507710"/>
            <a:ext cx="4734056" cy="3569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hu-HU" sz="3200" b="1" dirty="0" err="1">
                <a:solidFill>
                  <a:srgbClr val="FFFFFF"/>
                </a:solidFill>
              </a:rPr>
              <a:t>az</a:t>
            </a:r>
            <a:r>
              <a:rPr lang="en-US" altLang="hu-HU" sz="3200" b="1" dirty="0">
                <a:solidFill>
                  <a:srgbClr val="FFFFFF"/>
                </a:solidFill>
              </a:rPr>
              <a:t> </a:t>
            </a:r>
            <a:r>
              <a:rPr lang="en-US" altLang="hu-HU" sz="3200" b="1" dirty="0" err="1">
                <a:solidFill>
                  <a:srgbClr val="FFFFFF"/>
                </a:solidFill>
              </a:rPr>
              <a:t>egész</a:t>
            </a:r>
            <a:r>
              <a:rPr lang="en-US" altLang="hu-HU" sz="3200" b="1" dirty="0">
                <a:solidFill>
                  <a:srgbClr val="FFFFFF"/>
                </a:solidFill>
              </a:rPr>
              <a:t> </a:t>
            </a:r>
            <a:r>
              <a:rPr lang="en-US" altLang="hu-HU" sz="3200" b="1" dirty="0" err="1">
                <a:solidFill>
                  <a:srgbClr val="FFFFFF"/>
                </a:solidFill>
              </a:rPr>
              <a:t>univerzum</a:t>
            </a:r>
            <a:r>
              <a:rPr lang="en-US" altLang="hu-HU" sz="3200" b="1" dirty="0">
                <a:solidFill>
                  <a:srgbClr val="FFFFFF"/>
                </a:solidFill>
              </a:rPr>
              <a:t> </a:t>
            </a:r>
            <a:r>
              <a:rPr lang="en-US" altLang="hu-HU" sz="3200" b="1" dirty="0" err="1">
                <a:solidFill>
                  <a:srgbClr val="FFFFFF"/>
                </a:solidFill>
              </a:rPr>
              <a:t>benned</a:t>
            </a:r>
            <a:r>
              <a:rPr lang="en-US" altLang="hu-HU" sz="3200" b="1" dirty="0">
                <a:solidFill>
                  <a:srgbClr val="FFFFFF"/>
                </a:solidFill>
              </a:rPr>
              <a:t> van.” </a:t>
            </a:r>
            <a:br>
              <a:rPr lang="hu-HU" altLang="hu-HU" sz="3200" b="1" dirty="0">
                <a:solidFill>
                  <a:srgbClr val="FFFFFF"/>
                </a:solidFill>
              </a:rPr>
            </a:br>
            <a:br>
              <a:rPr lang="hu-HU" altLang="hu-HU" sz="3200" b="1" dirty="0">
                <a:solidFill>
                  <a:srgbClr val="FFFFFF"/>
                </a:solidFill>
              </a:rPr>
            </a:br>
            <a:r>
              <a:rPr lang="en-US" altLang="hu-HU" sz="2000" i="1" dirty="0" err="1">
                <a:solidFill>
                  <a:srgbClr val="FFFFFF"/>
                </a:solidFill>
              </a:rPr>
              <a:t>Jalāl</a:t>
            </a:r>
            <a:r>
              <a:rPr lang="en-US" altLang="hu-HU" sz="2000" i="1" dirty="0">
                <a:solidFill>
                  <a:srgbClr val="FFFFFF"/>
                </a:solidFill>
              </a:rPr>
              <a:t> ad-</a:t>
            </a:r>
            <a:r>
              <a:rPr lang="en-US" altLang="hu-HU" sz="2000" i="1" dirty="0" err="1">
                <a:solidFill>
                  <a:srgbClr val="FFFFFF"/>
                </a:solidFill>
              </a:rPr>
              <a:t>Dīn</a:t>
            </a:r>
            <a:r>
              <a:rPr lang="en-US" altLang="hu-HU" sz="2000" i="1" dirty="0">
                <a:solidFill>
                  <a:srgbClr val="FFFFFF"/>
                </a:solidFill>
              </a:rPr>
              <a:t> Muhammad </a:t>
            </a:r>
            <a:r>
              <a:rPr lang="en-US" altLang="hu-HU" sz="2000" i="1" dirty="0" err="1">
                <a:solidFill>
                  <a:srgbClr val="FFFFFF"/>
                </a:solidFill>
              </a:rPr>
              <a:t>Rūmī</a:t>
            </a:r>
            <a:br>
              <a:rPr lang="en-US" altLang="hu-HU" sz="3200" i="1" dirty="0">
                <a:solidFill>
                  <a:srgbClr val="FFFFFF"/>
                </a:solidFill>
              </a:rPr>
            </a:br>
            <a:endParaRPr lang="en-US" sz="3200" dirty="0">
              <a:solidFill>
                <a:srgbClr val="FFFFFF"/>
              </a:solidFill>
            </a:endParaRPr>
          </a:p>
        </p:txBody>
      </p:sp>
    </p:spTree>
    <p:extLst>
      <p:ext uri="{BB962C8B-B14F-4D97-AF65-F5344CB8AC3E}">
        <p14:creationId xmlns:p14="http://schemas.microsoft.com/office/powerpoint/2010/main" val="27548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75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75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75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2" grpId="0"/>
      <p:bldP spid="4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9" name="Rectangle 412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1" name="Rectangle 413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3" name="Rectangle 413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5" name="Rectangle 413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Rectangle 5">
            <a:extLst>
              <a:ext uri="{FF2B5EF4-FFF2-40B4-BE49-F238E27FC236}">
                <a16:creationId xmlns:a16="http://schemas.microsoft.com/office/drawing/2014/main" id="{916540B0-D950-83D2-ACE4-891398897BBE}"/>
              </a:ext>
            </a:extLst>
          </p:cNvPr>
          <p:cNvSpPr>
            <a:spLocks noGrp="1" noChangeArrowheads="1"/>
          </p:cNvSpPr>
          <p:nvPr>
            <p:ph type="title"/>
          </p:nvPr>
        </p:nvSpPr>
        <p:spPr>
          <a:xfrm>
            <a:off x="697667" y="460383"/>
            <a:ext cx="7063721" cy="1159200"/>
          </a:xfrm>
        </p:spPr>
        <p:txBody>
          <a:bodyPr vert="horz" lIns="91440" tIns="45720" rIns="91440" bIns="45720" rtlCol="0" anchor="ctr">
            <a:noAutofit/>
          </a:bodyPr>
          <a:lstStyle/>
          <a:p>
            <a:r>
              <a:rPr lang="hu-HU" altLang="hu-HU" sz="3700" dirty="0">
                <a:solidFill>
                  <a:srgbClr val="FFFFFF"/>
                </a:solidFill>
              </a:rPr>
              <a:t>A </a:t>
            </a:r>
            <a:r>
              <a:rPr lang="hu-HU" altLang="hu-HU" sz="3700" dirty="0" err="1">
                <a:solidFill>
                  <a:srgbClr val="FFFFFF"/>
                </a:solidFill>
              </a:rPr>
              <a:t>mikrobialis</a:t>
            </a:r>
            <a:r>
              <a:rPr lang="hu-HU" altLang="hu-HU" sz="3700" dirty="0">
                <a:solidFill>
                  <a:srgbClr val="FFFFFF"/>
                </a:solidFill>
              </a:rPr>
              <a:t> összetétel </a:t>
            </a:r>
            <a:br>
              <a:rPr lang="hu-HU" altLang="hu-HU" sz="3700" dirty="0">
                <a:solidFill>
                  <a:srgbClr val="FFFFFF"/>
                </a:solidFill>
              </a:rPr>
            </a:br>
            <a:r>
              <a:rPr lang="hu-HU" altLang="hu-HU" sz="3700" dirty="0">
                <a:solidFill>
                  <a:srgbClr val="FFFFFF"/>
                </a:solidFill>
              </a:rPr>
              <a:t>idő és </a:t>
            </a:r>
            <a:r>
              <a:rPr lang="hu-HU" altLang="hu-HU" sz="3700" dirty="0" err="1">
                <a:solidFill>
                  <a:srgbClr val="FFFFFF"/>
                </a:solidFill>
              </a:rPr>
              <a:t>noxa</a:t>
            </a:r>
            <a:r>
              <a:rPr lang="hu-HU" altLang="hu-HU" sz="3700" dirty="0">
                <a:solidFill>
                  <a:srgbClr val="FFFFFF"/>
                </a:solidFill>
              </a:rPr>
              <a:t> függő</a:t>
            </a:r>
            <a:br>
              <a:rPr lang="en-US" altLang="hu-HU" sz="3700" dirty="0">
                <a:solidFill>
                  <a:srgbClr val="FFFFFF"/>
                </a:solidFill>
              </a:rPr>
            </a:br>
            <a:endParaRPr lang="en-US" altLang="hu-HU" sz="3700" dirty="0">
              <a:solidFill>
                <a:srgbClr val="FFFFFF"/>
              </a:solidFill>
            </a:endParaRPr>
          </a:p>
        </p:txBody>
      </p:sp>
      <p:pic>
        <p:nvPicPr>
          <p:cNvPr id="4109" name="Picture 13">
            <a:extLst>
              <a:ext uri="{FF2B5EF4-FFF2-40B4-BE49-F238E27FC236}">
                <a16:creationId xmlns:a16="http://schemas.microsoft.com/office/drawing/2014/main" id="{6968C9E5-75E2-C8AF-0056-AB3DB2A70D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023722" y="1633982"/>
            <a:ext cx="7687352" cy="4948355"/>
          </a:xfrm>
          <a:prstGeom prst="rect">
            <a:avLst/>
          </a:prstGeom>
          <a:noFill/>
        </p:spPr>
      </p:pic>
      <p:sp>
        <p:nvSpPr>
          <p:cNvPr id="2" name="Text Box 14">
            <a:extLst>
              <a:ext uri="{FF2B5EF4-FFF2-40B4-BE49-F238E27FC236}">
                <a16:creationId xmlns:a16="http://schemas.microsoft.com/office/drawing/2014/main" id="{2876C4AA-DFA7-8D49-F0DD-42991BF6DCB9}"/>
              </a:ext>
            </a:extLst>
          </p:cNvPr>
          <p:cNvSpPr txBox="1">
            <a:spLocks noChangeArrowheads="1"/>
          </p:cNvSpPr>
          <p:nvPr/>
        </p:nvSpPr>
        <p:spPr bwMode="auto">
          <a:xfrm>
            <a:off x="8376078" y="489084"/>
            <a:ext cx="356869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hu-HU" altLang="hu-HU" sz="1900" dirty="0" err="1">
                <a:solidFill>
                  <a:srgbClr val="FFFFFF"/>
                </a:solidFill>
              </a:rPr>
              <a:t>Noora</a:t>
            </a:r>
            <a:r>
              <a:rPr lang="hu-HU" altLang="hu-HU" sz="1900" dirty="0">
                <a:solidFill>
                  <a:srgbClr val="FFFFFF"/>
                </a:solidFill>
              </a:rPr>
              <a:t> Ottman </a:t>
            </a:r>
            <a:r>
              <a:rPr lang="hu-HU" altLang="hu-HU" sz="1900" dirty="0" err="1">
                <a:solidFill>
                  <a:srgbClr val="FFFFFF"/>
                </a:solidFill>
              </a:rPr>
              <a:t>et</a:t>
            </a:r>
            <a:r>
              <a:rPr lang="hu-HU" altLang="hu-HU" sz="1900" dirty="0">
                <a:solidFill>
                  <a:srgbClr val="FFFFFF"/>
                </a:solidFill>
              </a:rPr>
              <a:t> </a:t>
            </a:r>
            <a:r>
              <a:rPr lang="hu-HU" altLang="hu-HU" sz="1900" dirty="0" err="1">
                <a:solidFill>
                  <a:srgbClr val="FFFFFF"/>
                </a:solidFill>
              </a:rPr>
              <a:t>al.Front</a:t>
            </a:r>
            <a:r>
              <a:rPr lang="hu-HU" altLang="hu-HU" sz="1900" dirty="0">
                <a:solidFill>
                  <a:srgbClr val="FFFFFF"/>
                </a:solidFill>
              </a:rPr>
              <a:t> </a:t>
            </a:r>
            <a:r>
              <a:rPr lang="hu-HU" altLang="hu-HU" sz="1900" dirty="0" err="1">
                <a:solidFill>
                  <a:srgbClr val="FFFFFF"/>
                </a:solidFill>
              </a:rPr>
              <a:t>Cell</a:t>
            </a:r>
            <a:r>
              <a:rPr lang="hu-HU" altLang="hu-HU" sz="1900" dirty="0">
                <a:solidFill>
                  <a:srgbClr val="FFFFFF"/>
                </a:solidFill>
              </a:rPr>
              <a:t> </a:t>
            </a:r>
            <a:r>
              <a:rPr lang="hu-HU" altLang="hu-HU" sz="1900" dirty="0" err="1">
                <a:solidFill>
                  <a:srgbClr val="FFFFFF"/>
                </a:solidFill>
              </a:rPr>
              <a:t>Infect</a:t>
            </a:r>
            <a:r>
              <a:rPr lang="hu-HU" altLang="hu-HU" sz="1900" dirty="0">
                <a:solidFill>
                  <a:srgbClr val="FFFFFF"/>
                </a:solidFill>
              </a:rPr>
              <a:t> </a:t>
            </a:r>
            <a:r>
              <a:rPr lang="hu-HU" altLang="hu-HU" sz="1900" dirty="0" err="1">
                <a:solidFill>
                  <a:srgbClr val="FFFFFF"/>
                </a:solidFill>
              </a:rPr>
              <a:t>Microbiol</a:t>
            </a:r>
            <a:r>
              <a:rPr lang="hu-HU" altLang="hu-HU" sz="1900" dirty="0">
                <a:solidFill>
                  <a:srgbClr val="FFFFFF"/>
                </a:solidFill>
              </a:rPr>
              <a:t>. 2012; 2: 104. </a:t>
            </a:r>
          </a:p>
        </p:txBody>
      </p:sp>
      <p:sp>
        <p:nvSpPr>
          <p:cNvPr id="4" name="Szövegdoboz 3">
            <a:extLst>
              <a:ext uri="{FF2B5EF4-FFF2-40B4-BE49-F238E27FC236}">
                <a16:creationId xmlns:a16="http://schemas.microsoft.com/office/drawing/2014/main" id="{FF3573D5-2090-4620-9951-BCA77F4F2FD9}"/>
              </a:ext>
            </a:extLst>
          </p:cNvPr>
          <p:cNvSpPr txBox="1"/>
          <p:nvPr/>
        </p:nvSpPr>
        <p:spPr>
          <a:xfrm>
            <a:off x="8376078" y="6030362"/>
            <a:ext cx="6096000" cy="338554"/>
          </a:xfrm>
          <a:prstGeom prst="rect">
            <a:avLst/>
          </a:prstGeom>
          <a:noFill/>
        </p:spPr>
        <p:txBody>
          <a:bodyPr wrap="square">
            <a:spAutoFit/>
          </a:bodyPr>
          <a:lstStyle/>
          <a:p>
            <a:r>
              <a:rPr lang="en-US" altLang="hu-HU" sz="1600" kern="1200" dirty="0">
                <a:latin typeface="+mj-lt"/>
                <a:ea typeface="+mj-ea"/>
                <a:cs typeface="+mj-cs"/>
              </a:rPr>
              <a:t>16S </a:t>
            </a:r>
            <a:r>
              <a:rPr lang="en-US" altLang="hu-HU" sz="1600" kern="1200" dirty="0" err="1">
                <a:latin typeface="+mj-lt"/>
                <a:ea typeface="+mj-ea"/>
                <a:cs typeface="+mj-cs"/>
              </a:rPr>
              <a:t>rRNS</a:t>
            </a:r>
            <a:r>
              <a:rPr lang="en-US" altLang="hu-HU" sz="1600" kern="1200" dirty="0">
                <a:latin typeface="+mj-lt"/>
                <a:ea typeface="+mj-ea"/>
                <a:cs typeface="+mj-cs"/>
              </a:rPr>
              <a:t> </a:t>
            </a:r>
            <a:r>
              <a:rPr lang="en-US" altLang="hu-HU" sz="1600" kern="1200" dirty="0" err="1">
                <a:latin typeface="+mj-lt"/>
                <a:ea typeface="+mj-ea"/>
                <a:cs typeface="+mj-cs"/>
              </a:rPr>
              <a:t>meghatározás</a:t>
            </a:r>
            <a:r>
              <a:rPr lang="en-US" altLang="hu-HU" sz="1600" kern="1200" dirty="0">
                <a:latin typeface="+mj-lt"/>
                <a:ea typeface="+mj-ea"/>
                <a:cs typeface="+mj-cs"/>
              </a:rPr>
              <a:t>  </a:t>
            </a:r>
            <a:r>
              <a:rPr lang="en-US" altLang="hu-HU" sz="1600" kern="1200" dirty="0" err="1">
                <a:latin typeface="+mj-lt"/>
                <a:ea typeface="+mj-ea"/>
                <a:cs typeface="+mj-cs"/>
              </a:rPr>
              <a:t>metagenomika</a:t>
            </a:r>
            <a:r>
              <a:rPr lang="en-US" altLang="hu-HU" sz="1600" kern="1200" dirty="0">
                <a:latin typeface="+mj-lt"/>
                <a:ea typeface="+mj-ea"/>
                <a:cs typeface="+mj-cs"/>
              </a:rPr>
              <a:t> </a:t>
            </a:r>
            <a:endParaRPr lang="hu-HU" sz="1600" dirty="0"/>
          </a:p>
        </p:txBody>
      </p:sp>
      <p:sp>
        <p:nvSpPr>
          <p:cNvPr id="5" name="Text Box 15">
            <a:extLst>
              <a:ext uri="{FF2B5EF4-FFF2-40B4-BE49-F238E27FC236}">
                <a16:creationId xmlns:a16="http://schemas.microsoft.com/office/drawing/2014/main" id="{E8486C01-FEBD-792A-E921-151A4E3D4A0D}"/>
              </a:ext>
            </a:extLst>
          </p:cNvPr>
          <p:cNvSpPr txBox="1">
            <a:spLocks noChangeArrowheads="1"/>
          </p:cNvSpPr>
          <p:nvPr/>
        </p:nvSpPr>
        <p:spPr bwMode="auto">
          <a:xfrm>
            <a:off x="222250" y="1890055"/>
            <a:ext cx="2160588" cy="935038"/>
          </a:xfrm>
          <a:prstGeom prst="rect">
            <a:avLst/>
          </a:prstGeom>
          <a:noFill/>
          <a:ln w="1905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u-HU"/>
              <a:t>Proteobacteria: pseudomonas, enterobacteriaceae</a:t>
            </a:r>
          </a:p>
        </p:txBody>
      </p:sp>
      <p:sp>
        <p:nvSpPr>
          <p:cNvPr id="6" name="Line 16">
            <a:extLst>
              <a:ext uri="{FF2B5EF4-FFF2-40B4-BE49-F238E27FC236}">
                <a16:creationId xmlns:a16="http://schemas.microsoft.com/office/drawing/2014/main" id="{0E348CF0-7385-E056-27DA-4838097C0916}"/>
              </a:ext>
            </a:extLst>
          </p:cNvPr>
          <p:cNvSpPr>
            <a:spLocks noChangeShapeType="1"/>
          </p:cNvSpPr>
          <p:nvPr/>
        </p:nvSpPr>
        <p:spPr bwMode="auto">
          <a:xfrm>
            <a:off x="2382838" y="2826681"/>
            <a:ext cx="3027362" cy="1059519"/>
          </a:xfrm>
          <a:prstGeom prst="line">
            <a:avLst/>
          </a:prstGeom>
          <a:noFill/>
          <a:ln w="1905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 name="Text Box 17">
            <a:extLst>
              <a:ext uri="{FF2B5EF4-FFF2-40B4-BE49-F238E27FC236}">
                <a16:creationId xmlns:a16="http://schemas.microsoft.com/office/drawing/2014/main" id="{CB39E8D2-3ED8-27AD-6343-B5808144EC70}"/>
              </a:ext>
            </a:extLst>
          </p:cNvPr>
          <p:cNvSpPr txBox="1">
            <a:spLocks noChangeArrowheads="1"/>
          </p:cNvSpPr>
          <p:nvPr/>
        </p:nvSpPr>
        <p:spPr bwMode="auto">
          <a:xfrm>
            <a:off x="9869489" y="2276476"/>
            <a:ext cx="2160587" cy="1484313"/>
          </a:xfrm>
          <a:prstGeom prst="rect">
            <a:avLst/>
          </a:prstGeom>
          <a:noFill/>
          <a:ln w="19050">
            <a:solidFill>
              <a:srgbClr val="FF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hu-HU" altLang="hu-HU"/>
              <a:t>Firmicutes: streptococcus, staphylococcus, enterococcus, clostridium</a:t>
            </a:r>
          </a:p>
        </p:txBody>
      </p:sp>
      <p:sp>
        <p:nvSpPr>
          <p:cNvPr id="8" name="Line 18">
            <a:extLst>
              <a:ext uri="{FF2B5EF4-FFF2-40B4-BE49-F238E27FC236}">
                <a16:creationId xmlns:a16="http://schemas.microsoft.com/office/drawing/2014/main" id="{2F6D9D95-2A8C-5550-5786-DF8497F95CB9}"/>
              </a:ext>
            </a:extLst>
          </p:cNvPr>
          <p:cNvSpPr>
            <a:spLocks noChangeShapeType="1"/>
          </p:cNvSpPr>
          <p:nvPr/>
        </p:nvSpPr>
        <p:spPr bwMode="auto">
          <a:xfrm flipH="1">
            <a:off x="9321800" y="3729343"/>
            <a:ext cx="571836" cy="448957"/>
          </a:xfrm>
          <a:prstGeom prst="line">
            <a:avLst/>
          </a:prstGeom>
          <a:noFill/>
          <a:ln w="1905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EC5610-68F6-3103-47BC-38EE9E1ACC1A}"/>
              </a:ext>
            </a:extLst>
          </p:cNvPr>
          <p:cNvSpPr>
            <a:spLocks noGrp="1"/>
          </p:cNvSpPr>
          <p:nvPr>
            <p:ph type="title"/>
          </p:nvPr>
        </p:nvSpPr>
        <p:spPr/>
        <p:txBody>
          <a:bodyPr/>
          <a:lstStyle/>
          <a:p>
            <a:endParaRPr lang="hu-HU"/>
          </a:p>
        </p:txBody>
      </p:sp>
      <p:pic>
        <p:nvPicPr>
          <p:cNvPr id="1026" name="Picture 2" descr="Fingerprints change over time, but not enough to foil forensics | Science |  AAAS">
            <a:extLst>
              <a:ext uri="{FF2B5EF4-FFF2-40B4-BE49-F238E27FC236}">
                <a16:creationId xmlns:a16="http://schemas.microsoft.com/office/drawing/2014/main" id="{5B484361-07D6-4546-904D-F327CDE1C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6AEAED98-C85A-C233-DB93-1A460C39FC63}"/>
              </a:ext>
            </a:extLst>
          </p:cNvPr>
          <p:cNvPicPr>
            <a:picLocks noChangeAspect="1"/>
          </p:cNvPicPr>
          <p:nvPr/>
        </p:nvPicPr>
        <p:blipFill>
          <a:blip r:embed="rId3"/>
          <a:stretch>
            <a:fillRect/>
          </a:stretch>
        </p:blipFill>
        <p:spPr>
          <a:xfrm>
            <a:off x="475989" y="4421688"/>
            <a:ext cx="7670100" cy="1876835"/>
          </a:xfrm>
          <a:prstGeom prst="rect">
            <a:avLst/>
          </a:prstGeom>
        </p:spPr>
      </p:pic>
    </p:spTree>
    <p:extLst>
      <p:ext uri="{BB962C8B-B14F-4D97-AF65-F5344CB8AC3E}">
        <p14:creationId xmlns:p14="http://schemas.microsoft.com/office/powerpoint/2010/main" val="337951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110" name="Rectangle 4609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11" name="Rectangle 4610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12" name="Rectangle 4610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A képen szöveg, térkép, diagram, atlasz látható&#10;&#10;Automatikusan generált leírás">
            <a:extLst>
              <a:ext uri="{FF2B5EF4-FFF2-40B4-BE49-F238E27FC236}">
                <a16:creationId xmlns:a16="http://schemas.microsoft.com/office/drawing/2014/main" id="{3F023CCE-ADB6-4CD5-AB3F-8E891AC4FA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735"/>
          <a:stretch/>
        </p:blipFill>
        <p:spPr>
          <a:xfrm>
            <a:off x="4038599" y="10"/>
            <a:ext cx="8160026" cy="6875809"/>
          </a:xfrm>
          <a:prstGeom prst="rect">
            <a:avLst/>
          </a:prstGeom>
        </p:spPr>
      </p:pic>
      <p:sp>
        <p:nvSpPr>
          <p:cNvPr id="46113" name="Freeform: Shape 4610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083" name="Rectangle 3">
            <a:extLst>
              <a:ext uri="{FF2B5EF4-FFF2-40B4-BE49-F238E27FC236}">
                <a16:creationId xmlns:a16="http://schemas.microsoft.com/office/drawing/2014/main" id="{C62D0BA1-3E8C-458E-A0B5-C274B39DF52E}"/>
              </a:ext>
            </a:extLst>
          </p:cNvPr>
          <p:cNvSpPr>
            <a:spLocks noGrp="1" noChangeArrowheads="1"/>
          </p:cNvSpPr>
          <p:nvPr>
            <p:ph type="title"/>
          </p:nvPr>
        </p:nvSpPr>
        <p:spPr>
          <a:xfrm>
            <a:off x="534473" y="2950387"/>
            <a:ext cx="3052293" cy="3531403"/>
          </a:xfrm>
        </p:spPr>
        <p:txBody>
          <a:bodyPr vert="horz" lIns="91440" tIns="45720" rIns="91440" bIns="45720" rtlCol="0" anchor="t">
            <a:normAutofit/>
          </a:bodyPr>
          <a:lstStyle/>
          <a:p>
            <a:pPr algn="r"/>
            <a:r>
              <a:rPr lang="en-US" altLang="hu-HU" sz="3100">
                <a:solidFill>
                  <a:srgbClr val="FFFFFF"/>
                </a:solidFill>
              </a:rPr>
              <a:t>A bélbaktériumok direkt és indirekt védelmet biztosítanak az enteralis pathogének kolonizációjával szemben</a:t>
            </a:r>
          </a:p>
        </p:txBody>
      </p:sp>
      <p:sp>
        <p:nvSpPr>
          <p:cNvPr id="46084" name="Text Box 4">
            <a:extLst>
              <a:ext uri="{FF2B5EF4-FFF2-40B4-BE49-F238E27FC236}">
                <a16:creationId xmlns:a16="http://schemas.microsoft.com/office/drawing/2014/main" id="{2BD38279-7107-49CF-BE6E-81FB7BBFB840}"/>
              </a:ext>
            </a:extLst>
          </p:cNvPr>
          <p:cNvSpPr txBox="1">
            <a:spLocks noChangeArrowheads="1"/>
          </p:cNvSpPr>
          <p:nvPr/>
        </p:nvSpPr>
        <p:spPr bwMode="auto">
          <a:xfrm>
            <a:off x="777922" y="743803"/>
            <a:ext cx="2808844" cy="13823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90000"/>
              </a:lnSpc>
              <a:spcBef>
                <a:spcPts val="1000"/>
              </a:spcBef>
              <a:buNone/>
            </a:pPr>
            <a:r>
              <a:rPr lang="en-US" altLang="hu-HU" sz="2000">
                <a:solidFill>
                  <a:srgbClr val="FFFFFF"/>
                </a:solidFill>
                <a:latin typeface="+mn-lt"/>
                <a:cs typeface="+mn-cs"/>
              </a:rPr>
              <a:t>Buffie CG et al. Nat Rev Immunol. 2013 Nov ; 13(11): 790–801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02138B2-ED02-EFEC-F188-8FCBA0B467F4}"/>
              </a:ext>
            </a:extLst>
          </p:cNvPr>
          <p:cNvSpPr>
            <a:spLocks noGrp="1"/>
          </p:cNvSpPr>
          <p:nvPr>
            <p:ph type="title"/>
          </p:nvPr>
        </p:nvSpPr>
        <p:spPr>
          <a:xfrm>
            <a:off x="-7020" y="2576990"/>
            <a:ext cx="10515600" cy="1325563"/>
          </a:xfrm>
        </p:spPr>
        <p:txBody>
          <a:bodyPr>
            <a:normAutofit/>
          </a:bodyPr>
          <a:lstStyle/>
          <a:p>
            <a:r>
              <a:rPr lang="hu-HU" sz="3200" dirty="0"/>
              <a:t>Bél &lt;&gt; Agy tengely</a:t>
            </a:r>
            <a:br>
              <a:rPr lang="hu-HU" sz="3200" dirty="0"/>
            </a:br>
            <a:endParaRPr lang="hu-HU" sz="3200" dirty="0"/>
          </a:p>
        </p:txBody>
      </p:sp>
      <p:pic>
        <p:nvPicPr>
          <p:cNvPr id="5" name="Tartalom helye 4">
            <a:extLst>
              <a:ext uri="{FF2B5EF4-FFF2-40B4-BE49-F238E27FC236}">
                <a16:creationId xmlns:a16="http://schemas.microsoft.com/office/drawing/2014/main" id="{1010B031-6F7C-55D9-147C-4BF9034200AB}"/>
              </a:ext>
            </a:extLst>
          </p:cNvPr>
          <p:cNvPicPr>
            <a:picLocks noGrp="1" noChangeAspect="1"/>
          </p:cNvPicPr>
          <p:nvPr>
            <p:ph sz="half" idx="1"/>
          </p:nvPr>
        </p:nvPicPr>
        <p:blipFill>
          <a:blip r:embed="rId3"/>
          <a:stretch>
            <a:fillRect/>
          </a:stretch>
        </p:blipFill>
        <p:spPr>
          <a:xfrm>
            <a:off x="3165088" y="124775"/>
            <a:ext cx="9069442" cy="6526807"/>
          </a:xfrm>
        </p:spPr>
      </p:pic>
      <p:grpSp>
        <p:nvGrpSpPr>
          <p:cNvPr id="16" name="Csoportba foglalás 15">
            <a:extLst>
              <a:ext uri="{FF2B5EF4-FFF2-40B4-BE49-F238E27FC236}">
                <a16:creationId xmlns:a16="http://schemas.microsoft.com/office/drawing/2014/main" id="{1B857FEB-305F-DED5-70BF-ED8957761D16}"/>
              </a:ext>
            </a:extLst>
          </p:cNvPr>
          <p:cNvGrpSpPr/>
          <p:nvPr/>
        </p:nvGrpSpPr>
        <p:grpSpPr>
          <a:xfrm>
            <a:off x="6307511" y="1070082"/>
            <a:ext cx="267840" cy="419400"/>
            <a:chOff x="6307511" y="1070082"/>
            <a:chExt cx="267840" cy="419400"/>
          </a:xfrm>
        </p:grpSpPr>
        <mc:AlternateContent xmlns:mc="http://schemas.openxmlformats.org/markup-compatibility/2006" xmlns:p14="http://schemas.microsoft.com/office/powerpoint/2010/main">
          <mc:Choice Requires="p14">
            <p:contentPart p14:bwMode="auto" r:id="rId4">
              <p14:nvContentPartPr>
                <p14:cNvPr id="12" name="Szabadkéz 11">
                  <a:extLst>
                    <a:ext uri="{FF2B5EF4-FFF2-40B4-BE49-F238E27FC236}">
                      <a16:creationId xmlns:a16="http://schemas.microsoft.com/office/drawing/2014/main" id="{0B90A0B0-BC72-DC5A-B8DF-CC0AAE7A4A43}"/>
                    </a:ext>
                  </a:extLst>
                </p14:cNvPr>
                <p14:cNvContentPartPr/>
                <p14:nvPr/>
              </p14:nvContentPartPr>
              <p14:xfrm>
                <a:off x="6307511" y="1070082"/>
                <a:ext cx="108360" cy="390600"/>
              </p14:xfrm>
            </p:contentPart>
          </mc:Choice>
          <mc:Fallback xmlns="">
            <p:pic>
              <p:nvPicPr>
                <p:cNvPr id="12" name="Szabadkéz 11">
                  <a:extLst>
                    <a:ext uri="{FF2B5EF4-FFF2-40B4-BE49-F238E27FC236}">
                      <a16:creationId xmlns:a16="http://schemas.microsoft.com/office/drawing/2014/main" id="{0B90A0B0-BC72-DC5A-B8DF-CC0AAE7A4A43}"/>
                    </a:ext>
                  </a:extLst>
                </p:cNvPr>
                <p:cNvPicPr/>
                <p:nvPr/>
              </p:nvPicPr>
              <p:blipFill>
                <a:blip r:embed="rId5"/>
                <a:stretch>
                  <a:fillRect/>
                </a:stretch>
              </p:blipFill>
              <p:spPr>
                <a:xfrm>
                  <a:off x="6271871" y="1034442"/>
                  <a:ext cx="180000" cy="462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Szabadkéz 12">
                  <a:extLst>
                    <a:ext uri="{FF2B5EF4-FFF2-40B4-BE49-F238E27FC236}">
                      <a16:creationId xmlns:a16="http://schemas.microsoft.com/office/drawing/2014/main" id="{C97783B0-5ACF-1F65-1C10-9807483F3DA0}"/>
                    </a:ext>
                  </a:extLst>
                </p14:cNvPr>
                <p14:cNvContentPartPr/>
                <p14:nvPr/>
              </p14:nvContentPartPr>
              <p14:xfrm>
                <a:off x="6421271" y="1479042"/>
                <a:ext cx="360" cy="360"/>
              </p14:xfrm>
            </p:contentPart>
          </mc:Choice>
          <mc:Fallback xmlns="">
            <p:pic>
              <p:nvPicPr>
                <p:cNvPr id="13" name="Szabadkéz 12">
                  <a:extLst>
                    <a:ext uri="{FF2B5EF4-FFF2-40B4-BE49-F238E27FC236}">
                      <a16:creationId xmlns:a16="http://schemas.microsoft.com/office/drawing/2014/main" id="{C97783B0-5ACF-1F65-1C10-9807483F3DA0}"/>
                    </a:ext>
                  </a:extLst>
                </p:cNvPr>
                <p:cNvPicPr/>
                <p:nvPr/>
              </p:nvPicPr>
              <p:blipFill>
                <a:blip r:embed="rId7"/>
                <a:stretch>
                  <a:fillRect/>
                </a:stretch>
              </p:blipFill>
              <p:spPr>
                <a:xfrm>
                  <a:off x="6385631" y="144340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Szabadkéz 14">
                  <a:extLst>
                    <a:ext uri="{FF2B5EF4-FFF2-40B4-BE49-F238E27FC236}">
                      <a16:creationId xmlns:a16="http://schemas.microsoft.com/office/drawing/2014/main" id="{BCB26DCF-2467-5490-F2DD-77E34C392C93}"/>
                    </a:ext>
                  </a:extLst>
                </p14:cNvPr>
                <p14:cNvContentPartPr/>
                <p14:nvPr/>
              </p14:nvContentPartPr>
              <p14:xfrm>
                <a:off x="6574991" y="1489122"/>
                <a:ext cx="360" cy="360"/>
              </p14:xfrm>
            </p:contentPart>
          </mc:Choice>
          <mc:Fallback xmlns="">
            <p:pic>
              <p:nvPicPr>
                <p:cNvPr id="15" name="Szabadkéz 14">
                  <a:extLst>
                    <a:ext uri="{FF2B5EF4-FFF2-40B4-BE49-F238E27FC236}">
                      <a16:creationId xmlns:a16="http://schemas.microsoft.com/office/drawing/2014/main" id="{BCB26DCF-2467-5490-F2DD-77E34C392C93}"/>
                    </a:ext>
                  </a:extLst>
                </p:cNvPr>
                <p:cNvPicPr/>
                <p:nvPr/>
              </p:nvPicPr>
              <p:blipFill>
                <a:blip r:embed="rId7"/>
                <a:stretch>
                  <a:fillRect/>
                </a:stretch>
              </p:blipFill>
              <p:spPr>
                <a:xfrm>
                  <a:off x="6539351" y="1453122"/>
                  <a:ext cx="72000" cy="72000"/>
                </a:xfrm>
                <a:prstGeom prst="rect">
                  <a:avLst/>
                </a:prstGeom>
              </p:spPr>
            </p:pic>
          </mc:Fallback>
        </mc:AlternateContent>
      </p:grpSp>
      <p:grpSp>
        <p:nvGrpSpPr>
          <p:cNvPr id="20" name="Csoportba foglalás 19">
            <a:extLst>
              <a:ext uri="{FF2B5EF4-FFF2-40B4-BE49-F238E27FC236}">
                <a16:creationId xmlns:a16="http://schemas.microsoft.com/office/drawing/2014/main" id="{C72F84EF-3963-C0F7-DBE7-90570E70D0BB}"/>
              </a:ext>
            </a:extLst>
          </p:cNvPr>
          <p:cNvGrpSpPr/>
          <p:nvPr/>
        </p:nvGrpSpPr>
        <p:grpSpPr>
          <a:xfrm>
            <a:off x="6706945" y="2713118"/>
            <a:ext cx="392498" cy="453240"/>
            <a:chOff x="6696671" y="2846682"/>
            <a:chExt cx="372240" cy="453240"/>
          </a:xfrm>
        </p:grpSpPr>
        <mc:AlternateContent xmlns:mc="http://schemas.openxmlformats.org/markup-compatibility/2006" xmlns:p14="http://schemas.microsoft.com/office/powerpoint/2010/main">
          <mc:Choice Requires="p14">
            <p:contentPart p14:bwMode="auto" r:id="rId9">
              <p14:nvContentPartPr>
                <p14:cNvPr id="18" name="Szabadkéz 17">
                  <a:extLst>
                    <a:ext uri="{FF2B5EF4-FFF2-40B4-BE49-F238E27FC236}">
                      <a16:creationId xmlns:a16="http://schemas.microsoft.com/office/drawing/2014/main" id="{FE3E9FA9-2D12-17F0-EFB5-69C91DF76183}"/>
                    </a:ext>
                  </a:extLst>
                </p14:cNvPr>
                <p14:cNvContentPartPr/>
                <p14:nvPr/>
              </p14:nvContentPartPr>
              <p14:xfrm>
                <a:off x="6696671" y="2846682"/>
                <a:ext cx="239040" cy="453240"/>
              </p14:xfrm>
            </p:contentPart>
          </mc:Choice>
          <mc:Fallback xmlns="">
            <p:pic>
              <p:nvPicPr>
                <p:cNvPr id="18" name="Szabadkéz 17">
                  <a:extLst>
                    <a:ext uri="{FF2B5EF4-FFF2-40B4-BE49-F238E27FC236}">
                      <a16:creationId xmlns:a16="http://schemas.microsoft.com/office/drawing/2014/main" id="{FE3E9FA9-2D12-17F0-EFB5-69C91DF76183}"/>
                    </a:ext>
                  </a:extLst>
                </p:cNvPr>
                <p:cNvPicPr/>
                <p:nvPr/>
              </p:nvPicPr>
              <p:blipFill>
                <a:blip r:embed="rId10"/>
                <a:stretch>
                  <a:fillRect/>
                </a:stretch>
              </p:blipFill>
              <p:spPr>
                <a:xfrm>
                  <a:off x="6662864" y="2811042"/>
                  <a:ext cx="306996" cy="524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Szabadkéz 18">
                  <a:extLst>
                    <a:ext uri="{FF2B5EF4-FFF2-40B4-BE49-F238E27FC236}">
                      <a16:creationId xmlns:a16="http://schemas.microsoft.com/office/drawing/2014/main" id="{40694981-0CF4-DB8D-44E5-BC4685DEEFEB}"/>
                    </a:ext>
                  </a:extLst>
                </p14:cNvPr>
                <p14:cNvContentPartPr/>
                <p14:nvPr/>
              </p14:nvContentPartPr>
              <p14:xfrm>
                <a:off x="7068551" y="3256362"/>
                <a:ext cx="360" cy="360"/>
              </p14:xfrm>
            </p:contentPart>
          </mc:Choice>
          <mc:Fallback xmlns="">
            <p:pic>
              <p:nvPicPr>
                <p:cNvPr id="19" name="Szabadkéz 18">
                  <a:extLst>
                    <a:ext uri="{FF2B5EF4-FFF2-40B4-BE49-F238E27FC236}">
                      <a16:creationId xmlns:a16="http://schemas.microsoft.com/office/drawing/2014/main" id="{40694981-0CF4-DB8D-44E5-BC4685DEEFEB}"/>
                    </a:ext>
                  </a:extLst>
                </p:cNvPr>
                <p:cNvPicPr/>
                <p:nvPr/>
              </p:nvPicPr>
              <p:blipFill>
                <a:blip r:embed="rId7"/>
                <a:stretch>
                  <a:fillRect/>
                </a:stretch>
              </p:blipFill>
              <p:spPr>
                <a:xfrm>
                  <a:off x="7032551" y="3220362"/>
                  <a:ext cx="72000" cy="72000"/>
                </a:xfrm>
                <a:prstGeom prst="rect">
                  <a:avLst/>
                </a:prstGeom>
              </p:spPr>
            </p:pic>
          </mc:Fallback>
        </mc:AlternateContent>
      </p:grpSp>
      <p:grpSp>
        <p:nvGrpSpPr>
          <p:cNvPr id="23" name="Csoportba foglalás 22">
            <a:extLst>
              <a:ext uri="{FF2B5EF4-FFF2-40B4-BE49-F238E27FC236}">
                <a16:creationId xmlns:a16="http://schemas.microsoft.com/office/drawing/2014/main" id="{068369C1-03D8-7BC3-7079-6BE0F78906D8}"/>
              </a:ext>
            </a:extLst>
          </p:cNvPr>
          <p:cNvGrpSpPr/>
          <p:nvPr/>
        </p:nvGrpSpPr>
        <p:grpSpPr>
          <a:xfrm>
            <a:off x="6349271" y="4643082"/>
            <a:ext cx="246600" cy="441000"/>
            <a:chOff x="6349271" y="4643082"/>
            <a:chExt cx="246600" cy="441000"/>
          </a:xfrm>
        </p:grpSpPr>
        <mc:AlternateContent xmlns:mc="http://schemas.openxmlformats.org/markup-compatibility/2006" xmlns:p14="http://schemas.microsoft.com/office/powerpoint/2010/main">
          <mc:Choice Requires="p14">
            <p:contentPart p14:bwMode="auto" r:id="rId12">
              <p14:nvContentPartPr>
                <p14:cNvPr id="21" name="Szabadkéz 20">
                  <a:extLst>
                    <a:ext uri="{FF2B5EF4-FFF2-40B4-BE49-F238E27FC236}">
                      <a16:creationId xmlns:a16="http://schemas.microsoft.com/office/drawing/2014/main" id="{B1CD95A3-4720-213F-348B-728B9E69756A}"/>
                    </a:ext>
                  </a:extLst>
                </p14:cNvPr>
                <p14:cNvContentPartPr/>
                <p14:nvPr/>
              </p14:nvContentPartPr>
              <p14:xfrm>
                <a:off x="6349271" y="4643082"/>
                <a:ext cx="166680" cy="441000"/>
              </p14:xfrm>
            </p:contentPart>
          </mc:Choice>
          <mc:Fallback xmlns="">
            <p:pic>
              <p:nvPicPr>
                <p:cNvPr id="21" name="Szabadkéz 20">
                  <a:extLst>
                    <a:ext uri="{FF2B5EF4-FFF2-40B4-BE49-F238E27FC236}">
                      <a16:creationId xmlns:a16="http://schemas.microsoft.com/office/drawing/2014/main" id="{B1CD95A3-4720-213F-348B-728B9E69756A}"/>
                    </a:ext>
                  </a:extLst>
                </p:cNvPr>
                <p:cNvPicPr/>
                <p:nvPr/>
              </p:nvPicPr>
              <p:blipFill>
                <a:blip r:embed="rId13"/>
                <a:stretch>
                  <a:fillRect/>
                </a:stretch>
              </p:blipFill>
              <p:spPr>
                <a:xfrm>
                  <a:off x="6313271" y="4607082"/>
                  <a:ext cx="238320" cy="512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Szabadkéz 21">
                  <a:extLst>
                    <a:ext uri="{FF2B5EF4-FFF2-40B4-BE49-F238E27FC236}">
                      <a16:creationId xmlns:a16="http://schemas.microsoft.com/office/drawing/2014/main" id="{25DFDE7F-7DF5-BC4D-237F-189E6F152559}"/>
                    </a:ext>
                  </a:extLst>
                </p14:cNvPr>
                <p14:cNvContentPartPr/>
                <p14:nvPr/>
              </p14:nvContentPartPr>
              <p14:xfrm>
                <a:off x="6595511" y="5074722"/>
                <a:ext cx="360" cy="360"/>
              </p14:xfrm>
            </p:contentPart>
          </mc:Choice>
          <mc:Fallback xmlns="">
            <p:pic>
              <p:nvPicPr>
                <p:cNvPr id="22" name="Szabadkéz 21">
                  <a:extLst>
                    <a:ext uri="{FF2B5EF4-FFF2-40B4-BE49-F238E27FC236}">
                      <a16:creationId xmlns:a16="http://schemas.microsoft.com/office/drawing/2014/main" id="{25DFDE7F-7DF5-BC4D-237F-189E6F152559}"/>
                    </a:ext>
                  </a:extLst>
                </p:cNvPr>
                <p:cNvPicPr/>
                <p:nvPr/>
              </p:nvPicPr>
              <p:blipFill>
                <a:blip r:embed="rId7"/>
                <a:stretch>
                  <a:fillRect/>
                </a:stretch>
              </p:blipFill>
              <p:spPr>
                <a:xfrm>
                  <a:off x="6559871" y="5039082"/>
                  <a:ext cx="72000" cy="72000"/>
                </a:xfrm>
                <a:prstGeom prst="rect">
                  <a:avLst/>
                </a:prstGeom>
              </p:spPr>
            </p:pic>
          </mc:Fallback>
        </mc:AlternateContent>
      </p:grpSp>
      <p:sp>
        <p:nvSpPr>
          <p:cNvPr id="25" name="Szövegdoboz 24">
            <a:extLst>
              <a:ext uri="{FF2B5EF4-FFF2-40B4-BE49-F238E27FC236}">
                <a16:creationId xmlns:a16="http://schemas.microsoft.com/office/drawing/2014/main" id="{FF39E88E-E972-AA78-2405-82C9C15BBEBC}"/>
              </a:ext>
            </a:extLst>
          </p:cNvPr>
          <p:cNvSpPr txBox="1"/>
          <p:nvPr/>
        </p:nvSpPr>
        <p:spPr>
          <a:xfrm>
            <a:off x="3336193" y="6437461"/>
            <a:ext cx="6159356" cy="307777"/>
          </a:xfrm>
          <a:prstGeom prst="rect">
            <a:avLst/>
          </a:prstGeom>
          <a:noFill/>
        </p:spPr>
        <p:txBody>
          <a:bodyPr wrap="square">
            <a:spAutoFit/>
          </a:bodyPr>
          <a:lstStyle/>
          <a:p>
            <a:r>
              <a:rPr lang="hu-HU" sz="1400" b="0" i="0" u="none" strike="noStrike" baseline="0" dirty="0" err="1">
                <a:solidFill>
                  <a:srgbClr val="0A80BB"/>
                </a:solidFill>
                <a:latin typeface="CharisSIL"/>
              </a:rPr>
              <a:t>Chang</a:t>
            </a:r>
            <a:r>
              <a:rPr lang="hu-HU" sz="1400" b="0" i="0" u="none" strike="noStrike" baseline="0" dirty="0">
                <a:solidFill>
                  <a:srgbClr val="0A80BB"/>
                </a:solidFill>
                <a:latin typeface="CharisSIL"/>
              </a:rPr>
              <a:t> L. </a:t>
            </a:r>
            <a:r>
              <a:rPr lang="en-US" sz="1400" b="0" i="0" u="none" strike="noStrike" baseline="0" dirty="0">
                <a:solidFill>
                  <a:srgbClr val="0A80BB"/>
                </a:solidFill>
                <a:latin typeface="CharisSIL"/>
              </a:rPr>
              <a:t>Brain Research Bulletin 182 (2022) 44–56</a:t>
            </a:r>
            <a:endParaRPr lang="hu-HU" sz="4000" dirty="0"/>
          </a:p>
        </p:txBody>
      </p:sp>
      <p:grpSp>
        <p:nvGrpSpPr>
          <p:cNvPr id="28" name="Csoportba foglalás 27">
            <a:extLst>
              <a:ext uri="{FF2B5EF4-FFF2-40B4-BE49-F238E27FC236}">
                <a16:creationId xmlns:a16="http://schemas.microsoft.com/office/drawing/2014/main" id="{5413E4DB-0109-5BF1-AD20-870996BB580F}"/>
              </a:ext>
            </a:extLst>
          </p:cNvPr>
          <p:cNvGrpSpPr/>
          <p:nvPr/>
        </p:nvGrpSpPr>
        <p:grpSpPr>
          <a:xfrm>
            <a:off x="10481711" y="905022"/>
            <a:ext cx="1168200" cy="360360"/>
            <a:chOff x="10472711" y="914202"/>
            <a:chExt cx="1168200" cy="360360"/>
          </a:xfrm>
        </p:grpSpPr>
        <mc:AlternateContent xmlns:mc="http://schemas.openxmlformats.org/markup-compatibility/2006" xmlns:p14="http://schemas.microsoft.com/office/powerpoint/2010/main">
          <mc:Choice Requires="p14">
            <p:contentPart p14:bwMode="auto" r:id="rId15">
              <p14:nvContentPartPr>
                <p14:cNvPr id="26" name="Szabadkéz 25">
                  <a:extLst>
                    <a:ext uri="{FF2B5EF4-FFF2-40B4-BE49-F238E27FC236}">
                      <a16:creationId xmlns:a16="http://schemas.microsoft.com/office/drawing/2014/main" id="{98E4640B-CC69-0E14-A234-BB79AF391A3A}"/>
                    </a:ext>
                  </a:extLst>
                </p14:cNvPr>
                <p14:cNvContentPartPr/>
                <p14:nvPr/>
              </p14:nvContentPartPr>
              <p14:xfrm>
                <a:off x="10554791" y="1088442"/>
                <a:ext cx="1086120" cy="51840"/>
              </p14:xfrm>
            </p:contentPart>
          </mc:Choice>
          <mc:Fallback xmlns="">
            <p:pic>
              <p:nvPicPr>
                <p:cNvPr id="26" name="Szabadkéz 25">
                  <a:extLst>
                    <a:ext uri="{FF2B5EF4-FFF2-40B4-BE49-F238E27FC236}">
                      <a16:creationId xmlns:a16="http://schemas.microsoft.com/office/drawing/2014/main" id="{98E4640B-CC69-0E14-A234-BB79AF391A3A}"/>
                    </a:ext>
                  </a:extLst>
                </p:cNvPr>
                <p:cNvPicPr/>
                <p:nvPr/>
              </p:nvPicPr>
              <p:blipFill>
                <a:blip r:embed="rId16"/>
                <a:stretch>
                  <a:fillRect/>
                </a:stretch>
              </p:blipFill>
              <p:spPr>
                <a:xfrm>
                  <a:off x="10536791" y="1070802"/>
                  <a:ext cx="11217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Szabadkéz 26">
                  <a:extLst>
                    <a:ext uri="{FF2B5EF4-FFF2-40B4-BE49-F238E27FC236}">
                      <a16:creationId xmlns:a16="http://schemas.microsoft.com/office/drawing/2014/main" id="{2E2EDF2A-9B96-8812-3FA8-CD16849793BA}"/>
                    </a:ext>
                  </a:extLst>
                </p14:cNvPr>
                <p14:cNvContentPartPr/>
                <p14:nvPr/>
              </p14:nvContentPartPr>
              <p14:xfrm>
                <a:off x="10472711" y="914202"/>
                <a:ext cx="352080" cy="360360"/>
              </p14:xfrm>
            </p:contentPart>
          </mc:Choice>
          <mc:Fallback xmlns="">
            <p:pic>
              <p:nvPicPr>
                <p:cNvPr id="27" name="Szabadkéz 26">
                  <a:extLst>
                    <a:ext uri="{FF2B5EF4-FFF2-40B4-BE49-F238E27FC236}">
                      <a16:creationId xmlns:a16="http://schemas.microsoft.com/office/drawing/2014/main" id="{2E2EDF2A-9B96-8812-3FA8-CD16849793BA}"/>
                    </a:ext>
                  </a:extLst>
                </p:cNvPr>
                <p:cNvPicPr/>
                <p:nvPr/>
              </p:nvPicPr>
              <p:blipFill>
                <a:blip r:embed="rId18"/>
                <a:stretch>
                  <a:fillRect/>
                </a:stretch>
              </p:blipFill>
              <p:spPr>
                <a:xfrm>
                  <a:off x="10455071" y="896202"/>
                  <a:ext cx="387720" cy="396000"/>
                </a:xfrm>
                <a:prstGeom prst="rect">
                  <a:avLst/>
                </a:prstGeom>
              </p:spPr>
            </p:pic>
          </mc:Fallback>
        </mc:AlternateContent>
      </p:grpSp>
      <p:grpSp>
        <p:nvGrpSpPr>
          <p:cNvPr id="33" name="Csoportba foglalás 32">
            <a:extLst>
              <a:ext uri="{FF2B5EF4-FFF2-40B4-BE49-F238E27FC236}">
                <a16:creationId xmlns:a16="http://schemas.microsoft.com/office/drawing/2014/main" id="{2D1A7F83-0468-7646-F3AB-5DD5D608A4BD}"/>
              </a:ext>
            </a:extLst>
          </p:cNvPr>
          <p:cNvGrpSpPr/>
          <p:nvPr/>
        </p:nvGrpSpPr>
        <p:grpSpPr>
          <a:xfrm>
            <a:off x="10481711" y="5223864"/>
            <a:ext cx="1220760" cy="371520"/>
            <a:chOff x="10481711" y="5228802"/>
            <a:chExt cx="1220760" cy="371520"/>
          </a:xfrm>
        </p:grpSpPr>
        <mc:AlternateContent xmlns:mc="http://schemas.openxmlformats.org/markup-compatibility/2006" xmlns:p14="http://schemas.microsoft.com/office/powerpoint/2010/main">
          <mc:Choice Requires="p14">
            <p:contentPart p14:bwMode="auto" r:id="rId19">
              <p14:nvContentPartPr>
                <p14:cNvPr id="31" name="Szabadkéz 30">
                  <a:extLst>
                    <a:ext uri="{FF2B5EF4-FFF2-40B4-BE49-F238E27FC236}">
                      <a16:creationId xmlns:a16="http://schemas.microsoft.com/office/drawing/2014/main" id="{5DBFF054-F50D-0F7F-604B-CECC3D7AD311}"/>
                    </a:ext>
                  </a:extLst>
                </p14:cNvPr>
                <p14:cNvContentPartPr/>
                <p14:nvPr/>
              </p14:nvContentPartPr>
              <p14:xfrm>
                <a:off x="10593671" y="5352282"/>
                <a:ext cx="1108800" cy="92520"/>
              </p14:xfrm>
            </p:contentPart>
          </mc:Choice>
          <mc:Fallback xmlns="">
            <p:pic>
              <p:nvPicPr>
                <p:cNvPr id="31" name="Szabadkéz 30">
                  <a:extLst>
                    <a:ext uri="{FF2B5EF4-FFF2-40B4-BE49-F238E27FC236}">
                      <a16:creationId xmlns:a16="http://schemas.microsoft.com/office/drawing/2014/main" id="{5DBFF054-F50D-0F7F-604B-CECC3D7AD311}"/>
                    </a:ext>
                  </a:extLst>
                </p:cNvPr>
                <p:cNvPicPr/>
                <p:nvPr/>
              </p:nvPicPr>
              <p:blipFill>
                <a:blip r:embed="rId20"/>
                <a:stretch>
                  <a:fillRect/>
                </a:stretch>
              </p:blipFill>
              <p:spPr>
                <a:xfrm>
                  <a:off x="10575671" y="5334642"/>
                  <a:ext cx="114444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Szabadkéz 31">
                  <a:extLst>
                    <a:ext uri="{FF2B5EF4-FFF2-40B4-BE49-F238E27FC236}">
                      <a16:creationId xmlns:a16="http://schemas.microsoft.com/office/drawing/2014/main" id="{E81DD3BC-4D4B-52FC-D4FF-DE67384410C5}"/>
                    </a:ext>
                  </a:extLst>
                </p14:cNvPr>
                <p14:cNvContentPartPr/>
                <p14:nvPr/>
              </p14:nvContentPartPr>
              <p14:xfrm>
                <a:off x="10481711" y="5228802"/>
                <a:ext cx="379080" cy="371520"/>
              </p14:xfrm>
            </p:contentPart>
          </mc:Choice>
          <mc:Fallback xmlns="">
            <p:pic>
              <p:nvPicPr>
                <p:cNvPr id="32" name="Szabadkéz 31">
                  <a:extLst>
                    <a:ext uri="{FF2B5EF4-FFF2-40B4-BE49-F238E27FC236}">
                      <a16:creationId xmlns:a16="http://schemas.microsoft.com/office/drawing/2014/main" id="{E81DD3BC-4D4B-52FC-D4FF-DE67384410C5}"/>
                    </a:ext>
                  </a:extLst>
                </p:cNvPr>
                <p:cNvPicPr/>
                <p:nvPr/>
              </p:nvPicPr>
              <p:blipFill>
                <a:blip r:embed="rId22"/>
                <a:stretch>
                  <a:fillRect/>
                </a:stretch>
              </p:blipFill>
              <p:spPr>
                <a:xfrm>
                  <a:off x="10463711" y="5210802"/>
                  <a:ext cx="414720" cy="407160"/>
                </a:xfrm>
                <a:prstGeom prst="rect">
                  <a:avLst/>
                </a:prstGeom>
              </p:spPr>
            </p:pic>
          </mc:Fallback>
        </mc:AlternateContent>
      </p:grpSp>
      <p:grpSp>
        <p:nvGrpSpPr>
          <p:cNvPr id="46" name="Csoportba foglalás 45">
            <a:extLst>
              <a:ext uri="{FF2B5EF4-FFF2-40B4-BE49-F238E27FC236}">
                <a16:creationId xmlns:a16="http://schemas.microsoft.com/office/drawing/2014/main" id="{93E5871F-6FEB-EDD8-EAA4-9407A8A1DF4F}"/>
              </a:ext>
            </a:extLst>
          </p:cNvPr>
          <p:cNvGrpSpPr/>
          <p:nvPr/>
        </p:nvGrpSpPr>
        <p:grpSpPr>
          <a:xfrm>
            <a:off x="10671251" y="3255354"/>
            <a:ext cx="1168200" cy="360360"/>
            <a:chOff x="10472711" y="914202"/>
            <a:chExt cx="1168200" cy="360360"/>
          </a:xfrm>
        </p:grpSpPr>
        <mc:AlternateContent xmlns:mc="http://schemas.openxmlformats.org/markup-compatibility/2006" xmlns:p14="http://schemas.microsoft.com/office/powerpoint/2010/main">
          <mc:Choice Requires="p14">
            <p:contentPart p14:bwMode="auto" r:id="rId23">
              <p14:nvContentPartPr>
                <p14:cNvPr id="47" name="Szabadkéz 46">
                  <a:extLst>
                    <a:ext uri="{FF2B5EF4-FFF2-40B4-BE49-F238E27FC236}">
                      <a16:creationId xmlns:a16="http://schemas.microsoft.com/office/drawing/2014/main" id="{E5114765-DB33-6EFF-92AE-25D3E4AC9250}"/>
                    </a:ext>
                  </a:extLst>
                </p14:cNvPr>
                <p14:cNvContentPartPr/>
                <p14:nvPr/>
              </p14:nvContentPartPr>
              <p14:xfrm>
                <a:off x="10554791" y="1088442"/>
                <a:ext cx="1086120" cy="51840"/>
              </p14:xfrm>
            </p:contentPart>
          </mc:Choice>
          <mc:Fallback xmlns="">
            <p:pic>
              <p:nvPicPr>
                <p:cNvPr id="47" name="Szabadkéz 46">
                  <a:extLst>
                    <a:ext uri="{FF2B5EF4-FFF2-40B4-BE49-F238E27FC236}">
                      <a16:creationId xmlns:a16="http://schemas.microsoft.com/office/drawing/2014/main" id="{E5114765-DB33-6EFF-92AE-25D3E4AC9250}"/>
                    </a:ext>
                  </a:extLst>
                </p:cNvPr>
                <p:cNvPicPr/>
                <p:nvPr/>
              </p:nvPicPr>
              <p:blipFill>
                <a:blip r:embed="rId16"/>
                <a:stretch>
                  <a:fillRect/>
                </a:stretch>
              </p:blipFill>
              <p:spPr>
                <a:xfrm>
                  <a:off x="10536791" y="1070802"/>
                  <a:ext cx="11217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8" name="Szabadkéz 47">
                  <a:extLst>
                    <a:ext uri="{FF2B5EF4-FFF2-40B4-BE49-F238E27FC236}">
                      <a16:creationId xmlns:a16="http://schemas.microsoft.com/office/drawing/2014/main" id="{7600C2B8-5F59-DA76-C57D-EDDA790F811B}"/>
                    </a:ext>
                  </a:extLst>
                </p14:cNvPr>
                <p14:cNvContentPartPr/>
                <p14:nvPr/>
              </p14:nvContentPartPr>
              <p14:xfrm>
                <a:off x="10472711" y="914202"/>
                <a:ext cx="352080" cy="360360"/>
              </p14:xfrm>
            </p:contentPart>
          </mc:Choice>
          <mc:Fallback xmlns="">
            <p:pic>
              <p:nvPicPr>
                <p:cNvPr id="48" name="Szabadkéz 47">
                  <a:extLst>
                    <a:ext uri="{FF2B5EF4-FFF2-40B4-BE49-F238E27FC236}">
                      <a16:creationId xmlns:a16="http://schemas.microsoft.com/office/drawing/2014/main" id="{7600C2B8-5F59-DA76-C57D-EDDA790F811B}"/>
                    </a:ext>
                  </a:extLst>
                </p:cNvPr>
                <p:cNvPicPr/>
                <p:nvPr/>
              </p:nvPicPr>
              <p:blipFill>
                <a:blip r:embed="rId18"/>
                <a:stretch>
                  <a:fillRect/>
                </a:stretch>
              </p:blipFill>
              <p:spPr>
                <a:xfrm>
                  <a:off x="10455071" y="896202"/>
                  <a:ext cx="387720" cy="396000"/>
                </a:xfrm>
                <a:prstGeom prst="rect">
                  <a:avLst/>
                </a:prstGeom>
              </p:spPr>
            </p:pic>
          </mc:Fallback>
        </mc:AlternateContent>
      </p:grpSp>
      <p:sp>
        <p:nvSpPr>
          <p:cNvPr id="50" name="Szövegdoboz 49">
            <a:extLst>
              <a:ext uri="{FF2B5EF4-FFF2-40B4-BE49-F238E27FC236}">
                <a16:creationId xmlns:a16="http://schemas.microsoft.com/office/drawing/2014/main" id="{828ADD59-5F82-AEC5-1A78-17717C8405E8}"/>
              </a:ext>
            </a:extLst>
          </p:cNvPr>
          <p:cNvSpPr txBox="1"/>
          <p:nvPr/>
        </p:nvSpPr>
        <p:spPr>
          <a:xfrm>
            <a:off x="9951458" y="3675725"/>
            <a:ext cx="2143745" cy="1477328"/>
          </a:xfrm>
          <a:prstGeom prst="rect">
            <a:avLst/>
          </a:prstGeom>
          <a:solidFill>
            <a:schemeClr val="bg1"/>
          </a:solidFill>
          <a:ln>
            <a:solidFill>
              <a:srgbClr val="002060"/>
            </a:solidFill>
            <a:prstDash val="solid"/>
            <a:extLst>
              <a:ext uri="{C807C97D-BFC1-408E-A445-0C87EB9F89A2}">
                <ask:lineSketchStyleProps xmlns:ask="http://schemas.microsoft.com/office/drawing/2018/sketchyshapes" sd="504744496">
                  <a:custGeom>
                    <a:avLst/>
                    <a:gdLst>
                      <a:gd name="connsiteX0" fmla="*/ 0 w 2143745"/>
                      <a:gd name="connsiteY0" fmla="*/ 0 h 1477328"/>
                      <a:gd name="connsiteX1" fmla="*/ 514499 w 2143745"/>
                      <a:gd name="connsiteY1" fmla="*/ 0 h 1477328"/>
                      <a:gd name="connsiteX2" fmla="*/ 1093310 w 2143745"/>
                      <a:gd name="connsiteY2" fmla="*/ 0 h 1477328"/>
                      <a:gd name="connsiteX3" fmla="*/ 1672121 w 2143745"/>
                      <a:gd name="connsiteY3" fmla="*/ 0 h 1477328"/>
                      <a:gd name="connsiteX4" fmla="*/ 2143745 w 2143745"/>
                      <a:gd name="connsiteY4" fmla="*/ 0 h 1477328"/>
                      <a:gd name="connsiteX5" fmla="*/ 2143745 w 2143745"/>
                      <a:gd name="connsiteY5" fmla="*/ 492443 h 1477328"/>
                      <a:gd name="connsiteX6" fmla="*/ 2143745 w 2143745"/>
                      <a:gd name="connsiteY6" fmla="*/ 999659 h 1477328"/>
                      <a:gd name="connsiteX7" fmla="*/ 2143745 w 2143745"/>
                      <a:gd name="connsiteY7" fmla="*/ 1477328 h 1477328"/>
                      <a:gd name="connsiteX8" fmla="*/ 1672121 w 2143745"/>
                      <a:gd name="connsiteY8" fmla="*/ 1477328 h 1477328"/>
                      <a:gd name="connsiteX9" fmla="*/ 1136185 w 2143745"/>
                      <a:gd name="connsiteY9" fmla="*/ 1477328 h 1477328"/>
                      <a:gd name="connsiteX10" fmla="*/ 643124 w 2143745"/>
                      <a:gd name="connsiteY10" fmla="*/ 1477328 h 1477328"/>
                      <a:gd name="connsiteX11" fmla="*/ 0 w 2143745"/>
                      <a:gd name="connsiteY11" fmla="*/ 1477328 h 1477328"/>
                      <a:gd name="connsiteX12" fmla="*/ 0 w 2143745"/>
                      <a:gd name="connsiteY12" fmla="*/ 984885 h 1477328"/>
                      <a:gd name="connsiteX13" fmla="*/ 0 w 2143745"/>
                      <a:gd name="connsiteY13" fmla="*/ 507216 h 1477328"/>
                      <a:gd name="connsiteX14" fmla="*/ 0 w 2143745"/>
                      <a:gd name="connsiteY14"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3745" h="1477328" fill="none" extrusionOk="0">
                        <a:moveTo>
                          <a:pt x="0" y="0"/>
                        </a:moveTo>
                        <a:cubicBezTo>
                          <a:pt x="161179" y="-15738"/>
                          <a:pt x="297884" y="21815"/>
                          <a:pt x="514499" y="0"/>
                        </a:cubicBezTo>
                        <a:cubicBezTo>
                          <a:pt x="731114" y="-21815"/>
                          <a:pt x="864386" y="15384"/>
                          <a:pt x="1093310" y="0"/>
                        </a:cubicBezTo>
                        <a:cubicBezTo>
                          <a:pt x="1322234" y="-15384"/>
                          <a:pt x="1412882" y="4765"/>
                          <a:pt x="1672121" y="0"/>
                        </a:cubicBezTo>
                        <a:cubicBezTo>
                          <a:pt x="1931360" y="-4765"/>
                          <a:pt x="2042910" y="-22210"/>
                          <a:pt x="2143745" y="0"/>
                        </a:cubicBezTo>
                        <a:cubicBezTo>
                          <a:pt x="2127136" y="207263"/>
                          <a:pt x="2163936" y="264093"/>
                          <a:pt x="2143745" y="492443"/>
                        </a:cubicBezTo>
                        <a:cubicBezTo>
                          <a:pt x="2123554" y="720793"/>
                          <a:pt x="2137894" y="747218"/>
                          <a:pt x="2143745" y="999659"/>
                        </a:cubicBezTo>
                        <a:cubicBezTo>
                          <a:pt x="2149596" y="1252100"/>
                          <a:pt x="2130900" y="1321554"/>
                          <a:pt x="2143745" y="1477328"/>
                        </a:cubicBezTo>
                        <a:cubicBezTo>
                          <a:pt x="2022420" y="1497319"/>
                          <a:pt x="1787772" y="1466191"/>
                          <a:pt x="1672121" y="1477328"/>
                        </a:cubicBezTo>
                        <a:cubicBezTo>
                          <a:pt x="1556470" y="1488465"/>
                          <a:pt x="1270603" y="1489087"/>
                          <a:pt x="1136185" y="1477328"/>
                        </a:cubicBezTo>
                        <a:cubicBezTo>
                          <a:pt x="1001767" y="1465569"/>
                          <a:pt x="809887" y="1494431"/>
                          <a:pt x="643124" y="1477328"/>
                        </a:cubicBezTo>
                        <a:cubicBezTo>
                          <a:pt x="476361" y="1460225"/>
                          <a:pt x="155314" y="1448036"/>
                          <a:pt x="0" y="1477328"/>
                        </a:cubicBezTo>
                        <a:cubicBezTo>
                          <a:pt x="16830" y="1283517"/>
                          <a:pt x="-10581" y="1134639"/>
                          <a:pt x="0" y="984885"/>
                        </a:cubicBezTo>
                        <a:cubicBezTo>
                          <a:pt x="10581" y="835131"/>
                          <a:pt x="-9423" y="609772"/>
                          <a:pt x="0" y="507216"/>
                        </a:cubicBezTo>
                        <a:cubicBezTo>
                          <a:pt x="9423" y="404660"/>
                          <a:pt x="22947" y="173388"/>
                          <a:pt x="0" y="0"/>
                        </a:cubicBezTo>
                        <a:close/>
                      </a:path>
                      <a:path w="2143745" h="1477328" stroke="0" extrusionOk="0">
                        <a:moveTo>
                          <a:pt x="0" y="0"/>
                        </a:moveTo>
                        <a:cubicBezTo>
                          <a:pt x="227000" y="-20176"/>
                          <a:pt x="337027" y="6303"/>
                          <a:pt x="557374" y="0"/>
                        </a:cubicBezTo>
                        <a:cubicBezTo>
                          <a:pt x="777721" y="-6303"/>
                          <a:pt x="838213" y="27597"/>
                          <a:pt x="1114747" y="0"/>
                        </a:cubicBezTo>
                        <a:cubicBezTo>
                          <a:pt x="1391281" y="-27597"/>
                          <a:pt x="1397460" y="-20634"/>
                          <a:pt x="1672121" y="0"/>
                        </a:cubicBezTo>
                        <a:cubicBezTo>
                          <a:pt x="1946782" y="20634"/>
                          <a:pt x="1924430" y="9694"/>
                          <a:pt x="2143745" y="0"/>
                        </a:cubicBezTo>
                        <a:cubicBezTo>
                          <a:pt x="2161888" y="211441"/>
                          <a:pt x="2123114" y="341606"/>
                          <a:pt x="2143745" y="507216"/>
                        </a:cubicBezTo>
                        <a:cubicBezTo>
                          <a:pt x="2164376" y="672826"/>
                          <a:pt x="2142085" y="854235"/>
                          <a:pt x="2143745" y="970112"/>
                        </a:cubicBezTo>
                        <a:cubicBezTo>
                          <a:pt x="2145405" y="1085989"/>
                          <a:pt x="2121919" y="1344202"/>
                          <a:pt x="2143745" y="1477328"/>
                        </a:cubicBezTo>
                        <a:cubicBezTo>
                          <a:pt x="2041866" y="1466708"/>
                          <a:pt x="1860086" y="1471908"/>
                          <a:pt x="1672121" y="1477328"/>
                        </a:cubicBezTo>
                        <a:cubicBezTo>
                          <a:pt x="1484156" y="1482748"/>
                          <a:pt x="1261565" y="1491285"/>
                          <a:pt x="1157622" y="1477328"/>
                        </a:cubicBezTo>
                        <a:cubicBezTo>
                          <a:pt x="1053679" y="1463371"/>
                          <a:pt x="843900" y="1453510"/>
                          <a:pt x="643124" y="1477328"/>
                        </a:cubicBezTo>
                        <a:cubicBezTo>
                          <a:pt x="442348" y="1501146"/>
                          <a:pt x="157935" y="1475975"/>
                          <a:pt x="0" y="1477328"/>
                        </a:cubicBezTo>
                        <a:cubicBezTo>
                          <a:pt x="-12594" y="1333569"/>
                          <a:pt x="2862" y="1121989"/>
                          <a:pt x="0" y="1029205"/>
                        </a:cubicBezTo>
                        <a:cubicBezTo>
                          <a:pt x="-2862" y="936421"/>
                          <a:pt x="7677" y="721271"/>
                          <a:pt x="0" y="551536"/>
                        </a:cubicBezTo>
                        <a:cubicBezTo>
                          <a:pt x="-7677" y="381801"/>
                          <a:pt x="25982" y="115068"/>
                          <a:pt x="0" y="0"/>
                        </a:cubicBezTo>
                        <a:close/>
                      </a:path>
                    </a:pathLst>
                  </a:custGeom>
                  <ask:type>
                    <ask:lineSketchNone/>
                  </ask:type>
                </ask:lineSketchStyleProps>
              </a:ext>
            </a:extLst>
          </a:ln>
        </p:spPr>
        <p:txBody>
          <a:bodyPr wrap="square" rtlCol="0">
            <a:spAutoFit/>
          </a:bodyPr>
          <a:lstStyle/>
          <a:p>
            <a:r>
              <a:rPr lang="hu-HU" dirty="0"/>
              <a:t>Human&gt;egér FMT: </a:t>
            </a:r>
          </a:p>
          <a:p>
            <a:r>
              <a:rPr lang="hu-HU" dirty="0"/>
              <a:t>Parkinson </a:t>
            </a:r>
            <a:r>
              <a:rPr lang="hu-HU" dirty="0" err="1"/>
              <a:t>sy</a:t>
            </a:r>
            <a:endParaRPr lang="hu-HU" dirty="0"/>
          </a:p>
          <a:p>
            <a:r>
              <a:rPr lang="hu-HU" dirty="0"/>
              <a:t>Skizofrénia</a:t>
            </a:r>
          </a:p>
          <a:p>
            <a:r>
              <a:rPr lang="hu-HU" dirty="0"/>
              <a:t>Autizmus</a:t>
            </a:r>
          </a:p>
          <a:p>
            <a:r>
              <a:rPr lang="hu-HU" dirty="0"/>
              <a:t>Depresszió</a:t>
            </a:r>
          </a:p>
        </p:txBody>
      </p:sp>
    </p:spTree>
    <p:extLst>
      <p:ext uri="{BB962C8B-B14F-4D97-AF65-F5344CB8AC3E}">
        <p14:creationId xmlns:p14="http://schemas.microsoft.com/office/powerpoint/2010/main" val="384386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2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50" fill="hold"/>
                                        <p:tgtEl>
                                          <p:spTgt spid="20"/>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250" fill="hold"/>
                                        <p:tgtEl>
                                          <p:spTgt spid="46"/>
                                        </p:tgtEl>
                                        <p:attrNameLst>
                                          <p:attrName>drawProgress</p:attrName>
                                        </p:attrNameLst>
                                      </p:cBhvr>
                                      <p:tavLst>
                                        <p:tav tm="0">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50" fill="hold"/>
                                        <p:tgtEl>
                                          <p:spTgt spid="23"/>
                                        </p:tgtEl>
                                        <p:attrNameLst>
                                          <p:attrName>drawProgress</p:attrName>
                                        </p:attrNameLst>
                                      </p:cBhvr>
                                      <p:tavLst>
                                        <p:tav tm="0">
                                          <p:val>
                                            <p:fltVal val="0"/>
                                          </p:val>
                                        </p:tav>
                                        <p:tav tm="100000">
                                          <p:val>
                                            <p:fltVal val="1"/>
                                          </p:val>
                                        </p:tav>
                                      </p:tavLst>
                                    </p:anim>
                                  </p:childTnLst>
                                </p:cTn>
                              </p:par>
                              <p:par>
                                <p:cTn id="24" presetID="63"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250" fill="hold"/>
                                        <p:tgtEl>
                                          <p:spTgt spid="33"/>
                                        </p:tgtEl>
                                        <p:attrNameLst>
                                          <p:attrName>drawProgress</p:attrName>
                                        </p:attrNameLst>
                                      </p:cBhvr>
                                      <p:tavLst>
                                        <p:tav tm="0">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153452-B4D4-762D-B9D5-D3E3AE568FFD}"/>
              </a:ext>
            </a:extLst>
          </p:cNvPr>
          <p:cNvSpPr>
            <a:spLocks noGrp="1"/>
          </p:cNvSpPr>
          <p:nvPr>
            <p:ph type="title"/>
          </p:nvPr>
        </p:nvSpPr>
        <p:spPr/>
        <p:txBody>
          <a:bodyPr>
            <a:normAutofit/>
          </a:bodyPr>
          <a:lstStyle/>
          <a:p>
            <a:r>
              <a:rPr lang="hu-HU" sz="4000" dirty="0"/>
              <a:t>A bél </a:t>
            </a:r>
            <a:r>
              <a:rPr lang="hu-HU" sz="4000" dirty="0" err="1"/>
              <a:t>mikrobióta</a:t>
            </a:r>
            <a:r>
              <a:rPr lang="hu-HU" sz="4000" dirty="0"/>
              <a:t> szerepe a depresszióban</a:t>
            </a:r>
          </a:p>
        </p:txBody>
      </p:sp>
      <p:pic>
        <p:nvPicPr>
          <p:cNvPr id="5" name="Tartalom helye 4">
            <a:extLst>
              <a:ext uri="{FF2B5EF4-FFF2-40B4-BE49-F238E27FC236}">
                <a16:creationId xmlns:a16="http://schemas.microsoft.com/office/drawing/2014/main" id="{7A0A5F7B-10B9-38C3-9773-7980CD36CB98}"/>
              </a:ext>
            </a:extLst>
          </p:cNvPr>
          <p:cNvPicPr>
            <a:picLocks noGrp="1" noChangeAspect="1"/>
          </p:cNvPicPr>
          <p:nvPr>
            <p:ph idx="1"/>
          </p:nvPr>
        </p:nvPicPr>
        <p:blipFill>
          <a:blip r:embed="rId3"/>
          <a:stretch>
            <a:fillRect/>
          </a:stretch>
        </p:blipFill>
        <p:spPr>
          <a:xfrm>
            <a:off x="1723139" y="1825625"/>
            <a:ext cx="8745721" cy="4351338"/>
          </a:xfrm>
        </p:spPr>
      </p:pic>
      <p:sp>
        <p:nvSpPr>
          <p:cNvPr id="7" name="Szövegdoboz 6">
            <a:extLst>
              <a:ext uri="{FF2B5EF4-FFF2-40B4-BE49-F238E27FC236}">
                <a16:creationId xmlns:a16="http://schemas.microsoft.com/office/drawing/2014/main" id="{C004CC67-8ED2-E348-F445-5D51EA74A27E}"/>
              </a:ext>
            </a:extLst>
          </p:cNvPr>
          <p:cNvSpPr txBox="1"/>
          <p:nvPr/>
        </p:nvSpPr>
        <p:spPr>
          <a:xfrm>
            <a:off x="326205" y="6212577"/>
            <a:ext cx="6096000" cy="307777"/>
          </a:xfrm>
          <a:prstGeom prst="rect">
            <a:avLst/>
          </a:prstGeom>
          <a:noFill/>
        </p:spPr>
        <p:txBody>
          <a:bodyPr wrap="square">
            <a:spAutoFit/>
          </a:bodyPr>
          <a:lstStyle/>
          <a:p>
            <a:r>
              <a:rPr lang="hu-HU" sz="1400" b="1" dirty="0" err="1"/>
              <a:t>Valles-Colomer</a:t>
            </a:r>
            <a:r>
              <a:rPr lang="hu-HU" sz="1400" b="1" dirty="0"/>
              <a:t> M </a:t>
            </a:r>
            <a:r>
              <a:rPr lang="hu-HU" sz="1400" b="1" dirty="0" err="1"/>
              <a:t>et</a:t>
            </a:r>
            <a:r>
              <a:rPr lang="hu-HU" sz="1400" b="1" dirty="0"/>
              <a:t> </a:t>
            </a:r>
            <a:r>
              <a:rPr lang="hu-HU" sz="1400" b="1" dirty="0" err="1"/>
              <a:t>al</a:t>
            </a:r>
            <a:r>
              <a:rPr lang="hu-HU" sz="1400" b="1" dirty="0"/>
              <a:t>. </a:t>
            </a:r>
            <a:r>
              <a:rPr lang="en-US" sz="1400" b="1" i="0" u="none" strike="noStrike" baseline="0" dirty="0">
                <a:latin typeface="URWPalladioL-Ital"/>
              </a:rPr>
              <a:t>Int. J. Mol. Sci. </a:t>
            </a:r>
            <a:r>
              <a:rPr lang="en-US" sz="1400" b="1" i="0" u="none" strike="noStrike" baseline="0" dirty="0">
                <a:latin typeface="URWPalladioL-Bold"/>
              </a:rPr>
              <a:t>2022</a:t>
            </a:r>
            <a:r>
              <a:rPr lang="en-US" sz="1400" b="1" i="0" u="none" strike="noStrike" baseline="0" dirty="0">
                <a:latin typeface="URWPalladioL-Roma"/>
              </a:rPr>
              <a:t>, </a:t>
            </a:r>
            <a:r>
              <a:rPr lang="en-US" sz="1400" b="1" i="0" u="none" strike="noStrike" baseline="0" dirty="0">
                <a:latin typeface="URWPalladioL-Ital"/>
              </a:rPr>
              <a:t>23</a:t>
            </a:r>
            <a:r>
              <a:rPr lang="en-US" sz="1400" b="1" i="0" u="none" strike="noStrike" baseline="0" dirty="0">
                <a:latin typeface="URWPalladioL-Roma"/>
              </a:rPr>
              <a:t>, 8493</a:t>
            </a:r>
            <a:endParaRPr lang="hu-HU" sz="1400" b="1" dirty="0"/>
          </a:p>
        </p:txBody>
      </p:sp>
      <p:sp>
        <p:nvSpPr>
          <p:cNvPr id="9" name="Nyíl: balra mutató 8">
            <a:extLst>
              <a:ext uri="{FF2B5EF4-FFF2-40B4-BE49-F238E27FC236}">
                <a16:creationId xmlns:a16="http://schemas.microsoft.com/office/drawing/2014/main" id="{8F982688-5F07-2E11-9ED7-28355BE98AA8}"/>
              </a:ext>
            </a:extLst>
          </p:cNvPr>
          <p:cNvSpPr/>
          <p:nvPr/>
        </p:nvSpPr>
        <p:spPr>
          <a:xfrm rot="20342873">
            <a:off x="3776233" y="2495037"/>
            <a:ext cx="1532744" cy="205613"/>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Nyíl: balra mutató 9">
            <a:extLst>
              <a:ext uri="{FF2B5EF4-FFF2-40B4-BE49-F238E27FC236}">
                <a16:creationId xmlns:a16="http://schemas.microsoft.com/office/drawing/2014/main" id="{5630CDC7-6077-922B-0D64-7E395B43B6CC}"/>
              </a:ext>
            </a:extLst>
          </p:cNvPr>
          <p:cNvSpPr/>
          <p:nvPr/>
        </p:nvSpPr>
        <p:spPr>
          <a:xfrm rot="12072505">
            <a:off x="6490349" y="2515722"/>
            <a:ext cx="1392849" cy="1878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Szövegdoboz 11">
            <a:extLst>
              <a:ext uri="{FF2B5EF4-FFF2-40B4-BE49-F238E27FC236}">
                <a16:creationId xmlns:a16="http://schemas.microsoft.com/office/drawing/2014/main" id="{564F8852-5D53-9AA9-AD7C-F7728A3D73CA}"/>
              </a:ext>
            </a:extLst>
          </p:cNvPr>
          <p:cNvSpPr txBox="1"/>
          <p:nvPr/>
        </p:nvSpPr>
        <p:spPr>
          <a:xfrm>
            <a:off x="326205" y="1951512"/>
            <a:ext cx="3865652" cy="646331"/>
          </a:xfrm>
          <a:prstGeom prst="rect">
            <a:avLst/>
          </a:prstGeom>
          <a:noFill/>
        </p:spPr>
        <p:txBody>
          <a:bodyPr wrap="square">
            <a:spAutoFit/>
          </a:bodyPr>
          <a:lstStyle/>
          <a:p>
            <a:r>
              <a:rPr lang="hu-HU" sz="1800" b="0" i="0" u="none" strike="noStrike" baseline="0" dirty="0" err="1">
                <a:latin typeface="URWPalladioL-Ital"/>
              </a:rPr>
              <a:t>Lachnospiracea</a:t>
            </a:r>
            <a:r>
              <a:rPr lang="hu-HU" sz="1800" b="0" i="0" u="none" strike="noStrike" baseline="0" dirty="0">
                <a:latin typeface="URWPalladioL-Roma"/>
              </a:rPr>
              <a:t>, </a:t>
            </a:r>
            <a:r>
              <a:rPr lang="hu-HU" sz="1800" b="0" i="0" u="none" strike="noStrike" baseline="0" dirty="0" err="1">
                <a:latin typeface="URWPalladioL-Ital"/>
              </a:rPr>
              <a:t>Lactobacillus</a:t>
            </a:r>
            <a:r>
              <a:rPr lang="hu-HU" sz="1800" b="0" i="0" u="none" strike="noStrike" baseline="0" dirty="0">
                <a:latin typeface="URWPalladioL-Roma"/>
              </a:rPr>
              <a:t>, </a:t>
            </a:r>
            <a:r>
              <a:rPr lang="hu-HU" sz="1800" b="0" i="0" u="none" strike="noStrike" baseline="0" dirty="0" err="1">
                <a:latin typeface="URWPalladioL-Ital"/>
              </a:rPr>
              <a:t>Bifidobacterium</a:t>
            </a:r>
            <a:r>
              <a:rPr lang="hu-HU" sz="1800" b="0" i="0" u="none" strike="noStrike" baseline="0" dirty="0">
                <a:latin typeface="URWPalladioL-Ital"/>
              </a:rPr>
              <a:t>, </a:t>
            </a:r>
            <a:r>
              <a:rPr lang="hu-HU" sz="1800" b="0" i="0" u="none" strike="noStrike" baseline="0" dirty="0" err="1">
                <a:latin typeface="URWPalladioL-Ital"/>
              </a:rPr>
              <a:t>Saccharomyces</a:t>
            </a:r>
            <a:endParaRPr lang="hu-HU" dirty="0"/>
          </a:p>
        </p:txBody>
      </p:sp>
      <p:sp>
        <p:nvSpPr>
          <p:cNvPr id="13" name="Szövegdoboz 12">
            <a:extLst>
              <a:ext uri="{FF2B5EF4-FFF2-40B4-BE49-F238E27FC236}">
                <a16:creationId xmlns:a16="http://schemas.microsoft.com/office/drawing/2014/main" id="{1460E4CF-C259-4646-C1AC-35197E1B1CA4}"/>
              </a:ext>
            </a:extLst>
          </p:cNvPr>
          <p:cNvSpPr txBox="1"/>
          <p:nvPr/>
        </p:nvSpPr>
        <p:spPr>
          <a:xfrm>
            <a:off x="8577987" y="1961208"/>
            <a:ext cx="3329760" cy="646331"/>
          </a:xfrm>
          <a:prstGeom prst="rect">
            <a:avLst/>
          </a:prstGeom>
          <a:noFill/>
        </p:spPr>
        <p:txBody>
          <a:bodyPr wrap="square">
            <a:spAutoFit/>
          </a:bodyPr>
          <a:lstStyle/>
          <a:p>
            <a:r>
              <a:rPr lang="hu-HU" sz="1800" b="0" i="0" u="none" strike="noStrike" baseline="0" dirty="0" err="1">
                <a:latin typeface="URWPalladioL-Ital"/>
              </a:rPr>
              <a:t>Septicus</a:t>
            </a:r>
            <a:r>
              <a:rPr lang="hu-HU" sz="1800" b="0" i="0" u="none" strike="noStrike" baseline="0" dirty="0">
                <a:latin typeface="URWPalladioL-Ital"/>
              </a:rPr>
              <a:t>, stresszelt, csíramentes egerek</a:t>
            </a:r>
            <a:endParaRPr lang="hu-HU" dirty="0"/>
          </a:p>
        </p:txBody>
      </p:sp>
      <p:sp>
        <p:nvSpPr>
          <p:cNvPr id="14" name="Szövegdoboz 13">
            <a:extLst>
              <a:ext uri="{FF2B5EF4-FFF2-40B4-BE49-F238E27FC236}">
                <a16:creationId xmlns:a16="http://schemas.microsoft.com/office/drawing/2014/main" id="{5B0E6C80-E4FD-24C5-B83E-837945A170D8}"/>
              </a:ext>
            </a:extLst>
          </p:cNvPr>
          <p:cNvSpPr txBox="1"/>
          <p:nvPr/>
        </p:nvSpPr>
        <p:spPr>
          <a:xfrm rot="16200000">
            <a:off x="287671" y="3520117"/>
            <a:ext cx="2034286" cy="707886"/>
          </a:xfrm>
          <a:prstGeom prst="rect">
            <a:avLst/>
          </a:prstGeom>
          <a:noFill/>
        </p:spPr>
        <p:txBody>
          <a:bodyPr wrap="square" rtlCol="0">
            <a:spAutoFit/>
          </a:bodyPr>
          <a:lstStyle/>
          <a:p>
            <a:r>
              <a:rPr lang="hu-HU" sz="2000" dirty="0">
                <a:solidFill>
                  <a:srgbClr val="008000"/>
                </a:solidFill>
              </a:rPr>
              <a:t>Kiegyensúlyozott viselkedés</a:t>
            </a:r>
          </a:p>
        </p:txBody>
      </p:sp>
      <p:sp>
        <p:nvSpPr>
          <p:cNvPr id="15" name="Szövegdoboz 14">
            <a:extLst>
              <a:ext uri="{FF2B5EF4-FFF2-40B4-BE49-F238E27FC236}">
                <a16:creationId xmlns:a16="http://schemas.microsoft.com/office/drawing/2014/main" id="{D794AB41-3248-F073-AE4B-B753FB9D7A69}"/>
              </a:ext>
            </a:extLst>
          </p:cNvPr>
          <p:cNvSpPr txBox="1"/>
          <p:nvPr/>
        </p:nvSpPr>
        <p:spPr>
          <a:xfrm rot="5400000">
            <a:off x="9715588" y="3982450"/>
            <a:ext cx="2034286" cy="707886"/>
          </a:xfrm>
          <a:prstGeom prst="rect">
            <a:avLst/>
          </a:prstGeom>
          <a:noFill/>
        </p:spPr>
        <p:txBody>
          <a:bodyPr wrap="square" rtlCol="0">
            <a:spAutoFit/>
          </a:bodyPr>
          <a:lstStyle/>
          <a:p>
            <a:r>
              <a:rPr lang="hu-HU" sz="2000" dirty="0">
                <a:solidFill>
                  <a:srgbClr val="FF0000"/>
                </a:solidFill>
              </a:rPr>
              <a:t>Depressziós viselkedés</a:t>
            </a:r>
          </a:p>
        </p:txBody>
      </p:sp>
      <p:pic>
        <p:nvPicPr>
          <p:cNvPr id="16" name="Picture 4" descr="Cute Rat Images – Browse 162,447 Stock Photos, Vectors, and Video | Adobe  Stock">
            <a:extLst>
              <a:ext uri="{FF2B5EF4-FFF2-40B4-BE49-F238E27FC236}">
                <a16:creationId xmlns:a16="http://schemas.microsoft.com/office/drawing/2014/main" id="{12632610-5C3A-C108-D158-32E1813E9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574" y="257312"/>
            <a:ext cx="2315176" cy="1439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Zebrafish Facility | Tampere universities">
            <a:extLst>
              <a:ext uri="{FF2B5EF4-FFF2-40B4-BE49-F238E27FC236}">
                <a16:creationId xmlns:a16="http://schemas.microsoft.com/office/drawing/2014/main" id="{7A6E94D9-556C-0CF2-B8EB-8E75F9272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870" y="5183254"/>
            <a:ext cx="2202408" cy="1468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2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artalom helye 2">
            <a:extLst>
              <a:ext uri="{FF2B5EF4-FFF2-40B4-BE49-F238E27FC236}">
                <a16:creationId xmlns:a16="http://schemas.microsoft.com/office/drawing/2014/main" id="{13520EAA-4EC4-0D89-AC67-04AB61400D7B}"/>
              </a:ext>
            </a:extLst>
          </p:cNvPr>
          <p:cNvSpPr>
            <a:spLocks noGrp="1"/>
          </p:cNvSpPr>
          <p:nvPr>
            <p:ph idx="1"/>
          </p:nvPr>
        </p:nvSpPr>
        <p:spPr>
          <a:xfrm>
            <a:off x="215900" y="2844800"/>
            <a:ext cx="7150100" cy="4351338"/>
          </a:xfrm>
        </p:spPr>
        <p:txBody>
          <a:bodyPr>
            <a:normAutofit/>
          </a:bodyPr>
          <a:lstStyle/>
          <a:p>
            <a:pPr>
              <a:buClr>
                <a:schemeClr val="tx1"/>
              </a:buClr>
            </a:pPr>
            <a:r>
              <a:rPr lang="hu-HU" sz="2400" b="0" i="1" u="sng" strike="noStrike" baseline="0" dirty="0" err="1">
                <a:solidFill>
                  <a:schemeClr val="bg1"/>
                </a:solidFill>
                <a:highlight>
                  <a:srgbClr val="FF0000"/>
                </a:highlight>
                <a:latin typeface="Franklin Gothic Book" panose="020B0503020102020204" pitchFamily="34" charset="0"/>
              </a:rPr>
              <a:t>Bifidobacterium</a:t>
            </a:r>
            <a:r>
              <a:rPr lang="hu-HU" sz="2400" b="0" i="1" u="sng" strike="noStrike" baseline="0" dirty="0">
                <a:solidFill>
                  <a:schemeClr val="bg1"/>
                </a:solidFill>
                <a:highlight>
                  <a:srgbClr val="FF0000"/>
                </a:highlight>
                <a:latin typeface="Franklin Gothic Book" panose="020B0503020102020204" pitchFamily="34" charset="0"/>
              </a:rPr>
              <a:t> </a:t>
            </a:r>
            <a:r>
              <a:rPr lang="hu-HU" sz="2400" b="0" i="0" u="sng" strike="noStrike" baseline="0" dirty="0" err="1">
                <a:solidFill>
                  <a:schemeClr val="bg1"/>
                </a:solidFill>
                <a:highlight>
                  <a:srgbClr val="FF0000"/>
                </a:highlight>
                <a:latin typeface="Franklin Gothic Book" panose="020B0503020102020204" pitchFamily="34" charset="0"/>
              </a:rPr>
              <a:t>abundance</a:t>
            </a:r>
            <a:r>
              <a:rPr lang="hu-HU" sz="2400" b="0" i="0" u="sng" strike="noStrike" baseline="0" dirty="0">
                <a:solidFill>
                  <a:schemeClr val="bg1"/>
                </a:solidFill>
                <a:highlight>
                  <a:srgbClr val="FF0000"/>
                </a:highlight>
                <a:latin typeface="Franklin Gothic Book" panose="020B0503020102020204" pitchFamily="34" charset="0"/>
              </a:rPr>
              <a:t> plus SOFA (AUC, 0.882</a:t>
            </a:r>
            <a:r>
              <a:rPr lang="hu-HU" sz="2400" b="0" i="0" u="none" strike="noStrike" baseline="0" dirty="0">
                <a:solidFill>
                  <a:srgbClr val="000000"/>
                </a:solidFill>
                <a:latin typeface="Franklin Gothic Book" panose="020B0503020102020204" pitchFamily="34" charset="0"/>
              </a:rPr>
              <a:t>; 95% CI, 0.774-0.950) </a:t>
            </a:r>
            <a:r>
              <a:rPr lang="hu-HU" sz="2400" b="0" i="0" u="none" strike="noStrike" baseline="0" dirty="0" err="1">
                <a:solidFill>
                  <a:srgbClr val="000000"/>
                </a:solidFill>
                <a:latin typeface="Franklin Gothic Book" panose="020B0503020102020204" pitchFamily="34" charset="0"/>
              </a:rPr>
              <a:t>outperformed</a:t>
            </a:r>
            <a:r>
              <a:rPr lang="hu-HU" sz="2400" b="0" i="0" u="none" strike="noStrike" baseline="0" dirty="0">
                <a:solidFill>
                  <a:srgbClr val="000000"/>
                </a:solidFill>
                <a:latin typeface="Franklin Gothic Book" panose="020B0503020102020204" pitchFamily="34" charset="0"/>
              </a:rPr>
              <a:t> </a:t>
            </a:r>
          </a:p>
          <a:p>
            <a:pPr>
              <a:buClr>
                <a:schemeClr val="tx1"/>
              </a:buClr>
            </a:pPr>
            <a:r>
              <a:rPr lang="hu-HU" sz="2400" i="1" dirty="0" err="1">
                <a:solidFill>
                  <a:schemeClr val="bg1"/>
                </a:solidFill>
                <a:highlight>
                  <a:srgbClr val="800080"/>
                </a:highlight>
                <a:latin typeface="Franklin Gothic Book" panose="020B0503020102020204" pitchFamily="34" charset="0"/>
              </a:rPr>
              <a:t>Bifidobacterium</a:t>
            </a:r>
            <a:r>
              <a:rPr lang="hu-HU" sz="2400" i="1" dirty="0">
                <a:solidFill>
                  <a:schemeClr val="bg1"/>
                </a:solidFill>
                <a:highlight>
                  <a:srgbClr val="800080"/>
                </a:highlight>
                <a:latin typeface="Franklin Gothic Book" panose="020B0503020102020204" pitchFamily="34" charset="0"/>
              </a:rPr>
              <a:t> </a:t>
            </a:r>
            <a:r>
              <a:rPr lang="hu-HU" sz="2400" dirty="0" err="1">
                <a:solidFill>
                  <a:schemeClr val="bg1"/>
                </a:solidFill>
                <a:highlight>
                  <a:srgbClr val="800080"/>
                </a:highlight>
                <a:latin typeface="Franklin Gothic Book" panose="020B0503020102020204" pitchFamily="34" charset="0"/>
              </a:rPr>
              <a:t>abundance</a:t>
            </a:r>
            <a:r>
              <a:rPr lang="hu-HU" sz="2400" dirty="0">
                <a:solidFill>
                  <a:schemeClr val="bg1"/>
                </a:solidFill>
                <a:highlight>
                  <a:srgbClr val="800080"/>
                </a:highlight>
                <a:latin typeface="Franklin Gothic Book" panose="020B0503020102020204" pitchFamily="34" charset="0"/>
              </a:rPr>
              <a:t> </a:t>
            </a:r>
            <a:r>
              <a:rPr lang="hu-HU" sz="2400" dirty="0" err="1">
                <a:solidFill>
                  <a:schemeClr val="bg1"/>
                </a:solidFill>
                <a:highlight>
                  <a:srgbClr val="800080"/>
                </a:highlight>
                <a:latin typeface="Franklin Gothic Book" panose="020B0503020102020204" pitchFamily="34" charset="0"/>
              </a:rPr>
              <a:t>alone</a:t>
            </a:r>
            <a:r>
              <a:rPr lang="hu-HU" sz="2400" dirty="0">
                <a:solidFill>
                  <a:schemeClr val="bg1"/>
                </a:solidFill>
                <a:highlight>
                  <a:srgbClr val="800080"/>
                </a:highlight>
                <a:latin typeface="Franklin Gothic Book" panose="020B0503020102020204" pitchFamily="34" charset="0"/>
              </a:rPr>
              <a:t> (AUC, 0.718</a:t>
            </a:r>
            <a:r>
              <a:rPr lang="hu-HU" sz="2400" dirty="0">
                <a:solidFill>
                  <a:srgbClr val="000000"/>
                </a:solidFill>
                <a:latin typeface="Franklin Gothic Book" panose="020B0503020102020204" pitchFamily="34" charset="0"/>
              </a:rPr>
              <a:t>; 95% CI, 0.588-0.826; </a:t>
            </a:r>
            <a:r>
              <a:rPr lang="hu-HU" sz="2400" i="1" dirty="0">
                <a:solidFill>
                  <a:srgbClr val="000000"/>
                </a:solidFill>
                <a:latin typeface="Franklin Gothic Book" panose="020B0503020102020204" pitchFamily="34" charset="0"/>
              </a:rPr>
              <a:t>P </a:t>
            </a:r>
            <a:r>
              <a:rPr lang="hu-HU" sz="2400" dirty="0">
                <a:solidFill>
                  <a:srgbClr val="000000"/>
                </a:solidFill>
                <a:latin typeface="Franklin Gothic Book" panose="020B0503020102020204" pitchFamily="34" charset="0"/>
              </a:rPr>
              <a:t>= 0.007) and </a:t>
            </a:r>
          </a:p>
          <a:p>
            <a:pPr>
              <a:buClr>
                <a:schemeClr val="tx1"/>
              </a:buClr>
            </a:pPr>
            <a:r>
              <a:rPr lang="hu-HU" sz="2400" b="0" i="0" u="none" strike="noStrike" baseline="0" dirty="0">
                <a:solidFill>
                  <a:schemeClr val="bg1"/>
                </a:solidFill>
                <a:highlight>
                  <a:srgbClr val="008000"/>
                </a:highlight>
                <a:latin typeface="Franklin Gothic Book" panose="020B0503020102020204" pitchFamily="34" charset="0"/>
              </a:rPr>
              <a:t>SOFA (AUC, 0.649</a:t>
            </a:r>
            <a:r>
              <a:rPr lang="hu-HU" sz="2400" b="0" i="0" u="none" strike="noStrike" baseline="0" dirty="0">
                <a:solidFill>
                  <a:srgbClr val="000000"/>
                </a:solidFill>
                <a:latin typeface="Franklin Gothic Book" panose="020B0503020102020204" pitchFamily="34" charset="0"/>
              </a:rPr>
              <a:t>; 95% CI, 0.516-0.767; </a:t>
            </a:r>
            <a:r>
              <a:rPr lang="hu-HU" sz="2400" b="0" i="1" u="none" strike="noStrike" baseline="0" dirty="0">
                <a:solidFill>
                  <a:srgbClr val="000000"/>
                </a:solidFill>
                <a:latin typeface="Franklin Gothic Book" panose="020B0503020102020204" pitchFamily="34" charset="0"/>
              </a:rPr>
              <a:t>P </a:t>
            </a:r>
            <a:r>
              <a:rPr lang="hu-HU" sz="2400" b="0" i="0" u="none" strike="noStrike" baseline="0" dirty="0">
                <a:solidFill>
                  <a:srgbClr val="000000"/>
                </a:solidFill>
                <a:latin typeface="Franklin Gothic Book" panose="020B0503020102020204" pitchFamily="34" charset="0"/>
              </a:rPr>
              <a:t>= 0.012) </a:t>
            </a:r>
            <a:r>
              <a:rPr lang="hu-HU" sz="2400" dirty="0">
                <a:solidFill>
                  <a:srgbClr val="000000"/>
                </a:solidFill>
                <a:latin typeface="Franklin Gothic Book" panose="020B0503020102020204" pitchFamily="34" charset="0"/>
              </a:rPr>
              <a:t>N=61</a:t>
            </a:r>
            <a:endParaRPr lang="hu-HU" sz="2400" dirty="0"/>
          </a:p>
          <a:p>
            <a:pPr>
              <a:buClr>
                <a:schemeClr val="tx1"/>
              </a:buClr>
            </a:pPr>
            <a:endParaRPr lang="hu-HU" sz="2400" b="0" i="0" u="none" strike="noStrike" baseline="0" dirty="0">
              <a:solidFill>
                <a:srgbClr val="000000"/>
              </a:solidFill>
              <a:latin typeface="Franklin Gothic Book" panose="020B0503020102020204" pitchFamily="34" charset="0"/>
            </a:endParaRPr>
          </a:p>
          <a:p>
            <a:pPr>
              <a:buClr>
                <a:schemeClr val="tx1"/>
              </a:buClr>
            </a:pPr>
            <a:endParaRPr lang="hu-HU" sz="2400" dirty="0"/>
          </a:p>
        </p:txBody>
      </p:sp>
      <p:pic>
        <p:nvPicPr>
          <p:cNvPr id="4" name="Kép 3">
            <a:extLst>
              <a:ext uri="{FF2B5EF4-FFF2-40B4-BE49-F238E27FC236}">
                <a16:creationId xmlns:a16="http://schemas.microsoft.com/office/drawing/2014/main" id="{6B01094C-3C50-1218-CD78-71FEB4C22FBA}"/>
              </a:ext>
            </a:extLst>
          </p:cNvPr>
          <p:cNvPicPr>
            <a:picLocks noChangeAspect="1"/>
          </p:cNvPicPr>
          <p:nvPr/>
        </p:nvPicPr>
        <p:blipFill>
          <a:blip r:embed="rId2"/>
          <a:stretch>
            <a:fillRect/>
          </a:stretch>
        </p:blipFill>
        <p:spPr>
          <a:xfrm>
            <a:off x="7467743" y="1887020"/>
            <a:ext cx="4622513" cy="4407453"/>
          </a:xfrm>
          <a:prstGeom prst="rect">
            <a:avLst/>
          </a:prstGeom>
        </p:spPr>
      </p:pic>
      <p:pic>
        <p:nvPicPr>
          <p:cNvPr id="5" name="Kép 4">
            <a:extLst>
              <a:ext uri="{FF2B5EF4-FFF2-40B4-BE49-F238E27FC236}">
                <a16:creationId xmlns:a16="http://schemas.microsoft.com/office/drawing/2014/main" id="{A34C81D7-5BFD-5557-A1E4-4C6EAFCA51A8}"/>
              </a:ext>
            </a:extLst>
          </p:cNvPr>
          <p:cNvPicPr>
            <a:picLocks noChangeAspect="1"/>
          </p:cNvPicPr>
          <p:nvPr/>
        </p:nvPicPr>
        <p:blipFill>
          <a:blip r:embed="rId3"/>
          <a:stretch>
            <a:fillRect/>
          </a:stretch>
        </p:blipFill>
        <p:spPr>
          <a:xfrm>
            <a:off x="387228" y="188155"/>
            <a:ext cx="7543800" cy="2232434"/>
          </a:xfrm>
          <a:prstGeom prst="rect">
            <a:avLst/>
          </a:prstGeom>
        </p:spPr>
      </p:pic>
    </p:spTree>
    <p:extLst>
      <p:ext uri="{BB962C8B-B14F-4D97-AF65-F5344CB8AC3E}">
        <p14:creationId xmlns:p14="http://schemas.microsoft.com/office/powerpoint/2010/main" val="1050699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33.8"/>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8527</TotalTime>
  <Words>3763</Words>
  <Application>Microsoft Office PowerPoint</Application>
  <PresentationFormat>Szélesvásznú</PresentationFormat>
  <Paragraphs>275</Paragraphs>
  <Slides>32</Slides>
  <Notes>16</Notes>
  <HiddenSlides>0</HiddenSlides>
  <MMClips>0</MMClips>
  <ScaleCrop>false</ScaleCrop>
  <HeadingPairs>
    <vt:vector size="6" baseType="variant">
      <vt:variant>
        <vt:lpstr>Használt betűtípusok</vt:lpstr>
      </vt:variant>
      <vt:variant>
        <vt:i4>26</vt:i4>
      </vt:variant>
      <vt:variant>
        <vt:lpstr>Téma</vt:lpstr>
      </vt:variant>
      <vt:variant>
        <vt:i4>1</vt:i4>
      </vt:variant>
      <vt:variant>
        <vt:lpstr>Diacímek</vt:lpstr>
      </vt:variant>
      <vt:variant>
        <vt:i4>32</vt:i4>
      </vt:variant>
    </vt:vector>
  </HeadingPairs>
  <TitlesOfParts>
    <vt:vector size="59" baseType="lpstr">
      <vt:lpstr>Aptos</vt:lpstr>
      <vt:lpstr>Aptos Display</vt:lpstr>
      <vt:lpstr>Arial</vt:lpstr>
      <vt:lpstr>BlinkMacSystemFont</vt:lpstr>
      <vt:lpstr>Calibri</vt:lpstr>
      <vt:lpstr>Charis SIL</vt:lpstr>
      <vt:lpstr>CharisSIL</vt:lpstr>
      <vt:lpstr>Franklin Gothic Book</vt:lpstr>
      <vt:lpstr>Georgia</vt:lpstr>
      <vt:lpstr>GraphikNaturel-Medium</vt:lpstr>
      <vt:lpstr>GuardianSansGR-Regular</vt:lpstr>
      <vt:lpstr>GuardianSans-RegularIt</vt:lpstr>
      <vt:lpstr>HardingText-Bold</vt:lpstr>
      <vt:lpstr>HardingText-Regular</vt:lpstr>
      <vt:lpstr>HardingText-RegularItalic</vt:lpstr>
      <vt:lpstr>STIX</vt:lpstr>
      <vt:lpstr>STIXGeneral-Italic</vt:lpstr>
      <vt:lpstr>STIXGeneral-Regular</vt:lpstr>
      <vt:lpstr>URWPalladioL-Bold</vt:lpstr>
      <vt:lpstr>URWPalladioL-Ital</vt:lpstr>
      <vt:lpstr>URWPalladioL-Roma</vt:lpstr>
      <vt:lpstr>Whitney-Bold</vt:lpstr>
      <vt:lpstr>Whitney-Book</vt:lpstr>
      <vt:lpstr>Whitney-BookItalic</vt:lpstr>
      <vt:lpstr>Whitney-Semibold</vt:lpstr>
      <vt:lpstr>Whitney-SemiboldItalic</vt:lpstr>
      <vt:lpstr>Office-téma</vt:lpstr>
      <vt:lpstr>Mikrobiom és táplálás</vt:lpstr>
      <vt:lpstr>Szemléletváltások a gyógyításban  (I.e.6000-napjainkig)</vt:lpstr>
      <vt:lpstr>A mirobialis összetétel  lokalizáció – niche specifikus</vt:lpstr>
      <vt:lpstr>A mikrobialis összetétel  idő és noxa függő </vt:lpstr>
      <vt:lpstr>PowerPoint-bemutató</vt:lpstr>
      <vt:lpstr>A bélbaktériumok direkt és indirekt védelmet biztosítanak az enteralis pathogének kolonizációjával szemben</vt:lpstr>
      <vt:lpstr>Bél &lt;&gt; Agy tengely </vt:lpstr>
      <vt:lpstr>A bél mikrobióta szerepe a depresszióban</vt:lpstr>
      <vt:lpstr>PowerPoint-bemutató</vt:lpstr>
      <vt:lpstr>„Etesd és védd mikrobiotát!” koncepció</vt:lpstr>
      <vt:lpstr>A teljes parenteralis táplálás dysbacteriosissal és bélmucosa gyulladással jár</vt:lpstr>
      <vt:lpstr>Parenterális táplálás asszociált máj sérülés</vt:lpstr>
      <vt:lpstr>Van benne igazság, a diszbiózis terápiáját illetően is </vt:lpstr>
      <vt:lpstr>PowerPoint-bemutató</vt:lpstr>
      <vt:lpstr>Probiotikum  </vt:lpstr>
      <vt:lpstr>Probiotikumok: nem ismerjük a farmakokinetikát és -dinámiát  </vt:lpstr>
      <vt:lpstr>A probiotikumok nincs hatása VAP incidenciájára kritikus betegekben, ugyanakkor mellékhatása lehet</vt:lpstr>
      <vt:lpstr>OGYEI biztonsági figyelmeztetés a probiotikumok alkalmazásáról kritikus betegekben</vt:lpstr>
      <vt:lpstr>PowerPoint-bemutató</vt:lpstr>
      <vt:lpstr>PowerPoint-bemutató</vt:lpstr>
      <vt:lpstr>Next generation probiotic</vt:lpstr>
      <vt:lpstr>Faecalis mikrobióta transzplantáció (FMT)</vt:lpstr>
      <vt:lpstr>PowerPoint-bemutató</vt:lpstr>
      <vt:lpstr>Faecalis mikrobióta transzplantáció (FMT)</vt:lpstr>
      <vt:lpstr>PowerPoint-bemutató</vt:lpstr>
      <vt:lpstr>PowerPoint-bemutató</vt:lpstr>
      <vt:lpstr>Az étrend gyorsan és reprodukálhatóan változtatja meg a humán bél mikrobiomot</vt:lpstr>
      <vt:lpstr>Enterotípus - depresszió - obezitás</vt:lpstr>
      <vt:lpstr>PowerPoint-bemutató</vt:lpstr>
      <vt:lpstr>PowerPoint-bemutató</vt:lpstr>
      <vt:lpstr>Konklúzió</vt:lpstr>
      <vt:lpstr>“Ne érezd magad magányosnak,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Krisztina dr. Madách</dc:creator>
  <cp:lastModifiedBy>Szepesné Dr. Mühl Diána Gabriella</cp:lastModifiedBy>
  <cp:revision>19</cp:revision>
  <dcterms:created xsi:type="dcterms:W3CDTF">2024-11-17T10:52:50Z</dcterms:created>
  <dcterms:modified xsi:type="dcterms:W3CDTF">2026-02-20T14:33:20Z</dcterms:modified>
</cp:coreProperties>
</file>