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7" r:id="rId5"/>
    <p:sldId id="268" r:id="rId6"/>
    <p:sldId id="262" r:id="rId7"/>
    <p:sldId id="270" r:id="rId8"/>
    <p:sldId id="269" r:id="rId9"/>
    <p:sldId id="266" r:id="rId10"/>
    <p:sldId id="265" r:id="rId11"/>
  </p:sldIdLst>
  <p:sldSz cx="12192000" cy="6858000"/>
  <p:notesSz cx="6858000" cy="9144000"/>
  <p:embeddedFontLst>
    <p:embeddedFont>
      <p:font typeface="Pte Sans" pitchFamily="2" charset="2"/>
      <p:regular r:id="rId14"/>
      <p:bold r:id="rId15"/>
      <p:italic r:id="rId16"/>
      <p:boldItalic r:id="rId17"/>
    </p:embeddedFont>
    <p:embeddedFont>
      <p:font typeface="Pte Serif" pitchFamily="2" charset="2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1B8"/>
    <a:srgbClr val="005F71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5C23A-1F0D-45C7-B851-C6464666C387}" v="2" dt="2025-09-20T17:36:07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4560" autoAdjust="0"/>
  </p:normalViewPr>
  <p:slideViewPr>
    <p:cSldViewPr snapToGrid="0">
      <p:cViewPr varScale="1">
        <p:scale>
          <a:sx n="102" d="100"/>
          <a:sy n="102" d="100"/>
        </p:scale>
        <p:origin x="6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2026. 02. 27.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2026. 02. 27.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‹Nr.›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1202776" y="1918930"/>
            <a:ext cx="5335810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err="1">
                <a:solidFill>
                  <a:schemeClr val="bg1"/>
                </a:solidFill>
                <a:latin typeface="Pte Serif" pitchFamily="2" charset="2"/>
              </a:rPr>
              <a:t>Stress</a:t>
            </a:r>
            <a:r>
              <a:rPr lang="hu-HU" sz="3000" b="1" dirty="0">
                <a:solidFill>
                  <a:schemeClr val="bg1"/>
                </a:solidFill>
                <a:latin typeface="Pte Serif" pitchFamily="2" charset="2"/>
              </a:rPr>
              <a:t> </a:t>
            </a:r>
            <a:r>
              <a:rPr lang="hu-HU" sz="3000" b="1" dirty="0" err="1">
                <a:solidFill>
                  <a:schemeClr val="bg1"/>
                </a:solidFill>
                <a:latin typeface="Pte Serif" pitchFamily="2" charset="2"/>
              </a:rPr>
              <a:t>ulcus</a:t>
            </a:r>
            <a:r>
              <a:rPr lang="hu-HU" sz="3000" b="1" dirty="0">
                <a:solidFill>
                  <a:schemeClr val="bg1"/>
                </a:solidFill>
                <a:latin typeface="Pte Serif" pitchFamily="2" charset="2"/>
              </a:rPr>
              <a:t> profilaxis és GI vérzés rizikó kritikus állapotú betegekben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1293813" y="3676650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chemeClr val="bg1"/>
                </a:solidFill>
                <a:latin typeface="Pte Sans"/>
                <a:cs typeface="Pte Sans"/>
              </a:rPr>
              <a:t>dr. Bacher Viktor</a:t>
            </a:r>
            <a:endParaRPr sz="2450" dirty="0">
              <a:solidFill>
                <a:schemeClr val="bg1"/>
              </a:solidFill>
              <a:latin typeface="Pte Sans"/>
              <a:cs typeface="Pt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chemeClr val="bg1"/>
                </a:solidFill>
                <a:latin typeface="Pte Sans"/>
                <a:cs typeface="Pte Sans"/>
              </a:rPr>
              <a:t>rezidens orvos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hu-HU" sz="2000" spc="-10" dirty="0">
                <a:solidFill>
                  <a:schemeClr val="bg1"/>
                </a:solidFill>
                <a:latin typeface="Pte Sans"/>
                <a:cs typeface="Pte Sans"/>
              </a:rPr>
              <a:t>PTE KK AITI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1293813" y="5787098"/>
            <a:ext cx="363061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000" spc="-40" dirty="0">
                <a:solidFill>
                  <a:schemeClr val="bg1"/>
                </a:solidFill>
                <a:latin typeface="Pte Sans"/>
                <a:cs typeface="Pte Sans"/>
              </a:rPr>
              <a:t>2026. február 27.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607FE83-8B45-09FD-90DF-067122B4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FCB8E3CE-A619-7961-0D7F-665DBDB9F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7AEAD357-74AC-9A33-3D4E-9A6E5C997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" y="1543378"/>
            <a:ext cx="7772400" cy="21656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1158D29-522A-653F-3264-49FF6D82BC9E}"/>
              </a:ext>
            </a:extLst>
          </p:cNvPr>
          <p:cNvSpPr txBox="1"/>
          <p:nvPr/>
        </p:nvSpPr>
        <p:spPr>
          <a:xfrm>
            <a:off x="1768355" y="4293295"/>
            <a:ext cx="98808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MacLaren</a:t>
            </a:r>
            <a:r>
              <a:rPr lang="de-DE" sz="1400" b="0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R, Dionne J, Granholm, A, et al. 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Society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of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Critical Care Medicine and American Society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of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Health-System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Pharmacists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guideline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for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prevention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of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stress-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related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gastrointestinal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bleeding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in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critically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ill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1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adults</a:t>
            </a:r>
            <a:r>
              <a:rPr lang="de-DE" sz="1400" b="1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.</a:t>
            </a:r>
            <a:r>
              <a:rPr lang="de-DE" sz="1400" b="0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de-DE" sz="1400" b="0" i="1" dirty="0" err="1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Crit</a:t>
            </a:r>
            <a:r>
              <a:rPr lang="de-DE" sz="1400" b="0" i="1" dirty="0">
                <a:solidFill>
                  <a:srgbClr val="323333"/>
                </a:solidFill>
                <a:effectLst/>
                <a:latin typeface="Source Sans Pro" panose="020B0503030403020204" pitchFamily="34" charset="0"/>
              </a:rPr>
              <a:t> Care Med. 2024 Aug;52(8):e421-e430</a:t>
            </a:r>
            <a:endParaRPr lang="de-HU" sz="1400" dirty="0"/>
          </a:p>
        </p:txBody>
      </p:sp>
    </p:spTree>
    <p:extLst>
      <p:ext uri="{BB962C8B-B14F-4D97-AF65-F5344CB8AC3E}">
        <p14:creationId xmlns:p14="http://schemas.microsoft.com/office/powerpoint/2010/main" val="17332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GI vérzés epidemiológia és rizikó faktorok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3580264"/>
          </a:xfrm>
        </p:spPr>
        <p:txBody>
          <a:bodyPr>
            <a:normAutofit fontScale="77500" lnSpcReduction="20000"/>
          </a:bodyPr>
          <a:lstStyle/>
          <a:p>
            <a:r>
              <a:rPr lang="hu-HU" sz="2000" dirty="0" err="1"/>
              <a:t>prevalencia</a:t>
            </a:r>
            <a:r>
              <a:rPr lang="hu-HU" sz="2000" dirty="0"/>
              <a:t>: 1-2,5% </a:t>
            </a:r>
            <a:r>
              <a:rPr lang="hu-HU" sz="2000" dirty="0" err="1"/>
              <a:t>vs</a:t>
            </a:r>
            <a:r>
              <a:rPr lang="hu-HU" sz="2000" dirty="0"/>
              <a:t>. 3,5-4,2%</a:t>
            </a:r>
          </a:p>
          <a:p>
            <a:r>
              <a:rPr lang="hu-HU" sz="2000" dirty="0"/>
              <a:t>esetek fele az első héten alakul ki (medián: 6. nap IQR: 2-13)</a:t>
            </a:r>
          </a:p>
          <a:p>
            <a:r>
              <a:rPr lang="hu-HU" sz="2000" dirty="0" err="1"/>
              <a:t>stress</a:t>
            </a:r>
            <a:r>
              <a:rPr lang="hu-HU" sz="2000" dirty="0"/>
              <a:t> </a:t>
            </a:r>
            <a:r>
              <a:rPr lang="hu-HU" sz="2000" dirty="0" err="1"/>
              <a:t>ulcus</a:t>
            </a:r>
            <a:r>
              <a:rPr lang="hu-HU" sz="2000" dirty="0"/>
              <a:t> kb. 50%-ban áll a háttérben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i="1" dirty="0"/>
              <a:t>Legfontosabb rizikófaktorok</a:t>
            </a:r>
          </a:p>
          <a:p>
            <a:pPr marL="0" indent="0">
              <a:buNone/>
            </a:pPr>
            <a:r>
              <a:rPr lang="hu-HU" sz="2000" dirty="0" err="1"/>
              <a:t>coagulopathia</a:t>
            </a:r>
            <a:r>
              <a:rPr lang="hu-HU" sz="2000" dirty="0"/>
              <a:t> (</a:t>
            </a:r>
            <a:r>
              <a:rPr lang="hu-HU" sz="2000" dirty="0" err="1"/>
              <a:t>tct</a:t>
            </a:r>
            <a:r>
              <a:rPr lang="hu-HU" sz="2000" dirty="0"/>
              <a:t> 50 </a:t>
            </a:r>
            <a:r>
              <a:rPr lang="hu-HU" sz="2000" dirty="0" err="1"/>
              <a:t>G</a:t>
            </a:r>
            <a:r>
              <a:rPr lang="hu-HU" sz="2000" dirty="0"/>
              <a:t>/L, INR 1,5)</a:t>
            </a:r>
          </a:p>
          <a:p>
            <a:pPr marL="0" indent="0">
              <a:buNone/>
            </a:pPr>
            <a:r>
              <a:rPr lang="hu-HU" sz="2000" dirty="0" err="1"/>
              <a:t>shock</a:t>
            </a:r>
            <a:r>
              <a:rPr lang="hu-HU" sz="2000" dirty="0"/>
              <a:t> és MOF</a:t>
            </a:r>
          </a:p>
          <a:p>
            <a:pPr marL="0" indent="0">
              <a:buNone/>
            </a:pPr>
            <a:r>
              <a:rPr lang="hu-HU" sz="2000" dirty="0" err="1"/>
              <a:t>chronicus</a:t>
            </a:r>
            <a:r>
              <a:rPr lang="hu-HU" sz="2000" dirty="0"/>
              <a:t> májbetegség</a:t>
            </a:r>
          </a:p>
          <a:p>
            <a:pPr marL="0" indent="0">
              <a:buNone/>
            </a:pPr>
            <a:r>
              <a:rPr lang="hu-HU" sz="2000" dirty="0"/>
              <a:t>	... továbbá: TBI, égésbetegség, </a:t>
            </a:r>
            <a:r>
              <a:rPr lang="hu-HU" sz="2000" dirty="0" err="1"/>
              <a:t>polytrauma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? gépi lélegeztetés mint rizikófaktor kétséges</a:t>
            </a:r>
          </a:p>
          <a:p>
            <a:pPr marL="0" indent="0">
              <a:buNone/>
            </a:pPr>
            <a:r>
              <a:rPr lang="hu-HU" sz="2000" dirty="0"/>
              <a:t>? </a:t>
            </a:r>
            <a:r>
              <a:rPr lang="hu-HU" sz="2000" dirty="0" err="1"/>
              <a:t>enterális</a:t>
            </a:r>
            <a:r>
              <a:rPr lang="hu-HU" sz="2000" dirty="0"/>
              <a:t> táplálás </a:t>
            </a:r>
            <a:r>
              <a:rPr lang="hu-HU" sz="2000" dirty="0" err="1"/>
              <a:t>protektív</a:t>
            </a:r>
            <a:r>
              <a:rPr lang="hu-HU" sz="2000" dirty="0"/>
              <a:t> szerepe kétséges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2708B31-8922-8923-36AE-C4A3F866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CD8E-7A04-C3F2-2AAD-6E723FAA4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1BB789-CC2D-203F-0D66-8AA68335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Ulcus</a:t>
            </a:r>
            <a:r>
              <a:rPr lang="hu-HU" dirty="0"/>
              <a:t> profilaxis (mellék)hatásai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69D561-F764-B325-0409-EF5E762A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3580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000" b="1" i="1" dirty="0"/>
              <a:t>PPI </a:t>
            </a:r>
            <a:r>
              <a:rPr lang="hu-HU" sz="2000" b="1" i="1" dirty="0" err="1"/>
              <a:t>vs</a:t>
            </a:r>
            <a:r>
              <a:rPr lang="hu-HU" sz="2000" b="1" i="1" dirty="0"/>
              <a:t>. placebo (2024 </a:t>
            </a:r>
            <a:r>
              <a:rPr lang="hu-HU" sz="2000" b="1" i="1" dirty="0" err="1"/>
              <a:t>meta-analysis</a:t>
            </a:r>
            <a:r>
              <a:rPr lang="hu-HU" sz="2000" b="1" i="1" dirty="0"/>
              <a:t> + SUP-ICU tanulmány)</a:t>
            </a:r>
          </a:p>
          <a:p>
            <a:pPr marL="0" indent="0">
              <a:buNone/>
            </a:pPr>
            <a:r>
              <a:rPr lang="hu-HU" sz="2000" dirty="0"/>
              <a:t>	rizikócsökkenés a </a:t>
            </a:r>
            <a:r>
              <a:rPr lang="hu-HU" sz="2000" dirty="0" err="1"/>
              <a:t>kl.szig</a:t>
            </a:r>
            <a:r>
              <a:rPr lang="hu-HU" sz="2000" dirty="0"/>
              <a:t>. felső GI vérzések tekintetében (CDI, </a:t>
            </a:r>
            <a:r>
              <a:rPr lang="hu-HU" sz="2000" dirty="0" err="1"/>
              <a:t>pneumonia</a:t>
            </a:r>
            <a:r>
              <a:rPr lang="hu-HU" sz="2000" dirty="0"/>
              <a:t>, mortalitás nem nőtt), 	mely nem mutatkozott meg költségek/erőforrás felhasználás csökkenésében </a:t>
            </a:r>
            <a:endParaRPr lang="hu-HU" sz="16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i="1" dirty="0"/>
              <a:t>H2RA </a:t>
            </a:r>
            <a:r>
              <a:rPr lang="hu-HU" sz="2000" b="1" i="1" dirty="0" err="1"/>
              <a:t>vs</a:t>
            </a:r>
            <a:r>
              <a:rPr lang="hu-HU" sz="2000" b="1" i="1" dirty="0"/>
              <a:t>. placebo (2020 </a:t>
            </a:r>
            <a:r>
              <a:rPr lang="hu-HU" sz="2000" b="1" i="1" dirty="0" err="1"/>
              <a:t>meta-analysis</a:t>
            </a:r>
            <a:r>
              <a:rPr lang="hu-HU" sz="2000" b="1" i="1" dirty="0"/>
              <a:t> + SCCM/AHSP </a:t>
            </a:r>
            <a:r>
              <a:rPr lang="hu-HU" sz="2000" b="1" i="1" dirty="0" err="1"/>
              <a:t>guideline</a:t>
            </a:r>
            <a:r>
              <a:rPr lang="hu-HU" sz="2000" b="1" i="1" dirty="0"/>
              <a:t>)</a:t>
            </a:r>
          </a:p>
          <a:p>
            <a:pPr marL="0" indent="0">
              <a:buNone/>
            </a:pPr>
            <a:r>
              <a:rPr lang="hu-HU" sz="2000" dirty="0"/>
              <a:t>	rizikócsökkenés a </a:t>
            </a:r>
            <a:r>
              <a:rPr lang="hu-HU" sz="2000" dirty="0" err="1"/>
              <a:t>kl.szig</a:t>
            </a:r>
            <a:r>
              <a:rPr lang="hu-HU" sz="2000" dirty="0"/>
              <a:t>. felső GI vérzések tekintetében (</a:t>
            </a:r>
            <a:r>
              <a:rPr lang="hu-HU" sz="2000" dirty="0" err="1"/>
              <a:t>pneumonia</a:t>
            </a:r>
            <a:r>
              <a:rPr lang="hu-HU" sz="2000" dirty="0"/>
              <a:t>, mortalitás nem nőtt)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i="1" dirty="0"/>
              <a:t>PPI </a:t>
            </a:r>
            <a:r>
              <a:rPr lang="hu-HU" sz="2000" b="1" i="1" dirty="0" err="1"/>
              <a:t>vs</a:t>
            </a:r>
            <a:r>
              <a:rPr lang="hu-HU" sz="2000" b="1" i="1" dirty="0"/>
              <a:t> H2RA (PEPTIC tanulmány)</a:t>
            </a:r>
          </a:p>
          <a:p>
            <a:pPr marL="0" indent="0">
              <a:buNone/>
            </a:pPr>
            <a:r>
              <a:rPr lang="hu-HU" sz="2000" dirty="0"/>
              <a:t>	rizikócsökkenés a </a:t>
            </a:r>
            <a:r>
              <a:rPr lang="hu-HU" sz="2000" dirty="0" err="1"/>
              <a:t>kl.szig</a:t>
            </a:r>
            <a:r>
              <a:rPr lang="hu-HU" sz="2000" dirty="0"/>
              <a:t>. felső GI vérzések tekintetében </a:t>
            </a:r>
            <a:r>
              <a:rPr lang="hu-HU" sz="2000" i="1" u="sng" dirty="0"/>
              <a:t>PPI javára </a:t>
            </a:r>
            <a:r>
              <a:rPr lang="hu-HU" sz="2000" dirty="0"/>
              <a:t>(CDI, mortalitás tekintetében 	nem találtak különbséget)</a:t>
            </a:r>
          </a:p>
          <a:p>
            <a:pPr marL="0" indent="0">
              <a:buNone/>
            </a:pPr>
            <a:endParaRPr lang="hu-HU" sz="2000" b="1" i="1" dirty="0"/>
          </a:p>
          <a:p>
            <a:pPr marL="0" indent="0">
              <a:buNone/>
            </a:pPr>
            <a:r>
              <a:rPr lang="hu-HU" sz="2000" b="1" i="1" dirty="0">
                <a:solidFill>
                  <a:srgbClr val="C00000"/>
                </a:solidFill>
              </a:rPr>
              <a:t>Mortalitás növekedés kérdése?  </a:t>
            </a:r>
            <a:r>
              <a:rPr lang="hu-HU" sz="2000" dirty="0"/>
              <a:t>SUP-ICU + PEPTIC </a:t>
            </a:r>
            <a:r>
              <a:rPr lang="hu-HU" sz="2000" dirty="0" err="1"/>
              <a:t>vs</a:t>
            </a:r>
            <a:r>
              <a:rPr lang="hu-HU" sz="2000" dirty="0"/>
              <a:t>. REVISE</a:t>
            </a:r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BF21C4AB-AB5B-F266-9086-4342048DC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255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50E8-6CE6-10F6-F70F-51742120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FBA975-1AC1-00C4-F92B-894C42E7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Konklúzió és klinikai aspektusok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ED01CC-72D8-9A9B-96DD-F1F7D015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35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PPI (és H2RA) </a:t>
            </a:r>
            <a:r>
              <a:rPr lang="hu-HU" sz="2000" dirty="0" err="1"/>
              <a:t>therápia</a:t>
            </a:r>
            <a:r>
              <a:rPr lang="hu-HU" sz="2000" dirty="0"/>
              <a:t> </a:t>
            </a:r>
            <a:r>
              <a:rPr lang="hu-HU" sz="2000" b="1" i="1" dirty="0">
                <a:solidFill>
                  <a:srgbClr val="C00000"/>
                </a:solidFill>
              </a:rPr>
              <a:t>egyértelműen csökkenti a klinikailag szignifikáns felső GI vérzések előfordulását</a:t>
            </a:r>
            <a:r>
              <a:rPr lang="hu-HU" sz="2000" dirty="0"/>
              <a:t>, emellett érdemben nem befolyásolva a mortalitást, ill. a </a:t>
            </a:r>
            <a:r>
              <a:rPr lang="hu-HU" sz="2000" dirty="0" err="1"/>
              <a:t>nosocomiális</a:t>
            </a:r>
            <a:r>
              <a:rPr lang="hu-HU" sz="2000" dirty="0"/>
              <a:t> infekciókat.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i="1" dirty="0">
                <a:solidFill>
                  <a:srgbClr val="C00000"/>
                </a:solidFill>
              </a:rPr>
              <a:t>Óvatos és restriktív gyógyszerelési stratégia </a:t>
            </a:r>
            <a:r>
              <a:rPr lang="hu-HU" sz="2000" dirty="0"/>
              <a:t>ajánlott a legfontosabb rizikófaktorok figyelembe vételével, és csak a valóban kritikus állapotú betegek esetében – ezen felül fontos a </a:t>
            </a:r>
            <a:r>
              <a:rPr lang="hu-HU" sz="2000" dirty="0" err="1"/>
              <a:t>therápia</a:t>
            </a:r>
            <a:r>
              <a:rPr lang="hu-HU" sz="2000" dirty="0"/>
              <a:t> korai elhagyása (legkésőbb ITO elbocsátáskor).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err="1"/>
              <a:t>Enterális</a:t>
            </a:r>
            <a:r>
              <a:rPr lang="hu-HU" sz="2000" dirty="0"/>
              <a:t> táplálás </a:t>
            </a:r>
            <a:r>
              <a:rPr lang="hu-HU" sz="2000" dirty="0" err="1"/>
              <a:t>protektív</a:t>
            </a:r>
            <a:r>
              <a:rPr lang="hu-HU" sz="2000" dirty="0"/>
              <a:t> szerepe, illetve a betegség súlyosságának modifikáló hatása mellékhatások tekintetében továbbra is kérdéses...</a:t>
            </a:r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32AE5048-15F4-1210-11CE-B6310A88E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02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B57965E6-8EAD-44C3-374E-23E89E81A5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7937965"/>
              </p:ext>
            </p:extLst>
          </p:nvPr>
        </p:nvGraphicFramePr>
        <p:xfrm>
          <a:off x="838200" y="2087960"/>
          <a:ext cx="10735850" cy="330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170">
                  <a:extLst>
                    <a:ext uri="{9D8B030D-6E8A-4147-A177-3AD203B41FA5}">
                      <a16:colId xmlns:a16="http://schemas.microsoft.com/office/drawing/2014/main" val="1264159006"/>
                    </a:ext>
                  </a:extLst>
                </a:gridCol>
                <a:gridCol w="2147170">
                  <a:extLst>
                    <a:ext uri="{9D8B030D-6E8A-4147-A177-3AD203B41FA5}">
                      <a16:colId xmlns:a16="http://schemas.microsoft.com/office/drawing/2014/main" val="341202964"/>
                    </a:ext>
                  </a:extLst>
                </a:gridCol>
                <a:gridCol w="2147170">
                  <a:extLst>
                    <a:ext uri="{9D8B030D-6E8A-4147-A177-3AD203B41FA5}">
                      <a16:colId xmlns:a16="http://schemas.microsoft.com/office/drawing/2014/main" val="617821050"/>
                    </a:ext>
                  </a:extLst>
                </a:gridCol>
                <a:gridCol w="2147170">
                  <a:extLst>
                    <a:ext uri="{9D8B030D-6E8A-4147-A177-3AD203B41FA5}">
                      <a16:colId xmlns:a16="http://schemas.microsoft.com/office/drawing/2014/main" val="3861974889"/>
                    </a:ext>
                  </a:extLst>
                </a:gridCol>
                <a:gridCol w="2147170">
                  <a:extLst>
                    <a:ext uri="{9D8B030D-6E8A-4147-A177-3AD203B41FA5}">
                      <a16:colId xmlns:a16="http://schemas.microsoft.com/office/drawing/2014/main" val="838404716"/>
                    </a:ext>
                  </a:extLst>
                </a:gridCol>
              </a:tblGrid>
              <a:tr h="1101063"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Pantoprazol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40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24 óránként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DE" dirty="0"/>
                        <a:t>l</a:t>
                      </a:r>
                      <a:r>
                        <a:rPr lang="de-HU" dirty="0"/>
                        <a:t>eggyakoribb választás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783930"/>
                  </a:ext>
                </a:extLst>
              </a:tr>
              <a:tr h="1101063"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Esomeprazol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40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24 óránként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PPI alternatíva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595427"/>
                  </a:ext>
                </a:extLst>
              </a:tr>
              <a:tr h="1101063"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Famotidin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20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HU" dirty="0"/>
                        <a:t>12 óránként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HU" dirty="0"/>
                    </a:p>
                    <a:p>
                      <a:pPr algn="ctr"/>
                      <a:r>
                        <a:rPr lang="de-DE" dirty="0"/>
                        <a:t>v</a:t>
                      </a:r>
                      <a:r>
                        <a:rPr lang="de-HU" dirty="0"/>
                        <a:t>esefunkcióhoz adaptálandó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63099"/>
                  </a:ext>
                </a:extLst>
              </a:tr>
            </a:tbl>
          </a:graphicData>
        </a:graphic>
      </p:graphicFrame>
      <p:sp>
        <p:nvSpPr>
          <p:cNvPr id="3" name="Cím 2">
            <a:extLst>
              <a:ext uri="{FF2B5EF4-FFF2-40B4-BE49-F238E27FC236}">
                <a16:creationId xmlns:a16="http://schemas.microsoft.com/office/drawing/2014/main" id="{F7B4BB5A-46D4-7400-D14B-02C72E04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003"/>
            <a:ext cx="10412237" cy="879475"/>
          </a:xfrm>
        </p:spPr>
        <p:txBody>
          <a:bodyPr/>
          <a:lstStyle/>
          <a:p>
            <a:r>
              <a:rPr lang="hu-HU" dirty="0"/>
              <a:t>IV </a:t>
            </a:r>
            <a:r>
              <a:rPr lang="hu-HU" dirty="0" err="1"/>
              <a:t>stress</a:t>
            </a:r>
            <a:r>
              <a:rPr lang="hu-HU" dirty="0"/>
              <a:t> </a:t>
            </a:r>
            <a:r>
              <a:rPr lang="hu-HU" dirty="0" err="1"/>
              <a:t>ulcus</a:t>
            </a:r>
            <a:r>
              <a:rPr lang="hu-HU" dirty="0"/>
              <a:t> profilaxis lehetőségei</a:t>
            </a:r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3DCCC61F-5060-A1C0-A70A-A8B4501A8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865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F0F8-F929-F3D9-5E79-721C67C0C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E2DF3-CA15-9B46-F49B-84868C28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PPI </a:t>
            </a:r>
            <a:r>
              <a:rPr lang="hu-HU" dirty="0" err="1"/>
              <a:t>therápia</a:t>
            </a:r>
            <a:r>
              <a:rPr lang="hu-HU" dirty="0"/>
              <a:t> felső GI vérzés esetén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EF303A-AB1A-37E9-D164-79E393C9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358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sikeres </a:t>
            </a:r>
            <a:r>
              <a:rPr lang="hu-HU" sz="2000" dirty="0" err="1"/>
              <a:t>endoscopos</a:t>
            </a:r>
            <a:r>
              <a:rPr lang="hu-HU" sz="2000" dirty="0"/>
              <a:t> ellátást követően emelt dózisú PPI </a:t>
            </a:r>
            <a:r>
              <a:rPr lang="hu-HU" sz="2000" dirty="0" err="1"/>
              <a:t>therápia</a:t>
            </a:r>
            <a:r>
              <a:rPr lang="hu-HU" sz="2000" dirty="0"/>
              <a:t> bevezetése javasolt </a:t>
            </a:r>
            <a:r>
              <a:rPr lang="hu-HU" sz="2000" dirty="0" err="1"/>
              <a:t>újravérzés</a:t>
            </a:r>
            <a:r>
              <a:rPr lang="hu-HU" sz="2000" dirty="0"/>
              <a:t> és mortalitás csökkentés céljából</a:t>
            </a:r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7EEB6E8E-FE7D-57CC-5E30-B4721FC4A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ABB0AE-128D-9CBE-E1E2-A8ED5A68B4C6}"/>
              </a:ext>
            </a:extLst>
          </p:cNvPr>
          <p:cNvSpPr txBox="1"/>
          <p:nvPr/>
        </p:nvSpPr>
        <p:spPr>
          <a:xfrm>
            <a:off x="1676400" y="5255958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Barkun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AN,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Almadi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M, Kuipers EJ,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Laine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L, Sung J, Tse F,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Leontiadis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GI, Abraham NS, Calvet X, Chan FKL,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Douketis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J, Enns R,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Gralnek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IM,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Jairath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V, Jensen D, Lau J,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Lip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GYH,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Loffroy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R,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Maluf-Filho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F, Meltzer AC, Reddy N,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Saltzman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JR, Marshall JK,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Bardou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M. 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Management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Nonvariceal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Upper Gastrointestinal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Bleeding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: Guideline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Recommendations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From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de-DE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de-DE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International Consensus Group. 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Ann Intern Med. 2019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Dec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3;171(11):805-822.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: 10.7326/M19-1795.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2019 </a:t>
            </a:r>
            <a:r>
              <a:rPr lang="de-DE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Oct</a:t>
            </a:r>
            <a:r>
              <a:rPr lang="de-DE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22. PMID: 31634917; PMCID: PMC7233308.</a:t>
            </a:r>
            <a:endParaRPr lang="de-HU" sz="12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2FA743F-CC9A-0B12-F8D3-6699617FF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47957"/>
              </p:ext>
            </p:extLst>
          </p:nvPr>
        </p:nvGraphicFramePr>
        <p:xfrm>
          <a:off x="954762" y="3088222"/>
          <a:ext cx="10515600" cy="167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310493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21892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205040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8139936"/>
                    </a:ext>
                  </a:extLst>
                </a:gridCol>
              </a:tblGrid>
              <a:tr h="839293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de-HU" dirty="0">
                          <a:solidFill>
                            <a:schemeClr val="bg1"/>
                          </a:solidFill>
                        </a:rPr>
                        <a:t>elítő dózis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</a:t>
                      </a:r>
                      <a:r>
                        <a:rPr lang="de-HU" dirty="0"/>
                        <a:t>lső 72 óra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HU" dirty="0"/>
                        <a:t>14 napig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</a:t>
                      </a:r>
                      <a:r>
                        <a:rPr lang="de-HU" dirty="0"/>
                        <a:t>linikum függvényében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583586"/>
                  </a:ext>
                </a:extLst>
              </a:tr>
              <a:tr h="839293">
                <a:tc>
                  <a:txBody>
                    <a:bodyPr/>
                    <a:lstStyle/>
                    <a:p>
                      <a:pPr algn="ctr"/>
                      <a:r>
                        <a:rPr lang="de-HU" dirty="0">
                          <a:solidFill>
                            <a:schemeClr val="tx1"/>
                          </a:solidFill>
                        </a:rPr>
                        <a:t>80 mg pantoprazol 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HU" dirty="0">
                          <a:solidFill>
                            <a:schemeClr val="tx1"/>
                          </a:solidFill>
                        </a:rPr>
                        <a:t>8 mg/h pantoprazol IV folyamatos adagolásban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HU" dirty="0">
                          <a:solidFill>
                            <a:schemeClr val="tx1"/>
                          </a:solidFill>
                        </a:rPr>
                        <a:t>2 x 40 mg pantoprazol IV/PO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HU" dirty="0">
                          <a:solidFill>
                            <a:schemeClr val="tx1"/>
                          </a:solidFill>
                        </a:rPr>
                        <a:t>1 x 40 mg pantoprazol IV/PO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51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00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C144B-32B5-14DC-A9BA-89DD069EA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803DAF-6165-95F0-3F3E-A4A9EE2E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További hivatkozások listája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CE894B-6F1F-09C1-FFFC-44651031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515600" cy="3580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900" dirty="0" err="1"/>
              <a:t>Krag</a:t>
            </a:r>
            <a:r>
              <a:rPr lang="de-DE" sz="900" dirty="0"/>
              <a:t> M, Perner A, </a:t>
            </a:r>
            <a:r>
              <a:rPr lang="de-DE" sz="900" dirty="0" err="1"/>
              <a:t>Wetterslev</a:t>
            </a:r>
            <a:r>
              <a:rPr lang="de-DE" sz="900" dirty="0"/>
              <a:t> J et al (2015) </a:t>
            </a:r>
            <a:r>
              <a:rPr lang="de-DE" sz="900" dirty="0" err="1"/>
              <a:t>Prevalence</a:t>
            </a:r>
            <a:r>
              <a:rPr lang="de-DE" sz="900" dirty="0"/>
              <a:t> and </a:t>
            </a:r>
            <a:r>
              <a:rPr lang="de-DE" sz="900" dirty="0" err="1"/>
              <a:t>outcome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 and </a:t>
            </a:r>
            <a:r>
              <a:rPr lang="de-DE" sz="900" dirty="0" err="1"/>
              <a:t>use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acid</a:t>
            </a:r>
            <a:r>
              <a:rPr lang="de-DE" sz="900" dirty="0"/>
              <a:t> </a:t>
            </a:r>
            <a:r>
              <a:rPr lang="de-DE" sz="900" dirty="0" err="1"/>
              <a:t>suppressants</a:t>
            </a:r>
            <a:r>
              <a:rPr lang="de-DE" sz="900" dirty="0"/>
              <a:t> in </a:t>
            </a:r>
            <a:r>
              <a:rPr lang="de-DE" sz="900" dirty="0" err="1"/>
              <a:t>acutely</a:t>
            </a:r>
            <a:r>
              <a:rPr lang="de-DE" sz="900" dirty="0"/>
              <a:t> </a:t>
            </a:r>
            <a:r>
              <a:rPr lang="de-DE" sz="900" dirty="0" err="1"/>
              <a:t>ill</a:t>
            </a:r>
            <a:r>
              <a:rPr lang="de-DE" sz="900" dirty="0"/>
              <a:t> adult intensive care </a:t>
            </a:r>
            <a:r>
              <a:rPr lang="de-DE" sz="900" dirty="0" err="1"/>
              <a:t>patients</a:t>
            </a:r>
            <a:r>
              <a:rPr lang="de-DE" sz="900" dirty="0"/>
              <a:t>. Intensive Care </a:t>
            </a:r>
            <a:r>
              <a:rPr lang="de-DE" sz="900" dirty="0" err="1"/>
              <a:t>Med</a:t>
            </a:r>
            <a:r>
              <a:rPr lang="de-DE" sz="900" dirty="0"/>
              <a:t> 41:833–845. </a:t>
            </a:r>
          </a:p>
          <a:p>
            <a:pPr marL="0" indent="0">
              <a:buNone/>
            </a:pPr>
            <a:r>
              <a:rPr lang="de-DE" sz="900" dirty="0" err="1"/>
              <a:t>Krag</a:t>
            </a:r>
            <a:r>
              <a:rPr lang="de-DE" sz="900" dirty="0"/>
              <a:t> M, Perner A, </a:t>
            </a:r>
            <a:r>
              <a:rPr lang="de-DE" sz="900" dirty="0" err="1"/>
              <a:t>Wetterslev</a:t>
            </a:r>
            <a:r>
              <a:rPr lang="de-DE" sz="900" dirty="0"/>
              <a:t> J et al (2015) Stress </a:t>
            </a:r>
            <a:r>
              <a:rPr lang="de-DE" sz="900" dirty="0" err="1"/>
              <a:t>ulcer</a:t>
            </a:r>
            <a:r>
              <a:rPr lang="de-DE" sz="900" dirty="0"/>
              <a:t> </a:t>
            </a:r>
            <a:r>
              <a:rPr lang="de-DE" sz="900" dirty="0" err="1"/>
              <a:t>prophylaxis</a:t>
            </a:r>
            <a:r>
              <a:rPr lang="de-DE" sz="900" dirty="0"/>
              <a:t> in </a:t>
            </a:r>
            <a:r>
              <a:rPr lang="de-DE" sz="900" dirty="0" err="1"/>
              <a:t>the</a:t>
            </a:r>
            <a:r>
              <a:rPr lang="de-DE" sz="900" dirty="0"/>
              <a:t> intensive care </a:t>
            </a:r>
            <a:r>
              <a:rPr lang="de-DE" sz="900" dirty="0" err="1"/>
              <a:t>unit</a:t>
            </a:r>
            <a:r>
              <a:rPr lang="de-DE" sz="900" dirty="0"/>
              <a:t>: an international </a:t>
            </a:r>
            <a:r>
              <a:rPr lang="de-DE" sz="900" dirty="0" err="1"/>
              <a:t>survey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97 </a:t>
            </a:r>
            <a:r>
              <a:rPr lang="de-DE" sz="900" dirty="0" err="1"/>
              <a:t>units</a:t>
            </a:r>
            <a:r>
              <a:rPr lang="de-DE" sz="900" dirty="0"/>
              <a:t> in 11 countries. Acta </a:t>
            </a:r>
            <a:r>
              <a:rPr lang="de-DE" sz="900" dirty="0" err="1"/>
              <a:t>Anaesthesiol</a:t>
            </a:r>
            <a:r>
              <a:rPr lang="de-DE" sz="900" dirty="0"/>
              <a:t> </a:t>
            </a:r>
            <a:r>
              <a:rPr lang="de-DE" sz="900" dirty="0" err="1"/>
              <a:t>Scand</a:t>
            </a:r>
            <a:r>
              <a:rPr lang="de-DE" sz="900" dirty="0"/>
              <a:t> 59:576–585. </a:t>
            </a:r>
          </a:p>
          <a:p>
            <a:pPr marL="0" indent="0">
              <a:buNone/>
            </a:pPr>
            <a:r>
              <a:rPr lang="de-DE" sz="900" dirty="0"/>
              <a:t>Cook DJ, Griffith LE, Walter SD et al (2001) The attributable </a:t>
            </a:r>
            <a:r>
              <a:rPr lang="de-DE" sz="900" dirty="0" err="1"/>
              <a:t>mortality</a:t>
            </a:r>
            <a:r>
              <a:rPr lang="de-DE" sz="900" dirty="0"/>
              <a:t> and </a:t>
            </a:r>
            <a:r>
              <a:rPr lang="de-DE" sz="900" dirty="0" err="1"/>
              <a:t>length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intensive care </a:t>
            </a:r>
            <a:r>
              <a:rPr lang="de-DE" sz="900" dirty="0" err="1"/>
              <a:t>unit</a:t>
            </a:r>
            <a:r>
              <a:rPr lang="de-DE" sz="900" dirty="0"/>
              <a:t> </a:t>
            </a:r>
            <a:r>
              <a:rPr lang="de-DE" sz="900" dirty="0" err="1"/>
              <a:t>stay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clinically</a:t>
            </a:r>
            <a:r>
              <a:rPr lang="de-DE" sz="900" dirty="0"/>
              <a:t> </a:t>
            </a:r>
            <a:r>
              <a:rPr lang="de-DE" sz="900" dirty="0" err="1"/>
              <a:t>important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 in </a:t>
            </a:r>
            <a:r>
              <a:rPr lang="de-DE" sz="900" dirty="0" err="1"/>
              <a:t>critically</a:t>
            </a:r>
            <a:r>
              <a:rPr lang="de-DE" sz="900" dirty="0"/>
              <a:t> </a:t>
            </a:r>
            <a:r>
              <a:rPr lang="de-DE" sz="900" dirty="0" err="1"/>
              <a:t>ill</a:t>
            </a:r>
            <a:r>
              <a:rPr lang="de-DE" sz="900" dirty="0"/>
              <a:t> </a:t>
            </a:r>
            <a:r>
              <a:rPr lang="de-DE" sz="900" dirty="0" err="1"/>
              <a:t>patients</a:t>
            </a:r>
            <a:r>
              <a:rPr lang="de-DE" sz="900" dirty="0"/>
              <a:t>. </a:t>
            </a:r>
            <a:r>
              <a:rPr lang="de-DE" sz="900" dirty="0" err="1"/>
              <a:t>Crit</a:t>
            </a:r>
            <a:r>
              <a:rPr lang="de-DE" sz="900" dirty="0"/>
              <a:t> Care 5:368–375. </a:t>
            </a:r>
          </a:p>
          <a:p>
            <a:pPr marL="0" indent="0">
              <a:buNone/>
            </a:pPr>
            <a:r>
              <a:rPr lang="de-DE" sz="900" dirty="0" err="1"/>
              <a:t>Krag</a:t>
            </a:r>
            <a:r>
              <a:rPr lang="de-DE" sz="900" dirty="0"/>
              <a:t> M, Marker S, Perner A et al (2018) </a:t>
            </a:r>
            <a:r>
              <a:rPr lang="de-DE" sz="900" dirty="0" err="1"/>
              <a:t>Pantoprazole</a:t>
            </a:r>
            <a:r>
              <a:rPr lang="de-DE" sz="900" dirty="0"/>
              <a:t> in </a:t>
            </a:r>
            <a:r>
              <a:rPr lang="de-DE" sz="900" dirty="0" err="1"/>
              <a:t>Patients</a:t>
            </a:r>
            <a:r>
              <a:rPr lang="de-DE" sz="900" dirty="0"/>
              <a:t> at Risk </a:t>
            </a:r>
            <a:r>
              <a:rPr lang="de-DE" sz="900" dirty="0" err="1"/>
              <a:t>for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 in </a:t>
            </a:r>
            <a:r>
              <a:rPr lang="de-DE" sz="900" dirty="0" err="1"/>
              <a:t>the</a:t>
            </a:r>
            <a:r>
              <a:rPr lang="de-DE" sz="900" dirty="0"/>
              <a:t> ICU. N Engl J </a:t>
            </a:r>
            <a:r>
              <a:rPr lang="de-DE" sz="900" dirty="0" err="1"/>
              <a:t>Med</a:t>
            </a:r>
            <a:r>
              <a:rPr lang="de-DE" sz="900" dirty="0"/>
              <a:t> 379:2199–2208. </a:t>
            </a:r>
          </a:p>
          <a:p>
            <a:pPr marL="0" indent="0">
              <a:buNone/>
            </a:pPr>
            <a:r>
              <a:rPr lang="de-DE" sz="900" dirty="0"/>
              <a:t>Cook D, Deane A, </a:t>
            </a:r>
            <a:r>
              <a:rPr lang="de-DE" sz="900" dirty="0" err="1"/>
              <a:t>Lauzier</a:t>
            </a:r>
            <a:r>
              <a:rPr lang="de-DE" sz="900" dirty="0"/>
              <a:t> F et al (2024) Stress </a:t>
            </a:r>
            <a:r>
              <a:rPr lang="de-DE" sz="900" dirty="0" err="1"/>
              <a:t>ulcer</a:t>
            </a:r>
            <a:r>
              <a:rPr lang="de-DE" sz="900" dirty="0"/>
              <a:t> </a:t>
            </a:r>
            <a:r>
              <a:rPr lang="de-DE" sz="900" dirty="0" err="1"/>
              <a:t>prophylaxis</a:t>
            </a:r>
            <a:r>
              <a:rPr lang="de-DE" sz="900" dirty="0"/>
              <a:t> </a:t>
            </a:r>
            <a:r>
              <a:rPr lang="de-DE" sz="900" dirty="0" err="1"/>
              <a:t>during</a:t>
            </a:r>
            <a:r>
              <a:rPr lang="de-DE" sz="900" dirty="0"/>
              <a:t> invasive </a:t>
            </a:r>
            <a:r>
              <a:rPr lang="de-DE" sz="900" dirty="0" err="1"/>
              <a:t>mechanical</a:t>
            </a:r>
            <a:r>
              <a:rPr lang="de-DE" sz="900" dirty="0"/>
              <a:t> </a:t>
            </a:r>
            <a:r>
              <a:rPr lang="de-DE" sz="900" dirty="0" err="1"/>
              <a:t>ventilation</a:t>
            </a:r>
            <a:r>
              <a:rPr lang="de-DE" sz="900" dirty="0"/>
              <a:t>. N Engl J </a:t>
            </a:r>
            <a:r>
              <a:rPr lang="de-DE" sz="900" dirty="0" err="1"/>
              <a:t>Med</a:t>
            </a:r>
            <a:r>
              <a:rPr lang="de-DE" sz="900" dirty="0"/>
              <a:t> 391:9–20. </a:t>
            </a:r>
          </a:p>
          <a:p>
            <a:pPr marL="0" indent="0">
              <a:buNone/>
            </a:pPr>
            <a:r>
              <a:rPr lang="de-DE" sz="900" dirty="0"/>
              <a:t>Cook D, Heyland D, Griffith L et al (1999) Risk </a:t>
            </a:r>
            <a:r>
              <a:rPr lang="de-DE" sz="900" dirty="0" err="1"/>
              <a:t>factors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clinically</a:t>
            </a:r>
            <a:r>
              <a:rPr lang="de-DE" sz="900" dirty="0"/>
              <a:t> </a:t>
            </a:r>
            <a:r>
              <a:rPr lang="de-DE" sz="900" dirty="0" err="1"/>
              <a:t>impor</a:t>
            </a:r>
            <a:r>
              <a:rPr lang="de-DE" sz="900" dirty="0"/>
              <a:t>- tant </a:t>
            </a:r>
            <a:r>
              <a:rPr lang="de-DE" sz="900" dirty="0" err="1"/>
              <a:t>upper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 in </a:t>
            </a:r>
            <a:r>
              <a:rPr lang="de-DE" sz="900" dirty="0" err="1"/>
              <a:t>patients</a:t>
            </a:r>
            <a:r>
              <a:rPr lang="de-DE" sz="900" dirty="0"/>
              <a:t> </a:t>
            </a:r>
            <a:r>
              <a:rPr lang="de-DE" sz="900" dirty="0" err="1"/>
              <a:t>requiring</a:t>
            </a:r>
            <a:r>
              <a:rPr lang="de-DE" sz="900" dirty="0"/>
              <a:t> </a:t>
            </a:r>
            <a:r>
              <a:rPr lang="de-DE" sz="900" dirty="0" err="1"/>
              <a:t>mechanical</a:t>
            </a:r>
            <a:r>
              <a:rPr lang="de-DE" sz="900" dirty="0"/>
              <a:t> </a:t>
            </a:r>
            <a:r>
              <a:rPr lang="de-DE" sz="900" dirty="0" err="1"/>
              <a:t>ventilation</a:t>
            </a:r>
            <a:r>
              <a:rPr lang="de-DE" sz="900" dirty="0"/>
              <a:t>. Canadian Critical Care Trials Group. </a:t>
            </a:r>
            <a:r>
              <a:rPr lang="de-DE" sz="900" dirty="0" err="1"/>
              <a:t>Crit</a:t>
            </a:r>
            <a:r>
              <a:rPr lang="de-DE" sz="900" dirty="0"/>
              <a:t> Care </a:t>
            </a:r>
            <a:r>
              <a:rPr lang="de-DE" sz="900" dirty="0" err="1"/>
              <a:t>Med</a:t>
            </a:r>
            <a:r>
              <a:rPr lang="de-DE" sz="900" dirty="0"/>
              <a:t> 27:2812– 2817. </a:t>
            </a:r>
          </a:p>
          <a:p>
            <a:pPr marL="0" indent="0">
              <a:buNone/>
            </a:pPr>
            <a:r>
              <a:rPr lang="de-DE" sz="900" dirty="0"/>
              <a:t>Farley KJ, </a:t>
            </a:r>
            <a:r>
              <a:rPr lang="de-DE" sz="900" dirty="0" err="1"/>
              <a:t>Barned</a:t>
            </a:r>
            <a:r>
              <a:rPr lang="de-DE" sz="900" dirty="0"/>
              <a:t> KL, </a:t>
            </a:r>
            <a:r>
              <a:rPr lang="de-DE" sz="900" dirty="0" err="1"/>
              <a:t>Crozier</a:t>
            </a:r>
            <a:r>
              <a:rPr lang="de-DE" sz="900" dirty="0"/>
              <a:t> TM (2013) </a:t>
            </a:r>
            <a:r>
              <a:rPr lang="de-DE" sz="900" dirty="0" err="1"/>
              <a:t>Inappropriate</a:t>
            </a:r>
            <a:r>
              <a:rPr lang="de-DE" sz="900" dirty="0"/>
              <a:t> </a:t>
            </a:r>
            <a:r>
              <a:rPr lang="de-DE" sz="900" dirty="0" err="1"/>
              <a:t>continuation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stress </a:t>
            </a:r>
            <a:r>
              <a:rPr lang="de-DE" sz="900" dirty="0" err="1"/>
              <a:t>ulcer</a:t>
            </a:r>
            <a:r>
              <a:rPr lang="de-DE" sz="900" dirty="0"/>
              <a:t> </a:t>
            </a:r>
            <a:r>
              <a:rPr lang="de-DE" sz="900" dirty="0" err="1"/>
              <a:t>prophylaxis</a:t>
            </a:r>
            <a:r>
              <a:rPr lang="de-DE" sz="900" dirty="0"/>
              <a:t> </a:t>
            </a:r>
            <a:r>
              <a:rPr lang="de-DE" sz="900" dirty="0" err="1"/>
              <a:t>beyond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intensive care </a:t>
            </a:r>
            <a:r>
              <a:rPr lang="de-DE" sz="900" dirty="0" err="1"/>
              <a:t>setting</a:t>
            </a:r>
            <a:r>
              <a:rPr lang="de-DE" sz="900" dirty="0"/>
              <a:t>. </a:t>
            </a:r>
            <a:r>
              <a:rPr lang="de-DE" sz="900" dirty="0" err="1"/>
              <a:t>Crit</a:t>
            </a:r>
            <a:r>
              <a:rPr lang="de-DE" sz="900" dirty="0"/>
              <a:t> Care </a:t>
            </a:r>
            <a:r>
              <a:rPr lang="de-DE" sz="900" dirty="0" err="1"/>
              <a:t>Resusc</a:t>
            </a:r>
            <a:r>
              <a:rPr lang="de-DE" sz="900" dirty="0"/>
              <a:t> 15:147–151 </a:t>
            </a:r>
          </a:p>
          <a:p>
            <a:pPr marL="0" indent="0">
              <a:buNone/>
            </a:pPr>
            <a:r>
              <a:rPr lang="de-DE" sz="900" dirty="0"/>
              <a:t>Granholm A, Zeng L, Dionne JC et al (2019) </a:t>
            </a:r>
            <a:r>
              <a:rPr lang="de-DE" sz="900" dirty="0" err="1"/>
              <a:t>Predictors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gastrointes</a:t>
            </a:r>
            <a:r>
              <a:rPr lang="de-DE" sz="900" dirty="0"/>
              <a:t>- </a:t>
            </a:r>
            <a:r>
              <a:rPr lang="de-DE" sz="900" dirty="0" err="1"/>
              <a:t>tinal</a:t>
            </a:r>
            <a:r>
              <a:rPr lang="de-DE" sz="900" dirty="0"/>
              <a:t> </a:t>
            </a:r>
            <a:r>
              <a:rPr lang="de-DE" sz="900" dirty="0" err="1"/>
              <a:t>bleeding</a:t>
            </a:r>
            <a:r>
              <a:rPr lang="de-DE" sz="900" dirty="0"/>
              <a:t> in adult ICU </a:t>
            </a:r>
            <a:r>
              <a:rPr lang="de-DE" sz="900" dirty="0" err="1"/>
              <a:t>patients</a:t>
            </a:r>
            <a:r>
              <a:rPr lang="de-DE" sz="900" dirty="0"/>
              <a:t>: a </a:t>
            </a:r>
            <a:r>
              <a:rPr lang="de-DE" sz="900" dirty="0" err="1"/>
              <a:t>systematic</a:t>
            </a:r>
            <a:r>
              <a:rPr lang="de-DE" sz="900" dirty="0"/>
              <a:t> review and meta- </a:t>
            </a:r>
            <a:r>
              <a:rPr lang="de-DE" sz="900" dirty="0" err="1"/>
              <a:t>analysis</a:t>
            </a:r>
            <a:r>
              <a:rPr lang="de-DE" sz="900" dirty="0"/>
              <a:t>. Intensive Care </a:t>
            </a:r>
            <a:r>
              <a:rPr lang="de-DE" sz="900" dirty="0" err="1"/>
              <a:t>Med</a:t>
            </a:r>
            <a:r>
              <a:rPr lang="de-DE" sz="900" dirty="0"/>
              <a:t> 45:1347–1359.</a:t>
            </a:r>
          </a:p>
          <a:p>
            <a:pPr marL="0" indent="0">
              <a:buNone/>
            </a:pPr>
            <a:r>
              <a:rPr lang="de-DE" sz="900" dirty="0"/>
              <a:t>Deane AM, </a:t>
            </a:r>
            <a:r>
              <a:rPr lang="de-DE" sz="900" dirty="0" err="1"/>
              <a:t>Lauzier</a:t>
            </a:r>
            <a:r>
              <a:rPr lang="de-DE" sz="900" dirty="0"/>
              <a:t> F, </a:t>
            </a:r>
            <a:r>
              <a:rPr lang="de-DE" sz="900" dirty="0" err="1"/>
              <a:t>Adhikari</a:t>
            </a:r>
            <a:r>
              <a:rPr lang="de-DE" sz="900" dirty="0"/>
              <a:t> NKJ et al (2025) Risk </a:t>
            </a:r>
            <a:r>
              <a:rPr lang="de-DE" sz="900" dirty="0" err="1"/>
              <a:t>factors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</a:t>
            </a:r>
            <a:r>
              <a:rPr lang="de-DE" sz="900" dirty="0" err="1"/>
              <a:t>patient</a:t>
            </a:r>
            <a:r>
              <a:rPr lang="de-DE" sz="900" dirty="0"/>
              <a:t>- </a:t>
            </a:r>
            <a:r>
              <a:rPr lang="de-DE" sz="900" dirty="0" err="1"/>
              <a:t>important</a:t>
            </a:r>
            <a:r>
              <a:rPr lang="de-DE" sz="900" dirty="0"/>
              <a:t> </a:t>
            </a:r>
            <a:r>
              <a:rPr lang="de-DE" sz="900" dirty="0" err="1"/>
              <a:t>upper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. Am J </a:t>
            </a:r>
            <a:r>
              <a:rPr lang="de-DE" sz="900" dirty="0" err="1"/>
              <a:t>Respir</a:t>
            </a:r>
            <a:r>
              <a:rPr lang="de-DE" sz="900" dirty="0"/>
              <a:t> </a:t>
            </a:r>
            <a:r>
              <a:rPr lang="de-DE" sz="900" dirty="0" err="1"/>
              <a:t>Crit</a:t>
            </a:r>
            <a:r>
              <a:rPr lang="de-DE" sz="900" dirty="0"/>
              <a:t> Care </a:t>
            </a:r>
            <a:r>
              <a:rPr lang="de-DE" sz="900" dirty="0" err="1"/>
              <a:t>Med</a:t>
            </a:r>
            <a:r>
              <a:rPr lang="de-DE" sz="900" dirty="0"/>
              <a:t> 211:1671–1680. </a:t>
            </a:r>
          </a:p>
          <a:p>
            <a:pPr marL="0" indent="0">
              <a:buNone/>
            </a:pPr>
            <a:r>
              <a:rPr lang="de-DE" sz="900" dirty="0"/>
              <a:t>Wang Y, </a:t>
            </a:r>
            <a:r>
              <a:rPr lang="de-DE" sz="900" dirty="0" err="1"/>
              <a:t>Parpia</a:t>
            </a:r>
            <a:r>
              <a:rPr lang="de-DE" sz="900" dirty="0"/>
              <a:t> S, Ge L et al (2024) Proton-pump </a:t>
            </a:r>
            <a:r>
              <a:rPr lang="de-DE" sz="900" dirty="0" err="1"/>
              <a:t>inhibitors</a:t>
            </a:r>
            <a:r>
              <a:rPr lang="de-DE" sz="900" dirty="0"/>
              <a:t> </a:t>
            </a:r>
            <a:r>
              <a:rPr lang="de-DE" sz="900" dirty="0" err="1"/>
              <a:t>to</a:t>
            </a:r>
            <a:r>
              <a:rPr lang="de-DE" sz="900" dirty="0"/>
              <a:t> </a:t>
            </a:r>
            <a:r>
              <a:rPr lang="de-DE" sz="900" dirty="0" err="1"/>
              <a:t>prevent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—an </a:t>
            </a:r>
            <a:r>
              <a:rPr lang="de-DE" sz="900" dirty="0" err="1"/>
              <a:t>updated</a:t>
            </a:r>
            <a:r>
              <a:rPr lang="de-DE" sz="900" dirty="0"/>
              <a:t> meta-analysis. NEJM </a:t>
            </a:r>
            <a:r>
              <a:rPr lang="de-DE" sz="900" dirty="0" err="1"/>
              <a:t>Evid</a:t>
            </a:r>
            <a:r>
              <a:rPr lang="de-DE" sz="900" dirty="0"/>
              <a:t> 3:EVI- Doa2400134. </a:t>
            </a:r>
          </a:p>
          <a:p>
            <a:pPr marL="0" indent="0">
              <a:buNone/>
            </a:pPr>
            <a:r>
              <a:rPr lang="de-DE" sz="900" dirty="0" err="1"/>
              <a:t>Halling</a:t>
            </a:r>
            <a:r>
              <a:rPr lang="de-DE" sz="900" dirty="0"/>
              <a:t> CMB, Møller MH, Marker S et al (2022) The </a:t>
            </a:r>
            <a:r>
              <a:rPr lang="de-DE" sz="900" dirty="0" err="1"/>
              <a:t>effects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pantoprazole</a:t>
            </a:r>
            <a:r>
              <a:rPr lang="de-DE" sz="900" dirty="0"/>
              <a:t> vs. </a:t>
            </a:r>
            <a:r>
              <a:rPr lang="de-DE" sz="900" dirty="0" err="1"/>
              <a:t>placebo</a:t>
            </a:r>
            <a:r>
              <a:rPr lang="de-DE" sz="900" dirty="0"/>
              <a:t> on 1-year </a:t>
            </a:r>
            <a:r>
              <a:rPr lang="de-DE" sz="900" dirty="0" err="1"/>
              <a:t>outcomes</a:t>
            </a:r>
            <a:r>
              <a:rPr lang="de-DE" sz="900" dirty="0"/>
              <a:t>, </a:t>
            </a:r>
            <a:r>
              <a:rPr lang="de-DE" sz="900" dirty="0" err="1"/>
              <a:t>resource</a:t>
            </a:r>
            <a:r>
              <a:rPr lang="de-DE" sz="900" dirty="0"/>
              <a:t> </a:t>
            </a:r>
            <a:r>
              <a:rPr lang="de-DE" sz="900" dirty="0" err="1"/>
              <a:t>use</a:t>
            </a:r>
            <a:r>
              <a:rPr lang="de-DE" sz="900" dirty="0"/>
              <a:t> and </a:t>
            </a:r>
            <a:r>
              <a:rPr lang="de-DE" sz="900" dirty="0" err="1"/>
              <a:t>employment</a:t>
            </a:r>
            <a:r>
              <a:rPr lang="de-DE" sz="900" dirty="0"/>
              <a:t> </a:t>
            </a:r>
            <a:r>
              <a:rPr lang="de-DE" sz="900" dirty="0" err="1"/>
              <a:t>status</a:t>
            </a:r>
            <a:br>
              <a:rPr lang="de-DE" sz="900" dirty="0"/>
            </a:br>
            <a:r>
              <a:rPr lang="de-DE" sz="900" dirty="0"/>
              <a:t>in ICU </a:t>
            </a:r>
            <a:r>
              <a:rPr lang="de-DE" sz="900" dirty="0" err="1"/>
              <a:t>patients</a:t>
            </a:r>
            <a:r>
              <a:rPr lang="de-DE" sz="900" dirty="0"/>
              <a:t> at </a:t>
            </a:r>
            <a:r>
              <a:rPr lang="de-DE" sz="900" dirty="0" err="1"/>
              <a:t>risk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: a </a:t>
            </a:r>
            <a:r>
              <a:rPr lang="de-DE" sz="900" dirty="0" err="1"/>
              <a:t>secondary</a:t>
            </a:r>
            <a:r>
              <a:rPr lang="de-DE" sz="900" dirty="0"/>
              <a:t> </a:t>
            </a:r>
            <a:r>
              <a:rPr lang="de-DE" sz="900" dirty="0" err="1"/>
              <a:t>analysis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SUP-ICU trial. Intensive Care </a:t>
            </a:r>
            <a:r>
              <a:rPr lang="de-DE" sz="900" dirty="0" err="1"/>
              <a:t>Med</a:t>
            </a:r>
            <a:r>
              <a:rPr lang="de-DE" sz="900" dirty="0"/>
              <a:t> 48:426–434. </a:t>
            </a:r>
          </a:p>
          <a:p>
            <a:pPr marL="0" indent="0">
              <a:buNone/>
            </a:pPr>
            <a:r>
              <a:rPr lang="de-DE" sz="900" dirty="0"/>
              <a:t>Wang Y, Ge L, </a:t>
            </a:r>
            <a:r>
              <a:rPr lang="de-DE" sz="900" dirty="0" err="1"/>
              <a:t>Ye</a:t>
            </a:r>
            <a:r>
              <a:rPr lang="de-DE" sz="900" dirty="0"/>
              <a:t> Z et al (2020) </a:t>
            </a:r>
            <a:r>
              <a:rPr lang="de-DE" sz="900" dirty="0" err="1"/>
              <a:t>Efficacy</a:t>
            </a:r>
            <a:r>
              <a:rPr lang="de-DE" sz="900" dirty="0"/>
              <a:t> and </a:t>
            </a:r>
            <a:r>
              <a:rPr lang="de-DE" sz="900" dirty="0" err="1"/>
              <a:t>safety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gastrointestinal </a:t>
            </a:r>
            <a:r>
              <a:rPr lang="de-DE" sz="900" dirty="0" err="1"/>
              <a:t>bleeding</a:t>
            </a:r>
            <a:r>
              <a:rPr lang="de-DE" sz="900" dirty="0"/>
              <a:t> </a:t>
            </a:r>
            <a:r>
              <a:rPr lang="de-DE" sz="900" dirty="0" err="1"/>
              <a:t>prophylaxis</a:t>
            </a:r>
            <a:r>
              <a:rPr lang="de-DE" sz="900" dirty="0"/>
              <a:t> in </a:t>
            </a:r>
            <a:r>
              <a:rPr lang="de-DE" sz="900" dirty="0" err="1"/>
              <a:t>critically</a:t>
            </a:r>
            <a:r>
              <a:rPr lang="de-DE" sz="900" dirty="0"/>
              <a:t> </a:t>
            </a:r>
            <a:r>
              <a:rPr lang="de-DE" sz="900" dirty="0" err="1"/>
              <a:t>ill</a:t>
            </a:r>
            <a:r>
              <a:rPr lang="de-DE" sz="900" dirty="0"/>
              <a:t> </a:t>
            </a:r>
            <a:r>
              <a:rPr lang="de-DE" sz="900" dirty="0" err="1"/>
              <a:t>patients</a:t>
            </a:r>
            <a:r>
              <a:rPr lang="de-DE" sz="900" dirty="0"/>
              <a:t>: an </a:t>
            </a:r>
            <a:r>
              <a:rPr lang="de-DE" sz="900" dirty="0" err="1"/>
              <a:t>updated</a:t>
            </a:r>
            <a:r>
              <a:rPr lang="de-DE" sz="900" dirty="0"/>
              <a:t> </a:t>
            </a:r>
            <a:r>
              <a:rPr lang="de-DE" sz="900" dirty="0" err="1"/>
              <a:t>systematic</a:t>
            </a:r>
            <a:r>
              <a:rPr lang="de-DE" sz="900" dirty="0"/>
              <a:t> review and network meta-analysis </a:t>
            </a:r>
            <a:r>
              <a:rPr lang="de-DE" sz="900" dirty="0" err="1"/>
              <a:t>of</a:t>
            </a:r>
            <a:r>
              <a:rPr lang="de-DE" sz="900" dirty="0"/>
              <a:t> </a:t>
            </a:r>
            <a:r>
              <a:rPr lang="de-DE" sz="900" dirty="0" err="1"/>
              <a:t>randomized</a:t>
            </a:r>
            <a:r>
              <a:rPr lang="de-DE" sz="900" dirty="0"/>
              <a:t> </a:t>
            </a:r>
            <a:r>
              <a:rPr lang="de-DE" sz="900" dirty="0" err="1"/>
              <a:t>trials</a:t>
            </a:r>
            <a:r>
              <a:rPr lang="de-DE" sz="900" dirty="0"/>
              <a:t>. Intensive Care </a:t>
            </a:r>
            <a:r>
              <a:rPr lang="de-DE" sz="900" dirty="0" err="1"/>
              <a:t>Med</a:t>
            </a:r>
            <a:r>
              <a:rPr lang="de-DE" sz="900" dirty="0"/>
              <a:t> 46:1987–2000. </a:t>
            </a:r>
          </a:p>
          <a:p>
            <a:pPr marL="0" indent="0">
              <a:buNone/>
            </a:pPr>
            <a:r>
              <a:rPr lang="de-DE" sz="900" dirty="0"/>
              <a:t>Young PJ, </a:t>
            </a:r>
            <a:r>
              <a:rPr lang="de-DE" sz="900" dirty="0" err="1"/>
              <a:t>Bagshaw</a:t>
            </a:r>
            <a:r>
              <a:rPr lang="de-DE" sz="900" dirty="0"/>
              <a:t> SM, Forbes AB et al (2020) </a:t>
            </a:r>
            <a:r>
              <a:rPr lang="de-DE" sz="900" dirty="0" err="1"/>
              <a:t>Effect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Stress </a:t>
            </a:r>
            <a:r>
              <a:rPr lang="de-DE" sz="900" dirty="0" err="1"/>
              <a:t>Ulcer</a:t>
            </a:r>
            <a:r>
              <a:rPr lang="de-DE" sz="900" dirty="0"/>
              <a:t> </a:t>
            </a:r>
            <a:r>
              <a:rPr lang="de-DE" sz="900" dirty="0" err="1"/>
              <a:t>Proph</a:t>
            </a:r>
            <a:r>
              <a:rPr lang="de-DE" sz="900" dirty="0"/>
              <a:t>- </a:t>
            </a:r>
            <a:r>
              <a:rPr lang="de-DE" sz="900" dirty="0" err="1"/>
              <a:t>ylaxis</a:t>
            </a:r>
            <a:r>
              <a:rPr lang="de-DE" sz="900" dirty="0"/>
              <a:t> </a:t>
            </a:r>
            <a:r>
              <a:rPr lang="de-DE" sz="900" dirty="0" err="1"/>
              <a:t>with</a:t>
            </a:r>
            <a:r>
              <a:rPr lang="de-DE" sz="900" dirty="0"/>
              <a:t> Proton Pump Inhibitors </a:t>
            </a:r>
            <a:r>
              <a:rPr lang="de-DE" sz="900" dirty="0" err="1"/>
              <a:t>vs</a:t>
            </a:r>
            <a:r>
              <a:rPr lang="de-DE" sz="900" dirty="0"/>
              <a:t> Histamine-2 </a:t>
            </a:r>
            <a:r>
              <a:rPr lang="de-DE" sz="900" dirty="0" err="1"/>
              <a:t>Receptor</a:t>
            </a:r>
            <a:r>
              <a:rPr lang="de-DE" sz="900" dirty="0"/>
              <a:t> Blockers on In-Hospital </a:t>
            </a:r>
            <a:r>
              <a:rPr lang="de-DE" sz="900" dirty="0" err="1"/>
              <a:t>Mortality</a:t>
            </a:r>
            <a:r>
              <a:rPr lang="de-DE" sz="900" dirty="0"/>
              <a:t> </a:t>
            </a:r>
            <a:r>
              <a:rPr lang="de-DE" sz="900" dirty="0" err="1"/>
              <a:t>among</a:t>
            </a:r>
            <a:r>
              <a:rPr lang="de-DE" sz="900" dirty="0"/>
              <a:t> ICU </a:t>
            </a:r>
            <a:r>
              <a:rPr lang="de-DE" sz="900" dirty="0" err="1"/>
              <a:t>Patients</a:t>
            </a:r>
            <a:r>
              <a:rPr lang="de-DE" sz="900" dirty="0"/>
              <a:t> </a:t>
            </a:r>
            <a:r>
              <a:rPr lang="de-DE" sz="900" dirty="0" err="1"/>
              <a:t>Receiving</a:t>
            </a:r>
            <a:r>
              <a:rPr lang="de-DE" sz="900" dirty="0"/>
              <a:t> Invasive </a:t>
            </a:r>
            <a:r>
              <a:rPr lang="de-DE" sz="900" dirty="0" err="1"/>
              <a:t>Mechanical</a:t>
            </a:r>
            <a:r>
              <a:rPr lang="de-DE" sz="900" dirty="0"/>
              <a:t> Ventilation: The PEPTIC </a:t>
            </a:r>
            <a:r>
              <a:rPr lang="de-DE" sz="900" dirty="0" err="1"/>
              <a:t>Randomized</a:t>
            </a:r>
            <a:r>
              <a:rPr lang="de-DE" sz="900" dirty="0"/>
              <a:t> Clinical Trial. JAMA, J Am </a:t>
            </a:r>
            <a:r>
              <a:rPr lang="de-DE" sz="900" dirty="0" err="1"/>
              <a:t>Med</a:t>
            </a:r>
            <a:r>
              <a:rPr lang="de-DE" sz="900" dirty="0"/>
              <a:t> </a:t>
            </a:r>
            <a:r>
              <a:rPr lang="de-DE" sz="900" dirty="0" err="1"/>
              <a:t>Assoc</a:t>
            </a:r>
            <a:r>
              <a:rPr lang="de-DE" sz="900" dirty="0"/>
              <a:t> 323:616–626. </a:t>
            </a:r>
            <a:endParaRPr lang="hu-HU" sz="900" dirty="0"/>
          </a:p>
        </p:txBody>
      </p:sp>
      <p:sp>
        <p:nvSpPr>
          <p:cNvPr id="5" name="Szöveg helye 3">
            <a:extLst>
              <a:ext uri="{FF2B5EF4-FFF2-40B4-BE49-F238E27FC236}">
                <a16:creationId xmlns:a16="http://schemas.microsoft.com/office/drawing/2014/main" id="{8243E326-30C1-4231-9D23-2754FFCDC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1223169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latin typeface="Pte Serif" pitchFamily="2" charset="2"/>
              </a:rPr>
              <a:t>Köszönöm a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/>
          <a:stretch>
            <a:fillRect/>
          </a:stretch>
        </p:blipFill>
        <p:spPr>
          <a:xfrm>
            <a:off x="0" y="0"/>
            <a:ext cx="3774485" cy="16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1045</Words>
  <Application>Microsoft Macintosh PowerPoint</Application>
  <PresentationFormat>Breitbild</PresentationFormat>
  <Paragraphs>93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Source Sans Pro</vt:lpstr>
      <vt:lpstr>Pte Serif</vt:lpstr>
      <vt:lpstr>BlinkMacSystemFont</vt:lpstr>
      <vt:lpstr>Aptos</vt:lpstr>
      <vt:lpstr>Arial</vt:lpstr>
      <vt:lpstr>Pte Sans</vt:lpstr>
      <vt:lpstr>Office-téma</vt:lpstr>
      <vt:lpstr>PowerPoint-Präsentation</vt:lpstr>
      <vt:lpstr>PowerPoint-Präsentation</vt:lpstr>
      <vt:lpstr>GI vérzés epidemiológia és rizikó faktorok</vt:lpstr>
      <vt:lpstr>Ulcus profilaxis (mellék)hatásai</vt:lpstr>
      <vt:lpstr>Konklúzió és klinikai aspektusok</vt:lpstr>
      <vt:lpstr>IV stress ulcus profilaxis lehetőségei</vt:lpstr>
      <vt:lpstr>PPI therápia felső GI vérzés esetén</vt:lpstr>
      <vt:lpstr>További hivatkozások listája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2026-02-27T12:58:39Z</dcterms:modified>
</cp:coreProperties>
</file>