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23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18288000" cy="10287000"/>
  <p:notesSz cx="6858000" cy="9144000"/>
  <p:embeddedFontLst>
    <p:embeddedFont>
      <p:font typeface="Poppins Bold" charset="1" panose="00000800000000000000"/>
      <p:regular r:id="rId21"/>
    </p:embeddedFont>
    <p:embeddedFont>
      <p:font typeface="Poppins" charset="1" panose="00000500000000000000"/>
      <p:regular r:id="rId22"/>
    </p:embeddedFont>
    <p:embeddedFont>
      <p:font typeface="Poppins Italics" charset="1" panose="00000500000000000000"/>
      <p:regular r:id="rId27"/>
    </p:embeddedFont>
    <p:embeddedFont>
      <p:font typeface="Poppins Bold Italics" charset="1" panose="00000800000000000000"/>
      <p:regular r:id="rId28"/>
    </p:embeddedFont>
    <p:embeddedFont>
      <p:font typeface="Open Sans Bold" charset="1" panose="020B0806030504020204"/>
      <p:regular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notesMasters/notesMaster1.xml" Type="http://schemas.openxmlformats.org/officeDocument/2006/relationships/notesMaster"/><Relationship Id="rId24" Target="theme/theme2.xml" Type="http://schemas.openxmlformats.org/officeDocument/2006/relationships/theme"/><Relationship Id="rId25" Target="notesSlides/notesSlide1.xml" Type="http://schemas.openxmlformats.org/officeDocument/2006/relationships/notesSlide"/><Relationship Id="rId26" Target="notesSlides/notesSlide2.xml" Type="http://schemas.openxmlformats.org/officeDocument/2006/relationships/notesSlide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notesSlides/notesSlide3.xml" Type="http://schemas.openxmlformats.org/officeDocument/2006/relationships/notesSlide"/><Relationship Id="rId31" Target="notesSlides/notesSlide4.xml" Type="http://schemas.openxmlformats.org/officeDocument/2006/relationships/notesSlide"/><Relationship Id="rId32" Target="notesSlides/notesSlide5.xml" Type="http://schemas.openxmlformats.org/officeDocument/2006/relationships/notesSlide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9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0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5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/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Self‑Determination Theory (SDT):</a:t>
            </a:r>
          </a:p>
          <a:p>
            <a:r>
              <a:rPr lang="en-US"/>
              <a:t>A motiváció modern elmélete, amely szerint a sportoló akkor fejlődik és marad tartósan motivált, ha megélheti az autonómiát, a kompetenciát és a kapcsolódást. A motiváció nem jó/rossz, hanem egy kontinuumon mozog – a cél a külső motiváció belsővé tétele.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-A sportolónak:</a:t>
            </a:r>
          </a:p>
          <a:p>
            <a:r>
              <a:rPr lang="en-US"/>
              <a:t>•	életvezetési, magánéleti problémák</a:t>
            </a:r>
          </a:p>
          <a:p>
            <a:r>
              <a:rPr lang="en-US"/>
              <a:t>•	tudatosságra nevelés</a:t>
            </a:r>
          </a:p>
          <a:p>
            <a:r>
              <a:rPr lang="en-US"/>
              <a:t>•	teljesítménynövelés</a:t>
            </a:r>
          </a:p>
          <a:p>
            <a:r>
              <a:rPr lang="en-US"/>
              <a:t>•	csúcsteljesítményre való felkészítés</a:t>
            </a:r>
          </a:p>
          <a:p>
            <a:r>
              <a:rPr lang="en-US"/>
              <a:t>•	önértékelés fejlesztése</a:t>
            </a:r>
          </a:p>
          <a:p>
            <a:r>
              <a:rPr lang="en-US"/>
              <a:t>-A szülőknek:</a:t>
            </a:r>
          </a:p>
          <a:p>
            <a:r>
              <a:rPr lang="en-US"/>
              <a:t>•	sportszülővé válás segítése</a:t>
            </a:r>
          </a:p>
          <a:p>
            <a:r>
              <a:rPr lang="en-US"/>
              <a:t>•	helyes kommunikáció a szülő-edző-sportoló gyermek háromszögben</a:t>
            </a:r>
          </a:p>
          <a:p>
            <a:r>
              <a:rPr lang="en-US"/>
              <a:t>-Az edző(k)nek:</a:t>
            </a:r>
          </a:p>
          <a:p>
            <a:r>
              <a:rPr lang="en-US"/>
              <a:t>•	edzői konfliktuskezelés</a:t>
            </a:r>
          </a:p>
          <a:p>
            <a:r>
              <a:rPr lang="en-US"/>
              <a:t>•	kiégés kezelése</a:t>
            </a:r>
          </a:p>
          <a:p>
            <a:r>
              <a:rPr lang="en-US"/>
              <a:t>•	vezetői tanácsadás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7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.xml" Type="http://schemas.openxmlformats.org/officeDocument/2006/relationships/notesSlid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9.svg" Type="http://schemas.openxmlformats.org/officeDocument/2006/relationships/image"/><Relationship Id="rId4" Target="../media/image10.png" Type="http://schemas.openxmlformats.org/officeDocument/2006/relationships/image"/><Relationship Id="rId5" Target="../media/image11.svg" Type="http://schemas.openxmlformats.org/officeDocument/2006/relationships/image"/><Relationship Id="rId6" Target="../media/image12.png" Type="http://schemas.openxmlformats.org/officeDocument/2006/relationships/image"/><Relationship Id="rId7" Target="../media/image13.png" Type="http://schemas.openxmlformats.org/officeDocument/2006/relationships/image"/><Relationship Id="rId8" Target="../media/image14.svg" Type="http://schemas.openxmlformats.org/officeDocument/2006/relationships/image"/><Relationship Id="rId9" Target="../media/image1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1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16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Relationship Id="rId4" Target="../media/image19.png" Type="http://schemas.openxmlformats.org/officeDocument/2006/relationships/image"/><Relationship Id="rId5" Target="../media/image20.svg" Type="http://schemas.openxmlformats.org/officeDocument/2006/relationships/image"/><Relationship Id="rId6" Target="../media/image21.png" Type="http://schemas.openxmlformats.org/officeDocument/2006/relationships/image"/><Relationship Id="rId7" Target="../media/image22.svg" Type="http://schemas.openxmlformats.org/officeDocument/2006/relationships/image"/><Relationship Id="rId8" Target="../media/image23.png" Type="http://schemas.openxmlformats.org/officeDocument/2006/relationships/image"/><Relationship Id="rId9" Target="../media/image24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3.xml" Type="http://schemas.openxmlformats.org/officeDocument/2006/relationships/notesSlide"/><Relationship Id="rId3" Target="../media/image25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4.xml" Type="http://schemas.openxmlformats.org/officeDocument/2006/relationships/notesSlide"/><Relationship Id="rId3" Target="../media/image26.png" Type="http://schemas.openxmlformats.org/officeDocument/2006/relationships/image"/><Relationship Id="rId4" Target="../media/image27.svg" Type="http://schemas.openxmlformats.org/officeDocument/2006/relationships/image"/><Relationship Id="rId5" Target="../media/image28.png" Type="http://schemas.openxmlformats.org/officeDocument/2006/relationships/image"/><Relationship Id="rId6" Target="../media/image29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0.jpeg" Type="http://schemas.openxmlformats.org/officeDocument/2006/relationships/image"/><Relationship Id="rId3" Target="../media/image3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2.jpe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3.png" Type="http://schemas.openxmlformats.org/officeDocument/2006/relationships/image"/><Relationship Id="rId3" Target="../media/image34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5.jpe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5.xml" Type="http://schemas.openxmlformats.org/officeDocument/2006/relationships/notesSlide"/><Relationship Id="rId3" Target="../media/image3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207779" y="1084684"/>
            <a:ext cx="5036344" cy="1085850"/>
          </a:xfrm>
          <a:custGeom>
            <a:avLst/>
            <a:gdLst/>
            <a:ahLst/>
            <a:cxnLst/>
            <a:rect r="r" b="b" t="t" l="l"/>
            <a:pathLst>
              <a:path h="1085850" w="5036344">
                <a:moveTo>
                  <a:pt x="0" y="0"/>
                </a:moveTo>
                <a:lnTo>
                  <a:pt x="5036345" y="0"/>
                </a:lnTo>
                <a:lnTo>
                  <a:pt x="5036345" y="1085850"/>
                </a:lnTo>
                <a:lnTo>
                  <a:pt x="0" y="108585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414" r="0" b="-414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65070" y="2972532"/>
            <a:ext cx="13435004" cy="3762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20"/>
              </a:lnSpc>
            </a:pPr>
            <a:r>
              <a:rPr lang="en-US" sz="8100" b="true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Gyakorlatorientált sportmedicina-</a:t>
            </a:r>
          </a:p>
          <a:p>
            <a:pPr algn="l">
              <a:lnSpc>
                <a:spcPts val="9720"/>
              </a:lnSpc>
            </a:pPr>
            <a:r>
              <a:rPr lang="en-US" sz="8100" b="true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Sportpszichológia</a:t>
            </a:r>
          </a:p>
        </p:txBody>
      </p:sp>
      <p:sp>
        <p:nvSpPr>
          <p:cNvPr name="Freeform 4" id="4"/>
          <p:cNvSpPr/>
          <p:nvPr/>
        </p:nvSpPr>
        <p:spPr>
          <a:xfrm flipH="true" flipV="false" rot="0">
            <a:off x="11759235" y="518610"/>
            <a:ext cx="6528765" cy="9782678"/>
          </a:xfrm>
          <a:custGeom>
            <a:avLst/>
            <a:gdLst/>
            <a:ahLst/>
            <a:cxnLst/>
            <a:rect r="r" b="b" t="t" l="l"/>
            <a:pathLst>
              <a:path h="9782678" w="6528765">
                <a:moveTo>
                  <a:pt x="6528765" y="0"/>
                </a:moveTo>
                <a:lnTo>
                  <a:pt x="0" y="0"/>
                </a:lnTo>
                <a:lnTo>
                  <a:pt x="0" y="9782678"/>
                </a:lnTo>
                <a:lnTo>
                  <a:pt x="6528765" y="9782678"/>
                </a:lnTo>
                <a:lnTo>
                  <a:pt x="6528765" y="0"/>
                </a:lnTo>
                <a:close/>
              </a:path>
            </a:pathLst>
          </a:custGeom>
          <a:blipFill>
            <a:blip r:embed="rId4"/>
            <a:stretch>
              <a:fillRect l="-49693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103170" y="7126923"/>
            <a:ext cx="3217549" cy="367033"/>
          </a:xfrm>
          <a:custGeom>
            <a:avLst/>
            <a:gdLst/>
            <a:ahLst/>
            <a:cxnLst/>
            <a:rect r="r" b="b" t="t" l="l"/>
            <a:pathLst>
              <a:path h="367033" w="3217549">
                <a:moveTo>
                  <a:pt x="0" y="0"/>
                </a:moveTo>
                <a:lnTo>
                  <a:pt x="3217549" y="0"/>
                </a:lnTo>
                <a:lnTo>
                  <a:pt x="3217549" y="367033"/>
                </a:lnTo>
                <a:lnTo>
                  <a:pt x="0" y="36703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4121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93646" y="7493956"/>
            <a:ext cx="3515298" cy="285618"/>
          </a:xfrm>
          <a:custGeom>
            <a:avLst/>
            <a:gdLst/>
            <a:ahLst/>
            <a:cxnLst/>
            <a:rect r="r" b="b" t="t" l="l"/>
            <a:pathLst>
              <a:path h="285618" w="3515298">
                <a:moveTo>
                  <a:pt x="0" y="0"/>
                </a:moveTo>
                <a:lnTo>
                  <a:pt x="3515298" y="0"/>
                </a:lnTo>
                <a:lnTo>
                  <a:pt x="3515298" y="285617"/>
                </a:lnTo>
                <a:lnTo>
                  <a:pt x="0" y="28561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207779" y="8822167"/>
            <a:ext cx="6076940" cy="436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1800">
                <a:solidFill>
                  <a:srgbClr val="9DA8C4"/>
                </a:solidFill>
                <a:latin typeface="Poppins"/>
                <a:ea typeface="Poppins"/>
                <a:cs typeface="Poppins"/>
                <a:sym typeface="Poppins"/>
              </a:rPr>
              <a:t>Pécs, 2026. február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108695" y="6846199"/>
            <a:ext cx="9525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21D4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368504" y="3838575"/>
            <a:ext cx="11427587" cy="2533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20"/>
              </a:lnSpc>
            </a:pPr>
            <a:r>
              <a:rPr lang="en-US" sz="8100" b="true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Mivel foglalkozik a sportpszichológus?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2458698" y="0"/>
            <a:ext cx="5829302" cy="10286998"/>
          </a:xfrm>
          <a:custGeom>
            <a:avLst/>
            <a:gdLst/>
            <a:ahLst/>
            <a:cxnLst/>
            <a:rect r="r" b="b" t="t" l="l"/>
            <a:pathLst>
              <a:path h="10286998" w="5829302">
                <a:moveTo>
                  <a:pt x="0" y="0"/>
                </a:moveTo>
                <a:lnTo>
                  <a:pt x="5829302" y="0"/>
                </a:lnTo>
                <a:lnTo>
                  <a:pt x="5829302" y="10286998"/>
                </a:lnTo>
                <a:lnTo>
                  <a:pt x="0" y="102869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-241728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661963" y="174171"/>
            <a:ext cx="6749431" cy="10112829"/>
            <a:chOff x="0" y="0"/>
            <a:chExt cx="8999241" cy="13483772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3"/>
            <a:srcRect l="0" t="87" r="0" b="87"/>
            <a:stretch>
              <a:fillRect/>
            </a:stretch>
          </p:blipFill>
          <p:spPr>
            <a:xfrm flipH="false" flipV="false">
              <a:off x="0" y="0"/>
              <a:ext cx="8999241" cy="13483772"/>
            </a:xfrm>
            <a:prstGeom prst="rect">
              <a:avLst/>
            </a:prstGeom>
          </p:spPr>
        </p:pic>
      </p:grpSp>
      <p:sp>
        <p:nvSpPr>
          <p:cNvPr name="TextBox 4" id="4"/>
          <p:cNvSpPr txBox="true"/>
          <p:nvPr/>
        </p:nvSpPr>
        <p:spPr>
          <a:xfrm rot="0">
            <a:off x="907675" y="1283354"/>
            <a:ext cx="13435004" cy="733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Sport pszichológia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28700" y="2349782"/>
            <a:ext cx="10771982" cy="6348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96"/>
              </a:lnSpc>
            </a:pPr>
            <a:r>
              <a:rPr lang="en-US" sz="2400" b="true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pszichológia és sporttudomány</a:t>
            </a:r>
          </a:p>
          <a:p>
            <a:pPr algn="l">
              <a:lnSpc>
                <a:spcPts val="4296"/>
              </a:lnSpc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alkalmazott pszichológia  </a:t>
            </a:r>
          </a:p>
          <a:p>
            <a:pPr algn="l">
              <a:lnSpc>
                <a:spcPts val="2685"/>
              </a:lnSpc>
            </a:pPr>
          </a:p>
          <a:p>
            <a:pPr algn="l">
              <a:lnSpc>
                <a:spcPts val="4296"/>
              </a:lnSpc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megközelítés</a:t>
            </a:r>
          </a:p>
          <a:p>
            <a:pPr algn="l" marL="518160" indent="-259080" lvl="1">
              <a:lnSpc>
                <a:spcPts val="4296"/>
              </a:lnSpc>
              <a:buFont typeface="Arial"/>
              <a:buChar char="•"/>
            </a:pPr>
            <a:r>
              <a:rPr lang="en-US" b="true" sz="2400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sport és személyiség</a:t>
            </a: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-testi-lelki jóllét, egészség</a:t>
            </a:r>
          </a:p>
          <a:p>
            <a:pPr algn="l" marL="518160" indent="-259080" lvl="1">
              <a:lnSpc>
                <a:spcPts val="4296"/>
              </a:lnSpc>
              <a:buFont typeface="Arial"/>
              <a:buChar char="•"/>
            </a:pPr>
            <a:r>
              <a:rPr lang="en-US" b="true" sz="2400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teljesítmény optimalizálása</a:t>
            </a: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-minél jobb, kimagasló teljesítmény</a:t>
            </a:r>
          </a:p>
          <a:p>
            <a:pPr algn="l">
              <a:lnSpc>
                <a:spcPts val="2685"/>
              </a:lnSpc>
            </a:pPr>
          </a:p>
          <a:p>
            <a:pPr algn="l">
              <a:lnSpc>
                <a:spcPts val="4296"/>
              </a:lnSpc>
            </a:pPr>
            <a:r>
              <a:rPr lang="en-US" sz="2400" b="true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specifikumai</a:t>
            </a: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: pozitív szemlélet, idő- hangsúlyosabb tényező (pl. verseny/alapozó időszak), rugalmas (ülés időtartalma, gyakorisága, sportoló-szakember kapcsolata, helyszín, körülmények)</a:t>
            </a:r>
          </a:p>
          <a:p>
            <a:pPr algn="l">
              <a:lnSpc>
                <a:spcPts val="4296"/>
              </a:lnSpc>
            </a:pPr>
            <a:r>
              <a:rPr lang="en-US" sz="2400" b="true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kompetenciák</a:t>
            </a: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:</a:t>
            </a:r>
          </a:p>
          <a:p>
            <a:pPr algn="l">
              <a:lnSpc>
                <a:spcPts val="3222"/>
              </a:lnSpc>
            </a:pPr>
            <a:r>
              <a:rPr lang="en-US" sz="18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https://www.ppk.elte.hu/content/sportpszichologiai-szakpszichologia.t.41807</a:t>
            </a:r>
          </a:p>
          <a:p>
            <a:pPr algn="l">
              <a:lnSpc>
                <a:spcPts val="3222"/>
              </a:lnSpc>
            </a:pPr>
          </a:p>
        </p:txBody>
      </p:sp>
      <p:grpSp>
        <p:nvGrpSpPr>
          <p:cNvPr name="Group 6" id="6"/>
          <p:cNvGrpSpPr/>
          <p:nvPr/>
        </p:nvGrpSpPr>
        <p:grpSpPr>
          <a:xfrm rot="0">
            <a:off x="0" y="0"/>
            <a:ext cx="18288000" cy="174171"/>
            <a:chOff x="0" y="0"/>
            <a:chExt cx="24384000" cy="23222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4384000" cy="232283"/>
            </a:xfrm>
            <a:custGeom>
              <a:avLst/>
              <a:gdLst/>
              <a:ahLst/>
              <a:cxnLst/>
              <a:rect r="r" b="b" t="t" l="l"/>
              <a:pathLst>
                <a:path h="232283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32283"/>
                  </a:lnTo>
                  <a:lnTo>
                    <a:pt x="0" y="232283"/>
                  </a:lnTo>
                  <a:close/>
                </a:path>
              </a:pathLst>
            </a:custGeom>
            <a:gradFill rotWithShape="true">
              <a:gsLst>
                <a:gs pos="0">
                  <a:srgbClr val="121D46">
                    <a:alpha val="100000"/>
                  </a:srgbClr>
                </a:gs>
                <a:gs pos="50000">
                  <a:srgbClr val="00B7BD">
                    <a:alpha val="100000"/>
                  </a:srgbClr>
                </a:gs>
                <a:gs pos="100000">
                  <a:srgbClr val="1B9A63">
                    <a:alpha val="100000"/>
                  </a:srgbClr>
                </a:gs>
              </a:gsLst>
              <a:lin ang="0"/>
            </a:gradFill>
          </p:spPr>
        </p:sp>
      </p:grp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4171"/>
            <a:chOff x="0" y="0"/>
            <a:chExt cx="24384000" cy="23222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32283"/>
            </a:xfrm>
            <a:custGeom>
              <a:avLst/>
              <a:gdLst/>
              <a:ahLst/>
              <a:cxnLst/>
              <a:rect r="r" b="b" t="t" l="l"/>
              <a:pathLst>
                <a:path h="232283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32283"/>
                  </a:lnTo>
                  <a:lnTo>
                    <a:pt x="0" y="232283"/>
                  </a:lnTo>
                  <a:close/>
                </a:path>
              </a:pathLst>
            </a:custGeom>
            <a:gradFill rotWithShape="true">
              <a:gsLst>
                <a:gs pos="0">
                  <a:srgbClr val="121D46">
                    <a:alpha val="100000"/>
                  </a:srgbClr>
                </a:gs>
                <a:gs pos="50000">
                  <a:srgbClr val="00B7BD">
                    <a:alpha val="100000"/>
                  </a:srgbClr>
                </a:gs>
                <a:gs pos="100000">
                  <a:srgbClr val="1B9A63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474991" y="2139640"/>
            <a:ext cx="15156480" cy="57634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942"/>
              </a:lnSpc>
              <a:spcBef>
                <a:spcPct val="0"/>
              </a:spcBef>
            </a:pPr>
            <a:r>
              <a:rPr lang="en-US" sz="2815" i="true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,,</a:t>
            </a:r>
            <a:r>
              <a:rPr lang="en-US" sz="2815" i="true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A szakon végzettek ellátják a különböző sportegyesületekben, diáksport egyesületekben, sportági szakszövetségekben és a válogatott keretek mellett a sportpszichológiai teendőket. A szabadidős és rekreációs sport térhódításával szerepük megnő az ilyen sporttevékenységet biztosító szabadidősport egyesületekben végzett sportpszichológiai feladatok ellátásában is. A képzés fókuszába a sporthelyzettel járó olyan tipikus élethelyzetek kerülnek, amelyekkel a személy egyénileg, családban, csoportban és szervezetben egyaránt küzdhet.</a:t>
            </a:r>
          </a:p>
          <a:p>
            <a:pPr algn="just">
              <a:lnSpc>
                <a:spcPts val="3942"/>
              </a:lnSpc>
              <a:spcBef>
                <a:spcPct val="0"/>
              </a:spcBef>
            </a:pPr>
            <a:r>
              <a:rPr lang="en-US" b="true" sz="2815" i="true">
                <a:solidFill>
                  <a:srgbClr val="000000"/>
                </a:solidFill>
                <a:latin typeface="Poppins Bold Italics"/>
                <a:ea typeface="Poppins Bold Italics"/>
                <a:cs typeface="Poppins Bold Italics"/>
                <a:sym typeface="Poppins Bold Italics"/>
              </a:rPr>
              <a:t>A sportpszichológiai szakpszichológus segíti az egyént a sportban megjelenő többletstressz kezelésére, annak teljesítménybe és személyiségfejlődésbe való laborálásába, ezen keresztül segíti a testi-lelki egyensúly, jóllét megtartását és a mentális egészség javítását.”</a:t>
            </a:r>
          </a:p>
          <a:p>
            <a:pPr algn="just">
              <a:lnSpc>
                <a:spcPts val="2262"/>
              </a:lnSpc>
              <a:spcBef>
                <a:spcPct val="0"/>
              </a:spcBef>
            </a:pPr>
            <a:r>
              <a:rPr lang="en-US" sz="1615" i="true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(f</a:t>
            </a:r>
            <a:r>
              <a:rPr lang="en-US" sz="1615" i="true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orrás: ELTE PPK honlap)</a:t>
            </a:r>
          </a:p>
        </p:txBody>
      </p: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4171"/>
            <a:chOff x="0" y="0"/>
            <a:chExt cx="24384000" cy="23222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32283"/>
            </a:xfrm>
            <a:custGeom>
              <a:avLst/>
              <a:gdLst/>
              <a:ahLst/>
              <a:cxnLst/>
              <a:rect r="r" b="b" t="t" l="l"/>
              <a:pathLst>
                <a:path h="232283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32283"/>
                  </a:lnTo>
                  <a:lnTo>
                    <a:pt x="0" y="232283"/>
                  </a:lnTo>
                  <a:close/>
                </a:path>
              </a:pathLst>
            </a:custGeom>
            <a:gradFill rotWithShape="true">
              <a:gsLst>
                <a:gs pos="0">
                  <a:srgbClr val="121D46">
                    <a:alpha val="100000"/>
                  </a:srgbClr>
                </a:gs>
                <a:gs pos="50000">
                  <a:srgbClr val="00B7BD">
                    <a:alpha val="100000"/>
                  </a:srgbClr>
                </a:gs>
                <a:gs pos="100000">
                  <a:srgbClr val="1B9A63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7082105" y="7735214"/>
            <a:ext cx="2061895" cy="2682139"/>
          </a:xfrm>
          <a:custGeom>
            <a:avLst/>
            <a:gdLst/>
            <a:ahLst/>
            <a:cxnLst/>
            <a:rect r="r" b="b" t="t" l="l"/>
            <a:pathLst>
              <a:path h="2682139" w="2061895">
                <a:moveTo>
                  <a:pt x="0" y="0"/>
                </a:moveTo>
                <a:lnTo>
                  <a:pt x="2061895" y="0"/>
                </a:lnTo>
                <a:lnTo>
                  <a:pt x="2061895" y="2682140"/>
                </a:lnTo>
                <a:lnTo>
                  <a:pt x="0" y="26821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875410" y="746287"/>
            <a:ext cx="3780627" cy="3766879"/>
          </a:xfrm>
          <a:custGeom>
            <a:avLst/>
            <a:gdLst/>
            <a:ahLst/>
            <a:cxnLst/>
            <a:rect r="r" b="b" t="t" l="l"/>
            <a:pathLst>
              <a:path h="3766879" w="3780627">
                <a:moveTo>
                  <a:pt x="0" y="0"/>
                </a:moveTo>
                <a:lnTo>
                  <a:pt x="3780626" y="0"/>
                </a:lnTo>
                <a:lnTo>
                  <a:pt x="3780626" y="3766879"/>
                </a:lnTo>
                <a:lnTo>
                  <a:pt x="0" y="37668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013397" y="1922388"/>
            <a:ext cx="4112431" cy="3264242"/>
          </a:xfrm>
          <a:custGeom>
            <a:avLst/>
            <a:gdLst/>
            <a:ahLst/>
            <a:cxnLst/>
            <a:rect r="r" b="b" t="t" l="l"/>
            <a:pathLst>
              <a:path h="3264242" w="4112431">
                <a:moveTo>
                  <a:pt x="0" y="0"/>
                </a:moveTo>
                <a:lnTo>
                  <a:pt x="4112431" y="0"/>
                </a:lnTo>
                <a:lnTo>
                  <a:pt x="4112431" y="3264241"/>
                </a:lnTo>
                <a:lnTo>
                  <a:pt x="0" y="326424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1832033" y="5925545"/>
            <a:ext cx="5129448" cy="3332755"/>
          </a:xfrm>
          <a:custGeom>
            <a:avLst/>
            <a:gdLst/>
            <a:ahLst/>
            <a:cxnLst/>
            <a:rect r="r" b="b" t="t" l="l"/>
            <a:pathLst>
              <a:path h="3332755" w="5129448">
                <a:moveTo>
                  <a:pt x="0" y="0"/>
                </a:moveTo>
                <a:lnTo>
                  <a:pt x="5129448" y="0"/>
                </a:lnTo>
                <a:lnTo>
                  <a:pt x="5129448" y="3332755"/>
                </a:lnTo>
                <a:lnTo>
                  <a:pt x="0" y="333275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337676" y="4201880"/>
            <a:ext cx="2325885" cy="2810737"/>
          </a:xfrm>
          <a:custGeom>
            <a:avLst/>
            <a:gdLst/>
            <a:ahLst/>
            <a:cxnLst/>
            <a:rect r="r" b="b" t="t" l="l"/>
            <a:pathLst>
              <a:path h="2810737" w="2325885">
                <a:moveTo>
                  <a:pt x="0" y="0"/>
                </a:moveTo>
                <a:lnTo>
                  <a:pt x="2325885" y="0"/>
                </a:lnTo>
                <a:lnTo>
                  <a:pt x="2325885" y="2810737"/>
                </a:lnTo>
                <a:lnTo>
                  <a:pt x="0" y="281073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350809">
            <a:off x="1034646" y="1140898"/>
            <a:ext cx="9079266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b="true">
                <a:solidFill>
                  <a:srgbClr val="6EA3A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egyéni állapotfelmérés, konzultáció</a:t>
            </a:r>
          </a:p>
        </p:txBody>
      </p:sp>
      <p:sp>
        <p:nvSpPr>
          <p:cNvPr name="TextBox 10" id="10"/>
          <p:cNvSpPr txBox="true"/>
          <p:nvPr/>
        </p:nvSpPr>
        <p:spPr>
          <a:xfrm rot="1041669">
            <a:off x="12104764" y="5113737"/>
            <a:ext cx="5341815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true">
                <a:solidFill>
                  <a:srgbClr val="5E17E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csoport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109992" y="3487833"/>
            <a:ext cx="4781254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true">
                <a:solidFill>
                  <a:srgbClr val="AB9EE2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prevenció, edukáció</a:t>
            </a:r>
          </a:p>
        </p:txBody>
      </p:sp>
      <p:sp>
        <p:nvSpPr>
          <p:cNvPr name="TextBox 12" id="12"/>
          <p:cNvSpPr txBox="true"/>
          <p:nvPr/>
        </p:nvSpPr>
        <p:spPr>
          <a:xfrm rot="-879290">
            <a:off x="4048389" y="7509720"/>
            <a:ext cx="4781254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true">
                <a:solidFill>
                  <a:srgbClr val="018AD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rehabilitáció</a:t>
            </a:r>
          </a:p>
        </p:txBody>
      </p:sp>
      <p:sp>
        <p:nvSpPr>
          <p:cNvPr name="TextBox 13" id="13"/>
          <p:cNvSpPr txBox="true"/>
          <p:nvPr/>
        </p:nvSpPr>
        <p:spPr>
          <a:xfrm rot="-73153">
            <a:off x="10120196" y="961783"/>
            <a:ext cx="4781254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true">
                <a:solidFill>
                  <a:srgbClr val="27266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kutatás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05169" y="5274509"/>
            <a:ext cx="7570157" cy="3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b="true" sz="2300">
                <a:solidFill>
                  <a:srgbClr val="6EA3A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kapcsolattartás, konzultáció: stáb, edző, szülő</a:t>
            </a:r>
          </a:p>
        </p:txBody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14538871" y="-1694100"/>
            <a:ext cx="5144474" cy="11995388"/>
          </a:xfrm>
          <a:custGeom>
            <a:avLst/>
            <a:gdLst/>
            <a:ahLst/>
            <a:cxnLst/>
            <a:rect r="r" b="b" t="t" l="l"/>
            <a:pathLst>
              <a:path h="11995388" w="5144474">
                <a:moveTo>
                  <a:pt x="5144474" y="0"/>
                </a:moveTo>
                <a:lnTo>
                  <a:pt x="0" y="0"/>
                </a:lnTo>
                <a:lnTo>
                  <a:pt x="0" y="11995387"/>
                </a:lnTo>
                <a:lnTo>
                  <a:pt x="5144474" y="11995387"/>
                </a:lnTo>
                <a:lnTo>
                  <a:pt x="5144474" y="0"/>
                </a:lnTo>
                <a:close/>
              </a:path>
            </a:pathLst>
          </a:custGeom>
          <a:blipFill>
            <a:blip r:embed="rId2"/>
            <a:stretch>
              <a:fillRect l="-77330" t="0" r="-55613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108695" y="6846199"/>
            <a:ext cx="9525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816906" y="1409709"/>
            <a:ext cx="13435004" cy="733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Sportpszichológiai felkészítés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816906" y="2621284"/>
            <a:ext cx="13721964" cy="64838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0" indent="-259080" lvl="1">
              <a:lnSpc>
                <a:spcPts val="3504"/>
              </a:lnSpc>
              <a:buFont typeface="Arial"/>
              <a:buChar char="•"/>
            </a:pPr>
            <a:r>
              <a:rPr lang="en-US" b="true" sz="2400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fizikai felkészültségen túl mentális felkészülés/állapot!</a:t>
            </a:r>
          </a:p>
          <a:p>
            <a:pPr algn="l">
              <a:lnSpc>
                <a:spcPts val="3504"/>
              </a:lnSpc>
            </a:pPr>
          </a:p>
          <a:p>
            <a:pPr algn="l" marL="518160" indent="-259080" lvl="1">
              <a:lnSpc>
                <a:spcPts val="3504"/>
              </a:lnSpc>
              <a:buFont typeface="Arial"/>
              <a:buChar char="•"/>
            </a:pPr>
            <a:r>
              <a:rPr lang="en-US" b="true" sz="2400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versenyre való felkészítés:</a:t>
            </a: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 teljesítményoptimalizáció, készségfejlesztés, sportolók és edzők támogatása, kommunikáció fejlesztése</a:t>
            </a:r>
          </a:p>
          <a:p>
            <a:pPr algn="l">
              <a:lnSpc>
                <a:spcPts val="3504"/>
              </a:lnSpc>
            </a:pPr>
          </a:p>
          <a:p>
            <a:pPr algn="l" marL="518160" indent="-259080" lvl="1">
              <a:lnSpc>
                <a:spcPts val="3504"/>
              </a:lnSpc>
              <a:buFont typeface="Arial"/>
              <a:buChar char="•"/>
            </a:pPr>
            <a:r>
              <a:rPr lang="en-US" b="true" sz="2400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irány: </a:t>
            </a: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önszabályozás, koncentráció fejlesztése, szorongás csökkentése, magánéleti krízisek-</a:t>
            </a:r>
            <a:r>
              <a:rPr lang="en-US" sz="2400" i="true">
                <a:solidFill>
                  <a:srgbClr val="121D46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kompetencia</a:t>
            </a: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 - klinikai szakpszichológus, pszichiáter (pl. evészavar, szorongásos és hangulatzavarok, PTSD, traumafeldolgozás)</a:t>
            </a:r>
          </a:p>
          <a:p>
            <a:pPr algn="l">
              <a:lnSpc>
                <a:spcPts val="3504"/>
              </a:lnSpc>
            </a:pPr>
          </a:p>
          <a:p>
            <a:pPr algn="l" marL="518160" indent="-259080" lvl="1">
              <a:lnSpc>
                <a:spcPts val="3504"/>
              </a:lnSpc>
              <a:buFont typeface="Arial"/>
              <a:buChar char="•"/>
            </a:pPr>
            <a:r>
              <a:rPr lang="en-US" b="true" sz="2400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főbb területek:</a:t>
            </a: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 figyelem/koncentráció, önbizalom, teljesítményszorongás, stresszkezelés, motiváció/célok,  mentális állóképesség, sérülések feldolgozása, környezettel való kapcsolat/kommunikáció (klub, edző, csapat)</a:t>
            </a:r>
          </a:p>
          <a:p>
            <a:pPr algn="l">
              <a:lnSpc>
                <a:spcPts val="3504"/>
              </a:lnSpc>
            </a:pPr>
          </a:p>
          <a:p>
            <a:pPr algn="l" marL="518160" indent="-259080" lvl="1">
              <a:lnSpc>
                <a:spcPts val="3504"/>
              </a:lnSpc>
              <a:buFont typeface="Arial"/>
              <a:buChar char="•"/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pszichológiai munka, életesemények kezelése</a:t>
            </a: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- </a:t>
            </a:r>
            <a:r>
              <a:rPr lang="en-US" b="true" sz="2400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időzítés, mérlegelés</a:t>
            </a:r>
          </a:p>
          <a:p>
            <a:pPr algn="l">
              <a:lnSpc>
                <a:spcPts val="2628"/>
              </a:lnSpc>
            </a:pP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253424" y="9877158"/>
            <a:ext cx="9484431" cy="207510"/>
          </a:xfrm>
          <a:custGeom>
            <a:avLst/>
            <a:gdLst/>
            <a:ahLst/>
            <a:cxnLst/>
            <a:rect r="r" b="b" t="t" l="l"/>
            <a:pathLst>
              <a:path h="207510" w="9484431">
                <a:moveTo>
                  <a:pt x="0" y="0"/>
                </a:moveTo>
                <a:lnTo>
                  <a:pt x="9484432" y="0"/>
                </a:lnTo>
                <a:lnTo>
                  <a:pt x="9484432" y="207510"/>
                </a:lnTo>
                <a:lnTo>
                  <a:pt x="0" y="20751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15552455" y="-1713762"/>
            <a:ext cx="2523858" cy="12000762"/>
          </a:xfrm>
          <a:custGeom>
            <a:avLst/>
            <a:gdLst/>
            <a:ahLst/>
            <a:cxnLst/>
            <a:rect r="r" b="b" t="t" l="l"/>
            <a:pathLst>
              <a:path h="12000762" w="2523858">
                <a:moveTo>
                  <a:pt x="2523857" y="0"/>
                </a:moveTo>
                <a:lnTo>
                  <a:pt x="0" y="0"/>
                </a:lnTo>
                <a:lnTo>
                  <a:pt x="0" y="12000762"/>
                </a:lnTo>
                <a:lnTo>
                  <a:pt x="2523857" y="12000762"/>
                </a:lnTo>
                <a:lnTo>
                  <a:pt x="2523857" y="0"/>
                </a:lnTo>
                <a:close/>
              </a:path>
            </a:pathLst>
          </a:custGeom>
          <a:blipFill>
            <a:blip r:embed="rId2"/>
            <a:stretch>
              <a:fillRect l="-164832" t="0" r="-210197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108695" y="6846199"/>
            <a:ext cx="9525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816906" y="2621284"/>
            <a:ext cx="14735548" cy="5702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0" indent="-259080" lvl="1">
              <a:lnSpc>
                <a:spcPts val="3504"/>
              </a:lnSpc>
              <a:buFont typeface="Arial"/>
              <a:buChar char="•"/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önkéntes jelentkezés vagy sportszövetség, edző, sportorvosi team kezdeményezi a sportoló felmérését</a:t>
            </a:r>
          </a:p>
          <a:p>
            <a:pPr algn="l">
              <a:lnSpc>
                <a:spcPts val="3504"/>
              </a:lnSpc>
            </a:pPr>
          </a:p>
          <a:p>
            <a:pPr algn="l" marL="518160" indent="-259080" lvl="1">
              <a:lnSpc>
                <a:spcPts val="3504"/>
              </a:lnSpc>
              <a:buFont typeface="Arial"/>
              <a:buChar char="•"/>
            </a:pPr>
            <a:r>
              <a:rPr lang="en-US" b="true" sz="2400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felmérés</a:t>
            </a:r>
            <a:r>
              <a:rPr lang="en-US" b="true" sz="2400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: sportoló keresztmetszeti pszichés státusz, aktuális lelki állapot, személyiség színvonala, kognitív képességek- figyelem, koncentrációs képesség, megküzdési mechanizmusok; csapatsportok: dinamika (kommunikáció, konfliktuskezelés, rivalizáció), szerepek, csapatkohézió, edzővel való kapcsolat</a:t>
            </a:r>
          </a:p>
          <a:p>
            <a:pPr algn="l">
              <a:lnSpc>
                <a:spcPts val="3504"/>
              </a:lnSpc>
            </a:pPr>
          </a:p>
          <a:p>
            <a:pPr algn="l">
              <a:lnSpc>
                <a:spcPts val="3504"/>
              </a:lnSpc>
            </a:pPr>
            <a:r>
              <a:rPr lang="en-US" sz="2400" i="true">
                <a:solidFill>
                  <a:srgbClr val="121D46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Kérdés:</a:t>
            </a: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00" i="true">
                <a:solidFill>
                  <a:srgbClr val="121D46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tájékoztatható-e az edző a sportoló eredményeiről?</a:t>
            </a:r>
          </a:p>
          <a:p>
            <a:pPr algn="l">
              <a:lnSpc>
                <a:spcPts val="3504"/>
              </a:lnSpc>
            </a:pPr>
          </a:p>
          <a:p>
            <a:pPr algn="l" marL="518160" indent="-259080" lvl="1">
              <a:lnSpc>
                <a:spcPts val="3504"/>
              </a:lnSpc>
              <a:buFont typeface="Arial"/>
              <a:buChar char="•"/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beleegyezés, személyiségi jogok védelme, szakmai-etikai irányelvek</a:t>
            </a:r>
          </a:p>
          <a:p>
            <a:pPr algn="l">
              <a:lnSpc>
                <a:spcPts val="3504"/>
              </a:lnSpc>
            </a:pPr>
          </a:p>
          <a:p>
            <a:pPr algn="l">
              <a:lnSpc>
                <a:spcPts val="3504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253424" y="9877158"/>
            <a:ext cx="9484431" cy="207510"/>
          </a:xfrm>
          <a:custGeom>
            <a:avLst/>
            <a:gdLst/>
            <a:ahLst/>
            <a:cxnLst/>
            <a:rect r="r" b="b" t="t" l="l"/>
            <a:pathLst>
              <a:path h="207510" w="9484431">
                <a:moveTo>
                  <a:pt x="0" y="0"/>
                </a:moveTo>
                <a:lnTo>
                  <a:pt x="9484432" y="0"/>
                </a:lnTo>
                <a:lnTo>
                  <a:pt x="9484432" y="207510"/>
                </a:lnTo>
                <a:lnTo>
                  <a:pt x="0" y="20751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816906" y="1409709"/>
            <a:ext cx="13435004" cy="733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Sportpszichológiai vizsgálat</a:t>
            </a:r>
          </a:p>
        </p:txBody>
      </p:sp>
    </p:spTree>
  </p:cSld>
  <p:clrMapOvr>
    <a:masterClrMapping/>
  </p:clrMapOvr>
  <p:transition spd="fast">
    <p:fad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749141" y="3046335"/>
            <a:ext cx="1511392" cy="1511391"/>
            <a:chOff x="0" y="0"/>
            <a:chExt cx="2015190" cy="201518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015236" cy="2015236"/>
            </a:xfrm>
            <a:custGeom>
              <a:avLst/>
              <a:gdLst/>
              <a:ahLst/>
              <a:cxnLst/>
              <a:rect r="r" b="b" t="t" l="l"/>
              <a:pathLst>
                <a:path h="2015236" w="2015236">
                  <a:moveTo>
                    <a:pt x="0" y="1007618"/>
                  </a:moveTo>
                  <a:cubicBezTo>
                    <a:pt x="0" y="451104"/>
                    <a:pt x="451104" y="0"/>
                    <a:pt x="1007618" y="0"/>
                  </a:cubicBezTo>
                  <a:cubicBezTo>
                    <a:pt x="1564132" y="0"/>
                    <a:pt x="2015236" y="451104"/>
                    <a:pt x="2015236" y="1007618"/>
                  </a:cubicBezTo>
                  <a:cubicBezTo>
                    <a:pt x="2015236" y="1564132"/>
                    <a:pt x="1564132" y="2015236"/>
                    <a:pt x="1007618" y="2015236"/>
                  </a:cubicBezTo>
                  <a:cubicBezTo>
                    <a:pt x="451104" y="2015236"/>
                    <a:pt x="0" y="1564132"/>
                    <a:pt x="0" y="1007618"/>
                  </a:cubicBezTo>
                  <a:close/>
                </a:path>
              </a:pathLst>
            </a:custGeom>
            <a:solidFill>
              <a:srgbClr val="121D46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13625047" y="3046335"/>
            <a:ext cx="1511393" cy="1511391"/>
            <a:chOff x="0" y="0"/>
            <a:chExt cx="2015190" cy="201518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015236" cy="2015236"/>
            </a:xfrm>
            <a:custGeom>
              <a:avLst/>
              <a:gdLst/>
              <a:ahLst/>
              <a:cxnLst/>
              <a:rect r="r" b="b" t="t" l="l"/>
              <a:pathLst>
                <a:path h="2015236" w="2015236">
                  <a:moveTo>
                    <a:pt x="0" y="1007618"/>
                  </a:moveTo>
                  <a:cubicBezTo>
                    <a:pt x="0" y="451104"/>
                    <a:pt x="451104" y="0"/>
                    <a:pt x="1007618" y="0"/>
                  </a:cubicBezTo>
                  <a:cubicBezTo>
                    <a:pt x="1564132" y="0"/>
                    <a:pt x="2015236" y="451104"/>
                    <a:pt x="2015236" y="1007618"/>
                  </a:cubicBezTo>
                  <a:cubicBezTo>
                    <a:pt x="2015236" y="1564132"/>
                    <a:pt x="1564132" y="2015236"/>
                    <a:pt x="1007618" y="2015236"/>
                  </a:cubicBezTo>
                  <a:cubicBezTo>
                    <a:pt x="451104" y="2015236"/>
                    <a:pt x="0" y="1564132"/>
                    <a:pt x="0" y="1007618"/>
                  </a:cubicBezTo>
                  <a:close/>
                </a:path>
              </a:pathLst>
            </a:custGeom>
            <a:solidFill>
              <a:srgbClr val="121D46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8237222" y="3046335"/>
            <a:ext cx="1511393" cy="1511391"/>
            <a:chOff x="0" y="0"/>
            <a:chExt cx="2015190" cy="201518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015236" cy="2015236"/>
            </a:xfrm>
            <a:custGeom>
              <a:avLst/>
              <a:gdLst/>
              <a:ahLst/>
              <a:cxnLst/>
              <a:rect r="r" b="b" t="t" l="l"/>
              <a:pathLst>
                <a:path h="2015236" w="2015236">
                  <a:moveTo>
                    <a:pt x="0" y="1007618"/>
                  </a:moveTo>
                  <a:cubicBezTo>
                    <a:pt x="0" y="451104"/>
                    <a:pt x="451104" y="0"/>
                    <a:pt x="1007618" y="0"/>
                  </a:cubicBezTo>
                  <a:cubicBezTo>
                    <a:pt x="1564132" y="0"/>
                    <a:pt x="2015236" y="451104"/>
                    <a:pt x="2015236" y="1007618"/>
                  </a:cubicBezTo>
                  <a:cubicBezTo>
                    <a:pt x="2015236" y="1564132"/>
                    <a:pt x="1564132" y="2015236"/>
                    <a:pt x="1007618" y="2015236"/>
                  </a:cubicBezTo>
                  <a:cubicBezTo>
                    <a:pt x="451104" y="2015236"/>
                    <a:pt x="0" y="1564132"/>
                    <a:pt x="0" y="1007618"/>
                  </a:cubicBezTo>
                  <a:close/>
                </a:path>
              </a:pathLst>
            </a:custGeom>
            <a:solidFill>
              <a:srgbClr val="121D46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0" y="0"/>
            <a:ext cx="18288000" cy="174171"/>
            <a:chOff x="0" y="0"/>
            <a:chExt cx="24384000" cy="23222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4384000" cy="232283"/>
            </a:xfrm>
            <a:custGeom>
              <a:avLst/>
              <a:gdLst/>
              <a:ahLst/>
              <a:cxnLst/>
              <a:rect r="r" b="b" t="t" l="l"/>
              <a:pathLst>
                <a:path h="232283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32283"/>
                  </a:lnTo>
                  <a:lnTo>
                    <a:pt x="0" y="232283"/>
                  </a:lnTo>
                  <a:close/>
                </a:path>
              </a:pathLst>
            </a:custGeom>
            <a:gradFill rotWithShape="true">
              <a:gsLst>
                <a:gs pos="0">
                  <a:srgbClr val="121D46">
                    <a:alpha val="100000"/>
                  </a:srgbClr>
                </a:gs>
                <a:gs pos="50000">
                  <a:srgbClr val="00B7BD">
                    <a:alpha val="100000"/>
                  </a:srgbClr>
                </a:gs>
                <a:gs pos="100000">
                  <a:srgbClr val="1B9A63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10" id="10"/>
          <p:cNvSpPr/>
          <p:nvPr/>
        </p:nvSpPr>
        <p:spPr>
          <a:xfrm flipH="false" flipV="false" rot="0">
            <a:off x="3115609" y="3282439"/>
            <a:ext cx="747081" cy="1016436"/>
          </a:xfrm>
          <a:custGeom>
            <a:avLst/>
            <a:gdLst/>
            <a:ahLst/>
            <a:cxnLst/>
            <a:rect r="r" b="b" t="t" l="l"/>
            <a:pathLst>
              <a:path h="1016436" w="747081">
                <a:moveTo>
                  <a:pt x="0" y="0"/>
                </a:moveTo>
                <a:lnTo>
                  <a:pt x="747081" y="0"/>
                </a:lnTo>
                <a:lnTo>
                  <a:pt x="747081" y="1016436"/>
                </a:lnTo>
                <a:lnTo>
                  <a:pt x="0" y="101643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8580373" y="3293813"/>
            <a:ext cx="850614" cy="1081862"/>
          </a:xfrm>
          <a:custGeom>
            <a:avLst/>
            <a:gdLst/>
            <a:ahLst/>
            <a:cxnLst/>
            <a:rect r="r" b="b" t="t" l="l"/>
            <a:pathLst>
              <a:path h="1081862" w="850614">
                <a:moveTo>
                  <a:pt x="0" y="0"/>
                </a:moveTo>
                <a:lnTo>
                  <a:pt x="850614" y="0"/>
                </a:lnTo>
                <a:lnTo>
                  <a:pt x="850614" y="1081862"/>
                </a:lnTo>
                <a:lnTo>
                  <a:pt x="0" y="108186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3881137" y="3305187"/>
            <a:ext cx="1004648" cy="993688"/>
          </a:xfrm>
          <a:custGeom>
            <a:avLst/>
            <a:gdLst/>
            <a:ahLst/>
            <a:cxnLst/>
            <a:rect r="r" b="b" t="t" l="l"/>
            <a:pathLst>
              <a:path h="993688" w="1004648">
                <a:moveTo>
                  <a:pt x="0" y="0"/>
                </a:moveTo>
                <a:lnTo>
                  <a:pt x="1004648" y="0"/>
                </a:lnTo>
                <a:lnTo>
                  <a:pt x="1004648" y="993688"/>
                </a:lnTo>
                <a:lnTo>
                  <a:pt x="0" y="9936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5034265" y="3467323"/>
            <a:ext cx="2429227" cy="734841"/>
          </a:xfrm>
          <a:custGeom>
            <a:avLst/>
            <a:gdLst/>
            <a:ahLst/>
            <a:cxnLst/>
            <a:rect r="r" b="b" t="t" l="l"/>
            <a:pathLst>
              <a:path h="734841" w="2429227">
                <a:moveTo>
                  <a:pt x="0" y="0"/>
                </a:moveTo>
                <a:lnTo>
                  <a:pt x="2429227" y="0"/>
                </a:lnTo>
                <a:lnTo>
                  <a:pt x="2429227" y="734841"/>
                </a:lnTo>
                <a:lnTo>
                  <a:pt x="0" y="7348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945740" y="1589010"/>
            <a:ext cx="15961399" cy="733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Sportpszichológiai munka folyamata egyéniben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028700" y="4889580"/>
            <a:ext cx="4952272" cy="4495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80"/>
              </a:lnSpc>
            </a:pPr>
            <a:r>
              <a:rPr lang="en-US" sz="2100" b="true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Jelentkezés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516781" y="4889580"/>
            <a:ext cx="4952272" cy="4495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80"/>
              </a:lnSpc>
            </a:pPr>
            <a:r>
              <a:rPr lang="en-US" sz="2100" b="true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Felmérés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560867" y="4889580"/>
            <a:ext cx="3639752" cy="4495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80"/>
              </a:lnSpc>
            </a:pPr>
            <a:r>
              <a:rPr lang="en-US" sz="2100" b="true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Konzultáció</a:t>
            </a:r>
          </a:p>
        </p:txBody>
      </p:sp>
      <p:sp>
        <p:nvSpPr>
          <p:cNvPr name="Freeform 18" id="18"/>
          <p:cNvSpPr/>
          <p:nvPr/>
        </p:nvSpPr>
        <p:spPr>
          <a:xfrm flipH="false" flipV="false" rot="0">
            <a:off x="10600263" y="3467323"/>
            <a:ext cx="2429227" cy="734841"/>
          </a:xfrm>
          <a:custGeom>
            <a:avLst/>
            <a:gdLst/>
            <a:ahLst/>
            <a:cxnLst/>
            <a:rect r="r" b="b" t="t" l="l"/>
            <a:pathLst>
              <a:path h="734841" w="2429227">
                <a:moveTo>
                  <a:pt x="0" y="0"/>
                </a:moveTo>
                <a:lnTo>
                  <a:pt x="2429226" y="0"/>
                </a:lnTo>
                <a:lnTo>
                  <a:pt x="2429226" y="734841"/>
                </a:lnTo>
                <a:lnTo>
                  <a:pt x="0" y="7348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1171177" y="5739210"/>
            <a:ext cx="4952272" cy="925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53390" indent="-226695" lvl="1">
              <a:lnSpc>
                <a:spcPts val="3780"/>
              </a:lnSpc>
              <a:buFont typeface="Arial"/>
              <a:buChar char="•"/>
            </a:pPr>
            <a:r>
              <a:rPr lang="en-US" sz="21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küldött vagy önkéntes jelentkezés (motiváció?)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6667864" y="5739210"/>
            <a:ext cx="4952272" cy="23545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53390" indent="-226695" lvl="1">
              <a:lnSpc>
                <a:spcPts val="3780"/>
              </a:lnSpc>
              <a:buFont typeface="Arial"/>
              <a:buChar char="•"/>
            </a:pPr>
            <a:r>
              <a:rPr lang="en-US" sz="21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első interjú, anamnézis- hipotézis</a:t>
            </a:r>
          </a:p>
          <a:p>
            <a:pPr algn="l" marL="453390" indent="-226695" lvl="1">
              <a:lnSpc>
                <a:spcPts val="3780"/>
              </a:lnSpc>
              <a:buFont typeface="Arial"/>
              <a:buChar char="•"/>
            </a:pPr>
            <a:r>
              <a:rPr lang="en-US" sz="21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felmérés (ált. papír-ceruza)- egy teszt nem teszt!</a:t>
            </a:r>
          </a:p>
          <a:p>
            <a:pPr algn="l" marL="453390" indent="-226695" lvl="1">
              <a:lnSpc>
                <a:spcPts val="3780"/>
              </a:lnSpc>
              <a:buFont typeface="Arial"/>
              <a:buChar char="•"/>
            </a:pPr>
            <a:r>
              <a:rPr lang="en-US" sz="21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visszajelzés, célok meghatározása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2224751" y="5739210"/>
            <a:ext cx="4952272" cy="23545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53390" indent="-226695" lvl="1">
              <a:lnSpc>
                <a:spcPts val="3780"/>
              </a:lnSpc>
              <a:buFont typeface="Arial"/>
              <a:buChar char="•"/>
            </a:pPr>
            <a:r>
              <a:rPr lang="en-US" sz="21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felkészítés, szupportív folyamat</a:t>
            </a:r>
          </a:p>
          <a:p>
            <a:pPr algn="l" marL="453390" indent="-226695" lvl="1">
              <a:lnSpc>
                <a:spcPts val="3780"/>
              </a:lnSpc>
              <a:buFont typeface="Arial"/>
              <a:buChar char="•"/>
            </a:pPr>
            <a:r>
              <a:rPr lang="en-US" sz="21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visszajelzés, konzultáció (akár más szereplőkkel)</a:t>
            </a:r>
          </a:p>
          <a:p>
            <a:pPr algn="l" marL="453390" indent="-226695" lvl="1">
              <a:lnSpc>
                <a:spcPts val="3780"/>
              </a:lnSpc>
              <a:buFont typeface="Arial"/>
              <a:buChar char="•"/>
            </a:pPr>
            <a:r>
              <a:rPr lang="en-US" sz="21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lezárás</a:t>
            </a:r>
          </a:p>
          <a:p>
            <a:pPr algn="l" marL="453390" indent="-226695" lvl="1">
              <a:lnSpc>
                <a:spcPts val="3780"/>
              </a:lnSpc>
              <a:buFont typeface="Arial"/>
              <a:buChar char="•"/>
            </a:pPr>
            <a:r>
              <a:rPr lang="en-US" sz="21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kontroll</a:t>
            </a:r>
          </a:p>
        </p:txBody>
      </p:sp>
    </p:spTree>
  </p:cSld>
  <p:clrMapOvr>
    <a:masterClrMapping/>
  </p:clrMapOvr>
  <p:transition spd="fast">
    <p:fad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4171"/>
            <a:chOff x="0" y="0"/>
            <a:chExt cx="24384000" cy="23222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32283"/>
            </a:xfrm>
            <a:custGeom>
              <a:avLst/>
              <a:gdLst/>
              <a:ahLst/>
              <a:cxnLst/>
              <a:rect r="r" b="b" t="t" l="l"/>
              <a:pathLst>
                <a:path h="232283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32283"/>
                  </a:lnTo>
                  <a:lnTo>
                    <a:pt x="0" y="232283"/>
                  </a:lnTo>
                  <a:close/>
                </a:path>
              </a:pathLst>
            </a:custGeom>
            <a:gradFill rotWithShape="true">
              <a:gsLst>
                <a:gs pos="0">
                  <a:srgbClr val="121D46">
                    <a:alpha val="100000"/>
                  </a:srgbClr>
                </a:gs>
                <a:gs pos="50000">
                  <a:srgbClr val="00B7BD">
                    <a:alpha val="100000"/>
                  </a:srgbClr>
                </a:gs>
                <a:gs pos="100000">
                  <a:srgbClr val="1B9A63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1157178" y="2742308"/>
            <a:ext cx="6600800" cy="5376652"/>
          </a:xfrm>
          <a:custGeom>
            <a:avLst/>
            <a:gdLst/>
            <a:ahLst/>
            <a:cxnLst/>
            <a:rect r="r" b="b" t="t" l="l"/>
            <a:pathLst>
              <a:path h="5376652" w="6600800">
                <a:moveTo>
                  <a:pt x="0" y="0"/>
                </a:moveTo>
                <a:lnTo>
                  <a:pt x="6600800" y="0"/>
                </a:lnTo>
                <a:lnTo>
                  <a:pt x="6600800" y="5376651"/>
                </a:lnTo>
                <a:lnTo>
                  <a:pt x="0" y="537665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319154" y="2024565"/>
            <a:ext cx="10291867" cy="7579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34340" indent="-217170" lvl="1">
              <a:lnSpc>
                <a:spcPts val="4320"/>
              </a:lnSpc>
              <a:buFont typeface="Arial"/>
              <a:buChar char="•"/>
            </a:pPr>
            <a:r>
              <a:rPr lang="en-US" b="true" sz="2400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Jelzés</a:t>
            </a: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: egyéni munka során, edző, stáb, klub stb. által</a:t>
            </a:r>
          </a:p>
          <a:p>
            <a:pPr algn="l">
              <a:lnSpc>
                <a:spcPts val="4320"/>
              </a:lnSpc>
            </a:pPr>
          </a:p>
          <a:p>
            <a:pPr algn="l" marL="434340" indent="-217170" lvl="1">
              <a:lnSpc>
                <a:spcPts val="4320"/>
              </a:lnSpc>
              <a:buFont typeface="Arial"/>
              <a:buChar char="•"/>
            </a:pPr>
            <a:r>
              <a:rPr lang="en-US" b="true" sz="2400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Csoportfoglalkozás meghatározott céllal, keretekkel</a:t>
            </a:r>
          </a:p>
          <a:p>
            <a:pPr algn="l">
              <a:lnSpc>
                <a:spcPts val="4320"/>
              </a:lnSpc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(csoportdinamika, csoportkohézió, csoportkonfliktusok)</a:t>
            </a:r>
          </a:p>
          <a:p>
            <a:pPr algn="l">
              <a:lnSpc>
                <a:spcPts val="4320"/>
              </a:lnSpc>
            </a:pPr>
          </a:p>
          <a:p>
            <a:pPr algn="l" marL="434340" indent="-217170" lvl="1">
              <a:lnSpc>
                <a:spcPts val="4320"/>
              </a:lnSpc>
              <a:buFont typeface="Arial"/>
              <a:buChar char="•"/>
            </a:pPr>
            <a:r>
              <a:rPr lang="en-US" b="true" sz="2400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Prevenció, edukáció </a:t>
            </a: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pl. stresszkezelés (sportolók/edzők/más szakemberek számára)</a:t>
            </a:r>
          </a:p>
          <a:p>
            <a:pPr algn="l">
              <a:lnSpc>
                <a:spcPts val="4320"/>
              </a:lnSpc>
            </a:pPr>
          </a:p>
          <a:p>
            <a:pPr algn="l" marL="434340" indent="-217170" lvl="1">
              <a:lnSpc>
                <a:spcPts val="4320"/>
              </a:lnSpc>
              <a:buFont typeface="Arial"/>
              <a:buChar char="•"/>
            </a:pPr>
            <a:r>
              <a:rPr lang="en-US" b="true" sz="2400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Rehabilitáció </a:t>
            </a: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pl. sérült sportoló kísérése</a:t>
            </a:r>
          </a:p>
          <a:p>
            <a:pPr algn="l">
              <a:lnSpc>
                <a:spcPts val="4320"/>
              </a:lnSpc>
            </a:pPr>
          </a:p>
          <a:p>
            <a:pPr algn="l">
              <a:lnSpc>
                <a:spcPts val="4320"/>
              </a:lnSpc>
            </a:pPr>
            <a:r>
              <a:rPr lang="en-US" sz="2400" i="true">
                <a:solidFill>
                  <a:srgbClr val="121D46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Leggyakrabban említett problémák (delegáció)</a:t>
            </a: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: “motiváció hiánya” (tünet), visszaesés a teljesítményben, koncentrációs nehézség,  konfliktus a csapatban (pl. rivalizáció, szerepek), szorongás, önbizalom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31714" y="1110577"/>
            <a:ext cx="15961399" cy="657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20"/>
              </a:lnSpc>
            </a:pPr>
            <a:r>
              <a:rPr lang="en-US" sz="41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Sportpszichológiai munka csapatnál vagy egyéb céllal</a:t>
            </a:r>
          </a:p>
        </p:txBody>
      </p:sp>
    </p:spTree>
  </p:cSld>
  <p:clrMapOvr>
    <a:masterClrMapping/>
  </p:clrMapOvr>
  <p:transition spd="fast">
    <p:fade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4171"/>
            <a:chOff x="0" y="0"/>
            <a:chExt cx="24384000" cy="23222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32283"/>
            </a:xfrm>
            <a:custGeom>
              <a:avLst/>
              <a:gdLst/>
              <a:ahLst/>
              <a:cxnLst/>
              <a:rect r="r" b="b" t="t" l="l"/>
              <a:pathLst>
                <a:path h="232283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32283"/>
                  </a:lnTo>
                  <a:lnTo>
                    <a:pt x="0" y="232283"/>
                  </a:lnTo>
                  <a:close/>
                </a:path>
              </a:pathLst>
            </a:custGeom>
            <a:gradFill rotWithShape="true">
              <a:gsLst>
                <a:gs pos="0">
                  <a:srgbClr val="121D46">
                    <a:alpha val="100000"/>
                  </a:srgbClr>
                </a:gs>
                <a:gs pos="50000">
                  <a:srgbClr val="00B7BD">
                    <a:alpha val="100000"/>
                  </a:srgbClr>
                </a:gs>
                <a:gs pos="100000">
                  <a:srgbClr val="1B9A63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7400814" y="6127623"/>
            <a:ext cx="3117835" cy="4164054"/>
          </a:xfrm>
          <a:custGeom>
            <a:avLst/>
            <a:gdLst/>
            <a:ahLst/>
            <a:cxnLst/>
            <a:rect r="r" b="b" t="t" l="l"/>
            <a:pathLst>
              <a:path h="4164054" w="3117835">
                <a:moveTo>
                  <a:pt x="0" y="0"/>
                </a:moveTo>
                <a:lnTo>
                  <a:pt x="3117836" y="0"/>
                </a:lnTo>
                <a:lnTo>
                  <a:pt x="3117836" y="4164054"/>
                </a:lnTo>
                <a:lnTo>
                  <a:pt x="0" y="416405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490736" y="529443"/>
            <a:ext cx="8964981" cy="5341005"/>
            <a:chOff x="0" y="0"/>
            <a:chExt cx="2361147" cy="140668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361147" cy="1406685"/>
            </a:xfrm>
            <a:custGeom>
              <a:avLst/>
              <a:gdLst/>
              <a:ahLst/>
              <a:cxnLst/>
              <a:rect r="r" b="b" t="t" l="l"/>
              <a:pathLst>
                <a:path h="1406685" w="2361147">
                  <a:moveTo>
                    <a:pt x="0" y="0"/>
                  </a:moveTo>
                  <a:lnTo>
                    <a:pt x="2361147" y="0"/>
                  </a:lnTo>
                  <a:lnTo>
                    <a:pt x="2361147" y="1406685"/>
                  </a:lnTo>
                  <a:lnTo>
                    <a:pt x="0" y="1406685"/>
                  </a:lnTo>
                  <a:close/>
                </a:path>
              </a:pathLst>
            </a:custGeom>
            <a:solidFill>
              <a:srgbClr val="9DA8C4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133350"/>
              <a:ext cx="2361147" cy="154003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780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490736" y="6032373"/>
            <a:ext cx="6554722" cy="3991195"/>
            <a:chOff x="0" y="0"/>
            <a:chExt cx="1726347" cy="105117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726347" cy="1051179"/>
            </a:xfrm>
            <a:custGeom>
              <a:avLst/>
              <a:gdLst/>
              <a:ahLst/>
              <a:cxnLst/>
              <a:rect r="r" b="b" t="t" l="l"/>
              <a:pathLst>
                <a:path h="1051179" w="1726347">
                  <a:moveTo>
                    <a:pt x="0" y="0"/>
                  </a:moveTo>
                  <a:lnTo>
                    <a:pt x="1726347" y="0"/>
                  </a:lnTo>
                  <a:lnTo>
                    <a:pt x="1726347" y="1051179"/>
                  </a:lnTo>
                  <a:lnTo>
                    <a:pt x="0" y="1051179"/>
                  </a:lnTo>
                  <a:close/>
                </a:path>
              </a:pathLst>
            </a:custGeom>
            <a:solidFill>
              <a:srgbClr val="6EA3A5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133350"/>
              <a:ext cx="1726347" cy="11845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780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9739397" y="538968"/>
            <a:ext cx="7895416" cy="3147044"/>
            <a:chOff x="0" y="0"/>
            <a:chExt cx="2079451" cy="828851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079451" cy="828851"/>
            </a:xfrm>
            <a:custGeom>
              <a:avLst/>
              <a:gdLst/>
              <a:ahLst/>
              <a:cxnLst/>
              <a:rect r="r" b="b" t="t" l="l"/>
              <a:pathLst>
                <a:path h="828851" w="2079451">
                  <a:moveTo>
                    <a:pt x="0" y="0"/>
                  </a:moveTo>
                  <a:lnTo>
                    <a:pt x="2079451" y="0"/>
                  </a:lnTo>
                  <a:lnTo>
                    <a:pt x="2079451" y="828851"/>
                  </a:lnTo>
                  <a:lnTo>
                    <a:pt x="0" y="828851"/>
                  </a:lnTo>
                  <a:close/>
                </a:path>
              </a:pathLst>
            </a:custGeom>
            <a:solidFill>
              <a:srgbClr val="AB9EE2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133350"/>
              <a:ext cx="2079451" cy="96220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780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10625852" y="3838412"/>
            <a:ext cx="7008960" cy="3658673"/>
            <a:chOff x="0" y="0"/>
            <a:chExt cx="1845981" cy="963601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845981" cy="963601"/>
            </a:xfrm>
            <a:custGeom>
              <a:avLst/>
              <a:gdLst/>
              <a:ahLst/>
              <a:cxnLst/>
              <a:rect r="r" b="b" t="t" l="l"/>
              <a:pathLst>
                <a:path h="963601" w="1845981">
                  <a:moveTo>
                    <a:pt x="0" y="0"/>
                  </a:moveTo>
                  <a:lnTo>
                    <a:pt x="1845981" y="0"/>
                  </a:lnTo>
                  <a:lnTo>
                    <a:pt x="1845981" y="963601"/>
                  </a:lnTo>
                  <a:lnTo>
                    <a:pt x="0" y="963601"/>
                  </a:lnTo>
                  <a:close/>
                </a:path>
              </a:pathLst>
            </a:custGeom>
            <a:solidFill>
              <a:srgbClr val="BACBD4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133350"/>
              <a:ext cx="1845981" cy="10969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780"/>
                </a:lnSpc>
              </a:pPr>
            </a:p>
          </p:txBody>
        </p:sp>
      </p:grpSp>
      <p:sp>
        <p:nvSpPr>
          <p:cNvPr name="Freeform 17" id="17"/>
          <p:cNvSpPr/>
          <p:nvPr/>
        </p:nvSpPr>
        <p:spPr>
          <a:xfrm flipH="false" flipV="false" rot="0">
            <a:off x="10625852" y="7639960"/>
            <a:ext cx="4785389" cy="2583589"/>
          </a:xfrm>
          <a:custGeom>
            <a:avLst/>
            <a:gdLst/>
            <a:ahLst/>
            <a:cxnLst/>
            <a:rect r="r" b="b" t="t" l="l"/>
            <a:pathLst>
              <a:path h="2583589" w="4785389">
                <a:moveTo>
                  <a:pt x="0" y="0"/>
                </a:moveTo>
                <a:lnTo>
                  <a:pt x="4785389" y="0"/>
                </a:lnTo>
                <a:lnTo>
                  <a:pt x="4785389" y="2583589"/>
                </a:lnTo>
                <a:lnTo>
                  <a:pt x="0" y="258358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5197" r="0" b="-17775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490736" y="10023568"/>
            <a:ext cx="5958590" cy="192731"/>
          </a:xfrm>
          <a:custGeom>
            <a:avLst/>
            <a:gdLst/>
            <a:ahLst/>
            <a:cxnLst/>
            <a:rect r="r" b="b" t="t" l="l"/>
            <a:pathLst>
              <a:path h="192731" w="5958590">
                <a:moveTo>
                  <a:pt x="0" y="0"/>
                </a:moveTo>
                <a:lnTo>
                  <a:pt x="5958590" y="0"/>
                </a:lnTo>
                <a:lnTo>
                  <a:pt x="5958590" y="192731"/>
                </a:lnTo>
                <a:lnTo>
                  <a:pt x="0" y="19273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10874005" y="4643398"/>
            <a:ext cx="6760807" cy="2733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61950" indent="-180975" lvl="1">
              <a:lnSpc>
                <a:spcPts val="3600"/>
              </a:lnSpc>
              <a:buFont typeface="Arial"/>
              <a:buChar char="•"/>
            </a:pPr>
            <a:r>
              <a:rPr lang="en-US" sz="20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szervezet aktivációs szintje (arousal) </a:t>
            </a:r>
            <a:r>
              <a:rPr lang="en-US" sz="20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≠ szorongás, optimális zóna</a:t>
            </a:r>
          </a:p>
          <a:p>
            <a:pPr algn="l" marL="361950" indent="-180975" lvl="1">
              <a:lnSpc>
                <a:spcPts val="3600"/>
              </a:lnSpc>
              <a:buFont typeface="Arial"/>
              <a:buChar char="•"/>
            </a:pPr>
            <a:r>
              <a:rPr lang="en-US" sz="20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szorongás: negatív érzelmi állapot, észlelt fenyegetettség váltja ki</a:t>
            </a:r>
          </a:p>
          <a:p>
            <a:pPr algn="l" marL="361950" indent="-180975" lvl="1">
              <a:lnSpc>
                <a:spcPts val="3600"/>
              </a:lnSpc>
              <a:buFont typeface="Arial"/>
              <a:buChar char="•"/>
            </a:pPr>
            <a:r>
              <a:rPr lang="en-US" sz="20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kognitív (gondolati) és szomatikus (testi jelek)</a:t>
            </a:r>
          </a:p>
          <a:p>
            <a:pPr algn="l" marL="361950" indent="-180975" lvl="1">
              <a:lnSpc>
                <a:spcPts val="3600"/>
              </a:lnSpc>
              <a:buFont typeface="Arial"/>
              <a:buChar char="•"/>
            </a:pPr>
            <a:r>
              <a:rPr lang="en-US" sz="20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állapot és vonásszorongás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0874005" y="4009862"/>
            <a:ext cx="2898539" cy="6335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2"/>
              </a:lnSpc>
            </a:pPr>
            <a:r>
              <a:rPr lang="en-US" b="true" sz="3969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Szorongás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9840825" y="1228066"/>
            <a:ext cx="7919480" cy="2361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80049" indent="-190024" lvl="1">
              <a:lnSpc>
                <a:spcPts val="3801"/>
              </a:lnSpc>
              <a:buFont typeface="Arial"/>
              <a:buChar char="•"/>
            </a:pPr>
            <a:r>
              <a:rPr lang="en-US" sz="2100" spc="-79">
                <a:solidFill>
                  <a:srgbClr val="272665"/>
                </a:solidFill>
                <a:latin typeface="Poppins"/>
                <a:ea typeface="Poppins"/>
                <a:cs typeface="Poppins"/>
                <a:sym typeface="Poppins"/>
              </a:rPr>
              <a:t>figyelem/</a:t>
            </a:r>
            <a:r>
              <a:rPr lang="en-US" sz="2100" spc="-79">
                <a:solidFill>
                  <a:srgbClr val="272665"/>
                </a:solidFill>
                <a:latin typeface="Poppins"/>
                <a:ea typeface="Poppins"/>
                <a:cs typeface="Poppins"/>
                <a:sym typeface="Poppins"/>
              </a:rPr>
              <a:t>koncentráció: figyelem irányítása, fenntartása, váltása</a:t>
            </a:r>
          </a:p>
          <a:p>
            <a:pPr algn="l" marL="380049" indent="-190024" lvl="1">
              <a:lnSpc>
                <a:spcPts val="3801"/>
              </a:lnSpc>
              <a:buFont typeface="Arial"/>
              <a:buChar char="•"/>
            </a:pPr>
            <a:r>
              <a:rPr lang="en-US" sz="2100" spc="-79">
                <a:solidFill>
                  <a:srgbClr val="272665"/>
                </a:solidFill>
                <a:latin typeface="Poppins"/>
                <a:ea typeface="Poppins"/>
                <a:cs typeface="Poppins"/>
                <a:sym typeface="Poppins"/>
              </a:rPr>
              <a:t>releváns információk, ingerek ✔️ zavarók kizárása ❌</a:t>
            </a:r>
          </a:p>
          <a:p>
            <a:pPr algn="l" marL="380049" indent="-190024" lvl="1">
              <a:lnSpc>
                <a:spcPts val="3801"/>
              </a:lnSpc>
              <a:buFont typeface="Arial"/>
              <a:buChar char="•"/>
            </a:pPr>
            <a:r>
              <a:rPr lang="en-US" sz="2100" spc="-79">
                <a:solidFill>
                  <a:srgbClr val="272665"/>
                </a:solidFill>
                <a:latin typeface="Poppins"/>
                <a:ea typeface="Poppins"/>
                <a:cs typeface="Poppins"/>
                <a:sym typeface="Poppins"/>
              </a:rPr>
              <a:t>figyelem vizsgáló eljárások (pl. Pieron-féle figyelemteszt)</a:t>
            </a:r>
          </a:p>
          <a:p>
            <a:pPr algn="l" marL="380049" indent="-190024" lvl="1">
              <a:lnSpc>
                <a:spcPts val="3801"/>
              </a:lnSpc>
              <a:buFont typeface="Arial"/>
              <a:buChar char="•"/>
            </a:pPr>
            <a:r>
              <a:rPr lang="en-US" sz="2100" spc="-79">
                <a:solidFill>
                  <a:srgbClr val="272665"/>
                </a:solidFill>
                <a:latin typeface="Poppins"/>
                <a:ea typeface="Poppins"/>
                <a:cs typeface="Poppins"/>
                <a:sym typeface="Poppins"/>
              </a:rPr>
              <a:t>fókusz terjedelme: széles, szűk; iránya: külső, belső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0094035" y="658368"/>
            <a:ext cx="3184838" cy="638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762"/>
              </a:lnSpc>
              <a:spcBef>
                <a:spcPct val="0"/>
              </a:spcBef>
            </a:pPr>
            <a:r>
              <a:rPr lang="en-US" b="true" sz="3969" strike="noStrike" u="none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Figyelem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913940" y="6254704"/>
            <a:ext cx="8488795" cy="638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762"/>
              </a:lnSpc>
              <a:spcBef>
                <a:spcPct val="0"/>
              </a:spcBef>
            </a:pPr>
            <a:r>
              <a:rPr lang="en-US" b="true" sz="3969" strike="noStrike" u="none">
                <a:solidFill>
                  <a:srgbClr val="272665"/>
                </a:solidFill>
                <a:latin typeface="Poppins Bold"/>
                <a:ea typeface="Poppins Bold"/>
                <a:cs typeface="Poppins Bold"/>
                <a:sym typeface="Poppins Bold"/>
              </a:rPr>
              <a:t>Önbizalom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868743" y="6921454"/>
            <a:ext cx="5927309" cy="2830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380049" indent="-190024" lvl="1">
              <a:lnSpc>
                <a:spcPts val="3780"/>
              </a:lnSpc>
              <a:buFont typeface="Arial"/>
              <a:buChar char="•"/>
            </a:pPr>
            <a:r>
              <a:rPr lang="en-US" sz="2100">
                <a:solidFill>
                  <a:srgbClr val="272665"/>
                </a:solidFill>
                <a:latin typeface="Poppins"/>
                <a:ea typeface="Poppins"/>
                <a:cs typeface="Poppins"/>
                <a:sym typeface="Poppins"/>
              </a:rPr>
              <a:t>önmagunkba, képességeinkbe vetett hit</a:t>
            </a:r>
          </a:p>
          <a:p>
            <a:pPr algn="l" marL="380049" indent="-190024" lvl="1">
              <a:lnSpc>
                <a:spcPts val="3780"/>
              </a:lnSpc>
              <a:buFont typeface="Arial"/>
              <a:buChar char="•"/>
            </a:pPr>
            <a:r>
              <a:rPr lang="en-US" sz="2100">
                <a:solidFill>
                  <a:srgbClr val="272665"/>
                </a:solidFill>
                <a:latin typeface="Poppins"/>
                <a:ea typeface="Poppins"/>
                <a:cs typeface="Poppins"/>
                <a:sym typeface="Poppins"/>
              </a:rPr>
              <a:t>korábbi tapasztalatok</a:t>
            </a:r>
          </a:p>
          <a:p>
            <a:pPr algn="l" marL="380049" indent="-190024" lvl="1">
              <a:lnSpc>
                <a:spcPts val="3780"/>
              </a:lnSpc>
              <a:buFont typeface="Arial"/>
              <a:buChar char="•"/>
            </a:pPr>
            <a:r>
              <a:rPr lang="en-US" sz="2100">
                <a:solidFill>
                  <a:srgbClr val="272665"/>
                </a:solidFill>
                <a:latin typeface="Poppins"/>
                <a:ea typeface="Poppins"/>
                <a:cs typeface="Poppins"/>
                <a:sym typeface="Poppins"/>
              </a:rPr>
              <a:t>kudarcokkal, hibákkal való viszonyulás</a:t>
            </a:r>
          </a:p>
          <a:p>
            <a:pPr algn="l" marL="380049" indent="-190024" lvl="1">
              <a:lnSpc>
                <a:spcPts val="3780"/>
              </a:lnSpc>
              <a:buFont typeface="Arial"/>
              <a:buChar char="•"/>
            </a:pPr>
            <a:r>
              <a:rPr lang="en-US" sz="2100">
                <a:solidFill>
                  <a:srgbClr val="272665"/>
                </a:solidFill>
                <a:latin typeface="Poppins"/>
                <a:ea typeface="Poppins"/>
                <a:cs typeface="Poppins"/>
                <a:sym typeface="Poppins"/>
              </a:rPr>
              <a:t>hiedelmek </a:t>
            </a:r>
          </a:p>
          <a:p>
            <a:pPr algn="l">
              <a:lnSpc>
                <a:spcPts val="3780"/>
              </a:lnSpc>
            </a:pPr>
            <a:r>
              <a:rPr lang="en-US" sz="2100">
                <a:solidFill>
                  <a:srgbClr val="272665"/>
                </a:solidFill>
                <a:latin typeface="Poppins"/>
                <a:ea typeface="Poppins"/>
                <a:cs typeface="Poppins"/>
                <a:sym typeface="Poppins"/>
              </a:rPr>
              <a:t>→ hatás: mentális állapotra, motivációra, teljesítményre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911424" y="753481"/>
            <a:ext cx="8438330" cy="638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762"/>
              </a:lnSpc>
              <a:spcBef>
                <a:spcPct val="0"/>
              </a:spcBef>
            </a:pPr>
            <a:r>
              <a:rPr lang="en-US" b="true" sz="3969" strike="noStrike" u="none">
                <a:solidFill>
                  <a:srgbClr val="272665"/>
                </a:solidFill>
                <a:latin typeface="Poppins Bold"/>
                <a:ea typeface="Poppins Bold"/>
                <a:cs typeface="Poppins Bold"/>
                <a:sym typeface="Poppins Bold"/>
              </a:rPr>
              <a:t>Motiváció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680845" y="1420368"/>
            <a:ext cx="8326673" cy="42595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53390" indent="-226695" lvl="1">
              <a:lnSpc>
                <a:spcPts val="3780"/>
              </a:lnSpc>
              <a:buFont typeface="Arial"/>
              <a:buChar char="•"/>
            </a:pPr>
            <a:r>
              <a:rPr lang="en-US" sz="2100">
                <a:solidFill>
                  <a:srgbClr val="272665"/>
                </a:solidFill>
                <a:latin typeface="Poppins"/>
                <a:ea typeface="Poppins"/>
                <a:cs typeface="Poppins"/>
                <a:sym typeface="Poppins"/>
              </a:rPr>
              <a:t>viselkedés kiváltása, fenntartása valamilyen irányba</a:t>
            </a:r>
          </a:p>
          <a:p>
            <a:pPr algn="l" marL="453390" indent="-226695" lvl="1">
              <a:lnSpc>
                <a:spcPts val="3780"/>
              </a:lnSpc>
              <a:buFont typeface="Arial"/>
              <a:buChar char="•"/>
            </a:pPr>
            <a:r>
              <a:rPr lang="en-US" sz="2100">
                <a:solidFill>
                  <a:srgbClr val="272665"/>
                </a:solidFill>
                <a:latin typeface="Poppins"/>
                <a:ea typeface="Poppins"/>
                <a:cs typeface="Poppins"/>
                <a:sym typeface="Poppins"/>
              </a:rPr>
              <a:t>hatással: kitartás, figyelem, aktiváció → teljesítményre</a:t>
            </a:r>
          </a:p>
          <a:p>
            <a:pPr algn="l" marL="453390" indent="-226695" lvl="1">
              <a:lnSpc>
                <a:spcPts val="3780"/>
              </a:lnSpc>
              <a:buFont typeface="Arial"/>
              <a:buChar char="•"/>
            </a:pPr>
            <a:r>
              <a:rPr lang="en-US" sz="2100">
                <a:solidFill>
                  <a:srgbClr val="272665"/>
                </a:solidFill>
                <a:latin typeface="Poppins"/>
                <a:ea typeface="Poppins"/>
                <a:cs typeface="Poppins"/>
                <a:sym typeface="Poppins"/>
              </a:rPr>
              <a:t>hierarchikus </a:t>
            </a:r>
          </a:p>
          <a:p>
            <a:pPr algn="l" marL="453390" indent="-226695" lvl="1">
              <a:lnSpc>
                <a:spcPts val="3780"/>
              </a:lnSpc>
              <a:buFont typeface="Arial"/>
              <a:buChar char="•"/>
            </a:pPr>
            <a:r>
              <a:rPr lang="en-US" sz="2100">
                <a:solidFill>
                  <a:srgbClr val="272665"/>
                </a:solidFill>
                <a:latin typeface="Poppins"/>
                <a:ea typeface="Poppins"/>
                <a:cs typeface="Poppins"/>
                <a:sym typeface="Poppins"/>
              </a:rPr>
              <a:t>külső (extrinzik): viselkedés mögötti motiváció külső forrásból ered (jutalom/külső kontroll/elvárás)</a:t>
            </a:r>
          </a:p>
          <a:p>
            <a:pPr algn="l" marL="453390" indent="-226695" lvl="1">
              <a:lnSpc>
                <a:spcPts val="3780"/>
              </a:lnSpc>
              <a:buFont typeface="Arial"/>
              <a:buChar char="•"/>
            </a:pPr>
            <a:r>
              <a:rPr lang="en-US" sz="2100">
                <a:solidFill>
                  <a:srgbClr val="272665"/>
                </a:solidFill>
                <a:latin typeface="Poppins"/>
                <a:ea typeface="Poppins"/>
                <a:cs typeface="Poppins"/>
                <a:sym typeface="Poppins"/>
              </a:rPr>
              <a:t>belső (intrinzik): belső forrás, a tevékenység önmagában jutalmazó, örömet okoz</a:t>
            </a:r>
          </a:p>
          <a:p>
            <a:pPr algn="l" marL="453390" indent="-226695" lvl="1">
              <a:lnSpc>
                <a:spcPts val="3780"/>
              </a:lnSpc>
              <a:buFont typeface="Arial"/>
              <a:buChar char="•"/>
            </a:pPr>
            <a:r>
              <a:rPr lang="en-US" sz="2100">
                <a:solidFill>
                  <a:srgbClr val="272665"/>
                </a:solidFill>
                <a:latin typeface="Poppins"/>
                <a:ea typeface="Poppins"/>
                <a:cs typeface="Poppins"/>
                <a:sym typeface="Poppins"/>
              </a:rPr>
              <a:t>Self‑Determination Theory (Deci &amp; Ryan)- autonómia, kompetencia, kapcsolódás</a:t>
            </a:r>
          </a:p>
        </p:txBody>
      </p:sp>
    </p:spTree>
  </p:cSld>
  <p:clrMapOvr>
    <a:masterClrMapping/>
  </p:clrMapOvr>
  <p:transition spd="fast">
    <p:fade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4171"/>
            <a:chOff x="0" y="0"/>
            <a:chExt cx="24384000" cy="23222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32283"/>
            </a:xfrm>
            <a:custGeom>
              <a:avLst/>
              <a:gdLst/>
              <a:ahLst/>
              <a:cxnLst/>
              <a:rect r="r" b="b" t="t" l="l"/>
              <a:pathLst>
                <a:path h="232283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32283"/>
                  </a:lnTo>
                  <a:lnTo>
                    <a:pt x="0" y="232283"/>
                  </a:lnTo>
                  <a:close/>
                </a:path>
              </a:pathLst>
            </a:custGeom>
            <a:gradFill rotWithShape="true">
              <a:gsLst>
                <a:gs pos="0">
                  <a:srgbClr val="121D46">
                    <a:alpha val="100000"/>
                  </a:srgbClr>
                </a:gs>
                <a:gs pos="50000">
                  <a:srgbClr val="00B7BD">
                    <a:alpha val="100000"/>
                  </a:srgbClr>
                </a:gs>
                <a:gs pos="100000">
                  <a:srgbClr val="1B9A63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0" y="174171"/>
            <a:ext cx="6917975" cy="10773234"/>
          </a:xfrm>
          <a:custGeom>
            <a:avLst/>
            <a:gdLst/>
            <a:ahLst/>
            <a:cxnLst/>
            <a:rect r="r" b="b" t="t" l="l"/>
            <a:pathLst>
              <a:path h="10773234" w="6917975">
                <a:moveTo>
                  <a:pt x="0" y="0"/>
                </a:moveTo>
                <a:lnTo>
                  <a:pt x="6917975" y="0"/>
                </a:lnTo>
                <a:lnTo>
                  <a:pt x="6917975" y="10773234"/>
                </a:lnTo>
                <a:lnTo>
                  <a:pt x="0" y="1077323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2540" t="0" r="-81197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993615" y="9874855"/>
            <a:ext cx="10114827" cy="209717"/>
          </a:xfrm>
          <a:custGeom>
            <a:avLst/>
            <a:gdLst/>
            <a:ahLst/>
            <a:cxnLst/>
            <a:rect r="r" b="b" t="t" l="l"/>
            <a:pathLst>
              <a:path h="209717" w="10114827">
                <a:moveTo>
                  <a:pt x="0" y="0"/>
                </a:moveTo>
                <a:lnTo>
                  <a:pt x="10114827" y="0"/>
                </a:lnTo>
                <a:lnTo>
                  <a:pt x="10114827" y="209717"/>
                </a:lnTo>
                <a:lnTo>
                  <a:pt x="0" y="2097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8532095" y="1278288"/>
            <a:ext cx="8438330" cy="733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Gyerekek a sportban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8429217" y="2253615"/>
            <a:ext cx="8281011" cy="6804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0" indent="-259080" lvl="1">
              <a:lnSpc>
                <a:spcPts val="5400"/>
              </a:lnSpc>
              <a:buFont typeface="Arial"/>
              <a:buChar char="•"/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korai belépés a sportba, sportkörnyezetbe- fokozott terhelés (fizikai és pszichés igénybevétel)</a:t>
            </a:r>
          </a:p>
          <a:p>
            <a:pPr algn="l" marL="518160" indent="-259080" lvl="1">
              <a:lnSpc>
                <a:spcPts val="5400"/>
              </a:lnSpc>
              <a:buFont typeface="Arial"/>
              <a:buChar char="•"/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feszített tempó-  kritikus fejlődési szakaszokban fokozott sérülékenység</a:t>
            </a:r>
          </a:p>
          <a:p>
            <a:pPr algn="l" marL="518160" indent="-259080" lvl="1">
              <a:lnSpc>
                <a:spcPts val="5400"/>
              </a:lnSpc>
              <a:buFont typeface="Arial"/>
              <a:buChar char="•"/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elvárás több oldalról (iskola, edzések, meccsek)- folyamatos terhelés</a:t>
            </a:r>
          </a:p>
          <a:p>
            <a:pPr algn="l" marL="518160" indent="-259080" lvl="1">
              <a:lnSpc>
                <a:spcPts val="5400"/>
              </a:lnSpc>
              <a:buFont typeface="Arial"/>
              <a:buChar char="•"/>
            </a:pPr>
            <a:r>
              <a:rPr lang="en-US" b="true" sz="2400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regeneráció és pihenés!</a:t>
            </a:r>
          </a:p>
          <a:p>
            <a:pPr algn="l" marL="518160" indent="-259080" lvl="1">
              <a:lnSpc>
                <a:spcPts val="5400"/>
              </a:lnSpc>
              <a:buFont typeface="Arial"/>
              <a:buChar char="•"/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szülők, edző, stáb fokozott felelőssége- biztonságos, támogató környezet a fejlődéshez</a:t>
            </a:r>
          </a:p>
          <a:p>
            <a:pPr algn="l" marL="518160" indent="-259080" lvl="1">
              <a:lnSpc>
                <a:spcPts val="5400"/>
              </a:lnSpc>
              <a:buFont typeface="Arial"/>
              <a:buChar char="•"/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pszichológiai szűrés és prevenció</a:t>
            </a:r>
          </a:p>
        </p:txBody>
      </p:sp>
    </p:spTree>
  </p:cSld>
  <p:clrMapOvr>
    <a:masterClrMapping/>
  </p:clrMapOvr>
  <p:transition spd="fast">
    <p:fade/>
  </p:transition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4171"/>
            <a:chOff x="0" y="0"/>
            <a:chExt cx="24384000" cy="23222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32283"/>
            </a:xfrm>
            <a:custGeom>
              <a:avLst/>
              <a:gdLst/>
              <a:ahLst/>
              <a:cxnLst/>
              <a:rect r="r" b="b" t="t" l="l"/>
              <a:pathLst>
                <a:path h="232283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32283"/>
                  </a:lnTo>
                  <a:lnTo>
                    <a:pt x="0" y="232283"/>
                  </a:lnTo>
                  <a:close/>
                </a:path>
              </a:pathLst>
            </a:custGeom>
            <a:gradFill rotWithShape="true">
              <a:gsLst>
                <a:gs pos="0">
                  <a:srgbClr val="121D46">
                    <a:alpha val="100000"/>
                  </a:srgbClr>
                </a:gs>
                <a:gs pos="50000">
                  <a:srgbClr val="00B7BD">
                    <a:alpha val="100000"/>
                  </a:srgbClr>
                </a:gs>
                <a:gs pos="100000">
                  <a:srgbClr val="1B9A63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482036" y="174171"/>
            <a:ext cx="8471601" cy="10112829"/>
          </a:xfrm>
          <a:custGeom>
            <a:avLst/>
            <a:gdLst/>
            <a:ahLst/>
            <a:cxnLst/>
            <a:rect r="r" b="b" t="t" l="l"/>
            <a:pathLst>
              <a:path h="10112829" w="8471601">
                <a:moveTo>
                  <a:pt x="0" y="0"/>
                </a:moveTo>
                <a:lnTo>
                  <a:pt x="8471601" y="0"/>
                </a:lnTo>
                <a:lnTo>
                  <a:pt x="8471601" y="10112829"/>
                </a:lnTo>
                <a:lnTo>
                  <a:pt x="0" y="1011282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6762" t="0" r="-33536" b="-1195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726138" y="1086972"/>
            <a:ext cx="6566252" cy="1419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Gyakran alkalmazott módszerek például: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726138" y="2466742"/>
            <a:ext cx="9231419" cy="71749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0" indent="-259080" lvl="1">
              <a:lnSpc>
                <a:spcPts val="5184"/>
              </a:lnSpc>
              <a:buFont typeface="Arial"/>
              <a:buChar char="•"/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relaxációs módszerek (autogén tréning, progresszív relaxáció)</a:t>
            </a:r>
          </a:p>
          <a:p>
            <a:pPr algn="l" marL="518160" indent="-259080" lvl="1">
              <a:lnSpc>
                <a:spcPts val="5184"/>
              </a:lnSpc>
              <a:buFont typeface="Arial"/>
              <a:buChar char="•"/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légzéstechnikák</a:t>
            </a:r>
          </a:p>
          <a:p>
            <a:pPr algn="l" marL="518160" indent="-259080" lvl="1">
              <a:lnSpc>
                <a:spcPts val="5184"/>
              </a:lnSpc>
              <a:buFont typeface="Arial"/>
              <a:buChar char="•"/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mindfulness</a:t>
            </a:r>
          </a:p>
          <a:p>
            <a:pPr algn="l" marL="518160" indent="-259080" lvl="1">
              <a:lnSpc>
                <a:spcPts val="5184"/>
              </a:lnSpc>
              <a:buFont typeface="Arial"/>
              <a:buChar char="•"/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önszuggesztió</a:t>
            </a:r>
          </a:p>
          <a:p>
            <a:pPr algn="l" marL="518160" indent="-259080" lvl="1">
              <a:lnSpc>
                <a:spcPts val="5184"/>
              </a:lnSpc>
              <a:buFont typeface="Arial"/>
              <a:buChar char="•"/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imagináció</a:t>
            </a:r>
          </a:p>
          <a:p>
            <a:pPr algn="l" marL="518160" indent="-259080" lvl="1">
              <a:lnSpc>
                <a:spcPts val="5184"/>
              </a:lnSpc>
              <a:buFont typeface="Arial"/>
              <a:buChar char="•"/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CBT technikák (kognitív-viselkedésterápiás) pl. negatív gondolatok, torzítások azonosítása, átkeretezés</a:t>
            </a:r>
          </a:p>
          <a:p>
            <a:pPr algn="l" marL="518160" indent="-259080" lvl="1">
              <a:lnSpc>
                <a:spcPts val="5184"/>
              </a:lnSpc>
              <a:buFont typeface="Arial"/>
              <a:buChar char="•"/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pozitív belső beszéd</a:t>
            </a:r>
          </a:p>
          <a:p>
            <a:pPr algn="l" marL="518160" indent="-259080" lvl="1">
              <a:lnSpc>
                <a:spcPts val="5184"/>
              </a:lnSpc>
              <a:buFont typeface="Arial"/>
              <a:buChar char="•"/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gondolat-stop</a:t>
            </a:r>
          </a:p>
          <a:p>
            <a:pPr algn="l" marL="518160" indent="-259080" lvl="1">
              <a:lnSpc>
                <a:spcPts val="5184"/>
              </a:lnSpc>
              <a:buFont typeface="Arial"/>
              <a:buChar char="•"/>
            </a:pPr>
            <a:r>
              <a:rPr lang="en-US" sz="2400">
                <a:solidFill>
                  <a:srgbClr val="121D46"/>
                </a:solidFill>
                <a:latin typeface="Poppins"/>
                <a:ea typeface="Poppins"/>
                <a:cs typeface="Poppins"/>
                <a:sym typeface="Poppins"/>
              </a:rPr>
              <a:t>célállítás</a:t>
            </a:r>
          </a:p>
        </p:txBody>
      </p:sp>
    </p:spTree>
  </p:cSld>
  <p:clrMapOvr>
    <a:masterClrMapping/>
  </p:clrMapOvr>
  <p:transition spd="fast">
    <p:fade/>
  </p:transition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4171"/>
            <a:chOff x="0" y="0"/>
            <a:chExt cx="24384000" cy="23222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32283"/>
            </a:xfrm>
            <a:custGeom>
              <a:avLst/>
              <a:gdLst/>
              <a:ahLst/>
              <a:cxnLst/>
              <a:rect r="r" b="b" t="t" l="l"/>
              <a:pathLst>
                <a:path h="232283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32283"/>
                  </a:lnTo>
                  <a:lnTo>
                    <a:pt x="0" y="232283"/>
                  </a:lnTo>
                  <a:close/>
                </a:path>
              </a:pathLst>
            </a:custGeom>
            <a:gradFill rotWithShape="true">
              <a:gsLst>
                <a:gs pos="0">
                  <a:srgbClr val="121D46">
                    <a:alpha val="100000"/>
                  </a:srgbClr>
                </a:gs>
                <a:gs pos="50000">
                  <a:srgbClr val="00B7BD">
                    <a:alpha val="100000"/>
                  </a:srgbClr>
                </a:gs>
                <a:gs pos="100000">
                  <a:srgbClr val="1B9A63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1400957" y="1966653"/>
            <a:ext cx="5727501" cy="5727501"/>
          </a:xfrm>
          <a:custGeom>
            <a:avLst/>
            <a:gdLst/>
            <a:ahLst/>
            <a:cxnLst/>
            <a:rect r="r" b="b" t="t" l="l"/>
            <a:pathLst>
              <a:path h="5727501" w="5727501">
                <a:moveTo>
                  <a:pt x="0" y="0"/>
                </a:moveTo>
                <a:lnTo>
                  <a:pt x="5727501" y="0"/>
                </a:lnTo>
                <a:lnTo>
                  <a:pt x="5727501" y="5727501"/>
                </a:lnTo>
                <a:lnTo>
                  <a:pt x="0" y="57275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86442" y="2860596"/>
            <a:ext cx="10774770" cy="4565809"/>
          </a:xfrm>
          <a:custGeom>
            <a:avLst/>
            <a:gdLst/>
            <a:ahLst/>
            <a:cxnLst/>
            <a:rect r="r" b="b" t="t" l="l"/>
            <a:pathLst>
              <a:path h="4565809" w="10774770">
                <a:moveTo>
                  <a:pt x="0" y="0"/>
                </a:moveTo>
                <a:lnTo>
                  <a:pt x="10774770" y="0"/>
                </a:lnTo>
                <a:lnTo>
                  <a:pt x="10774770" y="4565808"/>
                </a:lnTo>
                <a:lnTo>
                  <a:pt x="0" y="456580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486442" y="1919028"/>
            <a:ext cx="8438330" cy="733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Ajánlás:</a:t>
            </a:r>
          </a:p>
        </p:txBody>
      </p:sp>
    </p:spTree>
  </p:cSld>
  <p:clrMapOvr>
    <a:masterClrMapping/>
  </p:clrMapOvr>
  <p:transition spd="fast">
    <p:fade/>
  </p:transition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8324540"/>
            <a:ext cx="5036344" cy="1085850"/>
          </a:xfrm>
          <a:custGeom>
            <a:avLst/>
            <a:gdLst/>
            <a:ahLst/>
            <a:cxnLst/>
            <a:rect r="r" b="b" t="t" l="l"/>
            <a:pathLst>
              <a:path h="1085850" w="5036344">
                <a:moveTo>
                  <a:pt x="0" y="0"/>
                </a:moveTo>
                <a:lnTo>
                  <a:pt x="5036344" y="0"/>
                </a:lnTo>
                <a:lnTo>
                  <a:pt x="5036344" y="1085850"/>
                </a:lnTo>
                <a:lnTo>
                  <a:pt x="0" y="108585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414" r="0" b="-414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-2006980"/>
            <a:ext cx="18791362" cy="7453262"/>
            <a:chOff x="0" y="0"/>
            <a:chExt cx="25055149" cy="9937683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4"/>
            <a:srcRect l="0" t="20233" r="0" b="20233"/>
            <a:stretch>
              <a:fillRect/>
            </a:stretch>
          </p:blipFill>
          <p:spPr>
            <a:xfrm flipH="false" flipV="false">
              <a:off x="0" y="0"/>
              <a:ext cx="25055149" cy="9937683"/>
            </a:xfrm>
            <a:prstGeom prst="rect">
              <a:avLst/>
            </a:prstGeom>
          </p:spPr>
        </p:pic>
      </p:grpSp>
      <p:sp>
        <p:nvSpPr>
          <p:cNvPr name="TextBox 5" id="5"/>
          <p:cNvSpPr txBox="true"/>
          <p:nvPr/>
        </p:nvSpPr>
        <p:spPr>
          <a:xfrm rot="0">
            <a:off x="2070434" y="5893702"/>
            <a:ext cx="13435004" cy="1304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9720"/>
              </a:lnSpc>
            </a:pPr>
            <a:r>
              <a:rPr lang="en-US" sz="8100" b="true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Köszönöm a figyelmet!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-3558767" y="9563605"/>
            <a:ext cx="6076939" cy="436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600"/>
              </a:lnSpc>
            </a:pPr>
            <a:r>
              <a:rPr lang="en-US" sz="1800">
                <a:solidFill>
                  <a:srgbClr val="9DA8C4"/>
                </a:solidFill>
                <a:latin typeface="Poppins"/>
                <a:ea typeface="Poppins"/>
                <a:cs typeface="Poppins"/>
                <a:sym typeface="Poppins"/>
              </a:rPr>
              <a:t>Pécs, 2026. február.</a:t>
            </a:r>
          </a:p>
        </p:txBody>
      </p:sp>
    </p:spTree>
  </p:cSld>
  <p:clrMapOvr>
    <a:masterClrMapping/>
  </p:clrMapOvr>
  <p:transition spd="fast">
    <p:fade/>
  </p:transition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4171"/>
            <a:chOff x="0" y="0"/>
            <a:chExt cx="24384000" cy="23222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32283"/>
            </a:xfrm>
            <a:custGeom>
              <a:avLst/>
              <a:gdLst/>
              <a:ahLst/>
              <a:cxnLst/>
              <a:rect r="r" b="b" t="t" l="l"/>
              <a:pathLst>
                <a:path h="232283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32283"/>
                  </a:lnTo>
                  <a:lnTo>
                    <a:pt x="0" y="232283"/>
                  </a:lnTo>
                  <a:close/>
                </a:path>
              </a:pathLst>
            </a:custGeom>
            <a:gradFill rotWithShape="true">
              <a:gsLst>
                <a:gs pos="0">
                  <a:srgbClr val="121D46">
                    <a:alpha val="100000"/>
                  </a:srgbClr>
                </a:gs>
                <a:gs pos="50000">
                  <a:srgbClr val="00B7BD">
                    <a:alpha val="100000"/>
                  </a:srgbClr>
                </a:gs>
                <a:gs pos="100000">
                  <a:srgbClr val="1B9A63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405995" y="1965230"/>
            <a:ext cx="15476011" cy="7293070"/>
          </a:xfrm>
          <a:custGeom>
            <a:avLst/>
            <a:gdLst/>
            <a:ahLst/>
            <a:cxnLst/>
            <a:rect r="r" b="b" t="t" l="l"/>
            <a:pathLst>
              <a:path h="7293070" w="15476011">
                <a:moveTo>
                  <a:pt x="0" y="0"/>
                </a:moveTo>
                <a:lnTo>
                  <a:pt x="15476010" y="0"/>
                </a:lnTo>
                <a:lnTo>
                  <a:pt x="15476010" y="7293070"/>
                </a:lnTo>
                <a:lnTo>
                  <a:pt x="0" y="729307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405995" y="981075"/>
            <a:ext cx="13435004" cy="733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121D46"/>
                </a:solidFill>
                <a:latin typeface="Poppins Bold"/>
                <a:ea typeface="Poppins Bold"/>
                <a:cs typeface="Poppins Bold"/>
                <a:sym typeface="Poppins Bold"/>
              </a:rPr>
              <a:t>Irodalom</a:t>
            </a:r>
          </a:p>
        </p:txBody>
      </p:sp>
    </p:spTree>
  </p:cSld>
  <p:clrMapOvr>
    <a:masterClrMapping/>
  </p:clrMapOvr>
  <p:transition spd="fast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DAGiRVxT8Cs</dc:identifier>
  <dcterms:modified xsi:type="dcterms:W3CDTF">2011-08-01T06:04:30Z</dcterms:modified>
  <cp:revision>1</cp:revision>
  <dc:title>Gyakorlatorientált sportmed 2026. tavasz</dc:title>
</cp:coreProperties>
</file>