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MOV" ContentType="video/quicktime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2"/>
  </p:notesMasterIdLst>
  <p:sldIdLst>
    <p:sldId id="256" r:id="rId2"/>
    <p:sldId id="272" r:id="rId3"/>
    <p:sldId id="273" r:id="rId4"/>
    <p:sldId id="274" r:id="rId5"/>
    <p:sldId id="276" r:id="rId6"/>
    <p:sldId id="279" r:id="rId7"/>
    <p:sldId id="280" r:id="rId8"/>
    <p:sldId id="307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90" r:id="rId17"/>
    <p:sldId id="289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317" r:id="rId27"/>
    <p:sldId id="318" r:id="rId28"/>
    <p:sldId id="328" r:id="rId29"/>
    <p:sldId id="329" r:id="rId30"/>
    <p:sldId id="330" r:id="rId31"/>
    <p:sldId id="331" r:id="rId32"/>
    <p:sldId id="332" r:id="rId33"/>
    <p:sldId id="333" r:id="rId34"/>
    <p:sldId id="334" r:id="rId35"/>
    <p:sldId id="335" r:id="rId36"/>
    <p:sldId id="336" r:id="rId37"/>
    <p:sldId id="337" r:id="rId38"/>
    <p:sldId id="338" r:id="rId39"/>
    <p:sldId id="339" r:id="rId40"/>
    <p:sldId id="340" r:id="rId41"/>
  </p:sldIdLst>
  <p:sldSz cx="12192000" cy="6858000"/>
  <p:notesSz cx="6858000" cy="9144000"/>
  <p:embeddedFontLst>
    <p:embeddedFont>
      <p:font typeface="Poppins" panose="020B0604020202020204" charset="-18"/>
      <p:regular r:id="rId43"/>
      <p:bold r:id="rId44"/>
      <p:italic r:id="rId45"/>
      <p:boldItalic r:id="rId46"/>
    </p:embeddedFont>
    <p:embeddedFont>
      <p:font typeface="Calibri Light" panose="020F0302020204030204" pitchFamily="34" charset="0"/>
      <p:regular r:id="rId47"/>
      <p:italic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Verdana" panose="020B0604030504040204" pitchFamily="34" charset="0"/>
      <p:regular r:id="rId53"/>
      <p:bold r:id="rId54"/>
      <p:italic r:id="rId55"/>
      <p:boldItalic r:id="rId56"/>
    </p:embeddedFont>
  </p:embeddedFontLst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oltan Egri" initials="ZE" lastIdx="1" clrIdx="0">
    <p:extLst>
      <p:ext uri="{19B8F6BF-5375-455C-9EA6-DF929625EA0E}">
        <p15:presenceInfo xmlns:p15="http://schemas.microsoft.com/office/powerpoint/2012/main" userId="132fd478fe12fdc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1D46"/>
    <a:srgbClr val="9DA8C4"/>
    <a:srgbClr val="1B9A63"/>
    <a:srgbClr val="00B7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Közepesen sötét stílus 2 – 5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Közepesen sötét stílus 2 – 3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80" d="100"/>
          <a:sy n="80" d="100"/>
        </p:scale>
        <p:origin x="710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commentAuthors" Target="commentAuthors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unkaf&#252;zet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4000" b="0">
                <a:solidFill>
                  <a:schemeClr val="tx1"/>
                </a:solidFill>
              </a:defRPr>
            </a:pPr>
            <a:r>
              <a:rPr lang="hu-HU" dirty="0" smtClean="0">
                <a:solidFill>
                  <a:schemeClr val="tx1"/>
                </a:solidFill>
              </a:rPr>
              <a:t>Sportorvosi </a:t>
            </a:r>
            <a:r>
              <a:rPr lang="hu-HU" dirty="0">
                <a:solidFill>
                  <a:schemeClr val="tx1"/>
                </a:solidFill>
              </a:rPr>
              <a:t>ellátást igénylő esetek</a:t>
            </a:r>
          </a:p>
        </c:rich>
      </c:tx>
      <c:layout>
        <c:manualLayout>
          <c:xMode val="edge"/>
          <c:yMode val="edge"/>
          <c:x val="3.6047960153365451E-4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4730889439957449E-2"/>
          <c:y val="0.25127121292078647"/>
          <c:w val="0.54677585614177093"/>
          <c:h val="0.72447800938784568"/>
        </c:manualLayout>
      </c:layout>
      <c:pieChart>
        <c:varyColors val="1"/>
        <c:ser>
          <c:idx val="0"/>
          <c:order val="0"/>
          <c:tx>
            <c:strRef>
              <c:f>Munka1!$A$2</c:f>
              <c:strCache>
                <c:ptCount val="1"/>
                <c:pt idx="0">
                  <c:v>sportorvosi ellátást igénylő esetek</c:v>
                </c:pt>
              </c:strCache>
            </c:strRef>
          </c:tx>
          <c:cat>
            <c:strRef>
              <c:f>Munka1!$B$1:$C$1</c:f>
              <c:strCache>
                <c:ptCount val="2"/>
                <c:pt idx="0">
                  <c:v>mozgásszervi  76%</c:v>
                </c:pt>
                <c:pt idx="1">
                  <c:v>egyéb 24%</c:v>
                </c:pt>
              </c:strCache>
            </c:strRef>
          </c:cat>
          <c:val>
            <c:numRef>
              <c:f>Munka1!$B$2:$C$2</c:f>
              <c:numCache>
                <c:formatCode>General</c:formatCode>
                <c:ptCount val="2"/>
                <c:pt idx="0">
                  <c:v>76</c:v>
                </c:pt>
                <c:pt idx="1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D5-45BF-B3A6-776E152996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3000272982515482"/>
          <c:y val="0.37522879402288656"/>
          <c:w val="0.36001399953376856"/>
          <c:h val="0.19878103821797588"/>
        </c:manualLayout>
      </c:layout>
      <c:overlay val="0"/>
      <c:txPr>
        <a:bodyPr/>
        <a:lstStyle/>
        <a:p>
          <a:pPr>
            <a:defRPr sz="1800"/>
          </a:pPr>
          <a:endParaRPr lang="hu-HU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DD32FA-0942-4625-8E36-58B942770D51}" type="datetimeFigureOut">
              <a:rPr lang="hu-HU" smtClean="0"/>
              <a:t>2025. 02. 02.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12C45E-9FA7-4CD9-8A18-6E62007A2EC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38441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49039D-2EC5-4BA3-8DBB-C696EF9C9678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47888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hu-HU" smtClean="0"/>
              <a:pPr/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41441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025E293-368F-4B45-95DC-882E56548B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63DF7557-3D74-4AE1-84B1-FD4AD71866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C4DE18F-CBD6-4E70-AE0C-2EC30F8AE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2025. 02. 02.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C405820-A60B-4921-BAD0-ADAFD8CDF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18BDF29-E0F7-45BF-AC4E-9F1DA241A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28672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CFFD9ED-9683-46B0-B605-8E0E218A6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700F25D8-7C3E-460F-91D2-5DECC2F544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ABE97EC-27B0-4DDB-981D-9D5D46E6D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2025. 02. 02.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F685A47-C208-45F7-A7EA-F95CA39E4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98B7AD5-B871-4D76-8C00-0E3E876B2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2591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792088C8-1298-4ADB-BC30-B9557F3234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CA20C6BE-0315-45D0-8ADC-45FD5E4429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53360F2-A740-4B92-A2C7-628E76E6D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2025. 02. 02.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38C0EB7-549C-4176-A142-DFC60F59D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E7189A3-A563-41CE-95DE-7659A7823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3063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BDF7204-1114-4DA1-92EA-78CF4F03A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05F0A39-CB5D-4081-AAE8-5167BAFA3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6E734DB-2CCF-4715-8059-4980CB314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2025. 02. 02.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8E41E9E-BCFF-4988-BA42-C7B235D19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EE783FD-2597-4A07-9889-71A963493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70638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9B012DF-22BA-4B68-A87D-C974ACC2D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92D4901-C08F-4FB2-9E4D-BD381A0C9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7B6CFA4-9008-47F7-800B-90488FC30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2025. 02. 02.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F7FAB60-90BC-464E-A88B-04D586B16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F7831A4-A581-4FFC-AFB4-066A14E13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5401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470EBD1-A9FB-4C42-8B44-F273BC862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572A1F7-9ECC-428A-A238-D9A0F33A08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CA541A4C-A2FE-4274-AE9A-D6C290B24E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C84CAC82-3345-4655-B5ED-9AC83B06D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2025. 02. 02.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4AE7D772-C0B8-4168-BC66-0581FC735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43724270-1AF6-413B-971F-F25A329DE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31698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514B959-B735-4BE0-B9DE-CE0ECAE9A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C5F82BC-39CF-4C3D-9075-EDFD22215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AF8F5DCD-1B62-4535-B5F8-5E71254B5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99ED128B-3986-4D39-A47C-A9B79EBEA0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4893F8CA-287F-44C9-AC75-A134764D34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BC49D6F6-ECF2-4D51-8869-AD980FCD0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2025. 02. 02.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F43572D8-B24D-4DBF-947D-8F89499A1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0719DCA5-AA55-4A52-9C18-80AEC09D0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79675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040B6BC-390B-470E-BD16-8C94B89AC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DAE7F699-5C3A-4CB8-96E1-BFC645029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2025. 02. 02.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6DC8BE3C-DE22-4C48-80D7-BFDA69777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BBF1555D-39EC-4319-8A07-0919CCA91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42792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AC76EADF-91B3-46CC-B9DD-90075A6DF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2025. 02. 02.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39A9811B-CF19-4588-9A60-E0BC1717B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D5D784A-F7B6-4FAC-96FD-C0597F72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05699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056E3A1-8F18-4453-82A9-BF50839EA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C14265E-69E6-46CA-B660-47D53E783C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AC4443D7-DC00-433A-878F-D586D01390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BD700CFE-BCFB-4A10-A0B3-04898E75C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2025. 02. 02.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63821B89-354A-4CFA-A6A1-448A6B72F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99529FDB-501D-4B60-A4D2-4758088D4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03642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A20838C-0FF7-4B3A-9D5C-D42AD7B47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7DA8992A-DE0E-4649-9272-D0E6206ABB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0AB071B1-5CD7-40EC-8E88-09112E27B4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4CEEDEF8-4C41-4CF7-969A-AF503DDF1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2025. 02. 02.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BC5F0256-AA5D-495C-B746-688C83414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7A7771E5-2F87-4DF8-BC13-0882461C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64795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A70C757C-1D75-4F54-B4D6-79A752FD6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B2944B2-6FC8-49B7-A7E2-E396D1005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F239900-98CE-4229-8F28-FE1B49CEE9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80077-C41F-4D32-8164-6365654D05FA}" type="datetimeFigureOut">
              <a:rPr lang="hu-HU" smtClean="0"/>
              <a:t>2025. 02. 02.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58D66E7-593A-4C99-A358-DDEC56AFD8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6D367C9-EEED-4AF6-81E1-A39F839992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85111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?term=Hornik%20CP%5BAuthor%5D&amp;cauthor=true&amp;cauthor_uid=24024796" TargetMode="External"/><Relationship Id="rId7" Type="http://schemas.openxmlformats.org/officeDocument/2006/relationships/image" Target="../media/image30.png"/><Relationship Id="rId2" Type="http://schemas.openxmlformats.org/officeDocument/2006/relationships/hyperlink" Target="https://www.ncbi.nlm.nih.gov/pubmed/?term=Testoni%20D%5BAuthor%5D&amp;cauthor=true&amp;cauthor_uid=24024796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ncbi.nlm.nih.gov/pubmed/?term=McKinney%20RE%5BAuthor%5D&amp;cauthor=true&amp;cauthor_uid=24024796" TargetMode="External"/><Relationship Id="rId5" Type="http://schemas.openxmlformats.org/officeDocument/2006/relationships/hyperlink" Target="https://www.ncbi.nlm.nih.gov/pubmed/?term=Benjamin%20DK%5BAuthor%5D&amp;cauthor=true&amp;cauthor_uid=24024796" TargetMode="External"/><Relationship Id="rId4" Type="http://schemas.openxmlformats.org/officeDocument/2006/relationships/hyperlink" Target="https://www.ncbi.nlm.nih.gov/pubmed/?term=Smith%20PB%5BAuthor%5D&amp;cauthor=true&amp;cauthor_uid=24024796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ho.int/dietphysicalactivity/whatworks/en/index.html" TargetMode="External"/><Relationship Id="rId2" Type="http://schemas.openxmlformats.org/officeDocument/2006/relationships/hyperlink" Target="http://whqlibdoc.who.int/publications/2010/9789241599979_eng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kunto-fi-bin.directo.fi/@Bin/9e149b040b372446fa66a06b9c61b1fb/1324476441/application/pdf/463608/SCforH_Guidelines.pdf" TargetMode="External"/><Relationship Id="rId5" Type="http://schemas.openxmlformats.org/officeDocument/2006/relationships/hyperlink" Target="http://www.weforum.org/pdf/Wellness/WHOWEF_report.pdf" TargetMode="External"/><Relationship Id="rId4" Type="http://schemas.openxmlformats.org/officeDocument/2006/relationships/hyperlink" Target="http://www.who.int/dietphysicalactivity/DPASindicators/en/index.html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media" Target="../media/media1.MOV"/><Relationship Id="rId7" Type="http://schemas.openxmlformats.org/officeDocument/2006/relationships/image" Target="../media/image8.png"/><Relationship Id="rId2" Type="http://schemas.openxmlformats.org/officeDocument/2006/relationships/video" Target="file:///C:\Users\mitfaao.pte\Desktop\El&#337;ad&#225;sok\IMG_1905.MOV" TargetMode="External"/><Relationship Id="rId1" Type="http://schemas.microsoft.com/office/2007/relationships/media" Target="file:///C:\Users\mitfaao.pte\Desktop\El&#337;ad&#225;sok\IMG_1905.MOV" TargetMode="External"/><Relationship Id="rId6" Type="http://schemas.openxmlformats.org/officeDocument/2006/relationships/image" Target="../media/image7.jpe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11.png"/><Relationship Id="rId4" Type="http://schemas.openxmlformats.org/officeDocument/2006/relationships/video" Target="../media/media1.MOV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Ábra 4">
            <a:extLst>
              <a:ext uri="{FF2B5EF4-FFF2-40B4-BE49-F238E27FC236}">
                <a16:creationId xmlns:a16="http://schemas.microsoft.com/office/drawing/2014/main" id="{EAFED07B-614C-4ECF-AE8B-1B726A2DD98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05186" y="723123"/>
            <a:ext cx="3357563" cy="7239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EB03EFD1-AAB9-4ED1-A40D-207ECF7A5ECA}"/>
              </a:ext>
            </a:extLst>
          </p:cNvPr>
          <p:cNvSpPr txBox="1"/>
          <p:nvPr/>
        </p:nvSpPr>
        <p:spPr>
          <a:xfrm>
            <a:off x="805186" y="1940872"/>
            <a:ext cx="907858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dirty="0" smtClean="0">
                <a:solidFill>
                  <a:srgbClr val="121D46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A csapatorvos feladatai, a helyszíni ellátás szabályai</a:t>
            </a:r>
            <a:endParaRPr lang="en-US" sz="5400" b="1" dirty="0">
              <a:solidFill>
                <a:srgbClr val="121D46"/>
              </a:solidFill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A018DE8A-4B5D-4BF1-A663-8E2771A47B02}"/>
              </a:ext>
            </a:extLst>
          </p:cNvPr>
          <p:cNvSpPr/>
          <p:nvPr/>
        </p:nvSpPr>
        <p:spPr>
          <a:xfrm>
            <a:off x="805186" y="4526195"/>
            <a:ext cx="4173213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hu-HU" dirty="0" smtClean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Dr. Mintál Tibor</a:t>
            </a:r>
            <a:endParaRPr lang="en-US" dirty="0">
              <a:solidFill>
                <a:srgbClr val="121D46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DFE691C7-FCD3-4C19-99DC-29B99C87DE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7"/>
          <a:stretch/>
        </p:blipFill>
        <p:spPr>
          <a:xfrm flipH="1">
            <a:off x="7839490" y="345740"/>
            <a:ext cx="4352510" cy="652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19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1"/>
          <p:cNvSpPr txBox="1">
            <a:spLocks/>
          </p:cNvSpPr>
          <p:nvPr/>
        </p:nvSpPr>
        <p:spPr>
          <a:xfrm>
            <a:off x="4871864" y="4221088"/>
            <a:ext cx="1656184" cy="53149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hu-HU" sz="2000" b="1" dirty="0">
                <a:latin typeface="+mj-lt"/>
                <a:ea typeface="+mj-ea"/>
                <a:cs typeface="+mj-cs"/>
              </a:rPr>
              <a:t>Prevenció</a:t>
            </a:r>
          </a:p>
        </p:txBody>
      </p:sp>
      <p:sp>
        <p:nvSpPr>
          <p:cNvPr id="9" name="Cím 1"/>
          <p:cNvSpPr txBox="1">
            <a:spLocks/>
          </p:cNvSpPr>
          <p:nvPr/>
        </p:nvSpPr>
        <p:spPr>
          <a:xfrm>
            <a:off x="4583832" y="2852936"/>
            <a:ext cx="2483768" cy="891530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hu-HU" sz="2000" b="1" dirty="0">
                <a:solidFill>
                  <a:srgbClr val="C00000"/>
                </a:solidFill>
              </a:rPr>
              <a:t>PTE ÁOK </a:t>
            </a:r>
            <a:r>
              <a:rPr lang="hu-HU" sz="2000" b="1" dirty="0" smtClean="0">
                <a:solidFill>
                  <a:srgbClr val="C00000"/>
                </a:solidFill>
              </a:rPr>
              <a:t>Sportmedicina </a:t>
            </a:r>
            <a:r>
              <a:rPr lang="hu-HU" sz="2000" b="1" dirty="0">
                <a:solidFill>
                  <a:srgbClr val="C00000"/>
                </a:solidFill>
              </a:rPr>
              <a:t>Tanszék</a:t>
            </a:r>
            <a:endParaRPr lang="hu-HU" sz="20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Cím 1"/>
          <p:cNvSpPr txBox="1">
            <a:spLocks/>
          </p:cNvSpPr>
          <p:nvPr/>
        </p:nvSpPr>
        <p:spPr>
          <a:xfrm>
            <a:off x="4871864" y="6165304"/>
            <a:ext cx="1656184" cy="53149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hu-HU" sz="2000" b="1" dirty="0">
                <a:latin typeface="+mj-lt"/>
                <a:ea typeface="+mj-ea"/>
                <a:cs typeface="+mj-cs"/>
              </a:rPr>
              <a:t>Rehabilitáció</a:t>
            </a:r>
          </a:p>
        </p:txBody>
      </p:sp>
      <p:sp>
        <p:nvSpPr>
          <p:cNvPr id="11" name="Cím 1"/>
          <p:cNvSpPr txBox="1">
            <a:spLocks/>
          </p:cNvSpPr>
          <p:nvPr/>
        </p:nvSpPr>
        <p:spPr>
          <a:xfrm>
            <a:off x="4871864" y="5157192"/>
            <a:ext cx="1656184" cy="53149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hu-HU" sz="2000" b="1" dirty="0">
                <a:latin typeface="+mj-lt"/>
                <a:ea typeface="+mj-ea"/>
                <a:cs typeface="+mj-cs"/>
              </a:rPr>
              <a:t>Terápia</a:t>
            </a:r>
          </a:p>
        </p:txBody>
      </p:sp>
      <p:sp>
        <p:nvSpPr>
          <p:cNvPr id="12" name="Cím 1"/>
          <p:cNvSpPr txBox="1">
            <a:spLocks/>
          </p:cNvSpPr>
          <p:nvPr/>
        </p:nvSpPr>
        <p:spPr>
          <a:xfrm>
            <a:off x="7536160" y="5733256"/>
            <a:ext cx="2483768" cy="8915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hu-HU" sz="2000" b="1" dirty="0">
                <a:latin typeface="+mj-lt"/>
                <a:ea typeface="+mj-ea"/>
                <a:cs typeface="+mj-cs"/>
              </a:rPr>
              <a:t>Radiológia, Labor, </a:t>
            </a:r>
            <a:r>
              <a:rPr lang="hu-HU" sz="2000" b="1" dirty="0" err="1">
                <a:latin typeface="+mj-lt"/>
                <a:ea typeface="+mj-ea"/>
                <a:cs typeface="+mj-cs"/>
              </a:rPr>
              <a:t>Fül-Orr-Gége</a:t>
            </a:r>
            <a:r>
              <a:rPr lang="hu-HU" sz="2000" b="1" dirty="0">
                <a:latin typeface="+mj-lt"/>
                <a:ea typeface="+mj-ea"/>
                <a:cs typeface="+mj-cs"/>
              </a:rPr>
              <a:t>, Szemészet, Ideggyógyászat, Urológia, …</a:t>
            </a:r>
          </a:p>
        </p:txBody>
      </p:sp>
      <p:sp>
        <p:nvSpPr>
          <p:cNvPr id="13" name="Cím 1"/>
          <p:cNvSpPr txBox="1">
            <a:spLocks/>
          </p:cNvSpPr>
          <p:nvPr/>
        </p:nvSpPr>
        <p:spPr>
          <a:xfrm>
            <a:off x="7536160" y="3501008"/>
            <a:ext cx="2483768" cy="8915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hu-HU" sz="2000" b="1" dirty="0">
                <a:latin typeface="+mj-lt"/>
                <a:ea typeface="+mj-ea"/>
                <a:cs typeface="+mj-cs"/>
              </a:rPr>
              <a:t>Sport belgyógyászat</a:t>
            </a:r>
          </a:p>
        </p:txBody>
      </p:sp>
      <p:sp>
        <p:nvSpPr>
          <p:cNvPr id="14" name="Cím 1"/>
          <p:cNvSpPr txBox="1">
            <a:spLocks/>
          </p:cNvSpPr>
          <p:nvPr/>
        </p:nvSpPr>
        <p:spPr>
          <a:xfrm>
            <a:off x="7536160" y="4653136"/>
            <a:ext cx="2483768" cy="8915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hu-HU" sz="2000" b="1" dirty="0">
                <a:latin typeface="+mj-lt"/>
                <a:ea typeface="+mj-ea"/>
                <a:cs typeface="+mj-cs"/>
              </a:rPr>
              <a:t>Sport kardiológia</a:t>
            </a:r>
          </a:p>
        </p:txBody>
      </p:sp>
      <p:sp>
        <p:nvSpPr>
          <p:cNvPr id="15" name="Cím 1"/>
          <p:cNvSpPr txBox="1">
            <a:spLocks/>
          </p:cNvSpPr>
          <p:nvPr/>
        </p:nvSpPr>
        <p:spPr>
          <a:xfrm>
            <a:off x="1703512" y="3140968"/>
            <a:ext cx="2446040" cy="93610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hu-HU" sz="2000" b="1" dirty="0">
                <a:latin typeface="+mj-lt"/>
                <a:ea typeface="+mj-ea"/>
                <a:cs typeface="+mj-cs"/>
              </a:rPr>
              <a:t>Pszichológia, </a:t>
            </a:r>
            <a:r>
              <a:rPr lang="hu-HU" sz="2000" b="1" dirty="0" err="1">
                <a:latin typeface="+mj-lt"/>
                <a:ea typeface="+mj-ea"/>
                <a:cs typeface="+mj-cs"/>
              </a:rPr>
              <a:t>Dietetika</a:t>
            </a:r>
            <a:endParaRPr lang="hu-HU" sz="2000" b="1" dirty="0"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endParaRPr lang="hu-HU" sz="2000" b="1" dirty="0">
              <a:latin typeface="+mj-lt"/>
              <a:ea typeface="+mj-ea"/>
              <a:cs typeface="+mj-cs"/>
            </a:endParaRPr>
          </a:p>
        </p:txBody>
      </p:sp>
      <p:sp>
        <p:nvSpPr>
          <p:cNvPr id="16" name="Cím 1"/>
          <p:cNvSpPr txBox="1">
            <a:spLocks/>
          </p:cNvSpPr>
          <p:nvPr/>
        </p:nvSpPr>
        <p:spPr>
          <a:xfrm>
            <a:off x="2135560" y="5949280"/>
            <a:ext cx="1547664" cy="62068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hu-HU" sz="2000" b="1" dirty="0">
                <a:latin typeface="+mj-lt"/>
                <a:ea typeface="+mj-ea"/>
                <a:cs typeface="+mj-cs"/>
              </a:rPr>
              <a:t>OSEI Sportorvosi hálózat</a:t>
            </a:r>
          </a:p>
        </p:txBody>
      </p:sp>
      <p:sp>
        <p:nvSpPr>
          <p:cNvPr id="18" name="Cím 1"/>
          <p:cNvSpPr txBox="1">
            <a:spLocks/>
          </p:cNvSpPr>
          <p:nvPr/>
        </p:nvSpPr>
        <p:spPr>
          <a:xfrm>
            <a:off x="6384032" y="1124744"/>
            <a:ext cx="3238128" cy="11795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hu-HU" sz="2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Sérült, beteg sportoló</a:t>
            </a:r>
          </a:p>
        </p:txBody>
      </p:sp>
      <p:sp>
        <p:nvSpPr>
          <p:cNvPr id="19" name="Cím 1"/>
          <p:cNvSpPr txBox="1">
            <a:spLocks/>
          </p:cNvSpPr>
          <p:nvPr/>
        </p:nvSpPr>
        <p:spPr>
          <a:xfrm>
            <a:off x="2279576" y="1124744"/>
            <a:ext cx="3238128" cy="11795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hu-HU" sz="2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Egészséges sportoló</a:t>
            </a:r>
          </a:p>
        </p:txBody>
      </p:sp>
      <p:pic>
        <p:nvPicPr>
          <p:cNvPr id="5122" name="Picture 2" descr="https://encrypted-tbn2.gstatic.com/images?q=tbn:ANd9GcRvUFM7SMFYhkapQGP9Q-VvqIja6Dt3JfYcENALBZnUSpRRYSJ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1984" y="2060849"/>
            <a:ext cx="432048" cy="404205"/>
          </a:xfrm>
          <a:prstGeom prst="rect">
            <a:avLst/>
          </a:prstGeom>
          <a:solidFill>
            <a:srgbClr val="C00000"/>
          </a:solidFill>
        </p:spPr>
      </p:pic>
      <p:cxnSp>
        <p:nvCxnSpPr>
          <p:cNvPr id="24" name="Egyenes összekötő nyíllal 23"/>
          <p:cNvCxnSpPr/>
          <p:nvPr/>
        </p:nvCxnSpPr>
        <p:spPr>
          <a:xfrm>
            <a:off x="5807968" y="3717032"/>
            <a:ext cx="0" cy="5760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Egyenes összekötő nyíllal 24"/>
          <p:cNvCxnSpPr/>
          <p:nvPr/>
        </p:nvCxnSpPr>
        <p:spPr>
          <a:xfrm>
            <a:off x="5951984" y="1700808"/>
            <a:ext cx="0" cy="10081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Egyenes összekötő nyíllal 29"/>
          <p:cNvCxnSpPr/>
          <p:nvPr/>
        </p:nvCxnSpPr>
        <p:spPr>
          <a:xfrm flipV="1">
            <a:off x="5087888" y="4509120"/>
            <a:ext cx="0" cy="165618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Egyenes összekötő nyíllal 30"/>
          <p:cNvCxnSpPr/>
          <p:nvPr/>
        </p:nvCxnSpPr>
        <p:spPr>
          <a:xfrm>
            <a:off x="5807968" y="5589240"/>
            <a:ext cx="0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Egyenes összekötő nyíllal 31"/>
          <p:cNvCxnSpPr/>
          <p:nvPr/>
        </p:nvCxnSpPr>
        <p:spPr>
          <a:xfrm>
            <a:off x="6312024" y="3645024"/>
            <a:ext cx="0" cy="158417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Egyenes összekötő nyíllal 39"/>
          <p:cNvCxnSpPr/>
          <p:nvPr/>
        </p:nvCxnSpPr>
        <p:spPr>
          <a:xfrm>
            <a:off x="6672064" y="3717032"/>
            <a:ext cx="864096" cy="22322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Egyenes összekötő nyíllal 40"/>
          <p:cNvCxnSpPr/>
          <p:nvPr/>
        </p:nvCxnSpPr>
        <p:spPr>
          <a:xfrm>
            <a:off x="6960096" y="3645024"/>
            <a:ext cx="648072" cy="11521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Egyenes összekötő nyíllal 41"/>
          <p:cNvCxnSpPr/>
          <p:nvPr/>
        </p:nvCxnSpPr>
        <p:spPr>
          <a:xfrm>
            <a:off x="7032104" y="3284984"/>
            <a:ext cx="673224" cy="16916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Egyenes összekötő nyíllal 47"/>
          <p:cNvCxnSpPr/>
          <p:nvPr/>
        </p:nvCxnSpPr>
        <p:spPr>
          <a:xfrm flipH="1" flipV="1">
            <a:off x="3791744" y="4149080"/>
            <a:ext cx="1016496" cy="24566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zögletes összekötő 60"/>
          <p:cNvCxnSpPr>
            <a:stCxn id="16" idx="1"/>
            <a:endCxn id="9" idx="0"/>
          </p:cNvCxnSpPr>
          <p:nvPr/>
        </p:nvCxnSpPr>
        <p:spPr>
          <a:xfrm rot="10800000" flipH="1">
            <a:off x="2135560" y="2852936"/>
            <a:ext cx="3690156" cy="3406688"/>
          </a:xfrm>
          <a:prstGeom prst="bentConnector4">
            <a:avLst>
              <a:gd name="adj1" fmla="val -14096"/>
              <a:gd name="adj2" fmla="val 106710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Egyenes összekötő 67"/>
          <p:cNvCxnSpPr/>
          <p:nvPr/>
        </p:nvCxnSpPr>
        <p:spPr>
          <a:xfrm>
            <a:off x="5591944" y="1700808"/>
            <a:ext cx="72008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Egyenes összekötő nyíllal 103"/>
          <p:cNvCxnSpPr/>
          <p:nvPr/>
        </p:nvCxnSpPr>
        <p:spPr>
          <a:xfrm flipH="1">
            <a:off x="3935760" y="3284984"/>
            <a:ext cx="79208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9" name="Egyenes összekötő nyíllal 108"/>
          <p:cNvCxnSpPr/>
          <p:nvPr/>
        </p:nvCxnSpPr>
        <p:spPr>
          <a:xfrm>
            <a:off x="5159896" y="3717032"/>
            <a:ext cx="0" cy="5760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3" name="Egyenes összekötő nyíllal 112"/>
          <p:cNvCxnSpPr/>
          <p:nvPr/>
        </p:nvCxnSpPr>
        <p:spPr>
          <a:xfrm flipV="1">
            <a:off x="2927648" y="2348880"/>
            <a:ext cx="0" cy="7200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Cím 1"/>
          <p:cNvSpPr txBox="1">
            <a:spLocks/>
          </p:cNvSpPr>
          <p:nvPr/>
        </p:nvSpPr>
        <p:spPr>
          <a:xfrm>
            <a:off x="7536160" y="2420888"/>
            <a:ext cx="2483768" cy="891530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hu-HU" sz="2000" b="1" dirty="0">
                <a:latin typeface="+mj-lt"/>
                <a:ea typeface="+mj-ea"/>
                <a:cs typeface="+mj-cs"/>
              </a:rPr>
              <a:t>Sportsebészet</a:t>
            </a:r>
          </a:p>
        </p:txBody>
      </p:sp>
      <p:cxnSp>
        <p:nvCxnSpPr>
          <p:cNvPr id="36" name="Egyenes összekötő nyíllal 35"/>
          <p:cNvCxnSpPr>
            <a:endCxn id="35" idx="1"/>
          </p:cNvCxnSpPr>
          <p:nvPr/>
        </p:nvCxnSpPr>
        <p:spPr>
          <a:xfrm flipV="1">
            <a:off x="7032104" y="2866654"/>
            <a:ext cx="504056" cy="13029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8" name="Picture 17" descr="long_logo.png"/>
          <p:cNvPicPr>
            <a:picLocks noChangeAspect="1"/>
          </p:cNvPicPr>
          <p:nvPr/>
        </p:nvPicPr>
        <p:blipFill>
          <a:blip r:embed="rId3" cstate="print"/>
          <a:srcRect t="8824" b="7942"/>
          <a:stretch>
            <a:fillRect/>
          </a:stretch>
        </p:blipFill>
        <p:spPr>
          <a:xfrm>
            <a:off x="1506491" y="191591"/>
            <a:ext cx="9144000" cy="858870"/>
          </a:xfrm>
          <a:prstGeom prst="rect">
            <a:avLst/>
          </a:prstGeom>
          <a:noFill/>
        </p:spPr>
      </p:pic>
      <p:cxnSp>
        <p:nvCxnSpPr>
          <p:cNvPr id="60" name="Szögletes összekötő 59"/>
          <p:cNvCxnSpPr/>
          <p:nvPr/>
        </p:nvCxnSpPr>
        <p:spPr>
          <a:xfrm rot="5400000">
            <a:off x="2135560" y="4005064"/>
            <a:ext cx="3744416" cy="576064"/>
          </a:xfrm>
          <a:prstGeom prst="bentConnector3">
            <a:avLst>
              <a:gd name="adj1" fmla="val 99903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zögletes összekötő 70"/>
          <p:cNvCxnSpPr/>
          <p:nvPr/>
        </p:nvCxnSpPr>
        <p:spPr>
          <a:xfrm flipH="1">
            <a:off x="2999656" y="1916833"/>
            <a:ext cx="6622504" cy="4810819"/>
          </a:xfrm>
          <a:prstGeom prst="bentConnector3">
            <a:avLst>
              <a:gd name="adj1" fmla="val -10055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50"/>
          <p:cNvSpPr txBox="1"/>
          <p:nvPr/>
        </p:nvSpPr>
        <p:spPr>
          <a:xfrm>
            <a:off x="6528048" y="378135"/>
            <a:ext cx="414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SPORTORVOSTANI </a:t>
            </a:r>
            <a:r>
              <a:rPr lang="hu-HU" sz="1400" b="1" i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TANSZÉK</a:t>
            </a:r>
            <a:endParaRPr lang="en-US" sz="1400" b="1" i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7" name="Straight Connector 52"/>
          <p:cNvCxnSpPr/>
          <p:nvPr/>
        </p:nvCxnSpPr>
        <p:spPr>
          <a:xfrm flipV="1">
            <a:off x="6828230" y="639745"/>
            <a:ext cx="3634991" cy="1"/>
          </a:xfrm>
          <a:prstGeom prst="line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521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l="18113" t="7700" r="39363" b="28601"/>
          <a:stretch/>
        </p:blipFill>
        <p:spPr>
          <a:xfrm>
            <a:off x="2063552" y="305272"/>
            <a:ext cx="7776864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5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536" y="1844824"/>
            <a:ext cx="8200910" cy="4613012"/>
          </a:xfrm>
          <a:prstGeom prst="rect">
            <a:avLst/>
          </a:prstGeom>
        </p:spPr>
      </p:pic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Táplálkozás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7342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4300" y="298450"/>
            <a:ext cx="10515600" cy="1325563"/>
          </a:xfrm>
        </p:spPr>
        <p:txBody>
          <a:bodyPr/>
          <a:lstStyle/>
          <a:p>
            <a:r>
              <a:rPr lang="hu-HU" dirty="0" smtClean="0"/>
              <a:t>Sportsebészet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l="24763" t="27428" r="20757" b="6535"/>
          <a:stretch/>
        </p:blipFill>
        <p:spPr>
          <a:xfrm>
            <a:off x="0" y="4229100"/>
            <a:ext cx="3855718" cy="26289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3074" y="3810000"/>
            <a:ext cx="3048000" cy="3048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/>
          <a:srcRect l="6808" t="11614" r="36061" b="13383"/>
          <a:stretch/>
        </p:blipFill>
        <p:spPr>
          <a:xfrm>
            <a:off x="3855719" y="200527"/>
            <a:ext cx="5507356" cy="406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12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dirty="0" smtClean="0"/>
              <a:t>Együttműködünk az Országos  Sportegészségügyi Hálózattal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81200" y="1568703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hu-HU" dirty="0" smtClean="0"/>
              <a:t>OSEI</a:t>
            </a:r>
          </a:p>
          <a:p>
            <a:pPr marL="0" indent="0" algn="ctr">
              <a:buNone/>
            </a:pPr>
            <a:endParaRPr lang="hu-HU" dirty="0" smtClean="0"/>
          </a:p>
          <a:p>
            <a:pPr marL="0" indent="0" algn="ctr">
              <a:buNone/>
            </a:pPr>
            <a:r>
              <a:rPr lang="hu-HU" dirty="0" smtClean="0"/>
              <a:t>Megyei rendelők</a:t>
            </a:r>
          </a:p>
          <a:p>
            <a:pPr marL="0" indent="0" algn="ctr">
              <a:buNone/>
            </a:pPr>
            <a:endParaRPr lang="hu-HU" dirty="0" smtClean="0"/>
          </a:p>
          <a:p>
            <a:pPr marL="0" indent="0" algn="ctr">
              <a:buNone/>
            </a:pPr>
            <a:r>
              <a:rPr lang="hu-HU" dirty="0" smtClean="0"/>
              <a:t>Városi rendelők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/>
          <a:srcRect l="1701" t="2173" r="2750" b="9887"/>
          <a:stretch/>
        </p:blipFill>
        <p:spPr>
          <a:xfrm>
            <a:off x="1631504" y="1568703"/>
            <a:ext cx="6552728" cy="4104457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4098076" y="2852937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/>
              <a:t>OSEI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2945948" y="5659087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Megyei rendelők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4"/>
          <a:srcRect l="11719" t="15055" r="10939" b="4259"/>
          <a:stretch/>
        </p:blipFill>
        <p:spPr>
          <a:xfrm>
            <a:off x="6841587" y="4149080"/>
            <a:ext cx="3584757" cy="2643306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7680176" y="5909999"/>
            <a:ext cx="2291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Városi rendelők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2855640" y="6151683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Prof. Dr. Kollár Lajos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5"/>
          <a:srcRect l="23353" t="16707" r="18827" b="16969"/>
          <a:stretch/>
        </p:blipFill>
        <p:spPr>
          <a:xfrm rot="16200000" flipH="1" flipV="1">
            <a:off x="8603894" y="1416526"/>
            <a:ext cx="1642156" cy="248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22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Szűrővizsgálat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l="32532" t="8244" r="33314" b="4629"/>
          <a:stretch/>
        </p:blipFill>
        <p:spPr>
          <a:xfrm>
            <a:off x="5000650" y="365125"/>
            <a:ext cx="4486249" cy="643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26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l="35431" t="16401" r="34250" b="5901"/>
          <a:stretch/>
        </p:blipFill>
        <p:spPr>
          <a:xfrm>
            <a:off x="3962400" y="142204"/>
            <a:ext cx="4677700" cy="674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24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artalom helye 5"/>
          <p:cNvPicPr>
            <a:picLocks noGrp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5587953" y="1680966"/>
            <a:ext cx="6689772" cy="5177034"/>
          </a:xfrm>
          <a:prstGeom prst="rect">
            <a:avLst/>
          </a:prstGeom>
        </p:spPr>
      </p:pic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800100" y="159222"/>
            <a:ext cx="10515600" cy="1325563"/>
          </a:xfrm>
        </p:spPr>
        <p:txBody>
          <a:bodyPr/>
          <a:lstStyle/>
          <a:p>
            <a:r>
              <a:rPr lang="hu-HU" dirty="0" smtClean="0"/>
              <a:t>Csapatorvosi teendők</a:t>
            </a:r>
            <a:r>
              <a:rPr lang="hu-HU" dirty="0" smtClean="0"/>
              <a:t>: Minek </a:t>
            </a:r>
            <a:r>
              <a:rPr lang="hu-HU" dirty="0" smtClean="0"/>
              <a:t>ide sportorvos?</a:t>
            </a:r>
            <a:br>
              <a:rPr lang="hu-HU" dirty="0" smtClean="0"/>
            </a:br>
            <a:r>
              <a:rPr lang="hu-HU" dirty="0" smtClean="0"/>
              <a:t>Szűrővizsgálat</a:t>
            </a:r>
            <a:endParaRPr lang="hu-HU" dirty="0"/>
          </a:p>
        </p:txBody>
      </p:sp>
      <p:pic>
        <p:nvPicPr>
          <p:cNvPr id="7" name="Tartalom helye 4"/>
          <p:cNvPicPr>
            <a:picLocks noGrp="1"/>
          </p:cNvPicPr>
          <p:nvPr>
            <p:ph sz="half" idx="4294967295"/>
          </p:nvPr>
        </p:nvPicPr>
        <p:blipFill rotWithShape="1">
          <a:blip r:embed="rId3" cstate="print"/>
          <a:srcRect l="-19843" t="177" r="19843" b="-177"/>
          <a:stretch/>
        </p:blipFill>
        <p:spPr>
          <a:xfrm>
            <a:off x="-1590328" y="1932460"/>
            <a:ext cx="8448328" cy="537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93321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836712"/>
            <a:ext cx="4006232" cy="5976664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5951984" y="1721517"/>
            <a:ext cx="4572000" cy="391902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sz="1200" dirty="0">
                <a:latin typeface="Arial" panose="020B0604020202020204" pitchFamily="34" charset="0"/>
                <a:ea typeface="Calibri" panose="020F0502020204030204" pitchFamily="34" charset="0"/>
              </a:rPr>
              <a:t>EKG: sinus ritmus, PR 225ms, QRS 90 </a:t>
            </a:r>
            <a:r>
              <a:rPr lang="hu-HU" sz="1200" dirty="0" err="1">
                <a:latin typeface="Arial" panose="020B0604020202020204" pitchFamily="34" charset="0"/>
                <a:ea typeface="Calibri" panose="020F0502020204030204" pitchFamily="34" charset="0"/>
              </a:rPr>
              <a:t>ms</a:t>
            </a:r>
            <a:r>
              <a:rPr lang="hu-HU" sz="1200" dirty="0"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hu-HU" sz="1200" dirty="0" err="1">
                <a:latin typeface="Arial" panose="020B0604020202020204" pitchFamily="34" charset="0"/>
                <a:ea typeface="Calibri" panose="020F0502020204030204" pitchFamily="34" charset="0"/>
              </a:rPr>
              <a:t>QTc</a:t>
            </a:r>
            <a:r>
              <a:rPr lang="hu-HU" sz="1200" dirty="0">
                <a:latin typeface="Arial" panose="020B0604020202020204" pitchFamily="34" charset="0"/>
                <a:ea typeface="Calibri" panose="020F0502020204030204" pitchFamily="34" charset="0"/>
              </a:rPr>
              <a:t> 446 </a:t>
            </a:r>
            <a:r>
              <a:rPr lang="hu-HU" sz="1200" dirty="0" err="1">
                <a:latin typeface="Arial" panose="020B0604020202020204" pitchFamily="34" charset="0"/>
                <a:ea typeface="Calibri" panose="020F0502020204030204" pitchFamily="34" charset="0"/>
              </a:rPr>
              <a:t>ms</a:t>
            </a:r>
            <a:r>
              <a:rPr lang="hu-HU" sz="1200" dirty="0">
                <a:latin typeface="Arial" panose="020B0604020202020204" pitchFamily="34" charset="0"/>
                <a:ea typeface="Calibri" panose="020F0502020204030204" pitchFamily="34" charset="0"/>
              </a:rPr>
              <a:t>, kp. tengelyállás, átmeneti zóna v2-3-ban, II-III-</a:t>
            </a:r>
            <a:r>
              <a:rPr lang="hu-HU" sz="1200" dirty="0" err="1">
                <a:latin typeface="Arial" panose="020B0604020202020204" pitchFamily="34" charset="0"/>
                <a:ea typeface="Calibri" panose="020F0502020204030204" pitchFamily="34" charset="0"/>
              </a:rPr>
              <a:t>aVF</a:t>
            </a:r>
            <a:r>
              <a:rPr lang="hu-HU" sz="1200" dirty="0">
                <a:latin typeface="Arial" panose="020B0604020202020204" pitchFamily="34" charset="0"/>
                <a:ea typeface="Calibri" panose="020F0502020204030204" pitchFamily="34" charset="0"/>
              </a:rPr>
              <a:t>, V4-6 –</a:t>
            </a:r>
            <a:r>
              <a:rPr lang="hu-HU" sz="1200" dirty="0" err="1">
                <a:latin typeface="Arial" panose="020B0604020202020204" pitchFamily="34" charset="0"/>
                <a:ea typeface="Calibri" panose="020F0502020204030204" pitchFamily="34" charset="0"/>
              </a:rPr>
              <a:t>ban</a:t>
            </a:r>
            <a:r>
              <a:rPr lang="hu-HU" sz="1200" dirty="0">
                <a:latin typeface="Arial" panose="020B0604020202020204" pitchFamily="34" charset="0"/>
                <a:ea typeface="Calibri" panose="020F0502020204030204" pitchFamily="34" charset="0"/>
              </a:rPr>
              <a:t> mély negatív T-hullám. Jelentős </a:t>
            </a:r>
            <a:r>
              <a:rPr lang="hu-HU" sz="1200" dirty="0" err="1">
                <a:latin typeface="Arial" panose="020B0604020202020204" pitchFamily="34" charset="0"/>
                <a:ea typeface="Calibri" panose="020F0502020204030204" pitchFamily="34" charset="0"/>
              </a:rPr>
              <a:t>strain</a:t>
            </a:r>
            <a:r>
              <a:rPr lang="hu-HU" sz="1200" dirty="0">
                <a:latin typeface="Arial" panose="020B0604020202020204" pitchFamily="34" charset="0"/>
                <a:ea typeface="Calibri" panose="020F0502020204030204" pitchFamily="34" charset="0"/>
              </a:rPr>
              <a:t> jelek.</a:t>
            </a:r>
            <a:endParaRPr lang="hu-HU" sz="9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sz="12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hu-HU" sz="12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szakorvosi kar javaslata a sporttól való teljes eltiltás.</a:t>
            </a:r>
            <a:r>
              <a:rPr lang="hu-HU" sz="1200" dirty="0">
                <a:latin typeface="Arial" panose="020B0604020202020204" pitchFamily="34" charset="0"/>
                <a:ea typeface="Calibri" panose="020F0502020204030204" pitchFamily="34" charset="0"/>
              </a:rPr>
              <a:t>  </a:t>
            </a:r>
            <a:endParaRPr lang="hu-HU" sz="9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sz="1200" dirty="0" err="1">
                <a:latin typeface="Arial" panose="020B0604020202020204" pitchFamily="34" charset="0"/>
                <a:ea typeface="Calibri" panose="020F0502020204030204" pitchFamily="34" charset="0"/>
              </a:rPr>
              <a:t>Echocardiographia</a:t>
            </a:r>
            <a:r>
              <a:rPr lang="hu-HU" sz="1200" dirty="0">
                <a:latin typeface="Arial" panose="020B0604020202020204" pitchFamily="34" charset="0"/>
                <a:ea typeface="Calibri" panose="020F0502020204030204" pitchFamily="34" charset="0"/>
              </a:rPr>
              <a:t>: felveti </a:t>
            </a:r>
            <a:r>
              <a:rPr lang="hu-HU" sz="1200" dirty="0" err="1">
                <a:latin typeface="Arial" panose="020B0604020202020204" pitchFamily="34" charset="0"/>
                <a:ea typeface="Calibri" panose="020F0502020204030204" pitchFamily="34" charset="0"/>
              </a:rPr>
              <a:t>cardiomyopathia</a:t>
            </a:r>
            <a:r>
              <a:rPr lang="hu-HU" sz="1200" dirty="0">
                <a:latin typeface="Arial" panose="020B0604020202020204" pitchFamily="34" charset="0"/>
                <a:ea typeface="Calibri" panose="020F0502020204030204" pitchFamily="34" charset="0"/>
              </a:rPr>
              <a:t> lehetőségét, falvastagság a normális határát meghaladja Ezen lelet alapján az eltiltás javaslatát megerősítik. </a:t>
            </a:r>
            <a:endParaRPr lang="hu-HU" sz="9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sz="1200" dirty="0">
                <a:latin typeface="Arial" panose="020B0604020202020204" pitchFamily="34" charset="0"/>
                <a:ea typeface="Calibri" panose="020F0502020204030204" pitchFamily="34" charset="0"/>
              </a:rPr>
              <a:t>MRI: CMP kizárva</a:t>
            </a:r>
            <a:endParaRPr lang="hu-HU" sz="9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sz="1200" dirty="0">
                <a:latin typeface="Arial" panose="020B0604020202020204" pitchFamily="34" charset="0"/>
                <a:ea typeface="Calibri" panose="020F0502020204030204" pitchFamily="34" charset="0"/>
              </a:rPr>
              <a:t>Klinika vezetése pacemaker behelyezését javasolja a </a:t>
            </a:r>
            <a:r>
              <a:rPr lang="hu-HU" sz="1200" dirty="0" err="1">
                <a:latin typeface="Arial" panose="020B0604020202020204" pitchFamily="34" charset="0"/>
                <a:ea typeface="Calibri" panose="020F0502020204030204" pitchFamily="34" charset="0"/>
              </a:rPr>
              <a:t>telemetrias</a:t>
            </a:r>
            <a:r>
              <a:rPr lang="hu-HU" sz="12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hu-HU" sz="1200" dirty="0" err="1">
                <a:latin typeface="Arial" panose="020B0604020202020204" pitchFamily="34" charset="0"/>
                <a:ea typeface="Calibri" panose="020F0502020204030204" pitchFamily="34" charset="0"/>
              </a:rPr>
              <a:t>monitorozás</a:t>
            </a:r>
            <a:r>
              <a:rPr lang="hu-HU" sz="1200" dirty="0">
                <a:latin typeface="Arial" panose="020B0604020202020204" pitchFamily="34" charset="0"/>
                <a:ea typeface="Calibri" panose="020F0502020204030204" pitchFamily="34" charset="0"/>
              </a:rPr>
              <a:t> alatt jelentkezett megnyúlt PR átvezetés és nyugalomban jelentkező ritmuszavar ( </a:t>
            </a:r>
            <a:r>
              <a:rPr lang="hu-HU" sz="1200" dirty="0" err="1">
                <a:latin typeface="Arial" panose="020B0604020202020204" pitchFamily="34" charset="0"/>
                <a:ea typeface="Calibri" panose="020F0502020204030204" pitchFamily="34" charset="0"/>
              </a:rPr>
              <a:t>Mobitz</a:t>
            </a:r>
            <a:r>
              <a:rPr lang="hu-HU" sz="1200" dirty="0">
                <a:latin typeface="Arial" panose="020B0604020202020204" pitchFamily="34" charset="0"/>
                <a:ea typeface="Calibri" panose="020F0502020204030204" pitchFamily="34" charset="0"/>
              </a:rPr>
              <a:t> II, AV blokk) valamint </a:t>
            </a:r>
            <a:r>
              <a:rPr lang="hu-HU" sz="1200" dirty="0" err="1">
                <a:latin typeface="Arial" panose="020B0604020202020204" pitchFamily="34" charset="0"/>
                <a:ea typeface="Calibri" panose="020F0502020204030204" pitchFamily="34" charset="0"/>
              </a:rPr>
              <a:t>strain</a:t>
            </a:r>
            <a:r>
              <a:rPr lang="hu-HU" sz="1200" dirty="0">
                <a:latin typeface="Arial" panose="020B0604020202020204" pitchFamily="34" charset="0"/>
                <a:ea typeface="Calibri" panose="020F0502020204030204" pitchFamily="34" charset="0"/>
              </a:rPr>
              <a:t> jelek  miatt</a:t>
            </a:r>
            <a:r>
              <a:rPr lang="hu-HU" sz="12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hu-HU" sz="9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sz="12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Ezen elváltozások mellett az szakmai irányelvek alapján csak az 1A típusú, alacsony dinamikus és statikus terheléssel járó sporttevékenység megengedett.</a:t>
            </a:r>
            <a:endParaRPr lang="hu-HU" sz="900" dirty="0"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542925" y="0"/>
            <a:ext cx="9678219" cy="114300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Csapatorvosi teendők: Minek ide sportorvos?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5062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Csapatorvosi teendők</a:t>
            </a:r>
            <a:endParaRPr lang="hu-HU" dirty="0"/>
          </a:p>
        </p:txBody>
      </p:sp>
      <p:pic>
        <p:nvPicPr>
          <p:cNvPr id="4" name="Jaap Stam eyebrow injury - EURO 2000 (Netherlands v Czech Republic)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920" end="33283.777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9633" y="1371600"/>
            <a:ext cx="9592734" cy="539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35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Sportorvostan definíciója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spcBef>
                <a:spcPct val="0"/>
              </a:spcBef>
              <a:buNone/>
            </a:pPr>
            <a:r>
              <a:rPr lang="hu-HU" altLang="hu-HU" dirty="0" smtClean="0"/>
              <a:t>„A fizikai aktivitás és az egészség közötti kölcsönösség stúdiuma.”</a:t>
            </a:r>
          </a:p>
          <a:p>
            <a:pPr marL="0" indent="0" algn="ctr">
              <a:spcBef>
                <a:spcPct val="0"/>
              </a:spcBef>
              <a:buNone/>
            </a:pPr>
            <a:endParaRPr lang="hu-HU" altLang="hu-HU" dirty="0" smtClean="0"/>
          </a:p>
          <a:p>
            <a:pPr marL="0" indent="0" algn="ctr">
              <a:buNone/>
            </a:pPr>
            <a:r>
              <a:rPr lang="hu-HU" b="1" i="1" dirty="0" smtClean="0"/>
              <a:t>215/2004. (VII. 13.) Korm. rendelet</a:t>
            </a:r>
            <a:endParaRPr lang="hu-HU" i="1" dirty="0" smtClean="0"/>
          </a:p>
          <a:p>
            <a:pPr marL="0" indent="0" algn="ctr">
              <a:buNone/>
            </a:pPr>
            <a:r>
              <a:rPr lang="hu-HU" b="1" i="1" dirty="0" smtClean="0"/>
              <a:t>a sportorvoslás szabályairól és a sportegészségügyi hálózatról</a:t>
            </a:r>
            <a:endParaRPr lang="hu-HU" i="1" dirty="0" smtClean="0"/>
          </a:p>
          <a:p>
            <a:pPr marL="0" indent="0" algn="ctr">
              <a:spcBef>
                <a:spcPct val="0"/>
              </a:spcBef>
              <a:buNone/>
            </a:pPr>
            <a:r>
              <a:rPr lang="hu-HU" altLang="hu-HU" dirty="0" smtClean="0"/>
              <a:t/>
            </a:r>
            <a:br>
              <a:rPr lang="hu-HU" altLang="hu-HU" dirty="0" smtClean="0"/>
            </a:br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21407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Csapatorvosi teendők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866" y="1556792"/>
            <a:ext cx="7302269" cy="45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76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Betegjogok és a sport?</a:t>
            </a:r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1981200" y="1772817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err="1">
                <a:solidFill>
                  <a:srgbClr val="000000"/>
                </a:solidFill>
                <a:latin typeface="arial" panose="020B0604020202020204" pitchFamily="34" charset="0"/>
              </a:rPr>
              <a:t>Sports</a:t>
            </a:r>
            <a:r>
              <a:rPr lang="hu-H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arial" panose="020B0604020202020204" pitchFamily="34" charset="0"/>
              </a:rPr>
              <a:t>Medicine</a:t>
            </a:r>
            <a:r>
              <a:rPr lang="hu-HU" dirty="0">
                <a:solidFill>
                  <a:srgbClr val="000000"/>
                </a:solidFill>
                <a:latin typeface="arial" panose="020B0604020202020204" pitchFamily="34" charset="0"/>
              </a:rPr>
              <a:t> and </a:t>
            </a:r>
            <a:r>
              <a:rPr lang="hu-HU" dirty="0" err="1">
                <a:solidFill>
                  <a:srgbClr val="000000"/>
                </a:solidFill>
                <a:latin typeface="arial" panose="020B0604020202020204" pitchFamily="34" charset="0"/>
              </a:rPr>
              <a:t>Ethics</a:t>
            </a:r>
            <a:endParaRPr lang="hu-HU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hu-HU" dirty="0" err="1">
                <a:solidFill>
                  <a:srgbClr val="642A8F"/>
                </a:solidFill>
                <a:latin typeface="arial" panose="020B0604020202020204" pitchFamily="34" charset="0"/>
                <a:hlinkClick r:id="rId2"/>
              </a:rPr>
              <a:t>Daniela</a:t>
            </a:r>
            <a:r>
              <a:rPr lang="hu-HU" dirty="0">
                <a:solidFill>
                  <a:srgbClr val="642A8F"/>
                </a:solidFill>
                <a:latin typeface="arial" panose="020B0604020202020204" pitchFamily="34" charset="0"/>
                <a:hlinkClick r:id="rId2"/>
              </a:rPr>
              <a:t> </a:t>
            </a:r>
            <a:r>
              <a:rPr lang="hu-HU" dirty="0" err="1">
                <a:solidFill>
                  <a:srgbClr val="642A8F"/>
                </a:solidFill>
                <a:latin typeface="arial" panose="020B0604020202020204" pitchFamily="34" charset="0"/>
                <a:hlinkClick r:id="rId2"/>
              </a:rPr>
              <a:t>Testoni</a:t>
            </a:r>
            <a:r>
              <a:rPr lang="hu-HU" dirty="0">
                <a:solidFill>
                  <a:srgbClr val="000000"/>
                </a:solidFill>
                <a:latin typeface="arial" panose="020B0604020202020204" pitchFamily="34" charset="0"/>
              </a:rPr>
              <a:t>, MD,</a:t>
            </a:r>
            <a:r>
              <a:rPr lang="hu-HU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1,2</a:t>
            </a:r>
            <a:r>
              <a:rPr lang="hu-HU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hu-HU" dirty="0">
                <a:solidFill>
                  <a:srgbClr val="642A8F"/>
                </a:solidFill>
                <a:latin typeface="arial" panose="020B0604020202020204" pitchFamily="34" charset="0"/>
                <a:hlinkClick r:id="rId3"/>
              </a:rPr>
              <a:t>Christoph P. Hornik</a:t>
            </a:r>
            <a:r>
              <a:rPr lang="hu-HU" dirty="0">
                <a:solidFill>
                  <a:srgbClr val="000000"/>
                </a:solidFill>
                <a:latin typeface="arial" panose="020B0604020202020204" pitchFamily="34" charset="0"/>
              </a:rPr>
              <a:t>, MD, MPH,</a:t>
            </a:r>
            <a:r>
              <a:rPr lang="hu-HU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1,3</a:t>
            </a:r>
            <a:r>
              <a:rPr lang="hu-HU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hu-HU" dirty="0">
                <a:solidFill>
                  <a:srgbClr val="642A8F"/>
                </a:solidFill>
                <a:latin typeface="arial" panose="020B0604020202020204" pitchFamily="34" charset="0"/>
                <a:hlinkClick r:id="rId4"/>
              </a:rPr>
              <a:t>P. </a:t>
            </a:r>
            <a:r>
              <a:rPr lang="hu-HU" dirty="0" err="1">
                <a:solidFill>
                  <a:srgbClr val="642A8F"/>
                </a:solidFill>
                <a:latin typeface="arial" panose="020B0604020202020204" pitchFamily="34" charset="0"/>
                <a:hlinkClick r:id="rId4"/>
              </a:rPr>
              <a:t>Brian</a:t>
            </a:r>
            <a:r>
              <a:rPr lang="hu-HU" dirty="0">
                <a:solidFill>
                  <a:srgbClr val="642A8F"/>
                </a:solidFill>
                <a:latin typeface="arial" panose="020B0604020202020204" pitchFamily="34" charset="0"/>
                <a:hlinkClick r:id="rId4"/>
              </a:rPr>
              <a:t> Smith</a:t>
            </a:r>
            <a:r>
              <a:rPr lang="hu-HU" dirty="0">
                <a:solidFill>
                  <a:srgbClr val="000000"/>
                </a:solidFill>
                <a:latin typeface="arial" panose="020B0604020202020204" pitchFamily="34" charset="0"/>
              </a:rPr>
              <a:t>, MD, MHS, MPH,</a:t>
            </a:r>
            <a:r>
              <a:rPr lang="hu-HU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1,3</a:t>
            </a:r>
            <a:r>
              <a:rPr lang="hu-HU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hu-HU" dirty="0">
                <a:solidFill>
                  <a:srgbClr val="642A8F"/>
                </a:solidFill>
                <a:latin typeface="arial" panose="020B0604020202020204" pitchFamily="34" charset="0"/>
                <a:hlinkClick r:id="rId5"/>
              </a:rPr>
              <a:t>Daniel K. Benjamin, </a:t>
            </a:r>
            <a:r>
              <a:rPr lang="hu-HU" dirty="0" err="1">
                <a:solidFill>
                  <a:srgbClr val="642A8F"/>
                </a:solidFill>
                <a:latin typeface="arial" panose="020B0604020202020204" pitchFamily="34" charset="0"/>
                <a:hlinkClick r:id="rId5"/>
              </a:rPr>
              <a:t>Jr</a:t>
            </a:r>
            <a:r>
              <a:rPr lang="hu-HU" dirty="0">
                <a:solidFill>
                  <a:srgbClr val="642A8F"/>
                </a:solidFill>
                <a:latin typeface="arial" panose="020B0604020202020204" pitchFamily="34" charset="0"/>
                <a:hlinkClick r:id="rId5"/>
              </a:rPr>
              <a:t>.</a:t>
            </a:r>
            <a:r>
              <a:rPr lang="hu-HU" dirty="0">
                <a:solidFill>
                  <a:srgbClr val="000000"/>
                </a:solidFill>
                <a:latin typeface="arial" panose="020B0604020202020204" pitchFamily="34" charset="0"/>
              </a:rPr>
              <a:t>, MD, PhD,</a:t>
            </a:r>
            <a:r>
              <a:rPr lang="hu-HU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1,3</a:t>
            </a:r>
            <a:r>
              <a:rPr lang="hu-HU" dirty="0">
                <a:solidFill>
                  <a:srgbClr val="000000"/>
                </a:solidFill>
                <a:latin typeface="arial" panose="020B0604020202020204" pitchFamily="34" charset="0"/>
              </a:rPr>
              <a:t> and </a:t>
            </a:r>
            <a:r>
              <a:rPr lang="hu-HU" dirty="0">
                <a:solidFill>
                  <a:srgbClr val="642A8F"/>
                </a:solidFill>
                <a:latin typeface="arial" panose="020B0604020202020204" pitchFamily="34" charset="0"/>
                <a:hlinkClick r:id="rId6"/>
              </a:rPr>
              <a:t>Ross E. </a:t>
            </a:r>
            <a:r>
              <a:rPr lang="hu-HU" dirty="0" err="1">
                <a:solidFill>
                  <a:srgbClr val="642A8F"/>
                </a:solidFill>
                <a:latin typeface="arial" panose="020B0604020202020204" pitchFamily="34" charset="0"/>
                <a:hlinkClick r:id="rId6"/>
              </a:rPr>
              <a:t>McKinney</a:t>
            </a:r>
            <a:r>
              <a:rPr lang="hu-HU" dirty="0">
                <a:solidFill>
                  <a:srgbClr val="642A8F"/>
                </a:solidFill>
                <a:latin typeface="arial" panose="020B0604020202020204" pitchFamily="34" charset="0"/>
                <a:hlinkClick r:id="rId6"/>
              </a:rPr>
              <a:t>, </a:t>
            </a:r>
            <a:r>
              <a:rPr lang="hu-HU" dirty="0" err="1">
                <a:solidFill>
                  <a:srgbClr val="642A8F"/>
                </a:solidFill>
                <a:latin typeface="arial" panose="020B0604020202020204" pitchFamily="34" charset="0"/>
                <a:hlinkClick r:id="rId6"/>
              </a:rPr>
              <a:t>Jr</a:t>
            </a:r>
            <a:r>
              <a:rPr lang="hu-HU" dirty="0">
                <a:solidFill>
                  <a:srgbClr val="642A8F"/>
                </a:solidFill>
                <a:latin typeface="arial" panose="020B0604020202020204" pitchFamily="34" charset="0"/>
                <a:hlinkClick r:id="rId6"/>
              </a:rPr>
              <a:t>.</a:t>
            </a:r>
            <a:r>
              <a:rPr lang="hu-HU" dirty="0">
                <a:solidFill>
                  <a:srgbClr val="000000"/>
                </a:solidFill>
                <a:latin typeface="arial" panose="020B0604020202020204" pitchFamily="34" charset="0"/>
              </a:rPr>
              <a:t>, MD</a:t>
            </a:r>
            <a:r>
              <a:rPr lang="hu-HU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3,4</a:t>
            </a:r>
            <a:endParaRPr lang="hu-HU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1664" y="2996703"/>
            <a:ext cx="5904656" cy="332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49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914281434"/>
              </p:ext>
            </p:extLst>
          </p:nvPr>
        </p:nvGraphicFramePr>
        <p:xfrm>
          <a:off x="777677" y="400049"/>
          <a:ext cx="4765873" cy="61150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7825" y="1209675"/>
            <a:ext cx="6489203" cy="503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2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50106"/>
          </a:xfrm>
        </p:spPr>
        <p:txBody>
          <a:bodyPr/>
          <a:lstStyle/>
          <a:p>
            <a:r>
              <a:rPr lang="hu-HU" dirty="0"/>
              <a:t>Sportsérülések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0" t="25397" r="16020" b="6694"/>
          <a:stretch>
            <a:fillRect/>
          </a:stretch>
        </p:blipFill>
        <p:spPr bwMode="auto">
          <a:xfrm>
            <a:off x="2063552" y="1196753"/>
            <a:ext cx="7920880" cy="501831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4223792" y="6215567"/>
            <a:ext cx="20070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/>
              <a:t>Sportorvoslás alapjai, </a:t>
            </a:r>
            <a:r>
              <a:rPr lang="hu-HU" sz="1200" dirty="0" err="1"/>
              <a:t>Dr</a:t>
            </a:r>
            <a:r>
              <a:rPr lang="hu-HU" sz="1200" dirty="0"/>
              <a:t> Jákó</a:t>
            </a:r>
          </a:p>
        </p:txBody>
      </p:sp>
      <p:sp>
        <p:nvSpPr>
          <p:cNvPr id="6" name="Téglalap 5"/>
          <p:cNvSpPr/>
          <p:nvPr/>
        </p:nvSpPr>
        <p:spPr>
          <a:xfrm>
            <a:off x="2207568" y="3717032"/>
            <a:ext cx="2664296" cy="93610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7882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Sportsérülések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u-HU" sz="4000" b="1" dirty="0">
                <a:solidFill>
                  <a:srgbClr val="C00000"/>
                </a:solidFill>
              </a:rPr>
              <a:t>S</a:t>
            </a:r>
            <a:r>
              <a:rPr lang="hu-HU" b="1" dirty="0" smtClean="0"/>
              <a:t>port ténye</a:t>
            </a:r>
          </a:p>
          <a:p>
            <a:r>
              <a:rPr lang="hu-HU" sz="4000" b="1" dirty="0">
                <a:solidFill>
                  <a:srgbClr val="C00000"/>
                </a:solidFill>
              </a:rPr>
              <a:t>P</a:t>
            </a:r>
            <a:r>
              <a:rPr lang="hu-HU" b="1" dirty="0" smtClean="0"/>
              <a:t>rimer definitív ellátás</a:t>
            </a:r>
          </a:p>
          <a:p>
            <a:r>
              <a:rPr lang="hu-HU" sz="4000" b="1" dirty="0">
                <a:solidFill>
                  <a:srgbClr val="C00000"/>
                </a:solidFill>
              </a:rPr>
              <a:t>O</a:t>
            </a:r>
            <a:r>
              <a:rPr lang="hu-HU" b="1" dirty="0" smtClean="0"/>
              <a:t>ptimális módszerek</a:t>
            </a:r>
          </a:p>
          <a:p>
            <a:r>
              <a:rPr lang="hu-HU" sz="4000" b="1" dirty="0">
                <a:solidFill>
                  <a:srgbClr val="C00000"/>
                </a:solidFill>
              </a:rPr>
              <a:t>R</a:t>
            </a:r>
            <a:r>
              <a:rPr lang="hu-HU" b="1" dirty="0" smtClean="0"/>
              <a:t>ehabilitáció, rövid sportkihagyás</a:t>
            </a:r>
          </a:p>
          <a:p>
            <a:r>
              <a:rPr lang="hu-HU" sz="4000" b="1" dirty="0">
                <a:solidFill>
                  <a:srgbClr val="C00000"/>
                </a:solidFill>
              </a:rPr>
              <a:t>T</a:t>
            </a:r>
            <a:r>
              <a:rPr lang="hu-HU" b="1" dirty="0" smtClean="0"/>
              <a:t>ökéletes gyógyulás</a:t>
            </a:r>
            <a:endParaRPr lang="hu-HU" b="1" dirty="0"/>
          </a:p>
        </p:txBody>
      </p:sp>
      <p:pic>
        <p:nvPicPr>
          <p:cNvPr id="2050" name="Picture 2" descr="https://encrypted-tbn1.gstatic.com/images?q=tbn:ANd9GcSZVu8CInEp9vA2Tlw_hdFYDYCq2-5JkSRDmtE8Votv9vsvJs1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1584053"/>
            <a:ext cx="3528392" cy="425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94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Sportsérülések</a:t>
            </a:r>
            <a:r>
              <a:rPr lang="hu-HU" dirty="0" smtClean="0">
                <a:solidFill>
                  <a:srgbClr val="C00000"/>
                </a:solidFill>
              </a:rPr>
              <a:t> felosztása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1981200" y="1600201"/>
            <a:ext cx="4402832" cy="4525963"/>
          </a:xfrm>
        </p:spPr>
        <p:txBody>
          <a:bodyPr>
            <a:normAutofit fontScale="92500"/>
          </a:bodyPr>
          <a:lstStyle/>
          <a:p>
            <a:r>
              <a:rPr lang="hu-HU" sz="3600" dirty="0">
                <a:solidFill>
                  <a:srgbClr val="C00000"/>
                </a:solidFill>
              </a:rPr>
              <a:t>Akut sérülések</a:t>
            </a:r>
            <a:r>
              <a:rPr lang="hu-HU" dirty="0" smtClean="0">
                <a:solidFill>
                  <a:srgbClr val="C00000"/>
                </a:solidFill>
              </a:rPr>
              <a:t> </a:t>
            </a:r>
            <a:r>
              <a:rPr lang="hu-HU" b="1" dirty="0"/>
              <a:t>sportbalesetek</a:t>
            </a:r>
          </a:p>
          <a:p>
            <a:endParaRPr lang="hu-HU" dirty="0"/>
          </a:p>
          <a:p>
            <a:r>
              <a:rPr lang="hu-HU" sz="3600" dirty="0">
                <a:solidFill>
                  <a:srgbClr val="C00000"/>
                </a:solidFill>
              </a:rPr>
              <a:t>Túlterheléses sérülések</a:t>
            </a:r>
            <a:endParaRPr lang="hu-HU" b="1" dirty="0" smtClean="0">
              <a:solidFill>
                <a:srgbClr val="C00000"/>
              </a:solidFill>
            </a:endParaRPr>
          </a:p>
          <a:p>
            <a:r>
              <a:rPr lang="hu-HU" b="1" dirty="0" smtClean="0"/>
              <a:t>sportbántalmak</a:t>
            </a:r>
            <a:endParaRPr lang="hu-HU" b="1" dirty="0"/>
          </a:p>
          <a:p>
            <a:pPr marL="0" indent="0">
              <a:buNone/>
            </a:pPr>
            <a:endParaRPr lang="hu-HU" b="1" dirty="0"/>
          </a:p>
          <a:p>
            <a:r>
              <a:rPr lang="hu-HU" b="1" dirty="0"/>
              <a:t>Krónikus sérülések</a:t>
            </a:r>
          </a:p>
          <a:p>
            <a:endParaRPr lang="hu-HU" b="1" dirty="0"/>
          </a:p>
          <a:p>
            <a:r>
              <a:rPr lang="hu-HU" b="1" dirty="0"/>
              <a:t>Újrasérülések</a:t>
            </a:r>
          </a:p>
          <a:p>
            <a:endParaRPr lang="hu-HU" dirty="0"/>
          </a:p>
        </p:txBody>
      </p:sp>
      <p:pic>
        <p:nvPicPr>
          <p:cNvPr id="3074" name="Picture 2" descr="http://womenshealthency.com/wp-content/uploads/Sports-injuries-240x2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2132857"/>
            <a:ext cx="3456384" cy="345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07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/>
          </p:cNvSpPr>
          <p:nvPr>
            <p:ph type="title"/>
          </p:nvPr>
        </p:nvSpPr>
        <p:spPr>
          <a:xfrm>
            <a:off x="2203377" y="235740"/>
            <a:ext cx="7772400" cy="1974059"/>
          </a:xfrm>
        </p:spPr>
        <p:txBody>
          <a:bodyPr/>
          <a:lstStyle/>
          <a:p>
            <a:r>
              <a:rPr lang="hu-HU" dirty="0" smtClean="0"/>
              <a:t>Sérültek helyszíni ellátása</a:t>
            </a:r>
            <a:endParaRPr lang="hu-HU" dirty="0"/>
          </a:p>
        </p:txBody>
      </p:sp>
      <p:pic>
        <p:nvPicPr>
          <p:cNvPr id="102402" name="Picture 2" descr="http://blog.stack.com/wp-content/uploads/Injury-STAC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377" y="2209799"/>
            <a:ext cx="7820025" cy="464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98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Témakörök</a:t>
            </a:r>
            <a:endParaRPr lang="hu-HU" dirty="0"/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Sebek, sebellátás</a:t>
            </a:r>
          </a:p>
          <a:p>
            <a:r>
              <a:rPr lang="hu-HU" dirty="0" smtClean="0"/>
              <a:t>Törések</a:t>
            </a:r>
          </a:p>
          <a:p>
            <a:r>
              <a:rPr lang="hu-HU" dirty="0" err="1" smtClean="0"/>
              <a:t>Izületi</a:t>
            </a:r>
            <a:r>
              <a:rPr lang="hu-HU" dirty="0" smtClean="0"/>
              <a:t> sérülések</a:t>
            </a:r>
          </a:p>
          <a:p>
            <a:r>
              <a:rPr lang="hu-HU" dirty="0" smtClean="0"/>
              <a:t>Izomsérülések</a:t>
            </a:r>
          </a:p>
          <a:p>
            <a:r>
              <a:rPr lang="hu-HU" dirty="0" smtClean="0"/>
              <a:t>Idegrendszer sérülései: gerinc, </a:t>
            </a:r>
            <a:r>
              <a:rPr lang="hu-HU" dirty="0" err="1" smtClean="0"/>
              <a:t>commotio</a:t>
            </a:r>
            <a:endParaRPr lang="hu-HU" dirty="0" smtClean="0"/>
          </a:p>
          <a:p>
            <a:r>
              <a:rPr lang="hu-HU" dirty="0" smtClean="0"/>
              <a:t>Vérzések típusai, ellátásuk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2632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Helyszíni teendők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Nem piszkálni, tapogatni</a:t>
            </a:r>
          </a:p>
          <a:p>
            <a:r>
              <a:rPr lang="hu-HU" dirty="0" smtClean="0"/>
              <a:t>Fertőtleníteni, ha van mivel</a:t>
            </a:r>
          </a:p>
          <a:p>
            <a:r>
              <a:rPr lang="hu-HU" dirty="0" smtClean="0"/>
              <a:t>Sterilen fedni</a:t>
            </a:r>
          </a:p>
          <a:p>
            <a:r>
              <a:rPr lang="hu-HU" dirty="0" smtClean="0"/>
              <a:t>Nyugalomba helyezni</a:t>
            </a:r>
            <a:endParaRPr lang="hu-HU" dirty="0"/>
          </a:p>
        </p:txBody>
      </p:sp>
      <p:pic>
        <p:nvPicPr>
          <p:cNvPr id="11266" name="Picture 2" descr="http://t0.gstatic.com/images?q=tbn:ANd9GcQ_yeWlOl0cPPwp2pr7fpkrVRO5_bgD6HXZU1zSW3o8fWBqKid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71345" y="907529"/>
            <a:ext cx="2736304" cy="2077196"/>
          </a:xfrm>
          <a:prstGeom prst="rect">
            <a:avLst/>
          </a:prstGeom>
          <a:noFill/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/>
          <a:srcRect l="18895" t="28599" r="36160" b="30772"/>
          <a:stretch/>
        </p:blipFill>
        <p:spPr>
          <a:xfrm>
            <a:off x="4461303" y="2984725"/>
            <a:ext cx="7527359" cy="382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effectLst/>
              </a:rPr>
              <a:t>Vérzések típusai</a:t>
            </a:r>
            <a:endParaRPr lang="hu-HU" dirty="0">
              <a:effectLst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438400" y="1268760"/>
            <a:ext cx="7772400" cy="5086800"/>
          </a:xfrm>
        </p:spPr>
        <p:txBody>
          <a:bodyPr>
            <a:norm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artériás</a:t>
            </a:r>
            <a:r>
              <a:rPr lang="hu-HU" dirty="0" smtClean="0"/>
              <a:t> </a:t>
            </a:r>
            <a:br>
              <a:rPr lang="hu-HU" dirty="0" smtClean="0"/>
            </a:br>
            <a:r>
              <a:rPr lang="hu-HU" dirty="0" smtClean="0"/>
              <a:t>- élénk, piros színű </a:t>
            </a:r>
            <a:br>
              <a:rPr lang="hu-HU" dirty="0" smtClean="0"/>
            </a:br>
            <a:r>
              <a:rPr lang="hu-HU" dirty="0" smtClean="0"/>
              <a:t>- pulzusszinkron spriccel  </a:t>
            </a:r>
          </a:p>
          <a:p>
            <a:pPr>
              <a:buNone/>
            </a:pPr>
            <a:endParaRPr lang="hu-HU" dirty="0" smtClean="0"/>
          </a:p>
          <a:p>
            <a:r>
              <a:rPr lang="hu-HU" dirty="0" smtClean="0">
                <a:solidFill>
                  <a:srgbClr val="FF0000"/>
                </a:solidFill>
              </a:rPr>
              <a:t>vénás 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- sötétebb  színű </a:t>
            </a:r>
            <a:br>
              <a:rPr lang="hu-HU" dirty="0" smtClean="0"/>
            </a:br>
            <a:r>
              <a:rPr lang="hu-HU" dirty="0" smtClean="0"/>
              <a:t>- egyenletesen ömlik </a:t>
            </a:r>
            <a:br>
              <a:rPr lang="hu-HU" dirty="0" smtClean="0"/>
            </a:br>
            <a:endParaRPr lang="hu-HU" dirty="0" smtClean="0"/>
          </a:p>
          <a:p>
            <a:r>
              <a:rPr lang="hu-HU" dirty="0" smtClean="0">
                <a:solidFill>
                  <a:srgbClr val="FF0000"/>
                </a:solidFill>
              </a:rPr>
              <a:t>Kapilláris</a:t>
            </a:r>
          </a:p>
          <a:p>
            <a:pPr>
              <a:buNone/>
            </a:pPr>
            <a:r>
              <a:rPr lang="hu-HU" dirty="0" smtClean="0"/>
              <a:t>	- szivárgó, kis mennyiségű vérzés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6180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728" y="2040401"/>
            <a:ext cx="4464496" cy="4657957"/>
          </a:xfrm>
          <a:prstGeom prst="rect">
            <a:avLst/>
          </a:prstGeom>
        </p:spPr>
      </p:pic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Sportorvoslás eredete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6205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effectLst/>
              </a:rPr>
              <a:t>Vérzés ellátása</a:t>
            </a:r>
            <a:endParaRPr lang="hu-HU" dirty="0">
              <a:effectLst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nyomópontot nyomni és nyomókötést tenni rá</a:t>
            </a:r>
          </a:p>
          <a:p>
            <a:r>
              <a:rPr lang="hu-HU" dirty="0" smtClean="0"/>
              <a:t>Vénás vérzésnél csak nyomókötés</a:t>
            </a:r>
          </a:p>
          <a:p>
            <a:r>
              <a:rPr lang="hu-HU" dirty="0" smtClean="0"/>
              <a:t>Kapilláris  vérzésnél fedőkötés</a:t>
            </a:r>
          </a:p>
          <a:p>
            <a:r>
              <a:rPr lang="hu-HU" dirty="0" smtClean="0"/>
              <a:t>Végtagot emelni</a:t>
            </a:r>
            <a:endParaRPr lang="hu-HU" dirty="0"/>
          </a:p>
        </p:txBody>
      </p:sp>
      <p:pic>
        <p:nvPicPr>
          <p:cNvPr id="4" name="Picture 4" descr="eh5_6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72989" y="3861048"/>
            <a:ext cx="3995011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05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>
                <a:effectLst/>
              </a:rPr>
              <a:t>Ficam ellátása        </a:t>
            </a:r>
            <a:r>
              <a:rPr lang="hu-HU" sz="3200" dirty="0"/>
              <a:t>(</a:t>
            </a:r>
            <a:r>
              <a:rPr lang="hu-HU" sz="3200" dirty="0" err="1"/>
              <a:t>izületi</a:t>
            </a:r>
            <a:r>
              <a:rPr lang="hu-HU" sz="3200" dirty="0"/>
              <a:t> fej elhagyja a vápát)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428393" y="1628801"/>
            <a:ext cx="8229600" cy="4525963"/>
          </a:xfrm>
        </p:spPr>
        <p:txBody>
          <a:bodyPr>
            <a:normAutofit/>
          </a:bodyPr>
          <a:lstStyle/>
          <a:p>
            <a:r>
              <a:rPr lang="hu-HU" dirty="0" smtClean="0"/>
              <a:t>Nyugalomba helyezés, fájdalom csillapítása</a:t>
            </a:r>
          </a:p>
          <a:p>
            <a:r>
              <a:rPr lang="hu-HU" dirty="0" smtClean="0">
                <a:solidFill>
                  <a:srgbClr val="FF0000"/>
                </a:solidFill>
              </a:rPr>
              <a:t>TILOS a helyszínen </a:t>
            </a:r>
            <a:r>
              <a:rPr lang="hu-HU" dirty="0" err="1" smtClean="0">
                <a:solidFill>
                  <a:srgbClr val="FF0000"/>
                </a:solidFill>
              </a:rPr>
              <a:t>reponálni</a:t>
            </a:r>
            <a:r>
              <a:rPr lang="hu-HU" dirty="0" smtClean="0">
                <a:solidFill>
                  <a:srgbClr val="FF0000"/>
                </a:solidFill>
              </a:rPr>
              <a:t>!!!</a:t>
            </a:r>
          </a:p>
          <a:p>
            <a:r>
              <a:rPr lang="hu-HU" dirty="0" smtClean="0"/>
              <a:t>Kivéve, ha : keringés és érzéskiesés van</a:t>
            </a:r>
          </a:p>
          <a:p>
            <a:pPr lvl="5">
              <a:buNone/>
            </a:pPr>
            <a:r>
              <a:rPr lang="hu-HU" dirty="0" smtClean="0"/>
              <a:t>    		</a:t>
            </a:r>
            <a:r>
              <a:rPr lang="hu-HU" sz="2800" dirty="0"/>
              <a:t>       ujj vagy térdkalács ficamodott</a:t>
            </a:r>
          </a:p>
          <a:p>
            <a:pPr lvl="5" algn="ctr">
              <a:buNone/>
            </a:pPr>
            <a:endParaRPr lang="hu-HU" sz="2800" dirty="0"/>
          </a:p>
          <a:p>
            <a:pPr lvl="5" algn="ctr">
              <a:buNone/>
            </a:pPr>
            <a:endParaRPr lang="hu-HU" sz="2800" dirty="0"/>
          </a:p>
          <a:p>
            <a:pPr lvl="5" algn="ctr">
              <a:buNone/>
            </a:pPr>
            <a:r>
              <a:rPr lang="hu-HU" sz="2800" dirty="0"/>
              <a:t>Ezt sem rántani, hanem türelemmel húzni</a:t>
            </a:r>
          </a:p>
        </p:txBody>
      </p:sp>
      <p:pic>
        <p:nvPicPr>
          <p:cNvPr id="103426" name="Picture 2" descr="http://physiomonkey.blogspirit.com/images/medium_dislocated_should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4149080"/>
            <a:ext cx="3238500" cy="240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71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effectLst/>
              </a:rPr>
              <a:t>Törés ellátása</a:t>
            </a:r>
            <a:endParaRPr lang="hu-HU" dirty="0">
              <a:effectLst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Törés biztos jelei</a:t>
            </a:r>
            <a:r>
              <a:rPr lang="hu-HU" dirty="0" smtClean="0"/>
              <a:t>: csontzene, kóros mozgathatóság, deformáció</a:t>
            </a:r>
          </a:p>
          <a:p>
            <a:r>
              <a:rPr lang="hu-HU" dirty="0" smtClean="0">
                <a:solidFill>
                  <a:srgbClr val="FF0000"/>
                </a:solidFill>
              </a:rPr>
              <a:t>Törés gyanújelei</a:t>
            </a:r>
            <a:r>
              <a:rPr lang="hu-HU" dirty="0" smtClean="0"/>
              <a:t>: fájdalom duzzanat, funkció kiesés</a:t>
            </a:r>
          </a:p>
          <a:p>
            <a:r>
              <a:rPr lang="hu-HU" dirty="0" smtClean="0">
                <a:solidFill>
                  <a:srgbClr val="FF0000"/>
                </a:solidFill>
              </a:rPr>
              <a:t>Teendő</a:t>
            </a:r>
            <a:r>
              <a:rPr lang="hu-HU" dirty="0" smtClean="0"/>
              <a:t>: nyugalomba helyezés, rögzítés, fájdalom csillapítása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137" y="3244850"/>
            <a:ext cx="5419725" cy="361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83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effectLst/>
              </a:rPr>
              <a:t>Rándulás</a:t>
            </a:r>
            <a:endParaRPr lang="hu-HU" dirty="0">
              <a:effectLst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Lágyrész sérülés, szalag és </a:t>
            </a:r>
            <a:r>
              <a:rPr lang="hu-HU" dirty="0" err="1" smtClean="0"/>
              <a:t>izületi</a:t>
            </a:r>
            <a:r>
              <a:rPr lang="hu-HU" dirty="0" smtClean="0"/>
              <a:t> tok sérülhetnek de nincs ficam</a:t>
            </a:r>
          </a:p>
          <a:p>
            <a:endParaRPr lang="hu-HU" dirty="0" smtClean="0"/>
          </a:p>
          <a:p>
            <a:pPr>
              <a:buNone/>
            </a:pPr>
            <a:r>
              <a:rPr lang="hu-HU" sz="4000" dirty="0"/>
              <a:t>Izomsérülés</a:t>
            </a:r>
          </a:p>
          <a:p>
            <a:pPr>
              <a:buNone/>
            </a:pPr>
            <a:endParaRPr lang="hu-HU" sz="4000" dirty="0"/>
          </a:p>
          <a:p>
            <a:r>
              <a:rPr lang="hu-HU" sz="3200" dirty="0"/>
              <a:t>Nyugalomba helyezni, jegelni, fáslival tehermentesíteni</a:t>
            </a:r>
          </a:p>
          <a:p>
            <a:r>
              <a:rPr lang="hu-HU" sz="3200" dirty="0" err="1"/>
              <a:t>Compartement</a:t>
            </a:r>
            <a:r>
              <a:rPr lang="hu-HU" sz="3200" dirty="0"/>
              <a:t> </a:t>
            </a:r>
            <a:r>
              <a:rPr lang="hu-HU" sz="3200" dirty="0" err="1"/>
              <a:t>syndroma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42398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hu-HU" sz="3400"/>
              <a:t>Helyszíni ellátás súlyos sérülésnél</a:t>
            </a:r>
            <a:br>
              <a:rPr lang="hu-HU" sz="3400"/>
            </a:br>
            <a:r>
              <a:rPr lang="hu-HU" sz="3400"/>
              <a:t>BTLS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hu-HU" smtClean="0"/>
              <a:t>Gyors tájékozódó vizsgálat</a:t>
            </a:r>
          </a:p>
          <a:p>
            <a:pPr eaLnBrk="1" hangingPunct="1"/>
            <a:r>
              <a:rPr lang="hu-HU" smtClean="0"/>
              <a:t>Életvszély elhárítása, resustitatio</a:t>
            </a:r>
          </a:p>
          <a:p>
            <a:pPr algn="ctr" eaLnBrk="1" hangingPunct="1">
              <a:buFont typeface="Wingdings" pitchFamily="2" charset="2"/>
              <a:buNone/>
            </a:pPr>
            <a:endParaRPr lang="hu-HU" smtClean="0"/>
          </a:p>
          <a:p>
            <a:pPr algn="ctr" eaLnBrk="1" hangingPunct="1">
              <a:buFont typeface="Wingdings" pitchFamily="2" charset="2"/>
              <a:buNone/>
            </a:pPr>
            <a:r>
              <a:rPr lang="hu-HU" smtClean="0"/>
              <a:t>vagy</a:t>
            </a:r>
          </a:p>
          <a:p>
            <a:pPr algn="ctr" eaLnBrk="1" hangingPunct="1">
              <a:buFont typeface="Wingdings" pitchFamily="2" charset="2"/>
              <a:buNone/>
            </a:pPr>
            <a:endParaRPr lang="hu-HU" smtClean="0"/>
          </a:p>
          <a:p>
            <a:pPr eaLnBrk="1" hangingPunct="1"/>
            <a:r>
              <a:rPr lang="hu-HU" smtClean="0"/>
              <a:t>Részletes vizsgálat, elsősegély</a:t>
            </a:r>
          </a:p>
          <a:p>
            <a:pPr eaLnBrk="1" hangingPunct="1"/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347651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91544" y="512064"/>
            <a:ext cx="7772400" cy="6345936"/>
          </a:xfrm>
        </p:spPr>
        <p:txBody>
          <a:bodyPr>
            <a:normAutofit/>
          </a:bodyPr>
          <a:lstStyle/>
          <a:p>
            <a:r>
              <a:rPr lang="hu-HU" dirty="0" smtClean="0">
                <a:effectLst/>
              </a:rPr>
              <a:t>Keringés, légzés ellenőrzése</a:t>
            </a:r>
            <a:br>
              <a:rPr lang="hu-HU" dirty="0" smtClean="0">
                <a:effectLst/>
              </a:rPr>
            </a:br>
            <a:r>
              <a:rPr lang="hu-HU" dirty="0" smtClean="0">
                <a:effectLst/>
              </a:rPr>
              <a:t/>
            </a:r>
            <a:br>
              <a:rPr lang="hu-HU" dirty="0" smtClean="0">
                <a:effectLst/>
              </a:rPr>
            </a:br>
            <a:r>
              <a:rPr lang="hu-HU" dirty="0" smtClean="0">
                <a:effectLst/>
              </a:rPr>
              <a:t/>
            </a:r>
            <a:br>
              <a:rPr lang="hu-HU" dirty="0" smtClean="0">
                <a:effectLst/>
              </a:rPr>
            </a:br>
            <a:r>
              <a:rPr lang="hu-HU" dirty="0" smtClean="0">
                <a:effectLst/>
              </a:rPr>
              <a:t/>
            </a:r>
            <a:br>
              <a:rPr lang="hu-HU" dirty="0" smtClean="0">
                <a:effectLst/>
              </a:rPr>
            </a:br>
            <a:r>
              <a:rPr lang="hu-HU" dirty="0" smtClean="0">
                <a:effectLst/>
              </a:rPr>
              <a:t/>
            </a:r>
            <a:br>
              <a:rPr lang="hu-HU" dirty="0" smtClean="0">
                <a:effectLst/>
              </a:rPr>
            </a:br>
            <a:r>
              <a:rPr lang="hu-HU" dirty="0" smtClean="0">
                <a:effectLst/>
              </a:rPr>
              <a:t/>
            </a:r>
            <a:br>
              <a:rPr lang="hu-HU" dirty="0" smtClean="0">
                <a:effectLst/>
              </a:rPr>
            </a:br>
            <a:r>
              <a:rPr lang="hu-HU" dirty="0" smtClean="0">
                <a:effectLst/>
              </a:rPr>
              <a:t/>
            </a:r>
            <a:br>
              <a:rPr lang="hu-HU" dirty="0" smtClean="0">
                <a:effectLst/>
              </a:rPr>
            </a:br>
            <a:r>
              <a:rPr lang="hu-HU" dirty="0" smtClean="0">
                <a:effectLst/>
              </a:rPr>
              <a:t/>
            </a:r>
            <a:br>
              <a:rPr lang="hu-HU" dirty="0" smtClean="0">
                <a:effectLst/>
              </a:rPr>
            </a:br>
            <a:r>
              <a:rPr lang="hu-HU" dirty="0" smtClean="0">
                <a:effectLst/>
              </a:rPr>
              <a:t/>
            </a:r>
            <a:br>
              <a:rPr lang="hu-HU" dirty="0" smtClean="0">
                <a:effectLst/>
              </a:rPr>
            </a:br>
            <a:r>
              <a:rPr lang="hu-HU" dirty="0" err="1" smtClean="0">
                <a:effectLst/>
              </a:rPr>
              <a:t>Reanimatio</a:t>
            </a:r>
            <a:r>
              <a:rPr lang="hu-HU" dirty="0" smtClean="0">
                <a:solidFill>
                  <a:srgbClr val="92D050"/>
                </a:solidFill>
                <a:effectLst/>
              </a:rPr>
              <a:t>    </a:t>
            </a:r>
            <a:r>
              <a:rPr lang="hu-HU" dirty="0" smtClean="0">
                <a:effectLst/>
              </a:rPr>
              <a:t>A B C</a:t>
            </a:r>
            <a:endParaRPr lang="hu-HU" dirty="0">
              <a:effectLst/>
            </a:endParaRPr>
          </a:p>
        </p:txBody>
      </p:sp>
      <p:pic>
        <p:nvPicPr>
          <p:cNvPr id="4098" name="Picture 2" descr="http://t1.gstatic.com/images?q=tbn:ANd9GcS6OMEsV4gCqcKJgHmPUNGRIyNtra1fPRMNhO5azGvz2QX9jinap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5760" y="1988841"/>
            <a:ext cx="5202322" cy="34682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071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mtClean="0"/>
              <a:t>Eszméletlen súlyos sérült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hu-HU" dirty="0" smtClean="0">
                <a:solidFill>
                  <a:srgbClr val="FF0000"/>
                </a:solidFill>
              </a:rPr>
              <a:t>ABC</a:t>
            </a:r>
          </a:p>
          <a:p>
            <a:pPr eaLnBrk="1" hangingPunct="1">
              <a:lnSpc>
                <a:spcPct val="90000"/>
              </a:lnSpc>
            </a:pPr>
            <a:endParaRPr lang="hu-HU" dirty="0" smtClean="0"/>
          </a:p>
          <a:p>
            <a:pPr eaLnBrk="1" hangingPunct="1">
              <a:lnSpc>
                <a:spcPct val="90000"/>
              </a:lnSpc>
            </a:pPr>
            <a:r>
              <a:rPr lang="hu-HU" dirty="0" smtClean="0"/>
              <a:t>A-Airways</a:t>
            </a:r>
          </a:p>
          <a:p>
            <a:pPr eaLnBrk="1" hangingPunct="1">
              <a:lnSpc>
                <a:spcPct val="90000"/>
              </a:lnSpc>
            </a:pPr>
            <a:endParaRPr lang="hu-HU" dirty="0" smtClean="0"/>
          </a:p>
          <a:p>
            <a:pPr eaLnBrk="1" hangingPunct="1">
              <a:lnSpc>
                <a:spcPct val="90000"/>
              </a:lnSpc>
            </a:pPr>
            <a:r>
              <a:rPr lang="hu-HU" dirty="0" smtClean="0"/>
              <a:t>B-</a:t>
            </a:r>
            <a:r>
              <a:rPr lang="hu-HU" dirty="0" err="1" smtClean="0"/>
              <a:t>Breathing</a:t>
            </a:r>
            <a:r>
              <a:rPr lang="hu-HU" dirty="0" smtClean="0"/>
              <a:t> 15/min</a:t>
            </a:r>
          </a:p>
          <a:p>
            <a:pPr eaLnBrk="1" hangingPunct="1">
              <a:lnSpc>
                <a:spcPct val="90000"/>
              </a:lnSpc>
            </a:pPr>
            <a:endParaRPr lang="hu-HU" dirty="0" smtClean="0"/>
          </a:p>
          <a:p>
            <a:pPr eaLnBrk="1" hangingPunct="1">
              <a:lnSpc>
                <a:spcPct val="90000"/>
              </a:lnSpc>
            </a:pPr>
            <a:r>
              <a:rPr lang="hu-HU" dirty="0" smtClean="0"/>
              <a:t>C-</a:t>
            </a:r>
            <a:r>
              <a:rPr lang="hu-HU" dirty="0" err="1" smtClean="0"/>
              <a:t>cardiopulmonal</a:t>
            </a:r>
            <a:r>
              <a:rPr lang="hu-HU" dirty="0" smtClean="0"/>
              <a:t> </a:t>
            </a:r>
            <a:r>
              <a:rPr lang="hu-HU" dirty="0" err="1" smtClean="0"/>
              <a:t>resustitation</a:t>
            </a:r>
            <a:r>
              <a:rPr lang="hu-HU" dirty="0" smtClean="0"/>
              <a:t> 						80/min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1258" y="1252537"/>
            <a:ext cx="6485467" cy="3648075"/>
          </a:xfrm>
          <a:prstGeom prst="rect">
            <a:avLst/>
          </a:prstGeom>
        </p:spPr>
      </p:pic>
      <p:pic>
        <p:nvPicPr>
          <p:cNvPr id="6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65925" y="59332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62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effectLst/>
              </a:rPr>
              <a:t>Eszméletlen beteg</a:t>
            </a:r>
            <a:endParaRPr lang="hu-HU" dirty="0">
              <a:effectLst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b="1" dirty="0" smtClean="0"/>
              <a:t> </a:t>
            </a:r>
            <a:r>
              <a:rPr lang="hu-HU" dirty="0" smtClean="0"/>
              <a:t>Ha nincs eszméleténél a beteg  helyezd </a:t>
            </a:r>
            <a:r>
              <a:rPr lang="hu-HU" i="1" dirty="0" smtClean="0">
                <a:solidFill>
                  <a:srgbClr val="FF0000"/>
                </a:solidFill>
              </a:rPr>
              <a:t>stabil oldalfekvésbe</a:t>
            </a:r>
            <a:r>
              <a:rPr lang="hu-HU" dirty="0" smtClean="0">
                <a:solidFill>
                  <a:srgbClr val="FF0000"/>
                </a:solidFill>
              </a:rPr>
              <a:t>!</a:t>
            </a:r>
          </a:p>
          <a:p>
            <a:pPr>
              <a:buNone/>
            </a:pPr>
            <a:endParaRPr lang="hu-HU" dirty="0" smtClean="0"/>
          </a:p>
          <a:p>
            <a:r>
              <a:rPr lang="hu-HU" dirty="0" smtClean="0"/>
              <a:t> Nem lehet így lefektetni, ha: </a:t>
            </a:r>
            <a:br>
              <a:rPr lang="hu-HU" dirty="0" smtClean="0"/>
            </a:br>
            <a:r>
              <a:rPr lang="hu-HU" dirty="0" smtClean="0"/>
              <a:t>        - koponyaalapi törése van </a:t>
            </a:r>
            <a:br>
              <a:rPr lang="hu-HU" dirty="0" smtClean="0"/>
            </a:br>
            <a:r>
              <a:rPr lang="hu-HU" dirty="0" smtClean="0"/>
              <a:t>        - gerinctörése van </a:t>
            </a:r>
            <a:br>
              <a:rPr lang="hu-HU" dirty="0" smtClean="0"/>
            </a:br>
            <a:r>
              <a:rPr lang="hu-HU" b="1" dirty="0" smtClean="0"/>
              <a:t>    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b="1" dirty="0" smtClean="0"/>
              <a:t>  </a:t>
            </a:r>
            <a:endParaRPr lang="hu-HU" dirty="0" smtClean="0"/>
          </a:p>
          <a:p>
            <a:pPr>
              <a:buNone/>
            </a:pPr>
            <a:endParaRPr lang="hu-HU" dirty="0"/>
          </a:p>
        </p:txBody>
      </p:sp>
      <p:pic>
        <p:nvPicPr>
          <p:cNvPr id="5122" name="Picture 2" descr="http://upload.wikimedia.org/wikipedia/commons/thumb/3/34/Recovery_position.jpg/300px-Recovery_posi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6041" y="5013177"/>
            <a:ext cx="3701343" cy="15792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762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effectLst/>
              </a:rPr>
              <a:t>Gerincsérült, fejsérült</a:t>
            </a:r>
            <a:endParaRPr lang="hu-HU" dirty="0">
              <a:effectLst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Nem mozgatni, ha muszáj, tálcafogással</a:t>
            </a:r>
            <a:endParaRPr lang="hu-HU" dirty="0"/>
          </a:p>
        </p:txBody>
      </p:sp>
      <p:pic>
        <p:nvPicPr>
          <p:cNvPr id="3076" name="Picture 4" descr="http://m.blog.hu/el/elsosegely/image/gerinc_talc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9616" y="2213506"/>
            <a:ext cx="4536504" cy="4218950"/>
          </a:xfrm>
          <a:prstGeom prst="rect">
            <a:avLst/>
          </a:prstGeom>
          <a:noFill/>
        </p:spPr>
      </p:pic>
      <p:pic>
        <p:nvPicPr>
          <p:cNvPr id="107522" name="Picture 2" descr="http://orthoinfo.aaos.org/figures/A00368F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4" y="2646581"/>
            <a:ext cx="1905000" cy="33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9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effectLst/>
              </a:rPr>
              <a:t>Gerincsérült, fejsérült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 err="1" smtClean="0"/>
              <a:t>Commotio</a:t>
            </a:r>
            <a:r>
              <a:rPr lang="hu-HU" dirty="0" smtClean="0"/>
              <a:t> tünetei:</a:t>
            </a:r>
          </a:p>
          <a:p>
            <a:endParaRPr lang="hu-HU" dirty="0" smtClean="0"/>
          </a:p>
          <a:p>
            <a:r>
              <a:rPr lang="hu-HU" dirty="0" smtClean="0"/>
              <a:t>Pillanatnyi eszméletvesztés</a:t>
            </a:r>
          </a:p>
          <a:p>
            <a:r>
              <a:rPr lang="hu-HU" dirty="0" smtClean="0"/>
              <a:t>Hányinger </a:t>
            </a:r>
          </a:p>
          <a:p>
            <a:r>
              <a:rPr lang="hu-HU" dirty="0" smtClean="0"/>
              <a:t>Fejfájás</a:t>
            </a:r>
          </a:p>
          <a:p>
            <a:r>
              <a:rPr lang="hu-HU" dirty="0" smtClean="0"/>
              <a:t>Emlékezetkiesés</a:t>
            </a:r>
          </a:p>
          <a:p>
            <a:endParaRPr lang="hu-HU" dirty="0" smtClean="0"/>
          </a:p>
          <a:p>
            <a:r>
              <a:rPr lang="hu-HU" dirty="0" smtClean="0"/>
              <a:t>Intézeti megfigyelést igényel!!!</a:t>
            </a:r>
            <a:endParaRPr lang="hu-HU" dirty="0"/>
          </a:p>
        </p:txBody>
      </p:sp>
      <p:pic>
        <p:nvPicPr>
          <p:cNvPr id="1026" name="Picture 2" descr="https://encrypted-tbn0.gstatic.com/images?q=tbn:ANd9GcTCTbe2970-1JZypSJGffHYCACgYscZ1i-_7Wf4vNXxleAB1v-Z-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2924944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53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919536" y="764705"/>
            <a:ext cx="8280920" cy="6109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</a:pPr>
            <a:r>
              <a:rPr lang="hu-HU" sz="2000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 (2010), </a:t>
            </a:r>
            <a:r>
              <a:rPr lang="hu-HU" sz="2000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Global </a:t>
            </a:r>
            <a:r>
              <a:rPr lang="hu-HU" sz="2000" dirty="0" err="1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recommendations</a:t>
            </a:r>
            <a:r>
              <a:rPr lang="hu-HU" sz="2000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hu-HU" sz="2000" dirty="0" err="1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on</a:t>
            </a:r>
            <a:r>
              <a:rPr lang="hu-HU" sz="2000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hu-HU" sz="2000" dirty="0" err="1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Physical</a:t>
            </a:r>
            <a:r>
              <a:rPr lang="hu-HU" sz="2000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hu-HU" sz="2000" dirty="0" err="1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Activity</a:t>
            </a:r>
            <a:r>
              <a:rPr lang="hu-HU" sz="2000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hu-HU" sz="2000" dirty="0" err="1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for</a:t>
            </a:r>
            <a:r>
              <a:rPr lang="hu-HU" sz="2000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 Health</a:t>
            </a:r>
            <a:r>
              <a:rPr lang="hu-HU" sz="2000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sz="2000" dirty="0" err="1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Geneva</a:t>
            </a:r>
            <a:r>
              <a:rPr lang="hu-HU" sz="2000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sz="2000" dirty="0" err="1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Switzerland</a:t>
            </a:r>
            <a:r>
              <a:rPr lang="hu-HU" sz="2000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br>
              <a:rPr lang="hu-HU" sz="2000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u-HU" sz="2000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 (2009), </a:t>
            </a:r>
            <a:r>
              <a:rPr lang="hu-HU" sz="2000" dirty="0" err="1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Interventions</a:t>
            </a:r>
            <a:r>
              <a:rPr lang="hu-HU" sz="2000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 </a:t>
            </a:r>
            <a:r>
              <a:rPr lang="hu-HU" sz="2000" dirty="0" err="1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on</a:t>
            </a:r>
            <a:r>
              <a:rPr lang="hu-HU" sz="2000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 </a:t>
            </a:r>
            <a:r>
              <a:rPr lang="hu-HU" sz="2000" dirty="0" err="1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Diet</a:t>
            </a:r>
            <a:r>
              <a:rPr lang="hu-HU" sz="2000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 and </a:t>
            </a:r>
            <a:r>
              <a:rPr lang="hu-HU" sz="2000" dirty="0" err="1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Physical</a:t>
            </a:r>
            <a:r>
              <a:rPr lang="hu-HU" sz="2000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 </a:t>
            </a:r>
            <a:r>
              <a:rPr lang="hu-HU" sz="2000" dirty="0" err="1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Activity</a:t>
            </a:r>
            <a:r>
              <a:rPr lang="hu-HU" sz="2000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: </a:t>
            </a:r>
            <a:r>
              <a:rPr lang="hu-HU" sz="2000" dirty="0" err="1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What</a:t>
            </a:r>
            <a:r>
              <a:rPr lang="hu-HU" sz="2000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 Works</a:t>
            </a:r>
            <a:r>
              <a:rPr lang="hu-HU" sz="2000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sz="2000" dirty="0" err="1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Geneva</a:t>
            </a:r>
            <a:r>
              <a:rPr lang="hu-HU" sz="2000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sz="2000" dirty="0" err="1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Switzerland</a:t>
            </a:r>
            <a:r>
              <a:rPr lang="hu-HU" sz="2000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hu-HU" sz="2000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u-HU" sz="2000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 (2008), </a:t>
            </a:r>
            <a:r>
              <a:rPr lang="hu-HU" sz="2000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A </a:t>
            </a:r>
            <a:r>
              <a:rPr lang="hu-HU" sz="2000" dirty="0" err="1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framework</a:t>
            </a:r>
            <a:r>
              <a:rPr lang="hu-HU" sz="2000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hu-HU" sz="2000" dirty="0" err="1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to</a:t>
            </a:r>
            <a:r>
              <a:rPr lang="hu-HU" sz="2000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 monitor and </a:t>
            </a:r>
            <a:r>
              <a:rPr lang="hu-HU" sz="2000" dirty="0" err="1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evaluate</a:t>
            </a:r>
            <a:r>
              <a:rPr lang="hu-HU" sz="2000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hu-HU" sz="2000" dirty="0" err="1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implementation</a:t>
            </a:r>
            <a:r>
              <a:rPr lang="hu-HU" sz="2000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 of </a:t>
            </a:r>
            <a:r>
              <a:rPr lang="hu-HU" sz="2000" dirty="0" err="1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the</a:t>
            </a:r>
            <a:r>
              <a:rPr lang="hu-HU" sz="2000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 Global </a:t>
            </a:r>
            <a:r>
              <a:rPr lang="hu-HU" sz="2000" dirty="0" err="1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Strategy</a:t>
            </a:r>
            <a:r>
              <a:rPr lang="hu-HU" sz="2000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hu-HU" sz="2000" dirty="0" err="1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on</a:t>
            </a:r>
            <a:r>
              <a:rPr lang="hu-HU" sz="2000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hu-HU" sz="2000" dirty="0" err="1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Diet</a:t>
            </a:r>
            <a:r>
              <a:rPr lang="hu-HU" sz="2000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, </a:t>
            </a:r>
            <a:r>
              <a:rPr lang="hu-HU" sz="2000" dirty="0" err="1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Physical</a:t>
            </a:r>
            <a:r>
              <a:rPr lang="hu-HU" sz="2000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hu-HU" sz="2000" dirty="0" err="1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Activity</a:t>
            </a:r>
            <a:r>
              <a:rPr lang="hu-HU" sz="2000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 and Health</a:t>
            </a:r>
            <a:r>
              <a:rPr lang="hu-HU" sz="2000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sz="2000" dirty="0" err="1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Geneva</a:t>
            </a:r>
            <a:r>
              <a:rPr lang="hu-HU" sz="2000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sz="2000" dirty="0" err="1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Switzerland</a:t>
            </a:r>
            <a:r>
              <a:rPr lang="hu-HU" sz="2000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hu-H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</a:pPr>
            <a:r>
              <a:rPr lang="hu-HU" sz="2000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WHO/World </a:t>
            </a:r>
            <a:r>
              <a:rPr lang="hu-HU" sz="2000" dirty="0" err="1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Economic</a:t>
            </a:r>
            <a:r>
              <a:rPr lang="hu-HU" sz="2000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Forum (2008), </a:t>
            </a:r>
            <a:r>
              <a:rPr lang="hu-HU" sz="2000" dirty="0" err="1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Preventing</a:t>
            </a:r>
            <a:r>
              <a:rPr lang="hu-HU" sz="2000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Non </a:t>
            </a:r>
            <a:r>
              <a:rPr lang="hu-HU" sz="2000" dirty="0" err="1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communicable</a:t>
            </a:r>
            <a:r>
              <a:rPr lang="hu-HU" sz="2000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Diseases</a:t>
            </a:r>
            <a:r>
              <a:rPr lang="hu-HU" sz="2000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 in </a:t>
            </a:r>
            <a:r>
              <a:rPr lang="hu-HU" sz="2000" dirty="0" err="1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the</a:t>
            </a:r>
            <a:r>
              <a:rPr lang="hu-HU" sz="2000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 </a:t>
            </a:r>
            <a:r>
              <a:rPr lang="hu-HU" sz="2000" dirty="0" err="1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Workplace</a:t>
            </a:r>
            <a:r>
              <a:rPr lang="hu-HU" sz="2000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 </a:t>
            </a:r>
            <a:r>
              <a:rPr lang="hu-HU" sz="2000" dirty="0" err="1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through</a:t>
            </a:r>
            <a:r>
              <a:rPr lang="hu-HU" sz="2000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 </a:t>
            </a:r>
            <a:r>
              <a:rPr lang="hu-HU" sz="2000" dirty="0" err="1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Diet</a:t>
            </a:r>
            <a:r>
              <a:rPr lang="hu-HU" sz="2000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 and </a:t>
            </a:r>
            <a:r>
              <a:rPr lang="hu-HU" sz="2000" dirty="0" err="1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Physical</a:t>
            </a:r>
            <a:r>
              <a:rPr lang="hu-HU" sz="2000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 </a:t>
            </a:r>
            <a:r>
              <a:rPr lang="hu-HU" sz="2000" dirty="0" err="1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Activity</a:t>
            </a:r>
            <a:r>
              <a:rPr lang="hu-HU" sz="2000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:  WHO/World </a:t>
            </a:r>
            <a:r>
              <a:rPr lang="hu-HU" sz="2000" dirty="0" err="1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Economic</a:t>
            </a:r>
            <a:r>
              <a:rPr lang="hu-HU" sz="2000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 Forum </a:t>
            </a:r>
            <a:r>
              <a:rPr lang="hu-HU" sz="2000" dirty="0" err="1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Report</a:t>
            </a:r>
            <a:r>
              <a:rPr lang="hu-HU" sz="2000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 of a </a:t>
            </a:r>
            <a:r>
              <a:rPr lang="hu-HU" sz="2000" dirty="0" err="1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Joint</a:t>
            </a:r>
            <a:r>
              <a:rPr lang="hu-HU" sz="2000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 </a:t>
            </a:r>
            <a:r>
              <a:rPr lang="hu-HU" sz="2000" dirty="0" err="1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Event</a:t>
            </a:r>
            <a:r>
              <a:rPr lang="hu-HU" sz="2000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sz="2000" dirty="0" err="1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Geneva</a:t>
            </a:r>
            <a:r>
              <a:rPr lang="hu-HU" sz="2000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hu-HU" sz="2000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u-HU" sz="2000" dirty="0" err="1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Sports</a:t>
            </a:r>
            <a:r>
              <a:rPr lang="hu-HU" sz="2000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 Club </a:t>
            </a:r>
            <a:r>
              <a:rPr lang="hu-HU" sz="2000" dirty="0" err="1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for</a:t>
            </a:r>
            <a:r>
              <a:rPr lang="hu-HU" sz="2000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 Health – </a:t>
            </a:r>
            <a:r>
              <a:rPr lang="hu-HU" sz="2000" dirty="0" err="1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Guidelines</a:t>
            </a:r>
            <a:r>
              <a:rPr lang="hu-HU" sz="2000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 </a:t>
            </a:r>
            <a:r>
              <a:rPr lang="hu-HU" sz="2000" dirty="0" err="1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for</a:t>
            </a:r>
            <a:r>
              <a:rPr lang="hu-HU" sz="2000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 </a:t>
            </a:r>
            <a:r>
              <a:rPr lang="hu-HU" sz="2000" dirty="0" err="1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health-oriented</a:t>
            </a:r>
            <a:r>
              <a:rPr lang="hu-HU" sz="2000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 </a:t>
            </a:r>
            <a:r>
              <a:rPr lang="hu-HU" sz="2000" dirty="0" err="1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sportsactivities</a:t>
            </a:r>
            <a:r>
              <a:rPr lang="hu-HU" sz="2000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 in a club </a:t>
            </a:r>
            <a:r>
              <a:rPr lang="hu-HU" sz="2000" dirty="0" err="1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setting</a:t>
            </a:r>
            <a:r>
              <a:rPr lang="hu-HU" sz="2000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Finnish</a:t>
            </a:r>
            <a:r>
              <a:rPr lang="hu-HU" sz="2000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Sport </a:t>
            </a:r>
            <a:r>
              <a:rPr lang="hu-HU" sz="2000" dirty="0" err="1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hu-HU" sz="2000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</a:t>
            </a:r>
            <a:r>
              <a:rPr lang="hu-HU" sz="2000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Association</a:t>
            </a:r>
            <a:r>
              <a:rPr lang="hu-HU" sz="2000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2011</a:t>
            </a:r>
          </a:p>
          <a:p>
            <a:pPr marL="457200" algn="just">
              <a:lnSpc>
                <a:spcPct val="115000"/>
              </a:lnSpc>
            </a:pPr>
            <a:endParaRPr lang="hu-HU" sz="2000" dirty="0">
              <a:solidFill>
                <a:srgbClr val="E36C0A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algn="just">
              <a:lnSpc>
                <a:spcPct val="115000"/>
              </a:lnSpc>
            </a:pPr>
            <a:r>
              <a:rPr lang="hu-HU" sz="2000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Magyar Rektori Konferencia (MRK) és a Magyar Egyetemi-Főiskolai Sportszövetség …</a:t>
            </a:r>
            <a:endParaRPr lang="hu-HU" sz="2000" dirty="0">
              <a:solidFill>
                <a:srgbClr val="E36C0A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algn="just">
              <a:lnSpc>
                <a:spcPct val="115000"/>
              </a:lnSpc>
            </a:pPr>
            <a:r>
              <a:rPr lang="hu-HU" sz="2000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…a felsőoktatási hallgatók 50%-a mozogjon </a:t>
            </a:r>
            <a:r>
              <a:rPr lang="hu-HU" sz="2000" dirty="0" err="1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életvitelszerűen</a:t>
            </a:r>
            <a:r>
              <a:rPr lang="hu-HU" sz="2000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WHO által előírt minimális mértékben, azaz hetente legalább 150 percet.</a:t>
            </a:r>
            <a:endParaRPr lang="hu-H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81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Text Box 5"/>
          <p:cNvSpPr txBox="1">
            <a:spLocks noChangeArrowheads="1"/>
          </p:cNvSpPr>
          <p:nvPr/>
        </p:nvSpPr>
        <p:spPr bwMode="auto">
          <a:xfrm>
            <a:off x="2208213" y="549275"/>
            <a:ext cx="7848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4400"/>
              <a:t>Köszönöm a figyelmet!</a:t>
            </a:r>
          </a:p>
        </p:txBody>
      </p:sp>
      <p:pic>
        <p:nvPicPr>
          <p:cNvPr id="2050" name="Picture 2" descr="http://stat.mobli.com/media_stills/media_90713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" t="17561" r="2411" b="12416"/>
          <a:stretch/>
        </p:blipFill>
        <p:spPr bwMode="auto">
          <a:xfrm>
            <a:off x="570248" y="1498361"/>
            <a:ext cx="5079910" cy="376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3.pictures.zimbio.com/gi/Olympics+Day+2+Beach+Volleyball+AZFc-A0A6Qy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93" y="2483692"/>
            <a:ext cx="5120257" cy="430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63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02" name="Line 26"/>
          <p:cNvSpPr>
            <a:spLocks noChangeShapeType="1"/>
          </p:cNvSpPr>
          <p:nvPr/>
        </p:nvSpPr>
        <p:spPr bwMode="auto">
          <a:xfrm flipV="1">
            <a:off x="5833535" y="3900313"/>
            <a:ext cx="15523" cy="1459089"/>
          </a:xfrm>
          <a:prstGeom prst="line">
            <a:avLst/>
          </a:prstGeom>
          <a:noFill/>
          <a:ln w="127000">
            <a:solidFill>
              <a:srgbClr val="FFCC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 sz="1600"/>
          </a:p>
        </p:txBody>
      </p:sp>
      <p:sp>
        <p:nvSpPr>
          <p:cNvPr id="101396" name="Line 20"/>
          <p:cNvSpPr>
            <a:spLocks noChangeShapeType="1"/>
          </p:cNvSpPr>
          <p:nvPr/>
        </p:nvSpPr>
        <p:spPr bwMode="auto">
          <a:xfrm flipV="1">
            <a:off x="3564468" y="3496735"/>
            <a:ext cx="1014589" cy="8467"/>
          </a:xfrm>
          <a:prstGeom prst="line">
            <a:avLst/>
          </a:prstGeom>
          <a:noFill/>
          <a:ln w="127000">
            <a:solidFill>
              <a:srgbClr val="33CCCC"/>
            </a:solidFill>
            <a:prstDash val="sysDot"/>
            <a:round/>
            <a:headEnd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 sz="1600"/>
          </a:p>
        </p:txBody>
      </p:sp>
      <p:sp>
        <p:nvSpPr>
          <p:cNvPr id="101395" name="Line 19"/>
          <p:cNvSpPr>
            <a:spLocks noChangeShapeType="1"/>
          </p:cNvSpPr>
          <p:nvPr/>
        </p:nvSpPr>
        <p:spPr bwMode="auto">
          <a:xfrm flipV="1">
            <a:off x="3852335" y="3853745"/>
            <a:ext cx="1075267" cy="1265766"/>
          </a:xfrm>
          <a:prstGeom prst="line">
            <a:avLst/>
          </a:prstGeom>
          <a:noFill/>
          <a:ln w="127000">
            <a:solidFill>
              <a:srgbClr val="33CCCC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 sz="1600"/>
          </a:p>
        </p:txBody>
      </p:sp>
      <p:sp>
        <p:nvSpPr>
          <p:cNvPr id="101394" name="Line 18"/>
          <p:cNvSpPr>
            <a:spLocks noChangeShapeType="1"/>
          </p:cNvSpPr>
          <p:nvPr/>
        </p:nvSpPr>
        <p:spPr bwMode="auto">
          <a:xfrm>
            <a:off x="4085167" y="2112435"/>
            <a:ext cx="812800" cy="465667"/>
          </a:xfrm>
          <a:prstGeom prst="line">
            <a:avLst/>
          </a:prstGeom>
          <a:noFill/>
          <a:ln w="127000">
            <a:solidFill>
              <a:srgbClr val="33CCCC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 sz="1600"/>
          </a:p>
        </p:txBody>
      </p:sp>
      <p:sp>
        <p:nvSpPr>
          <p:cNvPr id="101381" name="Text Box 5"/>
          <p:cNvSpPr txBox="1">
            <a:spLocks noChangeArrowheads="1"/>
          </p:cNvSpPr>
          <p:nvPr/>
        </p:nvSpPr>
        <p:spPr bwMode="auto">
          <a:xfrm>
            <a:off x="1763890" y="1849969"/>
            <a:ext cx="2427111" cy="748859"/>
          </a:xfrm>
          <a:prstGeom prst="rect">
            <a:avLst/>
          </a:prstGeom>
          <a:solidFill>
            <a:srgbClr val="009999"/>
          </a:solidFill>
          <a:ln w="9525">
            <a:solidFill>
              <a:srgbClr val="00FF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4625" indent="-1746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1422">
                <a:solidFill>
                  <a:schemeClr val="bg1"/>
                </a:solidFill>
              </a:rPr>
              <a:t>Elméleti medicina</a:t>
            </a:r>
          </a:p>
          <a:p>
            <a:pPr>
              <a:buFontTx/>
              <a:buChar char="•"/>
            </a:pPr>
            <a:r>
              <a:rPr lang="hu-HU" altLang="hu-HU" sz="1422">
                <a:solidFill>
                  <a:schemeClr val="bg1"/>
                </a:solidFill>
              </a:rPr>
              <a:t>élettan</a:t>
            </a:r>
          </a:p>
          <a:p>
            <a:pPr>
              <a:buFontTx/>
              <a:buChar char="•"/>
            </a:pPr>
            <a:r>
              <a:rPr lang="hu-HU" altLang="hu-HU" sz="1422">
                <a:solidFill>
                  <a:schemeClr val="bg1"/>
                </a:solidFill>
              </a:rPr>
              <a:t>epidemiológia</a:t>
            </a:r>
          </a:p>
        </p:txBody>
      </p:sp>
      <p:sp>
        <p:nvSpPr>
          <p:cNvPr id="101382" name="Text Box 6"/>
          <p:cNvSpPr txBox="1">
            <a:spLocks noChangeArrowheads="1"/>
          </p:cNvSpPr>
          <p:nvPr/>
        </p:nvSpPr>
        <p:spPr bwMode="auto">
          <a:xfrm>
            <a:off x="1763889" y="3194757"/>
            <a:ext cx="1797756" cy="748859"/>
          </a:xfrm>
          <a:prstGeom prst="rect">
            <a:avLst/>
          </a:prstGeom>
          <a:solidFill>
            <a:srgbClr val="009999"/>
          </a:solidFill>
          <a:ln w="9525">
            <a:solidFill>
              <a:srgbClr val="00FF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4625" indent="-1746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r>
              <a:rPr lang="hu-HU" altLang="hu-HU" sz="1422">
                <a:solidFill>
                  <a:schemeClr val="bg1"/>
                </a:solidFill>
              </a:rPr>
              <a:t>Edzéselmélet</a:t>
            </a:r>
          </a:p>
          <a:p>
            <a:pPr>
              <a:buFontTx/>
              <a:buChar char="•"/>
            </a:pPr>
            <a:r>
              <a:rPr lang="hu-HU" altLang="hu-HU" sz="1422">
                <a:solidFill>
                  <a:schemeClr val="bg1"/>
                </a:solidFill>
              </a:rPr>
              <a:t>Biomechanika</a:t>
            </a:r>
          </a:p>
          <a:p>
            <a:pPr>
              <a:buFontTx/>
              <a:buChar char="•"/>
            </a:pPr>
            <a:r>
              <a:rPr lang="hu-HU" altLang="hu-HU" sz="1422">
                <a:solidFill>
                  <a:schemeClr val="bg1"/>
                </a:solidFill>
              </a:rPr>
              <a:t>Dietetika</a:t>
            </a:r>
          </a:p>
        </p:txBody>
      </p:sp>
      <p:sp>
        <p:nvSpPr>
          <p:cNvPr id="101383" name="Text Box 7"/>
          <p:cNvSpPr txBox="1">
            <a:spLocks noChangeArrowheads="1"/>
          </p:cNvSpPr>
          <p:nvPr/>
        </p:nvSpPr>
        <p:spPr bwMode="auto">
          <a:xfrm>
            <a:off x="1763889" y="4538135"/>
            <a:ext cx="2454518" cy="967701"/>
          </a:xfrm>
          <a:prstGeom prst="rect">
            <a:avLst/>
          </a:prstGeom>
          <a:solidFill>
            <a:srgbClr val="009999"/>
          </a:solidFill>
          <a:ln w="9525">
            <a:solidFill>
              <a:srgbClr val="00FF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174625" indent="-1746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1422">
                <a:solidFill>
                  <a:schemeClr val="bg1"/>
                </a:solidFill>
              </a:rPr>
              <a:t>Klinikai medicina</a:t>
            </a:r>
          </a:p>
          <a:p>
            <a:pPr>
              <a:buFontTx/>
              <a:buChar char="•"/>
            </a:pPr>
            <a:r>
              <a:rPr lang="hu-HU" altLang="hu-HU" sz="1422">
                <a:solidFill>
                  <a:schemeClr val="bg1"/>
                </a:solidFill>
              </a:rPr>
              <a:t>belgyógyászat/kardiológia</a:t>
            </a:r>
          </a:p>
          <a:p>
            <a:pPr>
              <a:buFontTx/>
              <a:buChar char="•"/>
            </a:pPr>
            <a:r>
              <a:rPr lang="hu-HU" altLang="hu-HU" sz="1422">
                <a:solidFill>
                  <a:schemeClr val="bg1"/>
                </a:solidFill>
              </a:rPr>
              <a:t>ortopédia</a:t>
            </a:r>
          </a:p>
          <a:p>
            <a:pPr>
              <a:buFontTx/>
              <a:buChar char="•"/>
            </a:pPr>
            <a:r>
              <a:rPr lang="hu-HU" altLang="hu-HU" sz="1422">
                <a:solidFill>
                  <a:schemeClr val="bg1"/>
                </a:solidFill>
              </a:rPr>
              <a:t>pszichológia</a:t>
            </a:r>
          </a:p>
        </p:txBody>
      </p:sp>
      <p:grpSp>
        <p:nvGrpSpPr>
          <p:cNvPr id="101401" name="Group 25"/>
          <p:cNvGrpSpPr>
            <a:grpSpLocks/>
          </p:cNvGrpSpPr>
          <p:nvPr/>
        </p:nvGrpSpPr>
        <p:grpSpPr bwMode="auto">
          <a:xfrm>
            <a:off x="4600224" y="4533902"/>
            <a:ext cx="2429933" cy="1693333"/>
            <a:chOff x="2180" y="2852"/>
            <a:chExt cx="1722" cy="1200"/>
          </a:xfrm>
        </p:grpSpPr>
        <p:sp>
          <p:nvSpPr>
            <p:cNvPr id="101389" name="Oval 13"/>
            <p:cNvSpPr>
              <a:spLocks noChangeArrowheads="1"/>
            </p:cNvSpPr>
            <p:nvPr/>
          </p:nvSpPr>
          <p:spPr bwMode="auto">
            <a:xfrm>
              <a:off x="2180" y="2852"/>
              <a:ext cx="1722" cy="1200"/>
            </a:xfrm>
            <a:prstGeom prst="ellipse">
              <a:avLst/>
            </a:prstGeom>
            <a:solidFill>
              <a:srgbClr val="CC9900"/>
            </a:solidFill>
            <a:ln w="9525">
              <a:solidFill>
                <a:srgbClr val="FFFF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 sz="1600"/>
            </a:p>
          </p:txBody>
        </p:sp>
        <p:sp>
          <p:nvSpPr>
            <p:cNvPr id="101384" name="Text Box 8"/>
            <p:cNvSpPr txBox="1">
              <a:spLocks noChangeArrowheads="1"/>
            </p:cNvSpPr>
            <p:nvPr/>
          </p:nvSpPr>
          <p:spPr bwMode="auto">
            <a:xfrm>
              <a:off x="2228" y="2962"/>
              <a:ext cx="1625" cy="9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174625" indent="-1746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hu-HU" altLang="hu-HU" sz="1422">
                  <a:solidFill>
                    <a:schemeClr val="bg1"/>
                  </a:solidFill>
                </a:rPr>
                <a:t>ÉLSPORTOLÓ</a:t>
              </a:r>
            </a:p>
            <a:p>
              <a:pPr algn="ctr"/>
              <a:r>
                <a:rPr lang="hu-HU" altLang="hu-HU" sz="1422">
                  <a:solidFill>
                    <a:schemeClr val="bg1"/>
                  </a:solidFill>
                </a:rPr>
                <a:t>SPORTOLÓ</a:t>
              </a:r>
            </a:p>
            <a:p>
              <a:pPr algn="ctr"/>
              <a:r>
                <a:rPr lang="hu-HU" altLang="hu-HU" sz="1422">
                  <a:solidFill>
                    <a:schemeClr val="bg1"/>
                  </a:solidFill>
                </a:rPr>
                <a:t>SZABADIDŐ SPORTOLÓ</a:t>
              </a:r>
            </a:p>
            <a:p>
              <a:pPr algn="ctr"/>
              <a:r>
                <a:rPr lang="hu-HU" altLang="hu-HU" sz="1422">
                  <a:solidFill>
                    <a:schemeClr val="bg1"/>
                  </a:solidFill>
                </a:rPr>
                <a:t>PARALIMP.</a:t>
              </a:r>
            </a:p>
            <a:p>
              <a:pPr algn="ctr"/>
              <a:r>
                <a:rPr lang="hu-HU" altLang="hu-HU" sz="1422">
                  <a:solidFill>
                    <a:schemeClr val="bg1"/>
                  </a:solidFill>
                </a:rPr>
                <a:t>INAKTÍV EGÉSZSÉGES</a:t>
              </a:r>
            </a:p>
            <a:p>
              <a:pPr algn="ctr"/>
              <a:r>
                <a:rPr lang="hu-HU" altLang="hu-HU" sz="1422">
                  <a:solidFill>
                    <a:schemeClr val="bg1"/>
                  </a:solidFill>
                </a:rPr>
                <a:t>BETEG</a:t>
              </a:r>
            </a:p>
          </p:txBody>
        </p:sp>
      </p:grpSp>
      <p:sp>
        <p:nvSpPr>
          <p:cNvPr id="101385" name="Text Box 9"/>
          <p:cNvSpPr txBox="1">
            <a:spLocks noChangeArrowheads="1"/>
          </p:cNvSpPr>
          <p:nvPr/>
        </p:nvSpPr>
        <p:spPr bwMode="auto">
          <a:xfrm>
            <a:off x="7440790" y="1765302"/>
            <a:ext cx="3008489" cy="1186543"/>
          </a:xfrm>
          <a:prstGeom prst="rect">
            <a:avLst/>
          </a:prstGeom>
          <a:solidFill>
            <a:srgbClr val="3333CC"/>
          </a:solidFill>
          <a:ln w="9525">
            <a:solidFill>
              <a:srgbClr val="3399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4625" indent="-1746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1422">
                <a:solidFill>
                  <a:schemeClr val="bg1"/>
                </a:solidFill>
              </a:rPr>
              <a:t>Teljesítmény sportorvostan</a:t>
            </a:r>
          </a:p>
          <a:p>
            <a:pPr>
              <a:buFontTx/>
              <a:buChar char="•"/>
            </a:pPr>
            <a:r>
              <a:rPr lang="hu-HU" altLang="hu-HU" sz="1422">
                <a:solidFill>
                  <a:schemeClr val="bg1"/>
                </a:solidFill>
              </a:rPr>
              <a:t>alk. teljesítmény élettan</a:t>
            </a:r>
          </a:p>
          <a:p>
            <a:pPr>
              <a:buFontTx/>
              <a:buChar char="•"/>
            </a:pPr>
            <a:r>
              <a:rPr lang="hu-HU" altLang="hu-HU" sz="1422">
                <a:solidFill>
                  <a:schemeClr val="bg1"/>
                </a:solidFill>
              </a:rPr>
              <a:t>funkcionális kapacitás mérése (ált/spec)</a:t>
            </a:r>
          </a:p>
          <a:p>
            <a:pPr>
              <a:buFontTx/>
              <a:buChar char="•"/>
            </a:pPr>
            <a:r>
              <a:rPr lang="hu-HU" altLang="hu-HU" sz="1422">
                <a:solidFill>
                  <a:schemeClr val="bg1"/>
                </a:solidFill>
              </a:rPr>
              <a:t>edzéskontroll</a:t>
            </a:r>
          </a:p>
        </p:txBody>
      </p:sp>
      <p:sp>
        <p:nvSpPr>
          <p:cNvPr id="101386" name="Text Box 10"/>
          <p:cNvSpPr txBox="1">
            <a:spLocks noChangeArrowheads="1"/>
          </p:cNvSpPr>
          <p:nvPr/>
        </p:nvSpPr>
        <p:spPr bwMode="auto">
          <a:xfrm>
            <a:off x="7440790" y="2990146"/>
            <a:ext cx="3008489" cy="967701"/>
          </a:xfrm>
          <a:prstGeom prst="rect">
            <a:avLst/>
          </a:prstGeom>
          <a:solidFill>
            <a:srgbClr val="3333CC"/>
          </a:solidFill>
          <a:ln w="9525">
            <a:solidFill>
              <a:srgbClr val="3399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4625" indent="-1746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1422">
                <a:solidFill>
                  <a:schemeClr val="bg1"/>
                </a:solidFill>
              </a:rPr>
              <a:t>Preventív sportorvostan</a:t>
            </a:r>
          </a:p>
          <a:p>
            <a:pPr>
              <a:buFontTx/>
              <a:buChar char="•"/>
            </a:pPr>
            <a:r>
              <a:rPr lang="hu-HU" altLang="hu-HU" sz="1422">
                <a:solidFill>
                  <a:schemeClr val="bg1"/>
                </a:solidFill>
              </a:rPr>
              <a:t>belbetegségek megelőzése</a:t>
            </a:r>
          </a:p>
          <a:p>
            <a:pPr>
              <a:buFontTx/>
              <a:buChar char="•"/>
            </a:pPr>
            <a:r>
              <a:rPr lang="hu-HU" altLang="hu-HU" sz="1422">
                <a:solidFill>
                  <a:schemeClr val="bg1"/>
                </a:solidFill>
              </a:rPr>
              <a:t>mozgásszervi betegségek megelőzése</a:t>
            </a:r>
          </a:p>
        </p:txBody>
      </p:sp>
      <p:sp>
        <p:nvSpPr>
          <p:cNvPr id="101387" name="Text Box 11"/>
          <p:cNvSpPr txBox="1">
            <a:spLocks noChangeArrowheads="1"/>
          </p:cNvSpPr>
          <p:nvPr/>
        </p:nvSpPr>
        <p:spPr bwMode="auto">
          <a:xfrm>
            <a:off x="7440790" y="4006147"/>
            <a:ext cx="3008489" cy="1186543"/>
          </a:xfrm>
          <a:prstGeom prst="rect">
            <a:avLst/>
          </a:prstGeom>
          <a:solidFill>
            <a:srgbClr val="3333CC"/>
          </a:solidFill>
          <a:ln w="9525">
            <a:solidFill>
              <a:srgbClr val="3399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4625" indent="-1746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1422">
                <a:solidFill>
                  <a:schemeClr val="bg1"/>
                </a:solidFill>
              </a:rPr>
              <a:t>Kuratív sportorvostan</a:t>
            </a:r>
          </a:p>
          <a:p>
            <a:pPr>
              <a:buFontTx/>
              <a:buChar char="•"/>
            </a:pPr>
            <a:r>
              <a:rPr lang="hu-HU" altLang="hu-HU" sz="1422">
                <a:solidFill>
                  <a:schemeClr val="bg1"/>
                </a:solidFill>
              </a:rPr>
              <a:t>betegségek/sérülések gyógyítása</a:t>
            </a:r>
          </a:p>
          <a:p>
            <a:pPr>
              <a:buFontTx/>
              <a:buChar char="•"/>
            </a:pPr>
            <a:r>
              <a:rPr lang="hu-HU" altLang="hu-HU" sz="1422">
                <a:solidFill>
                  <a:schemeClr val="bg1"/>
                </a:solidFill>
              </a:rPr>
              <a:t>fizikai aktivitás terápiás alkalmazása</a:t>
            </a:r>
          </a:p>
        </p:txBody>
      </p:sp>
      <p:sp>
        <p:nvSpPr>
          <p:cNvPr id="101388" name="Text Box 12"/>
          <p:cNvSpPr txBox="1">
            <a:spLocks noChangeArrowheads="1"/>
          </p:cNvSpPr>
          <p:nvPr/>
        </p:nvSpPr>
        <p:spPr bwMode="auto">
          <a:xfrm>
            <a:off x="7452367" y="5242915"/>
            <a:ext cx="3008489" cy="1186543"/>
          </a:xfrm>
          <a:prstGeom prst="rect">
            <a:avLst/>
          </a:prstGeom>
          <a:solidFill>
            <a:srgbClr val="3333CC"/>
          </a:solidFill>
          <a:ln w="9525">
            <a:solidFill>
              <a:srgbClr val="3399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4625" indent="-1746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1422" dirty="0">
                <a:solidFill>
                  <a:schemeClr val="bg1"/>
                </a:solidFill>
              </a:rPr>
              <a:t>Rehabilitációs sportorvostan</a:t>
            </a:r>
          </a:p>
          <a:p>
            <a:pPr>
              <a:buFontTx/>
              <a:buChar char="•"/>
            </a:pPr>
            <a:r>
              <a:rPr lang="hu-HU" altLang="hu-HU" sz="1422" dirty="0">
                <a:solidFill>
                  <a:schemeClr val="bg1"/>
                </a:solidFill>
              </a:rPr>
              <a:t>betegségek/sérülések sportoló rehabilitálása</a:t>
            </a:r>
          </a:p>
          <a:p>
            <a:pPr>
              <a:buFontTx/>
              <a:buChar char="•"/>
            </a:pPr>
            <a:r>
              <a:rPr lang="hu-HU" altLang="hu-HU" sz="1422" dirty="0">
                <a:solidFill>
                  <a:schemeClr val="bg1"/>
                </a:solidFill>
              </a:rPr>
              <a:t>sportrehabilitáció nem-sportolók részére</a:t>
            </a:r>
          </a:p>
        </p:txBody>
      </p:sp>
      <p:sp>
        <p:nvSpPr>
          <p:cNvPr id="101397" name="Line 21"/>
          <p:cNvSpPr>
            <a:spLocks noChangeShapeType="1"/>
          </p:cNvSpPr>
          <p:nvPr/>
        </p:nvSpPr>
        <p:spPr bwMode="auto">
          <a:xfrm flipV="1">
            <a:off x="6096002" y="2393245"/>
            <a:ext cx="1291167" cy="850900"/>
          </a:xfrm>
          <a:prstGeom prst="line">
            <a:avLst/>
          </a:prstGeom>
          <a:noFill/>
          <a:ln w="38100">
            <a:solidFill>
              <a:srgbClr val="0099FF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 sz="1600"/>
          </a:p>
        </p:txBody>
      </p:sp>
      <p:sp>
        <p:nvSpPr>
          <p:cNvPr id="101398" name="Line 22"/>
          <p:cNvSpPr>
            <a:spLocks noChangeShapeType="1"/>
          </p:cNvSpPr>
          <p:nvPr/>
        </p:nvSpPr>
        <p:spPr bwMode="auto">
          <a:xfrm>
            <a:off x="6096000" y="3262489"/>
            <a:ext cx="1298222" cy="203200"/>
          </a:xfrm>
          <a:prstGeom prst="line">
            <a:avLst/>
          </a:prstGeom>
          <a:noFill/>
          <a:ln w="38100">
            <a:solidFill>
              <a:srgbClr val="0099FF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 sz="1600"/>
          </a:p>
        </p:txBody>
      </p:sp>
      <p:sp>
        <p:nvSpPr>
          <p:cNvPr id="101399" name="Line 23"/>
          <p:cNvSpPr>
            <a:spLocks noChangeShapeType="1"/>
          </p:cNvSpPr>
          <p:nvPr/>
        </p:nvSpPr>
        <p:spPr bwMode="auto">
          <a:xfrm>
            <a:off x="6096000" y="3261079"/>
            <a:ext cx="1298222" cy="1267178"/>
          </a:xfrm>
          <a:prstGeom prst="line">
            <a:avLst/>
          </a:prstGeom>
          <a:noFill/>
          <a:ln w="38100">
            <a:solidFill>
              <a:srgbClr val="0099FF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 sz="1600"/>
          </a:p>
        </p:txBody>
      </p:sp>
      <p:sp>
        <p:nvSpPr>
          <p:cNvPr id="101400" name="Line 24"/>
          <p:cNvSpPr>
            <a:spLocks noChangeShapeType="1"/>
          </p:cNvSpPr>
          <p:nvPr/>
        </p:nvSpPr>
        <p:spPr bwMode="auto">
          <a:xfrm>
            <a:off x="6096000" y="3241323"/>
            <a:ext cx="1305278" cy="2078566"/>
          </a:xfrm>
          <a:prstGeom prst="line">
            <a:avLst/>
          </a:prstGeom>
          <a:noFill/>
          <a:ln w="38100">
            <a:solidFill>
              <a:srgbClr val="0099FF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 sz="1600"/>
          </a:p>
        </p:txBody>
      </p:sp>
      <p:grpSp>
        <p:nvGrpSpPr>
          <p:cNvPr id="101391" name="Group 15"/>
          <p:cNvGrpSpPr>
            <a:grpSpLocks/>
          </p:cNvGrpSpPr>
          <p:nvPr/>
        </p:nvGrpSpPr>
        <p:grpSpPr bwMode="auto">
          <a:xfrm>
            <a:off x="4653846" y="2654301"/>
            <a:ext cx="2322689" cy="1151467"/>
            <a:chOff x="2297" y="1447"/>
            <a:chExt cx="1646" cy="816"/>
          </a:xfrm>
        </p:grpSpPr>
        <p:sp>
          <p:nvSpPr>
            <p:cNvPr id="101390" name="Rectangle 14"/>
            <p:cNvSpPr>
              <a:spLocks noChangeArrowheads="1"/>
            </p:cNvSpPr>
            <p:nvPr/>
          </p:nvSpPr>
          <p:spPr bwMode="auto">
            <a:xfrm>
              <a:off x="2297" y="1447"/>
              <a:ext cx="1646" cy="816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rgbClr val="FF99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 sz="1600"/>
            </a:p>
          </p:txBody>
        </p:sp>
        <p:sp>
          <p:nvSpPr>
            <p:cNvPr id="101380" name="Text Box 4"/>
            <p:cNvSpPr txBox="1">
              <a:spLocks noChangeArrowheads="1"/>
            </p:cNvSpPr>
            <p:nvPr/>
          </p:nvSpPr>
          <p:spPr bwMode="auto">
            <a:xfrm>
              <a:off x="2572" y="1724"/>
              <a:ext cx="1145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u-HU" altLang="hu-HU" sz="1600" dirty="0">
                  <a:solidFill>
                    <a:schemeClr val="bg1"/>
                  </a:solidFill>
                </a:rPr>
                <a:t>SPORTORVOSLÁS</a:t>
              </a:r>
            </a:p>
          </p:txBody>
        </p:sp>
      </p:grp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Sportorvoslás multidiszciplináris jellege</a:t>
            </a:r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9408369" y="6488668"/>
            <a:ext cx="1413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Jákó Péter </a:t>
            </a:r>
          </a:p>
        </p:txBody>
      </p:sp>
    </p:spTree>
    <p:extLst>
      <p:ext uri="{BB962C8B-B14F-4D97-AF65-F5344CB8AC3E}">
        <p14:creationId xmlns:p14="http://schemas.microsoft.com/office/powerpoint/2010/main" val="211967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Oktatunk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043" y="1524000"/>
            <a:ext cx="9022410" cy="507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79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Kutatunk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927" y="1187042"/>
            <a:ext cx="7776864" cy="533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76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C:\Users\Tibi\Desktop\100APPLE\IMG_19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91544" y="1196752"/>
            <a:ext cx="4038600" cy="3028950"/>
          </a:xfrm>
          <a:prstGeom prst="rect">
            <a:avLst/>
          </a:prstGeom>
          <a:noFill/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>
            <a:off x="2495517" y="3330201"/>
            <a:ext cx="3023828" cy="4031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 descr="C:\Users\Tibi\Desktop\100APPLE\IMG_190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23992" y="3861048"/>
            <a:ext cx="3995936" cy="2996952"/>
          </a:xfrm>
          <a:prstGeom prst="rect">
            <a:avLst/>
          </a:prstGeom>
          <a:noFill/>
        </p:spPr>
      </p:pic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772344" y="79375"/>
            <a:ext cx="10515600" cy="1325563"/>
          </a:xfrm>
        </p:spPr>
        <p:txBody>
          <a:bodyPr/>
          <a:lstStyle/>
          <a:p>
            <a:r>
              <a:rPr lang="hu-HU" dirty="0" smtClean="0"/>
              <a:t>Gyógyítunk</a:t>
            </a:r>
            <a:endParaRPr lang="hu-HU" dirty="0"/>
          </a:p>
        </p:txBody>
      </p:sp>
      <p:pic>
        <p:nvPicPr>
          <p:cNvPr id="7" name="IMG_1905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6023992" y="1196752"/>
            <a:ext cx="3960440" cy="2916324"/>
          </a:xfrm>
          <a:prstGeom prst="rect">
            <a:avLst/>
          </a:prstGeom>
        </p:spPr>
      </p:pic>
      <p:pic>
        <p:nvPicPr>
          <p:cNvPr id="2" name="IMG_1905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 rot="16200000">
            <a:off x="6471626" y="285868"/>
            <a:ext cx="2615161" cy="448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74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Szolgáltatunk</a:t>
            </a:r>
            <a:br>
              <a:rPr lang="hu-HU" dirty="0" smtClean="0"/>
            </a:b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0336" y="1027906"/>
            <a:ext cx="5830094" cy="583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3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8845</TotalTime>
  <Words>877</Words>
  <Application>Microsoft Office PowerPoint</Application>
  <PresentationFormat>Szélesvásznú</PresentationFormat>
  <Paragraphs>184</Paragraphs>
  <Slides>40</Slides>
  <Notes>2</Notes>
  <HiddenSlides>0</HiddenSlides>
  <MMClips>4</MMClips>
  <ScaleCrop>false</ScaleCrop>
  <HeadingPairs>
    <vt:vector size="6" baseType="variant">
      <vt:variant>
        <vt:lpstr>Használt betűtípusok</vt:lpstr>
      </vt:variant>
      <vt:variant>
        <vt:i4>10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40</vt:i4>
      </vt:variant>
    </vt:vector>
  </HeadingPairs>
  <TitlesOfParts>
    <vt:vector size="51" baseType="lpstr">
      <vt:lpstr>Arial</vt:lpstr>
      <vt:lpstr>Times New Roman</vt:lpstr>
      <vt:lpstr>Roboto Light</vt:lpstr>
      <vt:lpstr>Poppins</vt:lpstr>
      <vt:lpstr>Calibri Light</vt:lpstr>
      <vt:lpstr>Calibri</vt:lpstr>
      <vt:lpstr>Arial</vt:lpstr>
      <vt:lpstr>Wingdings</vt:lpstr>
      <vt:lpstr>Roboto</vt:lpstr>
      <vt:lpstr>Verdana</vt:lpstr>
      <vt:lpstr>Office-téma</vt:lpstr>
      <vt:lpstr>PowerPoint-bemutató</vt:lpstr>
      <vt:lpstr>Sportorvostan definíciója</vt:lpstr>
      <vt:lpstr>Sportorvoslás eredete</vt:lpstr>
      <vt:lpstr>PowerPoint-bemutató</vt:lpstr>
      <vt:lpstr>Sportorvoslás multidiszciplináris jellege</vt:lpstr>
      <vt:lpstr>Oktatunk</vt:lpstr>
      <vt:lpstr>Kutatunk</vt:lpstr>
      <vt:lpstr>Gyógyítunk</vt:lpstr>
      <vt:lpstr>Szolgáltatunk </vt:lpstr>
      <vt:lpstr>PowerPoint-bemutató</vt:lpstr>
      <vt:lpstr>PowerPoint-bemutató</vt:lpstr>
      <vt:lpstr>Táplálkozás</vt:lpstr>
      <vt:lpstr>Sportsebészet</vt:lpstr>
      <vt:lpstr>Együttműködünk az Országos  Sportegészségügyi Hálózattal</vt:lpstr>
      <vt:lpstr>Szűrővizsgálat</vt:lpstr>
      <vt:lpstr>PowerPoint-bemutató</vt:lpstr>
      <vt:lpstr>Csapatorvosi teendők: Minek ide sportorvos? Szűrővizsgálat</vt:lpstr>
      <vt:lpstr>Csapatorvosi teendők: Minek ide sportorvos?</vt:lpstr>
      <vt:lpstr>Csapatorvosi teendők</vt:lpstr>
      <vt:lpstr>Csapatorvosi teendők</vt:lpstr>
      <vt:lpstr>Betegjogok és a sport?</vt:lpstr>
      <vt:lpstr>PowerPoint-bemutató</vt:lpstr>
      <vt:lpstr>Sportsérülések</vt:lpstr>
      <vt:lpstr>Sportsérülések</vt:lpstr>
      <vt:lpstr>Sportsérülések felosztása</vt:lpstr>
      <vt:lpstr>Sérültek helyszíni ellátása</vt:lpstr>
      <vt:lpstr>Témakörök</vt:lpstr>
      <vt:lpstr>Helyszíni teendők</vt:lpstr>
      <vt:lpstr>Vérzések típusai</vt:lpstr>
      <vt:lpstr>Vérzés ellátása</vt:lpstr>
      <vt:lpstr>Ficam ellátása        (izületi fej elhagyja a vápát)</vt:lpstr>
      <vt:lpstr>Törés ellátása</vt:lpstr>
      <vt:lpstr>Rándulás</vt:lpstr>
      <vt:lpstr>Helyszíni ellátás súlyos sérülésnél BTLS</vt:lpstr>
      <vt:lpstr>Keringés, légzés ellenőrzése         Reanimatio    A B C</vt:lpstr>
      <vt:lpstr>Eszméletlen súlyos sérült</vt:lpstr>
      <vt:lpstr>Eszméletlen beteg</vt:lpstr>
      <vt:lpstr>Gerincsérült, fejsérült</vt:lpstr>
      <vt:lpstr>Gerincsérült, fejsérült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Zoltan Egri</dc:creator>
  <cp:lastModifiedBy>Dr. Mintál Tibor</cp:lastModifiedBy>
  <cp:revision>30</cp:revision>
  <dcterms:created xsi:type="dcterms:W3CDTF">2020-12-03T17:17:37Z</dcterms:created>
  <dcterms:modified xsi:type="dcterms:W3CDTF">2025-02-03T14:28:04Z</dcterms:modified>
</cp:coreProperties>
</file>