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97" r:id="rId4"/>
    <p:sldId id="271" r:id="rId5"/>
    <p:sldId id="275" r:id="rId6"/>
    <p:sldId id="276" r:id="rId7"/>
    <p:sldId id="272" r:id="rId8"/>
    <p:sldId id="277" r:id="rId9"/>
    <p:sldId id="278" r:id="rId10"/>
    <p:sldId id="274" r:id="rId11"/>
    <p:sldId id="296" r:id="rId12"/>
    <p:sldId id="310" r:id="rId13"/>
    <p:sldId id="313" r:id="rId14"/>
    <p:sldId id="311" r:id="rId15"/>
    <p:sldId id="270" r:id="rId16"/>
  </p:sldIdLst>
  <p:sldSz cx="12192000" cy="6858000"/>
  <p:notesSz cx="6858000" cy="9144000"/>
  <p:embeddedFontLst>
    <p:embeddedFont>
      <p:font typeface="Poppins" panose="00000500000000000000" pitchFamily="2" charset="-18"/>
      <p:regular r:id="rId18"/>
      <p:bold r:id="rId19"/>
      <p:italic r:id="rId20"/>
      <p:boldItalic r:id="rId21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tan Egri" initials="ZE" lastIdx="1" clrIdx="0">
    <p:extLst>
      <p:ext uri="{19B8F6BF-5375-455C-9EA6-DF929625EA0E}">
        <p15:presenceInfo xmlns:p15="http://schemas.microsoft.com/office/powerpoint/2012/main" userId="132fd478fe12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D46"/>
    <a:srgbClr val="9DA8C4"/>
    <a:srgbClr val="1B9A63"/>
    <a:srgbClr val="00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77214" autoAdjust="0"/>
  </p:normalViewPr>
  <p:slideViewPr>
    <p:cSldViewPr snapToGrid="0">
      <p:cViewPr varScale="1">
        <p:scale>
          <a:sx n="64" d="100"/>
          <a:sy n="64" d="100"/>
        </p:scale>
        <p:origin x="89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EC642-0E96-410A-B132-FCB7AAE8E3B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5C376-1D9F-4637-B5C6-5704F4519C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74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Bemutatkozó ismétlődő szöveg.</a:t>
            </a:r>
          </a:p>
          <a:p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Szituációs gyakorlatokat fogunk végezni: 3 csoportra  oszlunk, mindegyik csoport kap egy sportbaleseti szituációt, </a:t>
            </a:r>
            <a:r>
              <a:rPr lang="hu-H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videokat nézünk akut sportsérülés történik versenypályán, ill. meccsen. Először megnézzük a videókat kisorsoljuk  melyik csapat melyik beteget kapja. Kaptok 10 percet beszéljétek meg mit tennétek hogyha ti lennétek a helyszínen lévő csapatorvos, illetve sportorvosi team.: helyszíni ellátás  a sérülés pillanatától mentők helyszínre érkezéséig.</a:t>
            </a:r>
          </a:p>
          <a:p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5C376-1D9F-4637-B5C6-5704F4519C7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36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DE831-1455-40C9-7136-082F5F20F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C396791-AF0B-44D7-F192-BFC4BF676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68CEA45-6DD4-84F1-6F3E-002B41ACB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akut sportosérüléseknél a helyszíni ellátás kulcsfontosságú, az első reakció befolyásolja, a gyógyulás idejét és a hosszú távú kimenetelét.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Ezen felül van mindig az elsődleges felmérés :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filed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ABC: légzés,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légút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keringés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Mentális státusz, neurológiai vizsgálat, GCS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Súlyos vérzés,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shock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jelei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1.Ül a sportorvos, a játékostársak szólnak a bírónak vagy a bíró magától leállítja a játékot és int hogy bemehetsz.  (érdekesség 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plborarasportban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amikor esés van a többi játékosnak meg kell várni, hogy aki felborult kerekesszékkel saját maga állítsa a székét talpra nem szabad segíteni, ha nem megy szól a játékostársak majd ha baj van azok szólnak a bírónak és ő int., hogy mehetsz be.)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Miért fontos a helyszín biztosítás, pl. focimeccsen sérülést követően még megy a kakaskodás, Forma 1-be  ég, felrobban az autó saját személyi biztonságod fontosabb.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E53895C-4ECD-701D-3CDB-3765C1CA6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5C376-1D9F-4637-B5C6-5704F4519C7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82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1.Ül a sportorvos, a játékostársak szólnak a bírónak vagy a bíró magától leállítja a játékot és int hogy bemehetsz.  (érdekesség a pl.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parasportban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amikor esés van a többi játékosnak meg kell várni, hogy aki felborult kerekesszékkel saját maga állítsa a székét talpra nem szabad segíteni, ha nem megy szól a játékostársak majd ha baj van azok szólnak a bírónak és ő int., hogy mehetsz be.)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Miért fontos a helyszín biztosítás, pl. focimeccsen sérülést követően még megy a kakaskodás, Forma 1-be  ég, felrobban az autó saját személyi biztonságod fontosabb.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5C376-1D9F-4637-B5C6-5704F4519C7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57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Érzés keringés vizsgálat:</a:t>
            </a:r>
          </a:p>
          <a:p>
            <a:r>
              <a:rPr lang="hu-HU" dirty="0" err="1"/>
              <a:t>n.</a:t>
            </a:r>
            <a:r>
              <a:rPr lang="hu-HU" dirty="0"/>
              <a:t> </a:t>
            </a:r>
            <a:r>
              <a:rPr lang="hu-HU" dirty="0" err="1"/>
              <a:t>Axillaris</a:t>
            </a:r>
            <a:r>
              <a:rPr lang="hu-HU" dirty="0"/>
              <a:t> váll </a:t>
            </a:r>
            <a:r>
              <a:rPr lang="hu-HU" dirty="0" err="1"/>
              <a:t>lateralis</a:t>
            </a:r>
            <a:r>
              <a:rPr lang="hu-HU" dirty="0"/>
              <a:t> részének érző beidegzése</a:t>
            </a:r>
          </a:p>
          <a:p>
            <a:r>
              <a:rPr lang="hu-HU" dirty="0" err="1"/>
              <a:t>Abductio</a:t>
            </a:r>
            <a:endParaRPr lang="hu-HU" dirty="0"/>
          </a:p>
          <a:p>
            <a:endParaRPr lang="hu-HU" dirty="0"/>
          </a:p>
          <a:p>
            <a:r>
              <a:rPr lang="hu-HU" dirty="0"/>
              <a:t>Keringés: </a:t>
            </a:r>
            <a:r>
              <a:rPr lang="hu-HU" dirty="0" err="1"/>
              <a:t>n.radialis</a:t>
            </a:r>
            <a:r>
              <a:rPr lang="hu-HU" dirty="0"/>
              <a:t> </a:t>
            </a:r>
            <a:r>
              <a:rPr lang="hu-HU" dirty="0" err="1"/>
              <a:t>ell</a:t>
            </a:r>
            <a:r>
              <a:rPr lang="hu-HU" dirty="0"/>
              <a:t>., </a:t>
            </a:r>
            <a:r>
              <a:rPr lang="hu-HU" dirty="0" err="1"/>
              <a:t>kapillaris</a:t>
            </a:r>
            <a:r>
              <a:rPr lang="hu-HU" dirty="0"/>
              <a:t> </a:t>
            </a:r>
            <a:r>
              <a:rPr lang="hu-HU" dirty="0" err="1"/>
              <a:t>telődés</a:t>
            </a:r>
            <a:r>
              <a:rPr lang="hu-HU" dirty="0"/>
              <a:t>, bőr hőmérséklet, színe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5C376-1D9F-4637-B5C6-5704F4519C7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70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Segít ha már ki van kérdezve gyógyszer allergia, DM, </a:t>
            </a:r>
            <a:r>
              <a:rPr lang="hu-HU" dirty="0" err="1"/>
              <a:t>asthma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5C376-1D9F-4637-B5C6-5704F4519C7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50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5C376-1D9F-4637-B5C6-5704F4519C7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61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GCS : nemzetközileg </a:t>
            </a:r>
            <a:r>
              <a:rPr lang="hu-HU" dirty="0" err="1"/>
              <a:t>validált</a:t>
            </a:r>
            <a:r>
              <a:rPr lang="hu-HU" dirty="0"/>
              <a:t> standard pontrendszer ami alkalmas a koponya és fejsérülések súlyosságának illetve a </a:t>
            </a:r>
            <a:r>
              <a:rPr lang="hu-HU" dirty="0" err="1"/>
              <a:t>neurolgiai</a:t>
            </a:r>
            <a:r>
              <a:rPr lang="hu-HU" dirty="0"/>
              <a:t> státusz állapotának az elsődleges </a:t>
            </a:r>
            <a:r>
              <a:rPr lang="hu-HU" dirty="0" err="1"/>
              <a:t>meghatárzosára</a:t>
            </a:r>
            <a:r>
              <a:rPr lang="hu-HU" dirty="0"/>
              <a:t>.</a:t>
            </a:r>
          </a:p>
          <a:p>
            <a:r>
              <a:rPr lang="hu-HU" dirty="0"/>
              <a:t>Különféle motoros és </a:t>
            </a:r>
            <a:r>
              <a:rPr lang="hu-HU" dirty="0" err="1"/>
              <a:t>verbalis</a:t>
            </a:r>
            <a:r>
              <a:rPr lang="hu-HU" dirty="0"/>
              <a:t> funkciókat vizsgál, </a:t>
            </a:r>
            <a:r>
              <a:rPr lang="hu-HU" dirty="0" err="1"/>
              <a:t>összpontszám</a:t>
            </a:r>
            <a:r>
              <a:rPr lang="hu-HU" dirty="0"/>
              <a:t> 15,súlyos , közepesen súlyos és enyhe tudatzavart ír le.</a:t>
            </a:r>
          </a:p>
          <a:p>
            <a:r>
              <a:rPr lang="hu-HU" dirty="0"/>
              <a:t>Az enyhe traumatikus agysérülések az összes traumatikus agysérülések 80-90%-át teszik ki, míg a maradék 10-20%-</a:t>
            </a:r>
            <a:r>
              <a:rPr lang="hu-HU" dirty="0" err="1"/>
              <a:t>ba</a:t>
            </a:r>
            <a:r>
              <a:rPr lang="hu-HU" dirty="0"/>
              <a:t> a középsúlyos/mérsékelt és súlyos esetek tartoznak.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C3072-B68D-4A2A-AFBE-DC4171B3820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8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PREVENCIÓ!!!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5C376-1D9F-4637-B5C6-5704F4519C7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72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5E293-368F-4B45-95DC-882E5654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DF7557-3D74-4AE1-84B1-FD4AD718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4DE18F-CBD6-4E70-AE0C-2EC30F8A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405820-A60B-4921-BAD0-ADAFD8CD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BDF29-E0F7-45BF-AC4E-9F1DA24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67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FD9ED-9683-46B0-B605-8E0E218A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0F25D8-7C3E-460F-91D2-5DECC2F5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BE97EC-27B0-4DDB-981D-9D5D46E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685A47-C208-45F7-A7EA-F95CA39E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8B7AD5-B871-4D76-8C00-0E3E876B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59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2088C8-1298-4ADB-BC30-B9557F323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20C6BE-0315-45D0-8ADC-45FD5E44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360F2-A740-4B92-A2C7-628E76E6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8C0EB7-549C-4176-A142-DFC60F5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189A3-A563-41CE-95DE-7659A78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06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5E293-368F-4B45-95DC-882E5654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DF7557-3D74-4AE1-84B1-FD4AD718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4DE18F-CBD6-4E70-AE0C-2EC30F8A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405820-A60B-4921-BAD0-ADAFD8CD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BDF29-E0F7-45BF-AC4E-9F1DA24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98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DF7204-1114-4DA1-92EA-78CF4F03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5F0A39-CB5D-4081-AAE8-5167BAFA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E734DB-2CCF-4715-8059-4980CB31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E41E9E-BCFF-4988-BA42-C7B235D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E783FD-2597-4A07-9889-71A96349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89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012DF-22BA-4B68-A87D-C974ACC2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2D4901-C08F-4FB2-9E4D-BD381A0C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B6CFA4-9008-47F7-800B-90488FC3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7FAB60-90BC-464E-A88B-04D586B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7831A4-A581-4FFC-AFB4-066A14E1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59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0EBD1-A9FB-4C42-8B44-F273BC8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72A1F7-9ECC-428A-A238-D9A0F33A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541A4C-A2FE-4274-AE9A-D6C290B2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4CAC82-3345-4655-B5ED-9AC83B06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E7D772-C0B8-4168-BC66-0581FC7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724270-1AF6-413B-971F-F25A329D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6897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4B959-B735-4BE0-B9DE-CE0ECAE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5F82BC-39CF-4C3D-9075-EDFD2221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8F5DCD-1B62-4535-B5F8-5E71254B5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D128B-3986-4D39-A47C-A9B79EBEA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893F8CA-287F-44C9-AC75-A134764D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C49D6F6-ECF2-4D51-8869-AD980FC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3572D8-B24D-4DBF-947D-8F89499A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719DCA5-AA55-4A52-9C18-80AEC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6775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40B6BC-390B-470E-BD16-8C94B89A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AE7F699-5C3A-4CB8-96E1-BFC64502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C8BE3C-DE22-4C48-80D7-BFDA6977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F1555D-39EC-4319-8A07-0919CCA9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61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76EADF-91B3-46CC-B9DD-90075A6D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9A9811B-CF19-4588-9A60-E0BC1717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5D784A-F7B6-4FAC-96FD-C0597F72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293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6E3A1-8F18-4453-82A9-BF50839E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14265E-69E6-46CA-B660-47D53E78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443D7-DC00-433A-878F-D586D013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700CFE-BCFB-4A10-A0B3-04898E7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821B89-354A-4CFA-A6A1-448A6B72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9529FDB-501D-4B60-A4D2-4758088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50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DF7204-1114-4DA1-92EA-78CF4F03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5F0A39-CB5D-4081-AAE8-5167BAFA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E734DB-2CCF-4715-8059-4980CB31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E41E9E-BCFF-4988-BA42-C7B235D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E783FD-2597-4A07-9889-71A96349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638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0838C-0FF7-4B3A-9D5C-D42AD7B4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A8992A-DE0E-4649-9272-D0E6206AB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B071B1-5CD7-40EC-8E88-09112E27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EEDEF8-4C41-4CF7-969A-AF503DDF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5F0256-AA5D-495C-B746-688C8341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7771E5-2F87-4DF8-BC13-0882461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225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FD9ED-9683-46B0-B605-8E0E218A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0F25D8-7C3E-460F-91D2-5DECC2F5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BE97EC-27B0-4DDB-981D-9D5D46E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685A47-C208-45F7-A7EA-F95CA39E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8B7AD5-B871-4D76-8C00-0E3E876B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256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2088C8-1298-4ADB-BC30-B9557F323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20C6BE-0315-45D0-8ADC-45FD5E44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360F2-A740-4B92-A2C7-628E76E6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8C0EB7-549C-4176-A142-DFC60F5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189A3-A563-41CE-95DE-7659A78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041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979715"/>
            <a:ext cx="6096000" cy="48985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4443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012DF-22BA-4B68-A87D-C974ACC2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2D4901-C08F-4FB2-9E4D-BD381A0C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B6CFA4-9008-47F7-800B-90488FC3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7FAB60-90BC-464E-A88B-04D586B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7831A4-A581-4FFC-AFB4-066A14E1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4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0EBD1-A9FB-4C42-8B44-F273BC8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72A1F7-9ECC-428A-A238-D9A0F33A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541A4C-A2FE-4274-AE9A-D6C290B2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4CAC82-3345-4655-B5ED-9AC83B06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E7D772-C0B8-4168-BC66-0581FC7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724270-1AF6-413B-971F-F25A329D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69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4B959-B735-4BE0-B9DE-CE0ECAE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5F82BC-39CF-4C3D-9075-EDFD2221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8F5DCD-1B62-4535-B5F8-5E71254B5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D128B-3986-4D39-A47C-A9B79EBEA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893F8CA-287F-44C9-AC75-A134764D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C49D6F6-ECF2-4D51-8869-AD980FC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3572D8-B24D-4DBF-947D-8F89499A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719DCA5-AA55-4A52-9C18-80AEC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67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40B6BC-390B-470E-BD16-8C94B89A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AE7F699-5C3A-4CB8-96E1-BFC64502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C8BE3C-DE22-4C48-80D7-BFDA6977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F1555D-39EC-4319-8A07-0919CCA9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79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76EADF-91B3-46CC-B9DD-90075A6D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9A9811B-CF19-4588-9A60-E0BC1717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5D784A-F7B6-4FAC-96FD-C0597F72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6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6E3A1-8F18-4453-82A9-BF50839E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14265E-69E6-46CA-B660-47D53E78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443D7-DC00-433A-878F-D586D013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700CFE-BCFB-4A10-A0B3-04898E7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821B89-354A-4CFA-A6A1-448A6B72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9529FDB-501D-4B60-A4D2-4758088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64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0838C-0FF7-4B3A-9D5C-D42AD7B4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A8992A-DE0E-4649-9272-D0E6206AB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B071B1-5CD7-40EC-8E88-09112E27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EEDEF8-4C41-4CF7-969A-AF503DDF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5F0256-AA5D-495C-B746-688C8341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7771E5-2F87-4DF8-BC13-0882461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7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0C757C-1D75-4F54-B4D6-79A752F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2944B2-6FC8-49B7-A7E2-E396D10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239900-98CE-4229-8F28-FE1B49CEE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D66E7-593A-4C99-A358-DDEC56AFD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D367C9-EEED-4AF6-81E1-A39F83999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11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0C757C-1D75-4F54-B4D6-79A752F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2944B2-6FC8-49B7-A7E2-E396D10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239900-98CE-4229-8F28-FE1B49CEE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0077-C41F-4D32-8164-6365654D05FA}" type="datetimeFigureOut">
              <a:rPr lang="hu-HU" smtClean="0"/>
              <a:t>2026. 04. 27.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D66E7-593A-4C99-A358-DDEC56AFD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D367C9-EEED-4AF6-81E1-A39F83999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6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id="{EAFED07B-614C-4ECF-AE8B-1B726A2DD9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186" y="723123"/>
            <a:ext cx="3357563" cy="7239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2483967" y="1786651"/>
            <a:ext cx="58452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Sportorvosi szituációk</a:t>
            </a:r>
            <a:endParaRPr lang="en-US" sz="66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79298" y="6298076"/>
            <a:ext cx="4173213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2026.04.27.</a:t>
            </a:r>
          </a:p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.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Alcím 2"/>
          <p:cNvSpPr>
            <a:spLocks noGrp="1"/>
          </p:cNvSpPr>
          <p:nvPr/>
        </p:nvSpPr>
        <p:spPr>
          <a:xfrm>
            <a:off x="0" y="5071349"/>
            <a:ext cx="4441370" cy="122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Dr. </a:t>
            </a:r>
            <a:r>
              <a:rPr lang="hu-HU" sz="1800" b="1" dirty="0" err="1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Dömse</a:t>
            </a:r>
            <a:r>
              <a:rPr lang="hu-HU" sz="1800" b="1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Eszter</a:t>
            </a:r>
          </a:p>
          <a:p>
            <a:r>
              <a:rPr lang="hu-HU" sz="18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ortopéd- traumatológus szakorvos</a:t>
            </a:r>
          </a:p>
          <a:p>
            <a:r>
              <a:rPr lang="hu-HU" sz="18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PTE ÁOK Sportmedicina Tanszék</a:t>
            </a:r>
          </a:p>
          <a:p>
            <a:endParaRPr lang="hu-HU" sz="1800" dirty="0">
              <a:solidFill>
                <a:schemeClr val="accent3">
                  <a:lumMod val="75000"/>
                </a:schemeClr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51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0E420B62-0CE0-4831-81AB-7469B3055138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A8CE0C3-0757-4199-9338-CD86E811412F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8091618" y="2343187"/>
            <a:ext cx="3978683" cy="4476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5FF3C4D-E8BC-4ADA-A652-3CD3E3DCE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1245"/>
            <a:ext cx="4884414" cy="407675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3105DF0-89F9-4D92-B648-69943E182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414" y="4819622"/>
            <a:ext cx="3523793" cy="188992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FA14615-5DF0-481C-ADB8-70E6EC371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6817" y="0"/>
            <a:ext cx="7053683" cy="212159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AC46057-1360-B342-3B5C-B059309F9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414" y="130585"/>
            <a:ext cx="3221073" cy="32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144524" y="271452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A krónikus traumatikus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enkefalopátia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018DE8A-4B5D-4BF1-A663-8E2771A47B02}"/>
              </a:ext>
            </a:extLst>
          </p:cNvPr>
          <p:cNvSpPr/>
          <p:nvPr/>
        </p:nvSpPr>
        <p:spPr>
          <a:xfrm>
            <a:off x="144524" y="989331"/>
            <a:ext cx="10100484" cy="1970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egy progresszív </a:t>
            </a:r>
            <a:r>
              <a:rPr kumimoji="0" lang="hu-HU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neurodegeneratív</a:t>
            </a: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betegség mely több tünet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 manifesztálódását eredményezi!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7FEB2E0-02E2-4026-A09A-EC8308247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3" y="2040904"/>
            <a:ext cx="4817096" cy="48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87963" y="344867"/>
            <a:ext cx="907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A krónikus traumatikus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enkefalopátia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018DE8A-4B5D-4BF1-A663-8E2771A47B02}"/>
              </a:ext>
            </a:extLst>
          </p:cNvPr>
          <p:cNvSpPr/>
          <p:nvPr/>
        </p:nvSpPr>
        <p:spPr>
          <a:xfrm>
            <a:off x="173703" y="3427467"/>
            <a:ext cx="9639600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Kognitív deficitek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Emocionális zavarok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Viselkedésbeli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 zavarok (pl. impulzuskontroll zavara)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Mozgásszervi rendellenességek (pl.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parkinsonizmusra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Személyiségváltozás, szociális nehézségek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Öngyilkosság (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szuicid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 kísérletek)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C1D1FBC-4C3C-4D66-B398-7500F4A63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86" y="215965"/>
            <a:ext cx="5338713" cy="44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Prevenció: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018DE8A-4B5D-4BF1-A663-8E2771A47B02}"/>
              </a:ext>
            </a:extLst>
          </p:cNvPr>
          <p:cNvSpPr/>
          <p:nvPr/>
        </p:nvSpPr>
        <p:spPr>
          <a:xfrm>
            <a:off x="741687" y="2264190"/>
            <a:ext cx="101004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folyamatos kontroll- és szűrővizsgálat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a korszerű képalkotó technikák megfelelő alkalmazása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multidiszciplináris szemléletet kell előtérbe helyezése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irányelv/protokoll alkalmazása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megfelelő védőruházatok !!!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kockázatvállaló hajlam csökkentése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Az agysérülések formái: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2557786" y="2967335"/>
            <a:ext cx="907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5400" b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Köszönöm a figyelmet!</a:t>
            </a:r>
            <a:endParaRPr lang="en-US" sz="54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2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7463162" y="6134877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Pécs, 2021. január 12.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1324B418-5E8B-4604-A494-6D9DBD3A66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6273" y="723123"/>
            <a:ext cx="335756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1DF14-2116-382D-A052-D36AF233B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94E9FC6-C8D8-1AFA-9E34-FC4B6B12A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4022CFFA-ABED-AC74-1E02-5BA689299F10}"/>
              </a:ext>
            </a:extLst>
          </p:cNvPr>
          <p:cNvSpPr txBox="1"/>
          <p:nvPr/>
        </p:nvSpPr>
        <p:spPr>
          <a:xfrm>
            <a:off x="0" y="182989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Helyszíni ellátás fontossága: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24B51D-AB3C-FEB7-5675-24D86F46033F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EFD8F0C-6AD9-8D58-F4AE-9E8C966D2AB4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6B84AC1-3D42-E0DB-EA6A-3680BC101109}"/>
              </a:ext>
            </a:extLst>
          </p:cNvPr>
          <p:cNvSpPr txBox="1"/>
          <p:nvPr/>
        </p:nvSpPr>
        <p:spPr>
          <a:xfrm>
            <a:off x="577970" y="1431985"/>
            <a:ext cx="86522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Cél : </a:t>
            </a:r>
          </a:p>
          <a:p>
            <a:endParaRPr lang="hu-HU" sz="2800" b="1" dirty="0"/>
          </a:p>
          <a:p>
            <a:pPr marL="285750" indent="-285750">
              <a:buFontTx/>
              <a:buChar char="-"/>
            </a:pPr>
            <a:r>
              <a:rPr lang="hu-HU" sz="2800" dirty="0"/>
              <a:t>fájdalom csökkentése</a:t>
            </a:r>
          </a:p>
          <a:p>
            <a:pPr marL="285750" indent="-285750">
              <a:buFontTx/>
              <a:buChar char="-"/>
            </a:pPr>
            <a:endParaRPr lang="hu-HU" sz="2800" dirty="0"/>
          </a:p>
          <a:p>
            <a:pPr marL="285750" indent="-285750">
              <a:buFontTx/>
              <a:buChar char="-"/>
            </a:pPr>
            <a:r>
              <a:rPr lang="hu-HU" sz="2800" dirty="0"/>
              <a:t>funkció megőrzése</a:t>
            </a:r>
          </a:p>
          <a:p>
            <a:pPr marL="285750" indent="-285750">
              <a:buFontTx/>
              <a:buChar char="-"/>
            </a:pPr>
            <a:endParaRPr lang="hu-HU" sz="2800" dirty="0"/>
          </a:p>
          <a:p>
            <a:pPr marL="285750" indent="-285750">
              <a:buFontTx/>
              <a:buChar char="-"/>
            </a:pPr>
            <a:r>
              <a:rPr lang="hu-HU" sz="2800" dirty="0"/>
              <a:t>további károsodás megelőzése</a:t>
            </a:r>
          </a:p>
          <a:p>
            <a:pPr marL="285750" indent="-285750">
              <a:buFontTx/>
              <a:buChar char="-"/>
            </a:pPr>
            <a:endParaRPr lang="hu-HU" sz="2800" dirty="0"/>
          </a:p>
          <a:p>
            <a:pPr marL="285750" indent="-285750">
              <a:buFontTx/>
              <a:buChar char="-"/>
            </a:pPr>
            <a:r>
              <a:rPr lang="hu-HU" sz="2800" dirty="0"/>
              <a:t>biztonságos további ellátás megszervezése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83E30E4-D4DC-6758-9762-84D1F14E9359}"/>
              </a:ext>
            </a:extLst>
          </p:cNvPr>
          <p:cNvSpPr txBox="1"/>
          <p:nvPr/>
        </p:nvSpPr>
        <p:spPr>
          <a:xfrm>
            <a:off x="3820893" y="5733229"/>
            <a:ext cx="632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NEM VÉGLEGES KEZELÉS</a:t>
            </a:r>
          </a:p>
        </p:txBody>
      </p:sp>
    </p:spTree>
    <p:extLst>
      <p:ext uri="{BB962C8B-B14F-4D97-AF65-F5344CB8AC3E}">
        <p14:creationId xmlns:p14="http://schemas.microsoft.com/office/powerpoint/2010/main" val="11955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0" y="182989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1. Csapat :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 Vállficam)</a:t>
            </a:r>
            <a:endParaRPr lang="en-US" sz="30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0" y="63963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Dopping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személy, sport, kültéri, játékos látható&#10;&#10;Automatikusan generált leírás">
            <a:extLst>
              <a:ext uri="{FF2B5EF4-FFF2-40B4-BE49-F238E27FC236}">
                <a16:creationId xmlns:a16="http://schemas.microsoft.com/office/drawing/2014/main" id="{9046DCE6-03A1-25A9-2702-47F9C02BD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549" y="116114"/>
            <a:ext cx="3353042" cy="3353042"/>
          </a:xfrm>
          <a:prstGeom prst="rect">
            <a:avLst/>
          </a:prstGeom>
        </p:spPr>
      </p:pic>
      <p:pic>
        <p:nvPicPr>
          <p:cNvPr id="13" name="Kép 12" descr="A képen ruházat, alsónadrág látható&#10;&#10;Automatikusan generált leírás">
            <a:extLst>
              <a:ext uri="{FF2B5EF4-FFF2-40B4-BE49-F238E27FC236}">
                <a16:creationId xmlns:a16="http://schemas.microsoft.com/office/drawing/2014/main" id="{E353CE94-5BB3-ACD9-DA8B-DC85B2DEA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13" y="1072043"/>
            <a:ext cx="3955002" cy="244715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5240D8B-9840-7FBD-F27D-EA070386E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" y="3485248"/>
            <a:ext cx="4211745" cy="3372752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977E028A-4838-2FF1-2784-6F9432139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82" y="3701988"/>
            <a:ext cx="5575376" cy="31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AAD29-140B-F730-C1A4-D430EAF34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B786D66-0338-5F22-7097-976654E32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2AD19564-A2F7-5FF0-88FD-E5DE585C801B}"/>
              </a:ext>
            </a:extLst>
          </p:cNvPr>
          <p:cNvSpPr txBox="1"/>
          <p:nvPr/>
        </p:nvSpPr>
        <p:spPr>
          <a:xfrm>
            <a:off x="0" y="232228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Csapat: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 Vállficam)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F45D6-71D2-E0BE-462F-581924C40B73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5447CF59-7B3E-8EE5-E803-DC9248FEA3CC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FB4B719-3F95-F31E-2E71-F1CAA9967443}"/>
              </a:ext>
            </a:extLst>
          </p:cNvPr>
          <p:cNvSpPr txBox="1"/>
          <p:nvPr/>
        </p:nvSpPr>
        <p:spPr>
          <a:xfrm>
            <a:off x="92588" y="632617"/>
            <a:ext cx="81062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Etiológia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-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össz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ficam: 50%, sportolásnál gyakori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-Típusai:  elülső, hátsó, alsó, elülső-alsó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-lovaglás, korcsolya, jégkorong, kézilabda, síelés, birkózás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mech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:váll külső élére való ráesés, ellenféllel való ütközés, kéz  hátra-, kifele csavarásakor, eleséskor felemelt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kirotalt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abdukalt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karnál ütést kap</a:t>
            </a:r>
          </a:p>
          <a:p>
            <a:endParaRPr lang="hu-HU" b="1" dirty="0"/>
          </a:p>
          <a:p>
            <a:pPr>
              <a:lnSpc>
                <a:spcPct val="150000"/>
              </a:lnSpc>
            </a:pPr>
            <a:r>
              <a:rPr lang="hu-HU" b="1" dirty="0"/>
              <a:t>Anamnézis, fizikális vizsgálat:</a:t>
            </a:r>
          </a:p>
          <a:p>
            <a:pPr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Helyszín biztosítása: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on-field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Tünetek: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fájdalom, rugalmas rögzítettség, deformitás, (üres a vápa),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haematoma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mozgáskorlátozottság , 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b="1" dirty="0"/>
              <a:t>Terápia </a:t>
            </a:r>
            <a:r>
              <a:rPr lang="hu-HU" dirty="0"/>
              <a:t>(helyszíni ellátás):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helyszíni </a:t>
            </a:r>
            <a:r>
              <a:rPr kumimoji="0" lang="hu-HU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repozició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TILOS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!!!!, </a:t>
            </a:r>
            <a:r>
              <a:rPr lang="hu-HU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neurovasc</a:t>
            </a: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eltérés 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plexus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brachialis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laesio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pulzus),  </a:t>
            </a:r>
            <a:r>
              <a:rPr lang="hu-HU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rögzítés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Gilchrist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kötés,  háromszög kendő</a:t>
            </a:r>
            <a:r>
              <a:rPr lang="hu-HU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jegelés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fájdalomcsillapítás,</a:t>
            </a:r>
            <a:r>
              <a:rPr lang="hu-HU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MENTŐ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-SBO-</a:t>
            </a:r>
            <a:endParaRPr lang="hu-HU" b="1" dirty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76D1E74-1372-D284-BBE4-E9C7EB74B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14" y="116113"/>
            <a:ext cx="4024086" cy="37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00074-D443-88F7-FC49-9D7DC5C68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BDE2252-232D-4C61-8F5D-62C2A0733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AC28E07B-1D5C-98B1-9D01-283173FCBD37}"/>
              </a:ext>
            </a:extLst>
          </p:cNvPr>
          <p:cNvSpPr txBox="1"/>
          <p:nvPr/>
        </p:nvSpPr>
        <p:spPr>
          <a:xfrm>
            <a:off x="-61472" y="116114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1. Csapat :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 Vállficam)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FFAD639-15AB-9CED-A8FD-C00D8D16C87A}"/>
              </a:ext>
            </a:extLst>
          </p:cNvPr>
          <p:cNvSpPr/>
          <p:nvPr/>
        </p:nvSpPr>
        <p:spPr>
          <a:xfrm>
            <a:off x="0" y="63963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Dopping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02DAF-F834-12DF-2ABF-63A06B32FCE3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90587D1-F6C2-49EC-DFEF-249C9605E1DE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9D0C259-DFC0-8DAD-515B-3B2B92FC9D9B}"/>
              </a:ext>
            </a:extLst>
          </p:cNvPr>
          <p:cNvSpPr txBox="1"/>
          <p:nvPr/>
        </p:nvSpPr>
        <p:spPr>
          <a:xfrm>
            <a:off x="142983" y="947923"/>
            <a:ext cx="10320902" cy="4696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Kórház, Klinikai ellátás(kiegészítés)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Anamnézis, fizikális vizsgálat</a:t>
            </a:r>
            <a:r>
              <a:rPr lang="hu-HU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hu-HU" dirty="0" err="1">
                <a:solidFill>
                  <a:prstClr val="black"/>
                </a:solidFill>
                <a:cs typeface="Arial" panose="020B0604020202020204" pitchFamily="34" charset="0"/>
              </a:rPr>
              <a:t>neurovasc</a:t>
            </a:r>
            <a:r>
              <a:rPr lang="hu-HU" dirty="0">
                <a:solidFill>
                  <a:prstClr val="black"/>
                </a:solidFill>
                <a:cs typeface="Arial" panose="020B0604020202020204" pitchFamily="34" charset="0"/>
              </a:rPr>
              <a:t>. kontroll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Diagnosztika: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RTG, CT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3.Terápia: Konzervatív: 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r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epozíció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- véres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rep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., kontroll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rtg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,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neurovasc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. kontroll, rögzítés (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Gilchrist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kötés 2-4 hét)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              Operatív:  véres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repozíció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hu-H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r>
              <a:rPr lang="hu-HU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Rehabilitáció,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gyógytartam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: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Rögzítést követően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Pölchen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torna, sérülést követő 3 hónap múlva sport </a:t>
            </a:r>
          </a:p>
          <a:p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                                           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fokozatosan megkezdhető, ideg sérülés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dirty="0">
                <a:solidFill>
                  <a:prstClr val="black"/>
                </a:solidFill>
                <a:cs typeface="Arial" panose="020B0604020202020204" pitchFamily="34" charset="0"/>
              </a:rPr>
              <a:t>5.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Sérülésprevenciós technika: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recidív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esetében(MR, műtét)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3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-50388" y="217929"/>
            <a:ext cx="10244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2. csapat: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Nyílt lábszártörés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(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F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ract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Cruris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ap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G.III.)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Kép 13" descr="A képen függöny, természet látható&#10;&#10;Automatikusan generált leírás">
            <a:extLst>
              <a:ext uri="{FF2B5EF4-FFF2-40B4-BE49-F238E27FC236}">
                <a16:creationId xmlns:a16="http://schemas.microsoft.com/office/drawing/2014/main" id="{2E66398E-1262-D088-48AE-DD77BD2EE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07" y="3429001"/>
            <a:ext cx="5970494" cy="3429000"/>
          </a:xfrm>
          <a:prstGeom prst="rect">
            <a:avLst/>
          </a:prstGeom>
        </p:spPr>
      </p:pic>
      <p:pic>
        <p:nvPicPr>
          <p:cNvPr id="18" name="Kép 17" descr="A képen szöveg, személy látható&#10;&#10;Automatikusan generált leírás">
            <a:extLst>
              <a:ext uri="{FF2B5EF4-FFF2-40B4-BE49-F238E27FC236}">
                <a16:creationId xmlns:a16="http://schemas.microsoft.com/office/drawing/2014/main" id="{ED08F0E9-ECFB-1192-64C9-7D4F55624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92" y="131538"/>
            <a:ext cx="5883408" cy="3294708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6638BFDB-EBC2-B3E1-049B-B3180E9C9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77" y="2235614"/>
            <a:ext cx="6075518" cy="31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DB71-6A54-E5DE-621F-E717AF9E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114AC8D-BB58-D637-AC30-C291DEFBB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90D0E-18BD-B21A-E8E2-378423E17D42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FDB8B1F-CF33-CEC0-F9AF-9360B4AB3163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DB99B1-7293-C509-FD4F-5CC9B64F3F8E}"/>
              </a:ext>
            </a:extLst>
          </p:cNvPr>
          <p:cNvSpPr txBox="1"/>
          <p:nvPr/>
        </p:nvSpPr>
        <p:spPr>
          <a:xfrm>
            <a:off x="92587" y="632617"/>
            <a:ext cx="10257805" cy="693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Etiológia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-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-Típusai: 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Gustillo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-Andersen beosztás (I-III)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mech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: nagy energiájú sérülés köv.-e, indirekten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-súlyos szövődmények(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suppuratio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társsérülések (ér, -ideg, izom, lágyrészsérülések)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Anamnézis, fizikális vizsgálat: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Tünetek: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fájdalom, duzzanat, deformitás,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crepitatio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</a:t>
            </a:r>
            <a:r>
              <a:rPr lang="hu-H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ílt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seb,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mozgáskorlátozottság 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neurovasc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sérülések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Terápia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(helyszíni ellátás):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fő cél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suppuratio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megakadályozása,  seb fertőtlenítése, steril 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fedés( vérzéscsillapítás), végtag rögzítése,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MENTŐ -SBO-,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neurovasc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Sérülések kontrollja, fájdalomcsillapítás,, véna biztosításinfúzió, (gyógyszerérzékenység, szedett gyógyszerek betegségek)</a:t>
            </a:r>
            <a:endParaRPr kumimoji="0" lang="hu-H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87B12F7-FFAD-8454-8967-7F0753485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214" y="-4470"/>
            <a:ext cx="1038848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D1A88-B1FE-4B0E-DCD0-6A3CC22C9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0D97D1D-99C6-882B-0AF5-E7FFF364C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9B20A260-0249-B705-35DA-73094065D4C6}"/>
              </a:ext>
            </a:extLst>
          </p:cNvPr>
          <p:cNvSpPr txBox="1"/>
          <p:nvPr/>
        </p:nvSpPr>
        <p:spPr>
          <a:xfrm>
            <a:off x="-61472" y="116114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1. Csapat :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 Vállficam)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592CF3B-CE46-A119-116B-1F94BDD9DC82}"/>
              </a:ext>
            </a:extLst>
          </p:cNvPr>
          <p:cNvSpPr/>
          <p:nvPr/>
        </p:nvSpPr>
        <p:spPr>
          <a:xfrm>
            <a:off x="0" y="63963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Dopping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9803D-20D4-EAC5-B39A-B2F6F9D0FA1E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9ACF906-6571-7018-DCFD-345FD4231D2D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1487444-4B82-21A3-9FB6-35D71E6617BE}"/>
              </a:ext>
            </a:extLst>
          </p:cNvPr>
          <p:cNvSpPr txBox="1"/>
          <p:nvPr/>
        </p:nvSpPr>
        <p:spPr>
          <a:xfrm>
            <a:off x="142983" y="947923"/>
            <a:ext cx="9454375" cy="353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Kórház, Klinikai ellátás(kiegészítés)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Anamnézis, fizikális vizsgálat: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neurovasc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kontroll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Diagnosztika: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RTG, CT, MR, MR-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agngiographia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3.Terápia: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Operatív:  mindig, tetanusz,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4. Rehabilitáció,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gyógytartam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sz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övődménymentes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esetben 12 hét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5. Sérülésprevenciós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technikák-eszközök:sípcsontvédő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5F60FCB-BD7D-D945-A08F-223CF46A0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28" y="116114"/>
            <a:ext cx="3991166" cy="32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BD325-3218-3D33-0813-A7CBBA83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83EBF4F5-D21D-535C-32C4-7D59A314D6D2}"/>
              </a:ext>
            </a:extLst>
          </p:cNvPr>
          <p:cNvSpPr txBox="1"/>
          <p:nvPr/>
        </p:nvSpPr>
        <p:spPr>
          <a:xfrm>
            <a:off x="-9725" y="232228"/>
            <a:ext cx="6041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Csapat: 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Agyrázkódás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(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Commotio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,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contusio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cerebri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)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88D6F8-FC44-0962-624B-062043B3AA45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E3F3F75-1854-20DA-709D-A8E020C0C18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2A3FE13-C5E2-FC6B-CE1D-8EAF449BD770}"/>
              </a:ext>
            </a:extLst>
          </p:cNvPr>
          <p:cNvSpPr txBox="1"/>
          <p:nvPr/>
        </p:nvSpPr>
        <p:spPr>
          <a:xfrm>
            <a:off x="69156" y="1559858"/>
            <a:ext cx="87521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 err="1"/>
              <a:t>Etiológia</a:t>
            </a:r>
            <a:r>
              <a:rPr lang="hu-HU" sz="2000" b="1" dirty="0"/>
              <a:t>: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jelentős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köz-, és népegészségügyi probléma.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A súlyos koponyasérülések következményei többé-kevésbé ismertek.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15-30X annyi embert érintő enyhe koponyasérülések jelentősége!!!</a:t>
            </a:r>
            <a:endParaRPr lang="hu-HU" sz="2000" b="1" dirty="0"/>
          </a:p>
          <a:p>
            <a:endParaRPr lang="hu-HU" sz="2000" b="1" dirty="0"/>
          </a:p>
          <a:p>
            <a:r>
              <a:rPr lang="hu-HU" sz="2000" b="1" dirty="0"/>
              <a:t>Anamnézis fizikális vizsgálat, terápia (helyszínen):</a:t>
            </a:r>
          </a:p>
          <a:p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pozícionálás, sisak eltávolítása, fej- nyak rögzítése, Glasgow Coma </a:t>
            </a:r>
            <a:r>
              <a:rPr lang="hu-HU" sz="2000" dirty="0" err="1"/>
              <a:t>Scale</a:t>
            </a:r>
            <a:r>
              <a:rPr lang="hu-HU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fejfájás, hányinger, hányás, szédülés,  homályos , 2-ős látás</a:t>
            </a:r>
          </a:p>
          <a:p>
            <a:r>
              <a:rPr lang="hu-HU" sz="2000" dirty="0"/>
              <a:t>pupilla reflex, zavartság, memóriazavar , fény –és hangérzékenység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MENTŐ-SBO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/>
              <a:t>Concussio</a:t>
            </a:r>
            <a:r>
              <a:rPr lang="hu-HU" sz="2000" b="1" dirty="0"/>
              <a:t>-CTE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641D7CB-AB93-E689-9211-265589682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3" y="3665555"/>
            <a:ext cx="4262078" cy="319244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FCA4E6B-DCDF-1F22-9253-7C5AF6C5D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23" y="126645"/>
            <a:ext cx="3866977" cy="25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1080</Words>
  <Application>Microsoft Office PowerPoint</Application>
  <PresentationFormat>Szélesvásznú</PresentationFormat>
  <Paragraphs>155</Paragraphs>
  <Slides>14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Calibri</vt:lpstr>
      <vt:lpstr>Arial</vt:lpstr>
      <vt:lpstr>Calibri Light</vt:lpstr>
      <vt:lpstr>Poppins</vt:lpstr>
      <vt:lpstr>Office-téma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Eszter Dömse</cp:lastModifiedBy>
  <cp:revision>88</cp:revision>
  <dcterms:created xsi:type="dcterms:W3CDTF">2020-12-03T17:17:37Z</dcterms:created>
  <dcterms:modified xsi:type="dcterms:W3CDTF">2026-04-27T10:05:27Z</dcterms:modified>
</cp:coreProperties>
</file>